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9144000"/>
  <p:notesSz cx="6858000" cy="9144000"/>
  <p:embeddedFontLst>
    <p:embeddedFont>
      <p:font typeface="Old Standard TT"/>
      <p:regular r:id="rId71"/>
      <p:bold r:id="rId72"/>
      <p:italic r:id="rId73"/>
    </p:embeddedFont>
    <p:embeddedFont>
      <p:font typeface="Helvetica Neue"/>
      <p:bold r:id="rId74"/>
      <p:boldItalic r:id="rId75"/>
    </p:embeddedFont>
    <p:embeddedFont>
      <p:font typeface="Source Sans Pr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0" roundtripDataSignature="AMtx7mhaQfcnk66PV71EzG5Yb42XY5QP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ldStandardTT-italic.fntdata"/><Relationship Id="rId72" Type="http://schemas.openxmlformats.org/officeDocument/2006/relationships/font" Target="fonts/OldStandardTT-bold.fntdata"/><Relationship Id="rId31" Type="http://schemas.openxmlformats.org/officeDocument/2006/relationships/slide" Target="slides/slide26.xml"/><Relationship Id="rId75" Type="http://schemas.openxmlformats.org/officeDocument/2006/relationships/font" Target="fonts/HelveticaNeue-boldItalic.fntdata"/><Relationship Id="rId30" Type="http://schemas.openxmlformats.org/officeDocument/2006/relationships/slide" Target="slides/slide25.xml"/><Relationship Id="rId74" Type="http://schemas.openxmlformats.org/officeDocument/2006/relationships/font" Target="fonts/HelveticaNeue-bold.fntdata"/><Relationship Id="rId33" Type="http://schemas.openxmlformats.org/officeDocument/2006/relationships/slide" Target="slides/slide28.xml"/><Relationship Id="rId77" Type="http://schemas.openxmlformats.org/officeDocument/2006/relationships/font" Target="fonts/SourceSansPro-bold.fntdata"/><Relationship Id="rId32" Type="http://schemas.openxmlformats.org/officeDocument/2006/relationships/slide" Target="slides/slide27.xml"/><Relationship Id="rId76" Type="http://schemas.openxmlformats.org/officeDocument/2006/relationships/font" Target="fonts/SourceSansPro-regular.fntdata"/><Relationship Id="rId35" Type="http://schemas.openxmlformats.org/officeDocument/2006/relationships/slide" Target="slides/slide30.xml"/><Relationship Id="rId79" Type="http://schemas.openxmlformats.org/officeDocument/2006/relationships/font" Target="fonts/SourceSansPro-boldItalic.fntdata"/><Relationship Id="rId34" Type="http://schemas.openxmlformats.org/officeDocument/2006/relationships/slide" Target="slides/slide29.xml"/><Relationship Id="rId78" Type="http://schemas.openxmlformats.org/officeDocument/2006/relationships/font" Target="fonts/SourceSansPro-italic.fntdata"/><Relationship Id="rId71" Type="http://schemas.openxmlformats.org/officeDocument/2006/relationships/font" Target="fonts/OldStandardTT-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3" name="Google Shape;29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7" name="Google Shape;30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4" name="Google Shape;3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0" name="Google Shape;34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6" name="Google Shape;34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2" name="Google Shape;35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0" name="Google Shape;36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6" name="Google Shape;36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4" name="Google Shape;37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0" name="Google Shape;3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6" name="Google Shape;38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2" name="Google Shape;39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3e4bd4b15_0_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9" name="Google Shape;399;gc3e4bd4b15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c3e4bd4b15_0_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6" name="Google Shape;406;gc3e4bd4b1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2" name="Google Shape;41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8" name="Google Shape;41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4" name="Google Shape;42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0" name="Google Shape;43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6" name="Google Shape;43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2" name="Google Shape;44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lec02-parserCFG</a:t>
            </a:r>
            <a:endParaRPr/>
          </a:p>
        </p:txBody>
      </p:sp>
      <p:sp>
        <p:nvSpPr>
          <p:cNvPr id="137" name="Google Shape;137;p5: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a:solidFill>
                  <a:srgbClr val="000000"/>
                </a:solidFill>
                <a:latin typeface="Calibri"/>
                <a:ea typeface="Calibri"/>
                <a:cs typeface="Calibri"/>
                <a:sym typeface="Calibri"/>
              </a:rPr>
              <a:t>*</a:t>
            </a:r>
            <a:endParaRPr/>
          </a:p>
        </p:txBody>
      </p:sp>
      <p:sp>
        <p:nvSpPr>
          <p:cNvPr id="138" name="Google Shape;138;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8" name="Google Shape;44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4" name="Google Shape;45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0" name="Google Shape;46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6" name="Google Shape;46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2" name="Google Shape;47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8" name="Google Shape;4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7" name="Google Shape;48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3" name="Google Shape;49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0" name="Google Shape;50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7" name="Google Shape;50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3" name="Google Shape;51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9" name="Google Shape;51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6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5" name="Google Shape;52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2" name="Google Shape;53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9" name="Google Shape;53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6" name="Google Shape;54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6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7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2" name="Google Shape;72;p7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3" name="Google Shape;73;p7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4" name="Google Shape;74;p7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5" name="Google Shape;75;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7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7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6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 name="Google Shape;24;p6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5" name="Google Shape;25;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6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6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7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7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4" name="Google Shape;54;p7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5" name="Google Shape;55;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7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7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5.png"/><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Compiler Design</a:t>
            </a:r>
            <a:endParaRPr/>
          </a:p>
        </p:txBody>
      </p:sp>
      <p:sp>
        <p:nvSpPr>
          <p:cNvPr id="90" name="Google Shape;90;p1"/>
          <p:cNvSpPr txBox="1"/>
          <p:nvPr>
            <p:ph idx="1" type="subTitle"/>
          </p:nvPr>
        </p:nvSpPr>
        <p:spPr>
          <a:xfrm>
            <a:off x="1371600" y="4033837"/>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262626"/>
              </a:buClr>
              <a:buSzPts val="3200"/>
              <a:buNone/>
            </a:pPr>
            <a:r>
              <a:rPr b="0" i="0" lang="en-US" sz="3200" u="none">
                <a:solidFill>
                  <a:srgbClr val="262626"/>
                </a:solidFill>
                <a:latin typeface="Calibri"/>
                <a:ea typeface="Calibri"/>
                <a:cs typeface="Calibri"/>
                <a:sym typeface="Calibri"/>
              </a:rPr>
              <a:t>Unit 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Representative Grammars</a:t>
            </a:r>
            <a:endParaRPr/>
          </a:p>
        </p:txBody>
      </p:sp>
      <p:sp>
        <p:nvSpPr>
          <p:cNvPr id="176" name="Google Shape;176;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E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E </a:t>
            </a:r>
            <a:r>
              <a:rPr b="0" i="0"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Courier"/>
                <a:ea typeface="Courier"/>
                <a:cs typeface="Courier"/>
                <a:sym typeface="Courier"/>
              </a:rPr>
              <a:t>T |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E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T |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T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T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F |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T / F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F</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F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(E) | </a:t>
            </a:r>
            <a:r>
              <a:rPr b="1" i="0" lang="en-US" sz="1800" u="none">
                <a:solidFill>
                  <a:schemeClr val="dk1"/>
                </a:solidFill>
                <a:latin typeface="Courier"/>
                <a:ea typeface="Courier"/>
                <a:cs typeface="Courier"/>
                <a:sym typeface="Courier"/>
              </a:rPr>
              <a:t>id</a:t>
            </a:r>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ourier"/>
              <a:ea typeface="Courier"/>
              <a:cs typeface="Courier"/>
              <a:sym typeface="Courie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V </a:t>
            </a:r>
            <a:r>
              <a:rPr b="0" i="0" lang="en-US" sz="1800" u="none">
                <a:solidFill>
                  <a:schemeClr val="dk1"/>
                </a:solidFill>
                <a:latin typeface="Old Standard TT"/>
                <a:ea typeface="Old Standard TT"/>
                <a:cs typeface="Old Standard TT"/>
                <a:sym typeface="Old Standard TT"/>
              </a:rPr>
              <a:t>= </a:t>
            </a:r>
            <a:r>
              <a:rPr b="0" i="1" lang="en-US" sz="1800" u="none">
                <a:solidFill>
                  <a:schemeClr val="dk1"/>
                </a:solidFill>
                <a:latin typeface="Arial"/>
                <a:ea typeface="Arial"/>
                <a:cs typeface="Arial"/>
                <a:sym typeface="Arial"/>
              </a:rPr>
              <a:t>{</a:t>
            </a:r>
            <a:r>
              <a:rPr b="0" i="0" lang="en-US" sz="1800" u="none">
                <a:solidFill>
                  <a:schemeClr val="dk1"/>
                </a:solidFill>
                <a:latin typeface="Courier"/>
                <a:ea typeface="Courier"/>
                <a:cs typeface="Courier"/>
                <a:sym typeface="Courier"/>
              </a:rPr>
              <a:t>E, T, F</a:t>
            </a:r>
            <a:r>
              <a:rPr b="0" i="1" lang="en-US" sz="1800" u="none">
                <a:solidFill>
                  <a:schemeClr val="dk1"/>
                </a:solidFill>
                <a:latin typeface="Arial"/>
                <a:ea typeface="Arial"/>
                <a:cs typeface="Arial"/>
                <a:sym typeface="Arial"/>
              </a:rPr>
              <a: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T </a:t>
            </a:r>
            <a:r>
              <a:rPr b="0" i="0" lang="en-US" sz="1800" u="none">
                <a:solidFill>
                  <a:schemeClr val="dk1"/>
                </a:solidFill>
                <a:latin typeface="Old Standard TT"/>
                <a:ea typeface="Old Standard TT"/>
                <a:cs typeface="Old Standard TT"/>
                <a:sym typeface="Old Standard TT"/>
              </a:rPr>
              <a:t>= </a:t>
            </a:r>
            <a:r>
              <a:rPr b="0" i="1" lang="en-US" sz="1800" u="none">
                <a:solidFill>
                  <a:schemeClr val="dk1"/>
                </a:solidFill>
                <a:latin typeface="Arial"/>
                <a:ea typeface="Arial"/>
                <a:cs typeface="Arial"/>
                <a:sym typeface="Arial"/>
              </a:rPr>
              <a:t>{</a:t>
            </a:r>
            <a:r>
              <a:rPr b="0" i="0"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Courier"/>
                <a:ea typeface="Courier"/>
                <a:cs typeface="Courier"/>
                <a:sym typeface="Courier"/>
              </a:rPr>
              <a:t>, </a:t>
            </a:r>
            <a:r>
              <a:rPr b="0" i="1" lang="en-US" sz="1800" u="none">
                <a:solidFill>
                  <a:schemeClr val="dk1"/>
                </a:solidFill>
                <a:latin typeface="Arial"/>
                <a:ea typeface="Arial"/>
                <a:cs typeface="Arial"/>
                <a:sym typeface="Arial"/>
              </a:rPr>
              <a:t>−</a:t>
            </a:r>
            <a:r>
              <a:rPr b="0" i="0" lang="en-US" sz="1800" u="none">
                <a:solidFill>
                  <a:schemeClr val="dk1"/>
                </a:solidFill>
                <a:latin typeface="Courier"/>
                <a:ea typeface="Courier"/>
                <a:cs typeface="Courier"/>
                <a:sym typeface="Courier"/>
              </a:rPr>
              <a:t>, *, /, ( , ), </a:t>
            </a:r>
            <a:r>
              <a:rPr b="1" i="0" lang="en-US" sz="1800" u="none">
                <a:solidFill>
                  <a:schemeClr val="dk1"/>
                </a:solidFill>
                <a:latin typeface="Courier"/>
                <a:ea typeface="Courier"/>
                <a:cs typeface="Courier"/>
                <a:sym typeface="Courier"/>
              </a:rPr>
              <a:t>id</a:t>
            </a:r>
            <a:r>
              <a:rPr b="0" i="1" lang="en-US" sz="1800" u="none">
                <a:solidFill>
                  <a:schemeClr val="dk1"/>
                </a:solidFill>
                <a:latin typeface="Arial"/>
                <a:ea typeface="Arial"/>
                <a:cs typeface="Arial"/>
                <a:sym typeface="Arial"/>
              </a:rPr>
              <a: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S </a:t>
            </a:r>
            <a:r>
              <a:rPr b="0" i="0" lang="en-US" sz="1800" u="none">
                <a:solidFill>
                  <a:schemeClr val="dk1"/>
                </a:solidFill>
                <a:latin typeface="Old Standard TT"/>
                <a:ea typeface="Old Standard TT"/>
                <a:cs typeface="Old Standard TT"/>
                <a:sym typeface="Old Standard TT"/>
              </a:rPr>
              <a:t>= </a:t>
            </a:r>
            <a:r>
              <a:rPr b="0" i="1" lang="en-US" sz="1800" u="none">
                <a:solidFill>
                  <a:schemeClr val="dk1"/>
                </a:solidFill>
                <a:latin typeface="Arial"/>
                <a:ea typeface="Arial"/>
                <a:cs typeface="Arial"/>
                <a:sym typeface="Arial"/>
              </a:rPr>
              <a:t>{</a:t>
            </a:r>
            <a:r>
              <a:rPr b="0" i="0" lang="en-US" sz="1800" u="none">
                <a:solidFill>
                  <a:schemeClr val="dk1"/>
                </a:solidFill>
                <a:latin typeface="Courier"/>
                <a:ea typeface="Courier"/>
                <a:cs typeface="Courier"/>
                <a:sym typeface="Courier"/>
              </a:rPr>
              <a:t>E</a:t>
            </a:r>
            <a:r>
              <a:rPr b="0" i="1" lang="en-US" sz="1800" u="none">
                <a:solidFill>
                  <a:schemeClr val="dk1"/>
                </a:solidFill>
                <a:latin typeface="Arial"/>
                <a:ea typeface="Arial"/>
                <a:cs typeface="Arial"/>
                <a:sym typeface="Arial"/>
              </a:rPr>
              <a: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P :</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E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E</a:t>
            </a:r>
            <a:r>
              <a:rPr b="0" i="0" lang="en-US" sz="1800" u="none">
                <a:solidFill>
                  <a:schemeClr val="dk1"/>
                </a:solidFill>
                <a:latin typeface="Old Standard TT"/>
                <a:ea typeface="Old Standard TT"/>
                <a:cs typeface="Old Standard TT"/>
                <a:sym typeface="Old Standard TT"/>
              </a:rPr>
              <a:t>+</a:t>
            </a:r>
            <a:r>
              <a:rPr b="0" i="0" lang="en-US" sz="1800" u="none">
                <a:solidFill>
                  <a:schemeClr val="dk1"/>
                </a:solidFill>
                <a:latin typeface="Courier"/>
                <a:ea typeface="Courier"/>
                <a:cs typeface="Courier"/>
                <a:sym typeface="Courier"/>
              </a:rPr>
              <a:t>T 		T</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T / F</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E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E</a:t>
            </a:r>
            <a:r>
              <a:rPr b="0" i="1" lang="en-US" sz="1800" u="none">
                <a:solidFill>
                  <a:schemeClr val="dk1"/>
                </a:solidFill>
                <a:latin typeface="Arial"/>
                <a:ea typeface="Arial"/>
                <a:cs typeface="Arial"/>
                <a:sym typeface="Arial"/>
              </a:rPr>
              <a:t>−</a:t>
            </a:r>
            <a:r>
              <a:rPr b="0" i="0" lang="en-US" sz="1800" u="none">
                <a:solidFill>
                  <a:schemeClr val="dk1"/>
                </a:solidFill>
                <a:latin typeface="Courier"/>
                <a:ea typeface="Courier"/>
                <a:cs typeface="Courier"/>
                <a:sym typeface="Courier"/>
              </a:rPr>
              <a:t>T 		T</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F</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E </a:t>
            </a:r>
            <a:r>
              <a:rPr b="0" i="1" lang="en-US" sz="1800" u="none">
                <a:solidFill>
                  <a:schemeClr val="dk1"/>
                </a:solidFill>
                <a:latin typeface="Arial"/>
                <a:ea typeface="Arial"/>
                <a:cs typeface="Arial"/>
                <a:sym typeface="Arial"/>
              </a:rPr>
              <a:t>→</a:t>
            </a:r>
            <a:r>
              <a:rPr b="0" i="0" lang="en-US" sz="1800" u="none">
                <a:solidFill>
                  <a:schemeClr val="dk1"/>
                </a:solidFill>
                <a:latin typeface="Courier"/>
                <a:ea typeface="Courier"/>
                <a:cs typeface="Courier"/>
                <a:sym typeface="Courier"/>
              </a:rPr>
              <a:t>T 			F</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(E)</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ourier"/>
                <a:ea typeface="Courier"/>
                <a:cs typeface="Courier"/>
                <a:sym typeface="Courier"/>
              </a:rPr>
              <a:t>		T </a:t>
            </a:r>
            <a:r>
              <a:rPr b="0" i="1" lang="en-US" sz="1800" u="none">
                <a:solidFill>
                  <a:schemeClr val="dk1"/>
                </a:solidFill>
                <a:latin typeface="Arial"/>
                <a:ea typeface="Arial"/>
                <a:cs typeface="Arial"/>
                <a:sym typeface="Arial"/>
              </a:rPr>
              <a:t>→ </a:t>
            </a:r>
            <a:r>
              <a:rPr b="0" i="0" lang="en-US" sz="1800" u="none">
                <a:solidFill>
                  <a:schemeClr val="dk1"/>
                </a:solidFill>
                <a:latin typeface="Courier"/>
                <a:ea typeface="Courier"/>
                <a:cs typeface="Courier"/>
                <a:sym typeface="Courier"/>
              </a:rPr>
              <a:t>T</a:t>
            </a:r>
            <a:r>
              <a:rPr b="0" i="1" lang="en-US" sz="1800" u="none">
                <a:solidFill>
                  <a:schemeClr val="dk1"/>
                </a:solidFill>
                <a:latin typeface="Arial"/>
                <a:ea typeface="Arial"/>
                <a:cs typeface="Arial"/>
                <a:sym typeface="Arial"/>
              </a:rPr>
              <a:t>∗</a:t>
            </a:r>
            <a:r>
              <a:rPr b="0" i="0" lang="en-US" sz="1800" u="none">
                <a:solidFill>
                  <a:schemeClr val="dk1"/>
                </a:solidFill>
                <a:latin typeface="Courier"/>
                <a:ea typeface="Courier"/>
                <a:cs typeface="Courier"/>
                <a:sym typeface="Courier"/>
              </a:rPr>
              <a:t>F		F</a:t>
            </a:r>
            <a:r>
              <a:rPr b="0" i="1" lang="en-US" sz="1800" u="none">
                <a:solidFill>
                  <a:schemeClr val="dk1"/>
                </a:solidFill>
                <a:latin typeface="Arial"/>
                <a:ea typeface="Arial"/>
                <a:cs typeface="Arial"/>
                <a:sym typeface="Arial"/>
              </a:rPr>
              <a:t>→ </a:t>
            </a:r>
            <a:r>
              <a:rPr b="1" i="0" lang="en-US" sz="1800" u="none">
                <a:solidFill>
                  <a:schemeClr val="dk1"/>
                </a:solidFill>
                <a:latin typeface="Courier"/>
                <a:ea typeface="Courier"/>
                <a:cs typeface="Courier"/>
                <a:sym typeface="Courier"/>
              </a:rPr>
              <a:t>id</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2940050" y="271462"/>
            <a:ext cx="3260725"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Error handling</a:t>
            </a:r>
            <a:endParaRPr/>
          </a:p>
        </p:txBody>
      </p:sp>
      <p:sp>
        <p:nvSpPr>
          <p:cNvPr id="182" name="Google Shape;182;p11"/>
          <p:cNvSpPr txBox="1"/>
          <p:nvPr/>
        </p:nvSpPr>
        <p:spPr>
          <a:xfrm>
            <a:off x="531812" y="1357312"/>
            <a:ext cx="7121525" cy="3052762"/>
          </a:xfrm>
          <a:prstGeom prst="rect">
            <a:avLst/>
          </a:prstGeom>
          <a:noFill/>
          <a:ln>
            <a:noFill/>
          </a:ln>
        </p:spPr>
        <p:txBody>
          <a:bodyPr anchorCtr="0" anchor="t" bIns="0" lIns="0" spcFirstLastPara="1" rIns="0" wrap="square" tIns="74925">
            <a:spAutoFit/>
          </a:bodyPr>
          <a:lstStyle/>
          <a:p>
            <a:pPr indent="-342900" lvl="0" marL="3556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Common programming errors</a:t>
            </a:r>
            <a:endParaRPr/>
          </a:p>
          <a:p>
            <a:pPr indent="-285750" lvl="1" marL="755650" marR="0" rtl="0" algn="l">
              <a:lnSpc>
                <a:spcPct val="10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Lexical errors</a:t>
            </a:r>
            <a:endParaRPr/>
          </a:p>
          <a:p>
            <a:pPr indent="-285750" lvl="1" marL="755650" marR="0" rtl="0" algn="l">
              <a:lnSpc>
                <a:spcPct val="10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Syntactic errors</a:t>
            </a:r>
            <a:endParaRPr/>
          </a:p>
          <a:p>
            <a:pPr indent="-285750" lvl="1" marL="755650" marR="0" rtl="0" algn="l">
              <a:lnSpc>
                <a:spcPct val="10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Semantic errors</a:t>
            </a:r>
            <a:endParaRPr/>
          </a:p>
          <a:p>
            <a:pPr indent="-285750" lvl="1" marL="755650" marR="0" rtl="0" algn="l">
              <a:lnSpc>
                <a:spcPct val="10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Lexical errors</a:t>
            </a:r>
            <a:endParaRPr/>
          </a:p>
          <a:p>
            <a:pPr indent="-342900" lvl="0" marL="3556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Error handler goals</a:t>
            </a:r>
            <a:endParaRPr/>
          </a:p>
          <a:p>
            <a:pPr indent="-285750" lvl="1" marL="755650" marR="0" rtl="0" algn="l">
              <a:lnSpc>
                <a:spcPct val="10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Report the presence of errors clearly and accurately</a:t>
            </a:r>
            <a:endParaRPr/>
          </a:p>
          <a:p>
            <a:pPr indent="-285750" lvl="1" marL="755650" marR="0" rtl="0" algn="l">
              <a:lnSpc>
                <a:spcPct val="10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Recover from each error quickly enough to detect subsequent errors</a:t>
            </a:r>
            <a:endParaRPr/>
          </a:p>
          <a:p>
            <a:pPr indent="-285750" lvl="1" marL="755650" marR="0" rtl="0" algn="l">
              <a:lnSpc>
                <a:spcPct val="10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Add minimal overhead to the processing of correct programs</a:t>
            </a:r>
            <a:endParaRPr/>
          </a:p>
        </p:txBody>
      </p:sp>
      <p:sp>
        <p:nvSpPr>
          <p:cNvPr id="183" name="Google Shape;183;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Error Recovery Strategies</a:t>
            </a:r>
            <a:endParaRPr/>
          </a:p>
        </p:txBody>
      </p:sp>
      <p:sp>
        <p:nvSpPr>
          <p:cNvPr id="189" name="Google Shape;189;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Error recovery strategies are used by the parser to recover from errors once it is detected.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simplest recovery strategy is to quit parsing with an error message for the first error itself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457200" y="22225"/>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Panic Mode Recovery</a:t>
            </a:r>
            <a:endParaRPr/>
          </a:p>
        </p:txBody>
      </p:sp>
      <p:sp>
        <p:nvSpPr>
          <p:cNvPr id="195" name="Google Shape;195;p13"/>
          <p:cNvSpPr txBox="1"/>
          <p:nvPr>
            <p:ph idx="1" type="body"/>
          </p:nvPr>
        </p:nvSpPr>
        <p:spPr>
          <a:xfrm>
            <a:off x="457200" y="116522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Panic mode error recovery is the easiest method of error-recovering strategy which prevents the parser from developing infinite loops.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parser finds an error in the statement, it ignores the rest of the statement by not processing the input.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parser intends to find designated set of synchronizing tokens by discarding input symbols one at a time.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Synchronizing tokens may be delimiters, semicolon or } whose role in source program is clear.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Advantages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Simplicity. Never get into infinite loop.</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Disadvantage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Additional errors cannot be checked as some of the input symbols will be skipped.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Phrase Level Recovery</a:t>
            </a:r>
            <a:endParaRPr/>
          </a:p>
        </p:txBody>
      </p:sp>
      <p:sp>
        <p:nvSpPr>
          <p:cNvPr id="201" name="Google Shape;201;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Parser performs local correction on the remaining input when an error is detected.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When a parser finds an error, it tries to take corrective measures so that the rest of inputs of statement allow the parser to parse ahead.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One wrong correction will lead to an infinite loop.</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local correction may be </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Replacing a prefix by some string. </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Replacing comma by semicolon. </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Deleting extraneous semicolon. </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Insert missing semicolon.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Phrase Level Recovery</a:t>
            </a:r>
            <a:endParaRPr/>
          </a:p>
        </p:txBody>
      </p:sp>
      <p:sp>
        <p:nvSpPr>
          <p:cNvPr id="207" name="Google Shape;207;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Advantage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can correct any input string.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Disadvantage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is difficult to cope up with actual error if it has occurred before the point of detection.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Error Production</a:t>
            </a:r>
            <a:endParaRPr/>
          </a:p>
        </p:txBody>
      </p:sp>
      <p:sp>
        <p:nvSpPr>
          <p:cNvPr id="213" name="Google Shape;213;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Productions which generate erroneous constructs are augmented to the grammar by considering common errors that occur.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These productions detect the anticipated errors during parsing.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Error diagnostics about the erroneous constructs are generated by the parser.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Global Correction</a:t>
            </a:r>
            <a:endParaRPr/>
          </a:p>
        </p:txBody>
      </p:sp>
      <p:sp>
        <p:nvSpPr>
          <p:cNvPr id="219" name="Google Shape;219;p17"/>
          <p:cNvSpPr txBox="1"/>
          <p:nvPr>
            <p:ph idx="1" type="body"/>
          </p:nvPr>
        </p:nvSpPr>
        <p:spPr>
          <a:xfrm>
            <a:off x="455612" y="116522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There are algorithms which make changes to modify an incorrect string into a correct string.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These algorithms perform minimal sequence of changes to obtain globally least-cost correction.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a grammar G and an incorrect string p is given, these algorithms find a parse tree for a string q related to p with smaller number of transformations.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transformations may be insertions, deletions and change of tokens.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Advantage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It has been used for phrase level recovery to find optimal replacement strings.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Disadvantage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This strategy is too costly to implement in terms of time and space.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3270250" y="271462"/>
            <a:ext cx="2601912"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Derivations</a:t>
            </a:r>
            <a:endParaRPr/>
          </a:p>
        </p:txBody>
      </p:sp>
      <p:sp>
        <p:nvSpPr>
          <p:cNvPr id="225" name="Google Shape;225;p18"/>
          <p:cNvSpPr txBox="1"/>
          <p:nvPr/>
        </p:nvSpPr>
        <p:spPr>
          <a:xfrm>
            <a:off x="536575" y="1138237"/>
            <a:ext cx="7650162" cy="3265487"/>
          </a:xfrm>
          <a:prstGeom prst="rect">
            <a:avLst/>
          </a:prstGeom>
          <a:noFill/>
          <a:ln>
            <a:noFill/>
          </a:ln>
        </p:spPr>
        <p:txBody>
          <a:bodyPr anchorCtr="0" anchor="t" bIns="0" lIns="0" spcFirstLastPara="1" rIns="0" wrap="square" tIns="67925">
            <a:spAutoFit/>
          </a:bodyPr>
          <a:lstStyle/>
          <a:p>
            <a:pPr indent="-342900" lvl="0" marL="355600" marR="0" rtl="0" algn="l">
              <a:lnSpc>
                <a:spcPct val="10625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Productions are treated as rewriting rules to  generate a string</a:t>
            </a:r>
            <a:endParaRPr/>
          </a:p>
          <a:p>
            <a:pPr indent="-342900" lvl="0" marL="355600" marR="0" rtl="0" algn="l">
              <a:lnSpc>
                <a:spcPct val="100000"/>
              </a:lnSpc>
              <a:spcBef>
                <a:spcPts val="3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Rightmost and leftmost derivations</a:t>
            </a:r>
            <a:endParaRPr/>
          </a:p>
          <a:p>
            <a:pPr indent="-342900" lvl="0" marL="355600" marR="0" rtl="0" algn="l">
              <a:lnSpc>
                <a:spcPct val="100000"/>
              </a:lnSpc>
              <a:spcBef>
                <a:spcPts val="30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 E -&gt; E + E | E * E | -E | (E) | </a:t>
            </a:r>
            <a:r>
              <a:rPr b="1" i="0" lang="en-US" sz="2800" u="none">
                <a:solidFill>
                  <a:schemeClr val="dk1"/>
                </a:solidFill>
                <a:latin typeface="Calibri"/>
                <a:ea typeface="Calibri"/>
                <a:cs typeface="Calibri"/>
                <a:sym typeface="Calibri"/>
              </a:rPr>
              <a:t>id</a:t>
            </a:r>
            <a:endParaRPr b="0" i="0" sz="2800" u="none">
              <a:solidFill>
                <a:schemeClr val="dk1"/>
              </a:solidFill>
              <a:latin typeface="Calibri"/>
              <a:ea typeface="Calibri"/>
              <a:cs typeface="Calibri"/>
              <a:sym typeface="Calibri"/>
            </a:endParaRPr>
          </a:p>
          <a:p>
            <a:pPr indent="-285750" lvl="1" marL="755650" marR="0" rtl="0" algn="l">
              <a:lnSpc>
                <a:spcPct val="100000"/>
              </a:lnSpc>
              <a:spcBef>
                <a:spcPts val="3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Derivations for </a:t>
            </a:r>
            <a:r>
              <a:rPr b="1" i="0" lang="en-US" sz="2800" u="none" cap="none" strike="noStrike">
                <a:solidFill>
                  <a:schemeClr val="dk1"/>
                </a:solidFill>
                <a:latin typeface="Calibri"/>
                <a:ea typeface="Calibri"/>
                <a:cs typeface="Calibri"/>
                <a:sym typeface="Calibri"/>
              </a:rPr>
              <a:t>–(id+id)</a:t>
            </a:r>
            <a:endParaRPr b="0" i="0" sz="2800" u="none" cap="none" strike="noStrike">
              <a:solidFill>
                <a:schemeClr val="dk1"/>
              </a:solidFill>
              <a:latin typeface="Calibri"/>
              <a:ea typeface="Calibri"/>
              <a:cs typeface="Calibri"/>
              <a:sym typeface="Calibri"/>
            </a:endParaRPr>
          </a:p>
          <a:p>
            <a:pPr indent="-228600" lvl="2" marL="1155700" marR="0" rtl="0" algn="l">
              <a:lnSpc>
                <a:spcPct val="10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 =&gt; -E =&gt; -(E) =&gt; -(E+E) =&gt; -(</a:t>
            </a:r>
            <a:r>
              <a:rPr b="1" i="0" lang="en-US" sz="2400" u="none" cap="none" strike="noStrike">
                <a:solidFill>
                  <a:schemeClr val="dk1"/>
                </a:solidFill>
                <a:latin typeface="Calibri"/>
                <a:ea typeface="Calibri"/>
                <a:cs typeface="Calibri"/>
                <a:sym typeface="Calibri"/>
              </a:rPr>
              <a:t>id</a:t>
            </a:r>
            <a:r>
              <a:rPr b="0" i="0" lang="en-US" sz="2400" u="none" cap="none" strike="noStrike">
                <a:solidFill>
                  <a:schemeClr val="dk1"/>
                </a:solidFill>
                <a:latin typeface="Calibri"/>
                <a:ea typeface="Calibri"/>
                <a:cs typeface="Calibri"/>
                <a:sym typeface="Calibri"/>
              </a:rPr>
              <a:t>+E)=&gt;-(</a:t>
            </a:r>
            <a:r>
              <a:rPr b="1" i="0" lang="en-US" sz="2400" u="none" cap="none" strike="noStrike">
                <a:solidFill>
                  <a:schemeClr val="dk1"/>
                </a:solidFill>
                <a:latin typeface="Calibri"/>
                <a:ea typeface="Calibri"/>
                <a:cs typeface="Calibri"/>
                <a:sym typeface="Calibri"/>
              </a:rPr>
              <a:t>id</a:t>
            </a: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id</a:t>
            </a:r>
            <a:r>
              <a:rPr b="0" i="0" lang="en-US" sz="2400" u="none" cap="none" strike="noStrike">
                <a:solidFill>
                  <a:schemeClr val="dk1"/>
                </a:solidFill>
                <a:latin typeface="Calibri"/>
                <a:ea typeface="Calibri"/>
                <a:cs typeface="Calibri"/>
                <a:sym typeface="Calibri"/>
              </a:rPr>
              <a:t>)</a:t>
            </a:r>
            <a:endParaRPr/>
          </a:p>
          <a:p>
            <a:pPr indent="-228600" lvl="2" marL="1155700" marR="0" rtl="0" algn="l">
              <a:lnSpc>
                <a:spcPct val="100000"/>
              </a:lnSpc>
              <a:spcBef>
                <a:spcPts val="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 =&gt; -E =&gt; -(E) =&gt; -(E+E) =&gt; -(E+</a:t>
            </a:r>
            <a:r>
              <a:rPr b="1" i="0" lang="en-US" sz="2400" u="none" cap="none" strike="noStrike">
                <a:solidFill>
                  <a:schemeClr val="dk1"/>
                </a:solidFill>
                <a:latin typeface="Calibri"/>
                <a:ea typeface="Calibri"/>
                <a:cs typeface="Calibri"/>
                <a:sym typeface="Calibri"/>
              </a:rPr>
              <a:t>id</a:t>
            </a:r>
            <a:r>
              <a:rPr b="0" i="0" lang="en-US" sz="2400" u="none" cap="none" strike="noStrike">
                <a:solidFill>
                  <a:schemeClr val="dk1"/>
                </a:solidFill>
                <a:latin typeface="Calibri"/>
                <a:ea typeface="Calibri"/>
                <a:cs typeface="Calibri"/>
                <a:sym typeface="Calibri"/>
              </a:rPr>
              <a:t>)=&gt;-(</a:t>
            </a:r>
            <a:r>
              <a:rPr b="1" i="0" lang="en-US" sz="2400" u="none" cap="none" strike="noStrike">
                <a:solidFill>
                  <a:schemeClr val="dk1"/>
                </a:solidFill>
                <a:latin typeface="Calibri"/>
                <a:ea typeface="Calibri"/>
                <a:cs typeface="Calibri"/>
                <a:sym typeface="Calibri"/>
              </a:rPr>
              <a:t>id</a:t>
            </a:r>
            <a:r>
              <a:rPr b="0" i="0" lang="en-US" sz="2400" u="none" cap="none" strike="noStrike">
                <a:solidFill>
                  <a:schemeClr val="dk1"/>
                </a:solidFill>
                <a:latin typeface="Calibri"/>
                <a:ea typeface="Calibri"/>
                <a:cs typeface="Calibri"/>
                <a:sym typeface="Calibri"/>
              </a:rPr>
              <a:t>+</a:t>
            </a:r>
            <a:r>
              <a:rPr b="1" i="0" lang="en-US" sz="2400" u="none" cap="none" strike="noStrike">
                <a:solidFill>
                  <a:schemeClr val="dk1"/>
                </a:solidFill>
                <a:latin typeface="Calibri"/>
                <a:ea typeface="Calibri"/>
                <a:cs typeface="Calibri"/>
                <a:sym typeface="Calibri"/>
              </a:rPr>
              <a:t>id</a:t>
            </a:r>
            <a:r>
              <a:rPr b="0" i="0" lang="en-US" sz="2400" u="none" cap="none" strike="noStrike">
                <a:solidFill>
                  <a:schemeClr val="dk1"/>
                </a:solidFill>
                <a:latin typeface="Calibri"/>
                <a:ea typeface="Calibri"/>
                <a:cs typeface="Calibri"/>
                <a:sym typeface="Calibri"/>
              </a:rPr>
              <a:t>)</a:t>
            </a:r>
            <a:endParaRPr/>
          </a:p>
        </p:txBody>
      </p:sp>
      <p:sp>
        <p:nvSpPr>
          <p:cNvPr id="226" name="Google Shape;226;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Helvetica Neue"/>
              <a:buNone/>
            </a:pPr>
            <a:r>
              <a:rPr b="1" i="0" lang="en-US" sz="3200" u="none">
                <a:solidFill>
                  <a:schemeClr val="dk1"/>
                </a:solidFill>
                <a:latin typeface="Helvetica Neue"/>
                <a:ea typeface="Helvetica Neue"/>
                <a:cs typeface="Helvetica Neue"/>
                <a:sym typeface="Helvetica Neue"/>
              </a:rPr>
              <a:t>Leftmost Derivation</a:t>
            </a:r>
            <a:endParaRPr/>
          </a:p>
        </p:txBody>
      </p:sp>
      <p:sp>
        <p:nvSpPr>
          <p:cNvPr id="232" name="Google Shape;232;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At each and every step the leftmost non-terminal is expanded by substituting its corresponding production to derive a string.</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E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E </a:t>
            </a:r>
            <a:r>
              <a:rPr b="0" i="0"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Times"/>
                <a:ea typeface="Times"/>
                <a:cs typeface="Times"/>
                <a:sym typeface="Times"/>
              </a:rPr>
              <a:t>E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E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E  | </a:t>
            </a:r>
            <a:r>
              <a:rPr b="0" i="1" lang="en-US" sz="1800" u="none">
                <a:solidFill>
                  <a:schemeClr val="dk1"/>
                </a:solidFill>
                <a:latin typeface="Arial"/>
                <a:ea typeface="Arial"/>
                <a:cs typeface="Arial"/>
                <a:sym typeface="Arial"/>
              </a:rPr>
              <a:t> </a:t>
            </a:r>
            <a:r>
              <a:rPr b="1" i="0" lang="en-US" sz="1800" u="none">
                <a:solidFill>
                  <a:schemeClr val="dk1"/>
                </a:solidFill>
                <a:latin typeface="Times"/>
                <a:ea typeface="Times"/>
                <a:cs typeface="Times"/>
                <a:sym typeface="Times"/>
              </a:rPr>
              <a:t>id</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Times"/>
                <a:ea typeface="Times"/>
                <a:cs typeface="Times"/>
                <a:sym typeface="Times"/>
              </a:rPr>
              <a:t>   Let</a:t>
            </a:r>
            <a:endParaRPr/>
          </a:p>
          <a:p>
            <a:pPr indent="-228600" lvl="0" marL="342900" marR="0" rtl="0" algn="l">
              <a:spcBef>
                <a:spcPts val="360"/>
              </a:spcBef>
              <a:spcAft>
                <a:spcPts val="0"/>
              </a:spcAft>
              <a:buClr>
                <a:schemeClr val="dk1"/>
              </a:buClr>
              <a:buSzPts val="1800"/>
              <a:buFont typeface="Arial"/>
              <a:buNone/>
            </a:pPr>
            <a:r>
              <a:t/>
            </a:r>
            <a:endParaRPr b="1" i="0" sz="1800" u="none">
              <a:solidFill>
                <a:schemeClr val="dk1"/>
              </a:solidFill>
              <a:latin typeface="Times"/>
              <a:ea typeface="Times"/>
              <a:cs typeface="Times"/>
              <a:sym typeface="Times"/>
            </a:endParaRPr>
          </a:p>
        </p:txBody>
      </p:sp>
      <p:pic>
        <p:nvPicPr>
          <p:cNvPr id="233" name="Google Shape;233;p19"/>
          <p:cNvPicPr preferRelativeResize="0"/>
          <p:nvPr/>
        </p:nvPicPr>
        <p:blipFill rotWithShape="1">
          <a:blip r:embed="rId3">
            <a:alphaModFix/>
          </a:blip>
          <a:srcRect b="0" l="0" r="0" t="0"/>
          <a:stretch/>
        </p:blipFill>
        <p:spPr>
          <a:xfrm>
            <a:off x="755650" y="3270250"/>
            <a:ext cx="4321175" cy="303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0" y="44450"/>
            <a:ext cx="92519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Syntax Analysis</a:t>
            </a:r>
            <a:endParaRPr/>
          </a:p>
        </p:txBody>
      </p:sp>
      <p:sp>
        <p:nvSpPr>
          <p:cNvPr id="96" name="Google Shape;96;p2"/>
          <p:cNvSpPr txBox="1"/>
          <p:nvPr>
            <p:ph idx="1" type="body"/>
          </p:nvPr>
        </p:nvSpPr>
        <p:spPr>
          <a:xfrm>
            <a:off x="457200" y="1341437"/>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Definition - Role of parser </a:t>
            </a:r>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Lexical versus Syntactic Analysis</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Representative Grammars</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Syntax Error Handling</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Elimination of Ambiguity, Left Recursion</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Left Factoring</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Top-down parsing</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Error Recovery in Predictive Parsing</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Predictive Parsing Algorithm</a:t>
            </a:r>
            <a:endParaRPr b="0" i="0" sz="2000" u="none" cap="none" strike="noStrik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Non Recursive Predictive Parser</a:t>
            </a:r>
            <a:endParaRPr b="0" i="0" sz="2000" u="none" cap="none" strike="noStrike">
              <a:solidFill>
                <a:schemeClr val="dk1"/>
              </a:solidFill>
              <a:latin typeface="Calibri"/>
              <a:ea typeface="Calibri"/>
              <a:cs typeface="Calibri"/>
              <a:sym typeface="Calibri"/>
            </a:endParaRPr>
          </a:p>
          <a:p>
            <a:pPr indent="-215900" lvl="0" marL="342900" marR="0" rtl="0" algn="l">
              <a:spcBef>
                <a:spcPts val="12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97" name="Google Shape;97;p2"/>
          <p:cNvSpPr txBox="1"/>
          <p:nvPr>
            <p:ph idx="2" type="body"/>
          </p:nvPr>
        </p:nvSpPr>
        <p:spPr>
          <a:xfrm>
            <a:off x="4648200" y="1412875"/>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Recursive Descent Parsing, back tracking</a:t>
            </a:r>
            <a:endParaRPr b="0" i="0" sz="2000" u="non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Computation of FIRST</a:t>
            </a:r>
            <a:endParaRPr b="0" i="0" sz="2000" u="non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Problems related to FIRST</a:t>
            </a:r>
            <a:endParaRPr b="0" i="0" sz="2000" u="non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Computation of FOLLOW</a:t>
            </a:r>
            <a:endParaRPr b="0" i="0" sz="2000" u="non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Problems related to FOLLOW</a:t>
            </a:r>
            <a:endParaRPr b="0" i="0" sz="2000" u="non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Construction of a predictive parsing table SLR</a:t>
            </a:r>
            <a:endParaRPr b="0" i="0" sz="2000" u="non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Predictive Parsers LL(1) Grammars</a:t>
            </a:r>
            <a:endParaRPr b="0" i="0" sz="2000" u="none">
              <a:solidFill>
                <a:schemeClr val="dk1"/>
              </a:solidFill>
              <a:latin typeface="Calibri"/>
              <a:ea typeface="Calibri"/>
              <a:cs typeface="Calibri"/>
              <a:sym typeface="Calibri"/>
            </a:endParaRPr>
          </a:p>
          <a:p>
            <a:pPr indent="-342900" lvl="0" marL="342900" marR="0" rtl="0" algn="l">
              <a:lnSpc>
                <a:spcPct val="107000"/>
              </a:lnSpc>
              <a:spcBef>
                <a:spcPts val="12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Transition Diagrams for Predictive Parsers</a:t>
            </a:r>
            <a:endParaRPr b="0" i="0" sz="2000" u="none">
              <a:solidFill>
                <a:schemeClr val="dk1"/>
              </a:solidFill>
              <a:latin typeface="Calibri"/>
              <a:ea typeface="Calibri"/>
              <a:cs typeface="Calibri"/>
              <a:sym typeface="Calibri"/>
            </a:endParaRPr>
          </a:p>
          <a:p>
            <a:pPr indent="-215900" lvl="0" marL="342900" marR="0" rtl="0" algn="l">
              <a:spcBef>
                <a:spcPts val="12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Helvetica Neue"/>
              <a:buNone/>
            </a:pPr>
            <a:r>
              <a:rPr b="1" i="0" lang="en-US" sz="4400" u="none">
                <a:solidFill>
                  <a:schemeClr val="dk1"/>
                </a:solidFill>
                <a:latin typeface="Helvetica Neue"/>
                <a:ea typeface="Helvetica Neue"/>
                <a:cs typeface="Helvetica Neue"/>
                <a:sym typeface="Helvetica Neue"/>
              </a:rPr>
              <a:t>Leftmost Derivation</a:t>
            </a:r>
            <a:endParaRPr/>
          </a:p>
        </p:txBody>
      </p:sp>
      <p:sp>
        <p:nvSpPr>
          <p:cNvPr id="239" name="Google Shape;239;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S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SS </a:t>
            </a:r>
            <a:r>
              <a:rPr b="0" i="0" lang="en-US" sz="1800" u="none">
                <a:solidFill>
                  <a:schemeClr val="dk1"/>
                </a:solidFill>
                <a:latin typeface="Old Standard TT"/>
                <a:ea typeface="Old Standard TT"/>
                <a:cs typeface="Old Standard TT"/>
                <a:sym typeface="Old Standard TT"/>
              </a:rPr>
              <a:t>+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SS </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 | </a:t>
            </a:r>
            <a:r>
              <a:rPr b="0" i="1" lang="en-US" sz="1800" u="none">
                <a:solidFill>
                  <a:schemeClr val="dk1"/>
                </a:solidFill>
                <a:latin typeface="Times"/>
                <a:ea typeface="Times"/>
                <a:cs typeface="Times"/>
                <a:sym typeface="Times"/>
              </a:rPr>
              <a:t>a 	</a:t>
            </a:r>
            <a:endParaRPr/>
          </a:p>
          <a:p>
            <a:pPr indent="-228600" lvl="0" marL="342900" marR="0" rtl="0" algn="l">
              <a:lnSpc>
                <a:spcPct val="100000"/>
              </a:lnSpc>
              <a:spcBef>
                <a:spcPts val="360"/>
              </a:spcBef>
              <a:spcAft>
                <a:spcPts val="0"/>
              </a:spcAft>
              <a:buClr>
                <a:schemeClr val="dk1"/>
              </a:buClr>
              <a:buSzPts val="1800"/>
              <a:buFont typeface="Arial"/>
              <a:buNone/>
            </a:pPr>
            <a:r>
              <a:t/>
            </a:r>
            <a:endParaRPr b="0" i="1" sz="1800" u="none">
              <a:solidFill>
                <a:schemeClr val="dk1"/>
              </a:solidFill>
              <a:latin typeface="Times"/>
              <a:ea typeface="Times"/>
              <a:cs typeface="Times"/>
              <a:sym typeface="Times"/>
            </a:endParaRPr>
          </a:p>
          <a:p>
            <a:pPr indent="-342900" lvl="0" marL="342900" marR="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Times"/>
                <a:ea typeface="Times"/>
                <a:cs typeface="Times"/>
                <a:sym typeface="Times"/>
              </a:rPr>
              <a:t>{Students use leftmost derivations to derive the string w=aa+a* using the above productions}</a:t>
            </a:r>
            <a:endParaRPr/>
          </a:p>
          <a:p>
            <a:pPr indent="-228600" lvl="0" marL="342900" marR="0" rtl="0" algn="l">
              <a:spcBef>
                <a:spcPts val="360"/>
              </a:spcBef>
              <a:spcAft>
                <a:spcPts val="0"/>
              </a:spcAft>
              <a:buClr>
                <a:schemeClr val="dk1"/>
              </a:buClr>
              <a:buSzPts val="1800"/>
              <a:buFont typeface="Arial"/>
              <a:buNone/>
            </a:pPr>
            <a:r>
              <a:t/>
            </a:r>
            <a:endParaRPr b="0" i="1" sz="1800" u="none">
              <a:solidFill>
                <a:schemeClr val="dk1"/>
              </a:solidFill>
              <a:latin typeface="Times"/>
              <a:ea typeface="Times"/>
              <a:cs typeface="Times"/>
              <a:sym typeface="Times"/>
            </a:endParaRPr>
          </a:p>
        </p:txBody>
      </p:sp>
      <p:pic>
        <p:nvPicPr>
          <p:cNvPr id="240" name="Google Shape;240;p20"/>
          <p:cNvPicPr preferRelativeResize="0"/>
          <p:nvPr/>
        </p:nvPicPr>
        <p:blipFill rotWithShape="1">
          <a:blip r:embed="rId3">
            <a:alphaModFix/>
          </a:blip>
          <a:srcRect b="0" l="0" r="0" t="0"/>
          <a:stretch/>
        </p:blipFill>
        <p:spPr>
          <a:xfrm>
            <a:off x="1830387" y="2636837"/>
            <a:ext cx="6342062" cy="354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Helvetica Neue"/>
              <a:buNone/>
            </a:pPr>
            <a:r>
              <a:rPr b="1" i="0" lang="en-US" sz="3600" u="none">
                <a:solidFill>
                  <a:schemeClr val="dk1"/>
                </a:solidFill>
                <a:latin typeface="Helvetica Neue"/>
                <a:ea typeface="Helvetica Neue"/>
                <a:cs typeface="Helvetica Neue"/>
                <a:sym typeface="Helvetica Neue"/>
              </a:rPr>
              <a:t>Rightmost Derivation</a:t>
            </a:r>
            <a:endParaRPr/>
          </a:p>
        </p:txBody>
      </p:sp>
      <p:sp>
        <p:nvSpPr>
          <p:cNvPr id="246" name="Google Shape;246;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at each and every step the rightmost non-terminal is expanded by substituting its corresponding production to derive a string.</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E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E </a:t>
            </a:r>
            <a:r>
              <a:rPr b="0" i="0"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Times"/>
                <a:ea typeface="Times"/>
                <a:cs typeface="Times"/>
                <a:sym typeface="Times"/>
              </a:rPr>
              <a:t>E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E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E | </a:t>
            </a:r>
            <a:r>
              <a:rPr b="0" i="1" lang="en-US" sz="1800" u="none">
                <a:solidFill>
                  <a:schemeClr val="dk1"/>
                </a:solidFill>
                <a:latin typeface="Arial"/>
                <a:ea typeface="Arial"/>
                <a:cs typeface="Arial"/>
                <a:sym typeface="Arial"/>
              </a:rPr>
              <a:t> </a:t>
            </a:r>
            <a:r>
              <a:rPr b="1" i="0" lang="en-US" sz="1800" u="none">
                <a:solidFill>
                  <a:schemeClr val="dk1"/>
                </a:solidFill>
                <a:latin typeface="Times"/>
                <a:ea typeface="Times"/>
                <a:cs typeface="Times"/>
                <a:sym typeface="Times"/>
              </a:rPr>
              <a:t>id</a:t>
            </a:r>
            <a:endParaRPr/>
          </a:p>
          <a:p>
            <a:pPr indent="-228600" lvl="0" marL="342900" marR="0" rtl="0" algn="l">
              <a:spcBef>
                <a:spcPts val="360"/>
              </a:spcBef>
              <a:spcAft>
                <a:spcPts val="0"/>
              </a:spcAft>
              <a:buClr>
                <a:schemeClr val="dk1"/>
              </a:buClr>
              <a:buSzPts val="1800"/>
              <a:buFont typeface="Arial"/>
              <a:buNone/>
            </a:pPr>
            <a:r>
              <a:t/>
            </a:r>
            <a:endParaRPr b="1" i="0" sz="1800" u="none">
              <a:solidFill>
                <a:schemeClr val="dk1"/>
              </a:solidFill>
              <a:latin typeface="Times"/>
              <a:ea typeface="Times"/>
              <a:cs typeface="Times"/>
              <a:sym typeface="Times"/>
            </a:endParaRPr>
          </a:p>
        </p:txBody>
      </p:sp>
      <p:pic>
        <p:nvPicPr>
          <p:cNvPr id="247" name="Google Shape;247;p21"/>
          <p:cNvPicPr preferRelativeResize="0"/>
          <p:nvPr/>
        </p:nvPicPr>
        <p:blipFill rotWithShape="1">
          <a:blip r:embed="rId3">
            <a:alphaModFix/>
          </a:blip>
          <a:srcRect b="0" l="0" r="0" t="0"/>
          <a:stretch/>
        </p:blipFill>
        <p:spPr>
          <a:xfrm>
            <a:off x="684212" y="2708275"/>
            <a:ext cx="6480175" cy="333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Helvetica Neue"/>
              <a:buNone/>
            </a:pPr>
            <a:r>
              <a:rPr b="1" i="0" lang="en-US" sz="4400" u="none">
                <a:solidFill>
                  <a:schemeClr val="dk1"/>
                </a:solidFill>
                <a:latin typeface="Helvetica Neue"/>
                <a:ea typeface="Helvetica Neue"/>
                <a:cs typeface="Helvetica Neue"/>
                <a:sym typeface="Helvetica Neue"/>
              </a:rPr>
              <a:t>Rightmost Derivation</a:t>
            </a:r>
            <a:endParaRPr/>
          </a:p>
        </p:txBody>
      </p:sp>
      <p:sp>
        <p:nvSpPr>
          <p:cNvPr id="253" name="Google Shape;253;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Times"/>
                <a:ea typeface="Times"/>
                <a:cs typeface="Times"/>
                <a:sym typeface="Times"/>
              </a:rPr>
              <a:t>S </a:t>
            </a:r>
            <a:r>
              <a:rPr b="0" i="1" lang="en-US" sz="3200" u="none">
                <a:solidFill>
                  <a:schemeClr val="dk1"/>
                </a:solidFill>
                <a:latin typeface="Arial"/>
                <a:ea typeface="Arial"/>
                <a:cs typeface="Arial"/>
                <a:sym typeface="Arial"/>
              </a:rPr>
              <a:t>→ </a:t>
            </a:r>
            <a:r>
              <a:rPr b="0" i="0" lang="en-US" sz="3200" u="none">
                <a:solidFill>
                  <a:schemeClr val="dk1"/>
                </a:solidFill>
                <a:latin typeface="Times"/>
                <a:ea typeface="Times"/>
                <a:cs typeface="Times"/>
                <a:sym typeface="Times"/>
              </a:rPr>
              <a:t>SS </a:t>
            </a:r>
            <a:r>
              <a:rPr b="0" i="0" lang="en-US" sz="3200" u="none">
                <a:solidFill>
                  <a:schemeClr val="dk1"/>
                </a:solidFill>
                <a:latin typeface="Old Standard TT"/>
                <a:ea typeface="Old Standard TT"/>
                <a:cs typeface="Old Standard TT"/>
                <a:sym typeface="Old Standard TT"/>
              </a:rPr>
              <a:t>+ |</a:t>
            </a:r>
            <a:r>
              <a:rPr b="0" i="1" lang="en-US" sz="3200" u="none">
                <a:solidFill>
                  <a:schemeClr val="dk1"/>
                </a:solidFill>
                <a:latin typeface="Arial"/>
                <a:ea typeface="Arial"/>
                <a:cs typeface="Arial"/>
                <a:sym typeface="Arial"/>
              </a:rPr>
              <a:t> </a:t>
            </a:r>
            <a:r>
              <a:rPr b="0" i="0" lang="en-US" sz="3200" u="none">
                <a:solidFill>
                  <a:schemeClr val="dk1"/>
                </a:solidFill>
                <a:latin typeface="Times"/>
                <a:ea typeface="Times"/>
                <a:cs typeface="Times"/>
                <a:sym typeface="Times"/>
              </a:rPr>
              <a:t>SS </a:t>
            </a:r>
            <a:r>
              <a:rPr b="0" i="1" lang="en-US" sz="3200" u="none">
                <a:solidFill>
                  <a:schemeClr val="dk1"/>
                </a:solidFill>
                <a:latin typeface="Arial"/>
                <a:ea typeface="Arial"/>
                <a:cs typeface="Arial"/>
                <a:sym typeface="Arial"/>
              </a:rPr>
              <a:t>∗</a:t>
            </a:r>
            <a:r>
              <a:rPr b="0" i="0" lang="en-US" sz="3200" u="none">
                <a:solidFill>
                  <a:schemeClr val="dk1"/>
                </a:solidFill>
                <a:latin typeface="Times"/>
                <a:ea typeface="Times"/>
                <a:cs typeface="Times"/>
                <a:sym typeface="Times"/>
              </a:rPr>
              <a:t> | </a:t>
            </a:r>
            <a:r>
              <a:rPr b="0" i="1" lang="en-US" sz="3200" u="none">
                <a:solidFill>
                  <a:schemeClr val="dk1"/>
                </a:solidFill>
                <a:latin typeface="Times"/>
                <a:ea typeface="Times"/>
                <a:cs typeface="Times"/>
                <a:sym typeface="Times"/>
              </a:rPr>
              <a:t>a 	</a:t>
            </a:r>
            <a:endParaRPr/>
          </a:p>
          <a:p>
            <a:pPr indent="-342900" lvl="0" marL="342900" marR="0" rtl="0" algn="l">
              <a:lnSpc>
                <a:spcPct val="100000"/>
              </a:lnSpc>
              <a:spcBef>
                <a:spcPts val="640"/>
              </a:spcBef>
              <a:spcAft>
                <a:spcPts val="0"/>
              </a:spcAft>
              <a:buClr>
                <a:schemeClr val="dk1"/>
              </a:buClr>
              <a:buSzPts val="3200"/>
              <a:buFont typeface="Arial"/>
              <a:buNone/>
            </a:pPr>
            <a:r>
              <a:rPr b="0" i="1" lang="en-US" sz="3200" u="none">
                <a:solidFill>
                  <a:schemeClr val="dk1"/>
                </a:solidFill>
                <a:latin typeface="Times"/>
                <a:ea typeface="Times"/>
                <a:cs typeface="Times"/>
                <a:sym typeface="Times"/>
              </a:rPr>
              <a:t>{Students use rightmost derivations to derive the string w=aa+a* using the above productions}</a:t>
            </a:r>
            <a:endParaRPr/>
          </a:p>
          <a:p>
            <a:pPr indent="-139700" lvl="0" marL="342900" marR="0" rtl="0" algn="l">
              <a:spcBef>
                <a:spcPts val="640"/>
              </a:spcBef>
              <a:spcAft>
                <a:spcPts val="0"/>
              </a:spcAft>
              <a:buClr>
                <a:schemeClr val="dk1"/>
              </a:buClr>
              <a:buSzPts val="3200"/>
              <a:buFont typeface="Arial"/>
              <a:buNone/>
            </a:pPr>
            <a:r>
              <a:t/>
            </a:r>
            <a:endParaRPr b="0" i="1" sz="3200" u="none">
              <a:solidFill>
                <a:schemeClr val="dk1"/>
              </a:solidFill>
              <a:latin typeface="Times"/>
              <a:ea typeface="Times"/>
              <a:cs typeface="Times"/>
              <a:sym typeface="Times"/>
            </a:endParaRPr>
          </a:p>
        </p:txBody>
      </p:sp>
      <p:pic>
        <p:nvPicPr>
          <p:cNvPr id="254" name="Google Shape;254;p22"/>
          <p:cNvPicPr preferRelativeResize="0"/>
          <p:nvPr/>
        </p:nvPicPr>
        <p:blipFill rotWithShape="1">
          <a:blip r:embed="rId3">
            <a:alphaModFix/>
          </a:blip>
          <a:srcRect b="0" l="0" r="0" t="0"/>
          <a:stretch/>
        </p:blipFill>
        <p:spPr>
          <a:xfrm>
            <a:off x="684212" y="3390900"/>
            <a:ext cx="6696075" cy="334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3416300" y="271462"/>
            <a:ext cx="2311400"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Parse tree</a:t>
            </a:r>
            <a:endParaRPr/>
          </a:p>
        </p:txBody>
      </p:sp>
      <p:sp>
        <p:nvSpPr>
          <p:cNvPr id="260" name="Google Shape;260;p23"/>
          <p:cNvSpPr txBox="1"/>
          <p:nvPr/>
        </p:nvSpPr>
        <p:spPr>
          <a:xfrm>
            <a:off x="6708775" y="1484312"/>
            <a:ext cx="1978025" cy="3630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62" name="Google Shape;262;p23"/>
          <p:cNvSpPr txBox="1"/>
          <p:nvPr/>
        </p:nvSpPr>
        <p:spPr>
          <a:xfrm>
            <a:off x="477837" y="1052512"/>
            <a:ext cx="6075362" cy="45243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a:ea typeface="Times"/>
                <a:cs typeface="Times"/>
                <a:sym typeface="Times"/>
              </a:rPr>
              <a:t>Parse tree is a hierarchical structure which represents the derivation of the grammar to yield input strings.</a:t>
            </a:r>
            <a:r>
              <a:rPr b="0" i="0" lang="en-US" sz="2400" u="none">
                <a:solidFill>
                  <a:schemeClr val="dk1"/>
                </a:solidFill>
                <a:latin typeface="Arial"/>
                <a:ea typeface="Arial"/>
                <a:cs typeface="Arial"/>
                <a:sym typeface="Arial"/>
              </a:rPr>
              <a:t> </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a:ea typeface="Times"/>
                <a:cs typeface="Times"/>
                <a:sym typeface="Times"/>
              </a:rPr>
              <a:t>Root node of parse tree has the start symbol of the given grammar from where the derivation proceeds.</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a:ea typeface="Times"/>
                <a:cs typeface="Times"/>
                <a:sym typeface="Times"/>
              </a:rPr>
              <a:t>Leaves of parse tree represent terminals.</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a:ea typeface="Times"/>
                <a:cs typeface="Times"/>
                <a:sym typeface="Times"/>
              </a:rPr>
              <a:t>Each interior node represents productions of grammar.</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a:ea typeface="Times"/>
                <a:cs typeface="Times"/>
                <a:sym typeface="Times"/>
              </a:rPr>
              <a:t>If A </a:t>
            </a:r>
            <a:r>
              <a:rPr b="0" i="1" lang="en-US" sz="2400" u="none">
                <a:solidFill>
                  <a:schemeClr val="dk1"/>
                </a:solidFill>
                <a:latin typeface="Arial"/>
                <a:ea typeface="Arial"/>
                <a:cs typeface="Arial"/>
                <a:sym typeface="Arial"/>
              </a:rPr>
              <a:t>→ </a:t>
            </a:r>
            <a:r>
              <a:rPr b="0" i="1" lang="en-US" sz="2400" u="none">
                <a:solidFill>
                  <a:schemeClr val="dk1"/>
                </a:solidFill>
                <a:latin typeface="Old Standard TT"/>
                <a:ea typeface="Old Standard TT"/>
                <a:cs typeface="Old Standard TT"/>
                <a:sym typeface="Old Standard TT"/>
              </a:rPr>
              <a:t>xyz </a:t>
            </a:r>
            <a:r>
              <a:rPr b="0" i="0" lang="en-US" sz="2400" u="none">
                <a:solidFill>
                  <a:schemeClr val="dk1"/>
                </a:solidFill>
                <a:latin typeface="Times"/>
                <a:ea typeface="Times"/>
                <a:cs typeface="Times"/>
                <a:sym typeface="Times"/>
              </a:rPr>
              <a:t>is a production, then the parse tree will have A as interior node whose children are </a:t>
            </a:r>
            <a:r>
              <a:rPr b="0" i="1" lang="en-US" sz="2400" u="none">
                <a:solidFill>
                  <a:schemeClr val="dk1"/>
                </a:solidFill>
                <a:latin typeface="Old Standard TT"/>
                <a:ea typeface="Old Standard TT"/>
                <a:cs typeface="Old Standard TT"/>
                <a:sym typeface="Old Standard TT"/>
              </a:rPr>
              <a:t>x, y </a:t>
            </a:r>
            <a:r>
              <a:rPr b="0" i="0" lang="en-US" sz="2400" u="none">
                <a:solidFill>
                  <a:schemeClr val="dk1"/>
                </a:solidFill>
                <a:latin typeface="Times"/>
                <a:ea typeface="Times"/>
                <a:cs typeface="Times"/>
                <a:sym typeface="Times"/>
              </a:rPr>
              <a:t>and </a:t>
            </a:r>
            <a:r>
              <a:rPr b="0" i="1" lang="en-US" sz="2400" u="none">
                <a:solidFill>
                  <a:schemeClr val="dk1"/>
                </a:solidFill>
                <a:latin typeface="Old Standard TT"/>
                <a:ea typeface="Old Standard TT"/>
                <a:cs typeface="Old Standard TT"/>
                <a:sym typeface="Old Standard TT"/>
              </a:rPr>
              <a:t>z </a:t>
            </a:r>
            <a:r>
              <a:rPr b="0" i="0" lang="en-US" sz="2400" u="none">
                <a:solidFill>
                  <a:schemeClr val="dk1"/>
                </a:solidFill>
                <a:latin typeface="Times"/>
                <a:ea typeface="Times"/>
                <a:cs typeface="Times"/>
                <a:sym typeface="Times"/>
              </a:rPr>
              <a:t>from its left to right.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2714625" y="271462"/>
            <a:ext cx="3032125" cy="928687"/>
          </a:xfrm>
          <a:prstGeom prst="rect">
            <a:avLst/>
          </a:prstGeom>
          <a:noFill/>
          <a:ln>
            <a:noFill/>
          </a:ln>
        </p:spPr>
        <p:txBody>
          <a:bodyPr anchorCtr="0" anchor="ctr" bIns="45700" lIns="91425" spcFirstLastPara="1" rIns="91425" wrap="square" tIns="13325">
            <a:noAutofit/>
          </a:bodyPr>
          <a:lstStyle/>
          <a:p>
            <a:pPr indent="0" lvl="0" marL="1270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Ambiguity</a:t>
            </a:r>
            <a:endParaRPr/>
          </a:p>
        </p:txBody>
      </p:sp>
      <p:sp>
        <p:nvSpPr>
          <p:cNvPr id="268" name="Google Shape;268;p24"/>
          <p:cNvSpPr txBox="1"/>
          <p:nvPr/>
        </p:nvSpPr>
        <p:spPr>
          <a:xfrm>
            <a:off x="323850" y="1268412"/>
            <a:ext cx="8607425" cy="1398587"/>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grammar is said to be ambiguous if there exists more than one leftmost derivation or more than one rightmost derivative or more than one parse tree for the given input string. If the grammar is not ambiguous then it is called unambiguous.</a:t>
            </a:r>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p:txBody>
      </p:sp>
      <p:sp>
        <p:nvSpPr>
          <p:cNvPr id="269" name="Google Shape;269;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270" name="Google Shape;270;p24"/>
          <p:cNvPicPr preferRelativeResize="0"/>
          <p:nvPr/>
        </p:nvPicPr>
        <p:blipFill rotWithShape="1">
          <a:blip r:embed="rId3">
            <a:alphaModFix/>
          </a:blip>
          <a:srcRect b="0" l="0" r="0" t="0"/>
          <a:stretch/>
        </p:blipFill>
        <p:spPr>
          <a:xfrm>
            <a:off x="250825" y="2892425"/>
            <a:ext cx="3648075" cy="3829050"/>
          </a:xfrm>
          <a:prstGeom prst="rect">
            <a:avLst/>
          </a:prstGeom>
          <a:noFill/>
          <a:ln>
            <a:noFill/>
          </a:ln>
        </p:spPr>
      </p:pic>
      <p:sp>
        <p:nvSpPr>
          <p:cNvPr id="271" name="Google Shape;271;p24"/>
          <p:cNvSpPr txBox="1"/>
          <p:nvPr/>
        </p:nvSpPr>
        <p:spPr>
          <a:xfrm>
            <a:off x="250825" y="2420937"/>
            <a:ext cx="2463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LMD</a:t>
            </a:r>
            <a:endParaRPr/>
          </a:p>
        </p:txBody>
      </p:sp>
      <p:sp>
        <p:nvSpPr>
          <p:cNvPr id="272" name="Google Shape;272;p24"/>
          <p:cNvSpPr txBox="1"/>
          <p:nvPr/>
        </p:nvSpPr>
        <p:spPr>
          <a:xfrm>
            <a:off x="6680200" y="2425700"/>
            <a:ext cx="24638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RMD</a:t>
            </a:r>
            <a:endParaRPr/>
          </a:p>
        </p:txBody>
      </p:sp>
      <p:pic>
        <p:nvPicPr>
          <p:cNvPr id="273" name="Google Shape;273;p24"/>
          <p:cNvPicPr preferRelativeResize="0"/>
          <p:nvPr/>
        </p:nvPicPr>
        <p:blipFill rotWithShape="1">
          <a:blip r:embed="rId4">
            <a:alphaModFix/>
          </a:blip>
          <a:srcRect b="0" l="0" r="0" t="0"/>
          <a:stretch/>
        </p:blipFill>
        <p:spPr>
          <a:xfrm>
            <a:off x="6172200" y="2790825"/>
            <a:ext cx="2514600" cy="380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1784350" y="271462"/>
            <a:ext cx="5573712"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Elimination of ambiguity</a:t>
            </a:r>
            <a:endParaRPr/>
          </a:p>
        </p:txBody>
      </p:sp>
      <p:sp>
        <p:nvSpPr>
          <p:cNvPr id="279" name="Google Shape;279;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280" name="Google Shape;280;p25"/>
          <p:cNvPicPr preferRelativeResize="0"/>
          <p:nvPr/>
        </p:nvPicPr>
        <p:blipFill rotWithShape="1">
          <a:blip r:embed="rId3">
            <a:alphaModFix/>
          </a:blip>
          <a:srcRect b="0" l="0" r="0" t="0"/>
          <a:stretch/>
        </p:blipFill>
        <p:spPr>
          <a:xfrm>
            <a:off x="179387" y="1052512"/>
            <a:ext cx="5753100" cy="2590800"/>
          </a:xfrm>
          <a:prstGeom prst="rect">
            <a:avLst/>
          </a:prstGeom>
          <a:noFill/>
          <a:ln>
            <a:noFill/>
          </a:ln>
        </p:spPr>
      </p:pic>
      <p:pic>
        <p:nvPicPr>
          <p:cNvPr id="281" name="Google Shape;281;p25"/>
          <p:cNvPicPr preferRelativeResize="0"/>
          <p:nvPr/>
        </p:nvPicPr>
        <p:blipFill rotWithShape="1">
          <a:blip r:embed="rId4">
            <a:alphaModFix/>
          </a:blip>
          <a:srcRect b="0" l="0" r="0" t="0"/>
          <a:stretch/>
        </p:blipFill>
        <p:spPr>
          <a:xfrm>
            <a:off x="468312" y="4454525"/>
            <a:ext cx="3762375" cy="1901825"/>
          </a:xfrm>
          <a:prstGeom prst="rect">
            <a:avLst/>
          </a:prstGeom>
          <a:noFill/>
          <a:ln>
            <a:noFill/>
          </a:ln>
        </p:spPr>
      </p:pic>
      <p:pic>
        <p:nvPicPr>
          <p:cNvPr id="282" name="Google Shape;282;p25"/>
          <p:cNvPicPr preferRelativeResize="0"/>
          <p:nvPr/>
        </p:nvPicPr>
        <p:blipFill rotWithShape="1">
          <a:blip r:embed="rId5">
            <a:alphaModFix/>
          </a:blip>
          <a:srcRect b="0" l="0" r="0" t="0"/>
          <a:stretch/>
        </p:blipFill>
        <p:spPr>
          <a:xfrm>
            <a:off x="4427537" y="3644900"/>
            <a:ext cx="4629150" cy="29511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979487" y="271462"/>
            <a:ext cx="7181850"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Elimination of ambiguity (cont.)</a:t>
            </a:r>
            <a:endParaRPr/>
          </a:p>
        </p:txBody>
      </p:sp>
      <p:sp>
        <p:nvSpPr>
          <p:cNvPr id="288" name="Google Shape;288;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289" name="Google Shape;289;p26"/>
          <p:cNvPicPr preferRelativeResize="0"/>
          <p:nvPr/>
        </p:nvPicPr>
        <p:blipFill rotWithShape="1">
          <a:blip r:embed="rId3">
            <a:alphaModFix/>
          </a:blip>
          <a:srcRect b="0" l="0" r="0" t="0"/>
          <a:stretch/>
        </p:blipFill>
        <p:spPr>
          <a:xfrm>
            <a:off x="395287" y="1196975"/>
            <a:ext cx="4537075" cy="2016125"/>
          </a:xfrm>
          <a:prstGeom prst="rect">
            <a:avLst/>
          </a:prstGeom>
          <a:noFill/>
          <a:ln>
            <a:noFill/>
          </a:ln>
        </p:spPr>
      </p:pic>
      <p:pic>
        <p:nvPicPr>
          <p:cNvPr id="290" name="Google Shape;290;p26"/>
          <p:cNvPicPr preferRelativeResize="0"/>
          <p:nvPr/>
        </p:nvPicPr>
        <p:blipFill rotWithShape="1">
          <a:blip r:embed="rId4">
            <a:alphaModFix/>
          </a:blip>
          <a:srcRect b="0" l="0" r="0" t="0"/>
          <a:stretch/>
        </p:blipFill>
        <p:spPr>
          <a:xfrm>
            <a:off x="392112" y="4005262"/>
            <a:ext cx="4540250" cy="27162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979487" y="271462"/>
            <a:ext cx="7181850"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Elimination of ambiguity (cont.)</a:t>
            </a:r>
            <a:endParaRPr/>
          </a:p>
        </p:txBody>
      </p:sp>
      <p:sp>
        <p:nvSpPr>
          <p:cNvPr id="296" name="Google Shape;296;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297" name="Google Shape;297;p27"/>
          <p:cNvPicPr preferRelativeResize="0"/>
          <p:nvPr/>
        </p:nvPicPr>
        <p:blipFill rotWithShape="1">
          <a:blip r:embed="rId3">
            <a:alphaModFix/>
          </a:blip>
          <a:srcRect b="0" l="0" r="0" t="0"/>
          <a:stretch/>
        </p:blipFill>
        <p:spPr>
          <a:xfrm>
            <a:off x="2081212" y="2071687"/>
            <a:ext cx="4981575" cy="2714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Helvetica Neue"/>
              <a:buNone/>
            </a:pPr>
            <a:r>
              <a:rPr b="1" i="0" lang="en-US" sz="3200" u="none">
                <a:solidFill>
                  <a:schemeClr val="dk1"/>
                </a:solidFill>
                <a:latin typeface="Helvetica Neue"/>
                <a:ea typeface="Helvetica Neue"/>
                <a:cs typeface="Helvetica Neue"/>
                <a:sym typeface="Helvetica Neue"/>
              </a:rPr>
              <a:t>Eliminating left-recursion</a:t>
            </a:r>
            <a:endParaRPr/>
          </a:p>
        </p:txBody>
      </p:sp>
      <p:sp>
        <p:nvSpPr>
          <p:cNvPr id="303" name="Google Shape;303;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A grammar is left recursive if it has a production of the form A</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A</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for some string </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To eliminate left-recursion for the production, A</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A </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 </a:t>
            </a:r>
            <a:r>
              <a:rPr b="0" i="1" lang="en-US" sz="1800" u="none">
                <a:solidFill>
                  <a:schemeClr val="dk1"/>
                </a:solidFill>
                <a:latin typeface="Old Standard TT"/>
                <a:ea typeface="Old Standard TT"/>
                <a:cs typeface="Old Standard TT"/>
                <a:sym typeface="Old Standard TT"/>
              </a:rPr>
              <a:t>β.</a:t>
            </a:r>
            <a:endParaRPr/>
          </a:p>
          <a:p>
            <a:pPr indent="-342900" lvl="0" marL="342900" marR="0" rtl="0" algn="l">
              <a:lnSpc>
                <a:spcPct val="100000"/>
              </a:lnSpc>
              <a:spcBef>
                <a:spcPts val="360"/>
              </a:spcBef>
              <a:spcAft>
                <a:spcPts val="0"/>
              </a:spcAft>
              <a:buClr>
                <a:schemeClr val="dk1"/>
              </a:buClr>
              <a:buSzPts val="1800"/>
              <a:buFont typeface="Arial"/>
              <a:buNone/>
            </a:pPr>
            <a:r>
              <a:t/>
            </a:r>
            <a:endParaRPr b="0" i="1" sz="1800" u="none">
              <a:solidFill>
                <a:schemeClr val="dk1"/>
              </a:solidFill>
              <a:latin typeface="Old Standard TT"/>
              <a:ea typeface="Old Standard TT"/>
              <a:cs typeface="Old Standard TT"/>
              <a:sym typeface="Old Standard TT"/>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If a left recursion is present in any grammar then, during parsing in the the syntax analysis part of compilation there is a chance that the grammar will create infinite loop. This is because at every time of production of grammar S will produce another S without checking any condition.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a:ea typeface="Times"/>
              <a:cs typeface="Times"/>
              <a:sym typeface="Times"/>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Left recursive grammar: A</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A </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 </a:t>
            </a:r>
            <a:r>
              <a:rPr b="0" i="1" lang="en-US" sz="1800" u="none">
                <a:solidFill>
                  <a:schemeClr val="dk1"/>
                </a:solidFill>
                <a:latin typeface="Old Standard TT"/>
                <a:ea typeface="Old Standard TT"/>
                <a:cs typeface="Old Standard TT"/>
                <a:sym typeface="Old Standard TT"/>
              </a:rPr>
              <a:t>β</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After elimination of LR: </a:t>
            </a:r>
            <a:endParaRPr/>
          </a:p>
        </p:txBody>
      </p:sp>
      <p:pic>
        <p:nvPicPr>
          <p:cNvPr id="304" name="Google Shape;304;p28"/>
          <p:cNvPicPr preferRelativeResize="0"/>
          <p:nvPr/>
        </p:nvPicPr>
        <p:blipFill rotWithShape="1">
          <a:blip r:embed="rId3">
            <a:alphaModFix/>
          </a:blip>
          <a:srcRect b="0" l="0" r="0" t="0"/>
          <a:stretch/>
        </p:blipFill>
        <p:spPr>
          <a:xfrm>
            <a:off x="2987675" y="4941887"/>
            <a:ext cx="1773237" cy="854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Helvetica Neue"/>
              <a:buNone/>
            </a:pPr>
            <a:r>
              <a:rPr b="1" i="0" lang="en-US" sz="3200" u="none">
                <a:solidFill>
                  <a:schemeClr val="dk1"/>
                </a:solidFill>
                <a:latin typeface="Helvetica Neue"/>
                <a:ea typeface="Helvetica Neue"/>
                <a:cs typeface="Helvetica Neue"/>
                <a:sym typeface="Helvetica Neue"/>
              </a:rPr>
              <a:t>Eliminating left-recursion</a:t>
            </a:r>
            <a:endParaRPr/>
          </a:p>
        </p:txBody>
      </p:sp>
      <p:sp>
        <p:nvSpPr>
          <p:cNvPr id="310" name="Google Shape;310;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A grammar is left recursive if it has a production of the form A</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A</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for some string </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To eliminate left-recursion for the production, A</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A </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 </a:t>
            </a:r>
            <a:r>
              <a:rPr b="0" i="1" lang="en-US" sz="1800" u="none">
                <a:solidFill>
                  <a:schemeClr val="dk1"/>
                </a:solidFill>
                <a:latin typeface="Old Standard TT"/>
                <a:ea typeface="Old Standard TT"/>
                <a:cs typeface="Old Standard TT"/>
                <a:sym typeface="Old Standard TT"/>
              </a:rPr>
              <a:t>β.</a:t>
            </a:r>
            <a:endParaRPr/>
          </a:p>
          <a:p>
            <a:pPr indent="-342900" lvl="0" marL="342900" marR="0" rtl="0" algn="l">
              <a:lnSpc>
                <a:spcPct val="100000"/>
              </a:lnSpc>
              <a:spcBef>
                <a:spcPts val="360"/>
              </a:spcBef>
              <a:spcAft>
                <a:spcPts val="0"/>
              </a:spcAft>
              <a:buClr>
                <a:schemeClr val="dk1"/>
              </a:buClr>
              <a:buSzPts val="1800"/>
              <a:buFont typeface="Arial"/>
              <a:buNone/>
            </a:pPr>
            <a:r>
              <a:t/>
            </a:r>
            <a:endParaRPr b="0" i="1" sz="1800" u="none">
              <a:solidFill>
                <a:schemeClr val="dk1"/>
              </a:solidFill>
              <a:latin typeface="Old Standard TT"/>
              <a:ea typeface="Old Standard TT"/>
              <a:cs typeface="Old Standard TT"/>
              <a:sym typeface="Old Standard TT"/>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If a left recursion is present in any grammar then, during parsing in the the syntax analysis part of compilation there is a chance that the grammar will create infinite loop. This is because at every time of production of grammar S will produce another S without checking any condition.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a:ea typeface="Times"/>
              <a:cs typeface="Times"/>
              <a:sym typeface="Times"/>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Left recursive grammar: A</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A </a:t>
            </a:r>
            <a:r>
              <a:rPr b="0" i="1" lang="en-US" sz="1800" u="none">
                <a:solidFill>
                  <a:schemeClr val="dk1"/>
                </a:solidFill>
                <a:latin typeface="Old Standard TT"/>
                <a:ea typeface="Old Standard TT"/>
                <a:cs typeface="Old Standard TT"/>
                <a:sym typeface="Old Standard TT"/>
              </a:rPr>
              <a:t>α</a:t>
            </a:r>
            <a:r>
              <a:rPr b="0" i="0" lang="en-US" sz="1800" u="none">
                <a:solidFill>
                  <a:schemeClr val="dk1"/>
                </a:solidFill>
                <a:latin typeface="Times"/>
                <a:ea typeface="Times"/>
                <a:cs typeface="Times"/>
                <a:sym typeface="Times"/>
              </a:rPr>
              <a:t> | </a:t>
            </a:r>
            <a:r>
              <a:rPr b="0" i="1" lang="en-US" sz="1800" u="none">
                <a:solidFill>
                  <a:schemeClr val="dk1"/>
                </a:solidFill>
                <a:latin typeface="Old Standard TT"/>
                <a:ea typeface="Old Standard TT"/>
                <a:cs typeface="Old Standard TT"/>
                <a:sym typeface="Old Standard TT"/>
              </a:rPr>
              <a:t>β</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After elimination of LR: </a:t>
            </a:r>
            <a:endParaRPr/>
          </a:p>
        </p:txBody>
      </p:sp>
      <p:pic>
        <p:nvPicPr>
          <p:cNvPr id="311" name="Google Shape;311;p29"/>
          <p:cNvPicPr preferRelativeResize="0"/>
          <p:nvPr/>
        </p:nvPicPr>
        <p:blipFill rotWithShape="1">
          <a:blip r:embed="rId3">
            <a:alphaModFix/>
          </a:blip>
          <a:srcRect b="0" l="0" r="0" t="0"/>
          <a:stretch/>
        </p:blipFill>
        <p:spPr>
          <a:xfrm>
            <a:off x="2987675" y="4941887"/>
            <a:ext cx="1773237" cy="85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Parser</a:t>
            </a:r>
            <a:endParaRPr/>
          </a:p>
        </p:txBody>
      </p:sp>
      <p:sp>
        <p:nvSpPr>
          <p:cNvPr id="103" name="Google Shape;10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Parser is a program that obtains tokens from lexical analyzer and constructs the parse tree which is passed to the next phase of compiler for further processing.</a:t>
            </a:r>
            <a:endParaRPr/>
          </a:p>
          <a:p>
            <a:pPr indent="-342900" lvl="0" marL="342900" marR="0" rtl="0" algn="l">
              <a:lnSpc>
                <a:spcPct val="107000"/>
              </a:lnSpc>
              <a:spcBef>
                <a:spcPts val="11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Parser implements context free grammar for performing error checks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581025" y="271462"/>
            <a:ext cx="7981950"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Left Recursion Elimination Example</a:t>
            </a:r>
            <a:endParaRPr/>
          </a:p>
        </p:txBody>
      </p:sp>
      <p:sp>
        <p:nvSpPr>
          <p:cNvPr id="317" name="Google Shape;317;p30"/>
          <p:cNvSpPr txBox="1"/>
          <p:nvPr/>
        </p:nvSpPr>
        <p:spPr>
          <a:xfrm>
            <a:off x="587375" y="2108200"/>
            <a:ext cx="1670050" cy="1430337"/>
          </a:xfrm>
          <a:prstGeom prst="rect">
            <a:avLst/>
          </a:prstGeom>
          <a:noFill/>
          <a:ln>
            <a:noFill/>
          </a:ln>
        </p:spPr>
        <p:txBody>
          <a:bodyPr anchorCtr="0" anchor="t" bIns="0" lIns="0" spcFirstLastPara="1" rIns="0" wrap="square" tIns="12700">
            <a:spAutoFit/>
          </a:bodyPr>
          <a:lstStyle/>
          <a:p>
            <a:pPr indent="0" lvl="0" marL="12700" marR="0" rtl="0" algn="l">
              <a:lnSpc>
                <a:spcPct val="11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E -&gt; E+T | T  T -&gt; T*F | F</a:t>
            </a:r>
            <a:endParaRPr/>
          </a:p>
          <a:p>
            <a:pPr indent="0" lvl="0" marL="12700" marR="0" rtl="0" algn="l">
              <a:lnSpc>
                <a:spcPct val="100000"/>
              </a:lnSpc>
              <a:spcBef>
                <a:spcPts val="30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F -&gt; (E) | </a:t>
            </a:r>
            <a:r>
              <a:rPr b="1" i="0" lang="en-US" sz="2800" u="none">
                <a:solidFill>
                  <a:schemeClr val="dk1"/>
                </a:solidFill>
                <a:latin typeface="Calibri"/>
                <a:ea typeface="Calibri"/>
                <a:cs typeface="Calibri"/>
                <a:sym typeface="Calibri"/>
              </a:rPr>
              <a:t>id</a:t>
            </a:r>
            <a:endParaRPr/>
          </a:p>
        </p:txBody>
      </p:sp>
      <p:sp>
        <p:nvSpPr>
          <p:cNvPr id="318" name="Google Shape;318;p30"/>
          <p:cNvSpPr txBox="1"/>
          <p:nvPr/>
        </p:nvSpPr>
        <p:spPr>
          <a:xfrm>
            <a:off x="4695825" y="1658937"/>
            <a:ext cx="1084262" cy="44291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E -&gt; TE’</a:t>
            </a:r>
            <a:endParaRPr/>
          </a:p>
        </p:txBody>
      </p:sp>
      <p:sp>
        <p:nvSpPr>
          <p:cNvPr id="319" name="Google Shape;319;p30"/>
          <p:cNvSpPr txBox="1"/>
          <p:nvPr/>
        </p:nvSpPr>
        <p:spPr>
          <a:xfrm>
            <a:off x="4695825" y="2227262"/>
            <a:ext cx="1844675" cy="1935162"/>
          </a:xfrm>
          <a:prstGeom prst="rect">
            <a:avLst/>
          </a:prstGeom>
          <a:noFill/>
          <a:ln>
            <a:noFill/>
          </a:ln>
        </p:spPr>
        <p:txBody>
          <a:bodyPr anchorCtr="0" anchor="t" bIns="0" lIns="0" spcFirstLastPara="1" rIns="0" wrap="square" tIns="12700">
            <a:spAutoFit/>
          </a:bodyPr>
          <a:lstStyle/>
          <a:p>
            <a:pPr indent="0" lvl="0" marL="12700" marR="0" rtl="0" algn="l">
              <a:lnSpc>
                <a:spcPct val="11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E’ -&gt; +TE’ | ε  T -&gt; FT’</a:t>
            </a:r>
            <a:endParaRPr/>
          </a:p>
          <a:p>
            <a:pPr indent="0" lvl="0" marL="12700" marR="0" rtl="0" algn="l">
              <a:lnSpc>
                <a:spcPct val="132142"/>
              </a:lnSpc>
              <a:spcBef>
                <a:spcPts val="10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T’ -&gt; *FT’ | ε  F -&gt; (E) | </a:t>
            </a:r>
            <a:r>
              <a:rPr b="1" i="0" lang="en-US" sz="2800" u="none">
                <a:solidFill>
                  <a:schemeClr val="dk1"/>
                </a:solidFill>
                <a:latin typeface="Calibri"/>
                <a:ea typeface="Calibri"/>
                <a:cs typeface="Calibri"/>
                <a:sym typeface="Calibri"/>
              </a:rPr>
              <a:t>id</a:t>
            </a:r>
            <a:endParaRPr/>
          </a:p>
        </p:txBody>
      </p:sp>
      <p:grpSp>
        <p:nvGrpSpPr>
          <p:cNvPr id="320" name="Google Shape;320;p30"/>
          <p:cNvGrpSpPr/>
          <p:nvPr/>
        </p:nvGrpSpPr>
        <p:grpSpPr>
          <a:xfrm>
            <a:off x="3048267" y="3127010"/>
            <a:ext cx="915326" cy="100574"/>
            <a:chOff x="3048761" y="2344674"/>
            <a:chExt cx="914400" cy="76200"/>
          </a:xfrm>
        </p:grpSpPr>
        <p:sp>
          <p:nvSpPr>
            <p:cNvPr id="321" name="Google Shape;321;p30"/>
            <p:cNvSpPr/>
            <p:nvPr/>
          </p:nvSpPr>
          <p:spPr>
            <a:xfrm>
              <a:off x="3048761" y="2344674"/>
              <a:ext cx="914400" cy="76200"/>
            </a:xfrm>
            <a:custGeom>
              <a:rect b="b" l="l" r="r" t="t"/>
              <a:pathLst>
                <a:path extrusionOk="0" h="76200" w="914400">
                  <a:moveTo>
                    <a:pt x="876300" y="0"/>
                  </a:moveTo>
                  <a:lnTo>
                    <a:pt x="876300" y="19050"/>
                  </a:lnTo>
                  <a:lnTo>
                    <a:pt x="0" y="19050"/>
                  </a:lnTo>
                  <a:lnTo>
                    <a:pt x="0" y="57150"/>
                  </a:lnTo>
                  <a:lnTo>
                    <a:pt x="876300" y="57150"/>
                  </a:lnTo>
                  <a:lnTo>
                    <a:pt x="876300" y="76200"/>
                  </a:lnTo>
                  <a:lnTo>
                    <a:pt x="914400" y="38100"/>
                  </a:lnTo>
                  <a:lnTo>
                    <a:pt x="876300" y="0"/>
                  </a:lnTo>
                  <a:close/>
                </a:path>
              </a:pathLst>
            </a:custGeom>
            <a:solidFill>
              <a:srgbClr val="4F81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2" name="Google Shape;322;p30"/>
            <p:cNvSpPr/>
            <p:nvPr/>
          </p:nvSpPr>
          <p:spPr>
            <a:xfrm>
              <a:off x="3048761" y="2344674"/>
              <a:ext cx="914400" cy="76200"/>
            </a:xfrm>
            <a:custGeom>
              <a:rect b="b" l="l" r="r" t="t"/>
              <a:pathLst>
                <a:path extrusionOk="0" h="76200" w="914400">
                  <a:moveTo>
                    <a:pt x="0" y="19050"/>
                  </a:moveTo>
                  <a:lnTo>
                    <a:pt x="876300" y="19050"/>
                  </a:lnTo>
                  <a:lnTo>
                    <a:pt x="876300" y="0"/>
                  </a:lnTo>
                  <a:lnTo>
                    <a:pt x="914400" y="38100"/>
                  </a:lnTo>
                  <a:lnTo>
                    <a:pt x="876300" y="76200"/>
                  </a:lnTo>
                  <a:lnTo>
                    <a:pt x="876300" y="57150"/>
                  </a:lnTo>
                  <a:lnTo>
                    <a:pt x="0" y="57150"/>
                  </a:lnTo>
                  <a:lnTo>
                    <a:pt x="0" y="19050"/>
                  </a:lnTo>
                  <a:close/>
                </a:path>
              </a:pathLst>
            </a:custGeom>
            <a:noFill/>
            <a:ln cap="flat" cmpd="sng" w="25900">
              <a:solidFill>
                <a:srgbClr val="385D89"/>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23" name="Google Shape;323;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381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Left factoring</a:t>
            </a:r>
            <a:endParaRPr/>
          </a:p>
        </p:txBody>
      </p:sp>
      <p:sp>
        <p:nvSpPr>
          <p:cNvPr id="329" name="Google Shape;329;p31"/>
          <p:cNvSpPr txBox="1"/>
          <p:nvPr>
            <p:ph idx="1" type="body"/>
          </p:nvPr>
        </p:nvSpPr>
        <p:spPr>
          <a:xfrm>
            <a:off x="457200" y="16287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When a production has more than one alternatives with common prefixes, then it is necessary to make right choice on production.</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It is a grammar transformation technique.</a:t>
            </a:r>
            <a:endParaRPr/>
          </a:p>
          <a:p>
            <a:pPr indent="-342900" lvl="0" marL="342900" marR="0" rtl="0" algn="l">
              <a:lnSpc>
                <a:spcPct val="100000"/>
              </a:lnSpc>
              <a:spcBef>
                <a:spcPts val="360"/>
              </a:spcBef>
              <a:spcAft>
                <a:spcPts val="0"/>
              </a:spcAft>
              <a:buClr>
                <a:srgbClr val="333333"/>
              </a:buClr>
              <a:buSzPts val="1800"/>
              <a:buFont typeface="Arial"/>
              <a:buChar char="•"/>
            </a:pPr>
            <a:r>
              <a:rPr b="0" i="0" lang="en-US" sz="1800" u="none">
                <a:solidFill>
                  <a:srgbClr val="333333"/>
                </a:solidFill>
                <a:latin typeface="Source Sans Pro"/>
                <a:ea typeface="Source Sans Pro"/>
                <a:cs typeface="Source Sans Pro"/>
                <a:sym typeface="Source Sans Pro"/>
              </a:rPr>
              <a:t>Left factoring is removing the common left factor that appears in two productions of the same non-terminal. It is done to avoid back-tracing by the parser</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To perform left-factoring for the production, A</a:t>
            </a:r>
            <a:r>
              <a:rPr b="0" i="1" lang="en-US" sz="1800" u="none">
                <a:solidFill>
                  <a:schemeClr val="dk1"/>
                </a:solidFill>
                <a:latin typeface="Arial"/>
                <a:ea typeface="Arial"/>
                <a:cs typeface="Arial"/>
                <a:sym typeface="Arial"/>
              </a:rPr>
              <a:t>→ </a:t>
            </a:r>
            <a:r>
              <a:rPr b="0" i="1" lang="en-US" sz="1800" u="none">
                <a:solidFill>
                  <a:schemeClr val="dk1"/>
                </a:solidFill>
                <a:latin typeface="Old Standard TT"/>
                <a:ea typeface="Old Standard TT"/>
                <a:cs typeface="Old Standard TT"/>
                <a:sym typeface="Old Standard TT"/>
              </a:rPr>
              <a:t>αβ</a:t>
            </a:r>
            <a:r>
              <a:rPr b="0" i="0" lang="en-US" sz="1800" u="none">
                <a:solidFill>
                  <a:schemeClr val="dk1"/>
                </a:solidFill>
                <a:latin typeface="Old Standard TT"/>
                <a:ea typeface="Old Standard TT"/>
                <a:cs typeface="Old Standard TT"/>
                <a:sym typeface="Old Standard TT"/>
              </a:rPr>
              <a:t>1|</a:t>
            </a:r>
            <a:r>
              <a:rPr b="0" i="1" lang="en-US" sz="1800" u="none">
                <a:solidFill>
                  <a:schemeClr val="dk1"/>
                </a:solidFill>
                <a:latin typeface="Old Standard TT"/>
                <a:ea typeface="Old Standard TT"/>
                <a:cs typeface="Old Standard TT"/>
                <a:sym typeface="Old Standard TT"/>
              </a:rPr>
              <a:t>αβ</a:t>
            </a:r>
            <a:r>
              <a:rPr b="0" i="0" lang="en-US" sz="1800" u="none">
                <a:solidFill>
                  <a:schemeClr val="dk1"/>
                </a:solidFill>
                <a:latin typeface="Old Standard TT"/>
                <a:ea typeface="Old Standard TT"/>
                <a:cs typeface="Old Standard TT"/>
                <a:sym typeface="Old Standard TT"/>
              </a:rPr>
              <a:t>2</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Old Standard TT"/>
                <a:ea typeface="Old Standard TT"/>
                <a:cs typeface="Old Standard TT"/>
                <a:sym typeface="Old Standard TT"/>
              </a:rPr>
              <a:t>Rule</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a:t>
            </a:r>
            <a:endParaRPr/>
          </a:p>
        </p:txBody>
      </p:sp>
      <p:pic>
        <p:nvPicPr>
          <p:cNvPr id="330" name="Google Shape;330;p31"/>
          <p:cNvPicPr preferRelativeResize="0"/>
          <p:nvPr/>
        </p:nvPicPr>
        <p:blipFill rotWithShape="1">
          <a:blip r:embed="rId3">
            <a:alphaModFix/>
          </a:blip>
          <a:srcRect b="0" l="0" r="0" t="0"/>
          <a:stretch/>
        </p:blipFill>
        <p:spPr>
          <a:xfrm>
            <a:off x="900112" y="4221162"/>
            <a:ext cx="1849437" cy="865187"/>
          </a:xfrm>
          <a:prstGeom prst="rect">
            <a:avLst/>
          </a:prstGeom>
          <a:noFill/>
          <a:ln>
            <a:noFill/>
          </a:ln>
        </p:spPr>
      </p:pic>
      <p:pic>
        <p:nvPicPr>
          <p:cNvPr id="331" name="Google Shape;331;p31"/>
          <p:cNvPicPr preferRelativeResize="0"/>
          <p:nvPr/>
        </p:nvPicPr>
        <p:blipFill rotWithShape="1">
          <a:blip r:embed="rId4">
            <a:alphaModFix/>
          </a:blip>
          <a:srcRect b="0" l="0" r="0" t="0"/>
          <a:stretch/>
        </p:blipFill>
        <p:spPr>
          <a:xfrm>
            <a:off x="3779837" y="4076700"/>
            <a:ext cx="4783137" cy="2419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Left factoring</a:t>
            </a:r>
            <a:endParaRPr/>
          </a:p>
        </p:txBody>
      </p:sp>
      <p:sp>
        <p:nvSpPr>
          <p:cNvPr id="337" name="Google Shape;337;p32"/>
          <p:cNvSpPr txBox="1"/>
          <p:nvPr/>
        </p:nvSpPr>
        <p:spPr>
          <a:xfrm>
            <a:off x="457200" y="1720850"/>
            <a:ext cx="8229600" cy="147796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333333"/>
              </a:buClr>
              <a:buSzPts val="1800"/>
              <a:buFont typeface="Calibri"/>
              <a:buAutoNum type="arabicPeriod"/>
            </a:pPr>
            <a:r>
              <a:rPr b="0" i="0" lang="en-US" sz="1800" u="none">
                <a:solidFill>
                  <a:srgbClr val="333333"/>
                </a:solidFill>
                <a:latin typeface="Source Sans Pro"/>
                <a:ea typeface="Source Sans Pro"/>
                <a:cs typeface="Source Sans Pro"/>
                <a:sym typeface="Source Sans Pro"/>
              </a:rPr>
              <a:t>Left recursion: when one or more productions can be reached from themselves with no tokens consumed in-between.</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333333"/>
              </a:solidFill>
              <a:latin typeface="Source Sans Pro"/>
              <a:ea typeface="Source Sans Pro"/>
              <a:cs typeface="Source Sans Pro"/>
              <a:sym typeface="Source Sans Pro"/>
            </a:endParaRPr>
          </a:p>
          <a:p>
            <a:pPr indent="-114300" lvl="0" marL="0" marR="0" rtl="0" algn="l">
              <a:lnSpc>
                <a:spcPct val="100000"/>
              </a:lnSpc>
              <a:spcBef>
                <a:spcPts val="0"/>
              </a:spcBef>
              <a:spcAft>
                <a:spcPts val="0"/>
              </a:spcAft>
              <a:buClr>
                <a:srgbClr val="333333"/>
              </a:buClr>
              <a:buSzPts val="1800"/>
              <a:buFont typeface="Calibri"/>
              <a:buAutoNum type="arabicPeriod"/>
            </a:pPr>
            <a:r>
              <a:rPr b="0" i="0" lang="en-US" sz="1800" u="none">
                <a:solidFill>
                  <a:srgbClr val="333333"/>
                </a:solidFill>
                <a:latin typeface="Source Sans Pro"/>
                <a:ea typeface="Source Sans Pro"/>
                <a:cs typeface="Source Sans Pro"/>
                <a:sym typeface="Source Sans Pro"/>
              </a:rPr>
              <a:t>Left factoring: a process of transformation, turning the grammar from a left-recursive form to an equivalent non-left-recursive form.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Top-Down Parsing</a:t>
            </a:r>
            <a:endParaRPr/>
          </a:p>
        </p:txBody>
      </p:sp>
      <p:sp>
        <p:nvSpPr>
          <p:cNvPr id="343" name="Google Shape;343;p33"/>
          <p:cNvSpPr txBox="1"/>
          <p:nvPr>
            <p:ph idx="1" type="body"/>
          </p:nvPr>
        </p:nvSpPr>
        <p:spPr>
          <a:xfrm>
            <a:off x="457200" y="16287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Top-down parsing constructs parse tree for the input string, starting from root node and creating the nodes of parse tree in pre-order.</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Top-down parsing is characterized by the following methods:</a:t>
            </a:r>
            <a:endParaRPr/>
          </a:p>
          <a:p>
            <a:pPr indent="-342900" lvl="0" marL="342900" marR="0" rtl="0" algn="l">
              <a:lnSpc>
                <a:spcPct val="100000"/>
              </a:lnSpc>
              <a:spcBef>
                <a:spcPts val="360"/>
              </a:spcBef>
              <a:spcAft>
                <a:spcPts val="0"/>
              </a:spcAft>
              <a:buClr>
                <a:schemeClr val="dk1"/>
              </a:buClr>
              <a:buSzPts val="1800"/>
              <a:buFont typeface="Arial"/>
              <a:buChar char="•"/>
            </a:pPr>
            <a:r>
              <a:rPr b="1" i="1" lang="en-US" sz="1800" u="none">
                <a:solidFill>
                  <a:schemeClr val="dk1"/>
                </a:solidFill>
                <a:latin typeface="Times"/>
                <a:ea typeface="Times"/>
                <a:cs typeface="Times"/>
                <a:sym typeface="Times"/>
              </a:rPr>
              <a:t>Brute-force method</a:t>
            </a:r>
            <a:r>
              <a:rPr b="0" i="0" lang="en-US" sz="1800" u="none">
                <a:solidFill>
                  <a:schemeClr val="dk1"/>
                </a:solidFill>
                <a:latin typeface="Times"/>
                <a:ea typeface="Times"/>
                <a:cs typeface="Times"/>
                <a:sym typeface="Times"/>
              </a:rPr>
              <a:t>, accompanied by a parsing algorithm. All possible combinations are attempted before the failure to parse is recognized.</a:t>
            </a:r>
            <a:endParaRPr/>
          </a:p>
          <a:p>
            <a:pPr indent="-342900" lvl="0" marL="342900" marR="0" rtl="0" algn="l">
              <a:lnSpc>
                <a:spcPct val="100000"/>
              </a:lnSpc>
              <a:spcBef>
                <a:spcPts val="360"/>
              </a:spcBef>
              <a:spcAft>
                <a:spcPts val="0"/>
              </a:spcAft>
              <a:buClr>
                <a:schemeClr val="dk1"/>
              </a:buClr>
              <a:buSzPts val="1800"/>
              <a:buFont typeface="Arial"/>
              <a:buChar char="•"/>
            </a:pPr>
            <a:r>
              <a:rPr b="1" i="1" lang="en-US" sz="1800" u="none">
                <a:solidFill>
                  <a:schemeClr val="dk1"/>
                </a:solidFill>
                <a:latin typeface="Times"/>
                <a:ea typeface="Times"/>
                <a:cs typeface="Times"/>
                <a:sym typeface="Times"/>
              </a:rPr>
              <a:t>Recursive descent</a:t>
            </a:r>
            <a:r>
              <a:rPr b="0" i="0" lang="en-US" sz="1800" u="none">
                <a:solidFill>
                  <a:schemeClr val="dk1"/>
                </a:solidFill>
                <a:latin typeface="Times"/>
                <a:ea typeface="Times"/>
                <a:cs typeface="Times"/>
                <a:sym typeface="Times"/>
              </a:rPr>
              <a:t>, is a parsing technique which does not allow backup. Involves backtracking and left-recursion.</a:t>
            </a:r>
            <a:endParaRPr/>
          </a:p>
          <a:p>
            <a:pPr indent="-342900" lvl="0" marL="342900" marR="0" rtl="0" algn="l">
              <a:lnSpc>
                <a:spcPct val="100000"/>
              </a:lnSpc>
              <a:spcBef>
                <a:spcPts val="360"/>
              </a:spcBef>
              <a:spcAft>
                <a:spcPts val="0"/>
              </a:spcAft>
              <a:buClr>
                <a:schemeClr val="dk1"/>
              </a:buClr>
              <a:buSzPts val="1800"/>
              <a:buFont typeface="Arial"/>
              <a:buChar char="•"/>
            </a:pPr>
            <a:r>
              <a:rPr b="1" i="1" lang="en-US" sz="1800" u="none">
                <a:solidFill>
                  <a:schemeClr val="dk1"/>
                </a:solidFill>
                <a:latin typeface="Times"/>
                <a:ea typeface="Times"/>
                <a:cs typeface="Times"/>
                <a:sym typeface="Times"/>
              </a:rPr>
              <a:t>Top-down parsing </a:t>
            </a:r>
            <a:r>
              <a:rPr b="0" i="0" lang="en-US" sz="1800" u="none">
                <a:solidFill>
                  <a:schemeClr val="dk1"/>
                </a:solidFill>
                <a:latin typeface="Times"/>
                <a:ea typeface="Times"/>
                <a:cs typeface="Times"/>
                <a:sym typeface="Times"/>
              </a:rPr>
              <a:t>with limited or partial backup.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Helvetica Neue"/>
              <a:buNone/>
            </a:pPr>
            <a:r>
              <a:rPr b="1" i="0" lang="en-US" sz="3600" u="none">
                <a:solidFill>
                  <a:schemeClr val="dk1"/>
                </a:solidFill>
                <a:latin typeface="Helvetica Neue"/>
                <a:ea typeface="Helvetica Neue"/>
                <a:cs typeface="Helvetica Neue"/>
                <a:sym typeface="Helvetica Neue"/>
              </a:rPr>
              <a:t>Recursive Descent Parser</a:t>
            </a:r>
            <a:endParaRPr/>
          </a:p>
        </p:txBody>
      </p:sp>
      <p:sp>
        <p:nvSpPr>
          <p:cNvPr id="349" name="Google Shape;349;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Recursive descent parser is a top-down parser.</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It requires backtracking to find the correct production to be applied.</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The parsing program consists of a set of procedures, one for each non-terminal.</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Process begins with the procedure for start symbol.</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Start symbol is placed at the root node and on encountering each non-terminal, the procedure concerned is called to expand the non-terminal with its corresponding production.</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Procedure is called recursively until all non-terminals are expanded.</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Successful completion occurs when the scan over entire input string is done, i.e., all terminals in the sentence are derived by parse tree.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Helvetica Neue"/>
              <a:buNone/>
            </a:pPr>
            <a:r>
              <a:rPr b="1" i="0" lang="en-US" sz="4400" u="none">
                <a:solidFill>
                  <a:schemeClr val="dk1"/>
                </a:solidFill>
                <a:latin typeface="Helvetica Neue"/>
                <a:ea typeface="Helvetica Neue"/>
                <a:cs typeface="Helvetica Neue"/>
                <a:sym typeface="Helvetica Neue"/>
              </a:rPr>
              <a:t>Recursive Descent Parser</a:t>
            </a:r>
            <a:endParaRPr/>
          </a:p>
        </p:txBody>
      </p:sp>
      <p:sp>
        <p:nvSpPr>
          <p:cNvPr id="355" name="Google Shape;355;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Helvetica Neue"/>
                <a:ea typeface="Helvetica Neue"/>
                <a:cs typeface="Helvetica Neue"/>
                <a:sym typeface="Helvetica Neue"/>
              </a:rPr>
              <a:t>Limitation</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When a grammar with left recursive production is given, then the parser might get into infinite loop.</a:t>
            </a:r>
            <a:endParaRPr/>
          </a:p>
        </p:txBody>
      </p:sp>
      <p:pic>
        <p:nvPicPr>
          <p:cNvPr id="356" name="Google Shape;356;p35"/>
          <p:cNvPicPr preferRelativeResize="0"/>
          <p:nvPr/>
        </p:nvPicPr>
        <p:blipFill rotWithShape="1">
          <a:blip r:embed="rId3">
            <a:alphaModFix/>
          </a:blip>
          <a:srcRect b="0" l="0" r="0" t="0"/>
          <a:stretch/>
        </p:blipFill>
        <p:spPr>
          <a:xfrm>
            <a:off x="5724525" y="2708275"/>
            <a:ext cx="2646362" cy="2665412"/>
          </a:xfrm>
          <a:prstGeom prst="rect">
            <a:avLst/>
          </a:prstGeom>
          <a:noFill/>
          <a:ln>
            <a:noFill/>
          </a:ln>
        </p:spPr>
      </p:pic>
      <p:pic>
        <p:nvPicPr>
          <p:cNvPr id="357" name="Google Shape;357;p35"/>
          <p:cNvPicPr preferRelativeResize="0"/>
          <p:nvPr/>
        </p:nvPicPr>
        <p:blipFill rotWithShape="1">
          <a:blip r:embed="rId4">
            <a:alphaModFix/>
          </a:blip>
          <a:srcRect b="0" l="0" r="0" t="0"/>
          <a:stretch/>
        </p:blipFill>
        <p:spPr>
          <a:xfrm>
            <a:off x="1042987" y="3068637"/>
            <a:ext cx="4362450" cy="2089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Recursive descent parser with backtracking</a:t>
            </a:r>
            <a:endParaRPr/>
          </a:p>
        </p:txBody>
      </p:sp>
      <p:sp>
        <p:nvSpPr>
          <p:cNvPr id="363" name="Google Shape;363;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root node contains the start symbol which is </a:t>
            </a:r>
            <a:r>
              <a:rPr b="0" i="0" lang="en-US" sz="2400" u="none">
                <a:solidFill>
                  <a:srgbClr val="00B050"/>
                </a:solidFill>
                <a:latin typeface="Calibri"/>
                <a:ea typeface="Calibri"/>
                <a:cs typeface="Calibri"/>
                <a:sym typeface="Calibri"/>
              </a:rPr>
              <a:t>S</a:t>
            </a:r>
            <a:r>
              <a:rPr b="0" i="0" lang="en-US" sz="2400" u="none">
                <a:solidFill>
                  <a:schemeClr val="dk1"/>
                </a:solidFill>
                <a:latin typeface="Calibri"/>
                <a:ea typeface="Calibri"/>
                <a:cs typeface="Calibri"/>
                <a:sym typeface="Calibri"/>
              </a:rPr>
              <a: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body of production begins with </a:t>
            </a:r>
            <a:r>
              <a:rPr b="0" i="1" lang="en-US" sz="2400" u="none">
                <a:solidFill>
                  <a:srgbClr val="00B050"/>
                </a:solidFill>
                <a:latin typeface="Calibri"/>
                <a:ea typeface="Calibri"/>
                <a:cs typeface="Calibri"/>
                <a:sym typeface="Calibri"/>
              </a:rPr>
              <a:t>c</a:t>
            </a:r>
            <a:r>
              <a:rPr b="0" i="0" lang="en-US" sz="2400" u="none">
                <a:solidFill>
                  <a:schemeClr val="dk1"/>
                </a:solidFill>
                <a:latin typeface="Calibri"/>
                <a:ea typeface="Calibri"/>
                <a:cs typeface="Calibri"/>
                <a:sym typeface="Calibri"/>
              </a:rPr>
              <a:t>, which matches with the first symbol of the input string. </a:t>
            </a:r>
            <a:endParaRPr/>
          </a:p>
          <a:p>
            <a:pPr indent="-342900" lvl="0" marL="342900" marR="0" rtl="0" algn="l">
              <a:lnSpc>
                <a:spcPct val="100000"/>
              </a:lnSpc>
              <a:spcBef>
                <a:spcPts val="480"/>
              </a:spcBef>
              <a:spcAft>
                <a:spcPts val="0"/>
              </a:spcAft>
              <a:buClr>
                <a:srgbClr val="00B050"/>
              </a:buClr>
              <a:buSzPts val="2400"/>
              <a:buFont typeface="Arial"/>
              <a:buChar char="•"/>
            </a:pPr>
            <a:r>
              <a:rPr b="0" i="0" lang="en-US" sz="2400" u="none">
                <a:solidFill>
                  <a:srgbClr val="00B050"/>
                </a:solidFill>
                <a:latin typeface="Calibri"/>
                <a:ea typeface="Calibri"/>
                <a:cs typeface="Calibri"/>
                <a:sym typeface="Calibri"/>
              </a:rPr>
              <a:t>A</a:t>
            </a:r>
            <a:r>
              <a:rPr b="0" i="0" lang="en-US" sz="2400" u="none">
                <a:solidFill>
                  <a:schemeClr val="dk1"/>
                </a:solidFill>
                <a:latin typeface="Calibri"/>
                <a:ea typeface="Calibri"/>
                <a:cs typeface="Calibri"/>
                <a:sym typeface="Calibri"/>
              </a:rPr>
              <a:t> is a non-terminal which is having two productions </a:t>
            </a:r>
            <a:r>
              <a:rPr b="0" i="0" lang="en-US" sz="2400" u="none">
                <a:solidFill>
                  <a:srgbClr val="00B050"/>
                </a:solidFill>
                <a:latin typeface="Calibri"/>
                <a:ea typeface="Calibri"/>
                <a:cs typeface="Calibri"/>
                <a:sym typeface="Calibri"/>
              </a:rPr>
              <a:t>A → ab | d.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Apply the first production of </a:t>
            </a:r>
            <a:r>
              <a:rPr b="0" i="0" lang="en-US" sz="2400" u="none">
                <a:solidFill>
                  <a:srgbClr val="00B050"/>
                </a:solidFill>
                <a:latin typeface="Calibri"/>
                <a:ea typeface="Calibri"/>
                <a:cs typeface="Calibri"/>
                <a:sym typeface="Calibri"/>
              </a:rPr>
              <a:t>A</a:t>
            </a:r>
            <a:r>
              <a:rPr b="0" i="0" lang="en-US" sz="2400" u="none">
                <a:solidFill>
                  <a:schemeClr val="dk1"/>
                </a:solidFill>
                <a:latin typeface="Calibri"/>
                <a:ea typeface="Calibri"/>
                <a:cs typeface="Calibri"/>
                <a:sym typeface="Calibri"/>
              </a:rPr>
              <a:t>, which results in the string </a:t>
            </a:r>
            <a:r>
              <a:rPr b="1" i="1" lang="en-US" sz="2400" u="none">
                <a:solidFill>
                  <a:srgbClr val="00B050"/>
                </a:solidFill>
                <a:latin typeface="Calibri"/>
                <a:ea typeface="Calibri"/>
                <a:cs typeface="Calibri"/>
                <a:sym typeface="Calibri"/>
              </a:rPr>
              <a:t>cabd</a:t>
            </a:r>
            <a:r>
              <a:rPr b="0" i="0" lang="en-US" sz="2400" u="none">
                <a:solidFill>
                  <a:srgbClr val="00B050"/>
                </a:solidFill>
                <a:latin typeface="Calibri"/>
                <a:ea typeface="Calibri"/>
                <a:cs typeface="Calibri"/>
                <a:sym typeface="Calibri"/>
              </a:rPr>
              <a:t> </a:t>
            </a:r>
            <a:r>
              <a:rPr b="0" i="0" lang="en-US" sz="2400" u="none">
                <a:solidFill>
                  <a:schemeClr val="dk1"/>
                </a:solidFill>
                <a:latin typeface="Calibri"/>
                <a:ea typeface="Calibri"/>
                <a:cs typeface="Calibri"/>
                <a:sym typeface="Calibri"/>
              </a:rPr>
              <a:t>that does not match with the given string </a:t>
            </a:r>
            <a:r>
              <a:rPr b="1" i="1" lang="en-US" sz="2400" u="none">
                <a:solidFill>
                  <a:srgbClr val="00B050"/>
                </a:solidFill>
                <a:latin typeface="Calibri"/>
                <a:ea typeface="Calibri"/>
                <a:cs typeface="Calibri"/>
                <a:sym typeface="Calibri"/>
              </a:rPr>
              <a:t>cad</a:t>
            </a:r>
            <a:r>
              <a:rPr b="0" i="0" lang="en-US" sz="2400" u="none">
                <a:solidFill>
                  <a:schemeClr val="dk1"/>
                </a:solidFill>
                <a:latin typeface="Calibri"/>
                <a:ea typeface="Calibri"/>
                <a:cs typeface="Calibri"/>
                <a:sym typeface="Calibri"/>
              </a:rPr>
              <a: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Backtrack to the previous step where the production of </a:t>
            </a:r>
            <a:r>
              <a:rPr b="0" i="0" lang="en-US" sz="2400" u="none">
                <a:solidFill>
                  <a:srgbClr val="00B050"/>
                </a:solidFill>
                <a:latin typeface="Calibri"/>
                <a:ea typeface="Calibri"/>
                <a:cs typeface="Calibri"/>
                <a:sym typeface="Calibri"/>
              </a:rPr>
              <a:t>A</a:t>
            </a:r>
            <a:r>
              <a:rPr b="0" i="0" lang="en-US" sz="2400" u="none">
                <a:solidFill>
                  <a:schemeClr val="dk1"/>
                </a:solidFill>
                <a:latin typeface="Calibri"/>
                <a:ea typeface="Calibri"/>
                <a:cs typeface="Calibri"/>
                <a:sym typeface="Calibri"/>
              </a:rPr>
              <a:t> gets expanded and try with alternate production of it.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produces the string cad that matches with the given string.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Recursive descent parser with backtracking</a:t>
            </a:r>
            <a:endParaRPr/>
          </a:p>
        </p:txBody>
      </p:sp>
      <p:sp>
        <p:nvSpPr>
          <p:cNvPr id="369" name="Google Shape;369;p37"/>
          <p:cNvSpPr txBox="1"/>
          <p:nvPr>
            <p:ph idx="1" type="body"/>
          </p:nvPr>
        </p:nvSpPr>
        <p:spPr>
          <a:xfrm>
            <a:off x="457200" y="168275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370" name="Google Shape;370;p37"/>
          <p:cNvPicPr preferRelativeResize="0"/>
          <p:nvPr/>
        </p:nvPicPr>
        <p:blipFill rotWithShape="1">
          <a:blip r:embed="rId3">
            <a:alphaModFix/>
          </a:blip>
          <a:srcRect b="0" l="0" r="0" t="0"/>
          <a:stretch/>
        </p:blipFill>
        <p:spPr>
          <a:xfrm>
            <a:off x="684212" y="1700212"/>
            <a:ext cx="2808287" cy="1441450"/>
          </a:xfrm>
          <a:prstGeom prst="rect">
            <a:avLst/>
          </a:prstGeom>
          <a:noFill/>
          <a:ln>
            <a:noFill/>
          </a:ln>
        </p:spPr>
      </p:pic>
      <p:pic>
        <p:nvPicPr>
          <p:cNvPr id="371" name="Google Shape;371;p37"/>
          <p:cNvPicPr preferRelativeResize="0"/>
          <p:nvPr/>
        </p:nvPicPr>
        <p:blipFill rotWithShape="1">
          <a:blip r:embed="rId4">
            <a:alphaModFix/>
          </a:blip>
          <a:srcRect b="0" l="0" r="0" t="0"/>
          <a:stretch/>
        </p:blipFill>
        <p:spPr>
          <a:xfrm>
            <a:off x="1625600" y="3357562"/>
            <a:ext cx="6475412" cy="20621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Recursive descent parser with backtracking</a:t>
            </a:r>
            <a:endParaRPr/>
          </a:p>
        </p:txBody>
      </p:sp>
      <p:sp>
        <p:nvSpPr>
          <p:cNvPr id="377" name="Google Shape;377;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Limitation: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the given grammar has more number of alternatives then the cost of backtracking will be high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Recursive descent parser without backtracking</a:t>
            </a:r>
            <a:endParaRPr/>
          </a:p>
        </p:txBody>
      </p:sp>
      <p:sp>
        <p:nvSpPr>
          <p:cNvPr id="383" name="Google Shape;383;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Recursive descent parser without backtracking works in a similar way as that of recursive descent parser with backtracking with the difference that each non-terminal should be expanded by its correct alternative in the first selection itself.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the correct alternative is not chosen, the parser cannot backtrack and results in syntactic error</a:t>
            </a:r>
            <a:endParaRPr/>
          </a:p>
          <a:p>
            <a:pPr indent="0" lvl="1" marL="4572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1" marL="457200" marR="0" rtl="0" algn="l">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Advantage</a:t>
            </a:r>
            <a:endParaRPr/>
          </a:p>
          <a:p>
            <a:pPr indent="-114300" lvl="1" marL="4572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Overhead associated with backtracking is eliminated. </a:t>
            </a:r>
            <a:endParaRPr/>
          </a:p>
          <a:p>
            <a:pPr indent="0" lvl="1" marL="457200" marR="0" rtl="0" algn="l">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Limitation </a:t>
            </a:r>
            <a:endParaRPr/>
          </a:p>
          <a:p>
            <a:pPr indent="0" lvl="1" marL="457200" marR="0" rtl="0" algn="l">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	When more than one alternative with common prefixes occur, then the selection of the correct alternative is highly difficult.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2549525" y="271462"/>
            <a:ext cx="4040187" cy="928687"/>
          </a:xfrm>
          <a:prstGeom prst="rect">
            <a:avLst/>
          </a:prstGeom>
          <a:noFill/>
          <a:ln>
            <a:noFill/>
          </a:ln>
        </p:spPr>
        <p:txBody>
          <a:bodyPr anchorCtr="0" anchor="ctr" bIns="45700" lIns="91425" spcFirstLastPara="1" rIns="91425" wrap="square" tIns="13325">
            <a:normAutofit/>
          </a:bodyPr>
          <a:lstStyle/>
          <a:p>
            <a:pPr indent="0" lvl="0" marL="1270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The role of parser</a:t>
            </a:r>
            <a:endParaRPr/>
          </a:p>
        </p:txBody>
      </p:sp>
      <p:sp>
        <p:nvSpPr>
          <p:cNvPr id="109" name="Google Shape;109;p4"/>
          <p:cNvSpPr/>
          <p:nvPr/>
        </p:nvSpPr>
        <p:spPr>
          <a:xfrm>
            <a:off x="1887537" y="2743200"/>
            <a:ext cx="1143000" cy="914400"/>
          </a:xfrm>
          <a:custGeom>
            <a:rect b="b" l="l" r="r" t="t"/>
            <a:pathLst>
              <a:path extrusionOk="0" h="685800" w="1143000">
                <a:moveTo>
                  <a:pt x="10287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028700" y="685800"/>
                </a:lnTo>
                <a:lnTo>
                  <a:pt x="1073187" y="676816"/>
                </a:lnTo>
                <a:lnTo>
                  <a:pt x="1109519" y="652319"/>
                </a:lnTo>
                <a:lnTo>
                  <a:pt x="1134016" y="615987"/>
                </a:lnTo>
                <a:lnTo>
                  <a:pt x="1143000" y="571500"/>
                </a:lnTo>
                <a:lnTo>
                  <a:pt x="1143000" y="114300"/>
                </a:lnTo>
                <a:lnTo>
                  <a:pt x="1134016" y="69812"/>
                </a:lnTo>
                <a:lnTo>
                  <a:pt x="1109519" y="33480"/>
                </a:lnTo>
                <a:lnTo>
                  <a:pt x="1073187" y="8983"/>
                </a:lnTo>
                <a:lnTo>
                  <a:pt x="1028700" y="0"/>
                </a:lnTo>
                <a:close/>
              </a:path>
            </a:pathLst>
          </a:custGeom>
          <a:solidFill>
            <a:srgbClr val="4F81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4"/>
          <p:cNvSpPr/>
          <p:nvPr/>
        </p:nvSpPr>
        <p:spPr>
          <a:xfrm>
            <a:off x="1887537" y="2743200"/>
            <a:ext cx="1143000" cy="914400"/>
          </a:xfrm>
          <a:custGeom>
            <a:rect b="b" l="l" r="r" t="t"/>
            <a:pathLst>
              <a:path extrusionOk="0" h="685800" w="1143000">
                <a:moveTo>
                  <a:pt x="0" y="114300"/>
                </a:moveTo>
                <a:lnTo>
                  <a:pt x="8983" y="69812"/>
                </a:lnTo>
                <a:lnTo>
                  <a:pt x="33480" y="33480"/>
                </a:lnTo>
                <a:lnTo>
                  <a:pt x="69812" y="8983"/>
                </a:lnTo>
                <a:lnTo>
                  <a:pt x="114300" y="0"/>
                </a:lnTo>
                <a:lnTo>
                  <a:pt x="1028700" y="0"/>
                </a:lnTo>
                <a:lnTo>
                  <a:pt x="1073187" y="8983"/>
                </a:lnTo>
                <a:lnTo>
                  <a:pt x="1109519" y="33480"/>
                </a:lnTo>
                <a:lnTo>
                  <a:pt x="1134016" y="69812"/>
                </a:lnTo>
                <a:lnTo>
                  <a:pt x="1143000" y="114300"/>
                </a:lnTo>
                <a:lnTo>
                  <a:pt x="1143000" y="571500"/>
                </a:lnTo>
                <a:lnTo>
                  <a:pt x="1134016" y="615987"/>
                </a:lnTo>
                <a:lnTo>
                  <a:pt x="1109519" y="652319"/>
                </a:lnTo>
                <a:lnTo>
                  <a:pt x="1073187" y="676816"/>
                </a:lnTo>
                <a:lnTo>
                  <a:pt x="1028700" y="685800"/>
                </a:lnTo>
                <a:lnTo>
                  <a:pt x="114300" y="685800"/>
                </a:lnTo>
                <a:lnTo>
                  <a:pt x="69812" y="676816"/>
                </a:lnTo>
                <a:lnTo>
                  <a:pt x="33480" y="652319"/>
                </a:lnTo>
                <a:lnTo>
                  <a:pt x="8983" y="615987"/>
                </a:lnTo>
                <a:lnTo>
                  <a:pt x="0" y="571500"/>
                </a:lnTo>
                <a:lnTo>
                  <a:pt x="0" y="114300"/>
                </a:lnTo>
                <a:close/>
              </a:path>
            </a:pathLst>
          </a:custGeom>
          <a:noFill/>
          <a:ln cap="flat" cmpd="sng" w="25900">
            <a:solidFill>
              <a:srgbClr val="385D89"/>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4"/>
          <p:cNvSpPr txBox="1"/>
          <p:nvPr/>
        </p:nvSpPr>
        <p:spPr>
          <a:xfrm>
            <a:off x="2146300" y="2894012"/>
            <a:ext cx="622300" cy="428625"/>
          </a:xfrm>
          <a:prstGeom prst="rect">
            <a:avLst/>
          </a:prstGeom>
          <a:noFill/>
          <a:ln>
            <a:noFill/>
          </a:ln>
        </p:spPr>
        <p:txBody>
          <a:bodyPr anchorCtr="0" anchor="t" bIns="0" lIns="0" spcFirstLastPara="1" rIns="0" wrap="square" tIns="13325">
            <a:spAutoFit/>
          </a:bodyPr>
          <a:lstStyle/>
          <a:p>
            <a:pPr indent="0" lvl="0" marL="77787" marR="0" rtl="0" algn="l">
              <a:lnSpc>
                <a:spcPct val="100000"/>
              </a:lnSpc>
              <a:spcBef>
                <a:spcPts val="0"/>
              </a:spcBef>
              <a:spcAft>
                <a:spcPts val="0"/>
              </a:spcAft>
              <a:buClr>
                <a:srgbClr val="FFFFFF"/>
              </a:buClr>
              <a:buSzPts val="1300"/>
              <a:buFont typeface="Calibri"/>
              <a:buNone/>
            </a:pPr>
            <a:r>
              <a:rPr b="0" i="0" lang="en-US" sz="1300" u="none">
                <a:solidFill>
                  <a:srgbClr val="FFFFFF"/>
                </a:solidFill>
                <a:latin typeface="Calibri"/>
                <a:ea typeface="Calibri"/>
                <a:cs typeface="Calibri"/>
                <a:sym typeface="Calibri"/>
              </a:rPr>
              <a:t>Lexical</a:t>
            </a:r>
            <a:endParaRPr b="0" i="0" sz="1300" u="none">
              <a:solidFill>
                <a:schemeClr val="dk1"/>
              </a:solidFill>
              <a:latin typeface="Calibri"/>
              <a:ea typeface="Calibri"/>
              <a:cs typeface="Calibri"/>
              <a:sym typeface="Calibri"/>
            </a:endParaRPr>
          </a:p>
          <a:p>
            <a:pPr indent="0" lvl="0" marL="77787" marR="0" rtl="0" algn="l">
              <a:lnSpc>
                <a:spcPct val="100000"/>
              </a:lnSpc>
              <a:spcBef>
                <a:spcPts val="0"/>
              </a:spcBef>
              <a:spcAft>
                <a:spcPts val="0"/>
              </a:spcAft>
              <a:buClr>
                <a:srgbClr val="FFFFFF"/>
              </a:buClr>
              <a:buSzPts val="1300"/>
              <a:buFont typeface="Calibri"/>
              <a:buNone/>
            </a:pPr>
            <a:r>
              <a:rPr b="0" i="0" lang="en-US" sz="1300" u="none">
                <a:solidFill>
                  <a:srgbClr val="FFFFFF"/>
                </a:solidFill>
                <a:latin typeface="Calibri"/>
                <a:ea typeface="Calibri"/>
                <a:cs typeface="Calibri"/>
                <a:sym typeface="Calibri"/>
              </a:rPr>
              <a:t>Analyzer</a:t>
            </a:r>
            <a:endParaRPr/>
          </a:p>
        </p:txBody>
      </p:sp>
      <p:sp>
        <p:nvSpPr>
          <p:cNvPr id="112" name="Google Shape;112;p4"/>
          <p:cNvSpPr/>
          <p:nvPr/>
        </p:nvSpPr>
        <p:spPr>
          <a:xfrm>
            <a:off x="3771900" y="2743200"/>
            <a:ext cx="1028700" cy="914400"/>
          </a:xfrm>
          <a:custGeom>
            <a:rect b="b" l="l" r="r" t="t"/>
            <a:pathLst>
              <a:path extrusionOk="0" h="685800" w="1028700">
                <a:moveTo>
                  <a:pt x="9144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914400" y="685800"/>
                </a:lnTo>
                <a:lnTo>
                  <a:pt x="958887" y="676816"/>
                </a:lnTo>
                <a:lnTo>
                  <a:pt x="995219" y="652319"/>
                </a:lnTo>
                <a:lnTo>
                  <a:pt x="1019716" y="615987"/>
                </a:lnTo>
                <a:lnTo>
                  <a:pt x="1028700" y="571500"/>
                </a:lnTo>
                <a:lnTo>
                  <a:pt x="1028700" y="114300"/>
                </a:lnTo>
                <a:lnTo>
                  <a:pt x="1019716" y="69812"/>
                </a:lnTo>
                <a:lnTo>
                  <a:pt x="995219" y="33480"/>
                </a:lnTo>
                <a:lnTo>
                  <a:pt x="958887" y="8983"/>
                </a:lnTo>
                <a:lnTo>
                  <a:pt x="914400" y="0"/>
                </a:lnTo>
                <a:close/>
              </a:path>
            </a:pathLst>
          </a:custGeom>
          <a:solidFill>
            <a:srgbClr val="4F81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4"/>
          <p:cNvSpPr/>
          <p:nvPr/>
        </p:nvSpPr>
        <p:spPr>
          <a:xfrm>
            <a:off x="3771900" y="2743200"/>
            <a:ext cx="1028700" cy="914400"/>
          </a:xfrm>
          <a:custGeom>
            <a:rect b="b" l="l" r="r" t="t"/>
            <a:pathLst>
              <a:path extrusionOk="0" h="685800" w="1028700">
                <a:moveTo>
                  <a:pt x="0" y="114300"/>
                </a:moveTo>
                <a:lnTo>
                  <a:pt x="8983" y="69812"/>
                </a:lnTo>
                <a:lnTo>
                  <a:pt x="33480" y="33480"/>
                </a:lnTo>
                <a:lnTo>
                  <a:pt x="69812" y="8983"/>
                </a:lnTo>
                <a:lnTo>
                  <a:pt x="114300" y="0"/>
                </a:lnTo>
                <a:lnTo>
                  <a:pt x="914400" y="0"/>
                </a:lnTo>
                <a:lnTo>
                  <a:pt x="958887" y="8983"/>
                </a:lnTo>
                <a:lnTo>
                  <a:pt x="995219" y="33480"/>
                </a:lnTo>
                <a:lnTo>
                  <a:pt x="1019716" y="69812"/>
                </a:lnTo>
                <a:lnTo>
                  <a:pt x="1028700" y="114300"/>
                </a:lnTo>
                <a:lnTo>
                  <a:pt x="1028700" y="571500"/>
                </a:lnTo>
                <a:lnTo>
                  <a:pt x="1019716" y="615987"/>
                </a:lnTo>
                <a:lnTo>
                  <a:pt x="995219" y="652319"/>
                </a:lnTo>
                <a:lnTo>
                  <a:pt x="958887" y="676816"/>
                </a:lnTo>
                <a:lnTo>
                  <a:pt x="914400" y="685800"/>
                </a:lnTo>
                <a:lnTo>
                  <a:pt x="114300" y="685800"/>
                </a:lnTo>
                <a:lnTo>
                  <a:pt x="69812" y="676816"/>
                </a:lnTo>
                <a:lnTo>
                  <a:pt x="33480" y="652319"/>
                </a:lnTo>
                <a:lnTo>
                  <a:pt x="8983" y="615987"/>
                </a:lnTo>
                <a:lnTo>
                  <a:pt x="0" y="571500"/>
                </a:lnTo>
                <a:lnTo>
                  <a:pt x="0" y="114300"/>
                </a:lnTo>
                <a:close/>
              </a:path>
            </a:pathLst>
          </a:custGeom>
          <a:noFill/>
          <a:ln cap="flat" cmpd="sng" w="25900">
            <a:solidFill>
              <a:srgbClr val="385D89"/>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4"/>
          <p:cNvSpPr txBox="1"/>
          <p:nvPr/>
        </p:nvSpPr>
        <p:spPr>
          <a:xfrm>
            <a:off x="4056062" y="3030537"/>
            <a:ext cx="461962" cy="2222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FFFFFF"/>
              </a:buClr>
              <a:buSzPts val="1300"/>
              <a:buFont typeface="Calibri"/>
              <a:buNone/>
            </a:pPr>
            <a:r>
              <a:rPr b="0" i="0" lang="en-US" sz="1300" u="none">
                <a:solidFill>
                  <a:srgbClr val="FFFFFF"/>
                </a:solidFill>
                <a:latin typeface="Calibri"/>
                <a:ea typeface="Calibri"/>
                <a:cs typeface="Calibri"/>
                <a:sym typeface="Calibri"/>
              </a:rPr>
              <a:t>Parser</a:t>
            </a:r>
            <a:endParaRPr/>
          </a:p>
        </p:txBody>
      </p:sp>
      <p:sp>
        <p:nvSpPr>
          <p:cNvPr id="115" name="Google Shape;115;p4"/>
          <p:cNvSpPr/>
          <p:nvPr/>
        </p:nvSpPr>
        <p:spPr>
          <a:xfrm>
            <a:off x="1028700" y="3132137"/>
            <a:ext cx="857250" cy="138112"/>
          </a:xfrm>
          <a:custGeom>
            <a:rect b="b" l="l" r="r" t="t"/>
            <a:pathLst>
              <a:path extrusionOk="0" h="103505" w="857885">
                <a:moveTo>
                  <a:pt x="768743" y="0"/>
                </a:moveTo>
                <a:lnTo>
                  <a:pt x="764806" y="1016"/>
                </a:lnTo>
                <a:lnTo>
                  <a:pt x="761250" y="7112"/>
                </a:lnTo>
                <a:lnTo>
                  <a:pt x="762266" y="11049"/>
                </a:lnTo>
                <a:lnTo>
                  <a:pt x="821212" y="45434"/>
                </a:lnTo>
                <a:lnTo>
                  <a:pt x="844689" y="45466"/>
                </a:lnTo>
                <a:lnTo>
                  <a:pt x="844689" y="58166"/>
                </a:lnTo>
                <a:lnTo>
                  <a:pt x="821175" y="58166"/>
                </a:lnTo>
                <a:lnTo>
                  <a:pt x="765187" y="90678"/>
                </a:lnTo>
                <a:lnTo>
                  <a:pt x="762266" y="92456"/>
                </a:lnTo>
                <a:lnTo>
                  <a:pt x="761123" y="96393"/>
                </a:lnTo>
                <a:lnTo>
                  <a:pt x="762901" y="99441"/>
                </a:lnTo>
                <a:lnTo>
                  <a:pt x="764679" y="102362"/>
                </a:lnTo>
                <a:lnTo>
                  <a:pt x="768616" y="103505"/>
                </a:lnTo>
                <a:lnTo>
                  <a:pt x="846372" y="58166"/>
                </a:lnTo>
                <a:lnTo>
                  <a:pt x="844689" y="58166"/>
                </a:lnTo>
                <a:lnTo>
                  <a:pt x="846426" y="58134"/>
                </a:lnTo>
                <a:lnTo>
                  <a:pt x="857262" y="51816"/>
                </a:lnTo>
                <a:lnTo>
                  <a:pt x="768743" y="0"/>
                </a:lnTo>
                <a:close/>
              </a:path>
              <a:path extrusionOk="0" h="103505" w="857885">
                <a:moveTo>
                  <a:pt x="832131" y="51803"/>
                </a:moveTo>
                <a:lnTo>
                  <a:pt x="821230" y="58134"/>
                </a:lnTo>
                <a:lnTo>
                  <a:pt x="844689" y="58166"/>
                </a:lnTo>
                <a:lnTo>
                  <a:pt x="844689" y="57277"/>
                </a:lnTo>
                <a:lnTo>
                  <a:pt x="841514" y="57277"/>
                </a:lnTo>
                <a:lnTo>
                  <a:pt x="832131" y="51803"/>
                </a:lnTo>
                <a:close/>
              </a:path>
              <a:path extrusionOk="0" h="103505" w="857885">
                <a:moveTo>
                  <a:pt x="25" y="44323"/>
                </a:moveTo>
                <a:lnTo>
                  <a:pt x="0" y="57023"/>
                </a:lnTo>
                <a:lnTo>
                  <a:pt x="821230" y="58134"/>
                </a:lnTo>
                <a:lnTo>
                  <a:pt x="832131" y="51803"/>
                </a:lnTo>
                <a:lnTo>
                  <a:pt x="821212" y="45434"/>
                </a:lnTo>
                <a:lnTo>
                  <a:pt x="25" y="44323"/>
                </a:lnTo>
                <a:close/>
              </a:path>
              <a:path extrusionOk="0" h="103505" w="857885">
                <a:moveTo>
                  <a:pt x="841514" y="46355"/>
                </a:moveTo>
                <a:lnTo>
                  <a:pt x="832131" y="51803"/>
                </a:lnTo>
                <a:lnTo>
                  <a:pt x="841514" y="57277"/>
                </a:lnTo>
                <a:lnTo>
                  <a:pt x="841514" y="46355"/>
                </a:lnTo>
                <a:close/>
              </a:path>
              <a:path extrusionOk="0" h="103505" w="857885">
                <a:moveTo>
                  <a:pt x="844689" y="46355"/>
                </a:moveTo>
                <a:lnTo>
                  <a:pt x="841514" y="46355"/>
                </a:lnTo>
                <a:lnTo>
                  <a:pt x="841514" y="57277"/>
                </a:lnTo>
                <a:lnTo>
                  <a:pt x="844689" y="57277"/>
                </a:lnTo>
                <a:lnTo>
                  <a:pt x="844689" y="46355"/>
                </a:lnTo>
                <a:close/>
              </a:path>
              <a:path extrusionOk="0" h="103505" w="857885">
                <a:moveTo>
                  <a:pt x="821212" y="45434"/>
                </a:moveTo>
                <a:lnTo>
                  <a:pt x="832131" y="51803"/>
                </a:lnTo>
                <a:lnTo>
                  <a:pt x="841514" y="46355"/>
                </a:lnTo>
                <a:lnTo>
                  <a:pt x="844689" y="46355"/>
                </a:lnTo>
                <a:lnTo>
                  <a:pt x="844689" y="45466"/>
                </a:lnTo>
                <a:lnTo>
                  <a:pt x="821212" y="45434"/>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4"/>
          <p:cNvSpPr/>
          <p:nvPr/>
        </p:nvSpPr>
        <p:spPr>
          <a:xfrm>
            <a:off x="3028950" y="2906712"/>
            <a:ext cx="742950" cy="136525"/>
          </a:xfrm>
          <a:custGeom>
            <a:rect b="b" l="l" r="r" t="t"/>
            <a:pathLst>
              <a:path extrusionOk="0" h="103505" w="742950">
                <a:moveTo>
                  <a:pt x="654430" y="0"/>
                </a:moveTo>
                <a:lnTo>
                  <a:pt x="650493" y="1016"/>
                </a:lnTo>
                <a:lnTo>
                  <a:pt x="646938" y="7112"/>
                </a:lnTo>
                <a:lnTo>
                  <a:pt x="647953" y="10922"/>
                </a:lnTo>
                <a:lnTo>
                  <a:pt x="706947" y="45429"/>
                </a:lnTo>
                <a:lnTo>
                  <a:pt x="730376" y="45466"/>
                </a:lnTo>
                <a:lnTo>
                  <a:pt x="730376" y="58166"/>
                </a:lnTo>
                <a:lnTo>
                  <a:pt x="706866" y="58166"/>
                </a:lnTo>
                <a:lnTo>
                  <a:pt x="647826" y="92456"/>
                </a:lnTo>
                <a:lnTo>
                  <a:pt x="646811" y="96393"/>
                </a:lnTo>
                <a:lnTo>
                  <a:pt x="648588" y="99313"/>
                </a:lnTo>
                <a:lnTo>
                  <a:pt x="650366" y="102362"/>
                </a:lnTo>
                <a:lnTo>
                  <a:pt x="654303" y="103378"/>
                </a:lnTo>
                <a:lnTo>
                  <a:pt x="732033" y="58166"/>
                </a:lnTo>
                <a:lnTo>
                  <a:pt x="730376" y="58166"/>
                </a:lnTo>
                <a:lnTo>
                  <a:pt x="732096" y="58129"/>
                </a:lnTo>
                <a:lnTo>
                  <a:pt x="742950" y="51816"/>
                </a:lnTo>
                <a:lnTo>
                  <a:pt x="654430" y="0"/>
                </a:lnTo>
                <a:close/>
              </a:path>
              <a:path extrusionOk="0" h="103505" w="742950">
                <a:moveTo>
                  <a:pt x="717832" y="51796"/>
                </a:moveTo>
                <a:lnTo>
                  <a:pt x="706929" y="58129"/>
                </a:lnTo>
                <a:lnTo>
                  <a:pt x="730376" y="58166"/>
                </a:lnTo>
                <a:lnTo>
                  <a:pt x="730376" y="57277"/>
                </a:lnTo>
                <a:lnTo>
                  <a:pt x="727201" y="57277"/>
                </a:lnTo>
                <a:lnTo>
                  <a:pt x="717832" y="51796"/>
                </a:lnTo>
                <a:close/>
              </a:path>
              <a:path extrusionOk="0" h="103505" w="742950">
                <a:moveTo>
                  <a:pt x="0" y="44323"/>
                </a:moveTo>
                <a:lnTo>
                  <a:pt x="0" y="57023"/>
                </a:lnTo>
                <a:lnTo>
                  <a:pt x="706929" y="58129"/>
                </a:lnTo>
                <a:lnTo>
                  <a:pt x="717832" y="51796"/>
                </a:lnTo>
                <a:lnTo>
                  <a:pt x="706947" y="45429"/>
                </a:lnTo>
                <a:lnTo>
                  <a:pt x="0" y="44323"/>
                </a:lnTo>
                <a:close/>
              </a:path>
              <a:path extrusionOk="0" h="103505" w="742950">
                <a:moveTo>
                  <a:pt x="727201" y="46355"/>
                </a:moveTo>
                <a:lnTo>
                  <a:pt x="717832" y="51796"/>
                </a:lnTo>
                <a:lnTo>
                  <a:pt x="727201" y="57277"/>
                </a:lnTo>
                <a:lnTo>
                  <a:pt x="727201" y="46355"/>
                </a:lnTo>
                <a:close/>
              </a:path>
              <a:path extrusionOk="0" h="103505" w="742950">
                <a:moveTo>
                  <a:pt x="730376" y="46355"/>
                </a:moveTo>
                <a:lnTo>
                  <a:pt x="727201" y="46355"/>
                </a:lnTo>
                <a:lnTo>
                  <a:pt x="727201" y="57277"/>
                </a:lnTo>
                <a:lnTo>
                  <a:pt x="730376" y="57277"/>
                </a:lnTo>
                <a:lnTo>
                  <a:pt x="730376" y="46355"/>
                </a:lnTo>
                <a:close/>
              </a:path>
              <a:path extrusionOk="0" h="103505" w="742950">
                <a:moveTo>
                  <a:pt x="706947" y="45429"/>
                </a:moveTo>
                <a:lnTo>
                  <a:pt x="717832" y="51796"/>
                </a:lnTo>
                <a:lnTo>
                  <a:pt x="727201" y="46355"/>
                </a:lnTo>
                <a:lnTo>
                  <a:pt x="730376" y="46355"/>
                </a:lnTo>
                <a:lnTo>
                  <a:pt x="730376" y="45466"/>
                </a:lnTo>
                <a:lnTo>
                  <a:pt x="706947" y="45429"/>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4"/>
          <p:cNvSpPr/>
          <p:nvPr/>
        </p:nvSpPr>
        <p:spPr>
          <a:xfrm>
            <a:off x="3028950" y="3360737"/>
            <a:ext cx="742950" cy="138112"/>
          </a:xfrm>
          <a:custGeom>
            <a:rect b="b" l="l" r="r" t="t"/>
            <a:pathLst>
              <a:path extrusionOk="0" h="103505" w="742950">
                <a:moveTo>
                  <a:pt x="88645" y="0"/>
                </a:moveTo>
                <a:lnTo>
                  <a:pt x="0" y="51562"/>
                </a:lnTo>
                <a:lnTo>
                  <a:pt x="88518" y="103377"/>
                </a:lnTo>
                <a:lnTo>
                  <a:pt x="92456" y="102362"/>
                </a:lnTo>
                <a:lnTo>
                  <a:pt x="94233" y="99313"/>
                </a:lnTo>
                <a:lnTo>
                  <a:pt x="96012" y="96393"/>
                </a:lnTo>
                <a:lnTo>
                  <a:pt x="94995" y="92456"/>
                </a:lnTo>
                <a:lnTo>
                  <a:pt x="36002" y="57948"/>
                </a:lnTo>
                <a:lnTo>
                  <a:pt x="12573" y="57912"/>
                </a:lnTo>
                <a:lnTo>
                  <a:pt x="12573" y="45212"/>
                </a:lnTo>
                <a:lnTo>
                  <a:pt x="36083" y="45212"/>
                </a:lnTo>
                <a:lnTo>
                  <a:pt x="95123" y="10922"/>
                </a:lnTo>
                <a:lnTo>
                  <a:pt x="96138" y="7112"/>
                </a:lnTo>
                <a:lnTo>
                  <a:pt x="92582" y="1016"/>
                </a:lnTo>
                <a:lnTo>
                  <a:pt x="88645" y="0"/>
                </a:lnTo>
                <a:close/>
              </a:path>
              <a:path extrusionOk="0" h="103505" w="742950">
                <a:moveTo>
                  <a:pt x="36020" y="45248"/>
                </a:moveTo>
                <a:lnTo>
                  <a:pt x="25117" y="51581"/>
                </a:lnTo>
                <a:lnTo>
                  <a:pt x="36002" y="57948"/>
                </a:lnTo>
                <a:lnTo>
                  <a:pt x="742950" y="59055"/>
                </a:lnTo>
                <a:lnTo>
                  <a:pt x="742950" y="46355"/>
                </a:lnTo>
                <a:lnTo>
                  <a:pt x="36020" y="45248"/>
                </a:lnTo>
                <a:close/>
              </a:path>
              <a:path extrusionOk="0" h="103505" w="742950">
                <a:moveTo>
                  <a:pt x="12573" y="45212"/>
                </a:moveTo>
                <a:lnTo>
                  <a:pt x="12573" y="57912"/>
                </a:lnTo>
                <a:lnTo>
                  <a:pt x="36002" y="57948"/>
                </a:lnTo>
                <a:lnTo>
                  <a:pt x="34420" y="57023"/>
                </a:lnTo>
                <a:lnTo>
                  <a:pt x="15748" y="57023"/>
                </a:lnTo>
                <a:lnTo>
                  <a:pt x="15748" y="46100"/>
                </a:lnTo>
                <a:lnTo>
                  <a:pt x="34553" y="46100"/>
                </a:lnTo>
                <a:lnTo>
                  <a:pt x="36020" y="45248"/>
                </a:lnTo>
                <a:lnTo>
                  <a:pt x="12573" y="45212"/>
                </a:lnTo>
                <a:close/>
              </a:path>
              <a:path extrusionOk="0" h="103505" w="742950">
                <a:moveTo>
                  <a:pt x="15748" y="46100"/>
                </a:moveTo>
                <a:lnTo>
                  <a:pt x="15748" y="57023"/>
                </a:lnTo>
                <a:lnTo>
                  <a:pt x="25117" y="51581"/>
                </a:lnTo>
                <a:lnTo>
                  <a:pt x="15748" y="46100"/>
                </a:lnTo>
                <a:close/>
              </a:path>
              <a:path extrusionOk="0" h="103505" w="742950">
                <a:moveTo>
                  <a:pt x="25117" y="51581"/>
                </a:moveTo>
                <a:lnTo>
                  <a:pt x="15748" y="57023"/>
                </a:lnTo>
                <a:lnTo>
                  <a:pt x="34420" y="57023"/>
                </a:lnTo>
                <a:lnTo>
                  <a:pt x="25117" y="51581"/>
                </a:lnTo>
                <a:close/>
              </a:path>
              <a:path extrusionOk="0" h="103505" w="742950">
                <a:moveTo>
                  <a:pt x="34553" y="46100"/>
                </a:moveTo>
                <a:lnTo>
                  <a:pt x="15748" y="46100"/>
                </a:lnTo>
                <a:lnTo>
                  <a:pt x="25117" y="51581"/>
                </a:lnTo>
                <a:lnTo>
                  <a:pt x="34553" y="46100"/>
                </a:lnTo>
                <a:close/>
              </a:path>
              <a:path extrusionOk="0" h="103505" w="742950">
                <a:moveTo>
                  <a:pt x="36083" y="45212"/>
                </a:moveTo>
                <a:lnTo>
                  <a:pt x="12573" y="45212"/>
                </a:lnTo>
                <a:lnTo>
                  <a:pt x="36020" y="45248"/>
                </a:lnTo>
                <a:lnTo>
                  <a:pt x="36083" y="45212"/>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4"/>
          <p:cNvSpPr txBox="1"/>
          <p:nvPr/>
        </p:nvSpPr>
        <p:spPr>
          <a:xfrm>
            <a:off x="1222375" y="2855912"/>
            <a:ext cx="673100" cy="4746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500"/>
              <a:buFont typeface="Times New Roman"/>
              <a:buNone/>
            </a:pPr>
            <a:r>
              <a:rPr b="0" i="0" lang="en-US" sz="1500" u="none">
                <a:solidFill>
                  <a:schemeClr val="dk1"/>
                </a:solidFill>
                <a:latin typeface="Times New Roman"/>
                <a:ea typeface="Times New Roman"/>
                <a:cs typeface="Times New Roman"/>
                <a:sym typeface="Times New Roman"/>
              </a:rPr>
              <a:t>Source  program</a:t>
            </a:r>
            <a:endParaRPr/>
          </a:p>
        </p:txBody>
      </p:sp>
      <p:sp>
        <p:nvSpPr>
          <p:cNvPr id="119" name="Google Shape;119;p4"/>
          <p:cNvSpPr txBox="1"/>
          <p:nvPr/>
        </p:nvSpPr>
        <p:spPr>
          <a:xfrm>
            <a:off x="3222625" y="2627312"/>
            <a:ext cx="450850" cy="2428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500"/>
              <a:buFont typeface="Times New Roman"/>
              <a:buNone/>
            </a:pPr>
            <a:r>
              <a:rPr b="0" i="0" lang="en-US" sz="1500" u="none">
                <a:solidFill>
                  <a:schemeClr val="dk1"/>
                </a:solidFill>
                <a:latin typeface="Times New Roman"/>
                <a:ea typeface="Times New Roman"/>
                <a:cs typeface="Times New Roman"/>
                <a:sym typeface="Times New Roman"/>
              </a:rPr>
              <a:t>token</a:t>
            </a:r>
            <a:endParaRPr/>
          </a:p>
        </p:txBody>
      </p:sp>
      <p:sp>
        <p:nvSpPr>
          <p:cNvPr id="120" name="Google Shape;120;p4"/>
          <p:cNvSpPr txBox="1"/>
          <p:nvPr/>
        </p:nvSpPr>
        <p:spPr>
          <a:xfrm>
            <a:off x="3108325" y="3446462"/>
            <a:ext cx="628650" cy="4746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500"/>
              <a:buFont typeface="Times New Roman"/>
              <a:buNone/>
            </a:pPr>
            <a:r>
              <a:rPr b="0" i="0" lang="en-US" sz="1500" u="none">
                <a:solidFill>
                  <a:schemeClr val="dk1"/>
                </a:solidFill>
                <a:latin typeface="Times New Roman"/>
                <a:ea typeface="Times New Roman"/>
                <a:cs typeface="Times New Roman"/>
                <a:sym typeface="Times New Roman"/>
              </a:rPr>
              <a:t>getNext</a:t>
            </a:r>
            <a:endParaRPr/>
          </a:p>
          <a:p>
            <a:pPr indent="0" lvl="0" marL="12700" marR="0" rtl="0" algn="l">
              <a:lnSpc>
                <a:spcPct val="100000"/>
              </a:lnSpc>
              <a:spcBef>
                <a:spcPts val="0"/>
              </a:spcBef>
              <a:spcAft>
                <a:spcPts val="0"/>
              </a:spcAft>
              <a:buClr>
                <a:schemeClr val="dk1"/>
              </a:buClr>
              <a:buSzPts val="1500"/>
              <a:buFont typeface="Times New Roman"/>
              <a:buNone/>
            </a:pPr>
            <a:r>
              <a:rPr b="0" i="0" lang="en-US" sz="1500" u="none">
                <a:solidFill>
                  <a:schemeClr val="dk1"/>
                </a:solidFill>
                <a:latin typeface="Times New Roman"/>
                <a:ea typeface="Times New Roman"/>
                <a:cs typeface="Times New Roman"/>
                <a:sym typeface="Times New Roman"/>
              </a:rPr>
              <a:t>Token</a:t>
            </a:r>
            <a:endParaRPr/>
          </a:p>
        </p:txBody>
      </p:sp>
      <p:sp>
        <p:nvSpPr>
          <p:cNvPr id="121" name="Google Shape;121;p4"/>
          <p:cNvSpPr/>
          <p:nvPr/>
        </p:nvSpPr>
        <p:spPr>
          <a:xfrm>
            <a:off x="2457450" y="3657600"/>
            <a:ext cx="1657350" cy="1295400"/>
          </a:xfrm>
          <a:custGeom>
            <a:rect b="b" l="l" r="r" t="t"/>
            <a:pathLst>
              <a:path extrusionOk="0" h="971550" w="1657350">
                <a:moveTo>
                  <a:pt x="1558289" y="958596"/>
                </a:moveTo>
                <a:lnTo>
                  <a:pt x="1554734" y="958596"/>
                </a:lnTo>
                <a:lnTo>
                  <a:pt x="1551939" y="961516"/>
                </a:lnTo>
                <a:lnTo>
                  <a:pt x="1551939" y="968502"/>
                </a:lnTo>
                <a:lnTo>
                  <a:pt x="1554734" y="971296"/>
                </a:lnTo>
                <a:lnTo>
                  <a:pt x="1657350" y="971550"/>
                </a:lnTo>
                <a:lnTo>
                  <a:pt x="1656850" y="970661"/>
                </a:lnTo>
                <a:lnTo>
                  <a:pt x="1643379" y="970661"/>
                </a:lnTo>
                <a:lnTo>
                  <a:pt x="1623115" y="958782"/>
                </a:lnTo>
                <a:lnTo>
                  <a:pt x="1558289" y="958596"/>
                </a:lnTo>
                <a:close/>
              </a:path>
              <a:path extrusionOk="0" h="971550" w="1657350">
                <a:moveTo>
                  <a:pt x="1623115" y="958782"/>
                </a:moveTo>
                <a:lnTo>
                  <a:pt x="1643379" y="970661"/>
                </a:lnTo>
                <a:lnTo>
                  <a:pt x="1644782" y="968247"/>
                </a:lnTo>
                <a:lnTo>
                  <a:pt x="1640966" y="968247"/>
                </a:lnTo>
                <a:lnTo>
                  <a:pt x="1635652" y="958818"/>
                </a:lnTo>
                <a:lnTo>
                  <a:pt x="1623115" y="958782"/>
                </a:lnTo>
                <a:close/>
              </a:path>
              <a:path extrusionOk="0" h="971550" w="1657350">
                <a:moveTo>
                  <a:pt x="1603248" y="880999"/>
                </a:moveTo>
                <a:lnTo>
                  <a:pt x="1600073" y="882777"/>
                </a:lnTo>
                <a:lnTo>
                  <a:pt x="1597025" y="884555"/>
                </a:lnTo>
                <a:lnTo>
                  <a:pt x="1596009" y="888365"/>
                </a:lnTo>
                <a:lnTo>
                  <a:pt x="1597660" y="891413"/>
                </a:lnTo>
                <a:lnTo>
                  <a:pt x="1629480" y="947867"/>
                </a:lnTo>
                <a:lnTo>
                  <a:pt x="1649729" y="959738"/>
                </a:lnTo>
                <a:lnTo>
                  <a:pt x="1643379" y="970661"/>
                </a:lnTo>
                <a:lnTo>
                  <a:pt x="1656850" y="970661"/>
                </a:lnTo>
                <a:lnTo>
                  <a:pt x="1608836" y="885190"/>
                </a:lnTo>
                <a:lnTo>
                  <a:pt x="1607058" y="882141"/>
                </a:lnTo>
                <a:lnTo>
                  <a:pt x="1603248" y="880999"/>
                </a:lnTo>
                <a:close/>
              </a:path>
              <a:path extrusionOk="0" h="971550" w="1657350">
                <a:moveTo>
                  <a:pt x="1635652" y="958818"/>
                </a:moveTo>
                <a:lnTo>
                  <a:pt x="1640966" y="968247"/>
                </a:lnTo>
                <a:lnTo>
                  <a:pt x="1646554" y="958850"/>
                </a:lnTo>
                <a:lnTo>
                  <a:pt x="1635652" y="958818"/>
                </a:lnTo>
                <a:close/>
              </a:path>
              <a:path extrusionOk="0" h="971550" w="1657350">
                <a:moveTo>
                  <a:pt x="1629480" y="947867"/>
                </a:moveTo>
                <a:lnTo>
                  <a:pt x="1635652" y="958818"/>
                </a:lnTo>
                <a:lnTo>
                  <a:pt x="1646554" y="958850"/>
                </a:lnTo>
                <a:lnTo>
                  <a:pt x="1640966" y="968247"/>
                </a:lnTo>
                <a:lnTo>
                  <a:pt x="1644782" y="968247"/>
                </a:lnTo>
                <a:lnTo>
                  <a:pt x="1649729" y="959738"/>
                </a:lnTo>
                <a:lnTo>
                  <a:pt x="1629480" y="947867"/>
                </a:lnTo>
                <a:close/>
              </a:path>
              <a:path extrusionOk="0" h="971550" w="1657350">
                <a:moveTo>
                  <a:pt x="21697" y="12731"/>
                </a:moveTo>
                <a:lnTo>
                  <a:pt x="27869" y="23680"/>
                </a:lnTo>
                <a:lnTo>
                  <a:pt x="1623115" y="958782"/>
                </a:lnTo>
                <a:lnTo>
                  <a:pt x="1635652" y="958818"/>
                </a:lnTo>
                <a:lnTo>
                  <a:pt x="1629480" y="947867"/>
                </a:lnTo>
                <a:lnTo>
                  <a:pt x="34360" y="12767"/>
                </a:lnTo>
                <a:lnTo>
                  <a:pt x="21697" y="12731"/>
                </a:lnTo>
                <a:close/>
              </a:path>
              <a:path extrusionOk="0" h="971550" w="1657350">
                <a:moveTo>
                  <a:pt x="0" y="0"/>
                </a:moveTo>
                <a:lnTo>
                  <a:pt x="48513" y="86360"/>
                </a:lnTo>
                <a:lnTo>
                  <a:pt x="50292" y="89407"/>
                </a:lnTo>
                <a:lnTo>
                  <a:pt x="54101" y="90550"/>
                </a:lnTo>
                <a:lnTo>
                  <a:pt x="57276" y="88773"/>
                </a:lnTo>
                <a:lnTo>
                  <a:pt x="60325" y="86994"/>
                </a:lnTo>
                <a:lnTo>
                  <a:pt x="61340" y="83185"/>
                </a:lnTo>
                <a:lnTo>
                  <a:pt x="59689" y="80137"/>
                </a:lnTo>
                <a:lnTo>
                  <a:pt x="27869" y="23680"/>
                </a:lnTo>
                <a:lnTo>
                  <a:pt x="7619" y="11811"/>
                </a:lnTo>
                <a:lnTo>
                  <a:pt x="14096" y="888"/>
                </a:lnTo>
                <a:lnTo>
                  <a:pt x="103250" y="888"/>
                </a:lnTo>
                <a:lnTo>
                  <a:pt x="102615" y="254"/>
                </a:lnTo>
                <a:lnTo>
                  <a:pt x="0" y="0"/>
                </a:lnTo>
                <a:close/>
              </a:path>
              <a:path extrusionOk="0" h="971550" w="1657350">
                <a:moveTo>
                  <a:pt x="14096" y="888"/>
                </a:moveTo>
                <a:lnTo>
                  <a:pt x="7619" y="11811"/>
                </a:lnTo>
                <a:lnTo>
                  <a:pt x="27869" y="23680"/>
                </a:lnTo>
                <a:lnTo>
                  <a:pt x="21697" y="12731"/>
                </a:lnTo>
                <a:lnTo>
                  <a:pt x="10794" y="12700"/>
                </a:lnTo>
                <a:lnTo>
                  <a:pt x="16382" y="3301"/>
                </a:lnTo>
                <a:lnTo>
                  <a:pt x="18213" y="3301"/>
                </a:lnTo>
                <a:lnTo>
                  <a:pt x="14096" y="888"/>
                </a:lnTo>
                <a:close/>
              </a:path>
              <a:path extrusionOk="0" h="971550" w="1657350">
                <a:moveTo>
                  <a:pt x="103250" y="888"/>
                </a:moveTo>
                <a:lnTo>
                  <a:pt x="14096" y="888"/>
                </a:lnTo>
                <a:lnTo>
                  <a:pt x="34360" y="12767"/>
                </a:lnTo>
                <a:lnTo>
                  <a:pt x="99060" y="12954"/>
                </a:lnTo>
                <a:lnTo>
                  <a:pt x="102615" y="12954"/>
                </a:lnTo>
                <a:lnTo>
                  <a:pt x="105410" y="10032"/>
                </a:lnTo>
                <a:lnTo>
                  <a:pt x="105410" y="3048"/>
                </a:lnTo>
                <a:lnTo>
                  <a:pt x="103250" y="888"/>
                </a:lnTo>
                <a:close/>
              </a:path>
              <a:path extrusionOk="0" h="971550" w="1657350">
                <a:moveTo>
                  <a:pt x="18213" y="3301"/>
                </a:moveTo>
                <a:lnTo>
                  <a:pt x="16382" y="3301"/>
                </a:lnTo>
                <a:lnTo>
                  <a:pt x="21697" y="12731"/>
                </a:lnTo>
                <a:lnTo>
                  <a:pt x="34360" y="12767"/>
                </a:lnTo>
                <a:lnTo>
                  <a:pt x="18213" y="3301"/>
                </a:lnTo>
                <a:close/>
              </a:path>
              <a:path extrusionOk="0" h="971550" w="1657350">
                <a:moveTo>
                  <a:pt x="16382" y="3301"/>
                </a:moveTo>
                <a:lnTo>
                  <a:pt x="10794" y="12700"/>
                </a:lnTo>
                <a:lnTo>
                  <a:pt x="21697" y="12731"/>
                </a:lnTo>
                <a:lnTo>
                  <a:pt x="16382" y="3301"/>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4"/>
          <p:cNvSpPr/>
          <p:nvPr/>
        </p:nvSpPr>
        <p:spPr>
          <a:xfrm>
            <a:off x="4405312" y="3659187"/>
            <a:ext cx="104775" cy="1295400"/>
          </a:xfrm>
          <a:custGeom>
            <a:rect b="b" l="l" r="r" t="t"/>
            <a:pathLst>
              <a:path extrusionOk="0" h="971550" w="104775">
                <a:moveTo>
                  <a:pt x="7112" y="875410"/>
                </a:moveTo>
                <a:lnTo>
                  <a:pt x="1015" y="878966"/>
                </a:lnTo>
                <a:lnTo>
                  <a:pt x="0" y="882904"/>
                </a:lnTo>
                <a:lnTo>
                  <a:pt x="51562" y="971550"/>
                </a:lnTo>
                <a:lnTo>
                  <a:pt x="58922" y="958976"/>
                </a:lnTo>
                <a:lnTo>
                  <a:pt x="45212" y="958976"/>
                </a:lnTo>
                <a:lnTo>
                  <a:pt x="45240" y="935511"/>
                </a:lnTo>
                <a:lnTo>
                  <a:pt x="12390" y="878966"/>
                </a:lnTo>
                <a:lnTo>
                  <a:pt x="10922" y="876554"/>
                </a:lnTo>
                <a:lnTo>
                  <a:pt x="7112" y="875410"/>
                </a:lnTo>
                <a:close/>
              </a:path>
              <a:path extrusionOk="0" h="971550" w="104775">
                <a:moveTo>
                  <a:pt x="45240" y="935511"/>
                </a:moveTo>
                <a:lnTo>
                  <a:pt x="45212" y="958976"/>
                </a:lnTo>
                <a:lnTo>
                  <a:pt x="57912" y="958976"/>
                </a:lnTo>
                <a:lnTo>
                  <a:pt x="57915" y="955801"/>
                </a:lnTo>
                <a:lnTo>
                  <a:pt x="46100" y="955801"/>
                </a:lnTo>
                <a:lnTo>
                  <a:pt x="51581" y="946431"/>
                </a:lnTo>
                <a:lnTo>
                  <a:pt x="45240" y="935511"/>
                </a:lnTo>
                <a:close/>
              </a:path>
              <a:path extrusionOk="0" h="971550" w="104775">
                <a:moveTo>
                  <a:pt x="96265" y="875538"/>
                </a:moveTo>
                <a:lnTo>
                  <a:pt x="92456" y="876554"/>
                </a:lnTo>
                <a:lnTo>
                  <a:pt x="57969" y="935511"/>
                </a:lnTo>
                <a:lnTo>
                  <a:pt x="57912" y="958976"/>
                </a:lnTo>
                <a:lnTo>
                  <a:pt x="58922" y="958976"/>
                </a:lnTo>
                <a:lnTo>
                  <a:pt x="103377" y="883031"/>
                </a:lnTo>
                <a:lnTo>
                  <a:pt x="102362" y="879094"/>
                </a:lnTo>
                <a:lnTo>
                  <a:pt x="96265" y="875538"/>
                </a:lnTo>
                <a:close/>
              </a:path>
              <a:path extrusionOk="0" h="971550" w="104775">
                <a:moveTo>
                  <a:pt x="51581" y="946431"/>
                </a:moveTo>
                <a:lnTo>
                  <a:pt x="46100" y="955801"/>
                </a:lnTo>
                <a:lnTo>
                  <a:pt x="57023" y="955801"/>
                </a:lnTo>
                <a:lnTo>
                  <a:pt x="51581" y="946431"/>
                </a:lnTo>
                <a:close/>
              </a:path>
              <a:path extrusionOk="0" h="971550" w="104775">
                <a:moveTo>
                  <a:pt x="57940" y="935561"/>
                </a:moveTo>
                <a:lnTo>
                  <a:pt x="51581" y="946431"/>
                </a:lnTo>
                <a:lnTo>
                  <a:pt x="57023" y="955801"/>
                </a:lnTo>
                <a:lnTo>
                  <a:pt x="57915" y="955801"/>
                </a:lnTo>
                <a:lnTo>
                  <a:pt x="57940" y="935561"/>
                </a:lnTo>
                <a:close/>
              </a:path>
              <a:path extrusionOk="0" h="971550" w="104775">
                <a:moveTo>
                  <a:pt x="52692" y="25130"/>
                </a:moveTo>
                <a:lnTo>
                  <a:pt x="46329" y="36038"/>
                </a:lnTo>
                <a:lnTo>
                  <a:pt x="45312" y="875410"/>
                </a:lnTo>
                <a:lnTo>
                  <a:pt x="45269" y="935561"/>
                </a:lnTo>
                <a:lnTo>
                  <a:pt x="51581" y="946431"/>
                </a:lnTo>
                <a:lnTo>
                  <a:pt x="57940" y="935561"/>
                </a:lnTo>
                <a:lnTo>
                  <a:pt x="59026" y="36038"/>
                </a:lnTo>
                <a:lnTo>
                  <a:pt x="52692" y="25130"/>
                </a:lnTo>
                <a:close/>
              </a:path>
              <a:path extrusionOk="0" h="971550" w="104775">
                <a:moveTo>
                  <a:pt x="60036" y="12573"/>
                </a:moveTo>
                <a:lnTo>
                  <a:pt x="59055" y="12573"/>
                </a:lnTo>
                <a:lnTo>
                  <a:pt x="59029" y="36044"/>
                </a:lnTo>
                <a:lnTo>
                  <a:pt x="91876" y="92582"/>
                </a:lnTo>
                <a:lnTo>
                  <a:pt x="93345" y="94995"/>
                </a:lnTo>
                <a:lnTo>
                  <a:pt x="97282" y="96138"/>
                </a:lnTo>
                <a:lnTo>
                  <a:pt x="103377" y="92582"/>
                </a:lnTo>
                <a:lnTo>
                  <a:pt x="104394" y="88645"/>
                </a:lnTo>
                <a:lnTo>
                  <a:pt x="60036" y="12573"/>
                </a:lnTo>
                <a:close/>
              </a:path>
              <a:path extrusionOk="0" h="971550" w="104775">
                <a:moveTo>
                  <a:pt x="52705" y="0"/>
                </a:moveTo>
                <a:lnTo>
                  <a:pt x="888" y="88518"/>
                </a:lnTo>
                <a:lnTo>
                  <a:pt x="1905" y="92456"/>
                </a:lnTo>
                <a:lnTo>
                  <a:pt x="8000" y="96012"/>
                </a:lnTo>
                <a:lnTo>
                  <a:pt x="11937" y="94995"/>
                </a:lnTo>
                <a:lnTo>
                  <a:pt x="46326" y="36044"/>
                </a:lnTo>
                <a:lnTo>
                  <a:pt x="46355" y="12573"/>
                </a:lnTo>
                <a:lnTo>
                  <a:pt x="60036" y="12573"/>
                </a:lnTo>
                <a:lnTo>
                  <a:pt x="52705" y="0"/>
                </a:lnTo>
                <a:close/>
              </a:path>
              <a:path extrusionOk="0" h="971550" w="104775">
                <a:moveTo>
                  <a:pt x="59055" y="12573"/>
                </a:moveTo>
                <a:lnTo>
                  <a:pt x="46355" y="12573"/>
                </a:lnTo>
                <a:lnTo>
                  <a:pt x="46326" y="36044"/>
                </a:lnTo>
                <a:lnTo>
                  <a:pt x="52692" y="25130"/>
                </a:lnTo>
                <a:lnTo>
                  <a:pt x="47244" y="15748"/>
                </a:lnTo>
                <a:lnTo>
                  <a:pt x="59051" y="15748"/>
                </a:lnTo>
                <a:lnTo>
                  <a:pt x="59055" y="12573"/>
                </a:lnTo>
                <a:close/>
              </a:path>
              <a:path extrusionOk="0" h="971550" w="104775">
                <a:moveTo>
                  <a:pt x="59051" y="15748"/>
                </a:moveTo>
                <a:lnTo>
                  <a:pt x="58165" y="15748"/>
                </a:lnTo>
                <a:lnTo>
                  <a:pt x="52692" y="25130"/>
                </a:lnTo>
                <a:lnTo>
                  <a:pt x="59026" y="36038"/>
                </a:lnTo>
                <a:lnTo>
                  <a:pt x="59051" y="15748"/>
                </a:lnTo>
                <a:close/>
              </a:path>
              <a:path extrusionOk="0" h="971550" w="104775">
                <a:moveTo>
                  <a:pt x="58165" y="15748"/>
                </a:moveTo>
                <a:lnTo>
                  <a:pt x="47244" y="15748"/>
                </a:lnTo>
                <a:lnTo>
                  <a:pt x="52692" y="25130"/>
                </a:lnTo>
                <a:lnTo>
                  <a:pt x="58165" y="15748"/>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4"/>
          <p:cNvSpPr/>
          <p:nvPr/>
        </p:nvSpPr>
        <p:spPr>
          <a:xfrm>
            <a:off x="3830637" y="4989512"/>
            <a:ext cx="1314450" cy="914400"/>
          </a:xfrm>
          <a:custGeom>
            <a:rect b="b" l="l" r="r" t="t"/>
            <a:pathLst>
              <a:path extrusionOk="0" h="685800" w="1313814">
                <a:moveTo>
                  <a:pt x="1199388"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199388" y="685800"/>
                </a:lnTo>
                <a:lnTo>
                  <a:pt x="1243875" y="676816"/>
                </a:lnTo>
                <a:lnTo>
                  <a:pt x="1280207" y="652319"/>
                </a:lnTo>
                <a:lnTo>
                  <a:pt x="1304704" y="615987"/>
                </a:lnTo>
                <a:lnTo>
                  <a:pt x="1313688" y="571500"/>
                </a:lnTo>
                <a:lnTo>
                  <a:pt x="1313688" y="114300"/>
                </a:lnTo>
                <a:lnTo>
                  <a:pt x="1304704" y="69812"/>
                </a:lnTo>
                <a:lnTo>
                  <a:pt x="1280207" y="33480"/>
                </a:lnTo>
                <a:lnTo>
                  <a:pt x="1243875" y="8983"/>
                </a:lnTo>
                <a:lnTo>
                  <a:pt x="1199388" y="0"/>
                </a:lnTo>
                <a:close/>
              </a:path>
            </a:pathLst>
          </a:custGeom>
          <a:solidFill>
            <a:srgbClr val="4F81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4"/>
          <p:cNvSpPr/>
          <p:nvPr/>
        </p:nvSpPr>
        <p:spPr>
          <a:xfrm>
            <a:off x="3830637" y="4989512"/>
            <a:ext cx="1314450" cy="914400"/>
          </a:xfrm>
          <a:custGeom>
            <a:rect b="b" l="l" r="r" t="t"/>
            <a:pathLst>
              <a:path extrusionOk="0" h="685800" w="1313814">
                <a:moveTo>
                  <a:pt x="0" y="114300"/>
                </a:moveTo>
                <a:lnTo>
                  <a:pt x="8983" y="69812"/>
                </a:lnTo>
                <a:lnTo>
                  <a:pt x="33480" y="33480"/>
                </a:lnTo>
                <a:lnTo>
                  <a:pt x="69812" y="8983"/>
                </a:lnTo>
                <a:lnTo>
                  <a:pt x="114300" y="0"/>
                </a:lnTo>
                <a:lnTo>
                  <a:pt x="1199388" y="0"/>
                </a:lnTo>
                <a:lnTo>
                  <a:pt x="1243875" y="8983"/>
                </a:lnTo>
                <a:lnTo>
                  <a:pt x="1280207" y="33480"/>
                </a:lnTo>
                <a:lnTo>
                  <a:pt x="1304704" y="69812"/>
                </a:lnTo>
                <a:lnTo>
                  <a:pt x="1313688" y="114300"/>
                </a:lnTo>
                <a:lnTo>
                  <a:pt x="1313688" y="571500"/>
                </a:lnTo>
                <a:lnTo>
                  <a:pt x="1304704" y="615987"/>
                </a:lnTo>
                <a:lnTo>
                  <a:pt x="1280207" y="652319"/>
                </a:lnTo>
                <a:lnTo>
                  <a:pt x="1243875" y="676816"/>
                </a:lnTo>
                <a:lnTo>
                  <a:pt x="1199388" y="685800"/>
                </a:lnTo>
                <a:lnTo>
                  <a:pt x="114300" y="685800"/>
                </a:lnTo>
                <a:lnTo>
                  <a:pt x="69812" y="676816"/>
                </a:lnTo>
                <a:lnTo>
                  <a:pt x="33480" y="652319"/>
                </a:lnTo>
                <a:lnTo>
                  <a:pt x="8983" y="615987"/>
                </a:lnTo>
                <a:lnTo>
                  <a:pt x="0" y="571500"/>
                </a:lnTo>
                <a:lnTo>
                  <a:pt x="0" y="114300"/>
                </a:lnTo>
                <a:close/>
              </a:path>
            </a:pathLst>
          </a:custGeom>
          <a:noFill/>
          <a:ln cap="flat" cmpd="sng" w="25900">
            <a:solidFill>
              <a:srgbClr val="385D89"/>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4"/>
          <p:cNvSpPr txBox="1"/>
          <p:nvPr/>
        </p:nvSpPr>
        <p:spPr>
          <a:xfrm>
            <a:off x="4216400" y="5138737"/>
            <a:ext cx="539750" cy="43021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FFFFFF"/>
              </a:buClr>
              <a:buSzPts val="1300"/>
              <a:buFont typeface="Calibri"/>
              <a:buNone/>
            </a:pPr>
            <a:r>
              <a:rPr b="0" i="0" lang="en-US" sz="1300" u="none">
                <a:solidFill>
                  <a:srgbClr val="FFFFFF"/>
                </a:solidFill>
                <a:latin typeface="Calibri"/>
                <a:ea typeface="Calibri"/>
                <a:cs typeface="Calibri"/>
                <a:sym typeface="Calibri"/>
              </a:rPr>
              <a:t>Symbol</a:t>
            </a:r>
            <a:endParaRPr b="0" i="0" sz="1300" u="non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FFFFFF"/>
              </a:buClr>
              <a:buSzPts val="1300"/>
              <a:buFont typeface="Calibri"/>
              <a:buNone/>
            </a:pPr>
            <a:r>
              <a:rPr b="0" i="0" lang="en-US" sz="1300" u="none">
                <a:solidFill>
                  <a:srgbClr val="FFFFFF"/>
                </a:solidFill>
                <a:latin typeface="Calibri"/>
                <a:ea typeface="Calibri"/>
                <a:cs typeface="Calibri"/>
                <a:sym typeface="Calibri"/>
              </a:rPr>
              <a:t>table</a:t>
            </a:r>
            <a:endParaRPr/>
          </a:p>
        </p:txBody>
      </p:sp>
      <p:sp>
        <p:nvSpPr>
          <p:cNvPr id="126" name="Google Shape;126;p4"/>
          <p:cNvSpPr/>
          <p:nvPr/>
        </p:nvSpPr>
        <p:spPr>
          <a:xfrm>
            <a:off x="4800600" y="3132137"/>
            <a:ext cx="800100" cy="138112"/>
          </a:xfrm>
          <a:custGeom>
            <a:rect b="b" l="l" r="r" t="t"/>
            <a:pathLst>
              <a:path extrusionOk="0" h="103505" w="800100">
                <a:moveTo>
                  <a:pt x="711580" y="0"/>
                </a:moveTo>
                <a:lnTo>
                  <a:pt x="707644" y="1016"/>
                </a:lnTo>
                <a:lnTo>
                  <a:pt x="704088" y="7112"/>
                </a:lnTo>
                <a:lnTo>
                  <a:pt x="705103" y="11049"/>
                </a:lnTo>
                <a:lnTo>
                  <a:pt x="708151" y="12700"/>
                </a:lnTo>
                <a:lnTo>
                  <a:pt x="764104" y="45432"/>
                </a:lnTo>
                <a:lnTo>
                  <a:pt x="787526" y="45466"/>
                </a:lnTo>
                <a:lnTo>
                  <a:pt x="787526" y="58166"/>
                </a:lnTo>
                <a:lnTo>
                  <a:pt x="764016" y="58166"/>
                </a:lnTo>
                <a:lnTo>
                  <a:pt x="704976" y="92456"/>
                </a:lnTo>
                <a:lnTo>
                  <a:pt x="703961" y="96393"/>
                </a:lnTo>
                <a:lnTo>
                  <a:pt x="705738" y="99314"/>
                </a:lnTo>
                <a:lnTo>
                  <a:pt x="707516" y="102362"/>
                </a:lnTo>
                <a:lnTo>
                  <a:pt x="711453" y="103378"/>
                </a:lnTo>
                <a:lnTo>
                  <a:pt x="714501" y="101727"/>
                </a:lnTo>
                <a:lnTo>
                  <a:pt x="789209" y="58166"/>
                </a:lnTo>
                <a:lnTo>
                  <a:pt x="787526" y="58166"/>
                </a:lnTo>
                <a:lnTo>
                  <a:pt x="789268" y="58131"/>
                </a:lnTo>
                <a:lnTo>
                  <a:pt x="800100" y="51816"/>
                </a:lnTo>
                <a:lnTo>
                  <a:pt x="711580" y="0"/>
                </a:lnTo>
                <a:close/>
              </a:path>
              <a:path extrusionOk="0" h="103505" w="800100">
                <a:moveTo>
                  <a:pt x="774983" y="51796"/>
                </a:moveTo>
                <a:lnTo>
                  <a:pt x="764074" y="58131"/>
                </a:lnTo>
                <a:lnTo>
                  <a:pt x="787526" y="58166"/>
                </a:lnTo>
                <a:lnTo>
                  <a:pt x="787526" y="57277"/>
                </a:lnTo>
                <a:lnTo>
                  <a:pt x="784351" y="57277"/>
                </a:lnTo>
                <a:lnTo>
                  <a:pt x="774983" y="51796"/>
                </a:lnTo>
                <a:close/>
              </a:path>
              <a:path extrusionOk="0" h="103505" w="800100">
                <a:moveTo>
                  <a:pt x="0" y="44323"/>
                </a:moveTo>
                <a:lnTo>
                  <a:pt x="0" y="57023"/>
                </a:lnTo>
                <a:lnTo>
                  <a:pt x="764074" y="58131"/>
                </a:lnTo>
                <a:lnTo>
                  <a:pt x="774983" y="51796"/>
                </a:lnTo>
                <a:lnTo>
                  <a:pt x="764104" y="45432"/>
                </a:lnTo>
                <a:lnTo>
                  <a:pt x="0" y="44323"/>
                </a:lnTo>
                <a:close/>
              </a:path>
              <a:path extrusionOk="0" h="103505" w="800100">
                <a:moveTo>
                  <a:pt x="784351" y="46355"/>
                </a:moveTo>
                <a:lnTo>
                  <a:pt x="774983" y="51796"/>
                </a:lnTo>
                <a:lnTo>
                  <a:pt x="784351" y="57277"/>
                </a:lnTo>
                <a:lnTo>
                  <a:pt x="784351" y="46355"/>
                </a:lnTo>
                <a:close/>
              </a:path>
              <a:path extrusionOk="0" h="103505" w="800100">
                <a:moveTo>
                  <a:pt x="787526" y="46355"/>
                </a:moveTo>
                <a:lnTo>
                  <a:pt x="784351" y="46355"/>
                </a:lnTo>
                <a:lnTo>
                  <a:pt x="784351" y="57277"/>
                </a:lnTo>
                <a:lnTo>
                  <a:pt x="787526" y="57277"/>
                </a:lnTo>
                <a:lnTo>
                  <a:pt x="787526" y="46355"/>
                </a:lnTo>
                <a:close/>
              </a:path>
              <a:path extrusionOk="0" h="103505" w="800100">
                <a:moveTo>
                  <a:pt x="764104" y="45432"/>
                </a:moveTo>
                <a:lnTo>
                  <a:pt x="774983" y="51796"/>
                </a:lnTo>
                <a:lnTo>
                  <a:pt x="784351" y="46355"/>
                </a:lnTo>
                <a:lnTo>
                  <a:pt x="787526" y="46355"/>
                </a:lnTo>
                <a:lnTo>
                  <a:pt x="787526" y="45466"/>
                </a:lnTo>
                <a:lnTo>
                  <a:pt x="764104" y="45432"/>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4"/>
          <p:cNvSpPr txBox="1"/>
          <p:nvPr/>
        </p:nvSpPr>
        <p:spPr>
          <a:xfrm>
            <a:off x="4822825" y="2855912"/>
            <a:ext cx="774700" cy="2428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500"/>
              <a:buFont typeface="Times New Roman"/>
              <a:buNone/>
            </a:pPr>
            <a:r>
              <a:rPr b="0" i="0" lang="en-US" sz="1500" u="none">
                <a:solidFill>
                  <a:schemeClr val="dk1"/>
                </a:solidFill>
                <a:latin typeface="Times New Roman"/>
                <a:ea typeface="Times New Roman"/>
                <a:cs typeface="Times New Roman"/>
                <a:sym typeface="Times New Roman"/>
              </a:rPr>
              <a:t>Parse tree</a:t>
            </a:r>
            <a:endParaRPr/>
          </a:p>
        </p:txBody>
      </p:sp>
      <p:sp>
        <p:nvSpPr>
          <p:cNvPr id="128" name="Google Shape;128;p4"/>
          <p:cNvSpPr/>
          <p:nvPr/>
        </p:nvSpPr>
        <p:spPr>
          <a:xfrm>
            <a:off x="5600700" y="2743200"/>
            <a:ext cx="1201737" cy="914400"/>
          </a:xfrm>
          <a:custGeom>
            <a:rect b="b" l="l" r="r" t="t"/>
            <a:pathLst>
              <a:path extrusionOk="0" h="685800" w="1201420">
                <a:moveTo>
                  <a:pt x="1086612"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086612" y="685800"/>
                </a:lnTo>
                <a:lnTo>
                  <a:pt x="1131099" y="676816"/>
                </a:lnTo>
                <a:lnTo>
                  <a:pt x="1167431" y="652319"/>
                </a:lnTo>
                <a:lnTo>
                  <a:pt x="1191928" y="615987"/>
                </a:lnTo>
                <a:lnTo>
                  <a:pt x="1200912" y="571500"/>
                </a:lnTo>
                <a:lnTo>
                  <a:pt x="1200912" y="114300"/>
                </a:lnTo>
                <a:lnTo>
                  <a:pt x="1191928" y="69812"/>
                </a:lnTo>
                <a:lnTo>
                  <a:pt x="1167431" y="33480"/>
                </a:lnTo>
                <a:lnTo>
                  <a:pt x="1131099" y="8983"/>
                </a:lnTo>
                <a:lnTo>
                  <a:pt x="1086612" y="0"/>
                </a:lnTo>
                <a:close/>
              </a:path>
            </a:pathLst>
          </a:custGeom>
          <a:solidFill>
            <a:srgbClr val="4F81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4"/>
          <p:cNvSpPr/>
          <p:nvPr/>
        </p:nvSpPr>
        <p:spPr>
          <a:xfrm>
            <a:off x="5600700" y="2743200"/>
            <a:ext cx="1201737" cy="914400"/>
          </a:xfrm>
          <a:custGeom>
            <a:rect b="b" l="l" r="r" t="t"/>
            <a:pathLst>
              <a:path extrusionOk="0" h="685800" w="1201420">
                <a:moveTo>
                  <a:pt x="0" y="114300"/>
                </a:moveTo>
                <a:lnTo>
                  <a:pt x="8983" y="69812"/>
                </a:lnTo>
                <a:lnTo>
                  <a:pt x="33480" y="33480"/>
                </a:lnTo>
                <a:lnTo>
                  <a:pt x="69812" y="8983"/>
                </a:lnTo>
                <a:lnTo>
                  <a:pt x="114300" y="0"/>
                </a:lnTo>
                <a:lnTo>
                  <a:pt x="1086612" y="0"/>
                </a:lnTo>
                <a:lnTo>
                  <a:pt x="1131099" y="8983"/>
                </a:lnTo>
                <a:lnTo>
                  <a:pt x="1167431" y="33480"/>
                </a:lnTo>
                <a:lnTo>
                  <a:pt x="1191928" y="69812"/>
                </a:lnTo>
                <a:lnTo>
                  <a:pt x="1200912" y="114300"/>
                </a:lnTo>
                <a:lnTo>
                  <a:pt x="1200912" y="571500"/>
                </a:lnTo>
                <a:lnTo>
                  <a:pt x="1191928" y="615987"/>
                </a:lnTo>
                <a:lnTo>
                  <a:pt x="1167431" y="652319"/>
                </a:lnTo>
                <a:lnTo>
                  <a:pt x="1131099" y="676816"/>
                </a:lnTo>
                <a:lnTo>
                  <a:pt x="1086612" y="685800"/>
                </a:lnTo>
                <a:lnTo>
                  <a:pt x="114300" y="685800"/>
                </a:lnTo>
                <a:lnTo>
                  <a:pt x="69812" y="676816"/>
                </a:lnTo>
                <a:lnTo>
                  <a:pt x="33480" y="652319"/>
                </a:lnTo>
                <a:lnTo>
                  <a:pt x="8983" y="615987"/>
                </a:lnTo>
                <a:lnTo>
                  <a:pt x="0" y="571500"/>
                </a:lnTo>
                <a:lnTo>
                  <a:pt x="0" y="114300"/>
                </a:lnTo>
                <a:close/>
              </a:path>
            </a:pathLst>
          </a:custGeom>
          <a:noFill/>
          <a:ln cap="flat" cmpd="sng" w="25900">
            <a:solidFill>
              <a:srgbClr val="385D89"/>
            </a:solidFill>
            <a:prstDash val="solid"/>
            <a:miter lim="524288"/>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4"/>
          <p:cNvSpPr txBox="1"/>
          <p:nvPr/>
        </p:nvSpPr>
        <p:spPr>
          <a:xfrm>
            <a:off x="5743575" y="2894012"/>
            <a:ext cx="914400" cy="428625"/>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FFFFFF"/>
              </a:buClr>
              <a:buSzPts val="1300"/>
              <a:buFont typeface="Calibri"/>
              <a:buNone/>
            </a:pPr>
            <a:r>
              <a:rPr b="0" i="0" lang="en-US" sz="1300" u="none">
                <a:solidFill>
                  <a:srgbClr val="FFFFFF"/>
                </a:solidFill>
                <a:latin typeface="Calibri"/>
                <a:ea typeface="Calibri"/>
                <a:cs typeface="Calibri"/>
                <a:sym typeface="Calibri"/>
              </a:rPr>
              <a:t>Rest of Front</a:t>
            </a:r>
            <a:endParaRPr b="0" i="0" sz="13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300"/>
              <a:buFont typeface="Calibri"/>
              <a:buNone/>
            </a:pPr>
            <a:r>
              <a:rPr b="0" i="0" lang="en-US" sz="1300" u="none">
                <a:solidFill>
                  <a:srgbClr val="FFFFFF"/>
                </a:solidFill>
                <a:latin typeface="Calibri"/>
                <a:ea typeface="Calibri"/>
                <a:cs typeface="Calibri"/>
                <a:sym typeface="Calibri"/>
              </a:rPr>
              <a:t>End</a:t>
            </a:r>
            <a:endParaRPr/>
          </a:p>
        </p:txBody>
      </p:sp>
      <p:sp>
        <p:nvSpPr>
          <p:cNvPr id="131" name="Google Shape;131;p4"/>
          <p:cNvSpPr/>
          <p:nvPr/>
        </p:nvSpPr>
        <p:spPr>
          <a:xfrm>
            <a:off x="6800850" y="3132137"/>
            <a:ext cx="857250" cy="138112"/>
          </a:xfrm>
          <a:custGeom>
            <a:rect b="b" l="l" r="r" t="t"/>
            <a:pathLst>
              <a:path extrusionOk="0" h="103505" w="857250">
                <a:moveTo>
                  <a:pt x="768731" y="0"/>
                </a:moveTo>
                <a:lnTo>
                  <a:pt x="764794" y="1016"/>
                </a:lnTo>
                <a:lnTo>
                  <a:pt x="761238" y="7112"/>
                </a:lnTo>
                <a:lnTo>
                  <a:pt x="762254" y="11049"/>
                </a:lnTo>
                <a:lnTo>
                  <a:pt x="821200" y="45434"/>
                </a:lnTo>
                <a:lnTo>
                  <a:pt x="844677" y="45466"/>
                </a:lnTo>
                <a:lnTo>
                  <a:pt x="844677" y="58166"/>
                </a:lnTo>
                <a:lnTo>
                  <a:pt x="821166" y="58166"/>
                </a:lnTo>
                <a:lnTo>
                  <a:pt x="762127" y="92456"/>
                </a:lnTo>
                <a:lnTo>
                  <a:pt x="761111" y="96393"/>
                </a:lnTo>
                <a:lnTo>
                  <a:pt x="762889" y="99441"/>
                </a:lnTo>
                <a:lnTo>
                  <a:pt x="764667" y="102362"/>
                </a:lnTo>
                <a:lnTo>
                  <a:pt x="768604" y="103505"/>
                </a:lnTo>
                <a:lnTo>
                  <a:pt x="846359" y="58166"/>
                </a:lnTo>
                <a:lnTo>
                  <a:pt x="844677" y="58166"/>
                </a:lnTo>
                <a:lnTo>
                  <a:pt x="846414" y="58134"/>
                </a:lnTo>
                <a:lnTo>
                  <a:pt x="857250" y="51816"/>
                </a:lnTo>
                <a:lnTo>
                  <a:pt x="768731" y="0"/>
                </a:lnTo>
                <a:close/>
              </a:path>
              <a:path extrusionOk="0" h="103505" w="857250">
                <a:moveTo>
                  <a:pt x="832119" y="51804"/>
                </a:moveTo>
                <a:lnTo>
                  <a:pt x="821220" y="58134"/>
                </a:lnTo>
                <a:lnTo>
                  <a:pt x="844677" y="58166"/>
                </a:lnTo>
                <a:lnTo>
                  <a:pt x="844677" y="57277"/>
                </a:lnTo>
                <a:lnTo>
                  <a:pt x="841502" y="57277"/>
                </a:lnTo>
                <a:lnTo>
                  <a:pt x="832119" y="51804"/>
                </a:lnTo>
                <a:close/>
              </a:path>
              <a:path extrusionOk="0" h="103505" w="857250">
                <a:moveTo>
                  <a:pt x="0" y="44323"/>
                </a:moveTo>
                <a:lnTo>
                  <a:pt x="0" y="57023"/>
                </a:lnTo>
                <a:lnTo>
                  <a:pt x="821220" y="58134"/>
                </a:lnTo>
                <a:lnTo>
                  <a:pt x="832119" y="51804"/>
                </a:lnTo>
                <a:lnTo>
                  <a:pt x="821200" y="45434"/>
                </a:lnTo>
                <a:lnTo>
                  <a:pt x="0" y="44323"/>
                </a:lnTo>
                <a:close/>
              </a:path>
              <a:path extrusionOk="0" h="103505" w="857250">
                <a:moveTo>
                  <a:pt x="841502" y="46355"/>
                </a:moveTo>
                <a:lnTo>
                  <a:pt x="832119" y="51804"/>
                </a:lnTo>
                <a:lnTo>
                  <a:pt x="841502" y="57277"/>
                </a:lnTo>
                <a:lnTo>
                  <a:pt x="841502" y="46355"/>
                </a:lnTo>
                <a:close/>
              </a:path>
              <a:path extrusionOk="0" h="103505" w="857250">
                <a:moveTo>
                  <a:pt x="844677" y="46355"/>
                </a:moveTo>
                <a:lnTo>
                  <a:pt x="841502" y="46355"/>
                </a:lnTo>
                <a:lnTo>
                  <a:pt x="841502" y="57277"/>
                </a:lnTo>
                <a:lnTo>
                  <a:pt x="844677" y="57277"/>
                </a:lnTo>
                <a:lnTo>
                  <a:pt x="844677" y="46355"/>
                </a:lnTo>
                <a:close/>
              </a:path>
              <a:path extrusionOk="0" h="103505" w="857250">
                <a:moveTo>
                  <a:pt x="821200" y="45434"/>
                </a:moveTo>
                <a:lnTo>
                  <a:pt x="832119" y="51804"/>
                </a:lnTo>
                <a:lnTo>
                  <a:pt x="841502" y="46355"/>
                </a:lnTo>
                <a:lnTo>
                  <a:pt x="844677" y="46355"/>
                </a:lnTo>
                <a:lnTo>
                  <a:pt x="844677" y="45466"/>
                </a:lnTo>
                <a:lnTo>
                  <a:pt x="821200" y="45434"/>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4"/>
          <p:cNvSpPr txBox="1"/>
          <p:nvPr/>
        </p:nvSpPr>
        <p:spPr>
          <a:xfrm>
            <a:off x="6880225" y="2855912"/>
            <a:ext cx="1106487" cy="47466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500"/>
              <a:buFont typeface="Times New Roman"/>
              <a:buNone/>
            </a:pPr>
            <a:r>
              <a:rPr b="0" i="0" lang="en-US" sz="1500" u="none">
                <a:solidFill>
                  <a:schemeClr val="dk1"/>
                </a:solidFill>
                <a:latin typeface="Times New Roman"/>
                <a:ea typeface="Times New Roman"/>
                <a:cs typeface="Times New Roman"/>
                <a:sym typeface="Times New Roman"/>
              </a:rPr>
              <a:t>Intermediate  representation</a:t>
            </a:r>
            <a:endParaRPr/>
          </a:p>
        </p:txBody>
      </p:sp>
      <p:sp>
        <p:nvSpPr>
          <p:cNvPr id="133" name="Google Shape;133;p4"/>
          <p:cNvSpPr/>
          <p:nvPr/>
        </p:nvSpPr>
        <p:spPr>
          <a:xfrm>
            <a:off x="5029200" y="3657600"/>
            <a:ext cx="1087437" cy="1295400"/>
          </a:xfrm>
          <a:custGeom>
            <a:rect b="b" l="l" r="r" t="t"/>
            <a:pathLst>
              <a:path extrusionOk="0" h="971550" w="1087120">
                <a:moveTo>
                  <a:pt x="35178" y="872109"/>
                </a:moveTo>
                <a:lnTo>
                  <a:pt x="31623" y="874013"/>
                </a:lnTo>
                <a:lnTo>
                  <a:pt x="30479" y="877316"/>
                </a:lnTo>
                <a:lnTo>
                  <a:pt x="0" y="971550"/>
                </a:lnTo>
                <a:lnTo>
                  <a:pt x="18037" y="967866"/>
                </a:lnTo>
                <a:lnTo>
                  <a:pt x="13588" y="967866"/>
                </a:lnTo>
                <a:lnTo>
                  <a:pt x="5079" y="958469"/>
                </a:lnTo>
                <a:lnTo>
                  <a:pt x="22626" y="942786"/>
                </a:lnTo>
                <a:lnTo>
                  <a:pt x="42672" y="881253"/>
                </a:lnTo>
                <a:lnTo>
                  <a:pt x="43687" y="877824"/>
                </a:lnTo>
                <a:lnTo>
                  <a:pt x="41910" y="874268"/>
                </a:lnTo>
                <a:lnTo>
                  <a:pt x="38480" y="873252"/>
                </a:lnTo>
                <a:lnTo>
                  <a:pt x="35178" y="872109"/>
                </a:lnTo>
                <a:close/>
              </a:path>
              <a:path extrusionOk="0" h="971550" w="1087120">
                <a:moveTo>
                  <a:pt x="22626" y="942786"/>
                </a:moveTo>
                <a:lnTo>
                  <a:pt x="5079" y="958469"/>
                </a:lnTo>
                <a:lnTo>
                  <a:pt x="13588" y="967866"/>
                </a:lnTo>
                <a:lnTo>
                  <a:pt x="16715" y="965072"/>
                </a:lnTo>
                <a:lnTo>
                  <a:pt x="15366" y="965072"/>
                </a:lnTo>
                <a:lnTo>
                  <a:pt x="8127" y="956944"/>
                </a:lnTo>
                <a:lnTo>
                  <a:pt x="18720" y="954779"/>
                </a:lnTo>
                <a:lnTo>
                  <a:pt x="22626" y="942786"/>
                </a:lnTo>
                <a:close/>
              </a:path>
              <a:path extrusionOk="0" h="971550" w="1087120">
                <a:moveTo>
                  <a:pt x="97916" y="938657"/>
                </a:moveTo>
                <a:lnTo>
                  <a:pt x="94487" y="939291"/>
                </a:lnTo>
                <a:lnTo>
                  <a:pt x="31053" y="952258"/>
                </a:lnTo>
                <a:lnTo>
                  <a:pt x="13588" y="967866"/>
                </a:lnTo>
                <a:lnTo>
                  <a:pt x="18037" y="967866"/>
                </a:lnTo>
                <a:lnTo>
                  <a:pt x="97027" y="951738"/>
                </a:lnTo>
                <a:lnTo>
                  <a:pt x="100457" y="951103"/>
                </a:lnTo>
                <a:lnTo>
                  <a:pt x="102742" y="947674"/>
                </a:lnTo>
                <a:lnTo>
                  <a:pt x="101980" y="944244"/>
                </a:lnTo>
                <a:lnTo>
                  <a:pt x="101346" y="940816"/>
                </a:lnTo>
                <a:lnTo>
                  <a:pt x="97916" y="938657"/>
                </a:lnTo>
                <a:close/>
              </a:path>
              <a:path extrusionOk="0" h="971550" w="1087120">
                <a:moveTo>
                  <a:pt x="18720" y="954779"/>
                </a:moveTo>
                <a:lnTo>
                  <a:pt x="8127" y="956944"/>
                </a:lnTo>
                <a:lnTo>
                  <a:pt x="15366" y="965072"/>
                </a:lnTo>
                <a:lnTo>
                  <a:pt x="18720" y="954779"/>
                </a:lnTo>
                <a:close/>
              </a:path>
              <a:path extrusionOk="0" h="971550" w="1087120">
                <a:moveTo>
                  <a:pt x="31053" y="952258"/>
                </a:moveTo>
                <a:lnTo>
                  <a:pt x="18720" y="954779"/>
                </a:lnTo>
                <a:lnTo>
                  <a:pt x="15366" y="965072"/>
                </a:lnTo>
                <a:lnTo>
                  <a:pt x="16715" y="965072"/>
                </a:lnTo>
                <a:lnTo>
                  <a:pt x="31053" y="952258"/>
                </a:lnTo>
                <a:close/>
              </a:path>
              <a:path extrusionOk="0" h="971550" w="1087120">
                <a:moveTo>
                  <a:pt x="1068281" y="16791"/>
                </a:moveTo>
                <a:lnTo>
                  <a:pt x="1055912" y="19315"/>
                </a:lnTo>
                <a:lnTo>
                  <a:pt x="22626" y="942786"/>
                </a:lnTo>
                <a:lnTo>
                  <a:pt x="18720" y="954779"/>
                </a:lnTo>
                <a:lnTo>
                  <a:pt x="31053" y="952258"/>
                </a:lnTo>
                <a:lnTo>
                  <a:pt x="1064413" y="28720"/>
                </a:lnTo>
                <a:lnTo>
                  <a:pt x="1068281" y="16791"/>
                </a:lnTo>
                <a:close/>
              </a:path>
              <a:path extrusionOk="0" h="971550" w="1087120">
                <a:moveTo>
                  <a:pt x="1085923" y="3682"/>
                </a:moveTo>
                <a:lnTo>
                  <a:pt x="1073403" y="3682"/>
                </a:lnTo>
                <a:lnTo>
                  <a:pt x="1081913" y="13081"/>
                </a:lnTo>
                <a:lnTo>
                  <a:pt x="1064413" y="28720"/>
                </a:lnTo>
                <a:lnTo>
                  <a:pt x="1044448" y="90297"/>
                </a:lnTo>
                <a:lnTo>
                  <a:pt x="1043304" y="93725"/>
                </a:lnTo>
                <a:lnTo>
                  <a:pt x="1045210" y="97281"/>
                </a:lnTo>
                <a:lnTo>
                  <a:pt x="1048512" y="98298"/>
                </a:lnTo>
                <a:lnTo>
                  <a:pt x="1051814" y="99441"/>
                </a:lnTo>
                <a:lnTo>
                  <a:pt x="1055370" y="97536"/>
                </a:lnTo>
                <a:lnTo>
                  <a:pt x="1056513" y="94233"/>
                </a:lnTo>
                <a:lnTo>
                  <a:pt x="1085923" y="3682"/>
                </a:lnTo>
                <a:close/>
              </a:path>
              <a:path extrusionOk="0" h="971550" w="1087120">
                <a:moveTo>
                  <a:pt x="1087120" y="0"/>
                </a:moveTo>
                <a:lnTo>
                  <a:pt x="989964" y="19812"/>
                </a:lnTo>
                <a:lnTo>
                  <a:pt x="986536" y="20447"/>
                </a:lnTo>
                <a:lnTo>
                  <a:pt x="984250" y="23875"/>
                </a:lnTo>
                <a:lnTo>
                  <a:pt x="985012" y="27305"/>
                </a:lnTo>
                <a:lnTo>
                  <a:pt x="985647" y="30733"/>
                </a:lnTo>
                <a:lnTo>
                  <a:pt x="989076" y="32893"/>
                </a:lnTo>
                <a:lnTo>
                  <a:pt x="992504" y="32257"/>
                </a:lnTo>
                <a:lnTo>
                  <a:pt x="1055912" y="19315"/>
                </a:lnTo>
                <a:lnTo>
                  <a:pt x="1073403" y="3682"/>
                </a:lnTo>
                <a:lnTo>
                  <a:pt x="1085923" y="3682"/>
                </a:lnTo>
                <a:lnTo>
                  <a:pt x="1087120" y="0"/>
                </a:lnTo>
                <a:close/>
              </a:path>
              <a:path extrusionOk="0" h="971550" w="1087120">
                <a:moveTo>
                  <a:pt x="1075933" y="6476"/>
                </a:moveTo>
                <a:lnTo>
                  <a:pt x="1071626" y="6476"/>
                </a:lnTo>
                <a:lnTo>
                  <a:pt x="1078991" y="14605"/>
                </a:lnTo>
                <a:lnTo>
                  <a:pt x="1068281" y="16791"/>
                </a:lnTo>
                <a:lnTo>
                  <a:pt x="1064413" y="28720"/>
                </a:lnTo>
                <a:lnTo>
                  <a:pt x="1081913" y="13081"/>
                </a:lnTo>
                <a:lnTo>
                  <a:pt x="1075933" y="6476"/>
                </a:lnTo>
                <a:close/>
              </a:path>
              <a:path extrusionOk="0" h="971550" w="1087120">
                <a:moveTo>
                  <a:pt x="1073403" y="3682"/>
                </a:moveTo>
                <a:lnTo>
                  <a:pt x="1055912" y="19315"/>
                </a:lnTo>
                <a:lnTo>
                  <a:pt x="1068281" y="16791"/>
                </a:lnTo>
                <a:lnTo>
                  <a:pt x="1071626" y="6476"/>
                </a:lnTo>
                <a:lnTo>
                  <a:pt x="1075933" y="6476"/>
                </a:lnTo>
                <a:lnTo>
                  <a:pt x="1073403" y="3682"/>
                </a:lnTo>
                <a:close/>
              </a:path>
              <a:path extrusionOk="0" h="971550" w="1087120">
                <a:moveTo>
                  <a:pt x="1071626" y="6476"/>
                </a:moveTo>
                <a:lnTo>
                  <a:pt x="1068281" y="16791"/>
                </a:lnTo>
                <a:lnTo>
                  <a:pt x="1078991" y="14605"/>
                </a:lnTo>
                <a:lnTo>
                  <a:pt x="1071626" y="6476"/>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2540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Predictive Parser / LL(1) Parser</a:t>
            </a:r>
            <a:endParaRPr/>
          </a:p>
        </p:txBody>
      </p:sp>
      <p:sp>
        <p:nvSpPr>
          <p:cNvPr id="389" name="Google Shape;389;p40"/>
          <p:cNvSpPr txBox="1"/>
          <p:nvPr>
            <p:ph idx="1" type="body"/>
          </p:nvPr>
        </p:nvSpPr>
        <p:spPr>
          <a:xfrm>
            <a:off x="434975" y="116522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Predictive parsers are top-down parsers.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a type of recursive descent parser but with no backtracking.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can be implemented non-recursively by using stack data structure.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They can also be termed as LL(1) parser as it is constructed for a class of grammars called LL(1).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production to be applied for a non-terminal is decided based on the current input symbol.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Predictive Parser / LL(1) Parser</a:t>
            </a:r>
            <a:endParaRPr/>
          </a:p>
        </p:txBody>
      </p:sp>
      <p:pic>
        <p:nvPicPr>
          <p:cNvPr id="395" name="Google Shape;395;p41"/>
          <p:cNvPicPr preferRelativeResize="0"/>
          <p:nvPr>
            <p:ph idx="1" type="body"/>
          </p:nvPr>
        </p:nvPicPr>
        <p:blipFill rotWithShape="1">
          <a:blip r:embed="rId3">
            <a:alphaModFix/>
          </a:blip>
          <a:srcRect b="0" l="0" r="0" t="0"/>
          <a:stretch/>
        </p:blipFill>
        <p:spPr>
          <a:xfrm>
            <a:off x="1403350" y="1417637"/>
            <a:ext cx="5184775" cy="2232025"/>
          </a:xfrm>
          <a:prstGeom prst="rect">
            <a:avLst/>
          </a:prstGeom>
          <a:noFill/>
          <a:ln>
            <a:noFill/>
          </a:ln>
        </p:spPr>
      </p:pic>
      <p:sp>
        <p:nvSpPr>
          <p:cNvPr id="396" name="Google Shape;396;p41"/>
          <p:cNvSpPr txBox="1"/>
          <p:nvPr/>
        </p:nvSpPr>
        <p:spPr>
          <a:xfrm>
            <a:off x="809625" y="3860800"/>
            <a:ext cx="7870825" cy="147796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 order to overcome the limitations of recursive descent parser, LL(1) parser is designed by using stack data structure explicitly to hold grammar symbols. </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 addition to this, Left-recursion is eliminated. </a:t>
            </a:r>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Common prefixes are also eliminated (left-factoring).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c3e4bd4b15_0_6"/>
          <p:cNvSpPr txBox="1"/>
          <p:nvPr>
            <p:ph type="title"/>
          </p:nvPr>
        </p:nvSpPr>
        <p:spPr>
          <a:xfrm>
            <a:off x="457200" y="-24698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Predictive Parser / LL(1) Parser</a:t>
            </a:r>
            <a:endParaRPr/>
          </a:p>
        </p:txBody>
      </p:sp>
      <p:pic>
        <p:nvPicPr>
          <p:cNvPr id="402" name="Google Shape;402;gc3e4bd4b15_0_6"/>
          <p:cNvPicPr preferRelativeResize="0"/>
          <p:nvPr/>
        </p:nvPicPr>
        <p:blipFill>
          <a:blip r:embed="rId3">
            <a:alphaModFix/>
          </a:blip>
          <a:stretch>
            <a:fillRect/>
          </a:stretch>
        </p:blipFill>
        <p:spPr>
          <a:xfrm>
            <a:off x="6029525" y="1656975"/>
            <a:ext cx="2999450" cy="3022450"/>
          </a:xfrm>
          <a:prstGeom prst="rect">
            <a:avLst/>
          </a:prstGeom>
          <a:noFill/>
          <a:ln>
            <a:noFill/>
          </a:ln>
        </p:spPr>
      </p:pic>
      <p:sp>
        <p:nvSpPr>
          <p:cNvPr id="403" name="Google Shape;403;gc3e4bd4b15_0_6"/>
          <p:cNvSpPr txBox="1"/>
          <p:nvPr/>
        </p:nvSpPr>
        <p:spPr>
          <a:xfrm>
            <a:off x="153425" y="736425"/>
            <a:ext cx="5983500" cy="5710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sz="2000">
                <a:solidFill>
                  <a:srgbClr val="0000FF"/>
                </a:solidFill>
                <a:highlight>
                  <a:srgbClr val="FFFFFF"/>
                </a:highlight>
                <a:latin typeface="Times New Roman"/>
                <a:ea typeface="Times New Roman"/>
                <a:cs typeface="Times New Roman"/>
                <a:sym typeface="Times New Roman"/>
              </a:rPr>
              <a:t>INPUT:</a:t>
            </a:r>
            <a:r>
              <a:rPr lang="en-US" sz="2000">
                <a:solidFill>
                  <a:srgbClr val="888888"/>
                </a:solidFill>
                <a:highlight>
                  <a:srgbClr val="FFFFFF"/>
                </a:highlight>
                <a:latin typeface="Times New Roman"/>
                <a:ea typeface="Times New Roman"/>
                <a:cs typeface="Times New Roman"/>
                <a:sym typeface="Times New Roman"/>
              </a:rPr>
              <a:t> Contains string to be parsed with $ as it's end marker</a:t>
            </a:r>
            <a:endParaRPr sz="2000">
              <a:solidFill>
                <a:srgbClr val="888888"/>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rgbClr val="0000FF"/>
                </a:solidFill>
                <a:highlight>
                  <a:srgbClr val="FFFFFF"/>
                </a:highlight>
                <a:latin typeface="Times New Roman"/>
                <a:ea typeface="Times New Roman"/>
                <a:cs typeface="Times New Roman"/>
                <a:sym typeface="Times New Roman"/>
              </a:rPr>
              <a:t>STACK:</a:t>
            </a:r>
            <a:r>
              <a:rPr lang="en-US" sz="2000">
                <a:solidFill>
                  <a:srgbClr val="888888"/>
                </a:solidFill>
                <a:highlight>
                  <a:srgbClr val="FFFFFF"/>
                </a:highlight>
                <a:latin typeface="Times New Roman"/>
                <a:ea typeface="Times New Roman"/>
                <a:cs typeface="Times New Roman"/>
                <a:sym typeface="Times New Roman"/>
              </a:rPr>
              <a:t> Contains sequence of grammar symbols with $ as it's bottom marker. Initially stack contains only $</a:t>
            </a:r>
            <a:endParaRPr sz="2000">
              <a:solidFill>
                <a:srgbClr val="888888"/>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rgbClr val="0000FF"/>
                </a:solidFill>
                <a:highlight>
                  <a:srgbClr val="FFFFFF"/>
                </a:highlight>
                <a:latin typeface="Times New Roman"/>
                <a:ea typeface="Times New Roman"/>
                <a:cs typeface="Times New Roman"/>
                <a:sym typeface="Times New Roman"/>
              </a:rPr>
              <a:t>PARSING TABLE:</a:t>
            </a:r>
            <a:r>
              <a:rPr lang="en-US" sz="2000">
                <a:solidFill>
                  <a:srgbClr val="888888"/>
                </a:solidFill>
                <a:highlight>
                  <a:srgbClr val="FFFFFF"/>
                </a:highlight>
                <a:latin typeface="Times New Roman"/>
                <a:ea typeface="Times New Roman"/>
                <a:cs typeface="Times New Roman"/>
                <a:sym typeface="Times New Roman"/>
              </a:rPr>
              <a:t> A two dimensional array M[A,a], where A is a non-terminal and a is a Terminal</a:t>
            </a:r>
            <a:endParaRPr sz="2000">
              <a:solidFill>
                <a:srgbClr val="888888"/>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rgbClr val="888888"/>
                </a:solidFill>
                <a:highlight>
                  <a:srgbClr val="FFFFFF"/>
                </a:highlight>
                <a:latin typeface="Times New Roman"/>
                <a:ea typeface="Times New Roman"/>
                <a:cs typeface="Times New Roman"/>
                <a:sym typeface="Times New Roman"/>
              </a:rPr>
              <a:t>It is a tabular implementation of the recursive descent parsing, where a stack is maintained by the parser rather than the language in which parser is written</a:t>
            </a:r>
            <a:endParaRPr sz="2000">
              <a:solidFill>
                <a:srgbClr val="888888"/>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rgbClr val="888888"/>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rgbClr val="888888"/>
                </a:solidFill>
                <a:highlight>
                  <a:srgbClr val="FFFFFF"/>
                </a:highlight>
                <a:latin typeface="Times New Roman"/>
                <a:ea typeface="Times New Roman"/>
                <a:cs typeface="Times New Roman"/>
                <a:sym typeface="Times New Roman"/>
              </a:rPr>
              <a:t>Implementation of a Predictive Parser:</a:t>
            </a:r>
            <a:endParaRPr b="1" sz="2000">
              <a:solidFill>
                <a:srgbClr val="888888"/>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rgbClr val="888888"/>
                </a:solidFill>
                <a:highlight>
                  <a:srgbClr val="FFFFFF"/>
                </a:highlight>
                <a:latin typeface="Times New Roman"/>
                <a:ea typeface="Times New Roman"/>
                <a:cs typeface="Times New Roman"/>
                <a:sym typeface="Times New Roman"/>
              </a:rPr>
              <a:t>Predictive parser use an algorithm to parse the input string, which makes use of entries in a table which are filled by using another algorithm using two important set computed for the given gramma</a:t>
            </a:r>
            <a:endParaRPr sz="2000">
              <a:solidFill>
                <a:srgbClr val="88888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c3e4bd4b15_0_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Steps in Predictive Parsing</a:t>
            </a:r>
            <a:endParaRPr/>
          </a:p>
        </p:txBody>
      </p:sp>
      <p:sp>
        <p:nvSpPr>
          <p:cNvPr id="409" name="Google Shape;409;gc3e4bd4b15_0_0"/>
          <p:cNvSpPr txBox="1"/>
          <p:nvPr/>
        </p:nvSpPr>
        <p:spPr>
          <a:xfrm>
            <a:off x="636600" y="1513425"/>
            <a:ext cx="7870800" cy="2555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Eliminate Left Recursion</a:t>
            </a:r>
            <a:endParaRPr sz="32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Left factor the grammar</a:t>
            </a:r>
            <a:endParaRPr sz="32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Compute FIRST () and FOLLOW()</a:t>
            </a:r>
            <a:endParaRPr sz="32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Build the predictive parsing table using the FIRST() and FOLLOW() elements</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Computation of FIRST</a:t>
            </a:r>
            <a:endParaRPr/>
          </a:p>
        </p:txBody>
      </p:sp>
      <p:sp>
        <p:nvSpPr>
          <p:cNvPr id="415" name="Google Shape;415;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FIRST(α) is the set of terminals that begin strings derived from α.</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Rules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compute FIRST(X), where X is a grammar symbol,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X is a terminal, then FIRST(X) = {X}.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X → ε is a production, then add ε to FIRST(X).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X is a non-terminal and X → Y1 Y2 ··· Yk is a production, then add FIRST(Y1) to FIRST(X). If Y1 derives ε, then add FIRST(Y2) to FIRST(X).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rPr>
              <a:t>Computation of FOLLOW</a:t>
            </a:r>
            <a:endParaRPr b="1"/>
          </a:p>
        </p:txBody>
      </p:sp>
      <p:sp>
        <p:nvSpPr>
          <p:cNvPr id="421" name="Google Shape;421;p43"/>
          <p:cNvSpPr txBox="1"/>
          <p:nvPr>
            <p:ph idx="1" type="body"/>
          </p:nvPr>
        </p:nvSpPr>
        <p:spPr>
          <a:xfrm>
            <a:off x="0" y="863775"/>
            <a:ext cx="89445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3200"/>
              <a:buChar char="•"/>
            </a:pPr>
            <a:r>
              <a:rPr lang="en-US"/>
              <a:t>FOLLOW(A) is the set of terminals a, that appear immediately to the right of A. For rightmost sentential form of A, $ will be in FOLLOW(A). </a:t>
            </a:r>
            <a:endParaRPr/>
          </a:p>
          <a:p>
            <a:pPr indent="0" lvl="0" marL="342900" marR="0" rtl="0" algn="l">
              <a:lnSpc>
                <a:spcPct val="100000"/>
              </a:lnSpc>
              <a:spcBef>
                <a:spcPts val="0"/>
              </a:spcBef>
              <a:spcAft>
                <a:spcPts val="0"/>
              </a:spcAft>
              <a:buNone/>
            </a:pPr>
            <a:r>
              <a:rPr b="1" lang="en-US"/>
              <a:t>Rules </a:t>
            </a:r>
            <a:endParaRPr b="1"/>
          </a:p>
          <a:p>
            <a:pPr indent="-342900" lvl="0" marL="342900" marR="0" rtl="0" algn="l">
              <a:lnSpc>
                <a:spcPct val="100000"/>
              </a:lnSpc>
              <a:spcBef>
                <a:spcPts val="0"/>
              </a:spcBef>
              <a:spcAft>
                <a:spcPts val="0"/>
              </a:spcAft>
              <a:buSzPts val="3200"/>
              <a:buChar char="•"/>
            </a:pPr>
            <a:r>
              <a:rPr lang="en-US" sz="3200"/>
              <a:t>For the FOLLOW(start symbol) place $, where $ is the input end marker.</a:t>
            </a:r>
            <a:endParaRPr sz="3200"/>
          </a:p>
          <a:p>
            <a:pPr indent="-342900" lvl="0" marL="342900" marR="0" rtl="0" algn="l">
              <a:lnSpc>
                <a:spcPct val="100000"/>
              </a:lnSpc>
              <a:spcBef>
                <a:spcPts val="0"/>
              </a:spcBef>
              <a:spcAft>
                <a:spcPts val="0"/>
              </a:spcAft>
              <a:buSzPts val="3200"/>
              <a:buChar char="•"/>
            </a:pPr>
            <a:r>
              <a:rPr lang="en-US" sz="3200"/>
              <a:t> If there is a production A → αBβ, then everything in FIRST(β) except ε is in FOLLOW(B). </a:t>
            </a:r>
            <a:endParaRPr sz="3200"/>
          </a:p>
          <a:p>
            <a:pPr indent="-342900" lvl="0" marL="342900" marR="0" rtl="0" algn="l">
              <a:lnSpc>
                <a:spcPct val="100000"/>
              </a:lnSpc>
              <a:spcBef>
                <a:spcPts val="0"/>
              </a:spcBef>
              <a:spcAft>
                <a:spcPts val="0"/>
              </a:spcAft>
              <a:buSzPts val="3200"/>
              <a:buChar char="•"/>
            </a:pPr>
            <a:r>
              <a:rPr lang="en-US" sz="3200"/>
              <a:t>If there is a production A → αB, or a production     A → αBβ where FIRST(β) contains ε, then everything in FOLLOW(A) is in FOLLOW(B)</a:t>
            </a:r>
            <a:r>
              <a:rPr b="0" i="0" lang="en-US" sz="20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Construction of parsing table</a:t>
            </a:r>
            <a:endParaRPr/>
          </a:p>
        </p:txBody>
      </p:sp>
      <p:pic>
        <p:nvPicPr>
          <p:cNvPr id="427" name="Google Shape;427;p44"/>
          <p:cNvPicPr preferRelativeResize="0"/>
          <p:nvPr>
            <p:ph idx="1" type="body"/>
          </p:nvPr>
        </p:nvPicPr>
        <p:blipFill rotWithShape="1">
          <a:blip r:embed="rId3">
            <a:alphaModFix/>
          </a:blip>
          <a:srcRect b="0" l="0" r="0" t="0"/>
          <a:stretch/>
        </p:blipFill>
        <p:spPr>
          <a:xfrm>
            <a:off x="34925" y="1343025"/>
            <a:ext cx="9177337" cy="4533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Parsing of input</a:t>
            </a:r>
            <a:endParaRPr/>
          </a:p>
        </p:txBody>
      </p:sp>
      <p:sp>
        <p:nvSpPr>
          <p:cNvPr id="433" name="Google Shape;433;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Predictive parser contains the following components: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Stack − holds sequence of grammar symbols with $ on the bottom of stack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Input buffer − contains the input to be parsed with $ as an end marker for the string.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Parsing table.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6"/>
          <p:cNvSpPr txBox="1"/>
          <p:nvPr>
            <p:ph type="title"/>
          </p:nvPr>
        </p:nvSpPr>
        <p:spPr>
          <a:xfrm>
            <a:off x="457200" y="1603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Parsing of input - Process</a:t>
            </a:r>
            <a:endParaRPr/>
          </a:p>
        </p:txBody>
      </p:sp>
      <p:sp>
        <p:nvSpPr>
          <p:cNvPr id="439" name="Google Shape;439;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Initially the stack contains $ to indicate bottom of the stack and the start symbol of grammar on top of $.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input string is placed in input buffer with $ at the end to indicate the end of the string.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Parsing algorithm refers the grammar symbol on the top of stack and input symbol pointed by the pointer and consults the entry in M[A, a] where A is in top of stack and a is the symbol read by the pointer.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Based on the table entry, if a production is found then the tail of the production is pushed onto stack in reversal order with leftmost symbol on the top of stack.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Process repeats until the entire string is processed.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Parsing of input - Process</a:t>
            </a:r>
            <a:endParaRPr/>
          </a:p>
        </p:txBody>
      </p:sp>
      <p:sp>
        <p:nvSpPr>
          <p:cNvPr id="445" name="Google Shape;445;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the stack contains $ (bottom end marker) and the pointer reads $ (end of input string), successful parsing occurs.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no entry is found, it reports error stating that the input string cannot be parsed by the grammar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43" name="Google Shape;143;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Syntax Analyzer</a:t>
            </a:r>
            <a:endParaRPr/>
          </a:p>
        </p:txBody>
      </p:sp>
      <p:sp>
        <p:nvSpPr>
          <p:cNvPr id="144" name="Google Shape;144;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Syntax Analyzer</a:t>
            </a:r>
            <a:r>
              <a:rPr b="0" i="0" lang="en-US" sz="2000" u="none">
                <a:solidFill>
                  <a:schemeClr val="dk1"/>
                </a:solidFill>
                <a:latin typeface="Calibri"/>
                <a:ea typeface="Calibri"/>
                <a:cs typeface="Calibri"/>
                <a:sym typeface="Calibri"/>
              </a:rPr>
              <a:t> creates the syntactic structure of the given source program.</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syntactic structure is mostly a </a:t>
            </a:r>
            <a:r>
              <a:rPr b="0" i="1" lang="en-US" sz="2000" u="none">
                <a:solidFill>
                  <a:schemeClr val="dk1"/>
                </a:solidFill>
                <a:latin typeface="Calibri"/>
                <a:ea typeface="Calibri"/>
                <a:cs typeface="Calibri"/>
                <a:sym typeface="Calibri"/>
              </a:rPr>
              <a:t>parse tree</a:t>
            </a:r>
            <a:r>
              <a:rPr b="0" i="0" lang="en-US" sz="2000" u="none">
                <a:solidFill>
                  <a:schemeClr val="dk1"/>
                </a:solidFill>
                <a:latin typeface="Calibri"/>
                <a:ea typeface="Calibri"/>
                <a:cs typeface="Calibri"/>
                <a:sym typeface="Calibri"/>
              </a:rPr>
              <a:t>.</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Syntax Analyzer is also known as </a:t>
            </a:r>
            <a:r>
              <a:rPr b="0" i="1" lang="en-US" sz="2000" u="none">
                <a:solidFill>
                  <a:schemeClr val="dk1"/>
                </a:solidFill>
                <a:latin typeface="Calibri"/>
                <a:ea typeface="Calibri"/>
                <a:cs typeface="Calibri"/>
                <a:sym typeface="Calibri"/>
              </a:rPr>
              <a:t>parser</a:t>
            </a:r>
            <a:r>
              <a:rPr b="0" i="0" lang="en-US" sz="2000" u="none">
                <a:solidFill>
                  <a:schemeClr val="dk1"/>
                </a:solidFill>
                <a:latin typeface="Calibri"/>
                <a:ea typeface="Calibri"/>
                <a:cs typeface="Calibri"/>
                <a:sym typeface="Calibri"/>
              </a:rPr>
              <a:t>.</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syntax of a programming is described by a </a:t>
            </a:r>
            <a:r>
              <a:rPr b="0" i="1" lang="en-US" sz="2000" u="none">
                <a:solidFill>
                  <a:schemeClr val="dk1"/>
                </a:solidFill>
                <a:latin typeface="Calibri"/>
                <a:ea typeface="Calibri"/>
                <a:cs typeface="Calibri"/>
                <a:sym typeface="Calibri"/>
              </a:rPr>
              <a:t>context-free grammar (CFG)</a:t>
            </a:r>
            <a:r>
              <a:rPr b="0" i="0" lang="en-US" sz="2000" u="none">
                <a:solidFill>
                  <a:schemeClr val="dk1"/>
                </a:solidFill>
                <a:latin typeface="Calibri"/>
                <a:ea typeface="Calibri"/>
                <a:cs typeface="Calibri"/>
                <a:sym typeface="Calibri"/>
              </a:rPr>
              <a:t>. We will use BNF (Backus-Naur Form) notation in the description of CFGs.</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syntax analyzer (parser) checks whether a given source program satisfies the rules implied by a context-free grammar or not.</a:t>
            </a:r>
            <a:endParaRPr/>
          </a:p>
          <a:p>
            <a:pPr indent="-285750" lvl="1" marL="74295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If it satisfies, the parser creates the parse tree of that program.</a:t>
            </a:r>
            <a:endParaRPr/>
          </a:p>
          <a:p>
            <a:pPr indent="-285750" lvl="1" marL="74295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Otherwise the parser gives the error messages.</a:t>
            </a:r>
            <a:endParaRPr/>
          </a:p>
          <a:p>
            <a:pPr indent="-342900" lvl="0" marL="3429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context-free grammar</a:t>
            </a:r>
            <a:endParaRPr/>
          </a:p>
          <a:p>
            <a:pPr indent="-285750" lvl="1" marL="74295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gives a precise syntactic specification of a programming language.</a:t>
            </a:r>
            <a:endParaRPr/>
          </a:p>
          <a:p>
            <a:pPr indent="-285750" lvl="1" marL="74295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design of the grammar is an initial phase of the design of a compiler.</a:t>
            </a:r>
            <a:endParaRPr/>
          </a:p>
          <a:p>
            <a:pPr indent="-241300" lvl="0" marL="342900" rtl="0" algn="l">
              <a:spcBef>
                <a:spcPts val="320"/>
              </a:spcBef>
              <a:spcAft>
                <a:spcPts val="0"/>
              </a:spcAft>
              <a:buClr>
                <a:schemeClr val="dk1"/>
              </a:buClr>
              <a:buSzPts val="1600"/>
              <a:buNone/>
            </a:pPr>
            <a:r>
              <a:t/>
            </a:r>
            <a:endParaRPr b="0" i="0" sz="1600" u="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Non-recursive Predictive Parser</a:t>
            </a:r>
            <a:endParaRPr/>
          </a:p>
        </p:txBody>
      </p:sp>
      <p:sp>
        <p:nvSpPr>
          <p:cNvPr id="451" name="Google Shape;451;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Non-recursive predictive parser uses explicit stack data structure.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prevents implicit recursive calls.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can also be termed as table-driven predictive parser.</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Components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Input buffer − holds input string to be parsed.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Stack − holds sequence of grammar symbols.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Predictive parsing algorithm − contains steps to parse the input string; controls the parser’s process.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Parsing table − contains entries based on which parsing actions has to be carried out.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Model of a table-driven predictive parser</a:t>
            </a:r>
            <a:endParaRPr/>
          </a:p>
        </p:txBody>
      </p:sp>
      <p:pic>
        <p:nvPicPr>
          <p:cNvPr id="457" name="Google Shape;457;p49"/>
          <p:cNvPicPr preferRelativeResize="0"/>
          <p:nvPr>
            <p:ph idx="1" type="body"/>
          </p:nvPr>
        </p:nvPicPr>
        <p:blipFill rotWithShape="1">
          <a:blip r:embed="rId3">
            <a:alphaModFix/>
          </a:blip>
          <a:srcRect b="0" l="0" r="0" t="0"/>
          <a:stretch/>
        </p:blipFill>
        <p:spPr>
          <a:xfrm>
            <a:off x="827087" y="1773237"/>
            <a:ext cx="7826375" cy="3816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a:t>
            </a:r>
            <a:endParaRPr/>
          </a:p>
        </p:txBody>
      </p:sp>
      <p:sp>
        <p:nvSpPr>
          <p:cNvPr id="463" name="Google Shape;463;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Initially, the stack contains $ at the bottom of the stack.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input string to be parsed is placed in the input buffer with $ as the end marker.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X is a non-terminal on the top of stack and the input symbol being read is a, the parser chooses a production by consulting entry in the parsing table M[X, a].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Process</a:t>
            </a:r>
            <a:endParaRPr/>
          </a:p>
        </p:txBody>
      </p:sp>
      <p:sp>
        <p:nvSpPr>
          <p:cNvPr id="469" name="Google Shape;469;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Replace the non-terminal in stack with the production found in M[X, a] in such a way that the leftmost symbol of right side of production is on the top of stack, i.e., the production has to be pushed to stack in reverse order.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Compare the top of stack symbol with input symbol.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If it matches, pop the symbol from stack and advance the pointer reading the input buffer.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If no match is found repeat from step 2. Stop parsing when the stack is empty (holds $) and input buffer reads end marker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a:t>
            </a:r>
            <a:endParaRPr/>
          </a:p>
        </p:txBody>
      </p:sp>
      <p:sp>
        <p:nvSpPr>
          <p:cNvPr id="475" name="Google Shape;475;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Construct predictive parsing table for the grammar,</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E → E + T | 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T → T ∗ F | F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F → (E) | id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and parse the input id + id∗id.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Solution</a:t>
            </a:r>
            <a:endParaRPr/>
          </a:p>
        </p:txBody>
      </p:sp>
      <p:sp>
        <p:nvSpPr>
          <p:cNvPr id="481" name="Google Shape;481;p53"/>
          <p:cNvSpPr txBox="1"/>
          <p:nvPr>
            <p:ph idx="1" type="body"/>
          </p:nvPr>
        </p:nvSpPr>
        <p:spPr>
          <a:xfrm>
            <a:off x="457200" y="16287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Step 1: Eliminate left-recursion</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pic>
        <p:nvPicPr>
          <p:cNvPr id="482" name="Google Shape;482;p53"/>
          <p:cNvPicPr preferRelativeResize="0"/>
          <p:nvPr/>
        </p:nvPicPr>
        <p:blipFill rotWithShape="1">
          <a:blip r:embed="rId3">
            <a:alphaModFix/>
          </a:blip>
          <a:srcRect b="0" l="0" r="0" t="0"/>
          <a:stretch/>
        </p:blipFill>
        <p:spPr>
          <a:xfrm>
            <a:off x="1547812" y="2349500"/>
            <a:ext cx="4103687" cy="2425700"/>
          </a:xfrm>
          <a:prstGeom prst="rect">
            <a:avLst/>
          </a:prstGeom>
          <a:noFill/>
          <a:ln>
            <a:noFill/>
          </a:ln>
        </p:spPr>
      </p:pic>
      <p:pic>
        <p:nvPicPr>
          <p:cNvPr id="483" name="Google Shape;483;p53"/>
          <p:cNvPicPr preferRelativeResize="0"/>
          <p:nvPr/>
        </p:nvPicPr>
        <p:blipFill rotWithShape="1">
          <a:blip r:embed="rId4">
            <a:alphaModFix/>
          </a:blip>
          <a:srcRect b="0" l="0" r="0" t="0"/>
          <a:stretch/>
        </p:blipFill>
        <p:spPr>
          <a:xfrm>
            <a:off x="2555875" y="4211637"/>
            <a:ext cx="2808287" cy="1312862"/>
          </a:xfrm>
          <a:prstGeom prst="rect">
            <a:avLst/>
          </a:prstGeom>
          <a:noFill/>
          <a:ln>
            <a:noFill/>
          </a:ln>
        </p:spPr>
      </p:pic>
      <p:pic>
        <p:nvPicPr>
          <p:cNvPr id="484" name="Google Shape;484;p53"/>
          <p:cNvPicPr preferRelativeResize="0"/>
          <p:nvPr/>
        </p:nvPicPr>
        <p:blipFill rotWithShape="1">
          <a:blip r:embed="rId5">
            <a:alphaModFix/>
          </a:blip>
          <a:srcRect b="0" l="0" r="0" t="0"/>
          <a:stretch/>
        </p:blipFill>
        <p:spPr>
          <a:xfrm>
            <a:off x="5114925" y="5445125"/>
            <a:ext cx="3821112" cy="12239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Solution</a:t>
            </a:r>
            <a:endParaRPr/>
          </a:p>
        </p:txBody>
      </p:sp>
      <p:sp>
        <p:nvSpPr>
          <p:cNvPr id="490" name="Google Shape;490;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Step 2: Left-factoring No common prefixes for any production with same head, i.e., no need of left-factoring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3: Compute FIRST</a:t>
            </a:r>
            <a:endParaRPr/>
          </a:p>
        </p:txBody>
      </p:sp>
      <p:sp>
        <p:nvSpPr>
          <p:cNvPr id="496" name="Google Shape;496;p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97" name="Google Shape;497;p55"/>
          <p:cNvPicPr preferRelativeResize="0"/>
          <p:nvPr/>
        </p:nvPicPr>
        <p:blipFill rotWithShape="1">
          <a:blip r:embed="rId3">
            <a:alphaModFix/>
          </a:blip>
          <a:srcRect b="0" l="0" r="0" t="0"/>
          <a:stretch/>
        </p:blipFill>
        <p:spPr>
          <a:xfrm>
            <a:off x="461962" y="1196975"/>
            <a:ext cx="8224837" cy="5270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3: Compute FIRST</a:t>
            </a:r>
            <a:endParaRPr/>
          </a:p>
        </p:txBody>
      </p:sp>
      <p:sp>
        <p:nvSpPr>
          <p:cNvPr id="503" name="Google Shape;503;p5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04" name="Google Shape;504;p56"/>
          <p:cNvPicPr preferRelativeResize="0"/>
          <p:nvPr/>
        </p:nvPicPr>
        <p:blipFill rotWithShape="1">
          <a:blip r:embed="rId3">
            <a:alphaModFix/>
          </a:blip>
          <a:srcRect b="0" l="0" r="0" t="0"/>
          <a:stretch/>
        </p:blipFill>
        <p:spPr>
          <a:xfrm>
            <a:off x="457200" y="1738312"/>
            <a:ext cx="8091487" cy="284321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4: Compute FOLLOW</a:t>
            </a:r>
            <a:endParaRPr/>
          </a:p>
        </p:txBody>
      </p:sp>
      <p:pic>
        <p:nvPicPr>
          <p:cNvPr id="510" name="Google Shape;510;p57"/>
          <p:cNvPicPr preferRelativeResize="0"/>
          <p:nvPr>
            <p:ph idx="1" type="body"/>
          </p:nvPr>
        </p:nvPicPr>
        <p:blipFill rotWithShape="1">
          <a:blip r:embed="rId3">
            <a:alphaModFix/>
          </a:blip>
          <a:srcRect b="0" l="0" r="0" t="0"/>
          <a:stretch/>
        </p:blipFill>
        <p:spPr>
          <a:xfrm>
            <a:off x="546100" y="1417637"/>
            <a:ext cx="8140700" cy="417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CS416 Compilr Design</a:t>
            </a:r>
            <a:endParaRPr/>
          </a:p>
        </p:txBody>
      </p:sp>
      <p:sp>
        <p:nvSpPr>
          <p:cNvPr id="150" name="Google Shape;150;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51" name="Google Shape;151;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Parsers (cont.)</a:t>
            </a:r>
            <a:endParaRPr/>
          </a:p>
        </p:txBody>
      </p:sp>
      <p:sp>
        <p:nvSpPr>
          <p:cNvPr id="152" name="Google Shape;152;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457200" lvl="0" marL="45720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We categorize the parsers into two groups:</a:t>
            </a:r>
            <a:endParaRPr/>
          </a:p>
          <a:p>
            <a:pPr indent="-215900" lvl="1" marL="8001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457200" lvl="0" marL="457200" rtl="0" algn="l">
              <a:lnSpc>
                <a:spcPct val="80000"/>
              </a:lnSpc>
              <a:spcBef>
                <a:spcPts val="440"/>
              </a:spcBef>
              <a:spcAft>
                <a:spcPts val="0"/>
              </a:spcAft>
              <a:buClr>
                <a:schemeClr val="dk1"/>
              </a:buClr>
              <a:buSzPts val="2200"/>
              <a:buAutoNum type="arabicPeriod"/>
            </a:pPr>
            <a:r>
              <a:rPr b="1" i="0" lang="en-US" sz="2200" u="none">
                <a:solidFill>
                  <a:schemeClr val="dk1"/>
                </a:solidFill>
                <a:latin typeface="Calibri"/>
                <a:ea typeface="Calibri"/>
                <a:cs typeface="Calibri"/>
                <a:sym typeface="Calibri"/>
              </a:rPr>
              <a:t>Top-Down Parser</a:t>
            </a:r>
            <a:endParaRPr/>
          </a:p>
          <a:p>
            <a:pPr indent="-342900" lvl="1" marL="8001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parse tree is created top to bottom, starting from the root.</a:t>
            </a:r>
            <a:endParaRPr/>
          </a:p>
          <a:p>
            <a:pPr indent="-457200" lvl="0" marL="457200" rtl="0" algn="l">
              <a:lnSpc>
                <a:spcPct val="80000"/>
              </a:lnSpc>
              <a:spcBef>
                <a:spcPts val="440"/>
              </a:spcBef>
              <a:spcAft>
                <a:spcPts val="0"/>
              </a:spcAft>
              <a:buClr>
                <a:schemeClr val="dk1"/>
              </a:buClr>
              <a:buSzPts val="2200"/>
              <a:buAutoNum type="arabicPeriod"/>
            </a:pPr>
            <a:r>
              <a:rPr b="1" i="0" lang="en-US" sz="2200" u="none">
                <a:solidFill>
                  <a:schemeClr val="dk1"/>
                </a:solidFill>
                <a:latin typeface="Calibri"/>
                <a:ea typeface="Calibri"/>
                <a:cs typeface="Calibri"/>
                <a:sym typeface="Calibri"/>
              </a:rPr>
              <a:t>Bottom-Up Parser</a:t>
            </a:r>
            <a:endParaRPr/>
          </a:p>
          <a:p>
            <a:pPr indent="-342900" lvl="1" marL="8001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parse is created bottom to top; starting from the leaves</a:t>
            </a:r>
            <a:endParaRPr/>
          </a:p>
          <a:p>
            <a:pPr indent="-317500" lvl="0" marL="45720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457200" lvl="0" marL="45720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Both top-down and bottom-up parsers scan the input from left to right (one symbol at a time). </a:t>
            </a:r>
            <a:endParaRPr/>
          </a:p>
          <a:p>
            <a:pPr indent="-457200" lvl="0" marL="45720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Efficient top-down and bottom-up parsers can be implemented only for sub-classes of context-free grammars.</a:t>
            </a:r>
            <a:endParaRPr/>
          </a:p>
          <a:p>
            <a:pPr indent="-342900" lvl="1" marL="8001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LL for top-down parsing</a:t>
            </a:r>
            <a:endParaRPr/>
          </a:p>
          <a:p>
            <a:pPr indent="-342900" lvl="1" marL="8001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LR for bottom-up parsing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4: Compute FOLLOW</a:t>
            </a:r>
            <a:endParaRPr/>
          </a:p>
        </p:txBody>
      </p:sp>
      <p:pic>
        <p:nvPicPr>
          <p:cNvPr id="516" name="Google Shape;516;p58"/>
          <p:cNvPicPr preferRelativeResize="0"/>
          <p:nvPr>
            <p:ph idx="1" type="body"/>
          </p:nvPr>
        </p:nvPicPr>
        <p:blipFill rotWithShape="1">
          <a:blip r:embed="rId3">
            <a:alphaModFix/>
          </a:blip>
          <a:srcRect b="0" l="0" r="0" t="0"/>
          <a:stretch/>
        </p:blipFill>
        <p:spPr>
          <a:xfrm>
            <a:off x="815975" y="1331912"/>
            <a:ext cx="6924675" cy="552608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4: Compute FOLLOW</a:t>
            </a:r>
            <a:endParaRPr/>
          </a:p>
        </p:txBody>
      </p:sp>
      <p:pic>
        <p:nvPicPr>
          <p:cNvPr id="522" name="Google Shape;522;p59"/>
          <p:cNvPicPr preferRelativeResize="0"/>
          <p:nvPr>
            <p:ph idx="1" type="body"/>
          </p:nvPr>
        </p:nvPicPr>
        <p:blipFill rotWithShape="1">
          <a:blip r:embed="rId3">
            <a:alphaModFix/>
          </a:blip>
          <a:srcRect b="0" l="0" r="0" t="0"/>
          <a:stretch/>
        </p:blipFill>
        <p:spPr>
          <a:xfrm>
            <a:off x="457200" y="1628775"/>
            <a:ext cx="8342312" cy="43211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0"/>
          <p:cNvSpPr txBox="1"/>
          <p:nvPr>
            <p:ph type="title"/>
          </p:nvPr>
        </p:nvSpPr>
        <p:spPr>
          <a:xfrm>
            <a:off x="668925" y="-24701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5: Construct parsing table</a:t>
            </a:r>
            <a:endParaRPr/>
          </a:p>
        </p:txBody>
      </p:sp>
      <p:pic>
        <p:nvPicPr>
          <p:cNvPr id="528" name="Google Shape;528;p60"/>
          <p:cNvPicPr preferRelativeResize="0"/>
          <p:nvPr>
            <p:ph idx="1" type="body"/>
          </p:nvPr>
        </p:nvPicPr>
        <p:blipFill rotWithShape="1">
          <a:blip r:embed="rId3">
            <a:alphaModFix/>
          </a:blip>
          <a:srcRect b="0" l="0" r="0" t="0"/>
          <a:stretch/>
        </p:blipFill>
        <p:spPr>
          <a:xfrm>
            <a:off x="911125" y="4173100"/>
            <a:ext cx="7036200" cy="2685000"/>
          </a:xfrm>
          <a:prstGeom prst="rect">
            <a:avLst/>
          </a:prstGeom>
          <a:noFill/>
          <a:ln>
            <a:noFill/>
          </a:ln>
        </p:spPr>
      </p:pic>
      <p:pic>
        <p:nvPicPr>
          <p:cNvPr id="529" name="Google Shape;529;p60"/>
          <p:cNvPicPr preferRelativeResize="0"/>
          <p:nvPr/>
        </p:nvPicPr>
        <p:blipFill>
          <a:blip r:embed="rId4">
            <a:alphaModFix/>
          </a:blip>
          <a:stretch>
            <a:fillRect/>
          </a:stretch>
        </p:blipFill>
        <p:spPr>
          <a:xfrm>
            <a:off x="1303100" y="593225"/>
            <a:ext cx="6107225" cy="34009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6: Parse the given input</a:t>
            </a:r>
            <a:endParaRPr/>
          </a:p>
        </p:txBody>
      </p:sp>
      <p:sp>
        <p:nvSpPr>
          <p:cNvPr id="535" name="Google Shape;535;p6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36" name="Google Shape;536;p61"/>
          <p:cNvPicPr preferRelativeResize="0"/>
          <p:nvPr/>
        </p:nvPicPr>
        <p:blipFill rotWithShape="1">
          <a:blip r:embed="rId3">
            <a:alphaModFix/>
          </a:blip>
          <a:srcRect b="0" l="0" r="0" t="0"/>
          <a:stretch/>
        </p:blipFill>
        <p:spPr>
          <a:xfrm>
            <a:off x="438150" y="1052512"/>
            <a:ext cx="6553200" cy="5530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42" name="Google Shape;542;p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43" name="Google Shape;543;p62"/>
          <p:cNvPicPr preferRelativeResize="0"/>
          <p:nvPr/>
        </p:nvPicPr>
        <p:blipFill rotWithShape="1">
          <a:blip r:embed="rId3">
            <a:alphaModFix/>
          </a:blip>
          <a:srcRect b="0" l="0" r="0" t="0"/>
          <a:stretch/>
        </p:blipFill>
        <p:spPr>
          <a:xfrm>
            <a:off x="457200" y="257175"/>
            <a:ext cx="6059487" cy="66421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2</a:t>
            </a:r>
            <a:endParaRPr/>
          </a:p>
        </p:txBody>
      </p:sp>
      <p:sp>
        <p:nvSpPr>
          <p:cNvPr id="549" name="Google Shape;549;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Construct predictive parsing table for the grammar,</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S → S(S)S | ε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with the input (( )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Lexical versus Syntactic Analysis</a:t>
            </a:r>
            <a:endParaRPr/>
          </a:p>
        </p:txBody>
      </p:sp>
      <p:sp>
        <p:nvSpPr>
          <p:cNvPr id="158" name="Google Shape;158;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02124"/>
              </a:buClr>
              <a:buSzPts val="2000"/>
              <a:buFont typeface="Arial"/>
              <a:buChar char="•"/>
            </a:pPr>
            <a:r>
              <a:rPr b="1" i="0" lang="en-US" sz="2000" u="none">
                <a:solidFill>
                  <a:srgbClr val="202124"/>
                </a:solidFill>
                <a:latin typeface="Arial"/>
                <a:ea typeface="Arial"/>
                <a:cs typeface="Arial"/>
                <a:sym typeface="Arial"/>
              </a:rPr>
              <a:t>lexical analysis</a:t>
            </a:r>
            <a:r>
              <a:rPr b="0" i="0" lang="en-US" sz="2000" u="none">
                <a:solidFill>
                  <a:srgbClr val="202124"/>
                </a:solidFill>
                <a:latin typeface="Arial"/>
                <a:ea typeface="Arial"/>
                <a:cs typeface="Arial"/>
                <a:sym typeface="Arial"/>
              </a:rPr>
              <a:t> reads the source code one character at a time and converts it into meaningful lexemes (tokens) whereas </a:t>
            </a:r>
            <a:r>
              <a:rPr b="1" i="0" lang="en-US" sz="2000" u="none">
                <a:solidFill>
                  <a:srgbClr val="202124"/>
                </a:solidFill>
                <a:latin typeface="Arial"/>
                <a:ea typeface="Arial"/>
                <a:cs typeface="Arial"/>
                <a:sym typeface="Arial"/>
              </a:rPr>
              <a:t>syntax analysis</a:t>
            </a:r>
            <a:r>
              <a:rPr b="0" i="0" lang="en-US" sz="2000" u="none">
                <a:solidFill>
                  <a:srgbClr val="202124"/>
                </a:solidFill>
                <a:latin typeface="Arial"/>
                <a:ea typeface="Arial"/>
                <a:cs typeface="Arial"/>
                <a:sym typeface="Arial"/>
              </a:rPr>
              <a:t> takes those tokens and produce a parse tree as an output</a:t>
            </a:r>
            <a:endParaRPr/>
          </a:p>
          <a:p>
            <a:pPr indent="-342900" lvl="0" marL="342900" marR="0" rtl="0" algn="l">
              <a:lnSpc>
                <a:spcPct val="100000"/>
              </a:lnSpc>
              <a:spcBef>
                <a:spcPts val="400"/>
              </a:spcBef>
              <a:spcAft>
                <a:spcPts val="0"/>
              </a:spcAft>
              <a:buClr>
                <a:srgbClr val="202124"/>
              </a:buClr>
              <a:buSzPts val="2000"/>
              <a:buFont typeface="Arial"/>
              <a:buChar char="•"/>
            </a:pPr>
            <a:r>
              <a:rPr b="1" i="0" lang="en-US" sz="2000" u="none">
                <a:solidFill>
                  <a:srgbClr val="202124"/>
                </a:solidFill>
                <a:latin typeface="Arial"/>
                <a:ea typeface="Arial"/>
                <a:cs typeface="Arial"/>
                <a:sym typeface="Arial"/>
              </a:rPr>
              <a:t>lexical analyzer</a:t>
            </a:r>
            <a:r>
              <a:rPr b="0" i="0" lang="en-US" sz="2000" u="none">
                <a:solidFill>
                  <a:srgbClr val="202124"/>
                </a:solidFill>
                <a:latin typeface="Arial"/>
                <a:ea typeface="Arial"/>
                <a:cs typeface="Arial"/>
                <a:sym typeface="Arial"/>
              </a:rPr>
              <a:t> reads input program files and often includes buffering of that input, it is somewhat platform dependent. However, the </a:t>
            </a:r>
            <a:r>
              <a:rPr b="1" i="0" lang="en-US" sz="2000" u="none">
                <a:solidFill>
                  <a:srgbClr val="202124"/>
                </a:solidFill>
                <a:latin typeface="Arial"/>
                <a:ea typeface="Arial"/>
                <a:cs typeface="Arial"/>
                <a:sym typeface="Arial"/>
              </a:rPr>
              <a:t>syntax analyzer</a:t>
            </a:r>
            <a:r>
              <a:rPr b="0" i="0" lang="en-US" sz="2000" u="none">
                <a:solidFill>
                  <a:srgbClr val="202124"/>
                </a:solidFill>
                <a:latin typeface="Arial"/>
                <a:ea typeface="Arial"/>
                <a:cs typeface="Arial"/>
                <a:sym typeface="Arial"/>
              </a:rPr>
              <a:t> can be platform independent.</a:t>
            </a:r>
            <a:endParaRPr/>
          </a:p>
          <a:p>
            <a:pPr indent="-342900" lvl="0" marL="342900" marR="0" rtl="0" algn="l">
              <a:lnSpc>
                <a:spcPct val="100000"/>
              </a:lnSpc>
              <a:spcBef>
                <a:spcPts val="400"/>
              </a:spcBef>
              <a:spcAft>
                <a:spcPts val="0"/>
              </a:spcAft>
              <a:buClr>
                <a:srgbClr val="202124"/>
              </a:buClr>
              <a:buSzPts val="2000"/>
              <a:buFont typeface="Arial"/>
              <a:buChar char="•"/>
            </a:pPr>
            <a:r>
              <a:rPr b="1" i="0" lang="en-US" sz="2000" u="none">
                <a:solidFill>
                  <a:srgbClr val="202124"/>
                </a:solidFill>
                <a:latin typeface="Arial"/>
                <a:ea typeface="Arial"/>
                <a:cs typeface="Arial"/>
                <a:sym typeface="Arial"/>
              </a:rPr>
              <a:t>lexical analyzer</a:t>
            </a:r>
            <a:r>
              <a:rPr b="0" i="0" lang="en-US" sz="2000" u="none">
                <a:solidFill>
                  <a:srgbClr val="202124"/>
                </a:solidFill>
                <a:latin typeface="Arial"/>
                <a:ea typeface="Arial"/>
                <a:cs typeface="Arial"/>
                <a:sym typeface="Arial"/>
              </a:rPr>
              <a:t> usually parses in terms of regular expressions, providing output that a </a:t>
            </a:r>
            <a:r>
              <a:rPr b="1" i="0" lang="en-US" sz="2000" u="none">
                <a:solidFill>
                  <a:srgbClr val="202124"/>
                </a:solidFill>
                <a:latin typeface="Arial"/>
                <a:ea typeface="Arial"/>
                <a:cs typeface="Arial"/>
                <a:sym typeface="Arial"/>
              </a:rPr>
              <a:t>parser</a:t>
            </a:r>
            <a:r>
              <a:rPr b="0" i="0" lang="en-US" sz="2000" u="none">
                <a:solidFill>
                  <a:srgbClr val="202124"/>
                </a:solidFill>
                <a:latin typeface="Arial"/>
                <a:ea typeface="Arial"/>
                <a:cs typeface="Arial"/>
                <a:sym typeface="Arial"/>
              </a:rPr>
              <a:t> uses </a:t>
            </a:r>
            <a:r>
              <a:rPr b="1" i="0" lang="en-US" sz="2000" u="none">
                <a:solidFill>
                  <a:srgbClr val="202124"/>
                </a:solidFill>
                <a:latin typeface="Arial"/>
                <a:ea typeface="Arial"/>
                <a:cs typeface="Arial"/>
                <a:sym typeface="Arial"/>
              </a:rPr>
              <a:t>in the</a:t>
            </a:r>
            <a:r>
              <a:rPr b="0" i="0" lang="en-US" sz="2000" u="none">
                <a:solidFill>
                  <a:srgbClr val="202124"/>
                </a:solidFill>
                <a:latin typeface="Arial"/>
                <a:ea typeface="Arial"/>
                <a:cs typeface="Arial"/>
                <a:sym typeface="Arial"/>
              </a:rPr>
              <a:t> form of tokens: identifiers, strings, numbers, operators. A </a:t>
            </a:r>
            <a:r>
              <a:rPr b="1" i="0" lang="en-US" sz="2000" u="none">
                <a:solidFill>
                  <a:srgbClr val="202124"/>
                </a:solidFill>
                <a:latin typeface="Arial"/>
                <a:ea typeface="Arial"/>
                <a:cs typeface="Arial"/>
                <a:sym typeface="Arial"/>
              </a:rPr>
              <a:t>parser</a:t>
            </a:r>
            <a:r>
              <a:rPr b="0" i="0" lang="en-US" sz="2000" u="none">
                <a:solidFill>
                  <a:srgbClr val="202124"/>
                </a:solidFill>
                <a:latin typeface="Arial"/>
                <a:ea typeface="Arial"/>
                <a:cs typeface="Arial"/>
                <a:sym typeface="Arial"/>
              </a:rPr>
              <a:t> implements a higher level grammar using the tokens as input.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Representative Grammars</a:t>
            </a:r>
            <a:endParaRPr/>
          </a:p>
        </p:txBody>
      </p:sp>
      <p:sp>
        <p:nvSpPr>
          <p:cNvPr id="164" name="Google Shape;164;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a:ea typeface="Times"/>
              <a:cs typeface="Times"/>
              <a:sym typeface="Times"/>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a:ea typeface="Times"/>
                <a:cs typeface="Times"/>
                <a:sym typeface="Times"/>
              </a:rPr>
              <a:t>A context free grammar G is defined by four tuples as</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G </a:t>
            </a:r>
            <a:r>
              <a:rPr b="0" i="0"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Times"/>
                <a:ea typeface="Times"/>
                <a:cs typeface="Times"/>
                <a:sym typeface="Times"/>
              </a:rPr>
              <a:t>V</a:t>
            </a:r>
            <a:r>
              <a:rPr b="0" i="1"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Times"/>
                <a:ea typeface="Times"/>
                <a:cs typeface="Times"/>
                <a:sym typeface="Times"/>
              </a:rPr>
              <a:t>T</a:t>
            </a:r>
            <a:r>
              <a:rPr b="0" i="1"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Times"/>
                <a:ea typeface="Times"/>
                <a:cs typeface="Times"/>
                <a:sym typeface="Times"/>
              </a:rPr>
              <a:t>P</a:t>
            </a:r>
            <a:r>
              <a:rPr b="0" i="1" lang="en-US" sz="1800" u="none">
                <a:solidFill>
                  <a:schemeClr val="dk1"/>
                </a:solidFill>
                <a:latin typeface="Old Standard TT"/>
                <a:ea typeface="Old Standard TT"/>
                <a:cs typeface="Old Standard TT"/>
                <a:sym typeface="Old Standard TT"/>
              </a:rPr>
              <a:t>, </a:t>
            </a:r>
            <a:r>
              <a:rPr b="0" i="0" lang="en-US" sz="1800" u="none">
                <a:solidFill>
                  <a:schemeClr val="dk1"/>
                </a:solidFill>
                <a:latin typeface="Times"/>
                <a:ea typeface="Times"/>
                <a:cs typeface="Times"/>
                <a:sym typeface="Times"/>
              </a:rPr>
              <a:t>S</a:t>
            </a:r>
            <a:r>
              <a:rPr b="0" i="0" lang="en-US" sz="1800" u="none">
                <a:solidFill>
                  <a:schemeClr val="dk1"/>
                </a:solidFill>
                <a:latin typeface="Old Standard TT"/>
                <a:ea typeface="Old Standard TT"/>
                <a:cs typeface="Old Standard TT"/>
                <a:sym typeface="Old Standard TT"/>
              </a:rPr>
              <a:t>)</a:t>
            </a:r>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a:ea typeface="Times"/>
              <a:cs typeface="Times"/>
              <a:sym typeface="Times"/>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where,</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G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Grammar</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V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Set of variables</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T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Set of terminals</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P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Set of productions</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S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Start symbol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Representative Grammars</a:t>
            </a:r>
            <a:endParaRPr/>
          </a:p>
        </p:txBody>
      </p:sp>
      <p:sp>
        <p:nvSpPr>
          <p:cNvPr id="170" name="Google Shape;170;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1" i="1" lang="en-US" sz="1800" u="none">
                <a:solidFill>
                  <a:schemeClr val="dk1"/>
                </a:solidFill>
                <a:latin typeface="Times"/>
                <a:ea typeface="Times"/>
                <a:cs typeface="Times"/>
                <a:sym typeface="Times"/>
              </a:rPr>
              <a:t>Terminals </a:t>
            </a:r>
            <a:r>
              <a:rPr b="0" i="0" lang="en-US" sz="1800" u="none">
                <a:solidFill>
                  <a:schemeClr val="dk1"/>
                </a:solidFill>
                <a:latin typeface="Times"/>
                <a:ea typeface="Times"/>
                <a:cs typeface="Times"/>
                <a:sym typeface="Times"/>
              </a:rPr>
              <a:t>are symbols from which strings are formed.</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Lowercase letters, i.e., </a:t>
            </a:r>
            <a:r>
              <a:rPr b="0" i="1" lang="en-US" sz="1800" u="none">
                <a:solidFill>
                  <a:schemeClr val="dk1"/>
                </a:solidFill>
                <a:latin typeface="Old Standard TT"/>
                <a:ea typeface="Old Standard TT"/>
                <a:cs typeface="Old Standard TT"/>
                <a:sym typeface="Old Standard TT"/>
              </a:rPr>
              <a:t>a, b, c</a:t>
            </a:r>
            <a:r>
              <a:rPr b="0" i="0" lang="en-US" sz="1800" u="none">
                <a:solidFill>
                  <a:schemeClr val="dk1"/>
                </a:solidFill>
                <a:latin typeface="Times"/>
                <a:ea typeface="Times"/>
                <a:cs typeface="Times"/>
                <a:sym typeface="Times"/>
              </a:rPr>
              <a: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Operators, i.e., </a:t>
            </a:r>
            <a:r>
              <a:rPr b="0" i="0" lang="en-US" sz="1800" u="none">
                <a:solidFill>
                  <a:schemeClr val="dk1"/>
                </a:solidFill>
                <a:latin typeface="Old Standard TT"/>
                <a:ea typeface="Old Standard TT"/>
                <a:cs typeface="Old Standard TT"/>
                <a:sym typeface="Old Standard TT"/>
              </a:rPr>
              <a:t>+</a:t>
            </a:r>
            <a:r>
              <a:rPr b="0" i="1" lang="en-US" sz="1800" u="none">
                <a:solidFill>
                  <a:schemeClr val="dk1"/>
                </a:solidFill>
                <a:latin typeface="Old Standard TT"/>
                <a:ea typeface="Old Standard TT"/>
                <a:cs typeface="Old Standard TT"/>
                <a:sym typeface="Old Standard TT"/>
              </a:rPr>
              <a:t>,</a:t>
            </a:r>
            <a:r>
              <a:rPr b="0" i="1" lang="en-US" sz="1800" u="none">
                <a:solidFill>
                  <a:schemeClr val="dk1"/>
                </a:solidFill>
                <a:latin typeface="Arial"/>
                <a:ea typeface="Arial"/>
                <a:cs typeface="Arial"/>
                <a:sym typeface="Arial"/>
              </a:rPr>
              <a:t>−</a:t>
            </a:r>
            <a:r>
              <a:rPr b="0" i="1" lang="en-US" sz="1800" u="none">
                <a:solidFill>
                  <a:schemeClr val="dk1"/>
                </a:solidFill>
                <a:latin typeface="Old Standard TT"/>
                <a:ea typeface="Old Standard TT"/>
                <a:cs typeface="Old Standard TT"/>
                <a:sym typeface="Old Standard TT"/>
              </a:rPr>
              <a:t>, </a:t>
            </a:r>
            <a:r>
              <a:rPr b="0" i="1" lang="en-US" sz="1800" u="none">
                <a:solidFill>
                  <a:schemeClr val="dk1"/>
                </a:solidFill>
                <a:latin typeface="Arial"/>
                <a:ea typeface="Arial"/>
                <a:cs typeface="Arial"/>
                <a:sym typeface="Arial"/>
              </a:rPr>
              <a:t>∗</a:t>
            </a:r>
            <a:r>
              <a:rPr b="0" i="0" lang="en-US" sz="1800" u="none">
                <a:solidFill>
                  <a:schemeClr val="dk1"/>
                </a:solidFill>
                <a:latin typeface="Times"/>
                <a:ea typeface="Times"/>
                <a:cs typeface="Times"/>
                <a:sym typeface="Times"/>
              </a:rPr>
              <a: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Punctuation symbols, i.e., comma, paranthesis.</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Digits, i.e., 0, 1, 2, </a:t>
            </a:r>
            <a:r>
              <a:rPr b="0" i="1" lang="en-US" sz="1800" u="none">
                <a:solidFill>
                  <a:schemeClr val="dk1"/>
                </a:solidFill>
                <a:latin typeface="Arial"/>
                <a:ea typeface="Arial"/>
                <a:cs typeface="Arial"/>
                <a:sym typeface="Arial"/>
              </a:rPr>
              <a:t>· · · </a:t>
            </a:r>
            <a:r>
              <a:rPr b="0" i="0" lang="en-US" sz="1800" u="none">
                <a:solidFill>
                  <a:schemeClr val="dk1"/>
                </a:solidFill>
                <a:latin typeface="Times"/>
                <a:ea typeface="Times"/>
                <a:cs typeface="Times"/>
                <a:sym typeface="Times"/>
              </a:rPr>
              <a:t>,9.</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Boldface letters, i.e., </a:t>
            </a:r>
            <a:r>
              <a:rPr b="1" i="0" lang="en-US" sz="1800" u="none">
                <a:solidFill>
                  <a:schemeClr val="dk1"/>
                </a:solidFill>
                <a:latin typeface="Times"/>
                <a:ea typeface="Times"/>
                <a:cs typeface="Times"/>
                <a:sym typeface="Times"/>
              </a:rPr>
              <a:t>id, if</a:t>
            </a:r>
            <a:r>
              <a:rPr b="0" i="0" lang="en-US" sz="1800" u="none">
                <a:solidFill>
                  <a:schemeClr val="dk1"/>
                </a:solidFill>
                <a:latin typeface="Times"/>
                <a:ea typeface="Times"/>
                <a:cs typeface="Times"/>
                <a:sym typeface="Times"/>
              </a:rPr>
              <a:t>.</a:t>
            </a:r>
            <a:endParaRPr/>
          </a:p>
          <a:p>
            <a:pPr indent="-342900" lvl="0" marL="342900" marR="0" rtl="0" algn="l">
              <a:lnSpc>
                <a:spcPct val="100000"/>
              </a:lnSpc>
              <a:spcBef>
                <a:spcPts val="360"/>
              </a:spcBef>
              <a:spcAft>
                <a:spcPts val="0"/>
              </a:spcAft>
              <a:buClr>
                <a:schemeClr val="dk1"/>
              </a:buClr>
              <a:buSzPts val="1800"/>
              <a:buFont typeface="Arial"/>
              <a:buChar char="•"/>
            </a:pPr>
            <a:r>
              <a:rPr b="1" i="1" lang="en-US" sz="1800" u="none">
                <a:solidFill>
                  <a:schemeClr val="dk1"/>
                </a:solidFill>
                <a:latin typeface="Times"/>
                <a:ea typeface="Times"/>
                <a:cs typeface="Times"/>
                <a:sym typeface="Times"/>
              </a:rPr>
              <a:t>Non-terminals </a:t>
            </a:r>
            <a:r>
              <a:rPr b="0" i="0" lang="en-US" sz="1800" u="none">
                <a:solidFill>
                  <a:schemeClr val="dk1"/>
                </a:solidFill>
                <a:latin typeface="Times"/>
                <a:ea typeface="Times"/>
                <a:cs typeface="Times"/>
                <a:sym typeface="Times"/>
              </a:rPr>
              <a:t>are syntactic variables that denote a set of strings.</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Uppercase letters, i.e., A, B, C.</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a:ea typeface="Times"/>
                <a:cs typeface="Times"/>
                <a:sym typeface="Times"/>
              </a:rPr>
              <a:t>	Lowercase italic names, i.e., </a:t>
            </a:r>
            <a:r>
              <a:rPr b="0" i="0" lang="en-US" sz="1800" u="none">
                <a:solidFill>
                  <a:schemeClr val="dk1"/>
                </a:solidFill>
                <a:latin typeface="Courier"/>
                <a:ea typeface="Courier"/>
                <a:cs typeface="Courier"/>
                <a:sym typeface="Courier"/>
              </a:rPr>
              <a:t>expr, stmt</a:t>
            </a:r>
            <a:r>
              <a:rPr b="0" i="0" lang="en-US" sz="1800" u="none">
                <a:solidFill>
                  <a:schemeClr val="dk1"/>
                </a:solidFill>
                <a:latin typeface="Times"/>
                <a:ea typeface="Times"/>
                <a:cs typeface="Times"/>
                <a:sym typeface="Times"/>
              </a:rPr>
              <a:t>.</a:t>
            </a:r>
            <a:endParaRPr/>
          </a:p>
          <a:p>
            <a:pPr indent="-342900" lvl="0" marL="342900" marR="0" rtl="0" algn="l">
              <a:lnSpc>
                <a:spcPct val="100000"/>
              </a:lnSpc>
              <a:spcBef>
                <a:spcPts val="360"/>
              </a:spcBef>
              <a:spcAft>
                <a:spcPts val="0"/>
              </a:spcAft>
              <a:buClr>
                <a:schemeClr val="dk1"/>
              </a:buClr>
              <a:buSzPts val="1800"/>
              <a:buFont typeface="Arial"/>
              <a:buChar char="•"/>
            </a:pPr>
            <a:r>
              <a:rPr b="1" i="1" lang="en-US" sz="1800" u="none">
                <a:solidFill>
                  <a:schemeClr val="dk1"/>
                </a:solidFill>
                <a:latin typeface="Times"/>
                <a:ea typeface="Times"/>
                <a:cs typeface="Times"/>
                <a:sym typeface="Times"/>
              </a:rPr>
              <a:t>Start symbol </a:t>
            </a:r>
            <a:r>
              <a:rPr b="0" i="0" lang="en-US" sz="1800" u="none">
                <a:solidFill>
                  <a:schemeClr val="dk1"/>
                </a:solidFill>
                <a:latin typeface="Times"/>
                <a:ea typeface="Times"/>
                <a:cs typeface="Times"/>
                <a:sym typeface="Times"/>
              </a:rPr>
              <a:t>is the head of the production stated first in the grammar</a:t>
            </a:r>
            <a:endParaRPr/>
          </a:p>
          <a:p>
            <a:pPr indent="-342900" lvl="0" marL="342900" marR="0" rtl="0" algn="l">
              <a:lnSpc>
                <a:spcPct val="100000"/>
              </a:lnSpc>
              <a:spcBef>
                <a:spcPts val="360"/>
              </a:spcBef>
              <a:spcAft>
                <a:spcPts val="0"/>
              </a:spcAft>
              <a:buClr>
                <a:schemeClr val="dk1"/>
              </a:buClr>
              <a:buSzPts val="1800"/>
              <a:buFont typeface="Arial"/>
              <a:buChar char="•"/>
            </a:pPr>
            <a:r>
              <a:rPr b="1" i="1" lang="en-US" sz="1800" u="none">
                <a:solidFill>
                  <a:schemeClr val="dk1"/>
                </a:solidFill>
                <a:latin typeface="Times"/>
                <a:ea typeface="Times"/>
                <a:cs typeface="Times"/>
                <a:sym typeface="Times"/>
              </a:rPr>
              <a:t>Production </a:t>
            </a:r>
            <a:r>
              <a:rPr b="0" i="0" lang="en-US" sz="1800" u="none">
                <a:solidFill>
                  <a:schemeClr val="dk1"/>
                </a:solidFill>
                <a:latin typeface="Times"/>
                <a:ea typeface="Times"/>
                <a:cs typeface="Times"/>
                <a:sym typeface="Times"/>
              </a:rPr>
              <a:t>is of the form LHS </a:t>
            </a:r>
            <a:r>
              <a:rPr b="0" i="1" lang="en-US" sz="1800" u="none">
                <a:solidFill>
                  <a:schemeClr val="dk1"/>
                </a:solidFill>
                <a:latin typeface="Arial"/>
                <a:ea typeface="Arial"/>
                <a:cs typeface="Arial"/>
                <a:sym typeface="Arial"/>
              </a:rPr>
              <a:t>→ </a:t>
            </a:r>
            <a:r>
              <a:rPr b="0" i="0" lang="en-US" sz="1800" u="none">
                <a:solidFill>
                  <a:schemeClr val="dk1"/>
                </a:solidFill>
                <a:latin typeface="Times"/>
                <a:ea typeface="Times"/>
                <a:cs typeface="Times"/>
                <a:sym typeface="Times"/>
              </a:rPr>
              <a:t>RHS or </a:t>
            </a:r>
            <a:r>
              <a:rPr b="0" i="1" lang="en-US" sz="1800" u="none">
                <a:solidFill>
                  <a:schemeClr val="dk1"/>
                </a:solidFill>
                <a:latin typeface="Old Standard TT"/>
                <a:ea typeface="Old Standard TT"/>
                <a:cs typeface="Old Standard TT"/>
                <a:sym typeface="Old Standard TT"/>
              </a:rPr>
              <a:t>head </a:t>
            </a:r>
            <a:r>
              <a:rPr b="0" i="1" lang="en-US" sz="1800" u="none">
                <a:solidFill>
                  <a:schemeClr val="dk1"/>
                </a:solidFill>
                <a:latin typeface="Arial"/>
                <a:ea typeface="Arial"/>
                <a:cs typeface="Arial"/>
                <a:sym typeface="Arial"/>
              </a:rPr>
              <a:t>→ </a:t>
            </a:r>
            <a:r>
              <a:rPr b="0" i="1" lang="en-US" sz="1800" u="none">
                <a:solidFill>
                  <a:schemeClr val="dk1"/>
                </a:solidFill>
                <a:latin typeface="Old Standard TT"/>
                <a:ea typeface="Old Standard TT"/>
                <a:cs typeface="Old Standard TT"/>
                <a:sym typeface="Old Standard TT"/>
              </a:rPr>
              <a:t>body</a:t>
            </a:r>
            <a:r>
              <a:rPr b="0" i="0" lang="en-US" sz="1800" u="none">
                <a:solidFill>
                  <a:schemeClr val="dk1"/>
                </a:solidFill>
                <a:latin typeface="Times"/>
                <a:ea typeface="Times"/>
                <a:cs typeface="Times"/>
                <a:sym typeface="Times"/>
              </a:rPr>
              <a:t>, where head contains only onenon-terminal and body contains a collection of terminals and non-terminals..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2021-02-09T10:10:45Z</dcterms:created>
  <dc:creator>Save Trees</dc:creator>
</cp:coreProperties>
</file>