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93" r:id="rId24"/>
    <p:sldId id="294" r:id="rId25"/>
    <p:sldId id="295" r:id="rId26"/>
    <p:sldId id="296" r:id="rId27"/>
    <p:sldId id="297" r:id="rId28"/>
    <p:sldId id="298" r:id="rId29"/>
    <p:sldId id="278" r:id="rId30"/>
    <p:sldId id="279" r:id="rId31"/>
    <p:sldId id="280" r:id="rId32"/>
    <p:sldId id="299" r:id="rId33"/>
    <p:sldId id="300" r:id="rId34"/>
    <p:sldId id="301" r:id="rId35"/>
    <p:sldId id="302" r:id="rId36"/>
    <p:sldId id="303" r:id="rId37"/>
    <p:sldId id="281" r:id="rId38"/>
    <p:sldId id="282" r:id="rId39"/>
    <p:sldId id="283" r:id="rId40"/>
    <p:sldId id="304" r:id="rId41"/>
    <p:sldId id="305" r:id="rId42"/>
    <p:sldId id="284" r:id="rId43"/>
    <p:sldId id="306" r:id="rId44"/>
    <p:sldId id="285" r:id="rId45"/>
    <p:sldId id="315" r:id="rId46"/>
    <p:sldId id="31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286" r:id="rId56"/>
    <p:sldId id="287" r:id="rId57"/>
    <p:sldId id="317" r:id="rId58"/>
    <p:sldId id="318" r:id="rId59"/>
    <p:sldId id="289" r:id="rId60"/>
    <p:sldId id="288" r:id="rId61"/>
    <p:sldId id="290" r:id="rId62"/>
    <p:sldId id="291" r:id="rId63"/>
    <p:sldId id="319" r:id="rId64"/>
    <p:sldId id="320" r:id="rId65"/>
    <p:sldId id="292" r:id="rId66"/>
    <p:sldId id="321" r:id="rId67"/>
    <p:sldId id="322" r:id="rId6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0" roundtripDataSignature="AMtx7mhGA+M2fWZwDWLIWk784mYjBKjK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50857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9422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6932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0241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3113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5959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4120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3067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819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3357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648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4654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0574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52072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92824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70686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2043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59393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36576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71232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89562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9986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9114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92748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00651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4865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58672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96608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28565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07558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39803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15212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62460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223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26460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4371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6926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9141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4244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2034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8180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6" name="Google Shape;26;p4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7" name="Google Shape;27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4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4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4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4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533400" y="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/>
              <a:t>CODE OPTIMIZATION</a:t>
            </a:r>
            <a:endParaRPr b="1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381000" y="914400"/>
            <a:ext cx="84582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>
                <a:solidFill>
                  <a:schemeClr val="dk1"/>
                </a:solidFill>
              </a:rPr>
              <a:t>Program transformation technique to improve the intermediate code by consuming fewer resources.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b="1">
                <a:solidFill>
                  <a:schemeClr val="dk1"/>
                </a:solidFill>
              </a:rPr>
              <a:t>Characteristics</a:t>
            </a:r>
            <a:endParaRPr/>
          </a:p>
          <a:p>
            <a:pPr marL="457200" lvl="0" indent="-457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>
                <a:solidFill>
                  <a:schemeClr val="dk1"/>
                </a:solidFill>
              </a:rPr>
              <a:t>Correct-it must not change the meaning of the program.</a:t>
            </a:r>
            <a:endParaRPr/>
          </a:p>
          <a:p>
            <a:pPr marL="457200" lvl="0" indent="-457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>
                <a:solidFill>
                  <a:schemeClr val="dk1"/>
                </a:solidFill>
              </a:rPr>
              <a:t>increase the speed and performance of the program.</a:t>
            </a:r>
            <a:endParaRPr/>
          </a:p>
          <a:p>
            <a:pPr marL="457200" lvl="0" indent="-457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>
                <a:solidFill>
                  <a:schemeClr val="dk1"/>
                </a:solidFill>
              </a:rPr>
              <a:t>The compilation time must be reasonable.</a:t>
            </a:r>
            <a:endParaRPr/>
          </a:p>
          <a:p>
            <a:pPr marL="457200" lvl="0" indent="-457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>
                <a:solidFill>
                  <a:schemeClr val="dk1"/>
                </a:solidFill>
              </a:rPr>
              <a:t>The optimization process should not delay the overall compiling process.</a:t>
            </a:r>
            <a:endParaRPr/>
          </a:p>
          <a:p>
            <a:pPr marL="457200" lvl="0" indent="-25400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>
            <a:spLocks noGrp="1"/>
          </p:cNvSpPr>
          <p:nvPr>
            <p:ph type="body" idx="1"/>
          </p:nvPr>
        </p:nvSpPr>
        <p:spPr>
          <a:xfrm>
            <a:off x="228600" y="228600"/>
            <a:ext cx="8458200" cy="6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IN" b="1"/>
              <a:t>Code Motion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Reduces amount of code inside loop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Takes an expression that yields the same result independent of the number of times a loop is executed (a loop-invariant computation) and places the expression before the loop.</a:t>
            </a:r>
            <a:endParaRPr/>
          </a:p>
          <a:p>
            <a:pPr marL="0" lvl="0" indent="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b="1"/>
              <a:t>Example</a:t>
            </a:r>
            <a:endParaRPr/>
          </a:p>
          <a:p>
            <a:pPr marL="0" lvl="0" indent="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while(i&lt;u-9)</a:t>
            </a:r>
            <a:endParaRPr/>
          </a:p>
          <a:p>
            <a:pPr marL="0" lvl="0" indent="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{ // code }</a:t>
            </a:r>
            <a:endParaRPr/>
          </a:p>
          <a:p>
            <a:pPr marL="0" lvl="0" indent="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Can be replaced by </a:t>
            </a:r>
            <a:endParaRPr/>
          </a:p>
          <a:p>
            <a:pPr marL="0" lvl="0" indent="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j=u-9</a:t>
            </a:r>
            <a:endParaRPr/>
          </a:p>
          <a:p>
            <a:pPr marL="0" lvl="0" indent="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while(i&lt;j)</a:t>
            </a:r>
            <a:endParaRPr/>
          </a:p>
          <a:p>
            <a:pPr marL="0" lvl="0" indent="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{// 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>
            <a:spLocks noGrp="1"/>
          </p:cNvSpPr>
          <p:nvPr>
            <p:ph type="body" idx="1"/>
          </p:nvPr>
        </p:nvSpPr>
        <p:spPr>
          <a:xfrm>
            <a:off x="457200" y="152400"/>
            <a:ext cx="8229600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b="1"/>
              <a:t>2. Induction Variables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It gets increased or decreased by a fixed amount on every iteration of a loop 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Variables can get eliminated or strength reduction can be done.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b="1"/>
              <a:t>3. Reduction in strength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Replace expensive operations by cheaper ones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 b="1"/>
              <a:t>Example</a:t>
            </a:r>
            <a:r>
              <a:rPr lang="en-IN"/>
              <a:t/>
            </a:r>
            <a:br>
              <a:rPr lang="en-IN"/>
            </a:br>
            <a:endParaRPr/>
          </a:p>
        </p:txBody>
      </p:sp>
      <p:sp>
        <p:nvSpPr>
          <p:cNvPr id="147" name="Google Shape;147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48" name="Google Shape;148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49" name="Google Shape;14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1143000"/>
            <a:ext cx="3400425" cy="54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00754" y="1143000"/>
            <a:ext cx="4390845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 b="1"/>
              <a:t>After Induction variable elimination</a:t>
            </a:r>
            <a:endParaRPr b="1"/>
          </a:p>
        </p:txBody>
      </p:sp>
      <p:sp>
        <p:nvSpPr>
          <p:cNvPr id="156" name="Google Shape;156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/>
          </a:p>
        </p:txBody>
      </p:sp>
      <p:pic>
        <p:nvPicPr>
          <p:cNvPr id="157" name="Google Shape;15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066800"/>
            <a:ext cx="7772400" cy="57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 b="1"/>
              <a:t>INTRODUCTION TO GLOBAL DATA FLOW ANALYSIS</a:t>
            </a:r>
            <a:endParaRPr b="1"/>
          </a:p>
        </p:txBody>
      </p:sp>
      <p:sp>
        <p:nvSpPr>
          <p:cNvPr id="163" name="Google Shape;163;p14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Data-flow analysis is a technique for gathering information about the possible set of values calculated at various points in a computer program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Based on optimization techniques used so far.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Data flow equation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b="1"/>
              <a:t>	out [S] = gen [S] U ( in [S] - kill [S] 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b="1"/>
              <a:t>T</a:t>
            </a:r>
            <a:r>
              <a:rPr lang="en-IN"/>
              <a:t>he information at the end of a statement is either generated within the statement , or enters at the beginning and is not killed as control flows through the statement.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86868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b="1"/>
              <a:t>Factors affecting data flow equations (out)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1.Values generated –gen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2.Values got as input-in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3. Values removed-kill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Sometimes ‘in’ will also be computed.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Equations are framed based on basic blocks where there is single and unique entry and exit point for the blocks.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>
            <a:spLocks noGrp="1"/>
          </p:cNvSpPr>
          <p:nvPr>
            <p:ph type="body" idx="1"/>
          </p:nvPr>
        </p:nvSpPr>
        <p:spPr>
          <a:xfrm>
            <a:off x="533400" y="152400"/>
            <a:ext cx="8229600" cy="6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b="1"/>
              <a:t>Points and Paths:</a:t>
            </a:r>
            <a:r>
              <a:rPr lang="en-IN"/>
              <a:t>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b="1"/>
              <a:t>Points </a:t>
            </a:r>
            <a:r>
              <a:rPr lang="en-IN"/>
              <a:t>–entry and exit points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B1 has four points: one before any of the assignments and one after each of the three assignments.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74" name="Google Shape;1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3011975"/>
            <a:ext cx="4867275" cy="262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>
            <a:spLocks noGrp="1"/>
          </p:cNvSpPr>
          <p:nvPr>
            <p:ph type="body" idx="1"/>
          </p:nvPr>
        </p:nvSpPr>
        <p:spPr>
          <a:xfrm>
            <a:off x="320615" y="381000"/>
            <a:ext cx="8839200" cy="574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b="1"/>
              <a:t>Paths</a:t>
            </a:r>
            <a:endParaRPr/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A path from p1 to pn is a sequence of points p1, p2,….,pn such that for each i between 1 and n-1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 Pi is the point immediately preceding a statement and pi+1 is the point immediately following that statement in the same block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 Pi is the end of some block and pi+1 is the beginning of a successor block.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>
            <a:spLocks noGrp="1"/>
          </p:cNvSpPr>
          <p:nvPr>
            <p:ph type="title"/>
          </p:nvPr>
        </p:nvSpPr>
        <p:spPr>
          <a:xfrm>
            <a:off x="457200" y="4313"/>
            <a:ext cx="8229600" cy="60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 b="1"/>
              <a:t>Reaching definitions</a:t>
            </a:r>
            <a:endParaRPr b="1"/>
          </a:p>
        </p:txBody>
      </p: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0" y="609600"/>
            <a:ext cx="8686800" cy="6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Defining a variable means giving value to it.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The values to a variable may come from input device or any other storage operation (</a:t>
            </a:r>
            <a:r>
              <a:rPr lang="en-IN" b="1"/>
              <a:t>unambiguous definition</a:t>
            </a:r>
            <a:r>
              <a:rPr lang="en-IN"/>
              <a:t>).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The most usual forms of </a:t>
            </a:r>
            <a:r>
              <a:rPr lang="en-IN" b="1"/>
              <a:t>ambiguous definitions </a:t>
            </a:r>
            <a:r>
              <a:rPr lang="en-IN"/>
              <a:t>of x are: 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 1. A call of a procedure with x as a parameter or a procedure that can access x.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2. An assignment through a pointer.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>
            <a:spLocks noGrp="1"/>
          </p:cNvSpPr>
          <p:nvPr>
            <p:ph type="body" idx="1"/>
          </p:nvPr>
        </p:nvSpPr>
        <p:spPr>
          <a:xfrm>
            <a:off x="457200" y="304800"/>
            <a:ext cx="8229600" cy="5821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A definition d reaches a point p if there is a path from the point immediately following d to p and also d is not “killed”.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91" name="Google Shape;19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981200"/>
            <a:ext cx="6858000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/>
              <a:t>Types of Code Optimization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609600" y="838200"/>
            <a:ext cx="82296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b="1"/>
              <a:t>Machine Independent Optimization –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IN" b="1"/>
              <a:t>  </a:t>
            </a:r>
            <a:r>
              <a:rPr lang="en-IN"/>
              <a:t>improves the </a:t>
            </a:r>
            <a:r>
              <a:rPr lang="en-IN" b="1"/>
              <a:t>intermediate code</a:t>
            </a:r>
            <a:r>
              <a:rPr lang="en-IN"/>
              <a:t> to get a better target code.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IN"/>
              <a:t>The part of the intermediate code which is transformed does not involve any CPU registers or absolute memory locations.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b="1"/>
              <a:t>Machine Dependent Optimization –</a:t>
            </a:r>
            <a:r>
              <a:rPr lang="en-IN"/>
              <a:t>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IN"/>
              <a:t>Done after the </a:t>
            </a:r>
            <a:r>
              <a:rPr lang="en-IN" b="1"/>
              <a:t>target code</a:t>
            </a:r>
            <a:r>
              <a:rPr lang="en-IN"/>
              <a:t> has been generated and when the code is transformed according to the target machine architecture.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IN"/>
              <a:t>It involves CPU registers, may have absolute memory references 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97" name="Google Shape;197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gen[S]- The set of definitions generated by S. It is the set of definitions that reach the end of S without following paths outside S.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kill[S]- is the set of definitions that never reach the end of S. 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In[S]-Input of S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Out[S]-output of S. This takes into account the paths outside S also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 b="1"/>
              <a:t>Data-flow analysis of structured programs</a:t>
            </a:r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body" idx="1"/>
          </p:nvPr>
        </p:nvSpPr>
        <p:spPr>
          <a:xfrm>
            <a:off x="228600" y="1600200"/>
            <a:ext cx="87630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204" name="Google Shape;20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5542" y="1443487"/>
            <a:ext cx="6858000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0" y="4495800"/>
            <a:ext cx="535628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4000" y="5943599"/>
            <a:ext cx="5867400" cy="296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>
            <a:spLocks noGrp="1"/>
          </p:cNvSpPr>
          <p:nvPr>
            <p:ph type="body" idx="1"/>
          </p:nvPr>
        </p:nvSpPr>
        <p:spPr>
          <a:xfrm>
            <a:off x="457200" y="152400"/>
            <a:ext cx="8229600" cy="6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212" name="Google Shape;21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152400"/>
            <a:ext cx="4648200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59122" y="3733800"/>
            <a:ext cx="6313278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77" y="309562"/>
            <a:ext cx="6210300" cy="2581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69242" y="3794078"/>
            <a:ext cx="443552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Gen (S)= gen (S1) U Gen(s2)</a:t>
            </a:r>
          </a:p>
          <a:p>
            <a:r>
              <a:rPr lang="en-US" sz="2000" dirty="0" smtClean="0"/>
              <a:t>Kill (S)=Kill (S1)  U Kill (S2)</a:t>
            </a:r>
          </a:p>
          <a:p>
            <a:r>
              <a:rPr lang="en-US" sz="2000" dirty="0" smtClean="0"/>
              <a:t>In (S1)=in (S)</a:t>
            </a:r>
          </a:p>
          <a:p>
            <a:r>
              <a:rPr lang="en-US" sz="2000" dirty="0" smtClean="0"/>
              <a:t>In(S2)=in(S)</a:t>
            </a:r>
          </a:p>
          <a:p>
            <a:r>
              <a:rPr lang="en-US" sz="2000" dirty="0" smtClean="0"/>
              <a:t>Out(S)= out (S1) U out (S2)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900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69242" y="3794078"/>
            <a:ext cx="44355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Gen (S)= gen (S1) </a:t>
            </a:r>
          </a:p>
          <a:p>
            <a:r>
              <a:rPr lang="en-US" sz="2000" dirty="0" smtClean="0"/>
              <a:t>Kill (S)=Kill (S1) </a:t>
            </a:r>
          </a:p>
          <a:p>
            <a:r>
              <a:rPr lang="en-US" sz="2000" dirty="0" smtClean="0"/>
              <a:t>In (S1)=in (S)  U gen (S1)</a:t>
            </a:r>
          </a:p>
          <a:p>
            <a:r>
              <a:rPr lang="en-US" sz="2000" dirty="0" smtClean="0"/>
              <a:t>Out(S)= out (S1)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38" y="328612"/>
            <a:ext cx="61245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04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reaching definitions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17638"/>
            <a:ext cx="7629099" cy="528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82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reaching definitions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266824"/>
            <a:ext cx="80010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34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47" y="517833"/>
            <a:ext cx="8591550" cy="578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42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546" y="646979"/>
            <a:ext cx="8816453" cy="5667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9085" marR="91440" indent="-287020"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2800" spc="-25" dirty="0">
                <a:latin typeface="Calibri"/>
                <a:cs typeface="Calibri"/>
              </a:rPr>
              <a:t>At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end</a:t>
            </a:r>
            <a:r>
              <a:rPr lang="en-US" sz="2800" spc="-5" dirty="0">
                <a:latin typeface="Calibri"/>
                <a:cs typeface="Calibri"/>
              </a:rPr>
              <a:t> of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 </a:t>
            </a:r>
            <a:r>
              <a:rPr lang="en-US" sz="2800" spc="-20" dirty="0">
                <a:latin typeface="Calibri"/>
                <a:cs typeface="Calibri"/>
              </a:rPr>
              <a:t>first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pass,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0UT[B2]1</a:t>
            </a:r>
            <a:r>
              <a:rPr lang="en-US" sz="2800" dirty="0">
                <a:latin typeface="Calibri"/>
                <a:cs typeface="Calibri"/>
              </a:rPr>
              <a:t> = 001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1100,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reflecting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 </a:t>
            </a:r>
            <a:r>
              <a:rPr lang="en-US" sz="2800" spc="-15" dirty="0">
                <a:latin typeface="Calibri"/>
                <a:cs typeface="Calibri"/>
              </a:rPr>
              <a:t>fact 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that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i="1" spc="-5" dirty="0">
                <a:latin typeface="Calibri"/>
                <a:cs typeface="Calibri"/>
              </a:rPr>
              <a:t>d4</a:t>
            </a:r>
            <a:r>
              <a:rPr lang="en-US" sz="2800" i="1" spc="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and </a:t>
            </a:r>
            <a:r>
              <a:rPr lang="en-US" sz="2800" i="1" spc="-5" dirty="0">
                <a:latin typeface="Calibri"/>
                <a:cs typeface="Calibri"/>
              </a:rPr>
              <a:t>d5</a:t>
            </a:r>
            <a:r>
              <a:rPr lang="en-US" sz="2800" i="1" spc="1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are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generated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in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B2, </a:t>
            </a:r>
            <a:r>
              <a:rPr lang="en-US" sz="2800" spc="-5" dirty="0">
                <a:latin typeface="Calibri"/>
                <a:cs typeface="Calibri"/>
              </a:rPr>
              <a:t>while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i="1" spc="-5" dirty="0">
                <a:latin typeface="Calibri"/>
                <a:cs typeface="Calibri"/>
              </a:rPr>
              <a:t>d3</a:t>
            </a:r>
            <a:r>
              <a:rPr lang="en-US" sz="2800" i="1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reaches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-5" dirty="0">
                <a:latin typeface="Calibri"/>
                <a:cs typeface="Calibri"/>
              </a:rPr>
              <a:t> beginning</a:t>
            </a:r>
            <a:r>
              <a:rPr lang="en-US" sz="2800" spc="2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of </a:t>
            </a:r>
            <a:r>
              <a:rPr lang="en-US" sz="2800" spc="-39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B2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and is </a:t>
            </a:r>
            <a:r>
              <a:rPr lang="en-US" sz="2800" spc="-5" dirty="0">
                <a:latin typeface="Calibri"/>
                <a:cs typeface="Calibri"/>
              </a:rPr>
              <a:t>not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killed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in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B2.</a:t>
            </a:r>
          </a:p>
          <a:p>
            <a:pPr marL="299085" marR="5080" indent="-287020"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2800" spc="-5" dirty="0">
                <a:latin typeface="Calibri"/>
                <a:cs typeface="Calibri"/>
              </a:rPr>
              <a:t>Notice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that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after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second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round,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0UT[B2]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has</a:t>
            </a:r>
            <a:r>
              <a:rPr lang="en-US" sz="2800" dirty="0">
                <a:latin typeface="Calibri"/>
                <a:cs typeface="Calibri"/>
              </a:rPr>
              <a:t> changed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to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reflect</a:t>
            </a:r>
            <a:r>
              <a:rPr lang="en-US" sz="2800" dirty="0">
                <a:latin typeface="Calibri"/>
                <a:cs typeface="Calibri"/>
              </a:rPr>
              <a:t> the </a:t>
            </a:r>
            <a:r>
              <a:rPr lang="en-US" sz="2800" spc="-39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fact</a:t>
            </a:r>
            <a:r>
              <a:rPr lang="en-US" sz="2800" spc="-5" dirty="0">
                <a:latin typeface="Calibri"/>
                <a:cs typeface="Calibri"/>
              </a:rPr>
              <a:t> that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i="1" spc="-5" dirty="0">
                <a:latin typeface="Calibri"/>
                <a:cs typeface="Calibri"/>
              </a:rPr>
              <a:t>d6</a:t>
            </a:r>
            <a:r>
              <a:rPr lang="en-US" sz="2800" i="1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also</a:t>
            </a:r>
            <a:r>
              <a:rPr lang="en-US" sz="2800" spc="-5" dirty="0">
                <a:latin typeface="Calibri"/>
                <a:cs typeface="Calibri"/>
              </a:rPr>
              <a:t> reaches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 </a:t>
            </a:r>
            <a:r>
              <a:rPr lang="en-US" sz="2800" spc="-5" dirty="0">
                <a:latin typeface="Calibri"/>
                <a:cs typeface="Calibri"/>
              </a:rPr>
              <a:t>beginning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of </a:t>
            </a:r>
            <a:r>
              <a:rPr lang="en-US" sz="2800" dirty="0">
                <a:latin typeface="Calibri"/>
                <a:cs typeface="Calibri"/>
              </a:rPr>
              <a:t>B2 and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is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not killed</a:t>
            </a:r>
            <a:r>
              <a:rPr lang="en-US" sz="2800" spc="2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by </a:t>
            </a:r>
            <a:r>
              <a:rPr lang="en-US" sz="2800" dirty="0">
                <a:latin typeface="Calibri"/>
                <a:cs typeface="Calibri"/>
              </a:rPr>
              <a:t>B2.</a:t>
            </a:r>
          </a:p>
          <a:p>
            <a:pPr marL="299085" marR="7620" indent="-287020">
              <a:lnSpc>
                <a:spcPct val="97300"/>
              </a:lnSpc>
              <a:spcBef>
                <a:spcPts val="5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2800" spc="-35" dirty="0">
                <a:latin typeface="Calibri"/>
                <a:cs typeface="Calibri"/>
              </a:rPr>
              <a:t>We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did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not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learn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that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15" dirty="0">
                <a:latin typeface="Calibri"/>
                <a:cs typeface="Calibri"/>
              </a:rPr>
              <a:t>fact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on</a:t>
            </a:r>
            <a:r>
              <a:rPr lang="en-US" sz="2800" dirty="0">
                <a:latin typeface="Calibri"/>
                <a:cs typeface="Calibri"/>
              </a:rPr>
              <a:t> the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20" dirty="0">
                <a:latin typeface="Calibri"/>
                <a:cs typeface="Calibri"/>
              </a:rPr>
              <a:t>first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pass,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because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path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from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i="1" spc="-5" dirty="0">
                <a:latin typeface="Calibri"/>
                <a:cs typeface="Calibri"/>
              </a:rPr>
              <a:t>d6 </a:t>
            </a:r>
            <a:r>
              <a:rPr lang="en-US" sz="2800" i="1" dirty="0">
                <a:latin typeface="Calibri"/>
                <a:cs typeface="Calibri"/>
              </a:rPr>
              <a:t> </a:t>
            </a:r>
            <a:r>
              <a:rPr lang="en-US" sz="2800" spc="-15" dirty="0">
                <a:latin typeface="Calibri"/>
                <a:cs typeface="Calibri"/>
              </a:rPr>
              <a:t>t</a:t>
            </a:r>
            <a:r>
              <a:rPr lang="en-US" sz="2800" dirty="0">
                <a:latin typeface="Calibri"/>
                <a:cs typeface="Calibri"/>
              </a:rPr>
              <a:t>o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e</a:t>
            </a:r>
            <a:r>
              <a:rPr lang="en-US" sz="2800" spc="5" dirty="0">
                <a:latin typeface="Calibri"/>
                <a:cs typeface="Calibri"/>
              </a:rPr>
              <a:t>n</a:t>
            </a:r>
            <a:r>
              <a:rPr lang="en-US" sz="2800" dirty="0">
                <a:latin typeface="Calibri"/>
                <a:cs typeface="Calibri"/>
              </a:rPr>
              <a:t>d</a:t>
            </a:r>
            <a:r>
              <a:rPr lang="en-US" sz="2800" spc="-5" dirty="0">
                <a:latin typeface="Calibri"/>
                <a:cs typeface="Calibri"/>
              </a:rPr>
              <a:t> o</a:t>
            </a:r>
            <a:r>
              <a:rPr lang="en-US" sz="2800" dirty="0">
                <a:latin typeface="Calibri"/>
                <a:cs typeface="Calibri"/>
              </a:rPr>
              <a:t>f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B</a:t>
            </a:r>
            <a:r>
              <a:rPr lang="en-US" sz="2800" spc="10" dirty="0">
                <a:latin typeface="Calibri"/>
                <a:cs typeface="Calibri"/>
              </a:rPr>
              <a:t>2</a:t>
            </a:r>
            <a:r>
              <a:rPr lang="en-US" sz="2800" dirty="0">
                <a:latin typeface="Calibri"/>
                <a:cs typeface="Calibri"/>
              </a:rPr>
              <a:t>,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whi</a:t>
            </a:r>
            <a:r>
              <a:rPr lang="en-US" sz="2800" spc="-15" dirty="0">
                <a:latin typeface="Calibri"/>
                <a:cs typeface="Calibri"/>
              </a:rPr>
              <a:t>c</a:t>
            </a:r>
            <a:r>
              <a:rPr lang="en-US" sz="2800" dirty="0">
                <a:latin typeface="Calibri"/>
                <a:cs typeface="Calibri"/>
              </a:rPr>
              <a:t>h</a:t>
            </a:r>
            <a:r>
              <a:rPr lang="en-US" sz="2800" spc="2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i</a:t>
            </a:r>
            <a:r>
              <a:rPr lang="en-US" sz="2800" dirty="0">
                <a:latin typeface="Calibri"/>
                <a:cs typeface="Calibri"/>
              </a:rPr>
              <a:t>s </a:t>
            </a:r>
            <a:r>
              <a:rPr lang="en-US" sz="2800" i="1" dirty="0">
                <a:latin typeface="Calibri"/>
                <a:cs typeface="Calibri"/>
              </a:rPr>
              <a:t>B3</a:t>
            </a:r>
            <a:r>
              <a:rPr lang="en-US" sz="2800" i="1" spc="5" dirty="0">
                <a:latin typeface="Calibri"/>
                <a:cs typeface="Calibri"/>
              </a:rPr>
              <a:t> </a:t>
            </a:r>
            <a:r>
              <a:rPr lang="en-US" sz="2800" spc="-100" dirty="0" smtClean="0">
                <a:latin typeface="Symbol"/>
                <a:cs typeface="Calibri"/>
                <a:sym typeface="Wingdings" panose="05000000000000000000" pitchFamily="2" charset="2"/>
              </a:rPr>
              <a:t></a:t>
            </a:r>
            <a:r>
              <a:rPr lang="en-US" sz="2800" dirty="0" smtClean="0">
                <a:latin typeface="Calibri"/>
                <a:cs typeface="Calibri"/>
              </a:rPr>
              <a:t>B4</a:t>
            </a:r>
            <a:r>
              <a:rPr lang="en-US" sz="2800" spc="5" dirty="0" smtClean="0">
                <a:latin typeface="Calibri"/>
                <a:cs typeface="Calibri"/>
              </a:rPr>
              <a:t> </a:t>
            </a:r>
            <a:r>
              <a:rPr lang="en-US" sz="2800" spc="-100" dirty="0" smtClean="0">
                <a:latin typeface="Symbol"/>
                <a:cs typeface="Calibri"/>
                <a:sym typeface="Wingdings" panose="05000000000000000000" pitchFamily="2" charset="2"/>
              </a:rPr>
              <a:t></a:t>
            </a:r>
            <a:r>
              <a:rPr lang="en-US" sz="2800" spc="-70" dirty="0" smtClean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Calibri"/>
                <a:cs typeface="Calibri"/>
              </a:rPr>
              <a:t>B2, </a:t>
            </a:r>
            <a:r>
              <a:rPr lang="en-US" sz="2800" spc="-10" dirty="0">
                <a:latin typeface="Calibri"/>
                <a:cs typeface="Calibri"/>
              </a:rPr>
              <a:t>i</a:t>
            </a:r>
            <a:r>
              <a:rPr lang="en-US" sz="2800" dirty="0">
                <a:latin typeface="Calibri"/>
                <a:cs typeface="Calibri"/>
              </a:rPr>
              <a:t>s </a:t>
            </a:r>
            <a:r>
              <a:rPr lang="en-US" sz="2800" spc="-5" dirty="0">
                <a:latin typeface="Calibri"/>
                <a:cs typeface="Calibri"/>
              </a:rPr>
              <a:t>no</a:t>
            </a:r>
            <a:r>
              <a:rPr lang="en-US" sz="2800" dirty="0">
                <a:latin typeface="Calibri"/>
                <a:cs typeface="Calibri"/>
              </a:rPr>
              <a:t>t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</a:t>
            </a:r>
            <a:r>
              <a:rPr lang="en-US" sz="2800" spc="-45" dirty="0">
                <a:latin typeface="Calibri"/>
                <a:cs typeface="Calibri"/>
              </a:rPr>
              <a:t>r</a:t>
            </a:r>
            <a:r>
              <a:rPr lang="en-US" sz="2800" spc="-25" dirty="0">
                <a:latin typeface="Calibri"/>
                <a:cs typeface="Calibri"/>
              </a:rPr>
              <a:t>a</a:t>
            </a:r>
            <a:r>
              <a:rPr lang="en-US" sz="2800" spc="-10" dirty="0">
                <a:latin typeface="Calibri"/>
                <a:cs typeface="Calibri"/>
              </a:rPr>
              <a:t>v</a:t>
            </a:r>
            <a:r>
              <a:rPr lang="en-US" sz="2800" dirty="0">
                <a:latin typeface="Calibri"/>
                <a:cs typeface="Calibri"/>
              </a:rPr>
              <a:t>e</a:t>
            </a:r>
            <a:r>
              <a:rPr lang="en-US" sz="2800" spc="-40" dirty="0">
                <a:latin typeface="Calibri"/>
                <a:cs typeface="Calibri"/>
              </a:rPr>
              <a:t>r</a:t>
            </a:r>
            <a:r>
              <a:rPr lang="en-US" sz="2800" spc="-5" dirty="0">
                <a:latin typeface="Calibri"/>
                <a:cs typeface="Calibri"/>
              </a:rPr>
              <a:t>s</a:t>
            </a:r>
            <a:r>
              <a:rPr lang="en-US" sz="2800" spc="5" dirty="0">
                <a:latin typeface="Calibri"/>
                <a:cs typeface="Calibri"/>
              </a:rPr>
              <a:t>e</a:t>
            </a:r>
            <a:r>
              <a:rPr lang="en-US" sz="2800" dirty="0">
                <a:latin typeface="Calibri"/>
                <a:cs typeface="Calibri"/>
              </a:rPr>
              <a:t>d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i</a:t>
            </a:r>
            <a:r>
              <a:rPr lang="en-US" sz="2800" dirty="0">
                <a:latin typeface="Calibri"/>
                <a:cs typeface="Calibri"/>
              </a:rPr>
              <a:t>n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</a:t>
            </a:r>
            <a:r>
              <a:rPr lang="en-US" sz="2800" spc="-15" dirty="0">
                <a:latin typeface="Calibri"/>
                <a:cs typeface="Calibri"/>
              </a:rPr>
              <a:t>a</a:t>
            </a:r>
            <a:r>
              <a:rPr lang="en-US" sz="2800" dirty="0">
                <a:latin typeface="Calibri"/>
                <a:cs typeface="Calibri"/>
              </a:rPr>
              <a:t>t </a:t>
            </a:r>
            <a:r>
              <a:rPr lang="en-US" sz="2800" spc="-5" dirty="0">
                <a:latin typeface="Calibri"/>
                <a:cs typeface="Calibri"/>
              </a:rPr>
              <a:t>o</a:t>
            </a:r>
            <a:r>
              <a:rPr lang="en-US" sz="2800" spc="-35" dirty="0">
                <a:latin typeface="Calibri"/>
                <a:cs typeface="Calibri"/>
              </a:rPr>
              <a:t>r</a:t>
            </a:r>
            <a:r>
              <a:rPr lang="en-US" sz="2800" spc="-5" dirty="0">
                <a:latin typeface="Calibri"/>
                <a:cs typeface="Calibri"/>
              </a:rPr>
              <a:t>d</a:t>
            </a:r>
            <a:r>
              <a:rPr lang="en-US" sz="2800" dirty="0">
                <a:latin typeface="Calibri"/>
                <a:cs typeface="Calibri"/>
              </a:rPr>
              <a:t>er  </a:t>
            </a:r>
            <a:r>
              <a:rPr lang="en-US" sz="2800" spc="-5" dirty="0">
                <a:latin typeface="Calibri"/>
                <a:cs typeface="Calibri"/>
              </a:rPr>
              <a:t>by </a:t>
            </a:r>
            <a:r>
              <a:rPr lang="en-US" sz="2800" dirty="0">
                <a:latin typeface="Calibri"/>
                <a:cs typeface="Calibri"/>
              </a:rPr>
              <a:t>a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single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pass.</a:t>
            </a:r>
            <a:endParaRPr lang="en-US" sz="2800" dirty="0">
              <a:latin typeface="Calibri"/>
              <a:cs typeface="Calibri"/>
            </a:endParaRPr>
          </a:p>
          <a:p>
            <a:pPr marL="299085" indent="-287020"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2800" spc="-5" dirty="0">
                <a:latin typeface="Calibri"/>
                <a:cs typeface="Calibri"/>
              </a:rPr>
              <a:t>That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is,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by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time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we</a:t>
            </a:r>
            <a:r>
              <a:rPr lang="en-US" sz="2800" dirty="0">
                <a:latin typeface="Calibri"/>
                <a:cs typeface="Calibri"/>
              </a:rPr>
              <a:t> learn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that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i="1" spc="-5" dirty="0">
                <a:latin typeface="Calibri"/>
                <a:cs typeface="Calibri"/>
              </a:rPr>
              <a:t>d6</a:t>
            </a:r>
            <a:r>
              <a:rPr lang="en-US" sz="2800" i="1" spc="1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reaches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end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of </a:t>
            </a:r>
            <a:r>
              <a:rPr lang="en-US" sz="2800" dirty="0">
                <a:latin typeface="Calibri"/>
                <a:cs typeface="Calibri"/>
              </a:rPr>
              <a:t>B4,</a:t>
            </a:r>
            <a:r>
              <a:rPr lang="en-US" sz="2800" spc="-10" dirty="0">
                <a:latin typeface="Calibri"/>
                <a:cs typeface="Calibri"/>
              </a:rPr>
              <a:t> we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10" dirty="0" smtClean="0">
                <a:latin typeface="Calibri"/>
                <a:cs typeface="Calibri"/>
              </a:rPr>
              <a:t>have </a:t>
            </a:r>
            <a:r>
              <a:rPr lang="en-US" sz="2800" spc="-5" dirty="0" smtClean="0">
                <a:latin typeface="Calibri"/>
                <a:cs typeface="Calibri"/>
              </a:rPr>
              <a:t>already </a:t>
            </a:r>
            <a:r>
              <a:rPr lang="en-US" sz="2800" spc="-10" dirty="0">
                <a:latin typeface="Calibri"/>
                <a:cs typeface="Calibri"/>
              </a:rPr>
              <a:t>computed</a:t>
            </a:r>
            <a:r>
              <a:rPr lang="en-US" sz="2800" spc="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IN[B2]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and</a:t>
            </a:r>
            <a:r>
              <a:rPr lang="en-US" sz="2800" spc="-5" dirty="0">
                <a:latin typeface="Calibri"/>
                <a:cs typeface="Calibri"/>
              </a:rPr>
              <a:t> OUT[B2]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on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20" dirty="0">
                <a:latin typeface="Calibri"/>
                <a:cs typeface="Calibri"/>
              </a:rPr>
              <a:t>first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pass.</a:t>
            </a: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2618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/>
              <a:t>Local reaching definitions</a:t>
            </a:r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Save information only at certain points.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Instead of saving in points , it could be done for basic blocks.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b="1"/>
              <a:t>Use Definition Chains (ud-chains)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Storing reaching definitions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It is a list which stores for each use of a variable, of all the definitions that reaches that use. 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 b="1"/>
              <a:t>PRINCIPLE SOURCES OF CODE OPTIMIZATIONS</a:t>
            </a:r>
            <a:endParaRPr b="1"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A transformation of a program is called local if it can be performed by looking only at the statements in a basic block; otherwise, it is called global.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Two types</a:t>
            </a:r>
            <a:endParaRPr/>
          </a:p>
          <a:p>
            <a:pPr marL="51435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IN"/>
              <a:t>Function preserving transformations</a:t>
            </a:r>
            <a:endParaRPr/>
          </a:p>
          <a:p>
            <a:pPr marL="51435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IN"/>
              <a:t>Loop optimizations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>
            <a:spLocks noGrp="1"/>
          </p:cNvSpPr>
          <p:nvPr>
            <p:ph type="body" idx="1"/>
          </p:nvPr>
        </p:nvSpPr>
        <p:spPr>
          <a:xfrm>
            <a:off x="457200" y="152400"/>
            <a:ext cx="82296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b="1"/>
              <a:t>Evaluation order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This will be a problem in gen, kill, in and out sets for statements  that has dependencies.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After choosing an evaluation order, we can  release the space for a set after all uses of it have occurred. 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b="1"/>
              <a:t>General Control Flow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Data-flow analysis must take all control paths into account.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When programs can contain goto, break, continue statements then there will be  modification in the actual control paths.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title"/>
          </p:nvPr>
        </p:nvSpPr>
        <p:spPr>
          <a:xfrm>
            <a:off x="457200" y="28755"/>
            <a:ext cx="8229600" cy="73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 b="1"/>
              <a:t>RUN TIME ENVIRONMENTS</a:t>
            </a:r>
            <a:endParaRPr b="1"/>
          </a:p>
        </p:txBody>
      </p:sp>
      <p:sp>
        <p:nvSpPr>
          <p:cNvPr id="230" name="Google Shape;230;p25"/>
          <p:cNvSpPr txBox="1">
            <a:spLocks noGrp="1"/>
          </p:cNvSpPr>
          <p:nvPr>
            <p:ph type="body" idx="1"/>
          </p:nvPr>
        </p:nvSpPr>
        <p:spPr>
          <a:xfrm>
            <a:off x="457200" y="609600"/>
            <a:ext cx="8229600" cy="6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b="1"/>
              <a:t>SOURCE LANGUAGE ISSUES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Procedures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Activation trees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Control stack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Scope of declaration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Binding of names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018" y="206400"/>
            <a:ext cx="8229600" cy="435045"/>
          </a:xfrm>
        </p:spPr>
        <p:txBody>
          <a:bodyPr>
            <a:normAutofit fontScale="90000"/>
          </a:bodyPr>
          <a:lstStyle/>
          <a:p>
            <a:r>
              <a:rPr lang="en-US" spc="-25" dirty="0"/>
              <a:t>Procedure</a:t>
            </a:r>
            <a:r>
              <a:rPr lang="en-US" spc="-45" dirty="0"/>
              <a:t> </a:t>
            </a:r>
            <a:r>
              <a:rPr lang="en-US" spc="-10" dirty="0"/>
              <a:t>activations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91570"/>
            <a:ext cx="8229600" cy="5334593"/>
          </a:xfrm>
        </p:spPr>
        <p:txBody>
          <a:bodyPr/>
          <a:lstStyle/>
          <a:p>
            <a:pPr marL="241300" indent="-228600">
              <a:spcBef>
                <a:spcPts val="82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pc="-15" dirty="0"/>
              <a:t>Procedure</a:t>
            </a:r>
            <a:r>
              <a:rPr lang="en-US" dirty="0"/>
              <a:t> </a:t>
            </a:r>
            <a:r>
              <a:rPr lang="en-US" spc="-10" dirty="0"/>
              <a:t>activations</a:t>
            </a:r>
            <a:r>
              <a:rPr lang="en-US" spc="-25" dirty="0"/>
              <a:t> </a:t>
            </a:r>
            <a:r>
              <a:rPr lang="en-US" spc="-15" dirty="0"/>
              <a:t>are</a:t>
            </a:r>
            <a:r>
              <a:rPr lang="en-US" dirty="0"/>
              <a:t> </a:t>
            </a:r>
            <a:r>
              <a:rPr lang="en-US" spc="-10" dirty="0"/>
              <a:t>nested</a:t>
            </a:r>
            <a:r>
              <a:rPr lang="en-US" spc="-5" dirty="0"/>
              <a:t> </a:t>
            </a:r>
            <a:r>
              <a:rPr lang="en-US" dirty="0"/>
              <a:t>in time.</a:t>
            </a:r>
          </a:p>
          <a:p>
            <a:pPr marL="241300" marR="5080" indent="-228600">
              <a:lnSpc>
                <a:spcPts val="2590"/>
              </a:lnSpc>
              <a:spcBef>
                <a:spcPts val="1045"/>
              </a:spcBef>
              <a:buFont typeface="Arial MT"/>
              <a:buChar char="•"/>
              <a:tabLst>
                <a:tab pos="309245" algn="l"/>
                <a:tab pos="309880" algn="l"/>
              </a:tabLst>
            </a:pPr>
            <a:r>
              <a:rPr lang="en-US" dirty="0"/>
              <a:t>	If</a:t>
            </a:r>
            <a:r>
              <a:rPr lang="en-US" spc="-5" dirty="0"/>
              <a:t> </a:t>
            </a:r>
            <a:r>
              <a:rPr lang="en-US" dirty="0"/>
              <a:t>an </a:t>
            </a:r>
            <a:r>
              <a:rPr lang="en-US" spc="-10" dirty="0"/>
              <a:t>activation</a:t>
            </a:r>
            <a:r>
              <a:rPr lang="en-US" spc="-15" dirty="0"/>
              <a:t> </a:t>
            </a:r>
            <a:r>
              <a:rPr lang="en-US" spc="-5" dirty="0"/>
              <a:t>of </a:t>
            </a:r>
            <a:r>
              <a:rPr lang="en-US" spc="-15" dirty="0"/>
              <a:t>procedure</a:t>
            </a:r>
            <a:r>
              <a:rPr lang="en-US" spc="5" dirty="0"/>
              <a:t> </a:t>
            </a:r>
            <a:r>
              <a:rPr lang="en-US" dirty="0"/>
              <a:t>p </a:t>
            </a:r>
            <a:r>
              <a:rPr lang="en-US" spc="-5" dirty="0"/>
              <a:t>calls</a:t>
            </a:r>
            <a:r>
              <a:rPr lang="en-US" spc="-10" dirty="0"/>
              <a:t> </a:t>
            </a:r>
            <a:r>
              <a:rPr lang="en-US" spc="-15" dirty="0"/>
              <a:t>procedure</a:t>
            </a:r>
            <a:r>
              <a:rPr lang="en-US" spc="35" dirty="0"/>
              <a:t> </a:t>
            </a:r>
            <a:r>
              <a:rPr lang="en-US" b="1" i="1" dirty="0"/>
              <a:t>q,</a:t>
            </a:r>
            <a:r>
              <a:rPr lang="en-US" b="1" i="1" spc="-5" dirty="0"/>
              <a:t> </a:t>
            </a:r>
            <a:r>
              <a:rPr lang="en-US" dirty="0"/>
              <a:t>then</a:t>
            </a:r>
            <a:r>
              <a:rPr lang="en-US" spc="5" dirty="0"/>
              <a:t> </a:t>
            </a:r>
            <a:r>
              <a:rPr lang="en-US" spc="-5" dirty="0"/>
              <a:t>that</a:t>
            </a:r>
            <a:r>
              <a:rPr lang="en-US" spc="-10" dirty="0"/>
              <a:t> activation</a:t>
            </a:r>
            <a:r>
              <a:rPr lang="en-US" spc="-15" dirty="0"/>
              <a:t> </a:t>
            </a:r>
            <a:r>
              <a:rPr lang="en-US" spc="-5" dirty="0"/>
              <a:t>of</a:t>
            </a:r>
            <a:r>
              <a:rPr lang="en-US" dirty="0"/>
              <a:t> q</a:t>
            </a:r>
            <a:r>
              <a:rPr lang="en-US" spc="5" dirty="0"/>
              <a:t> </a:t>
            </a:r>
            <a:r>
              <a:rPr lang="en-US" spc="-10" dirty="0"/>
              <a:t>must </a:t>
            </a:r>
            <a:r>
              <a:rPr lang="en-US" spc="-525" dirty="0"/>
              <a:t> </a:t>
            </a:r>
            <a:r>
              <a:rPr lang="en-US" dirty="0"/>
              <a:t>end</a:t>
            </a:r>
            <a:r>
              <a:rPr lang="en-US" spc="-5" dirty="0"/>
              <a:t> </a:t>
            </a:r>
            <a:r>
              <a:rPr lang="en-US" spc="-25" dirty="0"/>
              <a:t>before</a:t>
            </a:r>
            <a:r>
              <a:rPr lang="en-US" spc="10" dirty="0"/>
              <a:t> </a:t>
            </a:r>
            <a:r>
              <a:rPr lang="en-US" dirty="0"/>
              <a:t>the </a:t>
            </a:r>
            <a:r>
              <a:rPr lang="en-US" spc="-10" dirty="0"/>
              <a:t>activation</a:t>
            </a:r>
            <a:r>
              <a:rPr lang="en-US" spc="-20" dirty="0"/>
              <a:t> </a:t>
            </a:r>
            <a:r>
              <a:rPr lang="en-US" spc="-5" dirty="0"/>
              <a:t>of</a:t>
            </a:r>
            <a:r>
              <a:rPr lang="en-US" spc="-15" dirty="0"/>
              <a:t> </a:t>
            </a:r>
            <a:r>
              <a:rPr lang="en-US" dirty="0"/>
              <a:t>p</a:t>
            </a:r>
            <a:r>
              <a:rPr lang="en-US" spc="-5" dirty="0"/>
              <a:t> </a:t>
            </a:r>
            <a:r>
              <a:rPr lang="en-US" spc="-10" dirty="0"/>
              <a:t>can</a:t>
            </a:r>
            <a:r>
              <a:rPr lang="en-US" dirty="0"/>
              <a:t> end.</a:t>
            </a:r>
          </a:p>
          <a:p>
            <a:pPr marL="309880" indent="-297180">
              <a:spcBef>
                <a:spcPts val="675"/>
              </a:spcBef>
              <a:buFont typeface="Arial MT"/>
              <a:buChar char="•"/>
              <a:tabLst>
                <a:tab pos="309245" algn="l"/>
                <a:tab pos="309880" algn="l"/>
              </a:tabLst>
            </a:pPr>
            <a:r>
              <a:rPr lang="en-US" spc="-10" dirty="0"/>
              <a:t>There</a:t>
            </a:r>
            <a:r>
              <a:rPr lang="en-US" dirty="0"/>
              <a:t> </a:t>
            </a:r>
            <a:r>
              <a:rPr lang="en-US" spc="-15" dirty="0"/>
              <a:t>are</a:t>
            </a:r>
            <a:r>
              <a:rPr lang="en-US" spc="-5" dirty="0"/>
              <a:t> </a:t>
            </a:r>
            <a:r>
              <a:rPr lang="en-US" spc="-10" dirty="0"/>
              <a:t>three</a:t>
            </a:r>
            <a:r>
              <a:rPr lang="en-US" dirty="0"/>
              <a:t> </a:t>
            </a:r>
            <a:r>
              <a:rPr lang="en-US" spc="-10" dirty="0"/>
              <a:t>common</a:t>
            </a:r>
            <a:r>
              <a:rPr lang="en-US" spc="-45" dirty="0"/>
              <a:t> </a:t>
            </a:r>
            <a:r>
              <a:rPr lang="en-US" spc="-5" dirty="0"/>
              <a:t>cases: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066" y="3197627"/>
            <a:ext cx="6855867" cy="283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262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85171"/>
          </a:xfrm>
        </p:spPr>
        <p:txBody>
          <a:bodyPr>
            <a:normAutofit fontScale="90000"/>
          </a:bodyPr>
          <a:lstStyle/>
          <a:p>
            <a:r>
              <a:rPr lang="en-US" b="1" spc="-40" dirty="0"/>
              <a:t>Activation</a:t>
            </a:r>
            <a:r>
              <a:rPr lang="en-US" b="1" spc="-150" dirty="0"/>
              <a:t> </a:t>
            </a:r>
            <a:r>
              <a:rPr lang="en-US" b="1" spc="-100" dirty="0"/>
              <a:t>Trees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48" y="713096"/>
            <a:ext cx="8987051" cy="5987955"/>
          </a:xfrm>
        </p:spPr>
        <p:txBody>
          <a:bodyPr>
            <a:normAutofit/>
          </a:bodyPr>
          <a:lstStyle/>
          <a:p>
            <a:pPr marL="241300" indent="-228600">
              <a:buFont typeface="Arial MT"/>
              <a:buChar char="•"/>
              <a:tabLst>
                <a:tab pos="241300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activations of procedures during the running of an entire program	can  be represented as tree structure called as activation tree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41300" indent="-228600"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corresponds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8600">
              <a:lnSpc>
                <a:spcPct val="701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"main"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initiates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</a:t>
            </a:r>
            <a:r>
              <a:rPr lang="en-US" sz="2800" spc="-5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11809" indent="-228600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of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children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 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800" spc="-5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activations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procedures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</a:t>
            </a:r>
            <a:r>
              <a:rPr lang="en-US"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p.</a:t>
            </a:r>
          </a:p>
          <a:p>
            <a:pPr marL="241300" marR="257810" indent="-228600">
              <a:lnSpc>
                <a:spcPct val="7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called,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left 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800" spc="-5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621030" indent="-228600">
              <a:lnSpc>
                <a:spcPct val="700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one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 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800" spc="-5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82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85171"/>
          </a:xfrm>
        </p:spPr>
        <p:txBody>
          <a:bodyPr>
            <a:normAutofit fontScale="90000"/>
          </a:bodyPr>
          <a:lstStyle/>
          <a:p>
            <a:r>
              <a:rPr lang="en-US" b="1" spc="-40" dirty="0"/>
              <a:t>Activation</a:t>
            </a:r>
            <a:r>
              <a:rPr lang="en-US" b="1" spc="-150" dirty="0"/>
              <a:t> </a:t>
            </a:r>
            <a:r>
              <a:rPr lang="en-US" b="1" spc="-100" dirty="0"/>
              <a:t>Trees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48" y="713096"/>
            <a:ext cx="8987051" cy="5987955"/>
          </a:xfrm>
        </p:spPr>
        <p:txBody>
          <a:bodyPr>
            <a:normAutofit/>
          </a:bodyPr>
          <a:lstStyle/>
          <a:p>
            <a:pPr marL="241300" indent="-228600">
              <a:buFont typeface="Arial MT"/>
              <a:buChar char="•"/>
              <a:tabLst>
                <a:tab pos="241300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activations of procedures during the running of an entire program	can  be represented as tree structure called as activation tree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41300" indent="-228600"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corresponds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8600">
              <a:lnSpc>
                <a:spcPct val="701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"main"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initiates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</a:t>
            </a:r>
            <a:r>
              <a:rPr lang="en-US" sz="2800" spc="-5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11809" indent="-228600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of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children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 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800" spc="-5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activations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procedures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</a:t>
            </a:r>
            <a:r>
              <a:rPr lang="en-US"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p.</a:t>
            </a:r>
          </a:p>
          <a:p>
            <a:pPr marL="241300" marR="257810" indent="-228600">
              <a:lnSpc>
                <a:spcPct val="7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called,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left 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800" spc="-5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621030" indent="-228600">
              <a:lnSpc>
                <a:spcPct val="700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one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 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800" spc="-5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90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090612"/>
            <a:ext cx="82677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09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1523"/>
          </a:xfrm>
        </p:spPr>
        <p:txBody>
          <a:bodyPr>
            <a:normAutofit fontScale="90000"/>
          </a:bodyPr>
          <a:lstStyle/>
          <a:p>
            <a:r>
              <a:rPr lang="en-US" spc="-20" dirty="0"/>
              <a:t>Control</a:t>
            </a:r>
            <a:r>
              <a:rPr lang="en-US" spc="-70" dirty="0"/>
              <a:t> </a:t>
            </a:r>
            <a:r>
              <a:rPr lang="en-US" spc="-20" dirty="0"/>
              <a:t>stack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73206"/>
            <a:ext cx="8229600" cy="5552957"/>
          </a:xfrm>
        </p:spPr>
        <p:txBody>
          <a:bodyPr/>
          <a:lstStyle/>
          <a:p>
            <a:pPr marL="241300" marR="5080" indent="-228600">
              <a:lnSpc>
                <a:spcPct val="70100"/>
              </a:lnSpc>
              <a:spcBef>
                <a:spcPts val="1100"/>
              </a:spcBef>
              <a:buFont typeface="Arial MT"/>
              <a:buChar char="•"/>
              <a:tabLst>
                <a:tab pos="241300" algn="l"/>
                <a:tab pos="1087120" algn="l"/>
              </a:tabLst>
            </a:pPr>
            <a:r>
              <a:rPr lang="en-US" spc="-10" dirty="0"/>
              <a:t>Flow	</a:t>
            </a:r>
            <a:r>
              <a:rPr lang="en-US" spc="-5" dirty="0"/>
              <a:t>of</a:t>
            </a:r>
            <a:r>
              <a:rPr lang="en-US" dirty="0"/>
              <a:t> </a:t>
            </a:r>
            <a:r>
              <a:rPr lang="en-US" spc="-20" dirty="0"/>
              <a:t>control</a:t>
            </a:r>
            <a:r>
              <a:rPr lang="en-US" spc="25" dirty="0"/>
              <a:t> </a:t>
            </a:r>
            <a:r>
              <a:rPr lang="en-US" spc="-5" dirty="0"/>
              <a:t>in</a:t>
            </a:r>
            <a:r>
              <a:rPr lang="en-US" spc="15" dirty="0"/>
              <a:t> </a:t>
            </a:r>
            <a:r>
              <a:rPr lang="en-US" spc="-20" dirty="0"/>
              <a:t>program</a:t>
            </a:r>
            <a:r>
              <a:rPr lang="en-US" spc="20" dirty="0"/>
              <a:t> </a:t>
            </a:r>
            <a:r>
              <a:rPr lang="en-US" spc="-10" dirty="0"/>
              <a:t>corresponds</a:t>
            </a:r>
            <a:r>
              <a:rPr lang="en-US" spc="50" dirty="0"/>
              <a:t> </a:t>
            </a:r>
            <a:r>
              <a:rPr lang="en-US" spc="-15" dirty="0"/>
              <a:t>to</a:t>
            </a:r>
            <a:r>
              <a:rPr lang="en-US" spc="10" dirty="0"/>
              <a:t> </a:t>
            </a:r>
            <a:r>
              <a:rPr lang="en-US" spc="-10" dirty="0"/>
              <a:t>depth</a:t>
            </a:r>
            <a:r>
              <a:rPr lang="en-US" spc="40" dirty="0"/>
              <a:t> </a:t>
            </a:r>
            <a:r>
              <a:rPr lang="en-US" spc="-25" dirty="0"/>
              <a:t>first</a:t>
            </a:r>
            <a:r>
              <a:rPr lang="en-US" spc="20" dirty="0"/>
              <a:t> </a:t>
            </a:r>
            <a:r>
              <a:rPr lang="en-US" spc="-25" dirty="0"/>
              <a:t>traversal</a:t>
            </a:r>
            <a:r>
              <a:rPr lang="en-US" spc="20" dirty="0"/>
              <a:t> </a:t>
            </a:r>
            <a:r>
              <a:rPr lang="en-US" spc="-10" dirty="0"/>
              <a:t>of </a:t>
            </a:r>
            <a:r>
              <a:rPr lang="en-US" spc="-615" dirty="0"/>
              <a:t> </a:t>
            </a:r>
            <a:r>
              <a:rPr lang="en-US" spc="-10" dirty="0"/>
              <a:t>activation </a:t>
            </a:r>
            <a:r>
              <a:rPr lang="en-US" spc="-15" dirty="0"/>
              <a:t>tree</a:t>
            </a:r>
            <a:endParaRPr lang="en-US" dirty="0"/>
          </a:p>
          <a:p>
            <a:pPr>
              <a:spcBef>
                <a:spcPts val="25"/>
              </a:spcBef>
              <a:buFont typeface="Arial MT"/>
              <a:buChar char="•"/>
            </a:pPr>
            <a:endParaRPr lang="en-US" sz="4000" dirty="0"/>
          </a:p>
          <a:p>
            <a:pPr marL="241300" marR="511809" indent="-228600">
              <a:lnSpc>
                <a:spcPct val="7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en-US" spc="-5" dirty="0"/>
              <a:t>Use</a:t>
            </a:r>
            <a:r>
              <a:rPr lang="en-US" spc="10" dirty="0"/>
              <a:t> </a:t>
            </a:r>
            <a:r>
              <a:rPr lang="en-US" spc="-5" dirty="0"/>
              <a:t>a</a:t>
            </a:r>
            <a:r>
              <a:rPr lang="en-US" spc="10" dirty="0"/>
              <a:t> </a:t>
            </a:r>
            <a:r>
              <a:rPr lang="en-US" spc="-15" dirty="0"/>
              <a:t>stack</a:t>
            </a:r>
            <a:r>
              <a:rPr lang="en-US" spc="15" dirty="0"/>
              <a:t> </a:t>
            </a:r>
            <a:r>
              <a:rPr lang="en-US" spc="-5" dirty="0"/>
              <a:t>called</a:t>
            </a:r>
            <a:r>
              <a:rPr lang="en-US" spc="10" dirty="0"/>
              <a:t> </a:t>
            </a:r>
            <a:r>
              <a:rPr lang="en-US" spc="-20" dirty="0"/>
              <a:t>control</a:t>
            </a:r>
            <a:r>
              <a:rPr lang="en-US" spc="10" dirty="0"/>
              <a:t> </a:t>
            </a:r>
            <a:r>
              <a:rPr lang="en-US" spc="-15" dirty="0"/>
              <a:t>stack</a:t>
            </a:r>
            <a:r>
              <a:rPr lang="en-US" spc="20" dirty="0"/>
              <a:t> </a:t>
            </a:r>
            <a:r>
              <a:rPr lang="en-US" spc="-15" dirty="0"/>
              <a:t>to</a:t>
            </a:r>
            <a:r>
              <a:rPr lang="en-US" dirty="0"/>
              <a:t> </a:t>
            </a:r>
            <a:r>
              <a:rPr lang="en-US" spc="-25" dirty="0"/>
              <a:t>keep</a:t>
            </a:r>
            <a:r>
              <a:rPr lang="en-US" spc="5" dirty="0"/>
              <a:t> </a:t>
            </a:r>
            <a:r>
              <a:rPr lang="en-US" spc="-15" dirty="0"/>
              <a:t>track</a:t>
            </a:r>
            <a:r>
              <a:rPr lang="en-US" dirty="0"/>
              <a:t> of </a:t>
            </a:r>
            <a:r>
              <a:rPr lang="en-US" spc="-10" dirty="0"/>
              <a:t>live</a:t>
            </a:r>
            <a:r>
              <a:rPr lang="en-US" dirty="0"/>
              <a:t> </a:t>
            </a:r>
            <a:r>
              <a:rPr lang="en-US" spc="-15" dirty="0"/>
              <a:t>procedure </a:t>
            </a:r>
            <a:r>
              <a:rPr lang="en-US" spc="-615" dirty="0"/>
              <a:t> </a:t>
            </a:r>
            <a:r>
              <a:rPr lang="en-US" spc="-10" dirty="0"/>
              <a:t>activations</a:t>
            </a:r>
            <a:endParaRPr lang="en-US" dirty="0"/>
          </a:p>
          <a:p>
            <a:pPr>
              <a:spcBef>
                <a:spcPts val="10"/>
              </a:spcBef>
              <a:buFont typeface="Arial MT"/>
              <a:buChar char="•"/>
            </a:pPr>
            <a:endParaRPr lang="en-US" sz="4000" dirty="0"/>
          </a:p>
          <a:p>
            <a:pPr marL="241300" marR="421005" indent="-228600">
              <a:lnSpc>
                <a:spcPct val="7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en-US" spc="-5" dirty="0"/>
              <a:t>Push</a:t>
            </a:r>
            <a:r>
              <a:rPr lang="en-US" spc="35" dirty="0"/>
              <a:t> </a:t>
            </a:r>
            <a:r>
              <a:rPr lang="en-US" spc="-5" dirty="0"/>
              <a:t>the</a:t>
            </a:r>
            <a:r>
              <a:rPr lang="en-US" spc="20" dirty="0"/>
              <a:t> </a:t>
            </a:r>
            <a:r>
              <a:rPr lang="en-US" spc="-10" dirty="0"/>
              <a:t>node</a:t>
            </a:r>
            <a:r>
              <a:rPr lang="en-US" spc="30" dirty="0"/>
              <a:t> </a:t>
            </a:r>
            <a:r>
              <a:rPr lang="en-US" spc="-5" dirty="0"/>
              <a:t>when</a:t>
            </a:r>
            <a:r>
              <a:rPr lang="en-US" spc="25" dirty="0"/>
              <a:t> </a:t>
            </a:r>
            <a:r>
              <a:rPr lang="en-US" spc="-10" dirty="0"/>
              <a:t>activation</a:t>
            </a:r>
            <a:r>
              <a:rPr lang="en-US" spc="5" dirty="0"/>
              <a:t> </a:t>
            </a:r>
            <a:r>
              <a:rPr lang="en-US" spc="-5" dirty="0"/>
              <a:t>begins</a:t>
            </a:r>
            <a:r>
              <a:rPr lang="en-US" spc="25" dirty="0"/>
              <a:t> </a:t>
            </a:r>
            <a:r>
              <a:rPr lang="en-US" spc="-5" dirty="0"/>
              <a:t>and</a:t>
            </a:r>
            <a:r>
              <a:rPr lang="en-US" spc="20" dirty="0"/>
              <a:t> </a:t>
            </a:r>
            <a:r>
              <a:rPr lang="en-US" spc="-10" dirty="0"/>
              <a:t>pop</a:t>
            </a:r>
            <a:r>
              <a:rPr lang="en-US" spc="30" dirty="0"/>
              <a:t> </a:t>
            </a:r>
            <a:r>
              <a:rPr lang="en-US" spc="-5" dirty="0"/>
              <a:t>the</a:t>
            </a:r>
            <a:r>
              <a:rPr lang="en-US" spc="25" dirty="0"/>
              <a:t> </a:t>
            </a:r>
            <a:r>
              <a:rPr lang="en-US" spc="-10" dirty="0"/>
              <a:t>node</a:t>
            </a:r>
            <a:r>
              <a:rPr lang="en-US" spc="20" dirty="0"/>
              <a:t> </a:t>
            </a:r>
            <a:r>
              <a:rPr lang="en-US" spc="-5" dirty="0"/>
              <a:t>when </a:t>
            </a:r>
            <a:r>
              <a:rPr lang="en-US" spc="-620" dirty="0"/>
              <a:t> </a:t>
            </a:r>
            <a:r>
              <a:rPr lang="en-US" spc="-10" dirty="0"/>
              <a:t>activation </a:t>
            </a:r>
            <a:r>
              <a:rPr lang="en-US" spc="-5" dirty="0"/>
              <a:t>ends</a:t>
            </a:r>
            <a:endParaRPr lang="en-US" dirty="0"/>
          </a:p>
          <a:p>
            <a:pPr>
              <a:spcBef>
                <a:spcPts val="25"/>
              </a:spcBef>
              <a:buFont typeface="Arial MT"/>
              <a:buChar char="•"/>
            </a:pPr>
            <a:endParaRPr lang="en-US" sz="4000" dirty="0"/>
          </a:p>
          <a:p>
            <a:pPr marL="241300" marR="132715" indent="-228600">
              <a:lnSpc>
                <a:spcPct val="7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en-US" spc="-5" dirty="0"/>
              <a:t>When</a:t>
            </a:r>
            <a:r>
              <a:rPr lang="en-US" spc="25" dirty="0"/>
              <a:t> </a:t>
            </a:r>
            <a:r>
              <a:rPr lang="en-US" spc="-5" dirty="0"/>
              <a:t>the</a:t>
            </a:r>
            <a:r>
              <a:rPr lang="en-US" spc="15" dirty="0"/>
              <a:t> </a:t>
            </a:r>
            <a:r>
              <a:rPr lang="en-US" spc="-10" dirty="0"/>
              <a:t>node</a:t>
            </a:r>
            <a:r>
              <a:rPr lang="en-US" spc="20" dirty="0"/>
              <a:t> </a:t>
            </a:r>
            <a:r>
              <a:rPr lang="en-US" spc="-5" dirty="0"/>
              <a:t>n</a:t>
            </a:r>
            <a:r>
              <a:rPr lang="en-US" spc="10" dirty="0"/>
              <a:t> </a:t>
            </a:r>
            <a:r>
              <a:rPr lang="en-US" spc="-5" dirty="0"/>
              <a:t>is</a:t>
            </a:r>
            <a:r>
              <a:rPr lang="en-US" spc="15" dirty="0"/>
              <a:t> </a:t>
            </a:r>
            <a:r>
              <a:rPr lang="en-US" spc="-15" dirty="0"/>
              <a:t>at</a:t>
            </a:r>
            <a:r>
              <a:rPr lang="en-US" spc="-5" dirty="0"/>
              <a:t> the</a:t>
            </a:r>
            <a:r>
              <a:rPr lang="en-US" dirty="0"/>
              <a:t> </a:t>
            </a:r>
            <a:r>
              <a:rPr lang="en-US" spc="-10" dirty="0"/>
              <a:t>top</a:t>
            </a:r>
            <a:r>
              <a:rPr lang="en-US" spc="15" dirty="0"/>
              <a:t> </a:t>
            </a:r>
            <a:r>
              <a:rPr lang="en-US" spc="-5" dirty="0"/>
              <a:t>of</a:t>
            </a:r>
            <a:r>
              <a:rPr lang="en-US" spc="10" dirty="0"/>
              <a:t> </a:t>
            </a:r>
            <a:r>
              <a:rPr lang="en-US" spc="-5" dirty="0"/>
              <a:t>the</a:t>
            </a:r>
            <a:r>
              <a:rPr lang="en-US" spc="15" dirty="0"/>
              <a:t> </a:t>
            </a:r>
            <a:r>
              <a:rPr lang="en-US" spc="-15" dirty="0"/>
              <a:t>stack</a:t>
            </a:r>
            <a:r>
              <a:rPr lang="en-US" spc="20" dirty="0"/>
              <a:t> </a:t>
            </a:r>
            <a:r>
              <a:rPr lang="en-US" spc="-5" dirty="0"/>
              <a:t>the</a:t>
            </a:r>
            <a:r>
              <a:rPr lang="en-US" spc="15" dirty="0"/>
              <a:t> </a:t>
            </a:r>
            <a:r>
              <a:rPr lang="en-US" spc="-15" dirty="0"/>
              <a:t>stack</a:t>
            </a:r>
            <a:r>
              <a:rPr lang="en-US" spc="15" dirty="0"/>
              <a:t> </a:t>
            </a:r>
            <a:r>
              <a:rPr lang="en-US" spc="-15" dirty="0"/>
              <a:t>contains</a:t>
            </a:r>
            <a:r>
              <a:rPr lang="en-US" spc="30" dirty="0"/>
              <a:t> </a:t>
            </a:r>
            <a:r>
              <a:rPr lang="en-US" spc="-5" dirty="0"/>
              <a:t>the </a:t>
            </a:r>
            <a:r>
              <a:rPr lang="en-US" spc="-620" dirty="0"/>
              <a:t> </a:t>
            </a:r>
            <a:r>
              <a:rPr lang="en-US" spc="-5" dirty="0"/>
              <a:t>nodes</a:t>
            </a:r>
            <a:r>
              <a:rPr lang="en-US" spc="15" dirty="0"/>
              <a:t> </a:t>
            </a:r>
            <a:r>
              <a:rPr lang="en-US" spc="-5" dirty="0"/>
              <a:t>along</a:t>
            </a:r>
            <a:r>
              <a:rPr lang="en-US" spc="5" dirty="0"/>
              <a:t> </a:t>
            </a:r>
            <a:r>
              <a:rPr lang="en-US" spc="-5" dirty="0"/>
              <a:t>the</a:t>
            </a:r>
            <a:r>
              <a:rPr lang="en-US" spc="10" dirty="0"/>
              <a:t> </a:t>
            </a:r>
            <a:r>
              <a:rPr lang="en-US" spc="-10" dirty="0"/>
              <a:t>path</a:t>
            </a:r>
            <a:r>
              <a:rPr lang="en-US" spc="10" dirty="0"/>
              <a:t> </a:t>
            </a:r>
            <a:r>
              <a:rPr lang="en-US" spc="-20" dirty="0"/>
              <a:t>from</a:t>
            </a:r>
            <a:r>
              <a:rPr lang="en-US" spc="10" dirty="0"/>
              <a:t> </a:t>
            </a:r>
            <a:r>
              <a:rPr lang="en-US" spc="-5" dirty="0"/>
              <a:t>n</a:t>
            </a:r>
            <a:r>
              <a:rPr lang="en-US" spc="5" dirty="0"/>
              <a:t> </a:t>
            </a:r>
            <a:r>
              <a:rPr lang="en-US" spc="-15" dirty="0"/>
              <a:t>to</a:t>
            </a:r>
            <a:r>
              <a:rPr lang="en-US" dirty="0"/>
              <a:t> </a:t>
            </a:r>
            <a:r>
              <a:rPr lang="en-US" spc="-5" dirty="0"/>
              <a:t>the</a:t>
            </a:r>
            <a:r>
              <a:rPr lang="en-US" spc="10" dirty="0"/>
              <a:t> </a:t>
            </a:r>
            <a:r>
              <a:rPr lang="en-US" spc="-20" dirty="0"/>
              <a:t>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978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>
            <a:spLocks noGrp="1"/>
          </p:cNvSpPr>
          <p:nvPr>
            <p:ph type="body" idx="1"/>
          </p:nvPr>
        </p:nvSpPr>
        <p:spPr>
          <a:xfrm>
            <a:off x="457200" y="304800"/>
            <a:ext cx="8229600" cy="6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b="1"/>
              <a:t>Binding of names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IN"/>
              <a:t>Same name may denote different data objects at run time.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IN" b="1"/>
              <a:t>Data object </a:t>
            </a:r>
            <a:r>
              <a:rPr lang="en-IN"/>
              <a:t>is a storage location that holds values.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IN" b="1"/>
              <a:t>Environment </a:t>
            </a:r>
            <a:r>
              <a:rPr lang="en-IN"/>
              <a:t>is a function that maps a name to a storage location.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IN" b="1"/>
              <a:t>State</a:t>
            </a:r>
            <a:r>
              <a:rPr lang="en-IN"/>
              <a:t> refers to a function that maps a storage location to the value held there.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IN"/>
              <a:t>When an environment associates storage location s with a name x, we say that x is bound to s. This association is referred to as a </a:t>
            </a:r>
            <a:r>
              <a:rPr lang="en-IN" b="1"/>
              <a:t>binding </a:t>
            </a:r>
            <a:r>
              <a:rPr lang="en-IN"/>
              <a:t>of x.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b="1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/>
              <a:t>Binding of names</a:t>
            </a:r>
            <a:endParaRPr b="1"/>
          </a:p>
        </p:txBody>
      </p:sp>
      <p:pic>
        <p:nvPicPr>
          <p:cNvPr id="241" name="Google Shape;241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2133600"/>
            <a:ext cx="496252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 b="1"/>
              <a:t>STORAGE ORGANISATION</a:t>
            </a:r>
            <a:endParaRPr b="1"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1"/>
          </p:nvPr>
        </p:nvSpPr>
        <p:spPr>
          <a:xfrm>
            <a:off x="457200" y="762000"/>
            <a:ext cx="8229600" cy="58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The operating system maps the logical address into physical addresses.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The storage layout is influenced by the addressing constraints of the target machine.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 A character array of length 10 needs only enough bytes to hold 10 characters, a compiler may allocate 12 bytes to get alignment, leaving 2 bytes unused. 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This unused space due to alignment considerations is referred to as </a:t>
            </a:r>
            <a:r>
              <a:rPr lang="en-IN" b="1"/>
              <a:t>padding.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Activation records maintain the variable information. 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457200" y="-5751"/>
            <a:ext cx="8229600" cy="920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 b="1"/>
              <a:t>Function Preserving Transformations</a:t>
            </a:r>
            <a:endParaRPr b="1"/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1"/>
          </p:nvPr>
        </p:nvSpPr>
        <p:spPr>
          <a:xfrm>
            <a:off x="457200" y="838200"/>
            <a:ext cx="8229600" cy="58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Common sub expression elimination 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Copy propagation, 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Dead-code elimination 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Constant folding </a:t>
            </a:r>
            <a:endParaRPr/>
          </a:p>
          <a:p>
            <a:pPr marL="514350" lvl="0" indent="-51435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IN" b="1"/>
              <a:t>Common Sub expression Elimination </a:t>
            </a:r>
            <a:endParaRPr/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An occurrence of an expression E is called a common sub-expression if E was previously computed, and the values of variables in E have not changed since the previous computation. </a:t>
            </a:r>
            <a:endParaRPr/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 b="1"/>
              <a:t>STORAGE ORGANISATION</a:t>
            </a:r>
            <a:endParaRPr b="1"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1"/>
          </p:nvPr>
        </p:nvSpPr>
        <p:spPr>
          <a:xfrm>
            <a:off x="457200" y="762000"/>
            <a:ext cx="8229600" cy="58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775"/>
              </a:spcBef>
              <a:buNone/>
            </a:pPr>
            <a:r>
              <a:rPr lang="en-US" spc="-20" dirty="0"/>
              <a:t>From</a:t>
            </a:r>
            <a:r>
              <a:rPr lang="en-US" spc="5" dirty="0"/>
              <a:t> </a:t>
            </a:r>
            <a:r>
              <a:rPr lang="en-US" spc="-5" dirty="0"/>
              <a:t>the </a:t>
            </a:r>
            <a:r>
              <a:rPr lang="en-US" spc="-15" dirty="0"/>
              <a:t>perspective</a:t>
            </a:r>
            <a:r>
              <a:rPr lang="en-US" spc="25" dirty="0"/>
              <a:t> </a:t>
            </a:r>
            <a:r>
              <a:rPr lang="en-US" spc="-5" dirty="0"/>
              <a:t>of the</a:t>
            </a:r>
            <a:r>
              <a:rPr lang="en-US" spc="10" dirty="0"/>
              <a:t> </a:t>
            </a:r>
            <a:r>
              <a:rPr lang="en-US" spc="-10" dirty="0"/>
              <a:t>compiler</a:t>
            </a:r>
            <a:r>
              <a:rPr lang="en-US" spc="40" dirty="0"/>
              <a:t> </a:t>
            </a:r>
            <a:r>
              <a:rPr lang="en-US" spc="-10" dirty="0"/>
              <a:t>writer:</a:t>
            </a:r>
            <a:endParaRPr lang="en-US" dirty="0"/>
          </a:p>
          <a:p>
            <a:pPr marL="241300" marR="5080" indent="-228600">
              <a:lnSpc>
                <a:spcPts val="3020"/>
              </a:lnSpc>
              <a:spcBef>
                <a:spcPts val="1060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lang="en-US" dirty="0"/>
              <a:t>	</a:t>
            </a:r>
            <a:r>
              <a:rPr lang="en-US" spc="-5" dirty="0"/>
              <a:t>The</a:t>
            </a:r>
            <a:r>
              <a:rPr lang="en-US" spc="5" dirty="0"/>
              <a:t> </a:t>
            </a:r>
            <a:r>
              <a:rPr lang="en-US" spc="-20" dirty="0"/>
              <a:t>executing</a:t>
            </a:r>
            <a:r>
              <a:rPr lang="en-US" spc="25" dirty="0"/>
              <a:t> </a:t>
            </a:r>
            <a:r>
              <a:rPr lang="en-US" spc="-20" dirty="0"/>
              <a:t>target</a:t>
            </a:r>
            <a:r>
              <a:rPr lang="en-US" spc="-5" dirty="0"/>
              <a:t> </a:t>
            </a:r>
            <a:r>
              <a:rPr lang="en-US" spc="-25" dirty="0"/>
              <a:t>program</a:t>
            </a:r>
            <a:r>
              <a:rPr lang="en-US" spc="40" dirty="0"/>
              <a:t> </a:t>
            </a:r>
            <a:r>
              <a:rPr lang="en-US" spc="-10" dirty="0"/>
              <a:t>runs</a:t>
            </a:r>
            <a:r>
              <a:rPr lang="en-US" spc="25" dirty="0"/>
              <a:t> </a:t>
            </a:r>
            <a:r>
              <a:rPr lang="en-US" spc="-5" dirty="0"/>
              <a:t>in</a:t>
            </a:r>
            <a:r>
              <a:rPr lang="en-US" spc="20" dirty="0"/>
              <a:t> </a:t>
            </a:r>
            <a:r>
              <a:rPr lang="en-US" spc="-5" dirty="0"/>
              <a:t>its</a:t>
            </a:r>
            <a:r>
              <a:rPr lang="en-US" spc="15" dirty="0"/>
              <a:t> </a:t>
            </a:r>
            <a:r>
              <a:rPr lang="en-US" spc="-10" dirty="0"/>
              <a:t>own</a:t>
            </a:r>
            <a:r>
              <a:rPr lang="en-US" dirty="0"/>
              <a:t> </a:t>
            </a:r>
            <a:r>
              <a:rPr lang="en-US" spc="-10" dirty="0"/>
              <a:t>logical</a:t>
            </a:r>
            <a:r>
              <a:rPr lang="en-US" spc="5" dirty="0"/>
              <a:t> </a:t>
            </a:r>
            <a:r>
              <a:rPr lang="en-US" spc="-10" dirty="0"/>
              <a:t>address</a:t>
            </a:r>
            <a:r>
              <a:rPr lang="en-US" spc="25" dirty="0"/>
              <a:t> </a:t>
            </a:r>
            <a:r>
              <a:rPr lang="en-US" spc="-10" dirty="0"/>
              <a:t>space</a:t>
            </a:r>
            <a:r>
              <a:rPr lang="en-US" spc="25" dirty="0"/>
              <a:t> </a:t>
            </a:r>
            <a:r>
              <a:rPr lang="en-US" spc="-5" dirty="0"/>
              <a:t>in </a:t>
            </a:r>
            <a:r>
              <a:rPr lang="en-US" spc="-620" dirty="0"/>
              <a:t> </a:t>
            </a:r>
            <a:r>
              <a:rPr lang="en-US" spc="-5" dirty="0"/>
              <a:t>which</a:t>
            </a:r>
            <a:r>
              <a:rPr lang="en-US" spc="15" dirty="0"/>
              <a:t> </a:t>
            </a:r>
            <a:r>
              <a:rPr lang="en-US" spc="-5" dirty="0"/>
              <a:t>each</a:t>
            </a:r>
            <a:r>
              <a:rPr lang="en-US" spc="10" dirty="0"/>
              <a:t> </a:t>
            </a:r>
            <a:r>
              <a:rPr lang="en-US" spc="-20" dirty="0"/>
              <a:t>program</a:t>
            </a:r>
            <a:r>
              <a:rPr lang="en-US" spc="20" dirty="0"/>
              <a:t> </a:t>
            </a:r>
            <a:r>
              <a:rPr lang="en-US" spc="-10" dirty="0"/>
              <a:t>value</a:t>
            </a:r>
            <a:r>
              <a:rPr lang="en-US" dirty="0"/>
              <a:t> </a:t>
            </a:r>
            <a:r>
              <a:rPr lang="en-US" spc="-10" dirty="0"/>
              <a:t>has</a:t>
            </a:r>
            <a:r>
              <a:rPr lang="en-US" spc="15" dirty="0"/>
              <a:t> </a:t>
            </a:r>
            <a:r>
              <a:rPr lang="en-US" spc="-5" dirty="0"/>
              <a:t>a</a:t>
            </a:r>
            <a:r>
              <a:rPr lang="en-US" spc="10" dirty="0"/>
              <a:t> </a:t>
            </a:r>
            <a:r>
              <a:rPr lang="en-US" spc="-10" dirty="0"/>
              <a:t>location.</a:t>
            </a:r>
            <a:endParaRPr lang="en-US" dirty="0"/>
          </a:p>
          <a:p>
            <a:pPr marL="241300" marR="584200" indent="-228600">
              <a:lnSpc>
                <a:spcPts val="303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pc="-5" dirty="0"/>
              <a:t>The</a:t>
            </a:r>
            <a:r>
              <a:rPr lang="en-US" spc="5" dirty="0"/>
              <a:t> </a:t>
            </a:r>
            <a:r>
              <a:rPr lang="en-US" spc="-10" dirty="0"/>
              <a:t>management</a:t>
            </a:r>
            <a:r>
              <a:rPr lang="en-US" spc="-5" dirty="0"/>
              <a:t> and</a:t>
            </a:r>
            <a:r>
              <a:rPr lang="en-US" spc="10" dirty="0"/>
              <a:t> </a:t>
            </a:r>
            <a:r>
              <a:rPr lang="en-US" spc="-20" dirty="0"/>
              <a:t>organization</a:t>
            </a:r>
            <a:r>
              <a:rPr lang="en-US" spc="-5" dirty="0"/>
              <a:t> of</a:t>
            </a:r>
            <a:r>
              <a:rPr lang="en-US" dirty="0"/>
              <a:t> </a:t>
            </a:r>
            <a:r>
              <a:rPr lang="en-US" spc="-5" dirty="0"/>
              <a:t>this</a:t>
            </a:r>
            <a:r>
              <a:rPr lang="en-US" spc="25" dirty="0"/>
              <a:t> </a:t>
            </a:r>
            <a:r>
              <a:rPr lang="en-US" spc="-5" dirty="0"/>
              <a:t>logical</a:t>
            </a:r>
            <a:r>
              <a:rPr lang="en-US" spc="-15" dirty="0"/>
              <a:t> </a:t>
            </a:r>
            <a:r>
              <a:rPr lang="en-US" spc="-10" dirty="0"/>
              <a:t>address</a:t>
            </a:r>
            <a:r>
              <a:rPr lang="en-US" spc="35" dirty="0"/>
              <a:t> </a:t>
            </a:r>
            <a:r>
              <a:rPr lang="en-US" spc="-5" dirty="0"/>
              <a:t>space</a:t>
            </a:r>
            <a:r>
              <a:rPr lang="en-US" dirty="0"/>
              <a:t> </a:t>
            </a:r>
            <a:r>
              <a:rPr lang="en-US" spc="-5" dirty="0"/>
              <a:t>is </a:t>
            </a:r>
            <a:r>
              <a:rPr lang="en-US" spc="-620" dirty="0"/>
              <a:t> </a:t>
            </a:r>
            <a:r>
              <a:rPr lang="en-US" spc="-15" dirty="0"/>
              <a:t>shared</a:t>
            </a:r>
            <a:r>
              <a:rPr lang="en-US" spc="10" dirty="0"/>
              <a:t> </a:t>
            </a:r>
            <a:r>
              <a:rPr lang="en-US" spc="-10" dirty="0"/>
              <a:t>between</a:t>
            </a:r>
            <a:r>
              <a:rPr lang="en-US" dirty="0"/>
              <a:t> </a:t>
            </a:r>
            <a:r>
              <a:rPr lang="en-US" spc="-5" dirty="0"/>
              <a:t>the</a:t>
            </a:r>
            <a:r>
              <a:rPr lang="en-US" spc="10" dirty="0"/>
              <a:t> </a:t>
            </a:r>
            <a:r>
              <a:rPr lang="en-US" b="1" i="1" spc="-30" dirty="0">
                <a:solidFill>
                  <a:srgbClr val="FF0000"/>
                </a:solidFill>
              </a:rPr>
              <a:t>compiler,</a:t>
            </a:r>
            <a:r>
              <a:rPr lang="en-US" b="1" i="1" spc="25" dirty="0">
                <a:solidFill>
                  <a:srgbClr val="FF0000"/>
                </a:solidFill>
              </a:rPr>
              <a:t> </a:t>
            </a:r>
            <a:r>
              <a:rPr lang="en-US" b="1" i="1" spc="-10" dirty="0">
                <a:solidFill>
                  <a:srgbClr val="FF0000"/>
                </a:solidFill>
              </a:rPr>
              <a:t>operating</a:t>
            </a:r>
            <a:r>
              <a:rPr lang="en-US" b="1" i="1" spc="10" dirty="0">
                <a:solidFill>
                  <a:srgbClr val="FF0000"/>
                </a:solidFill>
              </a:rPr>
              <a:t> </a:t>
            </a:r>
            <a:r>
              <a:rPr lang="en-US" b="1" i="1" spc="-20" dirty="0">
                <a:solidFill>
                  <a:srgbClr val="FF0000"/>
                </a:solidFill>
              </a:rPr>
              <a:t>system,</a:t>
            </a:r>
            <a:r>
              <a:rPr lang="en-US" b="1" i="1" spc="10" dirty="0">
                <a:solidFill>
                  <a:srgbClr val="FF0000"/>
                </a:solidFill>
              </a:rPr>
              <a:t> </a:t>
            </a:r>
            <a:r>
              <a:rPr lang="en-US" b="1" i="1" spc="-5" dirty="0">
                <a:solidFill>
                  <a:srgbClr val="FF0000"/>
                </a:solidFill>
              </a:rPr>
              <a:t>and </a:t>
            </a:r>
            <a:r>
              <a:rPr lang="en-US" b="1" i="1" spc="-15" dirty="0">
                <a:solidFill>
                  <a:srgbClr val="FF0000"/>
                </a:solidFill>
              </a:rPr>
              <a:t>target </a:t>
            </a:r>
            <a:r>
              <a:rPr lang="en-US" b="1" i="1" spc="-10" dirty="0">
                <a:solidFill>
                  <a:srgbClr val="FF0000"/>
                </a:solidFill>
              </a:rPr>
              <a:t> </a:t>
            </a:r>
            <a:r>
              <a:rPr lang="en-US" b="1" i="1" spc="-5" dirty="0">
                <a:solidFill>
                  <a:srgbClr val="FF0000"/>
                </a:solidFill>
              </a:rPr>
              <a:t>machine</a:t>
            </a:r>
            <a:r>
              <a:rPr lang="en-US" spc="-5" dirty="0"/>
              <a:t>.</a:t>
            </a:r>
            <a:endParaRPr lang="en-US" dirty="0"/>
          </a:p>
          <a:p>
            <a:pPr marL="241300" marR="1089660" indent="-228600">
              <a:lnSpc>
                <a:spcPts val="3020"/>
              </a:lnSpc>
              <a:spcBef>
                <a:spcPts val="99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pc="-5" dirty="0"/>
              <a:t>The</a:t>
            </a:r>
            <a:r>
              <a:rPr lang="en-US" dirty="0"/>
              <a:t> </a:t>
            </a:r>
            <a:r>
              <a:rPr lang="en-US" i="1" spc="-5" dirty="0">
                <a:solidFill>
                  <a:srgbClr val="001F5F"/>
                </a:solidFill>
              </a:rPr>
              <a:t>operating</a:t>
            </a:r>
            <a:r>
              <a:rPr lang="en-US" i="1" spc="10" dirty="0">
                <a:solidFill>
                  <a:srgbClr val="001F5F"/>
                </a:solidFill>
              </a:rPr>
              <a:t> </a:t>
            </a:r>
            <a:r>
              <a:rPr lang="en-US" i="1" spc="-25" dirty="0">
                <a:solidFill>
                  <a:srgbClr val="001F5F"/>
                </a:solidFill>
              </a:rPr>
              <a:t>system</a:t>
            </a:r>
            <a:r>
              <a:rPr lang="en-US" i="1" dirty="0">
                <a:solidFill>
                  <a:srgbClr val="001F5F"/>
                </a:solidFill>
              </a:rPr>
              <a:t> </a:t>
            </a:r>
            <a:r>
              <a:rPr lang="en-US" i="1" spc="-10" dirty="0">
                <a:solidFill>
                  <a:srgbClr val="001F5F"/>
                </a:solidFill>
              </a:rPr>
              <a:t>maps</a:t>
            </a:r>
            <a:r>
              <a:rPr lang="en-US" i="1" spc="10" dirty="0">
                <a:solidFill>
                  <a:srgbClr val="001F5F"/>
                </a:solidFill>
              </a:rPr>
              <a:t> </a:t>
            </a:r>
            <a:r>
              <a:rPr lang="en-US" i="1" spc="-5" dirty="0">
                <a:solidFill>
                  <a:srgbClr val="001F5F"/>
                </a:solidFill>
              </a:rPr>
              <a:t>the logical</a:t>
            </a:r>
            <a:r>
              <a:rPr lang="en-US" i="1" dirty="0">
                <a:solidFill>
                  <a:srgbClr val="001F5F"/>
                </a:solidFill>
              </a:rPr>
              <a:t> </a:t>
            </a:r>
            <a:r>
              <a:rPr lang="en-US" i="1" spc="-5" dirty="0">
                <a:solidFill>
                  <a:srgbClr val="001F5F"/>
                </a:solidFill>
              </a:rPr>
              <a:t>addresses</a:t>
            </a:r>
            <a:r>
              <a:rPr lang="en-US" i="1" dirty="0">
                <a:solidFill>
                  <a:srgbClr val="001F5F"/>
                </a:solidFill>
              </a:rPr>
              <a:t> </a:t>
            </a:r>
            <a:r>
              <a:rPr lang="en-US" i="1" spc="-25" dirty="0">
                <a:solidFill>
                  <a:srgbClr val="001F5F"/>
                </a:solidFill>
              </a:rPr>
              <a:t>into</a:t>
            </a:r>
            <a:r>
              <a:rPr lang="en-US" i="1" spc="5" dirty="0">
                <a:solidFill>
                  <a:srgbClr val="001F5F"/>
                </a:solidFill>
              </a:rPr>
              <a:t> </a:t>
            </a:r>
            <a:r>
              <a:rPr lang="en-US" i="1" spc="-15" dirty="0">
                <a:solidFill>
                  <a:srgbClr val="001F5F"/>
                </a:solidFill>
              </a:rPr>
              <a:t>physical </a:t>
            </a:r>
            <a:r>
              <a:rPr lang="en-US" i="1" spc="-620" dirty="0">
                <a:solidFill>
                  <a:srgbClr val="001F5F"/>
                </a:solidFill>
              </a:rPr>
              <a:t> </a:t>
            </a:r>
            <a:r>
              <a:rPr lang="en-US" i="1" spc="-5" dirty="0">
                <a:solidFill>
                  <a:srgbClr val="001F5F"/>
                </a:solidFill>
              </a:rPr>
              <a:t>addresses</a:t>
            </a:r>
            <a:r>
              <a:rPr lang="en-US" spc="-5" dirty="0"/>
              <a:t>,</a:t>
            </a:r>
            <a:r>
              <a:rPr lang="en-US" dirty="0"/>
              <a:t> </a:t>
            </a:r>
            <a:r>
              <a:rPr lang="en-US" spc="-5" dirty="0"/>
              <a:t>which</a:t>
            </a:r>
            <a:r>
              <a:rPr lang="en-US" spc="25" dirty="0"/>
              <a:t> </a:t>
            </a:r>
            <a:r>
              <a:rPr lang="en-US" spc="-20" dirty="0"/>
              <a:t>are</a:t>
            </a:r>
            <a:r>
              <a:rPr lang="en-US" dirty="0"/>
              <a:t> </a:t>
            </a:r>
            <a:r>
              <a:rPr lang="en-US" spc="-10" dirty="0"/>
              <a:t>usually</a:t>
            </a:r>
            <a:r>
              <a:rPr lang="en-US" spc="25" dirty="0"/>
              <a:t> </a:t>
            </a:r>
            <a:r>
              <a:rPr lang="en-US" spc="-15" dirty="0"/>
              <a:t>spread</a:t>
            </a:r>
            <a:r>
              <a:rPr lang="en-US" spc="25" dirty="0"/>
              <a:t> </a:t>
            </a:r>
            <a:r>
              <a:rPr lang="en-US" spc="-15" dirty="0"/>
              <a:t>throughout</a:t>
            </a:r>
            <a:r>
              <a:rPr lang="en-US" spc="55" dirty="0"/>
              <a:t> </a:t>
            </a:r>
            <a:r>
              <a:rPr lang="en-US" spc="-30" dirty="0"/>
              <a:t>memory.</a:t>
            </a:r>
            <a:endParaRPr lang="en-US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7634644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960" y="1174346"/>
            <a:ext cx="3550528" cy="3984508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200569"/>
              </p:ext>
            </p:extLst>
          </p:nvPr>
        </p:nvGraphicFramePr>
        <p:xfrm>
          <a:off x="4016887" y="808302"/>
          <a:ext cx="5127113" cy="5341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1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090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7717">
                <a:tc>
                  <a:txBody>
                    <a:bodyPr/>
                    <a:lstStyle/>
                    <a:p>
                      <a:pPr marL="242570" marR="232410" indent="10033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SIS</a:t>
                      </a:r>
                      <a:r>
                        <a:rPr sz="14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FOR  COM</a:t>
                      </a:r>
                      <a:r>
                        <a:rPr sz="1400" b="1" spc="-8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84175" marR="374650" indent="2857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400" b="1" spc="-160" dirty="0">
                          <a:latin typeface="Arial"/>
                          <a:cs typeface="Arial"/>
                        </a:rPr>
                        <a:t>LOGICAL </a:t>
                      </a:r>
                      <a:r>
                        <a:rPr sz="1400" b="1" spc="-3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84175" marR="361315" indent="-1270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PHYSIC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L  </a:t>
                      </a:r>
                      <a:r>
                        <a:rPr sz="1400" b="1" spc="-180" dirty="0">
                          <a:latin typeface="Arial"/>
                          <a:cs typeface="Arial"/>
                        </a:rPr>
                        <a:t>ADDRESS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107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spc="-140" dirty="0">
                          <a:latin typeface="Arial"/>
                          <a:cs typeface="Arial"/>
                        </a:rPr>
                        <a:t>Basic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56515" marR="1981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It</a:t>
                      </a:r>
                      <a:r>
                        <a:rPr sz="14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v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irtu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 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add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ress</a:t>
                      </a:r>
                      <a:r>
                        <a:rPr sz="14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gene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rated 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CPU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marR="8445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h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4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physic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 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add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ress</a:t>
                      </a:r>
                      <a:r>
                        <a:rPr sz="14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cati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n 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4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emor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14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unit.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0451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es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Spa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56515" marR="6096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4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14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4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og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ic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  </a:t>
                      </a:r>
                      <a:r>
                        <a:rPr sz="1400" spc="-135" dirty="0">
                          <a:latin typeface="Arial MT"/>
                          <a:cs typeface="Arial MT"/>
                        </a:rPr>
                        <a:t>addresses </a:t>
                      </a:r>
                      <a:r>
                        <a:rPr sz="14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gene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rated</a:t>
                      </a:r>
                      <a:r>
                        <a:rPr sz="14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CPU</a:t>
                      </a:r>
                      <a:r>
                        <a:rPr sz="14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in 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refer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nc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4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 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ro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g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ram</a:t>
                      </a:r>
                      <a:r>
                        <a:rPr sz="14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referr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 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Logic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400" spc="-1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Ad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ress  </a:t>
                      </a:r>
                      <a:r>
                        <a:rPr sz="1400" spc="-135" dirty="0">
                          <a:latin typeface="Arial MT"/>
                          <a:cs typeface="Arial MT"/>
                        </a:rPr>
                        <a:t>Space.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marR="8509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4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14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4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h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ys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 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add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ress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ma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pe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 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h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4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corr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sp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ndi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g 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gic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ress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is 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referr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Phys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cal  </a:t>
                      </a:r>
                      <a:r>
                        <a:rPr sz="1400" spc="-125" dirty="0">
                          <a:latin typeface="Arial MT"/>
                          <a:cs typeface="Arial MT"/>
                        </a:rPr>
                        <a:t>Address.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107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spc="-105" dirty="0">
                          <a:latin typeface="Arial"/>
                          <a:cs typeface="Arial"/>
                        </a:rPr>
                        <a:t>Visibility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56515" marR="200660" algn="just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h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4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ca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4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v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w  the</a:t>
                      </a:r>
                      <a:r>
                        <a:rPr sz="14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lo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g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ic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ress 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14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pro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g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ram.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marR="1492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h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4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ca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4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never  vi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w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h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ysic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 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add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ress</a:t>
                      </a:r>
                      <a:r>
                        <a:rPr sz="14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14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ro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g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ram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64412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spc="-150" dirty="0">
                          <a:latin typeface="Arial"/>
                          <a:cs typeface="Arial"/>
                        </a:rPr>
                        <a:t>Access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56515" marR="15049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h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4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us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the 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gic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ress</a:t>
                      </a:r>
                      <a:r>
                        <a:rPr sz="14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to  acces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h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4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physic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  </a:t>
                      </a:r>
                      <a:r>
                        <a:rPr sz="1400" spc="-125" dirty="0">
                          <a:latin typeface="Arial MT"/>
                          <a:cs typeface="Arial MT"/>
                        </a:rPr>
                        <a:t>address.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2781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h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4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ca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4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no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 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dir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acc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ss  physic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ress.</a:t>
                      </a: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422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>
            <a:spLocks noGrp="1"/>
          </p:cNvSpPr>
          <p:nvPr>
            <p:ph type="title"/>
          </p:nvPr>
        </p:nvSpPr>
        <p:spPr>
          <a:xfrm>
            <a:off x="381000" y="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 b="1"/>
              <a:t>STORAGE ALLOCATION STRATEGIES</a:t>
            </a:r>
            <a:endParaRPr b="1"/>
          </a:p>
        </p:txBody>
      </p:sp>
      <p:sp>
        <p:nvSpPr>
          <p:cNvPr id="253" name="Google Shape;253;p29"/>
          <p:cNvSpPr txBox="1">
            <a:spLocks noGrp="1"/>
          </p:cNvSpPr>
          <p:nvPr>
            <p:ph type="body" idx="1"/>
          </p:nvPr>
        </p:nvSpPr>
        <p:spPr>
          <a:xfrm>
            <a:off x="152400" y="685800"/>
            <a:ext cx="8991600" cy="58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527685" marR="164465" indent="-515620">
              <a:lnSpc>
                <a:spcPct val="70000"/>
              </a:lnSpc>
              <a:spcBef>
                <a:spcPts val="10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dirty="0" smtClean="0"/>
              <a:t>A </a:t>
            </a:r>
            <a:r>
              <a:rPr lang="en-US" b="1" spc="-10" dirty="0">
                <a:solidFill>
                  <a:srgbClr val="FF0000"/>
                </a:solidFill>
              </a:rPr>
              <a:t>statically </a:t>
            </a:r>
            <a:r>
              <a:rPr lang="en-US" spc="-5" dirty="0"/>
              <a:t>determined </a:t>
            </a:r>
            <a:r>
              <a:rPr lang="en-US" b="1" spc="-10" dirty="0">
                <a:solidFill>
                  <a:srgbClr val="FF0000"/>
                </a:solidFill>
              </a:rPr>
              <a:t>area </a:t>
            </a:r>
            <a:r>
              <a:rPr lang="en-US" b="1" spc="-5" dirty="0">
                <a:solidFill>
                  <a:srgbClr val="FF0000"/>
                </a:solidFill>
              </a:rPr>
              <a:t>Code </a:t>
            </a:r>
            <a:r>
              <a:rPr lang="en-US" spc="-10" dirty="0"/>
              <a:t>that </a:t>
            </a:r>
            <a:r>
              <a:rPr lang="en-US" spc="-5" dirty="0"/>
              <a:t>holds </a:t>
            </a:r>
            <a:r>
              <a:rPr lang="en-US" dirty="0"/>
              <a:t>the </a:t>
            </a:r>
            <a:r>
              <a:rPr lang="en-US" spc="-15" dirty="0"/>
              <a:t>executable target </a:t>
            </a:r>
            <a:r>
              <a:rPr lang="en-US" spc="-5" dirty="0"/>
              <a:t>code. </a:t>
            </a:r>
            <a:r>
              <a:rPr lang="en-US" spc="-10" dirty="0"/>
              <a:t>The </a:t>
            </a:r>
            <a:r>
              <a:rPr lang="en-US" spc="-530" dirty="0"/>
              <a:t> </a:t>
            </a:r>
            <a:r>
              <a:rPr lang="en-US" spc="-20" dirty="0"/>
              <a:t>size</a:t>
            </a:r>
            <a:r>
              <a:rPr lang="en-US" spc="-10" dirty="0"/>
              <a:t> </a:t>
            </a:r>
            <a:r>
              <a:rPr lang="en-US" spc="-5" dirty="0"/>
              <a:t>of </a:t>
            </a:r>
            <a:r>
              <a:rPr lang="en-US" dirty="0"/>
              <a:t>the</a:t>
            </a:r>
            <a:r>
              <a:rPr lang="en-US" spc="5" dirty="0"/>
              <a:t> </a:t>
            </a:r>
            <a:r>
              <a:rPr lang="en-US" spc="-20" dirty="0"/>
              <a:t>target</a:t>
            </a:r>
            <a:r>
              <a:rPr lang="en-US" spc="-35" dirty="0"/>
              <a:t> </a:t>
            </a:r>
            <a:r>
              <a:rPr lang="en-US" spc="-10" dirty="0"/>
              <a:t>code</a:t>
            </a:r>
            <a:r>
              <a:rPr lang="en-US" spc="-5" dirty="0"/>
              <a:t> </a:t>
            </a:r>
            <a:r>
              <a:rPr lang="en-US" spc="-10" dirty="0"/>
              <a:t>can</a:t>
            </a:r>
            <a:r>
              <a:rPr lang="en-US" spc="-5" dirty="0"/>
              <a:t> be determined</a:t>
            </a:r>
            <a:r>
              <a:rPr lang="en-US" spc="-20" dirty="0"/>
              <a:t> </a:t>
            </a:r>
            <a:r>
              <a:rPr lang="en-US" spc="-15" dirty="0"/>
              <a:t>at</a:t>
            </a:r>
            <a:r>
              <a:rPr lang="en-US" dirty="0"/>
              <a:t> </a:t>
            </a:r>
            <a:r>
              <a:rPr lang="en-US" spc="-10" dirty="0"/>
              <a:t>compile</a:t>
            </a:r>
            <a:r>
              <a:rPr lang="en-US" spc="-15" dirty="0"/>
              <a:t> </a:t>
            </a:r>
            <a:r>
              <a:rPr lang="en-US" dirty="0"/>
              <a:t>time.</a:t>
            </a:r>
          </a:p>
          <a:p>
            <a:pPr marL="527685" marR="5080" indent="-515620">
              <a:lnSpc>
                <a:spcPct val="70000"/>
              </a:lnSpc>
              <a:spcBef>
                <a:spcPts val="100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dirty="0"/>
              <a:t>A</a:t>
            </a:r>
            <a:r>
              <a:rPr lang="en-US" spc="-15" dirty="0"/>
              <a:t> </a:t>
            </a:r>
            <a:r>
              <a:rPr lang="en-US" b="1" spc="-10" dirty="0">
                <a:solidFill>
                  <a:srgbClr val="FF0000"/>
                </a:solidFill>
              </a:rPr>
              <a:t>statically</a:t>
            </a:r>
            <a:r>
              <a:rPr lang="en-US" b="1" spc="5" dirty="0">
                <a:solidFill>
                  <a:srgbClr val="FF0000"/>
                </a:solidFill>
              </a:rPr>
              <a:t> </a:t>
            </a:r>
            <a:r>
              <a:rPr lang="en-US" spc="-5" dirty="0"/>
              <a:t>determined</a:t>
            </a:r>
            <a:r>
              <a:rPr lang="en-US" spc="-10" dirty="0"/>
              <a:t> </a:t>
            </a:r>
            <a:r>
              <a:rPr lang="en-US" b="1" spc="-15" dirty="0">
                <a:solidFill>
                  <a:srgbClr val="FF0000"/>
                </a:solidFill>
              </a:rPr>
              <a:t>data</a:t>
            </a:r>
            <a:r>
              <a:rPr lang="en-US" b="1" spc="5" dirty="0">
                <a:solidFill>
                  <a:srgbClr val="FF0000"/>
                </a:solidFill>
              </a:rPr>
              <a:t> </a:t>
            </a:r>
            <a:r>
              <a:rPr lang="en-US" b="1" spc="-10" dirty="0">
                <a:solidFill>
                  <a:srgbClr val="FF0000"/>
                </a:solidFill>
              </a:rPr>
              <a:t>area</a:t>
            </a:r>
            <a:r>
              <a:rPr lang="en-US" b="1" spc="5" dirty="0">
                <a:solidFill>
                  <a:srgbClr val="FF0000"/>
                </a:solidFill>
              </a:rPr>
              <a:t> </a:t>
            </a:r>
            <a:r>
              <a:rPr lang="en-US" spc="-10" dirty="0"/>
              <a:t>Static</a:t>
            </a:r>
            <a:r>
              <a:rPr lang="en-US" spc="-40" dirty="0"/>
              <a:t> </a:t>
            </a:r>
            <a:r>
              <a:rPr lang="en-US" spc="-20" dirty="0"/>
              <a:t>for</a:t>
            </a:r>
            <a:r>
              <a:rPr lang="en-US" spc="-5" dirty="0"/>
              <a:t> holding global</a:t>
            </a:r>
            <a:r>
              <a:rPr lang="en-US" dirty="0"/>
              <a:t> </a:t>
            </a:r>
            <a:r>
              <a:rPr lang="en-US" spc="-15" dirty="0"/>
              <a:t>constants </a:t>
            </a:r>
            <a:r>
              <a:rPr lang="en-US" dirty="0"/>
              <a:t>and </a:t>
            </a:r>
            <a:r>
              <a:rPr lang="en-US" spc="-5" dirty="0"/>
              <a:t>other </a:t>
            </a:r>
            <a:r>
              <a:rPr lang="en-US" spc="-525" dirty="0"/>
              <a:t> </a:t>
            </a:r>
            <a:r>
              <a:rPr lang="en-US" spc="-15" dirty="0"/>
              <a:t>data generated</a:t>
            </a:r>
            <a:r>
              <a:rPr lang="en-US" spc="-10" dirty="0"/>
              <a:t> by</a:t>
            </a:r>
            <a:r>
              <a:rPr lang="en-US" spc="5" dirty="0"/>
              <a:t> </a:t>
            </a:r>
            <a:r>
              <a:rPr lang="en-US" dirty="0"/>
              <a:t>the </a:t>
            </a:r>
            <a:r>
              <a:rPr lang="en-US" spc="-35" dirty="0"/>
              <a:t>compiler. </a:t>
            </a:r>
            <a:r>
              <a:rPr lang="en-US" spc="-5" dirty="0"/>
              <a:t>The</a:t>
            </a:r>
            <a:r>
              <a:rPr lang="en-US" spc="10" dirty="0"/>
              <a:t> </a:t>
            </a:r>
            <a:r>
              <a:rPr lang="en-US" spc="-20" dirty="0"/>
              <a:t>size</a:t>
            </a:r>
            <a:r>
              <a:rPr lang="en-US" dirty="0"/>
              <a:t> </a:t>
            </a:r>
            <a:r>
              <a:rPr lang="en-US" spc="-5" dirty="0"/>
              <a:t>of </a:t>
            </a:r>
            <a:r>
              <a:rPr lang="en-US" dirty="0"/>
              <a:t>the</a:t>
            </a:r>
            <a:r>
              <a:rPr lang="en-US" spc="5" dirty="0"/>
              <a:t> </a:t>
            </a:r>
            <a:r>
              <a:rPr lang="en-US" spc="-5" dirty="0"/>
              <a:t>global</a:t>
            </a:r>
            <a:r>
              <a:rPr lang="en-US" spc="10" dirty="0"/>
              <a:t> </a:t>
            </a:r>
            <a:r>
              <a:rPr lang="en-US" spc="-15" dirty="0"/>
              <a:t>constants</a:t>
            </a:r>
            <a:r>
              <a:rPr lang="en-US" spc="-20" dirty="0"/>
              <a:t> </a:t>
            </a:r>
            <a:r>
              <a:rPr lang="en-US" dirty="0"/>
              <a:t>and </a:t>
            </a:r>
            <a:r>
              <a:rPr lang="en-US" spc="-10" dirty="0"/>
              <a:t>compiler </a:t>
            </a:r>
            <a:r>
              <a:rPr lang="en-US" spc="-5" dirty="0"/>
              <a:t> </a:t>
            </a:r>
            <a:r>
              <a:rPr lang="en-US" spc="-15" dirty="0"/>
              <a:t>data</a:t>
            </a:r>
            <a:r>
              <a:rPr lang="en-US" spc="-20" dirty="0"/>
              <a:t> </a:t>
            </a:r>
            <a:r>
              <a:rPr lang="en-US" spc="-10" dirty="0"/>
              <a:t>can</a:t>
            </a:r>
            <a:r>
              <a:rPr lang="en-US" spc="-5" dirty="0"/>
              <a:t> </a:t>
            </a:r>
            <a:r>
              <a:rPr lang="en-US" dirty="0"/>
              <a:t>also</a:t>
            </a:r>
            <a:r>
              <a:rPr lang="en-US" spc="-20" dirty="0"/>
              <a:t> </a:t>
            </a:r>
            <a:r>
              <a:rPr lang="en-US" spc="-5" dirty="0"/>
              <a:t>be determined</a:t>
            </a:r>
            <a:r>
              <a:rPr lang="en-US" spc="-10" dirty="0"/>
              <a:t> </a:t>
            </a:r>
            <a:r>
              <a:rPr lang="en-US" spc="-15" dirty="0"/>
              <a:t>at</a:t>
            </a:r>
            <a:r>
              <a:rPr lang="en-US" dirty="0"/>
              <a:t> </a:t>
            </a:r>
            <a:r>
              <a:rPr lang="en-US" spc="-10" dirty="0"/>
              <a:t>compile</a:t>
            </a:r>
            <a:r>
              <a:rPr lang="en-US" spc="-15" dirty="0"/>
              <a:t> </a:t>
            </a:r>
            <a:r>
              <a:rPr lang="en-US" dirty="0"/>
              <a:t>time.</a:t>
            </a:r>
          </a:p>
          <a:p>
            <a:pPr marL="527685" marR="107314" indent="-515620">
              <a:lnSpc>
                <a:spcPct val="70000"/>
              </a:lnSpc>
              <a:spcBef>
                <a:spcPts val="10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dirty="0"/>
              <a:t>A</a:t>
            </a:r>
            <a:r>
              <a:rPr lang="en-US" spc="-15" dirty="0"/>
              <a:t> </a:t>
            </a:r>
            <a:r>
              <a:rPr lang="en-US" b="1" spc="-5" dirty="0">
                <a:solidFill>
                  <a:srgbClr val="FF0000"/>
                </a:solidFill>
              </a:rPr>
              <a:t>dynamically</a:t>
            </a:r>
            <a:r>
              <a:rPr lang="en-US" b="1" spc="-15" dirty="0">
                <a:solidFill>
                  <a:srgbClr val="FF0000"/>
                </a:solidFill>
              </a:rPr>
              <a:t> </a:t>
            </a:r>
            <a:r>
              <a:rPr lang="en-US" spc="-5" dirty="0"/>
              <a:t>managed</a:t>
            </a:r>
            <a:r>
              <a:rPr lang="en-US" spc="-15" dirty="0"/>
              <a:t> </a:t>
            </a:r>
            <a:r>
              <a:rPr lang="en-US" b="1" spc="-10" dirty="0">
                <a:solidFill>
                  <a:srgbClr val="FF0000"/>
                </a:solidFill>
              </a:rPr>
              <a:t>area</a:t>
            </a:r>
            <a:r>
              <a:rPr lang="en-US" b="1" spc="5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Heap</a:t>
            </a:r>
            <a:r>
              <a:rPr lang="en-US" b="1" spc="-5" dirty="0">
                <a:solidFill>
                  <a:srgbClr val="FF0000"/>
                </a:solidFill>
              </a:rPr>
              <a:t> </a:t>
            </a:r>
            <a:r>
              <a:rPr lang="en-US" spc="-20" dirty="0"/>
              <a:t>for</a:t>
            </a:r>
            <a:r>
              <a:rPr lang="en-US" dirty="0"/>
              <a:t> </a:t>
            </a:r>
            <a:r>
              <a:rPr lang="en-US" spc="-5" dirty="0"/>
              <a:t>holding</a:t>
            </a:r>
            <a:r>
              <a:rPr lang="en-US" dirty="0"/>
              <a:t> </a:t>
            </a:r>
            <a:r>
              <a:rPr lang="en-US" spc="-15" dirty="0"/>
              <a:t>data</a:t>
            </a:r>
            <a:r>
              <a:rPr lang="en-US" spc="-10" dirty="0"/>
              <a:t> </a:t>
            </a:r>
            <a:r>
              <a:rPr lang="en-US" spc="-5" dirty="0"/>
              <a:t>objects</a:t>
            </a:r>
            <a:r>
              <a:rPr lang="en-US" spc="-15" dirty="0"/>
              <a:t> </a:t>
            </a:r>
            <a:r>
              <a:rPr lang="en-US" spc="-10" dirty="0"/>
              <a:t>that </a:t>
            </a:r>
            <a:r>
              <a:rPr lang="en-US" spc="-15" dirty="0"/>
              <a:t>are</a:t>
            </a:r>
            <a:r>
              <a:rPr lang="en-US" spc="10" dirty="0"/>
              <a:t> </a:t>
            </a:r>
            <a:r>
              <a:rPr lang="en-US" spc="-10" dirty="0"/>
              <a:t>allocated </a:t>
            </a:r>
            <a:r>
              <a:rPr lang="en-US" spc="-525" dirty="0"/>
              <a:t> </a:t>
            </a:r>
            <a:r>
              <a:rPr lang="en-US" dirty="0"/>
              <a:t>and</a:t>
            </a:r>
            <a:r>
              <a:rPr lang="en-US" spc="-5" dirty="0"/>
              <a:t> </a:t>
            </a:r>
            <a:r>
              <a:rPr lang="en-US" spc="-10" dirty="0"/>
              <a:t>freed</a:t>
            </a:r>
            <a:r>
              <a:rPr lang="en-US" spc="5" dirty="0"/>
              <a:t> </a:t>
            </a:r>
            <a:r>
              <a:rPr lang="en-US" spc="-5" dirty="0"/>
              <a:t>during</a:t>
            </a:r>
            <a:r>
              <a:rPr lang="en-US" spc="-20" dirty="0"/>
              <a:t> </a:t>
            </a:r>
            <a:r>
              <a:rPr lang="en-US" spc="-15" dirty="0"/>
              <a:t>program</a:t>
            </a:r>
            <a:r>
              <a:rPr lang="en-US" spc="-10" dirty="0"/>
              <a:t> </a:t>
            </a:r>
            <a:r>
              <a:rPr lang="en-US" spc="-15" dirty="0"/>
              <a:t>execution.</a:t>
            </a:r>
            <a:r>
              <a:rPr lang="en-US" spc="-40" dirty="0"/>
              <a:t> </a:t>
            </a:r>
            <a:r>
              <a:rPr lang="en-US" spc="-5" dirty="0"/>
              <a:t>The</a:t>
            </a:r>
            <a:r>
              <a:rPr lang="en-US" spc="5" dirty="0"/>
              <a:t> </a:t>
            </a:r>
            <a:r>
              <a:rPr lang="en-US" spc="-20" dirty="0"/>
              <a:t>size</a:t>
            </a:r>
            <a:r>
              <a:rPr lang="en-US" dirty="0"/>
              <a:t> </a:t>
            </a:r>
            <a:r>
              <a:rPr lang="en-US" spc="-5" dirty="0"/>
              <a:t>of </a:t>
            </a:r>
            <a:r>
              <a:rPr lang="en-US" dirty="0"/>
              <a:t>the </a:t>
            </a:r>
            <a:r>
              <a:rPr lang="en-US" spc="-5" dirty="0"/>
              <a:t>Heap</a:t>
            </a:r>
            <a:r>
              <a:rPr lang="en-US" spc="40" dirty="0"/>
              <a:t> </a:t>
            </a:r>
            <a:r>
              <a:rPr lang="en-US" spc="-5" dirty="0"/>
              <a:t>cannot</a:t>
            </a:r>
            <a:r>
              <a:rPr lang="en-US" spc="-15" dirty="0"/>
              <a:t> </a:t>
            </a:r>
            <a:r>
              <a:rPr lang="en-US" spc="-5" dirty="0"/>
              <a:t>be </a:t>
            </a:r>
            <a:r>
              <a:rPr lang="en-US" dirty="0"/>
              <a:t> </a:t>
            </a:r>
            <a:r>
              <a:rPr lang="en-US" spc="-5" dirty="0"/>
              <a:t>determined</a:t>
            </a:r>
            <a:r>
              <a:rPr lang="en-US" spc="-25" dirty="0"/>
              <a:t> </a:t>
            </a:r>
            <a:r>
              <a:rPr lang="en-US" spc="-15" dirty="0"/>
              <a:t>at</a:t>
            </a:r>
            <a:r>
              <a:rPr lang="en-US" spc="-20" dirty="0"/>
              <a:t> </a:t>
            </a:r>
            <a:r>
              <a:rPr lang="en-US" spc="-10" dirty="0"/>
              <a:t>compile </a:t>
            </a:r>
            <a:r>
              <a:rPr lang="en-US" dirty="0"/>
              <a:t>time.</a:t>
            </a:r>
          </a:p>
          <a:p>
            <a:pPr marL="527685" marR="193675" indent="-515620" algn="just">
              <a:lnSpc>
                <a:spcPct val="70000"/>
              </a:lnSpc>
              <a:spcBef>
                <a:spcPts val="994"/>
              </a:spcBef>
              <a:buAutoNum type="arabicPeriod"/>
              <a:tabLst>
                <a:tab pos="528320" algn="l"/>
              </a:tabLst>
            </a:pPr>
            <a:r>
              <a:rPr lang="en-US" dirty="0"/>
              <a:t>A </a:t>
            </a:r>
            <a:r>
              <a:rPr lang="en-US" b="1" spc="-5" dirty="0">
                <a:solidFill>
                  <a:srgbClr val="FF0000"/>
                </a:solidFill>
              </a:rPr>
              <a:t>dynamically </a:t>
            </a:r>
            <a:r>
              <a:rPr lang="en-US" spc="-5" dirty="0"/>
              <a:t>managed </a:t>
            </a:r>
            <a:r>
              <a:rPr lang="en-US" b="1" spc="-10" dirty="0">
                <a:solidFill>
                  <a:srgbClr val="FF0000"/>
                </a:solidFill>
              </a:rPr>
              <a:t>area Stack </a:t>
            </a:r>
            <a:r>
              <a:rPr lang="en-US" spc="-20" dirty="0"/>
              <a:t>for </a:t>
            </a:r>
            <a:r>
              <a:rPr lang="en-US" spc="-5" dirty="0"/>
              <a:t>holding </a:t>
            </a:r>
            <a:r>
              <a:rPr lang="en-US" spc="-10" dirty="0"/>
              <a:t>activation </a:t>
            </a:r>
            <a:r>
              <a:rPr lang="en-US" spc="-15" dirty="0"/>
              <a:t>records </a:t>
            </a:r>
            <a:r>
              <a:rPr lang="en-US" dirty="0"/>
              <a:t>as </a:t>
            </a:r>
            <a:r>
              <a:rPr lang="en-US" spc="-5" dirty="0"/>
              <a:t>they </a:t>
            </a:r>
            <a:r>
              <a:rPr lang="en-US" spc="-15" dirty="0"/>
              <a:t>are </a:t>
            </a:r>
            <a:r>
              <a:rPr lang="en-US" spc="-530" dirty="0"/>
              <a:t> </a:t>
            </a:r>
            <a:r>
              <a:rPr lang="en-US" spc="-15" dirty="0"/>
              <a:t>created </a:t>
            </a:r>
            <a:r>
              <a:rPr lang="en-US" dirty="0"/>
              <a:t>and </a:t>
            </a:r>
            <a:r>
              <a:rPr lang="en-US" spc="-15" dirty="0"/>
              <a:t>destroyed </a:t>
            </a:r>
            <a:r>
              <a:rPr lang="en-US" spc="-5" dirty="0"/>
              <a:t>during </a:t>
            </a:r>
            <a:r>
              <a:rPr lang="en-US" spc="-15" dirty="0"/>
              <a:t>procedure </a:t>
            </a:r>
            <a:r>
              <a:rPr lang="en-US" spc="-5" dirty="0"/>
              <a:t>calls </a:t>
            </a:r>
            <a:r>
              <a:rPr lang="en-US" dirty="0"/>
              <a:t>and </a:t>
            </a:r>
            <a:r>
              <a:rPr lang="en-US" spc="-10" dirty="0"/>
              <a:t>returns. </a:t>
            </a:r>
            <a:r>
              <a:rPr lang="en-US" spc="-25" dirty="0"/>
              <a:t>Like </a:t>
            </a:r>
            <a:r>
              <a:rPr lang="en-US" dirty="0"/>
              <a:t>the Heap, the </a:t>
            </a:r>
            <a:r>
              <a:rPr lang="en-US" spc="-530" dirty="0"/>
              <a:t> </a:t>
            </a:r>
            <a:r>
              <a:rPr lang="en-US" spc="-20" dirty="0"/>
              <a:t>size</a:t>
            </a:r>
            <a:r>
              <a:rPr lang="en-US" spc="-15" dirty="0"/>
              <a:t> </a:t>
            </a:r>
            <a:r>
              <a:rPr lang="en-US" spc="-5" dirty="0"/>
              <a:t>of </a:t>
            </a:r>
            <a:r>
              <a:rPr lang="en-US" dirty="0"/>
              <a:t>the</a:t>
            </a:r>
            <a:r>
              <a:rPr lang="en-US" spc="5" dirty="0"/>
              <a:t> </a:t>
            </a:r>
            <a:r>
              <a:rPr lang="en-US" spc="-10" dirty="0"/>
              <a:t>Stack</a:t>
            </a:r>
            <a:r>
              <a:rPr lang="en-US" spc="-35" dirty="0"/>
              <a:t> </a:t>
            </a:r>
            <a:r>
              <a:rPr lang="en-US" spc="-5" dirty="0"/>
              <a:t>cannot be determined</a:t>
            </a:r>
            <a:r>
              <a:rPr lang="en-US" spc="-10" dirty="0"/>
              <a:t> </a:t>
            </a:r>
            <a:r>
              <a:rPr lang="en-US" spc="-15" dirty="0"/>
              <a:t>at </a:t>
            </a:r>
            <a:r>
              <a:rPr lang="en-US" spc="-10" dirty="0"/>
              <a:t>compile</a:t>
            </a:r>
            <a:r>
              <a:rPr lang="en-US" spc="-15" dirty="0"/>
              <a:t> </a:t>
            </a:r>
            <a:r>
              <a:rPr lang="en-US" dirty="0"/>
              <a:t>time.</a:t>
            </a: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>
            <a:spLocks noGrp="1"/>
          </p:cNvSpPr>
          <p:nvPr>
            <p:ph type="title"/>
          </p:nvPr>
        </p:nvSpPr>
        <p:spPr>
          <a:xfrm>
            <a:off x="381000" y="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 b="1"/>
              <a:t>STORAGE ALLOCATION STRATEGIES</a:t>
            </a:r>
            <a:endParaRPr b="1"/>
          </a:p>
        </p:txBody>
      </p:sp>
      <p:sp>
        <p:nvSpPr>
          <p:cNvPr id="253" name="Google Shape;253;p29"/>
          <p:cNvSpPr txBox="1">
            <a:spLocks noGrp="1"/>
          </p:cNvSpPr>
          <p:nvPr>
            <p:ph type="body" idx="1"/>
          </p:nvPr>
        </p:nvSpPr>
        <p:spPr>
          <a:xfrm>
            <a:off x="152400" y="685800"/>
            <a:ext cx="8763000" cy="58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Three strategies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Static allocation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Stack allocation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Heap allocation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b="1"/>
              <a:t>HEAP ALLOCATION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Stack allocation strategy cannot be used when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1.   The values of local names must be retained when an activation ends.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2.   A called activation outlives the caller.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4954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>
            <a:spLocks noGrp="1"/>
          </p:cNvSpPr>
          <p:nvPr>
            <p:ph type="body" idx="1"/>
          </p:nvPr>
        </p:nvSpPr>
        <p:spPr>
          <a:xfrm>
            <a:off x="457200" y="152400"/>
            <a:ext cx="8229600" cy="597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dirty="0"/>
              <a:t>Heap allocation uses pieces of contiguous storage, as demanded by activation records or other objects.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dirty="0"/>
              <a:t>The memory may be </a:t>
            </a:r>
            <a:r>
              <a:rPr lang="en-IN" dirty="0" err="1"/>
              <a:t>deallocated</a:t>
            </a:r>
            <a:r>
              <a:rPr lang="en-IN" dirty="0"/>
              <a:t> in any order, so over the time the heap will consist of alternate areas that are free and in </a:t>
            </a:r>
            <a:r>
              <a:rPr lang="en-IN" dirty="0" smtClean="0"/>
              <a:t>use.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pc="-5" dirty="0" smtClean="0"/>
              <a:t>The </a:t>
            </a:r>
            <a:r>
              <a:rPr lang="en-US" spc="-5" dirty="0"/>
              <a:t>heap </a:t>
            </a:r>
            <a:r>
              <a:rPr lang="en-US" dirty="0"/>
              <a:t>is the portion of the </a:t>
            </a:r>
            <a:r>
              <a:rPr lang="en-US" spc="-15" dirty="0"/>
              <a:t>store </a:t>
            </a:r>
            <a:r>
              <a:rPr lang="en-US" spc="-5" dirty="0"/>
              <a:t>that </a:t>
            </a:r>
            <a:r>
              <a:rPr lang="en-US" dirty="0"/>
              <a:t>is </a:t>
            </a:r>
            <a:r>
              <a:rPr lang="en-US" spc="-5" dirty="0"/>
              <a:t>used </a:t>
            </a:r>
            <a:r>
              <a:rPr lang="en-US" spc="-25" dirty="0"/>
              <a:t>for </a:t>
            </a:r>
            <a:r>
              <a:rPr lang="en-US" spc="-15" dirty="0"/>
              <a:t>data </a:t>
            </a:r>
            <a:r>
              <a:rPr lang="en-US" spc="-5" dirty="0"/>
              <a:t>that lives </a:t>
            </a:r>
            <a:r>
              <a:rPr lang="en-US" spc="-575" dirty="0"/>
              <a:t> </a:t>
            </a:r>
            <a:r>
              <a:rPr lang="en-US" spc="-20" dirty="0"/>
              <a:t>indefinitely,</a:t>
            </a:r>
            <a:r>
              <a:rPr lang="en-US" spc="-60" dirty="0"/>
              <a:t> </a:t>
            </a:r>
            <a:r>
              <a:rPr lang="en-US" spc="-5" dirty="0"/>
              <a:t>or</a:t>
            </a:r>
            <a:r>
              <a:rPr lang="en-US" spc="5" dirty="0"/>
              <a:t> </a:t>
            </a:r>
            <a:r>
              <a:rPr lang="en-US" spc="-5" dirty="0"/>
              <a:t>until</a:t>
            </a:r>
            <a:r>
              <a:rPr lang="en-US" spc="5" dirty="0"/>
              <a:t> </a:t>
            </a:r>
            <a:r>
              <a:rPr lang="en-US" dirty="0"/>
              <a:t>the</a:t>
            </a:r>
            <a:r>
              <a:rPr lang="en-US" spc="-20" dirty="0"/>
              <a:t> </a:t>
            </a:r>
            <a:r>
              <a:rPr lang="en-US" spc="-15" dirty="0"/>
              <a:t>program</a:t>
            </a:r>
            <a:r>
              <a:rPr lang="en-US" spc="5" dirty="0"/>
              <a:t> </a:t>
            </a:r>
            <a:r>
              <a:rPr lang="en-US" spc="-10" dirty="0"/>
              <a:t>explicitly</a:t>
            </a:r>
            <a:r>
              <a:rPr lang="en-US" spc="-40" dirty="0"/>
              <a:t> </a:t>
            </a:r>
            <a:r>
              <a:rPr lang="en-US" spc="-10" dirty="0" smtClean="0"/>
              <a:t>deletes 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smtClean="0"/>
              <a:t>Memory </a:t>
            </a:r>
            <a:r>
              <a:rPr lang="en-US" dirty="0"/>
              <a:t>Manager: </a:t>
            </a:r>
            <a:r>
              <a:rPr lang="en-US" spc="-5" dirty="0"/>
              <a:t>The </a:t>
            </a:r>
            <a:r>
              <a:rPr lang="en-US" dirty="0"/>
              <a:t>memory </a:t>
            </a:r>
            <a:r>
              <a:rPr lang="en-US" spc="-5" dirty="0"/>
              <a:t>manager </a:t>
            </a:r>
            <a:r>
              <a:rPr lang="en-US" spc="-20" dirty="0"/>
              <a:t>keeps </a:t>
            </a:r>
            <a:r>
              <a:rPr lang="en-US" spc="-10" dirty="0"/>
              <a:t>track of </a:t>
            </a:r>
            <a:r>
              <a:rPr lang="en-US" dirty="0"/>
              <a:t>all the </a:t>
            </a:r>
            <a:r>
              <a:rPr lang="en-US" spc="-10" dirty="0"/>
              <a:t>free </a:t>
            </a:r>
            <a:r>
              <a:rPr lang="en-US" spc="-5" dirty="0"/>
              <a:t>space </a:t>
            </a:r>
            <a:r>
              <a:rPr lang="en-US" spc="-575" dirty="0"/>
              <a:t> </a:t>
            </a:r>
            <a:r>
              <a:rPr lang="en-US" dirty="0"/>
              <a:t>in</a:t>
            </a:r>
            <a:r>
              <a:rPr lang="en-US" spc="-5" dirty="0"/>
              <a:t> heap</a:t>
            </a:r>
            <a:r>
              <a:rPr lang="en-US" spc="-15" dirty="0"/>
              <a:t> </a:t>
            </a:r>
            <a:r>
              <a:rPr lang="en-US" spc="-20" dirty="0"/>
              <a:t>storage</a:t>
            </a:r>
            <a:r>
              <a:rPr lang="en-US" spc="-10" dirty="0"/>
              <a:t> </a:t>
            </a:r>
            <a:r>
              <a:rPr lang="en-US" spc="-15" dirty="0"/>
              <a:t>at</a:t>
            </a:r>
            <a:r>
              <a:rPr lang="en-US" spc="-20" dirty="0"/>
              <a:t> </a:t>
            </a:r>
            <a:r>
              <a:rPr lang="en-US" dirty="0"/>
              <a:t>all times.</a:t>
            </a:r>
            <a:r>
              <a:rPr lang="en-US" spc="-25" dirty="0"/>
              <a:t> </a:t>
            </a:r>
            <a:r>
              <a:rPr lang="en-US" dirty="0"/>
              <a:t>It</a:t>
            </a:r>
            <a:r>
              <a:rPr lang="en-US" spc="5" dirty="0"/>
              <a:t> </a:t>
            </a:r>
            <a:r>
              <a:rPr lang="en-US" spc="-10" dirty="0"/>
              <a:t>performs</a:t>
            </a:r>
            <a:r>
              <a:rPr lang="en-US" spc="-30" dirty="0"/>
              <a:t> </a:t>
            </a:r>
            <a:r>
              <a:rPr lang="en-US" spc="-10" dirty="0"/>
              <a:t>two</a:t>
            </a:r>
            <a:r>
              <a:rPr lang="en-US" spc="-5" dirty="0"/>
              <a:t> </a:t>
            </a:r>
            <a:r>
              <a:rPr lang="en-US" dirty="0"/>
              <a:t>basic </a:t>
            </a:r>
            <a:r>
              <a:rPr lang="en-US" spc="-5" dirty="0"/>
              <a:t>functions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(…)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99085" marR="5080" indent="-287020">
              <a:buFont typeface="Wingdings"/>
              <a:buChar char=""/>
              <a:tabLst>
                <a:tab pos="299720" algn="l"/>
              </a:tabLst>
            </a:pPr>
            <a:r>
              <a:rPr lang="en-US" b="1" u="heavy" spc="-5" dirty="0">
                <a:uFill>
                  <a:solidFill>
                    <a:srgbClr val="000000"/>
                  </a:solidFill>
                </a:uFill>
              </a:rPr>
              <a:t>Allocation</a:t>
            </a:r>
            <a:r>
              <a:rPr lang="en-US" b="1" i="1" spc="-5" dirty="0"/>
              <a:t>. </a:t>
            </a:r>
            <a:r>
              <a:rPr lang="en-US" b="1" spc="-5" dirty="0"/>
              <a:t>When </a:t>
            </a:r>
            <a:r>
              <a:rPr lang="en-US" b="1" dirty="0"/>
              <a:t>a </a:t>
            </a:r>
            <a:r>
              <a:rPr lang="en-US" b="1" spc="-15" dirty="0"/>
              <a:t>program </a:t>
            </a:r>
            <a:r>
              <a:rPr lang="en-US" b="1" spc="-10" dirty="0"/>
              <a:t>requests </a:t>
            </a:r>
            <a:r>
              <a:rPr lang="en-US" b="1" dirty="0"/>
              <a:t>memory </a:t>
            </a:r>
            <a:r>
              <a:rPr lang="en-US" b="1" spc="-15" dirty="0"/>
              <a:t>for </a:t>
            </a:r>
            <a:r>
              <a:rPr lang="en-US" b="1" dirty="0"/>
              <a:t>a </a:t>
            </a:r>
            <a:r>
              <a:rPr lang="en-US" b="1" spc="-5" dirty="0"/>
              <a:t>variable </a:t>
            </a:r>
            <a:r>
              <a:rPr lang="en-US" b="1" dirty="0"/>
              <a:t>or object, </a:t>
            </a:r>
            <a:r>
              <a:rPr lang="en-US" b="1" spc="-5" dirty="0"/>
              <a:t>the </a:t>
            </a:r>
            <a:r>
              <a:rPr lang="en-US" b="1" dirty="0"/>
              <a:t>memory </a:t>
            </a:r>
            <a:r>
              <a:rPr lang="en-US" b="1" spc="5" dirty="0"/>
              <a:t> </a:t>
            </a:r>
            <a:r>
              <a:rPr lang="en-US" b="1" spc="-5" dirty="0"/>
              <a:t>manager</a:t>
            </a:r>
            <a:r>
              <a:rPr lang="en-US" b="1" spc="-15" dirty="0"/>
              <a:t> </a:t>
            </a:r>
            <a:r>
              <a:rPr lang="en-US" b="1" spc="-5" dirty="0"/>
              <a:t>produces</a:t>
            </a:r>
            <a:r>
              <a:rPr lang="en-US" b="1" spc="-10" dirty="0"/>
              <a:t> </a:t>
            </a:r>
            <a:r>
              <a:rPr lang="en-US" b="1" dirty="0"/>
              <a:t>a</a:t>
            </a:r>
            <a:r>
              <a:rPr lang="en-US" b="1" spc="5" dirty="0"/>
              <a:t> </a:t>
            </a:r>
            <a:r>
              <a:rPr lang="en-US" b="1" spc="-10" dirty="0"/>
              <a:t>chunk</a:t>
            </a:r>
            <a:r>
              <a:rPr lang="en-US" b="1" spc="-5" dirty="0"/>
              <a:t> </a:t>
            </a:r>
            <a:r>
              <a:rPr lang="en-US" b="1" dirty="0"/>
              <a:t>of</a:t>
            </a:r>
            <a:r>
              <a:rPr lang="en-US" b="1" spc="-15" dirty="0"/>
              <a:t> </a:t>
            </a:r>
            <a:r>
              <a:rPr lang="en-US" b="1" spc="-10" dirty="0"/>
              <a:t>contiguous</a:t>
            </a:r>
            <a:r>
              <a:rPr lang="en-US" b="1" dirty="0"/>
              <a:t> </a:t>
            </a:r>
            <a:r>
              <a:rPr lang="en-US" b="1" spc="-5" dirty="0"/>
              <a:t>heap</a:t>
            </a:r>
            <a:r>
              <a:rPr lang="en-US" b="1" spc="-10" dirty="0"/>
              <a:t> </a:t>
            </a:r>
            <a:r>
              <a:rPr lang="en-US" b="1" dirty="0"/>
              <a:t>memory</a:t>
            </a:r>
            <a:r>
              <a:rPr lang="en-US" b="1" spc="5" dirty="0"/>
              <a:t> </a:t>
            </a:r>
            <a:r>
              <a:rPr lang="en-US" b="1" dirty="0"/>
              <a:t>of</a:t>
            </a:r>
            <a:r>
              <a:rPr lang="en-US" b="1" spc="-15" dirty="0"/>
              <a:t> </a:t>
            </a:r>
            <a:r>
              <a:rPr lang="en-US" b="1" spc="-5" dirty="0"/>
              <a:t>the</a:t>
            </a:r>
            <a:r>
              <a:rPr lang="en-US" b="1" spc="5" dirty="0"/>
              <a:t> </a:t>
            </a:r>
            <a:r>
              <a:rPr lang="en-US" b="1" spc="-15" dirty="0"/>
              <a:t>requested</a:t>
            </a:r>
            <a:r>
              <a:rPr lang="en-US" b="1" spc="10" dirty="0"/>
              <a:t> </a:t>
            </a:r>
            <a:r>
              <a:rPr lang="en-US" b="1" spc="-10" dirty="0"/>
              <a:t>size.</a:t>
            </a:r>
            <a:r>
              <a:rPr lang="en-US" b="1" spc="-20" dirty="0"/>
              <a:t> </a:t>
            </a:r>
            <a:r>
              <a:rPr lang="en-US" b="1" dirty="0"/>
              <a:t>If space </a:t>
            </a:r>
            <a:r>
              <a:rPr lang="en-US" b="1" spc="-525" dirty="0"/>
              <a:t> </a:t>
            </a:r>
            <a:r>
              <a:rPr lang="en-US" b="1" dirty="0"/>
              <a:t>is </a:t>
            </a:r>
            <a:r>
              <a:rPr lang="en-US" b="1" spc="-15" dirty="0"/>
              <a:t>exhausted,</a:t>
            </a:r>
            <a:r>
              <a:rPr lang="en-US" b="1" spc="5" dirty="0"/>
              <a:t> </a:t>
            </a:r>
            <a:r>
              <a:rPr lang="en-US" b="1" spc="-5" dirty="0"/>
              <a:t>the</a:t>
            </a:r>
            <a:r>
              <a:rPr lang="en-US" b="1" spc="25" dirty="0"/>
              <a:t> </a:t>
            </a:r>
            <a:r>
              <a:rPr lang="en-US" b="1" dirty="0"/>
              <a:t>memory</a:t>
            </a:r>
            <a:r>
              <a:rPr lang="en-US" b="1" spc="-35" dirty="0"/>
              <a:t> </a:t>
            </a:r>
            <a:r>
              <a:rPr lang="en-US" b="1" spc="-5" dirty="0"/>
              <a:t>manager</a:t>
            </a:r>
            <a:r>
              <a:rPr lang="en-US" b="1" spc="5" dirty="0"/>
              <a:t> </a:t>
            </a:r>
            <a:r>
              <a:rPr lang="en-US" b="1" dirty="0"/>
              <a:t>passes</a:t>
            </a:r>
            <a:r>
              <a:rPr lang="en-US" b="1" spc="5" dirty="0"/>
              <a:t> </a:t>
            </a:r>
            <a:r>
              <a:rPr lang="en-US" b="1" spc="-10" dirty="0"/>
              <a:t>that</a:t>
            </a:r>
            <a:r>
              <a:rPr lang="en-US" b="1" spc="15" dirty="0"/>
              <a:t> </a:t>
            </a:r>
            <a:r>
              <a:rPr lang="en-US" b="1" spc="-10" dirty="0"/>
              <a:t>information</a:t>
            </a:r>
            <a:r>
              <a:rPr lang="en-US" b="1" spc="-15" dirty="0"/>
              <a:t> </a:t>
            </a:r>
            <a:r>
              <a:rPr lang="en-US" b="1" dirty="0"/>
              <a:t>back</a:t>
            </a:r>
            <a:r>
              <a:rPr lang="en-US" b="1" spc="-10" dirty="0"/>
              <a:t> </a:t>
            </a:r>
            <a:r>
              <a:rPr lang="en-US" b="1" spc="-15" dirty="0"/>
              <a:t>to</a:t>
            </a:r>
            <a:r>
              <a:rPr lang="en-US" b="1" dirty="0"/>
              <a:t> </a:t>
            </a:r>
            <a:r>
              <a:rPr lang="en-US" b="1" spc="-5" dirty="0"/>
              <a:t>the</a:t>
            </a:r>
            <a:r>
              <a:rPr lang="en-US" b="1" spc="5" dirty="0"/>
              <a:t> </a:t>
            </a:r>
            <a:r>
              <a:rPr lang="en-US" b="1" spc="-10" dirty="0"/>
              <a:t>application </a:t>
            </a:r>
            <a:r>
              <a:rPr lang="en-US" b="1" spc="-5" dirty="0"/>
              <a:t> </a:t>
            </a:r>
            <a:r>
              <a:rPr lang="en-US" b="1" spc="-15" dirty="0"/>
              <a:t>program</a:t>
            </a:r>
            <a:endParaRPr lang="en-US" dirty="0"/>
          </a:p>
          <a:p>
            <a:pPr marL="299085" marR="620395" indent="-287020"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lang="en-US" b="1" i="1" u="heavy" spc="-10" dirty="0" err="1">
                <a:uFill>
                  <a:solidFill>
                    <a:srgbClr val="000000"/>
                  </a:solidFill>
                </a:uFill>
              </a:rPr>
              <a:t>Deallocation</a:t>
            </a:r>
            <a:r>
              <a:rPr lang="en-US" b="1" i="1" spc="-10" dirty="0"/>
              <a:t>.</a:t>
            </a:r>
            <a:r>
              <a:rPr lang="en-US" b="1" i="1" spc="-5" dirty="0"/>
              <a:t> </a:t>
            </a:r>
            <a:r>
              <a:rPr lang="en-US" b="1" spc="-5" dirty="0"/>
              <a:t>The</a:t>
            </a:r>
            <a:r>
              <a:rPr lang="en-US" b="1" dirty="0"/>
              <a:t> memory</a:t>
            </a:r>
            <a:r>
              <a:rPr lang="en-US" b="1" spc="-20" dirty="0"/>
              <a:t> </a:t>
            </a:r>
            <a:r>
              <a:rPr lang="en-US" b="1" spc="-5" dirty="0"/>
              <a:t>manager</a:t>
            </a:r>
            <a:r>
              <a:rPr lang="en-US" b="1" spc="-15" dirty="0"/>
              <a:t> </a:t>
            </a:r>
            <a:r>
              <a:rPr lang="en-US" b="1" spc="-10" dirty="0"/>
              <a:t>returns</a:t>
            </a:r>
            <a:r>
              <a:rPr lang="en-US" b="1" spc="10" dirty="0"/>
              <a:t> </a:t>
            </a:r>
            <a:r>
              <a:rPr lang="en-US" b="1" spc="-10" dirty="0" err="1"/>
              <a:t>deallocated</a:t>
            </a:r>
            <a:r>
              <a:rPr lang="en-US" b="1" dirty="0"/>
              <a:t> space</a:t>
            </a:r>
            <a:r>
              <a:rPr lang="en-US" b="1" spc="-10" dirty="0"/>
              <a:t> </a:t>
            </a:r>
            <a:r>
              <a:rPr lang="en-US" b="1" spc="-15" dirty="0"/>
              <a:t>to</a:t>
            </a:r>
            <a:r>
              <a:rPr lang="en-US" b="1" spc="5" dirty="0"/>
              <a:t> </a:t>
            </a:r>
            <a:r>
              <a:rPr lang="en-US" b="1" spc="-5" dirty="0"/>
              <a:t>the</a:t>
            </a:r>
            <a:r>
              <a:rPr lang="en-US" b="1" spc="15" dirty="0"/>
              <a:t> </a:t>
            </a:r>
            <a:r>
              <a:rPr lang="en-US" b="1" dirty="0"/>
              <a:t>pool</a:t>
            </a:r>
            <a:r>
              <a:rPr lang="en-US" b="1" spc="-10" dirty="0"/>
              <a:t> </a:t>
            </a:r>
            <a:r>
              <a:rPr lang="en-US" b="1" dirty="0"/>
              <a:t>of</a:t>
            </a:r>
            <a:r>
              <a:rPr lang="en-US" b="1" spc="-20" dirty="0"/>
              <a:t> </a:t>
            </a:r>
            <a:r>
              <a:rPr lang="en-US" b="1" spc="-15" dirty="0"/>
              <a:t>free </a:t>
            </a:r>
            <a:r>
              <a:rPr lang="en-US" b="1" spc="-525" dirty="0"/>
              <a:t> </a:t>
            </a:r>
            <a:r>
              <a:rPr lang="en-US" b="1" dirty="0"/>
              <a:t>space,</a:t>
            </a:r>
            <a:r>
              <a:rPr lang="en-US" b="1" spc="-5" dirty="0"/>
              <a:t> </a:t>
            </a:r>
            <a:r>
              <a:rPr lang="en-US" b="1" dirty="0"/>
              <a:t>so</a:t>
            </a:r>
            <a:r>
              <a:rPr lang="en-US" b="1" spc="-10" dirty="0"/>
              <a:t> </a:t>
            </a:r>
            <a:r>
              <a:rPr lang="en-US" b="1" dirty="0"/>
              <a:t>it </a:t>
            </a:r>
            <a:r>
              <a:rPr lang="en-US" b="1" spc="-5" dirty="0"/>
              <a:t>can</a:t>
            </a:r>
            <a:r>
              <a:rPr lang="en-US" b="1" spc="-20" dirty="0"/>
              <a:t> </a:t>
            </a:r>
            <a:r>
              <a:rPr lang="en-US" b="1" spc="-10" dirty="0"/>
              <a:t>reuse</a:t>
            </a:r>
            <a:r>
              <a:rPr lang="en-US" b="1" spc="-5" dirty="0"/>
              <a:t> the</a:t>
            </a:r>
            <a:r>
              <a:rPr lang="en-US" b="1" spc="5" dirty="0"/>
              <a:t> </a:t>
            </a:r>
            <a:r>
              <a:rPr lang="en-US" b="1" dirty="0"/>
              <a:t>space</a:t>
            </a:r>
            <a:r>
              <a:rPr lang="en-US" b="1" spc="-10" dirty="0"/>
              <a:t> </a:t>
            </a:r>
            <a:r>
              <a:rPr lang="en-US" b="1" spc="-15" dirty="0"/>
              <a:t>to</a:t>
            </a:r>
            <a:r>
              <a:rPr lang="en-US" b="1" dirty="0"/>
              <a:t> </a:t>
            </a:r>
            <a:r>
              <a:rPr lang="en-US" b="1" spc="-10" dirty="0"/>
              <a:t>satisfy</a:t>
            </a:r>
            <a:r>
              <a:rPr lang="en-US" b="1" spc="20" dirty="0"/>
              <a:t> </a:t>
            </a:r>
            <a:r>
              <a:rPr lang="en-US" b="1" dirty="0"/>
              <a:t>other</a:t>
            </a:r>
            <a:r>
              <a:rPr lang="en-US" b="1" spc="-5" dirty="0"/>
              <a:t> allocation</a:t>
            </a:r>
            <a:r>
              <a:rPr lang="en-US" b="1" spc="-25" dirty="0"/>
              <a:t> </a:t>
            </a:r>
            <a:r>
              <a:rPr lang="en-US" b="1" spc="-10" dirty="0"/>
              <a:t>requests.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1340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20" dirty="0"/>
              <a:t>Required</a:t>
            </a:r>
            <a:r>
              <a:rPr lang="en-US" spc="-40" dirty="0"/>
              <a:t> </a:t>
            </a:r>
            <a:r>
              <a:rPr lang="en-US" spc="-10" dirty="0"/>
              <a:t>properties</a:t>
            </a:r>
            <a:r>
              <a:rPr lang="en-US" spc="-20" dirty="0"/>
              <a:t> </a:t>
            </a:r>
            <a:r>
              <a:rPr lang="en-US" dirty="0"/>
              <a:t>of</a:t>
            </a:r>
            <a:r>
              <a:rPr lang="en-US" spc="-20" dirty="0"/>
              <a:t> </a:t>
            </a:r>
            <a:r>
              <a:rPr lang="en-US" dirty="0"/>
              <a:t>memory</a:t>
            </a:r>
            <a:r>
              <a:rPr lang="en-US" spc="-15" dirty="0"/>
              <a:t> </a:t>
            </a:r>
            <a:r>
              <a:rPr lang="en-US" spc="-10" dirty="0" smtClean="0"/>
              <a:t>management in heap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241300" marR="125730" indent="-228600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b="1" i="1" spc="-10" dirty="0">
                <a:solidFill>
                  <a:srgbClr val="FF0000"/>
                </a:solidFill>
              </a:rPr>
              <a:t>Space</a:t>
            </a:r>
            <a:r>
              <a:rPr lang="en-US" b="1" i="1" spc="5" dirty="0">
                <a:solidFill>
                  <a:srgbClr val="FF0000"/>
                </a:solidFill>
              </a:rPr>
              <a:t> </a:t>
            </a:r>
            <a:r>
              <a:rPr lang="en-US" b="1" i="1" spc="-10" dirty="0">
                <a:solidFill>
                  <a:srgbClr val="FF0000"/>
                </a:solidFill>
              </a:rPr>
              <a:t>Efficiency</a:t>
            </a:r>
            <a:r>
              <a:rPr lang="en-US" i="1" spc="-10" dirty="0"/>
              <a:t>.</a:t>
            </a:r>
            <a:r>
              <a:rPr lang="en-US" i="1" spc="5" dirty="0"/>
              <a:t> </a:t>
            </a:r>
            <a:r>
              <a:rPr lang="en-US" spc="-5" dirty="0"/>
              <a:t>A</a:t>
            </a:r>
            <a:r>
              <a:rPr lang="en-US" dirty="0"/>
              <a:t> memory</a:t>
            </a:r>
            <a:r>
              <a:rPr lang="en-US" spc="15" dirty="0"/>
              <a:t> </a:t>
            </a:r>
            <a:r>
              <a:rPr lang="en-US" spc="-5" dirty="0"/>
              <a:t>manager</a:t>
            </a:r>
            <a:r>
              <a:rPr lang="en-US" dirty="0"/>
              <a:t> </a:t>
            </a:r>
            <a:r>
              <a:rPr lang="en-US" spc="-5" dirty="0"/>
              <a:t>should</a:t>
            </a:r>
            <a:r>
              <a:rPr lang="en-US" spc="45" dirty="0"/>
              <a:t> </a:t>
            </a:r>
            <a:r>
              <a:rPr lang="en-US" spc="-15" dirty="0"/>
              <a:t>minimize</a:t>
            </a:r>
            <a:r>
              <a:rPr lang="en-US" spc="15" dirty="0"/>
              <a:t> </a:t>
            </a:r>
            <a:r>
              <a:rPr lang="en-US" spc="-5" dirty="0"/>
              <a:t>the</a:t>
            </a:r>
            <a:r>
              <a:rPr lang="en-US" spc="15" dirty="0"/>
              <a:t> </a:t>
            </a:r>
            <a:r>
              <a:rPr lang="en-US" spc="-15" dirty="0"/>
              <a:t>total</a:t>
            </a:r>
            <a:r>
              <a:rPr lang="en-US" spc="-85" dirty="0"/>
              <a:t> </a:t>
            </a:r>
            <a:r>
              <a:rPr lang="en-US" spc="-10" dirty="0"/>
              <a:t>heap </a:t>
            </a:r>
            <a:r>
              <a:rPr lang="en-US" spc="-615" dirty="0"/>
              <a:t> </a:t>
            </a:r>
            <a:r>
              <a:rPr lang="en-US" spc="-5" dirty="0"/>
              <a:t>space</a:t>
            </a:r>
            <a:r>
              <a:rPr lang="en-US" spc="5" dirty="0"/>
              <a:t> </a:t>
            </a:r>
            <a:r>
              <a:rPr lang="en-US" spc="-10" dirty="0"/>
              <a:t>needed</a:t>
            </a:r>
            <a:r>
              <a:rPr lang="en-US" spc="20" dirty="0"/>
              <a:t> </a:t>
            </a:r>
            <a:r>
              <a:rPr lang="en-US" spc="-15" dirty="0"/>
              <a:t>by</a:t>
            </a:r>
            <a:r>
              <a:rPr lang="en-US" spc="5" dirty="0"/>
              <a:t> </a:t>
            </a:r>
            <a:r>
              <a:rPr lang="en-US" spc="-5" dirty="0"/>
              <a:t>a</a:t>
            </a:r>
            <a:r>
              <a:rPr lang="en-US" dirty="0"/>
              <a:t> </a:t>
            </a:r>
            <a:r>
              <a:rPr lang="en-US" spc="-25" dirty="0"/>
              <a:t>program</a:t>
            </a:r>
            <a:endParaRPr lang="en-US" dirty="0"/>
          </a:p>
          <a:p>
            <a:pPr marL="241300" marR="5080" indent="-228600">
              <a:lnSpc>
                <a:spcPct val="90000"/>
              </a:lnSpc>
              <a:spcBef>
                <a:spcPts val="95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b="1" i="1" spc="-5" dirty="0">
                <a:solidFill>
                  <a:srgbClr val="FF0000"/>
                </a:solidFill>
              </a:rPr>
              <a:t>Program</a:t>
            </a:r>
            <a:r>
              <a:rPr lang="en-US" b="1" i="1" spc="15" dirty="0">
                <a:solidFill>
                  <a:srgbClr val="FF0000"/>
                </a:solidFill>
              </a:rPr>
              <a:t> </a:t>
            </a:r>
            <a:r>
              <a:rPr lang="en-US" b="1" i="1" spc="-10" dirty="0">
                <a:solidFill>
                  <a:srgbClr val="FF0000"/>
                </a:solidFill>
              </a:rPr>
              <a:t>Efficiency</a:t>
            </a:r>
            <a:r>
              <a:rPr lang="en-US" i="1" spc="-10" dirty="0"/>
              <a:t>.</a:t>
            </a:r>
            <a:r>
              <a:rPr lang="en-US" i="1" spc="-5" dirty="0"/>
              <a:t> A</a:t>
            </a:r>
            <a:r>
              <a:rPr lang="en-US" i="1" spc="10" dirty="0"/>
              <a:t> </a:t>
            </a:r>
            <a:r>
              <a:rPr lang="en-US" spc="-5" dirty="0"/>
              <a:t>memory</a:t>
            </a:r>
            <a:r>
              <a:rPr lang="en-US" spc="15" dirty="0"/>
              <a:t> </a:t>
            </a:r>
            <a:r>
              <a:rPr lang="en-US" spc="-5" dirty="0"/>
              <a:t>manager</a:t>
            </a:r>
            <a:r>
              <a:rPr lang="en-US" dirty="0"/>
              <a:t> </a:t>
            </a:r>
            <a:r>
              <a:rPr lang="en-US" spc="-10" dirty="0"/>
              <a:t>should</a:t>
            </a:r>
            <a:r>
              <a:rPr lang="en-US" spc="40" dirty="0"/>
              <a:t> </a:t>
            </a:r>
            <a:r>
              <a:rPr lang="en-US" spc="-25" dirty="0"/>
              <a:t>make</a:t>
            </a:r>
            <a:r>
              <a:rPr lang="en-US" spc="5" dirty="0"/>
              <a:t> </a:t>
            </a:r>
            <a:r>
              <a:rPr lang="en-US" spc="-15" dirty="0"/>
              <a:t>good</a:t>
            </a:r>
            <a:r>
              <a:rPr lang="en-US" spc="10" dirty="0"/>
              <a:t> </a:t>
            </a:r>
            <a:r>
              <a:rPr lang="en-US" spc="-10" dirty="0"/>
              <a:t>use</a:t>
            </a:r>
            <a:r>
              <a:rPr lang="en-US" spc="5" dirty="0"/>
              <a:t> </a:t>
            </a:r>
            <a:r>
              <a:rPr lang="en-US" spc="-5" dirty="0"/>
              <a:t>of</a:t>
            </a:r>
            <a:r>
              <a:rPr lang="en-US" spc="25" dirty="0"/>
              <a:t> </a:t>
            </a:r>
            <a:r>
              <a:rPr lang="en-US" spc="-5" dirty="0"/>
              <a:t>the </a:t>
            </a:r>
            <a:r>
              <a:rPr lang="en-US" spc="-620" dirty="0"/>
              <a:t> </a:t>
            </a:r>
            <a:r>
              <a:rPr lang="en-US" spc="-5" dirty="0"/>
              <a:t>memory</a:t>
            </a:r>
            <a:r>
              <a:rPr lang="en-US" dirty="0"/>
              <a:t> </a:t>
            </a:r>
            <a:r>
              <a:rPr lang="en-US" spc="-25" dirty="0"/>
              <a:t>subsystem</a:t>
            </a:r>
            <a:r>
              <a:rPr lang="en-US" spc="40" dirty="0"/>
              <a:t> </a:t>
            </a:r>
            <a:r>
              <a:rPr lang="en-US" spc="-20" dirty="0"/>
              <a:t>to</a:t>
            </a:r>
            <a:r>
              <a:rPr lang="en-US" dirty="0"/>
              <a:t> </a:t>
            </a:r>
            <a:r>
              <a:rPr lang="en-US" spc="-5" dirty="0"/>
              <a:t>allow</a:t>
            </a:r>
            <a:r>
              <a:rPr lang="en-US" dirty="0"/>
              <a:t> </a:t>
            </a:r>
            <a:r>
              <a:rPr lang="en-US" spc="-20" dirty="0"/>
              <a:t>programs</a:t>
            </a:r>
            <a:r>
              <a:rPr lang="en-US" spc="25" dirty="0"/>
              <a:t> </a:t>
            </a:r>
            <a:r>
              <a:rPr lang="en-US" spc="-20" dirty="0"/>
              <a:t>to</a:t>
            </a:r>
            <a:r>
              <a:rPr lang="en-US" spc="-5" dirty="0"/>
              <a:t> run</a:t>
            </a:r>
            <a:r>
              <a:rPr lang="en-US" spc="25" dirty="0"/>
              <a:t> </a:t>
            </a:r>
            <a:r>
              <a:rPr lang="en-US" spc="-60" dirty="0"/>
              <a:t>faster.</a:t>
            </a:r>
            <a:r>
              <a:rPr lang="en-US" spc="20" dirty="0"/>
              <a:t> </a:t>
            </a:r>
            <a:r>
              <a:rPr lang="en-US" spc="-15" dirty="0"/>
              <a:t>By</a:t>
            </a:r>
            <a:r>
              <a:rPr lang="en-US" dirty="0"/>
              <a:t> </a:t>
            </a:r>
            <a:r>
              <a:rPr lang="en-US" spc="-15" dirty="0"/>
              <a:t>attention</a:t>
            </a:r>
            <a:r>
              <a:rPr lang="en-US" dirty="0"/>
              <a:t> </a:t>
            </a:r>
            <a:r>
              <a:rPr lang="en-US" spc="-15" dirty="0"/>
              <a:t>to </a:t>
            </a:r>
            <a:r>
              <a:rPr lang="en-US" spc="-10" dirty="0"/>
              <a:t> </a:t>
            </a:r>
            <a:r>
              <a:rPr lang="en-US" spc="-5" dirty="0"/>
              <a:t>the</a:t>
            </a:r>
            <a:r>
              <a:rPr lang="en-US" spc="15" dirty="0"/>
              <a:t> </a:t>
            </a:r>
            <a:r>
              <a:rPr lang="en-US" spc="-10" dirty="0"/>
              <a:t>placement</a:t>
            </a:r>
            <a:r>
              <a:rPr lang="en-US" spc="15" dirty="0"/>
              <a:t> </a:t>
            </a:r>
            <a:r>
              <a:rPr lang="en-US" spc="-5" dirty="0"/>
              <a:t>of</a:t>
            </a:r>
            <a:r>
              <a:rPr lang="en-US" spc="5" dirty="0"/>
              <a:t> </a:t>
            </a:r>
            <a:r>
              <a:rPr lang="en-US" spc="-5" dirty="0"/>
              <a:t>objects</a:t>
            </a:r>
            <a:r>
              <a:rPr lang="en-US" spc="15" dirty="0"/>
              <a:t> </a:t>
            </a:r>
            <a:r>
              <a:rPr lang="en-US" spc="-5" dirty="0"/>
              <a:t>in</a:t>
            </a:r>
            <a:r>
              <a:rPr lang="en-US" spc="20" dirty="0"/>
              <a:t> </a:t>
            </a:r>
            <a:r>
              <a:rPr lang="en-US" spc="-30" dirty="0"/>
              <a:t>memory,</a:t>
            </a:r>
            <a:r>
              <a:rPr lang="en-US" spc="15" dirty="0"/>
              <a:t> </a:t>
            </a:r>
            <a:r>
              <a:rPr lang="en-US" spc="-5" dirty="0"/>
              <a:t>the</a:t>
            </a:r>
            <a:r>
              <a:rPr lang="en-US" spc="-45" dirty="0"/>
              <a:t> </a:t>
            </a:r>
            <a:r>
              <a:rPr lang="en-US" spc="-5" dirty="0"/>
              <a:t>memory</a:t>
            </a:r>
            <a:r>
              <a:rPr lang="en-US" spc="10" dirty="0"/>
              <a:t> </a:t>
            </a:r>
            <a:r>
              <a:rPr lang="en-US" spc="-5" dirty="0"/>
              <a:t>manager</a:t>
            </a:r>
            <a:r>
              <a:rPr lang="en-US" dirty="0"/>
              <a:t> </a:t>
            </a:r>
            <a:r>
              <a:rPr lang="en-US" spc="-10" dirty="0"/>
              <a:t>can</a:t>
            </a:r>
            <a:r>
              <a:rPr lang="en-US" spc="10" dirty="0"/>
              <a:t> </a:t>
            </a:r>
            <a:r>
              <a:rPr lang="en-US" spc="-25" dirty="0"/>
              <a:t>make </a:t>
            </a:r>
            <a:r>
              <a:rPr lang="en-US" spc="-620" dirty="0"/>
              <a:t> </a:t>
            </a:r>
            <a:r>
              <a:rPr lang="en-US" spc="-15" dirty="0"/>
              <a:t>better</a:t>
            </a:r>
            <a:r>
              <a:rPr lang="en-US" dirty="0"/>
              <a:t> </a:t>
            </a:r>
            <a:r>
              <a:rPr lang="en-US" spc="-10" dirty="0"/>
              <a:t>use</a:t>
            </a:r>
            <a:r>
              <a:rPr lang="en-US" spc="20" dirty="0"/>
              <a:t> </a:t>
            </a:r>
            <a:r>
              <a:rPr lang="en-US" spc="-5" dirty="0"/>
              <a:t>of</a:t>
            </a:r>
            <a:r>
              <a:rPr lang="en-US" spc="5" dirty="0"/>
              <a:t> </a:t>
            </a:r>
            <a:r>
              <a:rPr lang="en-US" spc="-5" dirty="0"/>
              <a:t>space</a:t>
            </a:r>
            <a:r>
              <a:rPr lang="en-US" spc="15" dirty="0"/>
              <a:t> </a:t>
            </a:r>
            <a:r>
              <a:rPr lang="en-US" spc="-5" dirty="0"/>
              <a:t>and,</a:t>
            </a:r>
            <a:r>
              <a:rPr lang="en-US" spc="15" dirty="0"/>
              <a:t> </a:t>
            </a:r>
            <a:r>
              <a:rPr lang="en-US" spc="-30" dirty="0"/>
              <a:t>hopefully,</a:t>
            </a:r>
            <a:r>
              <a:rPr lang="en-US" spc="55" dirty="0"/>
              <a:t> </a:t>
            </a:r>
            <a:r>
              <a:rPr lang="en-US" spc="-25" dirty="0"/>
              <a:t>make</a:t>
            </a:r>
            <a:r>
              <a:rPr lang="en-US" dirty="0"/>
              <a:t> </a:t>
            </a:r>
            <a:r>
              <a:rPr lang="en-US" spc="-5" dirty="0"/>
              <a:t>the</a:t>
            </a:r>
            <a:r>
              <a:rPr lang="en-US" spc="-65" dirty="0"/>
              <a:t> </a:t>
            </a:r>
            <a:r>
              <a:rPr lang="en-US" spc="-25" dirty="0"/>
              <a:t>program</a:t>
            </a:r>
            <a:r>
              <a:rPr lang="en-US" spc="15" dirty="0"/>
              <a:t> </a:t>
            </a:r>
            <a:r>
              <a:rPr lang="en-US" spc="-5" dirty="0"/>
              <a:t>run</a:t>
            </a:r>
            <a:r>
              <a:rPr lang="en-US" spc="10" dirty="0"/>
              <a:t> </a:t>
            </a:r>
            <a:r>
              <a:rPr lang="en-US" spc="-25" dirty="0"/>
              <a:t>faster</a:t>
            </a:r>
            <a:endParaRPr lang="en-US" dirty="0"/>
          </a:p>
          <a:p>
            <a:pPr marL="241300" marR="457834" indent="-228600">
              <a:lnSpc>
                <a:spcPct val="9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b="1" i="1" spc="-5" dirty="0">
                <a:solidFill>
                  <a:srgbClr val="FF0000"/>
                </a:solidFill>
              </a:rPr>
              <a:t>Low</a:t>
            </a:r>
            <a:r>
              <a:rPr lang="en-US" b="1" i="1" spc="5" dirty="0">
                <a:solidFill>
                  <a:srgbClr val="FF0000"/>
                </a:solidFill>
              </a:rPr>
              <a:t> </a:t>
            </a:r>
            <a:r>
              <a:rPr lang="en-US" b="1" i="1" spc="-10" dirty="0">
                <a:solidFill>
                  <a:srgbClr val="FF0000"/>
                </a:solidFill>
              </a:rPr>
              <a:t>Overhead</a:t>
            </a:r>
            <a:r>
              <a:rPr lang="en-US" i="1" spc="-10" dirty="0"/>
              <a:t>.</a:t>
            </a:r>
            <a:r>
              <a:rPr lang="en-US" i="1" spc="30" dirty="0"/>
              <a:t> </a:t>
            </a:r>
            <a:r>
              <a:rPr lang="en-US" spc="-5" dirty="0"/>
              <a:t>Because</a:t>
            </a:r>
            <a:r>
              <a:rPr lang="en-US" spc="10" dirty="0"/>
              <a:t> </a:t>
            </a:r>
            <a:r>
              <a:rPr lang="en-US" spc="-5" dirty="0"/>
              <a:t>memory</a:t>
            </a:r>
            <a:r>
              <a:rPr lang="en-US" spc="10" dirty="0"/>
              <a:t> </a:t>
            </a:r>
            <a:r>
              <a:rPr lang="en-US" spc="-10" dirty="0"/>
              <a:t>allocations</a:t>
            </a:r>
            <a:r>
              <a:rPr lang="en-US" spc="5" dirty="0"/>
              <a:t> </a:t>
            </a:r>
            <a:r>
              <a:rPr lang="en-US" spc="-5" dirty="0"/>
              <a:t>and</a:t>
            </a:r>
            <a:r>
              <a:rPr lang="en-US" spc="20" dirty="0"/>
              <a:t> </a:t>
            </a:r>
            <a:r>
              <a:rPr lang="en-US" spc="-10" dirty="0" err="1"/>
              <a:t>deallocations</a:t>
            </a:r>
            <a:r>
              <a:rPr lang="en-US" spc="30" dirty="0"/>
              <a:t> </a:t>
            </a:r>
            <a:r>
              <a:rPr lang="en-US" spc="-15" dirty="0"/>
              <a:t>are </a:t>
            </a:r>
            <a:r>
              <a:rPr lang="en-US" spc="-615" dirty="0"/>
              <a:t> </a:t>
            </a:r>
            <a:r>
              <a:rPr lang="en-US" spc="-15" dirty="0"/>
              <a:t>frequent</a:t>
            </a:r>
            <a:r>
              <a:rPr lang="en-US" spc="30" dirty="0"/>
              <a:t> </a:t>
            </a:r>
            <a:r>
              <a:rPr lang="en-US" spc="-15" dirty="0"/>
              <a:t>operations</a:t>
            </a:r>
            <a:r>
              <a:rPr lang="en-US" spc="-10" dirty="0"/>
              <a:t> </a:t>
            </a:r>
            <a:r>
              <a:rPr lang="en-US" spc="-5" dirty="0"/>
              <a:t>in</a:t>
            </a:r>
            <a:r>
              <a:rPr lang="en-US" spc="5" dirty="0"/>
              <a:t> </a:t>
            </a:r>
            <a:r>
              <a:rPr lang="en-US" spc="-15" dirty="0"/>
              <a:t>many</a:t>
            </a:r>
            <a:r>
              <a:rPr lang="en-US" spc="10" dirty="0"/>
              <a:t> </a:t>
            </a:r>
            <a:r>
              <a:rPr lang="en-US" spc="-20" dirty="0"/>
              <a:t>programs,</a:t>
            </a:r>
            <a:r>
              <a:rPr lang="en-US" spc="25" dirty="0"/>
              <a:t> </a:t>
            </a:r>
            <a:r>
              <a:rPr lang="en-US" spc="-5" dirty="0"/>
              <a:t>it</a:t>
            </a:r>
            <a:r>
              <a:rPr lang="en-US" spc="5" dirty="0"/>
              <a:t> </a:t>
            </a:r>
            <a:r>
              <a:rPr lang="en-US" spc="-5" dirty="0"/>
              <a:t>is</a:t>
            </a:r>
            <a:r>
              <a:rPr lang="en-US" spc="20" dirty="0"/>
              <a:t> </a:t>
            </a:r>
            <a:r>
              <a:rPr lang="en-US" spc="-15" dirty="0"/>
              <a:t>important</a:t>
            </a:r>
            <a:r>
              <a:rPr lang="en-US" spc="25" dirty="0"/>
              <a:t> </a:t>
            </a:r>
            <a:r>
              <a:rPr lang="en-US" spc="-10" dirty="0"/>
              <a:t>that</a:t>
            </a:r>
            <a:r>
              <a:rPr lang="en-US" spc="15" dirty="0"/>
              <a:t> </a:t>
            </a:r>
            <a:r>
              <a:rPr lang="en-US" spc="-5" dirty="0"/>
              <a:t>these </a:t>
            </a:r>
            <a:r>
              <a:rPr lang="en-US" dirty="0"/>
              <a:t> </a:t>
            </a:r>
            <a:r>
              <a:rPr lang="en-US" spc="-15" dirty="0"/>
              <a:t>operations</a:t>
            </a:r>
            <a:r>
              <a:rPr lang="en-US" spc="20" dirty="0"/>
              <a:t> </a:t>
            </a:r>
            <a:r>
              <a:rPr lang="en-US" spc="-5" dirty="0"/>
              <a:t>be</a:t>
            </a:r>
            <a:r>
              <a:rPr lang="en-US" spc="-10" dirty="0"/>
              <a:t> </a:t>
            </a:r>
            <a:r>
              <a:rPr lang="en-US" spc="-5" dirty="0"/>
              <a:t>as </a:t>
            </a:r>
            <a:r>
              <a:rPr lang="en-US" spc="-15" dirty="0"/>
              <a:t>efficient</a:t>
            </a:r>
            <a:r>
              <a:rPr lang="en-US" spc="-5" dirty="0"/>
              <a:t> as</a:t>
            </a:r>
            <a:r>
              <a:rPr lang="en-US" spc="5" dirty="0"/>
              <a:t> </a:t>
            </a:r>
            <a:r>
              <a:rPr lang="en-US" spc="-10" dirty="0"/>
              <a:t>possible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305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17"/>
            <a:ext cx="8229600" cy="58517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Activation Records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82" y="859810"/>
            <a:ext cx="8925636" cy="5266354"/>
          </a:xfrm>
        </p:spPr>
        <p:txBody>
          <a:bodyPr>
            <a:normAutofit lnSpcReduction="10000"/>
          </a:bodyPr>
          <a:lstStyle/>
          <a:p>
            <a:r>
              <a:rPr lang="en-US" spc="-10" dirty="0"/>
              <a:t>Procedure calls and returns are usually managed by a run-time stack  called the control stack. Each live activation has an activation </a:t>
            </a:r>
            <a:r>
              <a:rPr lang="en-US" spc="-10" dirty="0"/>
              <a:t>record.</a:t>
            </a:r>
          </a:p>
          <a:p>
            <a:pPr marL="241300" indent="-228600">
              <a:buFont typeface="Arial MT"/>
              <a:buChar char="•"/>
              <a:tabLst>
                <a:tab pos="241300" algn="l"/>
              </a:tabLst>
            </a:pPr>
            <a:r>
              <a:rPr lang="en-US" spc="-5" dirty="0"/>
              <a:t>The</a:t>
            </a:r>
            <a:r>
              <a:rPr lang="en-US" spc="5" dirty="0"/>
              <a:t> </a:t>
            </a:r>
            <a:r>
              <a:rPr lang="en-US" spc="-20" dirty="0"/>
              <a:t>root</a:t>
            </a:r>
            <a:r>
              <a:rPr lang="en-US" spc="15" dirty="0"/>
              <a:t> </a:t>
            </a:r>
            <a:r>
              <a:rPr lang="en-US" spc="-5" dirty="0"/>
              <a:t>of</a:t>
            </a:r>
            <a:r>
              <a:rPr lang="en-US" dirty="0"/>
              <a:t> </a:t>
            </a:r>
            <a:r>
              <a:rPr lang="en-US" spc="-5" dirty="0"/>
              <a:t>the </a:t>
            </a:r>
            <a:r>
              <a:rPr lang="en-US" spc="-10" dirty="0"/>
              <a:t>activation</a:t>
            </a:r>
            <a:r>
              <a:rPr lang="en-US" dirty="0"/>
              <a:t> </a:t>
            </a:r>
            <a:r>
              <a:rPr lang="en-US" spc="-15" dirty="0"/>
              <a:t>tree</a:t>
            </a:r>
            <a:r>
              <a:rPr lang="en-US" spc="20" dirty="0"/>
              <a:t> </a:t>
            </a:r>
            <a:r>
              <a:rPr lang="en-US" spc="-5" dirty="0"/>
              <a:t>will</a:t>
            </a:r>
            <a:r>
              <a:rPr lang="en-US" dirty="0"/>
              <a:t> </a:t>
            </a:r>
            <a:r>
              <a:rPr lang="en-US" spc="-10" dirty="0"/>
              <a:t>be</a:t>
            </a:r>
            <a:r>
              <a:rPr lang="en-US" spc="15" dirty="0"/>
              <a:t> </a:t>
            </a:r>
            <a:r>
              <a:rPr lang="en-US" spc="-15" dirty="0"/>
              <a:t>at</a:t>
            </a:r>
            <a:r>
              <a:rPr lang="en-US" spc="-5" dirty="0"/>
              <a:t> the</a:t>
            </a:r>
            <a:r>
              <a:rPr lang="en-US" spc="5" dirty="0"/>
              <a:t> </a:t>
            </a:r>
            <a:r>
              <a:rPr lang="en-US" spc="-20" dirty="0"/>
              <a:t>bottom</a:t>
            </a:r>
            <a:r>
              <a:rPr lang="en-US" spc="10" dirty="0"/>
              <a:t> </a:t>
            </a:r>
            <a:r>
              <a:rPr lang="en-US" spc="-5" dirty="0"/>
              <a:t>of</a:t>
            </a:r>
            <a:r>
              <a:rPr lang="en-US" dirty="0"/>
              <a:t> </a:t>
            </a:r>
            <a:r>
              <a:rPr lang="en-US" spc="-5" dirty="0"/>
              <a:t>the</a:t>
            </a:r>
            <a:r>
              <a:rPr lang="en-US" spc="5" dirty="0"/>
              <a:t> </a:t>
            </a:r>
            <a:r>
              <a:rPr lang="en-US" spc="-20" dirty="0"/>
              <a:t>stack</a:t>
            </a:r>
            <a:endParaRPr lang="en-US" dirty="0"/>
          </a:p>
          <a:p>
            <a:pPr marL="241300" marR="5080" indent="-228600">
              <a:lnSpc>
                <a:spcPct val="9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pc="-5" dirty="0"/>
              <a:t>The</a:t>
            </a:r>
            <a:r>
              <a:rPr lang="en-US" dirty="0"/>
              <a:t> </a:t>
            </a:r>
            <a:r>
              <a:rPr lang="en-US" spc="-15" dirty="0"/>
              <a:t>entire</a:t>
            </a:r>
            <a:r>
              <a:rPr lang="en-US" spc="20" dirty="0"/>
              <a:t> </a:t>
            </a:r>
            <a:r>
              <a:rPr lang="en-US" spc="-10" dirty="0"/>
              <a:t>sequence</a:t>
            </a:r>
            <a:r>
              <a:rPr lang="en-US" spc="25" dirty="0"/>
              <a:t> </a:t>
            </a:r>
            <a:r>
              <a:rPr lang="en-US" spc="-5" dirty="0"/>
              <a:t>of</a:t>
            </a:r>
            <a:r>
              <a:rPr lang="en-US" dirty="0"/>
              <a:t> </a:t>
            </a:r>
            <a:r>
              <a:rPr lang="en-US" spc="-10" dirty="0"/>
              <a:t>activation </a:t>
            </a:r>
            <a:r>
              <a:rPr lang="en-US" spc="-20" dirty="0"/>
              <a:t>records</a:t>
            </a:r>
            <a:r>
              <a:rPr lang="en-US" spc="10" dirty="0"/>
              <a:t> </a:t>
            </a:r>
            <a:r>
              <a:rPr lang="en-US" spc="-5" dirty="0"/>
              <a:t>on</a:t>
            </a:r>
            <a:r>
              <a:rPr lang="en-US" spc="5" dirty="0"/>
              <a:t> </a:t>
            </a:r>
            <a:r>
              <a:rPr lang="en-US" spc="-5" dirty="0"/>
              <a:t>the</a:t>
            </a:r>
            <a:r>
              <a:rPr lang="en-US" spc="10" dirty="0"/>
              <a:t> </a:t>
            </a:r>
            <a:r>
              <a:rPr lang="en-US" spc="-20" dirty="0"/>
              <a:t>stack</a:t>
            </a:r>
            <a:r>
              <a:rPr lang="en-US" spc="20" dirty="0"/>
              <a:t> </a:t>
            </a:r>
            <a:r>
              <a:rPr lang="en-US" spc="-10" dirty="0"/>
              <a:t>corresponding </a:t>
            </a:r>
            <a:r>
              <a:rPr lang="en-US" spc="-620" dirty="0"/>
              <a:t> </a:t>
            </a:r>
            <a:r>
              <a:rPr lang="en-US" spc="-15" dirty="0"/>
              <a:t>to</a:t>
            </a:r>
            <a:r>
              <a:rPr lang="en-US" dirty="0"/>
              <a:t> </a:t>
            </a:r>
            <a:r>
              <a:rPr lang="en-US" spc="-5" dirty="0"/>
              <a:t>the </a:t>
            </a:r>
            <a:r>
              <a:rPr lang="en-US" spc="-10" dirty="0"/>
              <a:t>path</a:t>
            </a:r>
            <a:r>
              <a:rPr lang="en-US" spc="5" dirty="0"/>
              <a:t> </a:t>
            </a:r>
            <a:r>
              <a:rPr lang="en-US" spc="-5" dirty="0"/>
              <a:t>in</a:t>
            </a:r>
            <a:r>
              <a:rPr lang="en-US" spc="5" dirty="0"/>
              <a:t> </a:t>
            </a:r>
            <a:r>
              <a:rPr lang="en-US" spc="-5" dirty="0"/>
              <a:t>the </a:t>
            </a:r>
            <a:r>
              <a:rPr lang="en-US" spc="-10" dirty="0"/>
              <a:t>activation</a:t>
            </a:r>
            <a:r>
              <a:rPr lang="en-US" spc="-5" dirty="0"/>
              <a:t> </a:t>
            </a:r>
            <a:r>
              <a:rPr lang="en-US" spc="-15" dirty="0"/>
              <a:t>tree</a:t>
            </a:r>
            <a:r>
              <a:rPr lang="en-US" dirty="0"/>
              <a:t> </a:t>
            </a:r>
            <a:r>
              <a:rPr lang="en-US" spc="-20" dirty="0"/>
              <a:t>to</a:t>
            </a:r>
            <a:r>
              <a:rPr lang="en-US" dirty="0"/>
              <a:t> </a:t>
            </a:r>
            <a:r>
              <a:rPr lang="en-US" spc="-5" dirty="0"/>
              <a:t>the </a:t>
            </a:r>
            <a:r>
              <a:rPr lang="en-US" spc="-10" dirty="0"/>
              <a:t>activation</a:t>
            </a:r>
            <a:r>
              <a:rPr lang="en-US" spc="-5" dirty="0"/>
              <a:t> </a:t>
            </a:r>
            <a:r>
              <a:rPr lang="en-US" spc="-10" dirty="0"/>
              <a:t>where</a:t>
            </a:r>
            <a:r>
              <a:rPr lang="en-US" dirty="0"/>
              <a:t> </a:t>
            </a:r>
            <a:r>
              <a:rPr lang="en-US" spc="-20" dirty="0"/>
              <a:t>control </a:t>
            </a:r>
            <a:r>
              <a:rPr lang="en-US" spc="-15" dirty="0"/>
              <a:t> </a:t>
            </a:r>
            <a:r>
              <a:rPr lang="en-US" spc="-10" dirty="0"/>
              <a:t>currently</a:t>
            </a:r>
            <a:r>
              <a:rPr lang="en-US" spc="10" dirty="0"/>
              <a:t> </a:t>
            </a:r>
            <a:r>
              <a:rPr lang="en-US" spc="-10" dirty="0"/>
              <a:t>resides.</a:t>
            </a:r>
            <a:endParaRPr lang="en-US" dirty="0"/>
          </a:p>
          <a:p>
            <a:pPr marL="241300" indent="-228600"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pc="-5" dirty="0"/>
              <a:t>The </a:t>
            </a:r>
            <a:r>
              <a:rPr lang="en-US" spc="-15" dirty="0"/>
              <a:t>latter</a:t>
            </a:r>
            <a:r>
              <a:rPr lang="en-US" dirty="0"/>
              <a:t> </a:t>
            </a:r>
            <a:r>
              <a:rPr lang="en-US" spc="-10" dirty="0"/>
              <a:t>activation</a:t>
            </a:r>
            <a:r>
              <a:rPr lang="en-US" spc="-5" dirty="0"/>
              <a:t> has</a:t>
            </a:r>
            <a:r>
              <a:rPr lang="en-US" spc="20" dirty="0"/>
              <a:t> </a:t>
            </a:r>
            <a:r>
              <a:rPr lang="en-US" spc="-5" dirty="0"/>
              <a:t>its</a:t>
            </a:r>
            <a:r>
              <a:rPr lang="en-US" spc="15" dirty="0"/>
              <a:t> </a:t>
            </a:r>
            <a:r>
              <a:rPr lang="en-US" spc="-20" dirty="0"/>
              <a:t>record</a:t>
            </a:r>
            <a:r>
              <a:rPr lang="en-US" spc="10" dirty="0"/>
              <a:t> </a:t>
            </a:r>
            <a:r>
              <a:rPr lang="en-US" spc="-15" dirty="0"/>
              <a:t>at</a:t>
            </a:r>
            <a:r>
              <a:rPr lang="en-US" spc="-5" dirty="0"/>
              <a:t> the</a:t>
            </a:r>
            <a:r>
              <a:rPr lang="en-US" dirty="0"/>
              <a:t> </a:t>
            </a:r>
            <a:r>
              <a:rPr lang="en-US" spc="-10" dirty="0"/>
              <a:t>top</a:t>
            </a:r>
            <a:r>
              <a:rPr lang="en-US" spc="15" dirty="0"/>
              <a:t> </a:t>
            </a:r>
            <a:r>
              <a:rPr lang="en-US" spc="-5" dirty="0"/>
              <a:t>of</a:t>
            </a:r>
            <a:r>
              <a:rPr lang="en-US" spc="5" dirty="0"/>
              <a:t> </a:t>
            </a:r>
            <a:r>
              <a:rPr lang="en-US" spc="-5" dirty="0"/>
              <a:t>the</a:t>
            </a:r>
            <a:r>
              <a:rPr lang="en-US" spc="20" dirty="0"/>
              <a:t> </a:t>
            </a:r>
            <a:r>
              <a:rPr lang="en-US" spc="-15" dirty="0"/>
              <a:t>stack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147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D2478C1-1D54-4D44-B9BE-2BD5DCD0A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9973"/>
            <a:ext cx="8065827" cy="527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160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0"/>
            <a:ext cx="892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2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body" idx="1"/>
          </p:nvPr>
        </p:nvSpPr>
        <p:spPr>
          <a:xfrm>
            <a:off x="457200" y="0"/>
            <a:ext cx="8229600" cy="6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b="1"/>
              <a:t>2. Copy Propagation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Assignments of the form f : = g called copy statements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Copy propagation means use of one variable instead of another.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b="1"/>
              <a:t>Example-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x=Pi;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A=x*r*r;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After optimization 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A=Pi*r*r;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00252"/>
            <a:ext cx="8991600" cy="65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354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177421"/>
            <a:ext cx="8924925" cy="668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588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245660"/>
            <a:ext cx="8601075" cy="644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950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55" dirty="0"/>
              <a:t>Variable-Length</a:t>
            </a:r>
            <a:r>
              <a:rPr lang="en-US" b="1" spc="-125" dirty="0"/>
              <a:t> </a:t>
            </a:r>
            <a:r>
              <a:rPr lang="en-US" b="1" spc="-50" dirty="0"/>
              <a:t>Data</a:t>
            </a:r>
            <a:r>
              <a:rPr lang="en-US" b="1" spc="-100" dirty="0"/>
              <a:t> </a:t>
            </a:r>
            <a:r>
              <a:rPr lang="en-US" b="1" spc="-15" dirty="0"/>
              <a:t>on</a:t>
            </a:r>
            <a:r>
              <a:rPr lang="en-US" b="1" spc="-100" dirty="0"/>
              <a:t> </a:t>
            </a:r>
            <a:r>
              <a:rPr lang="en-US" b="1" spc="-20" dirty="0"/>
              <a:t>the</a:t>
            </a:r>
            <a:r>
              <a:rPr lang="en-US" b="1" spc="-110" dirty="0"/>
              <a:t> </a:t>
            </a:r>
            <a:r>
              <a:rPr lang="en-US" b="1" spc="-35" dirty="0"/>
              <a:t>Stack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1300" marR="5080" indent="-228600" algn="just">
              <a:lnSpc>
                <a:spcPct val="90000"/>
              </a:lnSpc>
              <a:spcBef>
                <a:spcPts val="434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pc="-5" dirty="0"/>
              <a:t>The </a:t>
            </a:r>
            <a:r>
              <a:rPr lang="en-US" spc="-10" dirty="0"/>
              <a:t>run-time memory-management </a:t>
            </a:r>
            <a:r>
              <a:rPr lang="en-US" spc="-30" dirty="0"/>
              <a:t>system </a:t>
            </a:r>
            <a:r>
              <a:rPr lang="en-US" spc="-15" dirty="0"/>
              <a:t>must </a:t>
            </a:r>
            <a:r>
              <a:rPr lang="en-US" spc="-5" dirty="0"/>
              <a:t>deal </a:t>
            </a:r>
            <a:r>
              <a:rPr lang="en-US" spc="-15" dirty="0"/>
              <a:t>frequently </a:t>
            </a:r>
            <a:r>
              <a:rPr lang="en-US" spc="-5" dirty="0"/>
              <a:t>with </a:t>
            </a:r>
            <a:r>
              <a:rPr lang="en-US" spc="-620" dirty="0"/>
              <a:t> </a:t>
            </a:r>
            <a:r>
              <a:rPr lang="en-US" spc="-5" dirty="0"/>
              <a:t>the </a:t>
            </a:r>
            <a:r>
              <a:rPr lang="en-US" spc="-10" dirty="0"/>
              <a:t>allocation </a:t>
            </a:r>
            <a:r>
              <a:rPr lang="en-US" spc="-5" dirty="0"/>
              <a:t>of space </a:t>
            </a:r>
            <a:r>
              <a:rPr lang="en-US" spc="-25" dirty="0"/>
              <a:t>for </a:t>
            </a:r>
            <a:r>
              <a:rPr lang="en-US" spc="-5" dirty="0"/>
              <a:t>objects the </a:t>
            </a:r>
            <a:r>
              <a:rPr lang="en-US" spc="-20" dirty="0"/>
              <a:t>sizes </a:t>
            </a:r>
            <a:r>
              <a:rPr lang="en-US" spc="-5" dirty="0"/>
              <a:t>of which </a:t>
            </a:r>
            <a:r>
              <a:rPr lang="en-US" spc="-15" dirty="0"/>
              <a:t>are </a:t>
            </a:r>
            <a:r>
              <a:rPr lang="en-US" spc="-10" dirty="0"/>
              <a:t>not </a:t>
            </a:r>
            <a:r>
              <a:rPr lang="en-US" spc="-5" dirty="0"/>
              <a:t>known </a:t>
            </a:r>
            <a:r>
              <a:rPr lang="en-US" spc="-15" dirty="0"/>
              <a:t>at </a:t>
            </a:r>
            <a:r>
              <a:rPr lang="en-US" spc="-10" dirty="0"/>
              <a:t> compile</a:t>
            </a:r>
            <a:r>
              <a:rPr lang="en-US" dirty="0"/>
              <a:t> </a:t>
            </a:r>
            <a:r>
              <a:rPr lang="en-US" spc="-5" dirty="0"/>
              <a:t>time</a:t>
            </a:r>
            <a:endParaRPr lang="en-US" dirty="0"/>
          </a:p>
          <a:p>
            <a:pPr marL="241300" marR="276860" indent="-228600" algn="just">
              <a:lnSpc>
                <a:spcPts val="303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pc="-5" dirty="0"/>
              <a:t>But which </a:t>
            </a:r>
            <a:r>
              <a:rPr lang="en-US" spc="-15" dirty="0"/>
              <a:t>are </a:t>
            </a:r>
            <a:r>
              <a:rPr lang="en-US" spc="-10" dirty="0"/>
              <a:t>local </a:t>
            </a:r>
            <a:r>
              <a:rPr lang="en-US" spc="-20" dirty="0"/>
              <a:t>to </a:t>
            </a:r>
            <a:r>
              <a:rPr lang="en-US" spc="-5" dirty="0"/>
              <a:t>a </a:t>
            </a:r>
            <a:r>
              <a:rPr lang="en-US" spc="-20" dirty="0"/>
              <a:t>procedure </a:t>
            </a:r>
            <a:r>
              <a:rPr lang="en-US" spc="-5" dirty="0"/>
              <a:t>and thus </a:t>
            </a:r>
            <a:r>
              <a:rPr lang="en-US" spc="-20" dirty="0"/>
              <a:t>may </a:t>
            </a:r>
            <a:r>
              <a:rPr lang="en-US" spc="-10" dirty="0"/>
              <a:t>be </a:t>
            </a:r>
            <a:r>
              <a:rPr lang="en-US" spc="-15" dirty="0"/>
              <a:t>allocated </a:t>
            </a:r>
            <a:r>
              <a:rPr lang="en-US" spc="-5" dirty="0"/>
              <a:t>on the </a:t>
            </a:r>
            <a:r>
              <a:rPr lang="en-US" spc="-620" dirty="0"/>
              <a:t> </a:t>
            </a:r>
            <a:r>
              <a:rPr lang="en-US" spc="-15" dirty="0"/>
              <a:t>stack.</a:t>
            </a:r>
            <a:endParaRPr lang="en-US" dirty="0"/>
          </a:p>
          <a:p>
            <a:pPr marL="241300" marR="307975" indent="-228600" algn="just">
              <a:lnSpc>
                <a:spcPts val="3020"/>
              </a:lnSpc>
              <a:spcBef>
                <a:spcPts val="994"/>
              </a:spcBef>
              <a:buFont typeface="Arial MT"/>
              <a:buChar char="•"/>
              <a:tabLst>
                <a:tab pos="322580" algn="l"/>
              </a:tabLst>
            </a:pPr>
            <a:r>
              <a:rPr lang="en-US" dirty="0"/>
              <a:t>	</a:t>
            </a:r>
            <a:r>
              <a:rPr lang="en-US" b="1" i="1" spc="-5" dirty="0">
                <a:solidFill>
                  <a:srgbClr val="2E5496"/>
                </a:solidFill>
              </a:rPr>
              <a:t>In modern languages, </a:t>
            </a:r>
            <a:r>
              <a:rPr lang="en-US" b="1" i="1" spc="-10" dirty="0">
                <a:solidFill>
                  <a:srgbClr val="2E5496"/>
                </a:solidFill>
              </a:rPr>
              <a:t>objects </a:t>
            </a:r>
            <a:r>
              <a:rPr lang="en-US" b="1" i="1" spc="-5" dirty="0">
                <a:solidFill>
                  <a:srgbClr val="2E5496"/>
                </a:solidFill>
              </a:rPr>
              <a:t>whose </a:t>
            </a:r>
            <a:r>
              <a:rPr lang="en-US" b="1" i="1" spc="-10" dirty="0">
                <a:solidFill>
                  <a:srgbClr val="2E5496"/>
                </a:solidFill>
              </a:rPr>
              <a:t>size cannot </a:t>
            </a:r>
            <a:r>
              <a:rPr lang="en-US" b="1" i="1" spc="-5" dirty="0">
                <a:solidFill>
                  <a:srgbClr val="2E5496"/>
                </a:solidFill>
              </a:rPr>
              <a:t>be </a:t>
            </a:r>
            <a:r>
              <a:rPr lang="en-US" b="1" i="1" spc="-10" dirty="0">
                <a:solidFill>
                  <a:srgbClr val="2E5496"/>
                </a:solidFill>
              </a:rPr>
              <a:t>determined </a:t>
            </a:r>
            <a:r>
              <a:rPr lang="en-US" b="1" i="1" spc="-5" dirty="0">
                <a:solidFill>
                  <a:srgbClr val="2E5496"/>
                </a:solidFill>
              </a:rPr>
              <a:t>at </a:t>
            </a:r>
            <a:r>
              <a:rPr lang="en-US" b="1" i="1" spc="-620" dirty="0">
                <a:solidFill>
                  <a:srgbClr val="2E5496"/>
                </a:solidFill>
              </a:rPr>
              <a:t> </a:t>
            </a:r>
            <a:r>
              <a:rPr lang="en-US" b="1" i="1" spc="-10" dirty="0">
                <a:solidFill>
                  <a:srgbClr val="2E5496"/>
                </a:solidFill>
              </a:rPr>
              <a:t>compile</a:t>
            </a:r>
            <a:r>
              <a:rPr lang="en-US" b="1" i="1" dirty="0">
                <a:solidFill>
                  <a:srgbClr val="2E5496"/>
                </a:solidFill>
              </a:rPr>
              <a:t> </a:t>
            </a:r>
            <a:r>
              <a:rPr lang="en-US" b="1" i="1" spc="-5" dirty="0">
                <a:solidFill>
                  <a:srgbClr val="2E5496"/>
                </a:solidFill>
              </a:rPr>
              <a:t>time</a:t>
            </a:r>
            <a:r>
              <a:rPr lang="en-US" b="1" i="1" spc="5" dirty="0">
                <a:solidFill>
                  <a:srgbClr val="2E5496"/>
                </a:solidFill>
              </a:rPr>
              <a:t> </a:t>
            </a:r>
            <a:r>
              <a:rPr lang="en-US" b="1" i="1" spc="-5" dirty="0">
                <a:solidFill>
                  <a:srgbClr val="2E5496"/>
                </a:solidFill>
              </a:rPr>
              <a:t>are</a:t>
            </a:r>
            <a:r>
              <a:rPr lang="en-US" b="1" i="1" spc="5" dirty="0">
                <a:solidFill>
                  <a:srgbClr val="2E5496"/>
                </a:solidFill>
              </a:rPr>
              <a:t> </a:t>
            </a:r>
            <a:r>
              <a:rPr lang="en-US" b="1" i="1" spc="-10" dirty="0">
                <a:solidFill>
                  <a:srgbClr val="2E5496"/>
                </a:solidFill>
              </a:rPr>
              <a:t>allocated</a:t>
            </a:r>
            <a:r>
              <a:rPr lang="en-US" b="1" i="1" spc="15" dirty="0">
                <a:solidFill>
                  <a:srgbClr val="2E5496"/>
                </a:solidFill>
              </a:rPr>
              <a:t> </a:t>
            </a:r>
            <a:r>
              <a:rPr lang="en-US" b="1" i="1" spc="-10" dirty="0">
                <a:solidFill>
                  <a:srgbClr val="2E5496"/>
                </a:solidFill>
              </a:rPr>
              <a:t>space</a:t>
            </a:r>
            <a:r>
              <a:rPr lang="en-US" b="1" i="1" spc="-5" dirty="0">
                <a:solidFill>
                  <a:srgbClr val="2E5496"/>
                </a:solidFill>
              </a:rPr>
              <a:t> in</a:t>
            </a:r>
            <a:r>
              <a:rPr lang="en-US" b="1" i="1" spc="10" dirty="0">
                <a:solidFill>
                  <a:srgbClr val="2E5496"/>
                </a:solidFill>
              </a:rPr>
              <a:t> </a:t>
            </a:r>
            <a:r>
              <a:rPr lang="en-US" b="1" i="1" spc="-5" dirty="0">
                <a:solidFill>
                  <a:srgbClr val="2E5496"/>
                </a:solidFill>
              </a:rPr>
              <a:t>the</a:t>
            </a:r>
            <a:r>
              <a:rPr lang="en-US" b="1" i="1" spc="5" dirty="0">
                <a:solidFill>
                  <a:srgbClr val="2E5496"/>
                </a:solidFill>
              </a:rPr>
              <a:t> </a:t>
            </a:r>
            <a:r>
              <a:rPr lang="en-US" b="1" i="1" spc="-10" dirty="0">
                <a:solidFill>
                  <a:srgbClr val="2E5496"/>
                </a:solidFill>
              </a:rPr>
              <a:t>heap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011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177420"/>
            <a:ext cx="9048750" cy="668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749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/>
              <a:t>ACCESS TO NON LOCAL NAMES</a:t>
            </a:r>
            <a:endParaRPr b="1"/>
          </a:p>
        </p:txBody>
      </p:sp>
      <p:sp>
        <p:nvSpPr>
          <p:cNvPr id="264" name="Google Shape;264;p31"/>
          <p:cNvSpPr txBox="1">
            <a:spLocks noGrp="1"/>
          </p:cNvSpPr>
          <p:nvPr>
            <p:ph type="body" idx="1"/>
          </p:nvPr>
        </p:nvSpPr>
        <p:spPr>
          <a:xfrm>
            <a:off x="457201" y="990600"/>
            <a:ext cx="3964674" cy="58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342900">
              <a:spcBef>
                <a:spcPts val="0"/>
              </a:spcBef>
              <a:buSzPts val="3200"/>
              <a:tabLst>
                <a:tab pos="241300" algn="l"/>
              </a:tabLst>
            </a:pP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let us see how a procedure access their data that not belong to  its </a:t>
            </a:r>
            <a:r>
              <a:rPr lang="en-US" sz="4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</a:t>
            </a:r>
          </a:p>
          <a:p>
            <a:pPr marL="0" indent="0">
              <a:spcBef>
                <a:spcPts val="0"/>
              </a:spcBef>
              <a:buSzPts val="3200"/>
              <a:buNone/>
              <a:tabLst>
                <a:tab pos="241300" algn="l"/>
              </a:tabLst>
            </a:pPr>
            <a:endParaRPr lang="en-US" sz="4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spcBef>
                <a:spcPts val="0"/>
              </a:spcBef>
              <a:buSzPts val="3200"/>
              <a:tabLst>
                <a:tab pos="241300" algn="l"/>
              </a:tabLst>
            </a:pP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is the mechanism for finding data used within a procedure p  but that does not belong to p</a:t>
            </a:r>
            <a:r>
              <a:rPr lang="en-US" sz="4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0"/>
              </a:spcBef>
              <a:buSzPts val="3200"/>
              <a:buNone/>
              <a:tabLst>
                <a:tab pos="241300" algn="l"/>
              </a:tabLst>
            </a:pPr>
            <a:endParaRPr lang="en-US" sz="4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spcBef>
                <a:spcPts val="0"/>
              </a:spcBef>
              <a:buSzPts val="3200"/>
              <a:tabLst>
                <a:tab pos="241300" algn="l"/>
              </a:tabLst>
            </a:pP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becomes more complicated in languages where procedures  can be declared inside other procedures.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lang="en-IN" sz="4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sz="4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IN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two types of scope rules, for the non-local names- Static scope and Dynamic scope.</a:t>
            </a:r>
            <a:endParaRPr sz="4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pic>
        <p:nvPicPr>
          <p:cNvPr id="265" name="Google Shape;26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26658" y="1785582"/>
            <a:ext cx="4660142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>
            <a:spLocks noGrp="1"/>
          </p:cNvSpPr>
          <p:nvPr>
            <p:ph type="title"/>
          </p:nvPr>
        </p:nvSpPr>
        <p:spPr>
          <a:xfrm>
            <a:off x="533400" y="2875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/>
              <a:t>Static or Lexical Scope</a:t>
            </a:r>
            <a:endParaRPr b="1"/>
          </a:p>
        </p:txBody>
      </p:sp>
      <p:sp>
        <p:nvSpPr>
          <p:cNvPr id="271" name="Google Shape;271;p32"/>
          <p:cNvSpPr txBox="1">
            <a:spLocks noGrp="1"/>
          </p:cNvSpPr>
          <p:nvPr>
            <p:ph type="body" idx="1"/>
          </p:nvPr>
        </p:nvSpPr>
        <p:spPr>
          <a:xfrm>
            <a:off x="152400" y="1066800"/>
            <a:ext cx="85344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Here , scope is verified by examining the text of the program.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Eg-PASCAL, C and ADA -block structured languages. 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b="1"/>
              <a:t>Block –</a:t>
            </a:r>
            <a:r>
              <a:rPr lang="en-IN"/>
              <a:t>This  defines a new scope with a sequence of statements that contains the local data declarations. It is enclosed within the delimiters.</a:t>
            </a:r>
            <a:endParaRPr/>
          </a:p>
          <a:p>
            <a:pPr marL="342900" lvl="0" indent="-1397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612466"/>
          </a:xfrm>
        </p:spPr>
        <p:txBody>
          <a:bodyPr>
            <a:normAutofit fontScale="90000"/>
          </a:bodyPr>
          <a:lstStyle/>
          <a:p>
            <a:r>
              <a:rPr lang="en-US" spc="-25" dirty="0"/>
              <a:t>Data</a:t>
            </a:r>
            <a:r>
              <a:rPr lang="en-US" spc="-10" dirty="0"/>
              <a:t> </a:t>
            </a:r>
            <a:r>
              <a:rPr lang="en-US" spc="-5" dirty="0"/>
              <a:t>Access</a:t>
            </a:r>
            <a:r>
              <a:rPr lang="en-US" spc="-15" dirty="0"/>
              <a:t> </a:t>
            </a:r>
            <a:r>
              <a:rPr lang="en-US" dirty="0"/>
              <a:t>Without</a:t>
            </a:r>
            <a:r>
              <a:rPr lang="en-US" spc="-10" dirty="0"/>
              <a:t> </a:t>
            </a:r>
            <a:r>
              <a:rPr lang="en-US" spc="-15" dirty="0"/>
              <a:t>Nested </a:t>
            </a:r>
            <a:r>
              <a:rPr lang="en-US" spc="-20" dirty="0"/>
              <a:t>Procedures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12466"/>
            <a:ext cx="8686800" cy="551369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200" spc="-5" dirty="0"/>
              <a:t>The </a:t>
            </a:r>
            <a:r>
              <a:rPr lang="en-US" sz="22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global </a:t>
            </a:r>
            <a:r>
              <a:rPr lang="en-US" sz="22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variable</a:t>
            </a:r>
            <a:r>
              <a:rPr lang="en-US" sz="2200" b="1" i="1" spc="-5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v </a:t>
            </a:r>
            <a:r>
              <a:rPr lang="en-US" sz="2200" spc="-5" dirty="0"/>
              <a:t>has </a:t>
            </a:r>
            <a:r>
              <a:rPr lang="en-US" sz="2200" dirty="0"/>
              <a:t>a </a:t>
            </a:r>
            <a:r>
              <a:rPr lang="en-US" sz="2200" spc="-10" dirty="0"/>
              <a:t>scope consisting </a:t>
            </a:r>
            <a:r>
              <a:rPr lang="en-US" sz="2200" spc="-5" dirty="0"/>
              <a:t>of </a:t>
            </a:r>
            <a:r>
              <a:rPr lang="en-US" sz="2200" dirty="0"/>
              <a:t>all the </a:t>
            </a:r>
            <a:r>
              <a:rPr lang="en-US" sz="2200" spc="-5" dirty="0"/>
              <a:t>functions that </a:t>
            </a:r>
            <a:r>
              <a:rPr lang="en-US" sz="2200" spc="-15" dirty="0"/>
              <a:t>follow </a:t>
            </a:r>
            <a:r>
              <a:rPr lang="en-US" sz="2200" spc="-10" dirty="0"/>
              <a:t> </a:t>
            </a:r>
            <a:r>
              <a:rPr lang="en-US" sz="2200" dirty="0"/>
              <a:t>the</a:t>
            </a:r>
            <a:r>
              <a:rPr lang="en-US" sz="2200" spc="-10" dirty="0"/>
              <a:t> declaration</a:t>
            </a:r>
            <a:r>
              <a:rPr lang="en-US" sz="2200" spc="-20" dirty="0"/>
              <a:t> </a:t>
            </a:r>
            <a:r>
              <a:rPr lang="en-US" sz="2200" spc="-5" dirty="0"/>
              <a:t>of</a:t>
            </a:r>
            <a:r>
              <a:rPr lang="en-US" sz="2200" dirty="0"/>
              <a:t> </a:t>
            </a:r>
            <a:r>
              <a:rPr lang="en-US" sz="2200" spc="-105" dirty="0"/>
              <a:t>v,</a:t>
            </a:r>
            <a:r>
              <a:rPr lang="en-US" sz="2200" spc="5" dirty="0"/>
              <a:t> </a:t>
            </a:r>
            <a:r>
              <a:rPr lang="en-US" sz="2200" spc="-20" dirty="0"/>
              <a:t>except</a:t>
            </a:r>
            <a:r>
              <a:rPr lang="en-US" sz="2200" spc="-30" dirty="0"/>
              <a:t> </a:t>
            </a:r>
            <a:r>
              <a:rPr lang="en-US" sz="2200" spc="-5" dirty="0"/>
              <a:t>where</a:t>
            </a:r>
            <a:r>
              <a:rPr lang="en-US" sz="2200" spc="-20" dirty="0"/>
              <a:t> </a:t>
            </a:r>
            <a:r>
              <a:rPr lang="en-US" sz="2200" spc="-5" dirty="0"/>
              <a:t>there</a:t>
            </a:r>
            <a:r>
              <a:rPr lang="en-US" sz="2200" spc="-25" dirty="0"/>
              <a:t> </a:t>
            </a:r>
            <a:r>
              <a:rPr lang="en-US" sz="2200" dirty="0"/>
              <a:t>is</a:t>
            </a:r>
            <a:r>
              <a:rPr lang="en-US" sz="2200" spc="5" dirty="0"/>
              <a:t> </a:t>
            </a:r>
            <a:r>
              <a:rPr lang="en-US" sz="2200" dirty="0"/>
              <a:t>a</a:t>
            </a:r>
            <a:r>
              <a:rPr lang="en-US" sz="2200" spc="5" dirty="0"/>
              <a:t> </a:t>
            </a:r>
            <a:r>
              <a:rPr lang="en-US" sz="2200" spc="-5" dirty="0"/>
              <a:t>local</a:t>
            </a:r>
            <a:r>
              <a:rPr lang="en-US" sz="2200" dirty="0"/>
              <a:t> </a:t>
            </a:r>
            <a:r>
              <a:rPr lang="en-US" sz="2200" spc="-5" dirty="0"/>
              <a:t>definition</a:t>
            </a:r>
            <a:r>
              <a:rPr lang="en-US" sz="2200" spc="-10" dirty="0"/>
              <a:t> </a:t>
            </a:r>
            <a:r>
              <a:rPr lang="en-US" sz="2200" spc="-5" dirty="0"/>
              <a:t>of</a:t>
            </a:r>
            <a:r>
              <a:rPr lang="en-US" sz="2200" dirty="0"/>
              <a:t> the</a:t>
            </a:r>
            <a:r>
              <a:rPr lang="en-US" sz="2200" spc="-30" dirty="0"/>
              <a:t> </a:t>
            </a:r>
            <a:r>
              <a:rPr lang="en-US" sz="2200" spc="-5" dirty="0"/>
              <a:t>identifier</a:t>
            </a:r>
            <a:r>
              <a:rPr lang="en-US" sz="2200" spc="10" dirty="0"/>
              <a:t> </a:t>
            </a:r>
            <a:r>
              <a:rPr lang="en-US" sz="2200" dirty="0" smtClean="0"/>
              <a:t>v.</a:t>
            </a:r>
          </a:p>
          <a:p>
            <a:pPr marL="114300" indent="0">
              <a:buNone/>
            </a:pPr>
            <a:r>
              <a:rPr lang="en-US" sz="2200" spc="-15" dirty="0" smtClean="0"/>
              <a:t>For</a:t>
            </a:r>
            <a:r>
              <a:rPr lang="en-US" sz="2200" spc="20" dirty="0" smtClean="0"/>
              <a:t> </a:t>
            </a:r>
            <a:r>
              <a:rPr lang="en-US" sz="2200" spc="-5" dirty="0"/>
              <a:t>languages</a:t>
            </a:r>
            <a:r>
              <a:rPr lang="en-US" sz="2200" spc="-15" dirty="0"/>
              <a:t> </a:t>
            </a:r>
            <a:r>
              <a:rPr lang="en-US" sz="2200" spc="-5" dirty="0"/>
              <a:t>that</a:t>
            </a:r>
            <a:r>
              <a:rPr lang="en-US" sz="2200" spc="10" dirty="0"/>
              <a:t> </a:t>
            </a:r>
            <a:r>
              <a:rPr lang="en-US" sz="2200" spc="-5" dirty="0"/>
              <a:t>do</a:t>
            </a:r>
            <a:r>
              <a:rPr lang="en-US" sz="2200" spc="5" dirty="0"/>
              <a:t> </a:t>
            </a:r>
            <a:r>
              <a:rPr lang="en-US" sz="2200" spc="-5" dirty="0"/>
              <a:t>not</a:t>
            </a:r>
            <a:r>
              <a:rPr lang="en-US" sz="2200" spc="5" dirty="0"/>
              <a:t> </a:t>
            </a:r>
            <a:r>
              <a:rPr lang="en-US" sz="2200" spc="-5" dirty="0"/>
              <a:t>allow</a:t>
            </a:r>
            <a:r>
              <a:rPr lang="en-US" sz="2200" spc="15" dirty="0"/>
              <a:t> </a:t>
            </a:r>
            <a:r>
              <a:rPr lang="en-US" sz="2200" spc="-15" dirty="0"/>
              <a:t>nested</a:t>
            </a:r>
            <a:r>
              <a:rPr lang="en-US" sz="2200" spc="-30" dirty="0"/>
              <a:t> </a:t>
            </a:r>
            <a:r>
              <a:rPr lang="en-US" sz="2200" spc="-10" dirty="0"/>
              <a:t>procedure</a:t>
            </a:r>
            <a:r>
              <a:rPr lang="en-US" sz="2200" spc="-30" dirty="0"/>
              <a:t> </a:t>
            </a:r>
            <a:r>
              <a:rPr lang="en-US" sz="2200" spc="-10" dirty="0"/>
              <a:t>declarations,</a:t>
            </a:r>
            <a:r>
              <a:rPr lang="en-US" sz="2200" spc="-15" dirty="0"/>
              <a:t> </a:t>
            </a:r>
            <a:r>
              <a:rPr lang="en-US" sz="2200" spc="-5" dirty="0"/>
              <a:t>allocation </a:t>
            </a:r>
            <a:r>
              <a:rPr lang="en-US" sz="2200" spc="-570" dirty="0"/>
              <a:t> </a:t>
            </a:r>
            <a:r>
              <a:rPr lang="en-US" sz="2200" spc="-5" dirty="0"/>
              <a:t>of </a:t>
            </a:r>
            <a:r>
              <a:rPr lang="en-US" sz="2200" spc="-20" dirty="0"/>
              <a:t>storage</a:t>
            </a:r>
            <a:r>
              <a:rPr lang="en-US" sz="2200" spc="-5" dirty="0"/>
              <a:t> </a:t>
            </a:r>
            <a:r>
              <a:rPr lang="en-US" sz="2200" spc="-25" dirty="0"/>
              <a:t>for</a:t>
            </a:r>
            <a:r>
              <a:rPr lang="en-US" sz="2200" spc="-5" dirty="0"/>
              <a:t> variables</a:t>
            </a:r>
            <a:r>
              <a:rPr lang="en-US" sz="2200" spc="-10" dirty="0"/>
              <a:t> </a:t>
            </a:r>
            <a:r>
              <a:rPr lang="en-US" sz="2200" dirty="0"/>
              <a:t>and</a:t>
            </a:r>
            <a:r>
              <a:rPr lang="en-US" sz="2200" spc="-10" dirty="0"/>
              <a:t> </a:t>
            </a:r>
            <a:r>
              <a:rPr lang="en-US" sz="2200" dirty="0"/>
              <a:t>access</a:t>
            </a:r>
            <a:r>
              <a:rPr lang="en-US" sz="2200" spc="-30" dirty="0"/>
              <a:t> </a:t>
            </a:r>
            <a:r>
              <a:rPr lang="en-US" sz="2200" spc="-15" dirty="0"/>
              <a:t>to</a:t>
            </a:r>
            <a:r>
              <a:rPr lang="en-US" sz="2200" spc="-5" dirty="0"/>
              <a:t> those</a:t>
            </a:r>
            <a:r>
              <a:rPr lang="en-US" sz="2200" spc="-30" dirty="0"/>
              <a:t> </a:t>
            </a:r>
            <a:r>
              <a:rPr lang="en-US" sz="2200" spc="-5" dirty="0"/>
              <a:t>variables</a:t>
            </a:r>
            <a:r>
              <a:rPr lang="en-US" sz="2200" spc="-10" dirty="0"/>
              <a:t> </a:t>
            </a:r>
            <a:r>
              <a:rPr lang="en-US" sz="2200" dirty="0"/>
              <a:t>is</a:t>
            </a:r>
            <a:r>
              <a:rPr lang="en-US" sz="2200" spc="25" dirty="0"/>
              <a:t> </a:t>
            </a:r>
            <a:r>
              <a:rPr lang="en-US" sz="2200" spc="-5" dirty="0"/>
              <a:t>simple</a:t>
            </a:r>
            <a:endParaRPr lang="en-US" sz="2200" dirty="0"/>
          </a:p>
          <a:p>
            <a:pPr marL="527685" indent="-515620">
              <a:lnSpc>
                <a:spcPts val="3115"/>
              </a:lnSpc>
              <a:spcBef>
                <a:spcPts val="3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z="2200" b="1" dirty="0"/>
              <a:t>Global </a:t>
            </a:r>
            <a:r>
              <a:rPr lang="en-US" sz="2200" b="1" spc="-5" dirty="0"/>
              <a:t>variables</a:t>
            </a:r>
            <a:r>
              <a:rPr lang="en-US" sz="2200" b="1" spc="-20" dirty="0"/>
              <a:t> </a:t>
            </a:r>
            <a:r>
              <a:rPr lang="en-US" sz="2200" b="1" spc="-10" dirty="0"/>
              <a:t>are</a:t>
            </a:r>
            <a:r>
              <a:rPr lang="en-US" sz="2200" b="1" dirty="0"/>
              <a:t> </a:t>
            </a:r>
            <a:r>
              <a:rPr lang="en-US" sz="2200" b="1" spc="-10" dirty="0"/>
              <a:t>allocated </a:t>
            </a:r>
            <a:r>
              <a:rPr lang="en-US" sz="2200" b="1" spc="-15" dirty="0"/>
              <a:t>static</a:t>
            </a:r>
            <a:r>
              <a:rPr lang="en-US" sz="2200" b="1" dirty="0"/>
              <a:t> </a:t>
            </a:r>
            <a:r>
              <a:rPr lang="en-US" sz="2200" b="1" spc="-20" dirty="0"/>
              <a:t>storage.</a:t>
            </a:r>
            <a:endParaRPr lang="en-US" sz="2200" b="1" dirty="0"/>
          </a:p>
          <a:p>
            <a:pPr marL="698500" lvl="1" indent="-228600">
              <a:lnSpc>
                <a:spcPts val="262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lang="en-US" sz="2200" spc="-10" dirty="0"/>
              <a:t>The</a:t>
            </a:r>
            <a:r>
              <a:rPr lang="en-US" sz="2200" spc="25" dirty="0"/>
              <a:t> </a:t>
            </a:r>
            <a:r>
              <a:rPr lang="en-US" sz="2200" spc="-10" dirty="0"/>
              <a:t>locations</a:t>
            </a:r>
            <a:r>
              <a:rPr lang="en-US" sz="2200" spc="5" dirty="0"/>
              <a:t> </a:t>
            </a:r>
            <a:r>
              <a:rPr lang="en-US" sz="2200" dirty="0"/>
              <a:t>of</a:t>
            </a:r>
            <a:r>
              <a:rPr lang="en-US" sz="2200" spc="15" dirty="0"/>
              <a:t> </a:t>
            </a:r>
            <a:r>
              <a:rPr lang="en-US" sz="2200" spc="-5" dirty="0"/>
              <a:t>these</a:t>
            </a:r>
            <a:r>
              <a:rPr lang="en-US" sz="2200" spc="20" dirty="0"/>
              <a:t> </a:t>
            </a:r>
            <a:r>
              <a:rPr lang="en-US" sz="2200" spc="-10" dirty="0"/>
              <a:t>variables remain</a:t>
            </a:r>
            <a:r>
              <a:rPr lang="en-US" sz="2200" spc="10" dirty="0"/>
              <a:t> </a:t>
            </a:r>
            <a:r>
              <a:rPr lang="en-US" sz="2200" spc="-20" dirty="0"/>
              <a:t>fixed</a:t>
            </a:r>
            <a:r>
              <a:rPr lang="en-US" sz="2200" spc="10" dirty="0"/>
              <a:t> </a:t>
            </a:r>
            <a:r>
              <a:rPr lang="en-US" sz="2200" spc="-5" dirty="0"/>
              <a:t>and</a:t>
            </a:r>
            <a:r>
              <a:rPr lang="en-US" sz="2200" dirty="0"/>
              <a:t> </a:t>
            </a:r>
            <a:r>
              <a:rPr lang="en-US" sz="2200" spc="-15" dirty="0"/>
              <a:t>are</a:t>
            </a:r>
            <a:r>
              <a:rPr lang="en-US" sz="2200" spc="10" dirty="0"/>
              <a:t> </a:t>
            </a:r>
            <a:r>
              <a:rPr lang="en-US" sz="2200" spc="-10" dirty="0"/>
              <a:t>known</a:t>
            </a:r>
            <a:r>
              <a:rPr lang="en-US" sz="2200" spc="5" dirty="0"/>
              <a:t> </a:t>
            </a:r>
            <a:r>
              <a:rPr lang="en-US" sz="2200" spc="-15" dirty="0"/>
              <a:t>at</a:t>
            </a:r>
            <a:r>
              <a:rPr lang="en-US" sz="2200" dirty="0"/>
              <a:t> </a:t>
            </a:r>
            <a:r>
              <a:rPr lang="en-US" sz="2200" spc="-10" dirty="0"/>
              <a:t>compile</a:t>
            </a:r>
            <a:r>
              <a:rPr lang="en-US" sz="2200" spc="20" dirty="0"/>
              <a:t> </a:t>
            </a:r>
            <a:r>
              <a:rPr lang="en-US" sz="2200" spc="-5" dirty="0"/>
              <a:t>time.</a:t>
            </a:r>
            <a:endParaRPr lang="en-US" sz="2200" dirty="0"/>
          </a:p>
          <a:p>
            <a:pPr marL="698500" marR="344805" lvl="1" indent="-228600">
              <a:lnSpc>
                <a:spcPct val="80000"/>
              </a:lnSpc>
              <a:spcBef>
                <a:spcPts val="509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lang="en-US" sz="2200" spc="-5" dirty="0"/>
              <a:t>So</a:t>
            </a:r>
            <a:r>
              <a:rPr lang="en-US" sz="2200" spc="15" dirty="0"/>
              <a:t> </a:t>
            </a:r>
            <a:r>
              <a:rPr lang="en-US" sz="2200" spc="-20" dirty="0"/>
              <a:t>to</a:t>
            </a:r>
            <a:r>
              <a:rPr lang="en-US" sz="2200" spc="20" dirty="0"/>
              <a:t> </a:t>
            </a:r>
            <a:r>
              <a:rPr lang="en-US" sz="2200" spc="-5" dirty="0"/>
              <a:t>access</a:t>
            </a:r>
            <a:r>
              <a:rPr lang="en-US" sz="2200" spc="5" dirty="0"/>
              <a:t> </a:t>
            </a:r>
            <a:r>
              <a:rPr lang="en-US" sz="2200" spc="-15" dirty="0"/>
              <a:t>any</a:t>
            </a:r>
            <a:r>
              <a:rPr lang="en-US" sz="2200" spc="10" dirty="0"/>
              <a:t> </a:t>
            </a:r>
            <a:r>
              <a:rPr lang="en-US" sz="2200" spc="-10" dirty="0"/>
              <a:t>variable</a:t>
            </a:r>
            <a:r>
              <a:rPr lang="en-US" sz="2200" spc="-25" dirty="0"/>
              <a:t> </a:t>
            </a:r>
            <a:r>
              <a:rPr lang="en-US" sz="2200" spc="-10" dirty="0"/>
              <a:t>that</a:t>
            </a:r>
            <a:r>
              <a:rPr lang="en-US" sz="2200" spc="20" dirty="0"/>
              <a:t> </a:t>
            </a:r>
            <a:r>
              <a:rPr lang="en-US" sz="2200" spc="-5" dirty="0"/>
              <a:t>is</a:t>
            </a:r>
            <a:r>
              <a:rPr lang="en-US" sz="2200" spc="5" dirty="0"/>
              <a:t> </a:t>
            </a:r>
            <a:r>
              <a:rPr lang="en-US" sz="2200" spc="-10" dirty="0"/>
              <a:t>not</a:t>
            </a:r>
            <a:r>
              <a:rPr lang="en-US" sz="2200" spc="15" dirty="0"/>
              <a:t> </a:t>
            </a:r>
            <a:r>
              <a:rPr lang="en-US" sz="2200" spc="-10" dirty="0"/>
              <a:t>local</a:t>
            </a:r>
            <a:r>
              <a:rPr lang="en-US" sz="2200" dirty="0"/>
              <a:t> </a:t>
            </a:r>
            <a:r>
              <a:rPr lang="en-US" sz="2200" spc="-15" dirty="0"/>
              <a:t>to</a:t>
            </a:r>
            <a:r>
              <a:rPr lang="en-US" sz="2200" spc="20" dirty="0"/>
              <a:t> </a:t>
            </a:r>
            <a:r>
              <a:rPr lang="en-US" sz="2200" spc="-5" dirty="0"/>
              <a:t>the</a:t>
            </a:r>
            <a:r>
              <a:rPr lang="en-US" sz="2200" spc="10" dirty="0"/>
              <a:t> </a:t>
            </a:r>
            <a:r>
              <a:rPr lang="en-US" sz="2200" spc="-10" dirty="0"/>
              <a:t>currently</a:t>
            </a:r>
            <a:r>
              <a:rPr lang="en-US" sz="2200" spc="15" dirty="0"/>
              <a:t> </a:t>
            </a:r>
            <a:r>
              <a:rPr lang="en-US" sz="2200" spc="-15" dirty="0"/>
              <a:t>executing</a:t>
            </a:r>
            <a:r>
              <a:rPr lang="en-US" sz="2200" spc="30" dirty="0"/>
              <a:t> </a:t>
            </a:r>
            <a:r>
              <a:rPr lang="en-US" sz="2200" spc="-10" dirty="0"/>
              <a:t>procedure,</a:t>
            </a:r>
            <a:r>
              <a:rPr lang="en-US" sz="2200" spc="10" dirty="0"/>
              <a:t> </a:t>
            </a:r>
            <a:r>
              <a:rPr lang="en-US" sz="2200" spc="-15" dirty="0"/>
              <a:t>we </a:t>
            </a:r>
            <a:r>
              <a:rPr lang="en-US" sz="2200" spc="-484" dirty="0"/>
              <a:t> </a:t>
            </a:r>
            <a:r>
              <a:rPr lang="en-US" sz="2200" spc="-10" dirty="0"/>
              <a:t>simply</a:t>
            </a:r>
            <a:r>
              <a:rPr lang="en-US" sz="2200" spc="5" dirty="0"/>
              <a:t> </a:t>
            </a:r>
            <a:r>
              <a:rPr lang="en-US" sz="2200" spc="-10" dirty="0"/>
              <a:t>use</a:t>
            </a:r>
            <a:r>
              <a:rPr lang="en-US" sz="2200" spc="20" dirty="0"/>
              <a:t> </a:t>
            </a:r>
            <a:r>
              <a:rPr lang="en-US" sz="2200" spc="-5" dirty="0"/>
              <a:t>the</a:t>
            </a:r>
            <a:r>
              <a:rPr lang="en-US" sz="2200" spc="10" dirty="0"/>
              <a:t> </a:t>
            </a:r>
            <a:r>
              <a:rPr lang="en-US" sz="2200" spc="-15" dirty="0"/>
              <a:t>statically</a:t>
            </a:r>
            <a:r>
              <a:rPr lang="en-US" sz="2200" spc="-5" dirty="0"/>
              <a:t> </a:t>
            </a:r>
            <a:r>
              <a:rPr lang="en-US" sz="2200" spc="-10" dirty="0"/>
              <a:t>determined</a:t>
            </a:r>
            <a:r>
              <a:rPr lang="en-US" sz="2200" spc="20" dirty="0"/>
              <a:t> </a:t>
            </a:r>
            <a:r>
              <a:rPr lang="en-US" sz="2200" spc="-5" dirty="0"/>
              <a:t>address.</a:t>
            </a:r>
            <a:endParaRPr lang="en-US" sz="2200" dirty="0"/>
          </a:p>
          <a:p>
            <a:pPr marL="527685" indent="-515620">
              <a:lnSpc>
                <a:spcPts val="3110"/>
              </a:lnSpc>
              <a:spcBef>
                <a:spcPts val="3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z="2200" b="1" spc="-15" dirty="0"/>
              <a:t>Any</a:t>
            </a:r>
            <a:r>
              <a:rPr lang="en-US" sz="2200" b="1" spc="-30" dirty="0"/>
              <a:t> </a:t>
            </a:r>
            <a:r>
              <a:rPr lang="en-US" sz="2200" b="1" spc="-5" dirty="0"/>
              <a:t>other name</a:t>
            </a:r>
            <a:r>
              <a:rPr lang="en-US" sz="2200" b="1" spc="-10" dirty="0"/>
              <a:t> must</a:t>
            </a:r>
            <a:r>
              <a:rPr lang="en-US" sz="2200" b="1" spc="-25" dirty="0"/>
              <a:t> </a:t>
            </a:r>
            <a:r>
              <a:rPr lang="en-US" sz="2200" b="1" dirty="0"/>
              <a:t>be</a:t>
            </a:r>
            <a:r>
              <a:rPr lang="en-US" sz="2200" b="1" spc="-15" dirty="0"/>
              <a:t> </a:t>
            </a:r>
            <a:r>
              <a:rPr lang="en-US" sz="2200" b="1" spc="-5" dirty="0"/>
              <a:t>local</a:t>
            </a:r>
            <a:r>
              <a:rPr lang="en-US" sz="2200" b="1" dirty="0"/>
              <a:t> </a:t>
            </a:r>
            <a:r>
              <a:rPr lang="en-US" sz="2200" b="1" spc="-10" dirty="0"/>
              <a:t>to</a:t>
            </a:r>
            <a:r>
              <a:rPr lang="en-US" sz="2200" b="1" dirty="0"/>
              <a:t> the</a:t>
            </a:r>
            <a:r>
              <a:rPr lang="en-US" sz="2200" b="1" spc="-30" dirty="0"/>
              <a:t> </a:t>
            </a:r>
            <a:r>
              <a:rPr lang="en-US" sz="2200" b="1" spc="-5" dirty="0"/>
              <a:t>activation</a:t>
            </a:r>
            <a:r>
              <a:rPr lang="en-US" sz="2200" b="1" spc="5" dirty="0"/>
              <a:t> </a:t>
            </a:r>
            <a:r>
              <a:rPr lang="en-US" sz="2200" b="1" spc="-15" dirty="0"/>
              <a:t>at</a:t>
            </a:r>
            <a:r>
              <a:rPr lang="en-US" sz="2200" b="1" dirty="0"/>
              <a:t> the</a:t>
            </a:r>
            <a:r>
              <a:rPr lang="en-US" sz="2200" b="1" spc="-5" dirty="0"/>
              <a:t> </a:t>
            </a:r>
            <a:r>
              <a:rPr lang="en-US" sz="2200" b="1" spc="-10" dirty="0"/>
              <a:t>top</a:t>
            </a:r>
            <a:r>
              <a:rPr lang="en-US" sz="2200" b="1" spc="-5" dirty="0"/>
              <a:t> of</a:t>
            </a:r>
            <a:r>
              <a:rPr lang="en-US" sz="2200" b="1" spc="5" dirty="0"/>
              <a:t> </a:t>
            </a:r>
            <a:r>
              <a:rPr lang="en-US" sz="2200" b="1" dirty="0"/>
              <a:t>the</a:t>
            </a:r>
            <a:r>
              <a:rPr lang="en-US" sz="2200" b="1" spc="-15" dirty="0"/>
              <a:t> </a:t>
            </a:r>
            <a:r>
              <a:rPr lang="en-US" sz="2200" b="1" spc="-10" dirty="0"/>
              <a:t>stack.</a:t>
            </a:r>
            <a:endParaRPr lang="en-US" sz="2200" b="1" dirty="0"/>
          </a:p>
          <a:p>
            <a:pPr marL="698500" lvl="1" indent="-228600">
              <a:lnSpc>
                <a:spcPts val="263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lang="en-US" sz="2200" spc="-50" dirty="0"/>
              <a:t>We</a:t>
            </a:r>
            <a:r>
              <a:rPr lang="en-US" sz="2200" spc="15" dirty="0"/>
              <a:t> </a:t>
            </a:r>
            <a:r>
              <a:rPr lang="en-US" sz="2200" spc="-15" dirty="0"/>
              <a:t>may</a:t>
            </a:r>
            <a:r>
              <a:rPr lang="en-US" sz="2200" spc="10" dirty="0"/>
              <a:t> </a:t>
            </a:r>
            <a:r>
              <a:rPr lang="en-US" sz="2200" spc="-5" dirty="0"/>
              <a:t>access</a:t>
            </a:r>
            <a:r>
              <a:rPr lang="en-US" sz="2200" spc="15" dirty="0"/>
              <a:t> </a:t>
            </a:r>
            <a:r>
              <a:rPr lang="en-US" sz="2200" spc="-5" dirty="0"/>
              <a:t>these</a:t>
            </a:r>
            <a:r>
              <a:rPr lang="en-US" sz="2200" spc="15" dirty="0"/>
              <a:t> </a:t>
            </a:r>
            <a:r>
              <a:rPr lang="en-US" sz="2200" spc="-10" dirty="0"/>
              <a:t>variables</a:t>
            </a:r>
            <a:r>
              <a:rPr lang="en-US" sz="2200" spc="-20" dirty="0"/>
              <a:t> </a:t>
            </a:r>
            <a:r>
              <a:rPr lang="en-US" sz="2200" spc="-10" dirty="0"/>
              <a:t>through </a:t>
            </a:r>
            <a:r>
              <a:rPr lang="en-US" sz="2200" spc="-5" dirty="0"/>
              <a:t>the</a:t>
            </a:r>
            <a:r>
              <a:rPr lang="en-US" sz="2200" spc="15" dirty="0"/>
              <a:t> </a:t>
            </a:r>
            <a:r>
              <a:rPr lang="en-US" sz="2200" spc="-5" dirty="0"/>
              <a:t>top-</a:t>
            </a:r>
            <a:r>
              <a:rPr lang="en-US" sz="2200" spc="-5" dirty="0" err="1"/>
              <a:t>sp</a:t>
            </a:r>
            <a:r>
              <a:rPr lang="en-US" sz="2200" spc="5" dirty="0"/>
              <a:t> </a:t>
            </a:r>
            <a:r>
              <a:rPr lang="en-US" sz="2200" spc="-15" dirty="0"/>
              <a:t>pointer</a:t>
            </a:r>
            <a:r>
              <a:rPr lang="en-US" sz="2200" spc="10" dirty="0"/>
              <a:t> </a:t>
            </a:r>
            <a:r>
              <a:rPr lang="en-US" sz="2200" spc="-5" dirty="0"/>
              <a:t>of </a:t>
            </a:r>
            <a:r>
              <a:rPr lang="en-US" sz="2200" spc="-10" dirty="0"/>
              <a:t>the</a:t>
            </a:r>
            <a:r>
              <a:rPr lang="en-US" sz="2200" spc="20" dirty="0"/>
              <a:t> </a:t>
            </a:r>
            <a:r>
              <a:rPr lang="en-US" sz="2200" spc="-10" dirty="0"/>
              <a:t>stack.</a:t>
            </a:r>
            <a:endParaRPr lang="en-US" sz="22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128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83" y="-10749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spc="-25" dirty="0"/>
              <a:t>Data</a:t>
            </a:r>
            <a:r>
              <a:rPr lang="en-US" b="1" spc="-5" dirty="0"/>
              <a:t> Access</a:t>
            </a:r>
            <a:r>
              <a:rPr lang="en-US" b="1" spc="10" dirty="0"/>
              <a:t> </a:t>
            </a:r>
            <a:r>
              <a:rPr lang="en-US" b="1" dirty="0"/>
              <a:t>With</a:t>
            </a:r>
            <a:r>
              <a:rPr lang="en-US" b="1" spc="-5" dirty="0"/>
              <a:t> </a:t>
            </a:r>
            <a:r>
              <a:rPr lang="en-US" b="1" spc="-20" dirty="0"/>
              <a:t>Nested</a:t>
            </a:r>
            <a:r>
              <a:rPr lang="en-US" b="1" spc="-5" dirty="0"/>
              <a:t> </a:t>
            </a:r>
            <a:r>
              <a:rPr lang="en-US" b="1" spc="-25" dirty="0"/>
              <a:t>Procedures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8866"/>
            <a:ext cx="8229600" cy="5307297"/>
          </a:xfrm>
        </p:spPr>
        <p:txBody>
          <a:bodyPr/>
          <a:lstStyle/>
          <a:p>
            <a:pPr marL="241300" marR="156210" indent="-228600">
              <a:lnSpc>
                <a:spcPct val="90000"/>
              </a:lnSpc>
              <a:spcBef>
                <a:spcPts val="434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dirty="0"/>
              <a:t>Access</a:t>
            </a:r>
            <a:r>
              <a:rPr lang="en-US" spc="20" dirty="0"/>
              <a:t> </a:t>
            </a:r>
            <a:r>
              <a:rPr lang="en-US" spc="-10" dirty="0"/>
              <a:t>becomes</a:t>
            </a:r>
            <a:r>
              <a:rPr lang="en-US" spc="30" dirty="0"/>
              <a:t> </a:t>
            </a:r>
            <a:r>
              <a:rPr lang="en-US" spc="-25" dirty="0"/>
              <a:t>far</a:t>
            </a:r>
            <a:r>
              <a:rPr lang="en-US" spc="5" dirty="0"/>
              <a:t> </a:t>
            </a:r>
            <a:r>
              <a:rPr lang="en-US" spc="-15" dirty="0"/>
              <a:t>more</a:t>
            </a:r>
            <a:r>
              <a:rPr lang="en-US" spc="5" dirty="0"/>
              <a:t> </a:t>
            </a:r>
            <a:r>
              <a:rPr lang="en-US" spc="-15" dirty="0"/>
              <a:t>complicated</a:t>
            </a:r>
            <a:r>
              <a:rPr lang="en-US" spc="15" dirty="0"/>
              <a:t> </a:t>
            </a:r>
            <a:r>
              <a:rPr lang="en-US" spc="-5" dirty="0"/>
              <a:t>when</a:t>
            </a:r>
            <a:r>
              <a:rPr lang="en-US" spc="30" dirty="0"/>
              <a:t> </a:t>
            </a:r>
            <a:r>
              <a:rPr lang="en-US" spc="-5" dirty="0"/>
              <a:t>a language</a:t>
            </a:r>
            <a:r>
              <a:rPr lang="en-US" spc="5" dirty="0"/>
              <a:t> </a:t>
            </a:r>
            <a:r>
              <a:rPr lang="en-US" spc="-10" dirty="0"/>
              <a:t>allows </a:t>
            </a:r>
            <a:r>
              <a:rPr lang="en-US" spc="-5" dirty="0"/>
              <a:t> </a:t>
            </a:r>
            <a:r>
              <a:rPr lang="en-US" spc="-15" dirty="0"/>
              <a:t>procedure</a:t>
            </a:r>
            <a:r>
              <a:rPr lang="en-US" spc="25" dirty="0"/>
              <a:t> </a:t>
            </a:r>
            <a:r>
              <a:rPr lang="en-US" spc="-15" dirty="0"/>
              <a:t>declarations</a:t>
            </a:r>
            <a:r>
              <a:rPr lang="en-US" spc="10" dirty="0"/>
              <a:t> </a:t>
            </a:r>
            <a:r>
              <a:rPr lang="en-US" spc="-20" dirty="0"/>
              <a:t>to</a:t>
            </a:r>
            <a:r>
              <a:rPr lang="en-US" spc="25" dirty="0"/>
              <a:t> </a:t>
            </a:r>
            <a:r>
              <a:rPr lang="en-US" spc="-5" dirty="0"/>
              <a:t>be</a:t>
            </a:r>
            <a:r>
              <a:rPr lang="en-US" spc="10" dirty="0"/>
              <a:t> </a:t>
            </a:r>
            <a:r>
              <a:rPr lang="en-US" spc="-20" dirty="0"/>
              <a:t>nested</a:t>
            </a:r>
            <a:r>
              <a:rPr lang="en-US" spc="30" dirty="0"/>
              <a:t> </a:t>
            </a:r>
            <a:r>
              <a:rPr lang="en-US" spc="-5" dirty="0"/>
              <a:t>and</a:t>
            </a:r>
            <a:r>
              <a:rPr lang="en-US" spc="15" dirty="0"/>
              <a:t> </a:t>
            </a:r>
            <a:r>
              <a:rPr lang="en-US" spc="-5" dirty="0"/>
              <a:t>also</a:t>
            </a:r>
            <a:r>
              <a:rPr lang="en-US" spc="20" dirty="0"/>
              <a:t> </a:t>
            </a:r>
            <a:r>
              <a:rPr lang="en-US" spc="-10" dirty="0"/>
              <a:t>uses</a:t>
            </a:r>
            <a:r>
              <a:rPr lang="en-US" spc="20" dirty="0"/>
              <a:t> </a:t>
            </a:r>
            <a:r>
              <a:rPr lang="en-US" spc="-5" dirty="0"/>
              <a:t>the</a:t>
            </a:r>
            <a:r>
              <a:rPr lang="en-US" dirty="0"/>
              <a:t> </a:t>
            </a:r>
            <a:r>
              <a:rPr lang="en-US" spc="-10" dirty="0"/>
              <a:t>normal</a:t>
            </a:r>
            <a:r>
              <a:rPr lang="en-US" spc="20" dirty="0"/>
              <a:t> </a:t>
            </a:r>
            <a:r>
              <a:rPr lang="en-US" spc="-20" dirty="0"/>
              <a:t>static </a:t>
            </a:r>
            <a:r>
              <a:rPr lang="en-US" spc="-620" dirty="0"/>
              <a:t> </a:t>
            </a:r>
            <a:r>
              <a:rPr lang="en-US" spc="-10" dirty="0"/>
              <a:t>scoping</a:t>
            </a:r>
            <a:r>
              <a:rPr lang="en-US" spc="20" dirty="0"/>
              <a:t> </a:t>
            </a:r>
            <a:r>
              <a:rPr lang="en-US" spc="-10" dirty="0"/>
              <a:t>rule;</a:t>
            </a:r>
            <a:endParaRPr lang="en-US" dirty="0"/>
          </a:p>
          <a:p>
            <a:pPr marL="241300" marR="5080" indent="-228600">
              <a:lnSpc>
                <a:spcPts val="3030"/>
              </a:lnSpc>
              <a:spcBef>
                <a:spcPts val="1045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lang="en-US" dirty="0"/>
              <a:t>	</a:t>
            </a:r>
            <a:r>
              <a:rPr lang="en-US" spc="-10" dirty="0"/>
              <a:t>Let</a:t>
            </a:r>
            <a:r>
              <a:rPr lang="en-US" spc="-5" dirty="0"/>
              <a:t> us</a:t>
            </a:r>
            <a:r>
              <a:rPr lang="en-US" spc="5" dirty="0"/>
              <a:t> </a:t>
            </a:r>
            <a:r>
              <a:rPr lang="en-US" spc="-10" dirty="0"/>
              <a:t>give</a:t>
            </a:r>
            <a:r>
              <a:rPr lang="en-US" spc="15" dirty="0"/>
              <a:t> </a:t>
            </a:r>
            <a:r>
              <a:rPr lang="en-US" b="1" spc="-10" dirty="0">
                <a:solidFill>
                  <a:srgbClr val="FF0000"/>
                </a:solidFill>
              </a:rPr>
              <a:t>nesting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spc="-10" dirty="0">
                <a:solidFill>
                  <a:srgbClr val="FF0000"/>
                </a:solidFill>
              </a:rPr>
              <a:t>depth</a:t>
            </a:r>
            <a:r>
              <a:rPr lang="en-US" b="1" spc="30" dirty="0">
                <a:solidFill>
                  <a:srgbClr val="FF0000"/>
                </a:solidFill>
              </a:rPr>
              <a:t> </a:t>
            </a:r>
            <a:r>
              <a:rPr lang="en-US" spc="-5" dirty="0"/>
              <a:t>1</a:t>
            </a:r>
            <a:r>
              <a:rPr lang="en-US" dirty="0"/>
              <a:t> </a:t>
            </a:r>
            <a:r>
              <a:rPr lang="en-US" spc="-20" dirty="0"/>
              <a:t>to</a:t>
            </a:r>
            <a:r>
              <a:rPr lang="en-US" spc="-5" dirty="0"/>
              <a:t> </a:t>
            </a:r>
            <a:r>
              <a:rPr lang="en-US" spc="-15" dirty="0"/>
              <a:t>procedures</a:t>
            </a:r>
            <a:r>
              <a:rPr lang="en-US" spc="50" dirty="0"/>
              <a:t> </a:t>
            </a:r>
            <a:r>
              <a:rPr lang="en-US" spc="-10" dirty="0"/>
              <a:t>that</a:t>
            </a:r>
            <a:r>
              <a:rPr lang="en-US" spc="-5" dirty="0"/>
              <a:t> </a:t>
            </a:r>
            <a:r>
              <a:rPr lang="en-US" spc="-15" dirty="0"/>
              <a:t>are</a:t>
            </a:r>
            <a:r>
              <a:rPr lang="en-US" spc="5" dirty="0"/>
              <a:t> </a:t>
            </a:r>
            <a:r>
              <a:rPr lang="en-US" spc="-5" dirty="0"/>
              <a:t>not</a:t>
            </a:r>
            <a:r>
              <a:rPr lang="en-US" spc="5" dirty="0"/>
              <a:t> </a:t>
            </a:r>
            <a:r>
              <a:rPr lang="en-US" spc="-20" dirty="0"/>
              <a:t>nested</a:t>
            </a:r>
            <a:r>
              <a:rPr lang="en-US" spc="15" dirty="0"/>
              <a:t> </a:t>
            </a:r>
            <a:r>
              <a:rPr lang="en-US" spc="-5" dirty="0"/>
              <a:t>within </a:t>
            </a:r>
            <a:r>
              <a:rPr lang="en-US" spc="-615" dirty="0"/>
              <a:t> </a:t>
            </a:r>
            <a:r>
              <a:rPr lang="en-US" spc="-20" dirty="0"/>
              <a:t>any</a:t>
            </a:r>
            <a:r>
              <a:rPr lang="en-US" spc="-15" dirty="0"/>
              <a:t> </a:t>
            </a:r>
            <a:r>
              <a:rPr lang="en-US" spc="-10" dirty="0"/>
              <a:t>other</a:t>
            </a:r>
            <a:r>
              <a:rPr lang="en-US" spc="5" dirty="0"/>
              <a:t> </a:t>
            </a:r>
            <a:r>
              <a:rPr lang="en-US" spc="-20" dirty="0"/>
              <a:t>procedure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840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 b="1"/>
              <a:t>Lexical scope for nested procedures</a:t>
            </a:r>
            <a:endParaRPr b="1"/>
          </a:p>
        </p:txBody>
      </p:sp>
      <p:sp>
        <p:nvSpPr>
          <p:cNvPr id="283" name="Google Shape;283;p34"/>
          <p:cNvSpPr txBox="1">
            <a:spLocks noGrp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Procedure main-&gt;  Procedure A -&gt; Procedure B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 Procedure main-&gt;  Procedure C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     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284" name="Google Shape;28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2313317"/>
            <a:ext cx="8534400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8229600" cy="6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b="1"/>
              <a:t>3. Dead Code Elimination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A variable is live at a point in a program if its value can be used subsequently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Dead Code are statements that compute values that never get used.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Example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i=0;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if(i=1)  //dead code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{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a=b+5;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}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 b="1"/>
              <a:t>Blocks…</a:t>
            </a:r>
            <a:endParaRPr b="1"/>
          </a:p>
        </p:txBody>
      </p:sp>
      <p:sp>
        <p:nvSpPr>
          <p:cNvPr id="277" name="Google Shape;277;p33"/>
          <p:cNvSpPr txBox="1">
            <a:spLocks noGrp="1"/>
          </p:cNvSpPr>
          <p:nvPr>
            <p:ph type="body" idx="1"/>
          </p:nvPr>
        </p:nvSpPr>
        <p:spPr>
          <a:xfrm>
            <a:off x="457200" y="685800"/>
            <a:ext cx="8229600" cy="6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The beginning and end of the block are specified by the delimiter.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At a program point, declarations are visible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IN"/>
              <a:t>made inside the procedure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IN"/>
              <a:t> names of all enclosing procedures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IN"/>
              <a:t> names declared made immediately within such procedures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Block storage allocation is implemented by stack.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Lexical scope is implemented by </a:t>
            </a:r>
            <a:r>
              <a:rPr lang="en-IN" b="1"/>
              <a:t>nesting depth, access link and displays. </a:t>
            </a:r>
            <a:endParaRPr b="1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>
            <a:spLocks noGrp="1"/>
          </p:cNvSpPr>
          <p:nvPr>
            <p:ph type="title"/>
          </p:nvPr>
        </p:nvSpPr>
        <p:spPr>
          <a:xfrm>
            <a:off x="533400" y="4313"/>
            <a:ext cx="8229600" cy="68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 b="1"/>
              <a:t>Nesting Depth</a:t>
            </a:r>
            <a:endParaRPr b="1"/>
          </a:p>
        </p:txBody>
      </p:sp>
      <p:sp>
        <p:nvSpPr>
          <p:cNvPr id="290" name="Google Shape;290;p35"/>
          <p:cNvSpPr txBox="1">
            <a:spLocks noGrp="1"/>
          </p:cNvSpPr>
          <p:nvPr>
            <p:ph type="body" idx="1"/>
          </p:nvPr>
        </p:nvSpPr>
        <p:spPr>
          <a:xfrm>
            <a:off x="304800" y="685800"/>
            <a:ext cx="8382000" cy="58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Lexical scope isimplemented by using nesting depth of a procedure.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The procedure of calculating nesting depth is as follows:</a:t>
            </a:r>
            <a:endParaRPr/>
          </a:p>
          <a:p>
            <a:pPr marL="51435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IN"/>
              <a:t>The main programs nesting depth is ‘1.</a:t>
            </a:r>
            <a:endParaRPr/>
          </a:p>
          <a:p>
            <a:pPr marL="51435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IN"/>
              <a:t> When a new procedure begins, add ‘1’ to nesting depth each time.</a:t>
            </a:r>
            <a:endParaRPr/>
          </a:p>
          <a:p>
            <a:pPr marL="51435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IN"/>
              <a:t>When you exit from a nested procedure, subtract ‘1’ from depth each time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The variable declared in specific procedure is associated with nesting depth. 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/>
          <p:cNvSpPr txBox="1">
            <a:spLocks noGrp="1"/>
          </p:cNvSpPr>
          <p:nvPr>
            <p:ph type="body" idx="1"/>
          </p:nvPr>
        </p:nvSpPr>
        <p:spPr>
          <a:xfrm>
            <a:off x="304800" y="152401"/>
            <a:ext cx="8229600" cy="6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b="1" dirty="0"/>
              <a:t>Access Link: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dirty="0"/>
              <a:t>Access links are pointer to each activation record.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dirty="0"/>
              <a:t>If procedure p is nested within a procedure q then access link of p points to access link or most recent activation record of procedure q</a:t>
            </a:r>
            <a:r>
              <a:rPr lang="en-IN" dirty="0" smtClean="0"/>
              <a:t>.</a:t>
            </a:r>
          </a:p>
          <a:p>
            <a:pPr marL="241300" marR="208915" indent="-228600">
              <a:lnSpc>
                <a:spcPct val="90000"/>
              </a:lnSpc>
              <a:spcBef>
                <a:spcPts val="434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pc="-5" dirty="0"/>
              <a:t>A</a:t>
            </a:r>
            <a:r>
              <a:rPr lang="en-US" spc="15" dirty="0"/>
              <a:t> </a:t>
            </a:r>
            <a:r>
              <a:rPr lang="en-US" spc="-15" dirty="0"/>
              <a:t>direct</a:t>
            </a:r>
            <a:r>
              <a:rPr lang="en-US" spc="25" dirty="0"/>
              <a:t> </a:t>
            </a:r>
            <a:r>
              <a:rPr lang="en-US" spc="-10" dirty="0"/>
              <a:t>implementation</a:t>
            </a:r>
            <a:r>
              <a:rPr lang="en-US" spc="20" dirty="0"/>
              <a:t> </a:t>
            </a:r>
            <a:r>
              <a:rPr lang="en-US" spc="-5" dirty="0"/>
              <a:t>of</a:t>
            </a:r>
            <a:r>
              <a:rPr lang="en-US" spc="10" dirty="0"/>
              <a:t> </a:t>
            </a:r>
            <a:r>
              <a:rPr lang="en-US" spc="-5" dirty="0"/>
              <a:t>the</a:t>
            </a:r>
            <a:r>
              <a:rPr lang="en-US" spc="15" dirty="0"/>
              <a:t> </a:t>
            </a:r>
            <a:r>
              <a:rPr lang="en-US" spc="-5" dirty="0"/>
              <a:t>normal</a:t>
            </a:r>
            <a:r>
              <a:rPr lang="en-US" spc="10" dirty="0"/>
              <a:t> </a:t>
            </a:r>
            <a:r>
              <a:rPr lang="en-US" spc="-20" dirty="0"/>
              <a:t>static</a:t>
            </a:r>
            <a:r>
              <a:rPr lang="en-US" spc="20" dirty="0"/>
              <a:t> </a:t>
            </a:r>
            <a:r>
              <a:rPr lang="en-US" spc="-10" dirty="0"/>
              <a:t>scope</a:t>
            </a:r>
            <a:r>
              <a:rPr lang="en-US" spc="25" dirty="0"/>
              <a:t> </a:t>
            </a:r>
            <a:r>
              <a:rPr lang="en-US" spc="-5" dirty="0"/>
              <a:t>rule</a:t>
            </a:r>
            <a:r>
              <a:rPr lang="en-US" spc="20" dirty="0"/>
              <a:t> </a:t>
            </a:r>
            <a:r>
              <a:rPr lang="en-US" spc="-25" dirty="0"/>
              <a:t>for</a:t>
            </a:r>
            <a:r>
              <a:rPr lang="en-US" dirty="0"/>
              <a:t> </a:t>
            </a:r>
            <a:r>
              <a:rPr lang="en-US" spc="-15" dirty="0"/>
              <a:t>nested </a:t>
            </a:r>
            <a:r>
              <a:rPr lang="en-US" spc="-620" dirty="0"/>
              <a:t> </a:t>
            </a:r>
            <a:r>
              <a:rPr lang="en-US" spc="-10" dirty="0"/>
              <a:t>functions</a:t>
            </a:r>
            <a:r>
              <a:rPr lang="en-US" spc="35" dirty="0"/>
              <a:t> </a:t>
            </a:r>
            <a:r>
              <a:rPr lang="en-US" spc="-5" dirty="0"/>
              <a:t>is</a:t>
            </a:r>
            <a:r>
              <a:rPr lang="en-US" spc="5" dirty="0"/>
              <a:t> </a:t>
            </a:r>
            <a:r>
              <a:rPr lang="en-US" spc="-10" dirty="0"/>
              <a:t>obtained</a:t>
            </a:r>
            <a:r>
              <a:rPr lang="en-US" spc="30" dirty="0"/>
              <a:t> </a:t>
            </a:r>
            <a:r>
              <a:rPr lang="en-US" spc="-15" dirty="0"/>
              <a:t>by</a:t>
            </a:r>
            <a:r>
              <a:rPr lang="en-US" spc="15" dirty="0"/>
              <a:t> </a:t>
            </a:r>
            <a:r>
              <a:rPr lang="en-US" spc="-10" dirty="0"/>
              <a:t>adding</a:t>
            </a:r>
            <a:r>
              <a:rPr lang="en-US" spc="25" dirty="0"/>
              <a:t> </a:t>
            </a:r>
            <a:r>
              <a:rPr lang="en-US" spc="-5" dirty="0"/>
              <a:t>a</a:t>
            </a:r>
            <a:r>
              <a:rPr lang="en-US" dirty="0"/>
              <a:t> </a:t>
            </a:r>
            <a:r>
              <a:rPr lang="en-US" spc="-15" dirty="0"/>
              <a:t>pointer</a:t>
            </a:r>
            <a:r>
              <a:rPr lang="en-US" spc="25" dirty="0"/>
              <a:t> </a:t>
            </a:r>
            <a:r>
              <a:rPr lang="en-US" spc="-10" dirty="0"/>
              <a:t>called</a:t>
            </a:r>
            <a:r>
              <a:rPr lang="en-US" spc="10" dirty="0"/>
              <a:t> </a:t>
            </a:r>
            <a:r>
              <a:rPr lang="en-US" spc="-5" dirty="0"/>
              <a:t>the</a:t>
            </a:r>
            <a:r>
              <a:rPr lang="en-US" spc="25" dirty="0">
                <a:solidFill>
                  <a:srgbClr val="FF0000"/>
                </a:solidFill>
              </a:rPr>
              <a:t> </a:t>
            </a:r>
            <a:r>
              <a:rPr lang="en-US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access</a:t>
            </a:r>
            <a:r>
              <a:rPr lang="en-US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en-US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link</a:t>
            </a:r>
            <a:r>
              <a:rPr lang="en-US" u="heavy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en-US" spc="-20" dirty="0"/>
              <a:t>to </a:t>
            </a:r>
            <a:r>
              <a:rPr lang="en-US" spc="-15" dirty="0"/>
              <a:t> </a:t>
            </a:r>
            <a:r>
              <a:rPr lang="en-US" spc="-5" dirty="0"/>
              <a:t>each</a:t>
            </a:r>
            <a:r>
              <a:rPr lang="en-US" spc="5" dirty="0"/>
              <a:t> </a:t>
            </a:r>
            <a:r>
              <a:rPr lang="en-US" spc="-10" dirty="0"/>
              <a:t>activation</a:t>
            </a:r>
            <a:r>
              <a:rPr lang="en-US" spc="-5" dirty="0"/>
              <a:t> </a:t>
            </a:r>
            <a:r>
              <a:rPr lang="en-US" spc="-25" dirty="0"/>
              <a:t>record.</a:t>
            </a:r>
            <a:endParaRPr lang="en-US" dirty="0"/>
          </a:p>
          <a:p>
            <a:pPr marL="241300" marR="5080" indent="-228600">
              <a:lnSpc>
                <a:spcPct val="90000"/>
              </a:lnSpc>
              <a:spcBef>
                <a:spcPts val="1005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lang="en-US" dirty="0"/>
              <a:t>	</a:t>
            </a:r>
            <a:r>
              <a:rPr lang="en-US" spc="-10" dirty="0" smtClean="0"/>
              <a:t>Note</a:t>
            </a:r>
            <a:r>
              <a:rPr lang="en-US" dirty="0" smtClean="0"/>
              <a:t> </a:t>
            </a:r>
            <a:r>
              <a:rPr lang="en-US" spc="-5" dirty="0"/>
              <a:t>that</a:t>
            </a:r>
            <a:r>
              <a:rPr lang="en-US" spc="20" dirty="0"/>
              <a:t> </a:t>
            </a:r>
            <a:r>
              <a:rPr lang="en-US" spc="-5" dirty="0"/>
              <a:t>the</a:t>
            </a:r>
            <a:r>
              <a:rPr lang="en-US" spc="15" dirty="0"/>
              <a:t> </a:t>
            </a:r>
            <a:r>
              <a:rPr lang="en-US" spc="-10" dirty="0"/>
              <a:t>nesting</a:t>
            </a:r>
            <a:r>
              <a:rPr lang="en-US" spc="25" dirty="0"/>
              <a:t> </a:t>
            </a:r>
            <a:r>
              <a:rPr lang="en-US" spc="-10" dirty="0"/>
              <a:t>depth</a:t>
            </a:r>
            <a:r>
              <a:rPr lang="en-US" spc="35" dirty="0"/>
              <a:t> </a:t>
            </a:r>
            <a:r>
              <a:rPr lang="en-US" spc="-5" dirty="0"/>
              <a:t>of</a:t>
            </a:r>
            <a:r>
              <a:rPr lang="en-US" dirty="0"/>
              <a:t> </a:t>
            </a:r>
            <a:r>
              <a:rPr lang="en-US" spc="-5" dirty="0"/>
              <a:t>q</a:t>
            </a:r>
            <a:r>
              <a:rPr lang="en-US" spc="10" dirty="0"/>
              <a:t> </a:t>
            </a:r>
            <a:r>
              <a:rPr lang="en-US" spc="-15" dirty="0"/>
              <a:t>must</a:t>
            </a:r>
            <a:r>
              <a:rPr lang="en-US" spc="40" dirty="0"/>
              <a:t> </a:t>
            </a:r>
            <a:r>
              <a:rPr lang="en-US" spc="-5" dirty="0"/>
              <a:t>be</a:t>
            </a:r>
            <a:r>
              <a:rPr lang="en-US" spc="15" dirty="0"/>
              <a:t> </a:t>
            </a:r>
            <a:r>
              <a:rPr lang="en-US" spc="-15" dirty="0"/>
              <a:t>exactly</a:t>
            </a:r>
            <a:r>
              <a:rPr lang="en-US" spc="-10" dirty="0"/>
              <a:t> </a:t>
            </a:r>
            <a:r>
              <a:rPr lang="en-US" spc="-5" dirty="0"/>
              <a:t>one</a:t>
            </a:r>
            <a:r>
              <a:rPr lang="en-US" dirty="0"/>
              <a:t> </a:t>
            </a:r>
            <a:r>
              <a:rPr lang="en-US" spc="-5" dirty="0"/>
              <a:t>less</a:t>
            </a:r>
            <a:r>
              <a:rPr lang="en-US" spc="35" dirty="0"/>
              <a:t> </a:t>
            </a:r>
            <a:r>
              <a:rPr lang="en-US" spc="-5" dirty="0"/>
              <a:t>than</a:t>
            </a:r>
            <a:r>
              <a:rPr lang="en-US" spc="20" dirty="0"/>
              <a:t> </a:t>
            </a:r>
            <a:r>
              <a:rPr lang="en-US" spc="-5" dirty="0"/>
              <a:t>the </a:t>
            </a:r>
            <a:r>
              <a:rPr lang="en-US" spc="-620" dirty="0"/>
              <a:t> </a:t>
            </a:r>
            <a:r>
              <a:rPr lang="en-US" spc="-10" dirty="0"/>
              <a:t>nesting</a:t>
            </a:r>
            <a:r>
              <a:rPr lang="en-US" spc="10" dirty="0"/>
              <a:t> </a:t>
            </a:r>
            <a:r>
              <a:rPr lang="en-US" spc="-10" dirty="0"/>
              <a:t>depth</a:t>
            </a:r>
            <a:r>
              <a:rPr lang="en-US" spc="30" dirty="0"/>
              <a:t> </a:t>
            </a:r>
            <a:r>
              <a:rPr lang="en-US" spc="-5" dirty="0"/>
              <a:t>of</a:t>
            </a:r>
            <a:r>
              <a:rPr lang="en-US" spc="5" dirty="0"/>
              <a:t> </a:t>
            </a:r>
            <a:r>
              <a:rPr lang="en-US" spc="-10" dirty="0"/>
              <a:t>p.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779" y="0"/>
            <a:ext cx="5398798" cy="4244454"/>
          </a:xfrm>
          <a:prstGeom prst="rect">
            <a:avLst/>
          </a:prstGeom>
        </p:spPr>
      </p:pic>
      <p:pic>
        <p:nvPicPr>
          <p:cNvPr id="5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78577" y="386311"/>
            <a:ext cx="3601901" cy="36755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21" y="4244454"/>
            <a:ext cx="8391525" cy="261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077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0" dirty="0"/>
              <a:t>Parameter</a:t>
            </a:r>
            <a:r>
              <a:rPr lang="en-US" spc="-55" dirty="0"/>
              <a:t> </a:t>
            </a:r>
            <a:r>
              <a:rPr lang="en-US" spc="-15" dirty="0"/>
              <a:t>Passing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41300" indent="-228600"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5" dirty="0"/>
              <a:t>Call</a:t>
            </a:r>
            <a:r>
              <a:rPr lang="en-US" sz="2800" spc="-30" dirty="0"/>
              <a:t> </a:t>
            </a:r>
            <a:r>
              <a:rPr lang="en-US" sz="2800" spc="-15" dirty="0"/>
              <a:t>by</a:t>
            </a:r>
            <a:r>
              <a:rPr lang="en-US" sz="2800" spc="-20" dirty="0"/>
              <a:t> </a:t>
            </a:r>
            <a:r>
              <a:rPr lang="en-US" sz="2800" spc="-15" dirty="0"/>
              <a:t>value</a:t>
            </a:r>
            <a:endParaRPr lang="en-US" sz="2800" dirty="0"/>
          </a:p>
          <a:p>
            <a:pPr marL="698500" marR="283210" lvl="1" indent="-228600">
              <a:lnSpc>
                <a:spcPts val="2590"/>
              </a:lnSpc>
              <a:spcBef>
                <a:spcPts val="575"/>
              </a:spcBef>
              <a:buFont typeface="Arial MT"/>
              <a:buChar char="•"/>
              <a:tabLst>
                <a:tab pos="699135" algn="l"/>
              </a:tabLst>
            </a:pPr>
            <a:r>
              <a:rPr lang="en-US" sz="2400" spc="-5" dirty="0"/>
              <a:t>actual</a:t>
            </a:r>
            <a:r>
              <a:rPr lang="en-US" sz="2400" spc="-15" dirty="0"/>
              <a:t> parameters</a:t>
            </a:r>
            <a:r>
              <a:rPr lang="en-US" sz="2400" spc="-40" dirty="0"/>
              <a:t> </a:t>
            </a:r>
            <a:r>
              <a:rPr lang="en-US" sz="2400" spc="-15" dirty="0"/>
              <a:t>are</a:t>
            </a:r>
            <a:r>
              <a:rPr lang="en-US" sz="2400" dirty="0"/>
              <a:t> </a:t>
            </a:r>
            <a:r>
              <a:rPr lang="en-US" sz="2400" spc="-10" dirty="0"/>
              <a:t>evaluated</a:t>
            </a:r>
            <a:r>
              <a:rPr lang="en-US" sz="2400" spc="5" dirty="0"/>
              <a:t> </a:t>
            </a:r>
            <a:r>
              <a:rPr lang="en-US" sz="2400" dirty="0"/>
              <a:t>and</a:t>
            </a:r>
            <a:r>
              <a:rPr lang="en-US" sz="2400" spc="-5" dirty="0"/>
              <a:t> </a:t>
            </a:r>
            <a:r>
              <a:rPr lang="en-US" sz="2400" dirty="0"/>
              <a:t>their</a:t>
            </a:r>
            <a:r>
              <a:rPr lang="en-US" sz="2400" spc="5" dirty="0"/>
              <a:t> </a:t>
            </a:r>
            <a:r>
              <a:rPr lang="en-US" sz="2400" spc="-10" dirty="0" err="1"/>
              <a:t>r-values</a:t>
            </a:r>
            <a:r>
              <a:rPr lang="en-US" sz="2400" spc="15" dirty="0"/>
              <a:t> </a:t>
            </a:r>
            <a:r>
              <a:rPr lang="en-US" sz="2400" spc="-15" dirty="0"/>
              <a:t>are</a:t>
            </a:r>
            <a:r>
              <a:rPr lang="en-US" sz="2400" spc="5" dirty="0"/>
              <a:t> </a:t>
            </a:r>
            <a:r>
              <a:rPr lang="en-US" sz="2400" spc="-5" dirty="0"/>
              <a:t>passed </a:t>
            </a:r>
            <a:r>
              <a:rPr lang="en-US" sz="2400" spc="-15" dirty="0"/>
              <a:t>to</a:t>
            </a:r>
            <a:r>
              <a:rPr lang="en-US" sz="2400" spc="-5" dirty="0"/>
              <a:t> </a:t>
            </a:r>
            <a:r>
              <a:rPr lang="en-US" sz="2400" dirty="0"/>
              <a:t>the </a:t>
            </a:r>
            <a:r>
              <a:rPr lang="en-US" sz="2400" spc="-5" dirty="0"/>
              <a:t>called </a:t>
            </a:r>
            <a:r>
              <a:rPr lang="en-US" sz="2400" spc="-525" dirty="0"/>
              <a:t> </a:t>
            </a:r>
            <a:r>
              <a:rPr lang="en-US" sz="2400" spc="-15" dirty="0"/>
              <a:t>procedure</a:t>
            </a:r>
            <a:endParaRPr lang="en-US" sz="2400" dirty="0"/>
          </a:p>
          <a:p>
            <a:pPr marL="698500" lvl="1" indent="-229235">
              <a:lnSpc>
                <a:spcPts val="2735"/>
              </a:lnSpc>
              <a:spcBef>
                <a:spcPts val="180"/>
              </a:spcBef>
              <a:buFont typeface="Arial MT"/>
              <a:buChar char="•"/>
              <a:tabLst>
                <a:tab pos="699135" algn="l"/>
              </a:tabLst>
            </a:pPr>
            <a:r>
              <a:rPr lang="en-US" sz="2400" spc="-5" dirty="0"/>
              <a:t>caller</a:t>
            </a:r>
            <a:r>
              <a:rPr lang="en-US" sz="2400" spc="-10" dirty="0"/>
              <a:t> </a:t>
            </a:r>
            <a:r>
              <a:rPr lang="en-US" sz="2400" spc="-15" dirty="0"/>
              <a:t>evaluates</a:t>
            </a:r>
            <a:r>
              <a:rPr lang="en-US" sz="2400" spc="5" dirty="0"/>
              <a:t> </a:t>
            </a:r>
            <a:r>
              <a:rPr lang="en-US" sz="2400" dirty="0"/>
              <a:t>the</a:t>
            </a:r>
            <a:r>
              <a:rPr lang="en-US" sz="2400" spc="-15" dirty="0"/>
              <a:t> </a:t>
            </a:r>
            <a:r>
              <a:rPr lang="en-US" sz="2400" dirty="0"/>
              <a:t>actual</a:t>
            </a:r>
            <a:r>
              <a:rPr lang="en-US" sz="2400" spc="-10" dirty="0"/>
              <a:t> </a:t>
            </a:r>
            <a:r>
              <a:rPr lang="en-US" sz="2400" spc="-15" dirty="0"/>
              <a:t>parameters</a:t>
            </a:r>
            <a:r>
              <a:rPr lang="en-US" sz="2400" spc="-30" dirty="0"/>
              <a:t> </a:t>
            </a:r>
            <a:r>
              <a:rPr lang="en-US" sz="2400" dirty="0"/>
              <a:t>and</a:t>
            </a:r>
            <a:r>
              <a:rPr lang="en-US" sz="2400" spc="5" dirty="0"/>
              <a:t> </a:t>
            </a:r>
            <a:r>
              <a:rPr lang="en-US" sz="2400" spc="-5" dirty="0"/>
              <a:t>places</a:t>
            </a:r>
            <a:r>
              <a:rPr lang="en-US" sz="2400" spc="5" dirty="0"/>
              <a:t> </a:t>
            </a:r>
            <a:r>
              <a:rPr lang="en-US" sz="2400" dirty="0"/>
              <a:t>r</a:t>
            </a:r>
            <a:r>
              <a:rPr lang="en-US" sz="2400" spc="-10" dirty="0"/>
              <a:t> value</a:t>
            </a:r>
            <a:r>
              <a:rPr lang="en-US" sz="2400" spc="15" dirty="0"/>
              <a:t> </a:t>
            </a:r>
            <a:r>
              <a:rPr lang="en-US" sz="2400" dirty="0"/>
              <a:t>in</a:t>
            </a:r>
            <a:r>
              <a:rPr lang="en-US" sz="2400" spc="5" dirty="0"/>
              <a:t> </a:t>
            </a:r>
            <a:r>
              <a:rPr lang="en-US" sz="2400" dirty="0"/>
              <a:t>the</a:t>
            </a:r>
            <a:r>
              <a:rPr lang="en-US" sz="2400" spc="-10" dirty="0"/>
              <a:t> </a:t>
            </a:r>
            <a:r>
              <a:rPr lang="en-US" sz="2400" spc="-20" dirty="0"/>
              <a:t>storage</a:t>
            </a:r>
            <a:r>
              <a:rPr lang="en-US" sz="2400" spc="5" dirty="0"/>
              <a:t> </a:t>
            </a:r>
            <a:r>
              <a:rPr lang="en-US" sz="2400" spc="-20" dirty="0"/>
              <a:t>for</a:t>
            </a:r>
            <a:endParaRPr lang="en-US" sz="2400" dirty="0"/>
          </a:p>
          <a:p>
            <a:pPr marL="698500">
              <a:lnSpc>
                <a:spcPts val="2735"/>
              </a:lnSpc>
            </a:pPr>
            <a:r>
              <a:rPr lang="en-US" sz="2400" spc="-15" dirty="0"/>
              <a:t>formals</a:t>
            </a:r>
            <a:endParaRPr lang="en-US" sz="2400" dirty="0"/>
          </a:p>
          <a:p>
            <a:pPr marL="698500" lvl="1" indent="-229235">
              <a:spcBef>
                <a:spcPts val="204"/>
              </a:spcBef>
              <a:buFont typeface="Arial MT"/>
              <a:buChar char="•"/>
              <a:tabLst>
                <a:tab pos="699135" algn="l"/>
              </a:tabLst>
            </a:pPr>
            <a:r>
              <a:rPr lang="en-US" sz="2400" spc="-5" dirty="0"/>
              <a:t>call</a:t>
            </a:r>
            <a:r>
              <a:rPr lang="en-US" sz="2400" spc="-15" dirty="0"/>
              <a:t> </a:t>
            </a:r>
            <a:r>
              <a:rPr lang="en-US" sz="2400" spc="-5" dirty="0"/>
              <a:t>has no</a:t>
            </a:r>
            <a:r>
              <a:rPr lang="en-US" sz="2400" spc="-15" dirty="0"/>
              <a:t> </a:t>
            </a:r>
            <a:r>
              <a:rPr lang="en-US" sz="2400" spc="-20" dirty="0"/>
              <a:t>effect</a:t>
            </a:r>
            <a:r>
              <a:rPr lang="en-US" sz="2400" dirty="0"/>
              <a:t> </a:t>
            </a:r>
            <a:r>
              <a:rPr lang="en-US" sz="2400" spc="-5" dirty="0"/>
              <a:t>on </a:t>
            </a:r>
            <a:r>
              <a:rPr lang="en-US" sz="2400" dirty="0"/>
              <a:t>the </a:t>
            </a:r>
            <a:r>
              <a:rPr lang="en-US" sz="2400" spc="-10" dirty="0"/>
              <a:t>activation</a:t>
            </a:r>
            <a:r>
              <a:rPr lang="en-US" sz="2400" spc="-20" dirty="0"/>
              <a:t> record</a:t>
            </a:r>
            <a:r>
              <a:rPr lang="en-US" sz="2400" spc="-5" dirty="0"/>
              <a:t> of</a:t>
            </a:r>
            <a:r>
              <a:rPr lang="en-US" sz="2400" spc="5" dirty="0"/>
              <a:t> </a:t>
            </a:r>
            <a:r>
              <a:rPr lang="en-US" sz="2400" spc="-5" dirty="0"/>
              <a:t>caller</a:t>
            </a:r>
            <a:endParaRPr lang="en-US" sz="2400" dirty="0"/>
          </a:p>
          <a:p>
            <a:pPr marL="321945" indent="-309880">
              <a:spcBef>
                <a:spcPts val="645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lang="en-US" sz="2800" spc="-5" dirty="0"/>
              <a:t>Call</a:t>
            </a:r>
            <a:r>
              <a:rPr lang="en-US" sz="2800" spc="-25" dirty="0"/>
              <a:t> </a:t>
            </a:r>
            <a:r>
              <a:rPr lang="en-US" sz="2800" spc="-15" dirty="0"/>
              <a:t>by</a:t>
            </a:r>
            <a:r>
              <a:rPr lang="en-US" sz="2800" dirty="0"/>
              <a:t> </a:t>
            </a:r>
            <a:r>
              <a:rPr lang="en-US" sz="2800" spc="-25" dirty="0"/>
              <a:t>reference</a:t>
            </a:r>
            <a:r>
              <a:rPr lang="en-US" sz="2800" dirty="0"/>
              <a:t> </a:t>
            </a:r>
            <a:r>
              <a:rPr lang="en-US" sz="2800" spc="-10" dirty="0"/>
              <a:t>(call</a:t>
            </a:r>
            <a:r>
              <a:rPr lang="en-US" sz="2800" spc="-15" dirty="0"/>
              <a:t> by</a:t>
            </a:r>
            <a:r>
              <a:rPr lang="en-US" sz="2800" dirty="0"/>
              <a:t> </a:t>
            </a:r>
            <a:r>
              <a:rPr lang="en-US" sz="2800" spc="-10" dirty="0"/>
              <a:t>address)</a:t>
            </a:r>
            <a:endParaRPr lang="en-US" sz="2800" dirty="0"/>
          </a:p>
          <a:p>
            <a:pPr marL="698500" lvl="1" indent="-229235">
              <a:spcBef>
                <a:spcPts val="234"/>
              </a:spcBef>
              <a:buFont typeface="Arial MT"/>
              <a:buChar char="•"/>
              <a:tabLst>
                <a:tab pos="699135" algn="l"/>
              </a:tabLst>
            </a:pPr>
            <a:r>
              <a:rPr lang="en-US" sz="2400" dirty="0"/>
              <a:t>the</a:t>
            </a:r>
            <a:r>
              <a:rPr lang="en-US" sz="2400" spc="-5" dirty="0"/>
              <a:t> caller</a:t>
            </a:r>
            <a:r>
              <a:rPr lang="en-US" sz="2400" spc="-25" dirty="0"/>
              <a:t> </a:t>
            </a:r>
            <a:r>
              <a:rPr lang="en-US" sz="2400" spc="-5" dirty="0"/>
              <a:t>passes</a:t>
            </a:r>
            <a:r>
              <a:rPr lang="en-US" sz="2400" spc="5" dirty="0"/>
              <a:t> </a:t>
            </a:r>
            <a:r>
              <a:rPr lang="en-US" sz="2400" dirty="0"/>
              <a:t>a</a:t>
            </a:r>
            <a:r>
              <a:rPr lang="en-US" sz="2400" spc="-15" dirty="0"/>
              <a:t> </a:t>
            </a:r>
            <a:r>
              <a:rPr lang="en-US" sz="2400" spc="-10" dirty="0"/>
              <a:t>pointer</a:t>
            </a:r>
            <a:r>
              <a:rPr lang="en-US" sz="2400" spc="5" dirty="0"/>
              <a:t> </a:t>
            </a:r>
            <a:r>
              <a:rPr lang="en-US" sz="2400" spc="-15" dirty="0"/>
              <a:t>to</a:t>
            </a:r>
            <a:r>
              <a:rPr lang="en-US" sz="2400" spc="-10" dirty="0"/>
              <a:t> </a:t>
            </a:r>
            <a:r>
              <a:rPr lang="en-US" sz="2400" dirty="0"/>
              <a:t>each</a:t>
            </a:r>
            <a:r>
              <a:rPr lang="en-US" sz="2400" spc="-10" dirty="0"/>
              <a:t> location</a:t>
            </a:r>
            <a:r>
              <a:rPr lang="en-US" sz="2400" spc="-20" dirty="0"/>
              <a:t> </a:t>
            </a:r>
            <a:r>
              <a:rPr lang="en-US" sz="2400" spc="-5" dirty="0"/>
              <a:t>of </a:t>
            </a:r>
            <a:r>
              <a:rPr lang="en-US" sz="2400" dirty="0"/>
              <a:t>actual</a:t>
            </a:r>
            <a:r>
              <a:rPr lang="en-US" sz="2400" spc="-25" dirty="0"/>
              <a:t> </a:t>
            </a:r>
            <a:r>
              <a:rPr lang="en-US" sz="2400" spc="-15" dirty="0"/>
              <a:t>parameters</a:t>
            </a:r>
            <a:endParaRPr lang="en-US" sz="2400" dirty="0"/>
          </a:p>
          <a:p>
            <a:pPr marL="698500" lvl="1" indent="-229235"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lang="en-US" sz="2400" dirty="0"/>
              <a:t>if</a:t>
            </a:r>
            <a:r>
              <a:rPr lang="en-US" sz="2400" spc="-10" dirty="0"/>
              <a:t> </a:t>
            </a:r>
            <a:r>
              <a:rPr lang="en-US" sz="2400" spc="-5" dirty="0"/>
              <a:t>actual</a:t>
            </a:r>
            <a:r>
              <a:rPr lang="en-US" sz="2400" spc="-20" dirty="0"/>
              <a:t> </a:t>
            </a:r>
            <a:r>
              <a:rPr lang="en-US" sz="2400" spc="-10" dirty="0"/>
              <a:t>parameter</a:t>
            </a:r>
            <a:r>
              <a:rPr lang="en-US" sz="2400" spc="-30" dirty="0"/>
              <a:t> </a:t>
            </a:r>
            <a:r>
              <a:rPr lang="en-US" sz="2400" dirty="0"/>
              <a:t>is</a:t>
            </a:r>
            <a:r>
              <a:rPr lang="en-US" sz="2400" spc="-20" dirty="0"/>
              <a:t> </a:t>
            </a:r>
            <a:r>
              <a:rPr lang="en-US" sz="2400" dirty="0"/>
              <a:t>a</a:t>
            </a:r>
            <a:r>
              <a:rPr lang="en-US" sz="2400" spc="-10" dirty="0"/>
              <a:t> </a:t>
            </a:r>
            <a:r>
              <a:rPr lang="en-US" sz="2400" spc="-5" dirty="0"/>
              <a:t>name</a:t>
            </a:r>
            <a:r>
              <a:rPr lang="en-US" sz="2400" spc="-15" dirty="0"/>
              <a:t> </a:t>
            </a:r>
            <a:r>
              <a:rPr lang="en-US" sz="2400" dirty="0"/>
              <a:t>then </a:t>
            </a:r>
            <a:r>
              <a:rPr lang="en-US" sz="2400" spc="-5" dirty="0"/>
              <a:t>l-value</a:t>
            </a:r>
            <a:r>
              <a:rPr lang="en-US" sz="2400" spc="10" dirty="0"/>
              <a:t> </a:t>
            </a:r>
            <a:r>
              <a:rPr lang="en-US" sz="2400" dirty="0"/>
              <a:t>is</a:t>
            </a:r>
            <a:r>
              <a:rPr lang="en-US" sz="2400" spc="-20" dirty="0"/>
              <a:t> </a:t>
            </a:r>
            <a:r>
              <a:rPr lang="en-US" sz="2400" spc="-5" dirty="0"/>
              <a:t>passed</a:t>
            </a:r>
            <a:endParaRPr lang="en-US" sz="2400" dirty="0"/>
          </a:p>
          <a:p>
            <a:pPr marL="698500" marR="5080" lvl="1" indent="-22860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99135" algn="l"/>
              </a:tabLst>
            </a:pPr>
            <a:r>
              <a:rPr lang="en-US" sz="2400" dirty="0"/>
              <a:t>if </a:t>
            </a:r>
            <a:r>
              <a:rPr lang="en-US" sz="2400" spc="-5" dirty="0"/>
              <a:t>actual </a:t>
            </a:r>
            <a:r>
              <a:rPr lang="en-US" sz="2400" spc="-10" dirty="0"/>
              <a:t>parameter </a:t>
            </a:r>
            <a:r>
              <a:rPr lang="en-US" sz="2400" dirty="0"/>
              <a:t>is an </a:t>
            </a:r>
            <a:r>
              <a:rPr lang="en-US" sz="2400" spc="-10" dirty="0"/>
              <a:t>expression </a:t>
            </a:r>
            <a:r>
              <a:rPr lang="en-US" sz="2400" dirty="0"/>
              <a:t>then it is </a:t>
            </a:r>
            <a:r>
              <a:rPr lang="en-US" sz="2400" spc="-15" dirty="0"/>
              <a:t>evaluated </a:t>
            </a:r>
            <a:r>
              <a:rPr lang="en-US" sz="2400" dirty="0"/>
              <a:t>in a </a:t>
            </a:r>
            <a:r>
              <a:rPr lang="en-US" sz="2400" spc="-5" dirty="0"/>
              <a:t>new </a:t>
            </a:r>
            <a:r>
              <a:rPr lang="en-US" sz="2400" spc="-10" dirty="0"/>
              <a:t>location </a:t>
            </a:r>
            <a:r>
              <a:rPr lang="en-US" sz="2400" dirty="0"/>
              <a:t>and </a:t>
            </a:r>
            <a:r>
              <a:rPr lang="en-US" sz="2400" spc="-530" dirty="0"/>
              <a:t> </a:t>
            </a:r>
            <a:r>
              <a:rPr lang="en-US" sz="2400" dirty="0"/>
              <a:t>the</a:t>
            </a:r>
            <a:r>
              <a:rPr lang="en-US" sz="2400" spc="-5" dirty="0"/>
              <a:t> address</a:t>
            </a:r>
            <a:r>
              <a:rPr lang="en-US" sz="2400" dirty="0"/>
              <a:t> </a:t>
            </a:r>
            <a:r>
              <a:rPr lang="en-US" sz="2400" spc="-10" dirty="0"/>
              <a:t>of</a:t>
            </a:r>
            <a:r>
              <a:rPr lang="en-US" sz="2400" dirty="0"/>
              <a:t> </a:t>
            </a:r>
            <a:r>
              <a:rPr lang="en-US" sz="2400" spc="-10" dirty="0"/>
              <a:t>that</a:t>
            </a:r>
            <a:r>
              <a:rPr lang="en-US" sz="2400" spc="-20" dirty="0"/>
              <a:t> </a:t>
            </a:r>
            <a:r>
              <a:rPr lang="en-US" sz="2400" spc="-10" dirty="0"/>
              <a:t>location</a:t>
            </a:r>
            <a:r>
              <a:rPr lang="en-US" sz="2400" spc="-20" dirty="0"/>
              <a:t> </a:t>
            </a:r>
            <a:r>
              <a:rPr lang="en-US" sz="2400" dirty="0"/>
              <a:t>is </a:t>
            </a:r>
            <a:r>
              <a:rPr lang="en-US" sz="2400" spc="-5" dirty="0"/>
              <a:t>passed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8714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>
            <a:spLocks noGrp="1"/>
          </p:cNvSpPr>
          <p:nvPr>
            <p:ph type="title"/>
          </p:nvPr>
        </p:nvSpPr>
        <p:spPr>
          <a:xfrm>
            <a:off x="457200" y="28755"/>
            <a:ext cx="8229600" cy="58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 b="1"/>
              <a:t>Displays</a:t>
            </a:r>
            <a:endParaRPr b="1"/>
          </a:p>
        </p:txBody>
      </p:sp>
      <p:sp>
        <p:nvSpPr>
          <p:cNvPr id="301" name="Google Shape;301;p37"/>
          <p:cNvSpPr txBox="1">
            <a:spLocks noGrp="1"/>
          </p:cNvSpPr>
          <p:nvPr>
            <p:ph type="body" idx="1"/>
          </p:nvPr>
        </p:nvSpPr>
        <p:spPr>
          <a:xfrm>
            <a:off x="457200" y="685800"/>
            <a:ext cx="8229600" cy="6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/>
              <a:t>Access links makes the computations slower.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/>
              <a:t>Activation record can be accessed from direct location instead of pointers.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/>
              <a:t>Display is a </a:t>
            </a:r>
            <a:r>
              <a:rPr lang="en-IN" b="1" dirty="0"/>
              <a:t>global array (d) of pointers </a:t>
            </a:r>
            <a:r>
              <a:rPr lang="en-IN" dirty="0"/>
              <a:t>to activation records, indexed by lexical nesting depth. 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/>
              <a:t>d[</a:t>
            </a:r>
            <a:r>
              <a:rPr lang="en-IN" dirty="0" err="1"/>
              <a:t>i</a:t>
            </a:r>
            <a:r>
              <a:rPr lang="en-IN" dirty="0"/>
              <a:t>] is an array element which points to the most recent activation of the block. 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/>
              <a:t>A nonlocal X is found in the following manner: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/>
              <a:t>through one array access to find the activation record containing X.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IN" dirty="0"/>
              <a:t>Use relative address within the activation record</a:t>
            </a:r>
            <a:endParaRPr dirty="0"/>
          </a:p>
          <a:p>
            <a:pPr marL="342900" lvl="0" indent="-15494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>
            <a:spLocks noGrp="1"/>
          </p:cNvSpPr>
          <p:nvPr>
            <p:ph type="title"/>
          </p:nvPr>
        </p:nvSpPr>
        <p:spPr>
          <a:xfrm>
            <a:off x="457200" y="28755"/>
            <a:ext cx="8229600" cy="58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 b="1"/>
              <a:t>Displays</a:t>
            </a:r>
            <a:endParaRPr b="1"/>
          </a:p>
        </p:txBody>
      </p:sp>
      <p:sp>
        <p:nvSpPr>
          <p:cNvPr id="301" name="Google Shape;301;p37"/>
          <p:cNvSpPr txBox="1">
            <a:spLocks noGrp="1"/>
          </p:cNvSpPr>
          <p:nvPr>
            <p:ph type="body" idx="1"/>
          </p:nvPr>
        </p:nvSpPr>
        <p:spPr>
          <a:xfrm>
            <a:off x="457200" y="685800"/>
            <a:ext cx="8229600" cy="6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/>
              <a:t>Access links makes the computations slower.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/>
              <a:t>Activation record can be accessed from direct location instead of pointers.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/>
              <a:t>Display is a </a:t>
            </a:r>
            <a:r>
              <a:rPr lang="en-IN" b="1" dirty="0"/>
              <a:t>global array (d) of pointers </a:t>
            </a:r>
            <a:r>
              <a:rPr lang="en-IN" dirty="0"/>
              <a:t>to activation records, indexed by lexical nesting depth. 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/>
              <a:t>d[</a:t>
            </a:r>
            <a:r>
              <a:rPr lang="en-IN" dirty="0" err="1"/>
              <a:t>i</a:t>
            </a:r>
            <a:r>
              <a:rPr lang="en-IN" dirty="0"/>
              <a:t>] is an array element which points to the most recent activation of the block. 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/>
              <a:t>A nonlocal X is found in the following manner: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/>
              <a:t>through one array access to find the activation record containing X.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IN" dirty="0"/>
              <a:t>Use relative address within the activation record</a:t>
            </a:r>
            <a:endParaRPr dirty="0"/>
          </a:p>
          <a:p>
            <a:pPr marL="342900" lvl="0" indent="-15494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90662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04" y="252484"/>
            <a:ext cx="7547212" cy="660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5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>
            <a:spLocks noGrp="1"/>
          </p:cNvSpPr>
          <p:nvPr>
            <p:ph type="body" idx="1"/>
          </p:nvPr>
        </p:nvSpPr>
        <p:spPr>
          <a:xfrm>
            <a:off x="381000" y="152401"/>
            <a:ext cx="8229600" cy="6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b="1"/>
              <a:t>4. Constant Folding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Computing the value of an expression which  is a constant and using the constant instead is known as constant folding.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b="1"/>
              <a:t>Example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a=3.14157/2 can be replaced by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a=1.570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/>
              <a:t>LOOP OPTIMIZATIONS</a:t>
            </a:r>
            <a:endParaRPr b="1"/>
          </a:p>
        </p:txBody>
      </p:sp>
      <p:sp>
        <p:nvSpPr>
          <p:cNvPr id="124" name="Google Shape;124;p8"/>
          <p:cNvSpPr txBox="1">
            <a:spLocks noGrp="1"/>
          </p:cNvSpPr>
          <p:nvPr>
            <p:ph type="body" idx="1"/>
          </p:nvPr>
        </p:nvSpPr>
        <p:spPr>
          <a:xfrm>
            <a:off x="457200" y="838200"/>
            <a:ext cx="82296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The running time of a program may be improved if the number of instructions in an inner loop is decreased.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b="1"/>
              <a:t>Types of loop optimizations</a:t>
            </a:r>
            <a:endParaRPr b="1"/>
          </a:p>
          <a:p>
            <a:pPr marL="51435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IN"/>
              <a:t>Code motion-moves code outside a loop</a:t>
            </a:r>
            <a:endParaRPr/>
          </a:p>
          <a:p>
            <a:pPr marL="51435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IN"/>
              <a:t>Induction-variable elimination-replace variables from inner loop. </a:t>
            </a:r>
            <a:endParaRPr/>
          </a:p>
          <a:p>
            <a:pPr marL="51435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IN"/>
              <a:t>Reduction in strength- replaces expensive operation by a cheaper one. 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30" name="Google Shape;130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31" name="Google Shape;13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52400"/>
            <a:ext cx="8229600" cy="67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2806</Words>
  <Application>Microsoft Office PowerPoint</Application>
  <PresentationFormat>On-screen Show (4:3)</PresentationFormat>
  <Paragraphs>313</Paragraphs>
  <Slides>67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Arial</vt:lpstr>
      <vt:lpstr>Arial MT</vt:lpstr>
      <vt:lpstr>Calibri</vt:lpstr>
      <vt:lpstr>Noto Sans Symbols</vt:lpstr>
      <vt:lpstr>Symbol</vt:lpstr>
      <vt:lpstr>Times New Roman</vt:lpstr>
      <vt:lpstr>Wingdings</vt:lpstr>
      <vt:lpstr>Office Theme</vt:lpstr>
      <vt:lpstr>CODE OPTIMIZATION</vt:lpstr>
      <vt:lpstr>Types of Code Optimization</vt:lpstr>
      <vt:lpstr>PRINCIPLE SOURCES OF CODE OPTIMIZATIONS</vt:lpstr>
      <vt:lpstr>Function Preserving Transformations</vt:lpstr>
      <vt:lpstr>PowerPoint Presentation</vt:lpstr>
      <vt:lpstr>PowerPoint Presentation</vt:lpstr>
      <vt:lpstr>PowerPoint Presentation</vt:lpstr>
      <vt:lpstr>LOOP OPTIMIZATIONS</vt:lpstr>
      <vt:lpstr>PowerPoint Presentation</vt:lpstr>
      <vt:lpstr>PowerPoint Presentation</vt:lpstr>
      <vt:lpstr>PowerPoint Presentation</vt:lpstr>
      <vt:lpstr>Example </vt:lpstr>
      <vt:lpstr>After Induction variable elimination</vt:lpstr>
      <vt:lpstr>INTRODUCTION TO GLOBAL DATA FLOW ANALYSIS</vt:lpstr>
      <vt:lpstr>PowerPoint Presentation</vt:lpstr>
      <vt:lpstr>PowerPoint Presentation</vt:lpstr>
      <vt:lpstr>PowerPoint Presentation</vt:lpstr>
      <vt:lpstr>Reaching definitions</vt:lpstr>
      <vt:lpstr>PowerPoint Presentation</vt:lpstr>
      <vt:lpstr>PowerPoint Presentation</vt:lpstr>
      <vt:lpstr>Data-flow analysis of structured programs</vt:lpstr>
      <vt:lpstr>PowerPoint Presentation</vt:lpstr>
      <vt:lpstr>PowerPoint Presentation</vt:lpstr>
      <vt:lpstr>PowerPoint Presentation</vt:lpstr>
      <vt:lpstr>Example for reaching definitions</vt:lpstr>
      <vt:lpstr>Example for reaching definitions</vt:lpstr>
      <vt:lpstr>PowerPoint Presentation</vt:lpstr>
      <vt:lpstr>PowerPoint Presentation</vt:lpstr>
      <vt:lpstr>Local reaching definitions</vt:lpstr>
      <vt:lpstr>PowerPoint Presentation</vt:lpstr>
      <vt:lpstr>RUN TIME ENVIRONMENTS</vt:lpstr>
      <vt:lpstr>Procedure activations</vt:lpstr>
      <vt:lpstr>Activation Trees</vt:lpstr>
      <vt:lpstr>Activation Trees</vt:lpstr>
      <vt:lpstr>PowerPoint Presentation</vt:lpstr>
      <vt:lpstr>Control stack </vt:lpstr>
      <vt:lpstr>PowerPoint Presentation</vt:lpstr>
      <vt:lpstr>Binding of names</vt:lpstr>
      <vt:lpstr>STORAGE ORGANISATION</vt:lpstr>
      <vt:lpstr>STORAGE ORGANISATION</vt:lpstr>
      <vt:lpstr>PowerPoint Presentation</vt:lpstr>
      <vt:lpstr>STORAGE ALLOCATION STRATEGIES</vt:lpstr>
      <vt:lpstr>STORAGE ALLOCATION STRATEGIES</vt:lpstr>
      <vt:lpstr>PowerPoint Presentation</vt:lpstr>
      <vt:lpstr>Heap (…)</vt:lpstr>
      <vt:lpstr>Required properties of memory management in heap</vt:lpstr>
      <vt:lpstr>Activation Records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Variable-Length Data on the Stack</vt:lpstr>
      <vt:lpstr>PowerPoint Presentation</vt:lpstr>
      <vt:lpstr>ACCESS TO NON LOCAL NAMES</vt:lpstr>
      <vt:lpstr>Static or Lexical Scope</vt:lpstr>
      <vt:lpstr>Data Access Without Nested Procedures</vt:lpstr>
      <vt:lpstr>Data Access With Nested Procedures</vt:lpstr>
      <vt:lpstr>Lexical scope for nested procedures</vt:lpstr>
      <vt:lpstr>Blocks…</vt:lpstr>
      <vt:lpstr>Nesting Depth</vt:lpstr>
      <vt:lpstr>PowerPoint Presentation</vt:lpstr>
      <vt:lpstr>PowerPoint Presentation</vt:lpstr>
      <vt:lpstr>Parameter Passing</vt:lpstr>
      <vt:lpstr>Displays</vt:lpstr>
      <vt:lpstr>Displays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OPTIMIZATION</dc:title>
  <dc:creator>SharanyaAdhithya</dc:creator>
  <cp:lastModifiedBy>asus</cp:lastModifiedBy>
  <cp:revision>26</cp:revision>
  <dcterms:created xsi:type="dcterms:W3CDTF">2006-08-16T00:00:00Z</dcterms:created>
  <dcterms:modified xsi:type="dcterms:W3CDTF">2021-04-30T07:16:01Z</dcterms:modified>
</cp:coreProperties>
</file>