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8" r:id="rId2"/>
    <p:sldId id="278" r:id="rId3"/>
    <p:sldId id="282" r:id="rId4"/>
    <p:sldId id="281" r:id="rId5"/>
    <p:sldId id="283" r:id="rId6"/>
    <p:sldId id="279" r:id="rId7"/>
    <p:sldId id="280" r:id="rId8"/>
    <p:sldId id="284" r:id="rId9"/>
    <p:sldId id="285" r:id="rId10"/>
    <p:sldId id="264" r:id="rId11"/>
    <p:sldId id="256" r:id="rId12"/>
    <p:sldId id="259" r:id="rId13"/>
    <p:sldId id="261" r:id="rId14"/>
    <p:sldId id="262" r:id="rId15"/>
    <p:sldId id="265" r:id="rId16"/>
    <p:sldId id="266" r:id="rId17"/>
    <p:sldId id="267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404"/>
  </p:normalViewPr>
  <p:slideViewPr>
    <p:cSldViewPr snapToGrid="0" snapToObjects="1">
      <p:cViewPr varScale="1">
        <p:scale>
          <a:sx n="136" d="100"/>
          <a:sy n="136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5BC82-C343-6946-8062-36D255F3BAA5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B7796-2904-CC4B-A3D4-D5324C54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B7796-2904-CC4B-A3D4-D5324C54AD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65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1339-EF86-A646-838A-F2FC9F70E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A0321-F1CC-2644-B5E9-F8D65A476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DF818-F51B-4142-849C-87396812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BB7B-4423-3D41-A349-5353D8ECB52C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4A98D-ABB3-F745-9254-AA8C01E4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58DD0-9CDF-5D45-8F48-2930810E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D6C4-9E60-E44D-AAC6-01310F98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9850-39DA-4C42-B79D-EF520EBB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0F673-9C04-D94D-914D-C4D6CD6AC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FD9B3-DBA1-6D4D-A542-A59E470C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BB7B-4423-3D41-A349-5353D8ECB52C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B2F8F-2501-084E-8E84-220CBB61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A5B9C-A850-EF45-B33B-4D03288F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D6C4-9E60-E44D-AAC6-01310F98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4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3610C-233B-1244-A8C0-B39483444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14E65-1CB9-244D-A048-FB7FCC463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383B6-35ED-774E-A78A-76ABE606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BB7B-4423-3D41-A349-5353D8ECB52C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701CC-6C28-B14A-B1B3-4BA2EEBC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5A34A-65EA-A649-B231-41F89B65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D6C4-9E60-E44D-AAC6-01310F98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0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5596-7DF3-2142-89B8-043BA400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592F-9BDB-8E46-9461-33AEBFD1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03954-788D-0445-A0F2-A473C721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BB7B-4423-3D41-A349-5353D8ECB52C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62816-A6DC-764F-831B-72B6E450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D35A1-2F56-2D4F-8A4F-F9D5EFFB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D6C4-9E60-E44D-AAC6-01310F98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6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93F5-BD3F-8C44-9BA3-959A0E9E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71CDA-6611-004C-9D85-E9A92FFA0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1EE12-D54A-7448-B629-D6390C2B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BB7B-4423-3D41-A349-5353D8ECB52C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019B3-A64B-E34B-84DA-2108ED94A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3D449-580D-8647-8846-881F6F0F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D6C4-9E60-E44D-AAC6-01310F98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516E-7951-054D-9D86-A50FAE75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A6C7A-F295-AD42-AC4C-D39639141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19AF8-5E6D-034B-B7F5-0D8CBC204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E3562-3DE5-C742-811D-31BE4899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BB7B-4423-3D41-A349-5353D8ECB52C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E01BB-EFE3-C949-ADF9-3FEB4444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09D26-D0EF-704B-9893-62310FDC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D6C4-9E60-E44D-AAC6-01310F98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1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9200-B90D-CA43-806F-E15978C6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4E165-5347-2745-8623-6010B8356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C55A3-E2B9-AC4D-9EE3-EB398FE1F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D7E9B-9397-EF4B-A3FE-78C9F9ECF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77960-6D40-A040-AE91-6AB4A5D77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F0AFFA-BD2B-654B-B731-0F3C2610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BB7B-4423-3D41-A349-5353D8ECB52C}" type="datetimeFigureOut">
              <a:rPr lang="en-US" smtClean="0"/>
              <a:t>1/21/23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45C2B-1C2D-974D-8D1E-E3D46FD1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2161A-5181-534C-9C5F-A9923CF3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D6C4-9E60-E44D-AAC6-01310F98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7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9C3B-B848-D547-9C22-A5EE4AC2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30C60-E221-EF4A-8923-D4EDD613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BB7B-4423-3D41-A349-5353D8ECB52C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B27D3-7F58-8546-A599-494F4808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C987-F2A6-0F4E-B20F-CCCA6B9A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D6C4-9E60-E44D-AAC6-01310F98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1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1B930-4D8D-9D4E-B8E8-E02F90C7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BB7B-4423-3D41-A349-5353D8ECB52C}" type="datetimeFigureOut">
              <a:rPr lang="en-US" smtClean="0"/>
              <a:t>1/21/23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30C3F-D77C-FD44-9BC4-EE75F277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8274D-5E33-494B-BF23-9CE10319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D6C4-9E60-E44D-AAC6-01310F98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0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A479-5154-9542-B95D-8719FD08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1B8EF-E61C-4E49-A6BF-0E69FE803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58264-DB1C-BF4D-869E-551698793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A3DA4-7852-394A-8DC2-59C92E29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BB7B-4423-3D41-A349-5353D8ECB52C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2965-CFD2-5648-8BA1-DCF2A73C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A10F9-96DE-6D46-A44A-08D1CE81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D6C4-9E60-E44D-AAC6-01310F98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1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B817-E4EB-E546-92B5-412DAE15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AFDA6-332C-054E-AF2E-847E0D44E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75AD8-47C0-2F40-887D-ED640DE5D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63207-AD86-654A-B5D1-7A6A6419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BB7B-4423-3D41-A349-5353D8ECB52C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28297-BF2A-BB41-9D90-03B83E2E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744A4-C37D-0A4B-997A-66D7CAF4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D6C4-9E60-E44D-AAC6-01310F98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6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36B07-A6AF-8640-BF27-B4E306F8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A7AF4-D9D5-A141-BDD4-276F39613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CA567-B365-AA41-AF92-AC7C3B50C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7BB7B-4423-3D41-A349-5353D8ECB52C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93EA-7CD6-954A-98BE-8F65B938F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791C1-96F9-AF4C-98C8-4BD195FB8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D6C4-9E60-E44D-AAC6-01310F98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7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asana.com/0/1184838807682443/boar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6.sv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25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23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929A-9DA4-4246-B8B7-18D0890BC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5" y="2410493"/>
            <a:ext cx="10515600" cy="225904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Build your Social Graph on AWS</a:t>
            </a:r>
            <a:b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b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&lt;Month&gt; &lt;Year&gt;</a:t>
            </a:r>
          </a:p>
        </p:txBody>
      </p:sp>
    </p:spTree>
    <p:extLst>
      <p:ext uri="{BB962C8B-B14F-4D97-AF65-F5344CB8AC3E}">
        <p14:creationId xmlns:p14="http://schemas.microsoft.com/office/powerpoint/2010/main" val="3886244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E42-4A2E-CF40-967C-5A2D7952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90" y="343821"/>
            <a:ext cx="10621010" cy="590931"/>
          </a:xfrm>
        </p:spPr>
        <p:txBody>
          <a:bodyPr wrap="square">
            <a:spAutoFit/>
          </a:bodyPr>
          <a:lstStyle/>
          <a:p>
            <a:r>
              <a:rPr lang="en-US" sz="3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Workflows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9AFED5-1A46-1645-86D3-33F152DDE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670153"/>
              </p:ext>
            </p:extLst>
          </p:nvPr>
        </p:nvGraphicFramePr>
        <p:xfrm>
          <a:off x="980440" y="1505268"/>
          <a:ext cx="10621010" cy="3855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5450">
                  <a:extLst>
                    <a:ext uri="{9D8B030D-6E8A-4147-A177-3AD203B41FA5}">
                      <a16:colId xmlns:a16="http://schemas.microsoft.com/office/drawing/2014/main" val="2666229341"/>
                    </a:ext>
                  </a:extLst>
                </a:gridCol>
                <a:gridCol w="10195560">
                  <a:extLst>
                    <a:ext uri="{9D8B030D-6E8A-4147-A177-3AD203B41FA5}">
                      <a16:colId xmlns:a16="http://schemas.microsoft.com/office/drawing/2014/main" val="3459898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As an App User I should be able to Log in using my Facebook/Google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83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As an App User I should be able to capture video on Device and save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1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As an App User I should be able to follow other users of App and see content shared by them based on my preferences and my connections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35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As an App User I should be notified of new video uploaded by based on my preferences via notification on the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60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As an App User I should be notified of new video uploaded by people  I follow via notification on the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10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As an App User I should be able to see my preference on multiple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8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As an App User I should be able to Log in using my Facebook/Google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68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0" i="0" dirty="0">
                        <a:latin typeface="Amazon Ember Light" panose="020B0403020204020204" pitchFamily="34" charset="0"/>
                        <a:ea typeface="Amazon Ember Light" panose="020B0403020204020204" pitchFamily="34" charset="0"/>
                        <a:cs typeface="Amazon Ember Light" panose="020B04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Amazon Ember Light" panose="020B0403020204020204" pitchFamily="34" charset="0"/>
                        <a:ea typeface="Amazon Ember Light" panose="020B0403020204020204" pitchFamily="34" charset="0"/>
                        <a:cs typeface="Amazon Ember Light" panose="020B04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0" i="0" dirty="0">
                        <a:latin typeface="Amazon Ember Light" panose="020B0403020204020204" pitchFamily="34" charset="0"/>
                        <a:ea typeface="Amazon Ember Light" panose="020B0403020204020204" pitchFamily="34" charset="0"/>
                        <a:cs typeface="Amazon Ember Light" panose="020B04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Amazon Ember Light" panose="020B0403020204020204" pitchFamily="34" charset="0"/>
                        <a:ea typeface="Amazon Ember Light" panose="020B0403020204020204" pitchFamily="34" charset="0"/>
                        <a:cs typeface="Amazon Ember Light" panose="020B04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9926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972D204-8577-7B48-A479-46B3CD1BE5A0}"/>
              </a:ext>
            </a:extLst>
          </p:cNvPr>
          <p:cNvSpPr/>
          <p:nvPr/>
        </p:nvSpPr>
        <p:spPr>
          <a:xfrm>
            <a:off x="882049" y="5587659"/>
            <a:ext cx="10719401" cy="464062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Note: EPICs can be accessed here </a:t>
            </a:r>
            <a:r>
              <a:rPr lang="en-US" sz="1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  <a:hlinkClick r:id="rId3"/>
              </a:rPr>
              <a:t>https://app.asana.com/0/1184838807682443/board</a:t>
            </a:r>
            <a:endParaRPr lang="en-US" sz="12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724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CBE1713-44F3-C044-9911-2C58F25DDC8A}"/>
              </a:ext>
            </a:extLst>
          </p:cNvPr>
          <p:cNvSpPr/>
          <p:nvPr/>
        </p:nvSpPr>
        <p:spPr>
          <a:xfrm>
            <a:off x="3494208" y="5595323"/>
            <a:ext cx="1716973" cy="625643"/>
          </a:xfrm>
          <a:prstGeom prst="rect">
            <a:avLst/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User Meta Store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CC36A-56B4-2B49-9C78-AFCDECA9864B}"/>
              </a:ext>
            </a:extLst>
          </p:cNvPr>
          <p:cNvSpPr/>
          <p:nvPr/>
        </p:nvSpPr>
        <p:spPr>
          <a:xfrm>
            <a:off x="3157727" y="5419340"/>
            <a:ext cx="6349815" cy="106057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4138900056">
                  <a:custGeom>
                    <a:avLst/>
                    <a:gdLst>
                      <a:gd name="connsiteX0" fmla="*/ 0 w 10744200"/>
                      <a:gd name="connsiteY0" fmla="*/ 0 h 1828800"/>
                      <a:gd name="connsiteX1" fmla="*/ 10744200 w 10744200"/>
                      <a:gd name="connsiteY1" fmla="*/ 0 h 1828800"/>
                      <a:gd name="connsiteX2" fmla="*/ 10744200 w 10744200"/>
                      <a:gd name="connsiteY2" fmla="*/ 1828800 h 1828800"/>
                      <a:gd name="connsiteX3" fmla="*/ 0 w 10744200"/>
                      <a:gd name="connsiteY3" fmla="*/ 1828800 h 1828800"/>
                      <a:gd name="connsiteX4" fmla="*/ 0 w 10744200"/>
                      <a:gd name="connsiteY4" fmla="*/ 0 h 182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744200" h="1828800" extrusionOk="0">
                        <a:moveTo>
                          <a:pt x="0" y="0"/>
                        </a:moveTo>
                        <a:cubicBezTo>
                          <a:pt x="5103721" y="85907"/>
                          <a:pt x="9476237" y="-138608"/>
                          <a:pt x="10744200" y="0"/>
                        </a:cubicBezTo>
                        <a:cubicBezTo>
                          <a:pt x="10844690" y="466654"/>
                          <a:pt x="10804886" y="1606587"/>
                          <a:pt x="10744200" y="1828800"/>
                        </a:cubicBezTo>
                        <a:cubicBezTo>
                          <a:pt x="8805353" y="1716065"/>
                          <a:pt x="3373338" y="1668360"/>
                          <a:pt x="0" y="1828800"/>
                        </a:cubicBezTo>
                        <a:cubicBezTo>
                          <a:pt x="130760" y="1280545"/>
                          <a:pt x="149682" y="58058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B1BF46-8EB7-4445-BB4B-E591FB33819A}"/>
              </a:ext>
            </a:extLst>
          </p:cNvPr>
          <p:cNvSpPr/>
          <p:nvPr/>
        </p:nvSpPr>
        <p:spPr>
          <a:xfrm>
            <a:off x="3157728" y="2350452"/>
            <a:ext cx="6349815" cy="271067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4138900056">
                  <a:custGeom>
                    <a:avLst/>
                    <a:gdLst>
                      <a:gd name="connsiteX0" fmla="*/ 0 w 10864516"/>
                      <a:gd name="connsiteY0" fmla="*/ 0 h 1828800"/>
                      <a:gd name="connsiteX1" fmla="*/ 10864516 w 10864516"/>
                      <a:gd name="connsiteY1" fmla="*/ 0 h 1828800"/>
                      <a:gd name="connsiteX2" fmla="*/ 10864516 w 10864516"/>
                      <a:gd name="connsiteY2" fmla="*/ 1828800 h 1828800"/>
                      <a:gd name="connsiteX3" fmla="*/ 0 w 10864516"/>
                      <a:gd name="connsiteY3" fmla="*/ 1828800 h 1828800"/>
                      <a:gd name="connsiteX4" fmla="*/ 0 w 10864516"/>
                      <a:gd name="connsiteY4" fmla="*/ 0 h 182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864516" h="1828800" extrusionOk="0">
                        <a:moveTo>
                          <a:pt x="0" y="0"/>
                        </a:moveTo>
                        <a:cubicBezTo>
                          <a:pt x="3763381" y="85907"/>
                          <a:pt x="9454508" y="-138608"/>
                          <a:pt x="10864516" y="0"/>
                        </a:cubicBezTo>
                        <a:cubicBezTo>
                          <a:pt x="10965006" y="466654"/>
                          <a:pt x="10925202" y="1606587"/>
                          <a:pt x="10864516" y="1828800"/>
                        </a:cubicBezTo>
                        <a:cubicBezTo>
                          <a:pt x="7383257" y="1716065"/>
                          <a:pt x="4988037" y="1668360"/>
                          <a:pt x="0" y="1828800"/>
                        </a:cubicBezTo>
                        <a:cubicBezTo>
                          <a:pt x="130760" y="1280545"/>
                          <a:pt x="149682" y="58058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660A50-233F-E448-A710-5022B3585A77}"/>
              </a:ext>
            </a:extLst>
          </p:cNvPr>
          <p:cNvSpPr/>
          <p:nvPr/>
        </p:nvSpPr>
        <p:spPr>
          <a:xfrm>
            <a:off x="3494208" y="2675338"/>
            <a:ext cx="2854964" cy="625643"/>
          </a:xfrm>
          <a:prstGeom prst="rect">
            <a:avLst/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Record Management APIs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81DFD3-2C0A-A94A-A94E-B1040ACB3281}"/>
              </a:ext>
            </a:extLst>
          </p:cNvPr>
          <p:cNvSpPr/>
          <p:nvPr/>
        </p:nvSpPr>
        <p:spPr>
          <a:xfrm>
            <a:off x="6613434" y="2692067"/>
            <a:ext cx="2566664" cy="625643"/>
          </a:xfrm>
          <a:prstGeom prst="rect">
            <a:avLst/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748439840">
                  <a:custGeom>
                    <a:avLst/>
                    <a:gdLst>
                      <a:gd name="connsiteX0" fmla="*/ 0 w 2570747"/>
                      <a:gd name="connsiteY0" fmla="*/ 0 h 625643"/>
                      <a:gd name="connsiteX1" fmla="*/ 488442 w 2570747"/>
                      <a:gd name="connsiteY1" fmla="*/ 0 h 625643"/>
                      <a:gd name="connsiteX2" fmla="*/ 1054006 w 2570747"/>
                      <a:gd name="connsiteY2" fmla="*/ 0 h 625643"/>
                      <a:gd name="connsiteX3" fmla="*/ 1619571 w 2570747"/>
                      <a:gd name="connsiteY3" fmla="*/ 0 h 625643"/>
                      <a:gd name="connsiteX4" fmla="*/ 2056598 w 2570747"/>
                      <a:gd name="connsiteY4" fmla="*/ 0 h 625643"/>
                      <a:gd name="connsiteX5" fmla="*/ 2570747 w 2570747"/>
                      <a:gd name="connsiteY5" fmla="*/ 0 h 625643"/>
                      <a:gd name="connsiteX6" fmla="*/ 2570747 w 2570747"/>
                      <a:gd name="connsiteY6" fmla="*/ 312822 h 625643"/>
                      <a:gd name="connsiteX7" fmla="*/ 2570747 w 2570747"/>
                      <a:gd name="connsiteY7" fmla="*/ 625643 h 625643"/>
                      <a:gd name="connsiteX8" fmla="*/ 2056598 w 2570747"/>
                      <a:gd name="connsiteY8" fmla="*/ 625643 h 625643"/>
                      <a:gd name="connsiteX9" fmla="*/ 1593863 w 2570747"/>
                      <a:gd name="connsiteY9" fmla="*/ 625643 h 625643"/>
                      <a:gd name="connsiteX10" fmla="*/ 1131129 w 2570747"/>
                      <a:gd name="connsiteY10" fmla="*/ 625643 h 625643"/>
                      <a:gd name="connsiteX11" fmla="*/ 616979 w 2570747"/>
                      <a:gd name="connsiteY11" fmla="*/ 625643 h 625643"/>
                      <a:gd name="connsiteX12" fmla="*/ 0 w 2570747"/>
                      <a:gd name="connsiteY12" fmla="*/ 625643 h 625643"/>
                      <a:gd name="connsiteX13" fmla="*/ 0 w 2570747"/>
                      <a:gd name="connsiteY13" fmla="*/ 306565 h 625643"/>
                      <a:gd name="connsiteX14" fmla="*/ 0 w 2570747"/>
                      <a:gd name="connsiteY14" fmla="*/ 0 h 6256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570747" h="625643" extrusionOk="0">
                        <a:moveTo>
                          <a:pt x="0" y="0"/>
                        </a:moveTo>
                        <a:cubicBezTo>
                          <a:pt x="157395" y="-21268"/>
                          <a:pt x="306013" y="19244"/>
                          <a:pt x="488442" y="0"/>
                        </a:cubicBezTo>
                        <a:cubicBezTo>
                          <a:pt x="670871" y="-19244"/>
                          <a:pt x="915323" y="2306"/>
                          <a:pt x="1054006" y="0"/>
                        </a:cubicBezTo>
                        <a:cubicBezTo>
                          <a:pt x="1192689" y="-2306"/>
                          <a:pt x="1342374" y="3263"/>
                          <a:pt x="1619571" y="0"/>
                        </a:cubicBezTo>
                        <a:cubicBezTo>
                          <a:pt x="1896769" y="-3263"/>
                          <a:pt x="1951147" y="50458"/>
                          <a:pt x="2056598" y="0"/>
                        </a:cubicBezTo>
                        <a:cubicBezTo>
                          <a:pt x="2162049" y="-50458"/>
                          <a:pt x="2399647" y="11012"/>
                          <a:pt x="2570747" y="0"/>
                        </a:cubicBezTo>
                        <a:cubicBezTo>
                          <a:pt x="2593534" y="114447"/>
                          <a:pt x="2558410" y="241097"/>
                          <a:pt x="2570747" y="312822"/>
                        </a:cubicBezTo>
                        <a:cubicBezTo>
                          <a:pt x="2583084" y="384547"/>
                          <a:pt x="2538370" y="504459"/>
                          <a:pt x="2570747" y="625643"/>
                        </a:cubicBezTo>
                        <a:cubicBezTo>
                          <a:pt x="2400894" y="664309"/>
                          <a:pt x="2255506" y="608131"/>
                          <a:pt x="2056598" y="625643"/>
                        </a:cubicBezTo>
                        <a:cubicBezTo>
                          <a:pt x="1857690" y="643155"/>
                          <a:pt x="1691587" y="598328"/>
                          <a:pt x="1593863" y="625643"/>
                        </a:cubicBezTo>
                        <a:cubicBezTo>
                          <a:pt x="1496139" y="652958"/>
                          <a:pt x="1285995" y="598071"/>
                          <a:pt x="1131129" y="625643"/>
                        </a:cubicBezTo>
                        <a:cubicBezTo>
                          <a:pt x="976263" y="653215"/>
                          <a:pt x="872311" y="570326"/>
                          <a:pt x="616979" y="625643"/>
                        </a:cubicBezTo>
                        <a:cubicBezTo>
                          <a:pt x="361647" y="680960"/>
                          <a:pt x="243154" y="557783"/>
                          <a:pt x="0" y="625643"/>
                        </a:cubicBezTo>
                        <a:cubicBezTo>
                          <a:pt x="-28977" y="556468"/>
                          <a:pt x="20867" y="407979"/>
                          <a:pt x="0" y="306565"/>
                        </a:cubicBezTo>
                        <a:cubicBezTo>
                          <a:pt x="-20867" y="205151"/>
                          <a:pt x="17204" y="1241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Auth APIs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2A4D34-829E-C842-AB66-24908A0F103E}"/>
              </a:ext>
            </a:extLst>
          </p:cNvPr>
          <p:cNvSpPr/>
          <p:nvPr/>
        </p:nvSpPr>
        <p:spPr>
          <a:xfrm>
            <a:off x="3494208" y="3515300"/>
            <a:ext cx="2854964" cy="625643"/>
          </a:xfrm>
          <a:prstGeom prst="rect">
            <a:avLst/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748439840">
                  <a:custGeom>
                    <a:avLst/>
                    <a:gdLst>
                      <a:gd name="connsiteX0" fmla="*/ 0 w 2169698"/>
                      <a:gd name="connsiteY0" fmla="*/ 0 h 625643"/>
                      <a:gd name="connsiteX1" fmla="*/ 520728 w 2169698"/>
                      <a:gd name="connsiteY1" fmla="*/ 0 h 625643"/>
                      <a:gd name="connsiteX2" fmla="*/ 1106546 w 2169698"/>
                      <a:gd name="connsiteY2" fmla="*/ 0 h 625643"/>
                      <a:gd name="connsiteX3" fmla="*/ 1692364 w 2169698"/>
                      <a:gd name="connsiteY3" fmla="*/ 0 h 625643"/>
                      <a:gd name="connsiteX4" fmla="*/ 2169698 w 2169698"/>
                      <a:gd name="connsiteY4" fmla="*/ 0 h 625643"/>
                      <a:gd name="connsiteX5" fmla="*/ 2169698 w 2169698"/>
                      <a:gd name="connsiteY5" fmla="*/ 300309 h 625643"/>
                      <a:gd name="connsiteX6" fmla="*/ 2169698 w 2169698"/>
                      <a:gd name="connsiteY6" fmla="*/ 625643 h 625643"/>
                      <a:gd name="connsiteX7" fmla="*/ 1605577 w 2169698"/>
                      <a:gd name="connsiteY7" fmla="*/ 625643 h 625643"/>
                      <a:gd name="connsiteX8" fmla="*/ 1084849 w 2169698"/>
                      <a:gd name="connsiteY8" fmla="*/ 625643 h 625643"/>
                      <a:gd name="connsiteX9" fmla="*/ 585818 w 2169698"/>
                      <a:gd name="connsiteY9" fmla="*/ 625643 h 625643"/>
                      <a:gd name="connsiteX10" fmla="*/ 0 w 2169698"/>
                      <a:gd name="connsiteY10" fmla="*/ 625643 h 625643"/>
                      <a:gd name="connsiteX11" fmla="*/ 0 w 2169698"/>
                      <a:gd name="connsiteY11" fmla="*/ 312822 h 625643"/>
                      <a:gd name="connsiteX12" fmla="*/ 0 w 2169698"/>
                      <a:gd name="connsiteY12" fmla="*/ 0 h 6256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169698" h="625643" extrusionOk="0">
                        <a:moveTo>
                          <a:pt x="0" y="0"/>
                        </a:moveTo>
                        <a:cubicBezTo>
                          <a:pt x="154194" y="-54154"/>
                          <a:pt x="364156" y="38589"/>
                          <a:pt x="520728" y="0"/>
                        </a:cubicBezTo>
                        <a:cubicBezTo>
                          <a:pt x="677300" y="-38589"/>
                          <a:pt x="952028" y="67574"/>
                          <a:pt x="1106546" y="0"/>
                        </a:cubicBezTo>
                        <a:cubicBezTo>
                          <a:pt x="1261064" y="-67574"/>
                          <a:pt x="1540761" y="19176"/>
                          <a:pt x="1692364" y="0"/>
                        </a:cubicBezTo>
                        <a:cubicBezTo>
                          <a:pt x="1843967" y="-19176"/>
                          <a:pt x="1978599" y="48817"/>
                          <a:pt x="2169698" y="0"/>
                        </a:cubicBezTo>
                        <a:cubicBezTo>
                          <a:pt x="2187108" y="104846"/>
                          <a:pt x="2146606" y="175588"/>
                          <a:pt x="2169698" y="300309"/>
                        </a:cubicBezTo>
                        <a:cubicBezTo>
                          <a:pt x="2192790" y="425030"/>
                          <a:pt x="2135627" y="499832"/>
                          <a:pt x="2169698" y="625643"/>
                        </a:cubicBezTo>
                        <a:cubicBezTo>
                          <a:pt x="2047070" y="654235"/>
                          <a:pt x="1809098" y="574853"/>
                          <a:pt x="1605577" y="625643"/>
                        </a:cubicBezTo>
                        <a:cubicBezTo>
                          <a:pt x="1402056" y="676433"/>
                          <a:pt x="1207593" y="576986"/>
                          <a:pt x="1084849" y="625643"/>
                        </a:cubicBezTo>
                        <a:cubicBezTo>
                          <a:pt x="962105" y="674300"/>
                          <a:pt x="822170" y="579529"/>
                          <a:pt x="585818" y="625643"/>
                        </a:cubicBezTo>
                        <a:cubicBezTo>
                          <a:pt x="349466" y="671757"/>
                          <a:pt x="256804" y="580588"/>
                          <a:pt x="0" y="625643"/>
                        </a:cubicBezTo>
                        <a:cubicBezTo>
                          <a:pt x="-19299" y="531339"/>
                          <a:pt x="7373" y="415971"/>
                          <a:pt x="0" y="312822"/>
                        </a:cubicBezTo>
                        <a:cubicBezTo>
                          <a:pt x="-7373" y="209673"/>
                          <a:pt x="25885" y="15191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Event and Messaging APIs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B29A1D-0545-8F4B-84E6-449CE2089D8B}"/>
              </a:ext>
            </a:extLst>
          </p:cNvPr>
          <p:cNvSpPr/>
          <p:nvPr/>
        </p:nvSpPr>
        <p:spPr>
          <a:xfrm>
            <a:off x="6613434" y="3514376"/>
            <a:ext cx="2566664" cy="625643"/>
          </a:xfrm>
          <a:prstGeom prst="rect">
            <a:avLst/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748439840">
                  <a:custGeom>
                    <a:avLst/>
                    <a:gdLst>
                      <a:gd name="connsiteX0" fmla="*/ 0 w 2169698"/>
                      <a:gd name="connsiteY0" fmla="*/ 0 h 625643"/>
                      <a:gd name="connsiteX1" fmla="*/ 520728 w 2169698"/>
                      <a:gd name="connsiteY1" fmla="*/ 0 h 625643"/>
                      <a:gd name="connsiteX2" fmla="*/ 1106546 w 2169698"/>
                      <a:gd name="connsiteY2" fmla="*/ 0 h 625643"/>
                      <a:gd name="connsiteX3" fmla="*/ 1692364 w 2169698"/>
                      <a:gd name="connsiteY3" fmla="*/ 0 h 625643"/>
                      <a:gd name="connsiteX4" fmla="*/ 2169698 w 2169698"/>
                      <a:gd name="connsiteY4" fmla="*/ 0 h 625643"/>
                      <a:gd name="connsiteX5" fmla="*/ 2169698 w 2169698"/>
                      <a:gd name="connsiteY5" fmla="*/ 300309 h 625643"/>
                      <a:gd name="connsiteX6" fmla="*/ 2169698 w 2169698"/>
                      <a:gd name="connsiteY6" fmla="*/ 625643 h 625643"/>
                      <a:gd name="connsiteX7" fmla="*/ 1605577 w 2169698"/>
                      <a:gd name="connsiteY7" fmla="*/ 625643 h 625643"/>
                      <a:gd name="connsiteX8" fmla="*/ 1084849 w 2169698"/>
                      <a:gd name="connsiteY8" fmla="*/ 625643 h 625643"/>
                      <a:gd name="connsiteX9" fmla="*/ 585818 w 2169698"/>
                      <a:gd name="connsiteY9" fmla="*/ 625643 h 625643"/>
                      <a:gd name="connsiteX10" fmla="*/ 0 w 2169698"/>
                      <a:gd name="connsiteY10" fmla="*/ 625643 h 625643"/>
                      <a:gd name="connsiteX11" fmla="*/ 0 w 2169698"/>
                      <a:gd name="connsiteY11" fmla="*/ 312822 h 625643"/>
                      <a:gd name="connsiteX12" fmla="*/ 0 w 2169698"/>
                      <a:gd name="connsiteY12" fmla="*/ 0 h 6256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169698" h="625643" extrusionOk="0">
                        <a:moveTo>
                          <a:pt x="0" y="0"/>
                        </a:moveTo>
                        <a:cubicBezTo>
                          <a:pt x="154194" y="-54154"/>
                          <a:pt x="364156" y="38589"/>
                          <a:pt x="520728" y="0"/>
                        </a:cubicBezTo>
                        <a:cubicBezTo>
                          <a:pt x="677300" y="-38589"/>
                          <a:pt x="952028" y="67574"/>
                          <a:pt x="1106546" y="0"/>
                        </a:cubicBezTo>
                        <a:cubicBezTo>
                          <a:pt x="1261064" y="-67574"/>
                          <a:pt x="1540761" y="19176"/>
                          <a:pt x="1692364" y="0"/>
                        </a:cubicBezTo>
                        <a:cubicBezTo>
                          <a:pt x="1843967" y="-19176"/>
                          <a:pt x="1978599" y="48817"/>
                          <a:pt x="2169698" y="0"/>
                        </a:cubicBezTo>
                        <a:cubicBezTo>
                          <a:pt x="2187108" y="104846"/>
                          <a:pt x="2146606" y="175588"/>
                          <a:pt x="2169698" y="300309"/>
                        </a:cubicBezTo>
                        <a:cubicBezTo>
                          <a:pt x="2192790" y="425030"/>
                          <a:pt x="2135627" y="499832"/>
                          <a:pt x="2169698" y="625643"/>
                        </a:cubicBezTo>
                        <a:cubicBezTo>
                          <a:pt x="2047070" y="654235"/>
                          <a:pt x="1809098" y="574853"/>
                          <a:pt x="1605577" y="625643"/>
                        </a:cubicBezTo>
                        <a:cubicBezTo>
                          <a:pt x="1402056" y="676433"/>
                          <a:pt x="1207593" y="576986"/>
                          <a:pt x="1084849" y="625643"/>
                        </a:cubicBezTo>
                        <a:cubicBezTo>
                          <a:pt x="962105" y="674300"/>
                          <a:pt x="822170" y="579529"/>
                          <a:pt x="585818" y="625643"/>
                        </a:cubicBezTo>
                        <a:cubicBezTo>
                          <a:pt x="349466" y="671757"/>
                          <a:pt x="256804" y="580588"/>
                          <a:pt x="0" y="625643"/>
                        </a:cubicBezTo>
                        <a:cubicBezTo>
                          <a:pt x="-19299" y="531339"/>
                          <a:pt x="7373" y="415971"/>
                          <a:pt x="0" y="312822"/>
                        </a:cubicBezTo>
                        <a:cubicBezTo>
                          <a:pt x="-7373" y="209673"/>
                          <a:pt x="25885" y="15191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Logging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82F4F5-F3FB-F04D-A52F-FF57D44E980B}"/>
              </a:ext>
            </a:extLst>
          </p:cNvPr>
          <p:cNvSpPr/>
          <p:nvPr/>
        </p:nvSpPr>
        <p:spPr>
          <a:xfrm>
            <a:off x="5381868" y="5595323"/>
            <a:ext cx="1716973" cy="625643"/>
          </a:xfrm>
          <a:prstGeom prst="rect">
            <a:avLst/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Network Store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FD9869-94B1-4A42-A037-2385A1BFE844}"/>
              </a:ext>
            </a:extLst>
          </p:cNvPr>
          <p:cNvSpPr/>
          <p:nvPr/>
        </p:nvSpPr>
        <p:spPr>
          <a:xfrm>
            <a:off x="423107" y="176735"/>
            <a:ext cx="6349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High Level Solution Overview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7C8CEB-9BFB-7648-8618-2D10AA4378A1}"/>
              </a:ext>
            </a:extLst>
          </p:cNvPr>
          <p:cNvSpPr/>
          <p:nvPr/>
        </p:nvSpPr>
        <p:spPr>
          <a:xfrm>
            <a:off x="2030617" y="2350451"/>
            <a:ext cx="956424" cy="2710670"/>
          </a:xfrm>
          <a:prstGeom prst="rect">
            <a:avLst/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API Security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B07DA5-6096-C549-8F66-9A0F18577811}"/>
              </a:ext>
            </a:extLst>
          </p:cNvPr>
          <p:cNvSpPr/>
          <p:nvPr/>
        </p:nvSpPr>
        <p:spPr>
          <a:xfrm>
            <a:off x="2030617" y="5419340"/>
            <a:ext cx="956423" cy="1060577"/>
          </a:xfrm>
          <a:prstGeom prst="rect">
            <a:avLst/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Data Security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2E56E4-E8A7-A34E-93C6-517118AC5393}"/>
              </a:ext>
            </a:extLst>
          </p:cNvPr>
          <p:cNvSpPr/>
          <p:nvPr/>
        </p:nvSpPr>
        <p:spPr>
          <a:xfrm>
            <a:off x="3492764" y="4287614"/>
            <a:ext cx="2854964" cy="625643"/>
          </a:xfrm>
          <a:prstGeom prst="rect">
            <a:avLst/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748439840">
                  <a:custGeom>
                    <a:avLst/>
                    <a:gdLst>
                      <a:gd name="connsiteX0" fmla="*/ 0 w 2570747"/>
                      <a:gd name="connsiteY0" fmla="*/ 0 h 625643"/>
                      <a:gd name="connsiteX1" fmla="*/ 488442 w 2570747"/>
                      <a:gd name="connsiteY1" fmla="*/ 0 h 625643"/>
                      <a:gd name="connsiteX2" fmla="*/ 1054006 w 2570747"/>
                      <a:gd name="connsiteY2" fmla="*/ 0 h 625643"/>
                      <a:gd name="connsiteX3" fmla="*/ 1619571 w 2570747"/>
                      <a:gd name="connsiteY3" fmla="*/ 0 h 625643"/>
                      <a:gd name="connsiteX4" fmla="*/ 2056598 w 2570747"/>
                      <a:gd name="connsiteY4" fmla="*/ 0 h 625643"/>
                      <a:gd name="connsiteX5" fmla="*/ 2570747 w 2570747"/>
                      <a:gd name="connsiteY5" fmla="*/ 0 h 625643"/>
                      <a:gd name="connsiteX6" fmla="*/ 2570747 w 2570747"/>
                      <a:gd name="connsiteY6" fmla="*/ 312822 h 625643"/>
                      <a:gd name="connsiteX7" fmla="*/ 2570747 w 2570747"/>
                      <a:gd name="connsiteY7" fmla="*/ 625643 h 625643"/>
                      <a:gd name="connsiteX8" fmla="*/ 2056598 w 2570747"/>
                      <a:gd name="connsiteY8" fmla="*/ 625643 h 625643"/>
                      <a:gd name="connsiteX9" fmla="*/ 1593863 w 2570747"/>
                      <a:gd name="connsiteY9" fmla="*/ 625643 h 625643"/>
                      <a:gd name="connsiteX10" fmla="*/ 1131129 w 2570747"/>
                      <a:gd name="connsiteY10" fmla="*/ 625643 h 625643"/>
                      <a:gd name="connsiteX11" fmla="*/ 616979 w 2570747"/>
                      <a:gd name="connsiteY11" fmla="*/ 625643 h 625643"/>
                      <a:gd name="connsiteX12" fmla="*/ 0 w 2570747"/>
                      <a:gd name="connsiteY12" fmla="*/ 625643 h 625643"/>
                      <a:gd name="connsiteX13" fmla="*/ 0 w 2570747"/>
                      <a:gd name="connsiteY13" fmla="*/ 306565 h 625643"/>
                      <a:gd name="connsiteX14" fmla="*/ 0 w 2570747"/>
                      <a:gd name="connsiteY14" fmla="*/ 0 h 6256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570747" h="625643" extrusionOk="0">
                        <a:moveTo>
                          <a:pt x="0" y="0"/>
                        </a:moveTo>
                        <a:cubicBezTo>
                          <a:pt x="157395" y="-21268"/>
                          <a:pt x="306013" y="19244"/>
                          <a:pt x="488442" y="0"/>
                        </a:cubicBezTo>
                        <a:cubicBezTo>
                          <a:pt x="670871" y="-19244"/>
                          <a:pt x="915323" y="2306"/>
                          <a:pt x="1054006" y="0"/>
                        </a:cubicBezTo>
                        <a:cubicBezTo>
                          <a:pt x="1192689" y="-2306"/>
                          <a:pt x="1342374" y="3263"/>
                          <a:pt x="1619571" y="0"/>
                        </a:cubicBezTo>
                        <a:cubicBezTo>
                          <a:pt x="1896769" y="-3263"/>
                          <a:pt x="1951147" y="50458"/>
                          <a:pt x="2056598" y="0"/>
                        </a:cubicBezTo>
                        <a:cubicBezTo>
                          <a:pt x="2162049" y="-50458"/>
                          <a:pt x="2399647" y="11012"/>
                          <a:pt x="2570747" y="0"/>
                        </a:cubicBezTo>
                        <a:cubicBezTo>
                          <a:pt x="2593534" y="114447"/>
                          <a:pt x="2558410" y="241097"/>
                          <a:pt x="2570747" y="312822"/>
                        </a:cubicBezTo>
                        <a:cubicBezTo>
                          <a:pt x="2583084" y="384547"/>
                          <a:pt x="2538370" y="504459"/>
                          <a:pt x="2570747" y="625643"/>
                        </a:cubicBezTo>
                        <a:cubicBezTo>
                          <a:pt x="2400894" y="664309"/>
                          <a:pt x="2255506" y="608131"/>
                          <a:pt x="2056598" y="625643"/>
                        </a:cubicBezTo>
                        <a:cubicBezTo>
                          <a:pt x="1857690" y="643155"/>
                          <a:pt x="1691587" y="598328"/>
                          <a:pt x="1593863" y="625643"/>
                        </a:cubicBezTo>
                        <a:cubicBezTo>
                          <a:pt x="1496139" y="652958"/>
                          <a:pt x="1285995" y="598071"/>
                          <a:pt x="1131129" y="625643"/>
                        </a:cubicBezTo>
                        <a:cubicBezTo>
                          <a:pt x="976263" y="653215"/>
                          <a:pt x="872311" y="570326"/>
                          <a:pt x="616979" y="625643"/>
                        </a:cubicBezTo>
                        <a:cubicBezTo>
                          <a:pt x="361647" y="680960"/>
                          <a:pt x="243154" y="557783"/>
                          <a:pt x="0" y="625643"/>
                        </a:cubicBezTo>
                        <a:cubicBezTo>
                          <a:pt x="-28977" y="556468"/>
                          <a:pt x="20867" y="407979"/>
                          <a:pt x="0" y="306565"/>
                        </a:cubicBezTo>
                        <a:cubicBezTo>
                          <a:pt x="-20867" y="205151"/>
                          <a:pt x="17204" y="1241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Recommendation APIs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EF67D05-2EF9-2948-8BB0-47363C390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81" y="946738"/>
            <a:ext cx="586354" cy="109041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07ACA1E-4197-5F42-8B14-70A8D83B192D}"/>
              </a:ext>
            </a:extLst>
          </p:cNvPr>
          <p:cNvSpPr/>
          <p:nvPr/>
        </p:nvSpPr>
        <p:spPr>
          <a:xfrm>
            <a:off x="7444705" y="5595322"/>
            <a:ext cx="1716973" cy="625643"/>
          </a:xfrm>
          <a:prstGeom prst="rect">
            <a:avLst/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App Cache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C07000-1DEA-5945-A752-D4872A4ECB9E}"/>
              </a:ext>
            </a:extLst>
          </p:cNvPr>
          <p:cNvSpPr/>
          <p:nvPr/>
        </p:nvSpPr>
        <p:spPr>
          <a:xfrm>
            <a:off x="5773025" y="1207078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Web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5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77B12-FFCA-5241-83D2-00E3208706A2}"/>
              </a:ext>
            </a:extLst>
          </p:cNvPr>
          <p:cNvSpPr/>
          <p:nvPr/>
        </p:nvSpPr>
        <p:spPr>
          <a:xfrm>
            <a:off x="816864" y="1342382"/>
            <a:ext cx="97535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Record Management APIs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APIs to manage CRUD operations for storing application data in persistent store</a:t>
            </a:r>
          </a:p>
          <a:p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04C4CB-3811-0143-A1C9-3485031FA0F6}"/>
              </a:ext>
            </a:extLst>
          </p:cNvPr>
          <p:cNvSpPr/>
          <p:nvPr/>
        </p:nvSpPr>
        <p:spPr>
          <a:xfrm>
            <a:off x="826868" y="2173379"/>
            <a:ext cx="107799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Event and Messaging APIs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APIs to capture events and relay them . This can be modelled as a message queue to temporarily stored messages and send them to message handlers</a:t>
            </a:r>
          </a:p>
          <a:p>
            <a:endParaRPr lang="en-US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CFE6B4-A417-0544-899D-A29E5F67E150}"/>
              </a:ext>
            </a:extLst>
          </p:cNvPr>
          <p:cNvSpPr/>
          <p:nvPr/>
        </p:nvSpPr>
        <p:spPr>
          <a:xfrm>
            <a:off x="836872" y="3256434"/>
            <a:ext cx="107799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Auth APIs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APIs to Authenticate, authorize a user’s principal and control access to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D5FD3-C278-2845-BC05-2411FD261976}"/>
              </a:ext>
            </a:extLst>
          </p:cNvPr>
          <p:cNvSpPr/>
          <p:nvPr/>
        </p:nvSpPr>
        <p:spPr>
          <a:xfrm>
            <a:off x="826868" y="4067269"/>
            <a:ext cx="103288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Logging 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Component to log all API calls centrally, capability to generate reports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376F22-8020-6244-AB8F-26B9F7E47BAD}"/>
              </a:ext>
            </a:extLst>
          </p:cNvPr>
          <p:cNvSpPr/>
          <p:nvPr/>
        </p:nvSpPr>
        <p:spPr>
          <a:xfrm>
            <a:off x="836872" y="5033700"/>
            <a:ext cx="66976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Recommendation APIs</a:t>
            </a:r>
          </a:p>
          <a:p>
            <a:r>
              <a:rPr lang="en-US" sz="14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Based on users preferences and their connections send recommendation to people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3A6288-18CC-5A4A-A27D-9B5A0D977420}"/>
              </a:ext>
            </a:extLst>
          </p:cNvPr>
          <p:cNvSpPr/>
          <p:nvPr/>
        </p:nvSpPr>
        <p:spPr>
          <a:xfrm>
            <a:off x="423107" y="176735"/>
            <a:ext cx="6349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High Level Solution Overview</a:t>
            </a:r>
          </a:p>
        </p:txBody>
      </p:sp>
    </p:spTree>
    <p:extLst>
      <p:ext uri="{BB962C8B-B14F-4D97-AF65-F5344CB8AC3E}">
        <p14:creationId xmlns:p14="http://schemas.microsoft.com/office/powerpoint/2010/main" val="3128545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62C3E9-297D-8D43-A24F-059E7A087417}"/>
              </a:ext>
            </a:extLst>
          </p:cNvPr>
          <p:cNvSpPr/>
          <p:nvPr/>
        </p:nvSpPr>
        <p:spPr>
          <a:xfrm>
            <a:off x="887662" y="3444958"/>
            <a:ext cx="995308" cy="625643"/>
          </a:xfrm>
          <a:prstGeom prst="rect">
            <a:avLst/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API Gateway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532587-FE5D-B846-A7A3-631974A22515}"/>
              </a:ext>
            </a:extLst>
          </p:cNvPr>
          <p:cNvSpPr/>
          <p:nvPr/>
        </p:nvSpPr>
        <p:spPr>
          <a:xfrm>
            <a:off x="2640006" y="3444958"/>
            <a:ext cx="1144848" cy="625643"/>
          </a:xfrm>
          <a:prstGeom prst="rect">
            <a:avLst/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API Handlers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61DEA4-4A9E-E445-A823-A2952F2168BF}"/>
              </a:ext>
            </a:extLst>
          </p:cNvPr>
          <p:cNvSpPr/>
          <p:nvPr/>
        </p:nvSpPr>
        <p:spPr>
          <a:xfrm>
            <a:off x="8439982" y="3444958"/>
            <a:ext cx="2106356" cy="625643"/>
          </a:xfrm>
          <a:prstGeom prst="rect">
            <a:avLst/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Graph Store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B3C5FC-1507-2F4E-B5EF-65537AC5389D}"/>
              </a:ext>
            </a:extLst>
          </p:cNvPr>
          <p:cNvSpPr/>
          <p:nvPr/>
        </p:nvSpPr>
        <p:spPr>
          <a:xfrm>
            <a:off x="8417814" y="4770520"/>
            <a:ext cx="2106356" cy="625643"/>
          </a:xfrm>
          <a:prstGeom prst="rect">
            <a:avLst/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User Meta Store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0E2882-E02B-5647-BFA8-9D7F6123831F}"/>
              </a:ext>
            </a:extLst>
          </p:cNvPr>
          <p:cNvSpPr/>
          <p:nvPr/>
        </p:nvSpPr>
        <p:spPr>
          <a:xfrm>
            <a:off x="2640006" y="4770521"/>
            <a:ext cx="1144848" cy="625643"/>
          </a:xfrm>
          <a:prstGeom prst="rect">
            <a:avLst/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Message Queue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B0B394-7491-9949-8A27-2BE55360AC04}"/>
              </a:ext>
            </a:extLst>
          </p:cNvPr>
          <p:cNvSpPr/>
          <p:nvPr/>
        </p:nvSpPr>
        <p:spPr>
          <a:xfrm>
            <a:off x="4977523" y="4770521"/>
            <a:ext cx="1675200" cy="625643"/>
          </a:xfrm>
          <a:prstGeom prst="rect">
            <a:avLst/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Message Processor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5EC73E-DA65-C442-917B-C809CA032C0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82970" y="3757780"/>
            <a:ext cx="75703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14D3F9-8AE0-C54E-A413-B362D2F4CF3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212430" y="4070601"/>
            <a:ext cx="0" cy="69992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485F79-ABD3-4344-8F95-255540B09BE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784854" y="5083343"/>
            <a:ext cx="11926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E54431-0357-A348-9FD6-481C58382D7D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6652723" y="5083342"/>
            <a:ext cx="1765091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0714E-4BF0-C642-90B4-74A103DF4AF3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6652723" y="3757780"/>
            <a:ext cx="1787259" cy="13255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E3929E9-F375-6B41-91C4-B8DA472D5944}"/>
              </a:ext>
            </a:extLst>
          </p:cNvPr>
          <p:cNvSpPr/>
          <p:nvPr/>
        </p:nvSpPr>
        <p:spPr>
          <a:xfrm>
            <a:off x="514788" y="387651"/>
            <a:ext cx="11098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Technical Architecture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45F58E-4BD9-8C43-A0B1-EDF2E35EE675}"/>
              </a:ext>
            </a:extLst>
          </p:cNvPr>
          <p:cNvSpPr/>
          <p:nvPr/>
        </p:nvSpPr>
        <p:spPr>
          <a:xfrm>
            <a:off x="4977523" y="2530925"/>
            <a:ext cx="1675200" cy="625643"/>
          </a:xfrm>
          <a:prstGeom prst="rect">
            <a:avLst/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Event Processor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4F66817A-1D13-5443-8CE0-218B1739511B}"/>
              </a:ext>
            </a:extLst>
          </p:cNvPr>
          <p:cNvCxnSpPr>
            <a:cxnSpLocks/>
            <a:stCxn id="6" idx="0"/>
            <a:endCxn id="30" idx="0"/>
          </p:cNvCxnSpPr>
          <p:nvPr/>
        </p:nvCxnSpPr>
        <p:spPr>
          <a:xfrm rot="16200000" flipV="1">
            <a:off x="7197126" y="1148923"/>
            <a:ext cx="914033" cy="3678037"/>
          </a:xfrm>
          <a:prstGeom prst="bentConnector3">
            <a:avLst>
              <a:gd name="adj1" fmla="val 12501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6B7FFF8-9238-9643-8262-60799513BA53}"/>
              </a:ext>
            </a:extLst>
          </p:cNvPr>
          <p:cNvSpPr/>
          <p:nvPr/>
        </p:nvSpPr>
        <p:spPr>
          <a:xfrm>
            <a:off x="4977523" y="3444958"/>
            <a:ext cx="1675200" cy="625643"/>
          </a:xfrm>
          <a:prstGeom prst="rect">
            <a:avLst/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Data Retriever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B4C290-8E25-0E47-BA57-7EB1ADEAB140}"/>
              </a:ext>
            </a:extLst>
          </p:cNvPr>
          <p:cNvCxnSpPr>
            <a:cxnSpLocks/>
            <a:stCxn id="38" idx="3"/>
            <a:endCxn id="6" idx="1"/>
          </p:cNvCxnSpPr>
          <p:nvPr/>
        </p:nvCxnSpPr>
        <p:spPr>
          <a:xfrm>
            <a:off x="6652723" y="3757780"/>
            <a:ext cx="17872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67B1F2-7091-8944-A04B-B7508AA5235D}"/>
              </a:ext>
            </a:extLst>
          </p:cNvPr>
          <p:cNvCxnSpPr>
            <a:cxnSpLocks/>
            <a:stCxn id="38" idx="3"/>
            <a:endCxn id="7" idx="1"/>
          </p:cNvCxnSpPr>
          <p:nvPr/>
        </p:nvCxnSpPr>
        <p:spPr>
          <a:xfrm>
            <a:off x="6652723" y="3757780"/>
            <a:ext cx="1765091" cy="132556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6D48A5-ACA4-F84A-96B7-97C187EF739D}"/>
              </a:ext>
            </a:extLst>
          </p:cNvPr>
          <p:cNvCxnSpPr>
            <a:stCxn id="38" idx="1"/>
            <a:endCxn id="5" idx="3"/>
          </p:cNvCxnSpPr>
          <p:nvPr/>
        </p:nvCxnSpPr>
        <p:spPr>
          <a:xfrm flipH="1">
            <a:off x="3784854" y="3757780"/>
            <a:ext cx="11926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9E83267-9C90-A143-A757-F398C1A6AE0C}"/>
              </a:ext>
            </a:extLst>
          </p:cNvPr>
          <p:cNvSpPr/>
          <p:nvPr/>
        </p:nvSpPr>
        <p:spPr>
          <a:xfrm>
            <a:off x="8417814" y="5783259"/>
            <a:ext cx="2106356" cy="625643"/>
          </a:xfrm>
          <a:prstGeom prst="rect">
            <a:avLst/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Media Store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1DB83111-2E59-9B47-B16F-79BAD0214FE9}"/>
              </a:ext>
            </a:extLst>
          </p:cNvPr>
          <p:cNvCxnSpPr>
            <a:cxnSpLocks/>
            <a:stCxn id="67" idx="1"/>
            <a:endCxn id="4" idx="2"/>
          </p:cNvCxnSpPr>
          <p:nvPr/>
        </p:nvCxnSpPr>
        <p:spPr>
          <a:xfrm rot="10800000">
            <a:off x="1385316" y="4070601"/>
            <a:ext cx="7032498" cy="202548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D991B016-98A5-C24B-B4EC-F1734362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45" y="1346802"/>
            <a:ext cx="497654" cy="925462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FA32F089-3533-3347-BAF0-9AD85D21A45A}"/>
              </a:ext>
            </a:extLst>
          </p:cNvPr>
          <p:cNvSpPr/>
          <p:nvPr/>
        </p:nvSpPr>
        <p:spPr>
          <a:xfrm>
            <a:off x="1624999" y="1575729"/>
            <a:ext cx="1712561" cy="464062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Progressive Web App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9C23928-6E99-8C43-A9E1-740DE7895A90}"/>
              </a:ext>
            </a:extLst>
          </p:cNvPr>
          <p:cNvCxnSpPr>
            <a:cxnSpLocks/>
            <a:stCxn id="74" idx="2"/>
            <a:endCxn id="4" idx="0"/>
          </p:cNvCxnSpPr>
          <p:nvPr/>
        </p:nvCxnSpPr>
        <p:spPr>
          <a:xfrm>
            <a:off x="1376172" y="2272264"/>
            <a:ext cx="9144" cy="117269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4690B38-460D-1043-84AF-C07BB35F8D3E}"/>
              </a:ext>
            </a:extLst>
          </p:cNvPr>
          <p:cNvSpPr/>
          <p:nvPr/>
        </p:nvSpPr>
        <p:spPr>
          <a:xfrm>
            <a:off x="2640006" y="2506493"/>
            <a:ext cx="1144848" cy="625643"/>
          </a:xfrm>
          <a:prstGeom prst="rect">
            <a:avLst/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API Security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9BA573A-8BD5-954E-8599-C130FB403BE1}"/>
              </a:ext>
            </a:extLst>
          </p:cNvPr>
          <p:cNvCxnSpPr>
            <a:cxnSpLocks/>
            <a:stCxn id="83" idx="2"/>
            <a:endCxn id="5" idx="0"/>
          </p:cNvCxnSpPr>
          <p:nvPr/>
        </p:nvCxnSpPr>
        <p:spPr>
          <a:xfrm>
            <a:off x="3212430" y="3132136"/>
            <a:ext cx="0" cy="3128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C3CB066C-F74B-A041-89C2-792A080B12A0}"/>
              </a:ext>
            </a:extLst>
          </p:cNvPr>
          <p:cNvCxnSpPr>
            <a:cxnSpLocks/>
          </p:cNvCxnSpPr>
          <p:nvPr/>
        </p:nvCxnSpPr>
        <p:spPr>
          <a:xfrm flipH="1" flipV="1">
            <a:off x="6620366" y="2858611"/>
            <a:ext cx="3903804" cy="3237470"/>
          </a:xfrm>
          <a:prstGeom prst="bentConnector3">
            <a:avLst>
              <a:gd name="adj1" fmla="val -2371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7A12F760-C6B9-6146-ACF3-F9D59818496F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6652724" y="3064506"/>
            <a:ext cx="3871446" cy="2018836"/>
          </a:xfrm>
          <a:prstGeom prst="bentConnector3">
            <a:avLst>
              <a:gd name="adj1" fmla="val -590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63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70DE275-80B1-DB48-917A-6F5139830268}"/>
              </a:ext>
            </a:extLst>
          </p:cNvPr>
          <p:cNvSpPr/>
          <p:nvPr/>
        </p:nvSpPr>
        <p:spPr>
          <a:xfrm>
            <a:off x="555819" y="3444958"/>
            <a:ext cx="1625596" cy="625406"/>
          </a:xfrm>
          <a:prstGeom prst="rect">
            <a:avLst/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API Gateway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[AWS API Gateway]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F343FE-06E1-7C47-9B13-22F4F2E58F87}"/>
              </a:ext>
            </a:extLst>
          </p:cNvPr>
          <p:cNvSpPr/>
          <p:nvPr/>
        </p:nvSpPr>
        <p:spPr>
          <a:xfrm>
            <a:off x="2640005" y="3444958"/>
            <a:ext cx="1328667" cy="625406"/>
          </a:xfrm>
          <a:prstGeom prst="rect">
            <a:avLst/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API Handlers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[AWS Lambda]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26A987-9503-6A40-A763-C67E8B823197}"/>
              </a:ext>
            </a:extLst>
          </p:cNvPr>
          <p:cNvSpPr/>
          <p:nvPr/>
        </p:nvSpPr>
        <p:spPr>
          <a:xfrm>
            <a:off x="8439982" y="3444958"/>
            <a:ext cx="2269928" cy="625643"/>
          </a:xfrm>
          <a:prstGeom prst="rect">
            <a:avLst/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Graph Store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[Amazon Neptune]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6C209C-9244-9444-96B8-6518CE6E6D27}"/>
              </a:ext>
            </a:extLst>
          </p:cNvPr>
          <p:cNvSpPr/>
          <p:nvPr/>
        </p:nvSpPr>
        <p:spPr>
          <a:xfrm>
            <a:off x="8417814" y="4770520"/>
            <a:ext cx="2292096" cy="625643"/>
          </a:xfrm>
          <a:prstGeom prst="rect">
            <a:avLst/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User Meta Store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[Amazon DynamoDB/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DocumentDB</a:t>
            </a:r>
            <a:r>
              <a:rPr lang="en-US" sz="1200" b="1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/S3]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BE44F5-FD47-7849-BDAC-2A32E86F1273}"/>
              </a:ext>
            </a:extLst>
          </p:cNvPr>
          <p:cNvSpPr/>
          <p:nvPr/>
        </p:nvSpPr>
        <p:spPr>
          <a:xfrm>
            <a:off x="2640005" y="4837361"/>
            <a:ext cx="1328667" cy="477589"/>
          </a:xfrm>
          <a:prstGeom prst="rect">
            <a:avLst/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Message Queue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[Amazon SQS]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B53205-5E0B-9141-A351-B498B5505588}"/>
              </a:ext>
            </a:extLst>
          </p:cNvPr>
          <p:cNvSpPr/>
          <p:nvPr/>
        </p:nvSpPr>
        <p:spPr>
          <a:xfrm>
            <a:off x="4977523" y="4770521"/>
            <a:ext cx="1675200" cy="625643"/>
          </a:xfrm>
          <a:prstGeom prst="rect">
            <a:avLst/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Message Processor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[AWS Lambda]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B818E5-CFFE-7D46-A2CC-CB10004C0444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2181415" y="3757661"/>
            <a:ext cx="4585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400925-3AF1-544A-9632-1C9FA47033D4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3304339" y="4070364"/>
            <a:ext cx="0" cy="7669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38B10E-CDAA-C94C-A67D-11196CE05764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3968672" y="5076156"/>
            <a:ext cx="1008851" cy="7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10822E-2C06-FC48-A4CD-DA702432E939}"/>
              </a:ext>
            </a:extLst>
          </p:cNvPr>
          <p:cNvCxnSpPr>
            <a:cxnSpLocks/>
            <a:stCxn id="38" idx="3"/>
            <a:endCxn id="36" idx="1"/>
          </p:cNvCxnSpPr>
          <p:nvPr/>
        </p:nvCxnSpPr>
        <p:spPr>
          <a:xfrm flipV="1">
            <a:off x="6652723" y="5083342"/>
            <a:ext cx="1765091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C16E3B-021F-2C44-81EA-9573E1F68611}"/>
              </a:ext>
            </a:extLst>
          </p:cNvPr>
          <p:cNvCxnSpPr>
            <a:cxnSpLocks/>
            <a:stCxn id="38" idx="3"/>
            <a:endCxn id="35" idx="1"/>
          </p:cNvCxnSpPr>
          <p:nvPr/>
        </p:nvCxnSpPr>
        <p:spPr>
          <a:xfrm flipV="1">
            <a:off x="6652723" y="3757780"/>
            <a:ext cx="1787259" cy="13255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AEFF528-F8C1-6C49-963B-6CF8259B61BC}"/>
              </a:ext>
            </a:extLst>
          </p:cNvPr>
          <p:cNvSpPr/>
          <p:nvPr/>
        </p:nvSpPr>
        <p:spPr>
          <a:xfrm>
            <a:off x="4977523" y="2371228"/>
            <a:ext cx="1675200" cy="625643"/>
          </a:xfrm>
          <a:prstGeom prst="rect">
            <a:avLst/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Event Processor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[AWS Lambda]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5496F5C9-E995-5248-B7AC-92779A03AACE}"/>
              </a:ext>
            </a:extLst>
          </p:cNvPr>
          <p:cNvCxnSpPr>
            <a:cxnSpLocks/>
            <a:stCxn id="35" idx="0"/>
            <a:endCxn id="44" idx="0"/>
          </p:cNvCxnSpPr>
          <p:nvPr/>
        </p:nvCxnSpPr>
        <p:spPr>
          <a:xfrm rot="16200000" flipV="1">
            <a:off x="7158170" y="1028181"/>
            <a:ext cx="1073730" cy="3759823"/>
          </a:xfrm>
          <a:prstGeom prst="bentConnector3">
            <a:avLst>
              <a:gd name="adj1" fmla="val 12129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DD89D55-6BCA-9B4A-8DB4-6350ED5BBB1A}"/>
              </a:ext>
            </a:extLst>
          </p:cNvPr>
          <p:cNvSpPr/>
          <p:nvPr/>
        </p:nvSpPr>
        <p:spPr>
          <a:xfrm>
            <a:off x="4977523" y="3444958"/>
            <a:ext cx="1675200" cy="637073"/>
          </a:xfrm>
          <a:prstGeom prst="rect">
            <a:avLst/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Data Retriever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[AWS Lambda]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2FDFE6-6893-1246-8F5A-4BDD38E05990}"/>
              </a:ext>
            </a:extLst>
          </p:cNvPr>
          <p:cNvCxnSpPr>
            <a:cxnSpLocks/>
            <a:stCxn id="46" idx="3"/>
            <a:endCxn id="35" idx="1"/>
          </p:cNvCxnSpPr>
          <p:nvPr/>
        </p:nvCxnSpPr>
        <p:spPr>
          <a:xfrm flipV="1">
            <a:off x="6652723" y="3757780"/>
            <a:ext cx="1787259" cy="57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6AFEA0-E52D-8046-ADF1-3EB66DDAD0EA}"/>
              </a:ext>
            </a:extLst>
          </p:cNvPr>
          <p:cNvCxnSpPr>
            <a:cxnSpLocks/>
            <a:stCxn id="46" idx="3"/>
            <a:endCxn id="36" idx="1"/>
          </p:cNvCxnSpPr>
          <p:nvPr/>
        </p:nvCxnSpPr>
        <p:spPr>
          <a:xfrm>
            <a:off x="6652723" y="3763495"/>
            <a:ext cx="1765091" cy="131984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6D156D-C3B7-7D4D-8DC6-17B788F52CD3}"/>
              </a:ext>
            </a:extLst>
          </p:cNvPr>
          <p:cNvCxnSpPr>
            <a:cxnSpLocks/>
            <a:stCxn id="46" idx="1"/>
            <a:endCxn id="34" idx="3"/>
          </p:cNvCxnSpPr>
          <p:nvPr/>
        </p:nvCxnSpPr>
        <p:spPr>
          <a:xfrm flipH="1" flipV="1">
            <a:off x="3968672" y="3757661"/>
            <a:ext cx="1008851" cy="58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44E1BE5-B459-7B4F-8212-013C64F83A2D}"/>
              </a:ext>
            </a:extLst>
          </p:cNvPr>
          <p:cNvCxnSpPr>
            <a:cxnSpLocks/>
            <a:stCxn id="36" idx="3"/>
            <a:endCxn id="44" idx="3"/>
          </p:cNvCxnSpPr>
          <p:nvPr/>
        </p:nvCxnSpPr>
        <p:spPr>
          <a:xfrm flipH="1" flipV="1">
            <a:off x="6652723" y="2684050"/>
            <a:ext cx="4057187" cy="2399292"/>
          </a:xfrm>
          <a:prstGeom prst="bentConnector3">
            <a:avLst>
              <a:gd name="adj1" fmla="val -563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5EABAC8-F775-7247-AF67-CD095F1EC7DF}"/>
              </a:ext>
            </a:extLst>
          </p:cNvPr>
          <p:cNvSpPr/>
          <p:nvPr/>
        </p:nvSpPr>
        <p:spPr>
          <a:xfrm>
            <a:off x="8417814" y="5783259"/>
            <a:ext cx="2106356" cy="625643"/>
          </a:xfrm>
          <a:prstGeom prst="rect">
            <a:avLst/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Media Store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[Amazon S3]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9584F6D9-1B36-6F41-8199-8F4A03019C8F}"/>
              </a:ext>
            </a:extLst>
          </p:cNvPr>
          <p:cNvCxnSpPr>
            <a:cxnSpLocks/>
            <a:stCxn id="51" idx="1"/>
            <a:endCxn id="33" idx="2"/>
          </p:cNvCxnSpPr>
          <p:nvPr/>
        </p:nvCxnSpPr>
        <p:spPr>
          <a:xfrm rot="10800000">
            <a:off x="1368618" y="4070365"/>
            <a:ext cx="7049197" cy="2025717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9106BCE1-760E-7549-A5C1-0B55BB7A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45" y="1346802"/>
            <a:ext cx="497654" cy="925462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CFB7A7D-C934-7E4D-BBD2-6D48A081295F}"/>
              </a:ext>
            </a:extLst>
          </p:cNvPr>
          <p:cNvCxnSpPr>
            <a:cxnSpLocks/>
            <a:stCxn id="53" idx="2"/>
            <a:endCxn id="33" idx="0"/>
          </p:cNvCxnSpPr>
          <p:nvPr/>
        </p:nvCxnSpPr>
        <p:spPr>
          <a:xfrm flipH="1">
            <a:off x="1368617" y="2272264"/>
            <a:ext cx="7555" cy="117269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7C411B6-9AFA-DA4B-8F00-2184C1067F24}"/>
              </a:ext>
            </a:extLst>
          </p:cNvPr>
          <p:cNvSpPr/>
          <p:nvPr/>
        </p:nvSpPr>
        <p:spPr>
          <a:xfrm>
            <a:off x="514788" y="387651"/>
            <a:ext cx="11098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Technical Architecture @ AWS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804A8CA-25A3-E640-B865-0A79DEDCF73E}"/>
              </a:ext>
            </a:extLst>
          </p:cNvPr>
          <p:cNvSpPr/>
          <p:nvPr/>
        </p:nvSpPr>
        <p:spPr>
          <a:xfrm>
            <a:off x="2640005" y="2506731"/>
            <a:ext cx="1328667" cy="625406"/>
          </a:xfrm>
          <a:prstGeom prst="rect">
            <a:avLst/>
          </a:pr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API Security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[Amazon Cognito]</a:t>
            </a: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162FFF4B-8E72-7D40-B3FD-48CA2DC4A225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620366" y="2858611"/>
            <a:ext cx="3903804" cy="3237470"/>
          </a:xfrm>
          <a:prstGeom prst="bentConnector3">
            <a:avLst>
              <a:gd name="adj1" fmla="val -3015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E945020-8733-094C-A460-DB5B9F2F0A34}"/>
              </a:ext>
            </a:extLst>
          </p:cNvPr>
          <p:cNvSpPr/>
          <p:nvPr/>
        </p:nvSpPr>
        <p:spPr>
          <a:xfrm>
            <a:off x="1648927" y="1380594"/>
            <a:ext cx="2077253" cy="857877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Progressive Web App</a:t>
            </a:r>
          </a:p>
          <a:p>
            <a:endParaRPr lang="en-US" sz="1200" dirty="0">
              <a:solidFill>
                <a:schemeClr val="tx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[Ionic Framework/React JS]</a:t>
            </a:r>
          </a:p>
          <a:p>
            <a:r>
              <a:rPr lang="en-US" sz="1200" b="1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[AWS Amplify]</a:t>
            </a:r>
          </a:p>
        </p:txBody>
      </p:sp>
    </p:spTree>
    <p:extLst>
      <p:ext uri="{BB962C8B-B14F-4D97-AF65-F5344CB8AC3E}">
        <p14:creationId xmlns:p14="http://schemas.microsoft.com/office/powerpoint/2010/main" val="3450625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E42-4A2E-CF40-967C-5A2D7952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286671"/>
            <a:ext cx="11068050" cy="590931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Brief Overview of AWS Services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E8DCA0-3643-E84C-8A2C-326B36D3C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305537"/>
              </p:ext>
            </p:extLst>
          </p:nvPr>
        </p:nvGraphicFramePr>
        <p:xfrm>
          <a:off x="980440" y="1505268"/>
          <a:ext cx="10621011" cy="3754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8310">
                  <a:extLst>
                    <a:ext uri="{9D8B030D-6E8A-4147-A177-3AD203B41FA5}">
                      <a16:colId xmlns:a16="http://schemas.microsoft.com/office/drawing/2014/main" val="2666229341"/>
                    </a:ext>
                  </a:extLst>
                </a:gridCol>
                <a:gridCol w="6892290">
                  <a:extLst>
                    <a:ext uri="{9D8B030D-6E8A-4147-A177-3AD203B41FA5}">
                      <a16:colId xmlns:a16="http://schemas.microsoft.com/office/drawing/2014/main" val="3459898072"/>
                    </a:ext>
                  </a:extLst>
                </a:gridCol>
                <a:gridCol w="3280411">
                  <a:extLst>
                    <a:ext uri="{9D8B030D-6E8A-4147-A177-3AD203B41FA5}">
                      <a16:colId xmlns:a16="http://schemas.microsoft.com/office/drawing/2014/main" val="1325682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Demo of Amazon Neptune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Bulk upload Data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Gremlin Queries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Setting up Gremlin client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Amazon Neptune streams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400" b="0" i="0" dirty="0">
                        <a:latin typeface="Amazon Ember Light" panose="020B0403020204020204" pitchFamily="34" charset="0"/>
                        <a:ea typeface="Amazon Ember Light" panose="020B0403020204020204" pitchFamily="34" charset="0"/>
                        <a:cs typeface="Amazon Ember Light" panose="020B04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1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Demo of setting up Amazon Amplify for Progressive Web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Amazon Ember Light" panose="020B0403020204020204" pitchFamily="34" charset="0"/>
                        <a:ea typeface="Amazon Ember Light" panose="020B0403020204020204" pitchFamily="34" charset="0"/>
                        <a:cs typeface="Amazon Ember Light" panose="020B04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35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Demo of AWS Code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Amazon Ember Light" panose="020B0403020204020204" pitchFamily="34" charset="0"/>
                        <a:ea typeface="Amazon Ember Light" panose="020B0403020204020204" pitchFamily="34" charset="0"/>
                        <a:cs typeface="Amazon Ember Light" panose="020B04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10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Demo of AWS </a:t>
                      </a:r>
                      <a:r>
                        <a:rPr lang="en-US" sz="1400" b="0" i="0" dirty="0" err="1">
                          <a:latin typeface="Amazon Ember Light" panose="020B0403020204020204" pitchFamily="34" charset="0"/>
                          <a:ea typeface="Amazon Ember Light" panose="020B0403020204020204" pitchFamily="34" charset="0"/>
                          <a:cs typeface="Amazon Ember Light" panose="020B0403020204020204" pitchFamily="34" charset="0"/>
                        </a:rPr>
                        <a:t>CodeGuru</a:t>
                      </a:r>
                      <a:endParaRPr lang="en-US" sz="1400" b="0" i="0" dirty="0">
                        <a:latin typeface="Amazon Ember Light" panose="020B0403020204020204" pitchFamily="34" charset="0"/>
                        <a:ea typeface="Amazon Ember Light" panose="020B0403020204020204" pitchFamily="34" charset="0"/>
                        <a:cs typeface="Amazon Ember Light" panose="020B04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Amazon Ember Light" panose="020B0403020204020204" pitchFamily="34" charset="0"/>
                        <a:ea typeface="Amazon Ember Light" panose="020B0403020204020204" pitchFamily="34" charset="0"/>
                        <a:cs typeface="Amazon Ember Light" panose="020B04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8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0" i="0" dirty="0">
                        <a:latin typeface="Amazon Ember Light" panose="020B0403020204020204" pitchFamily="34" charset="0"/>
                        <a:ea typeface="Amazon Ember Light" panose="020B0403020204020204" pitchFamily="34" charset="0"/>
                        <a:cs typeface="Amazon Ember Light" panose="020B04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Amazon Ember Light" panose="020B0403020204020204" pitchFamily="34" charset="0"/>
                        <a:ea typeface="Amazon Ember Light" panose="020B0403020204020204" pitchFamily="34" charset="0"/>
                        <a:cs typeface="Amazon Ember Light" panose="020B04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Amazon Ember Light" panose="020B0403020204020204" pitchFamily="34" charset="0"/>
                        <a:ea typeface="Amazon Ember Light" panose="020B0403020204020204" pitchFamily="34" charset="0"/>
                        <a:cs typeface="Amazon Ember Light" panose="020B04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68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0" i="0" dirty="0">
                        <a:latin typeface="Amazon Ember Light" panose="020B0403020204020204" pitchFamily="34" charset="0"/>
                        <a:ea typeface="Amazon Ember Light" panose="020B0403020204020204" pitchFamily="34" charset="0"/>
                        <a:cs typeface="Amazon Ember Light" panose="020B04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Amazon Ember Light" panose="020B0403020204020204" pitchFamily="34" charset="0"/>
                        <a:ea typeface="Amazon Ember Light" panose="020B0403020204020204" pitchFamily="34" charset="0"/>
                        <a:cs typeface="Amazon Ember Light" panose="020B04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Amazon Ember Light" panose="020B0403020204020204" pitchFamily="34" charset="0"/>
                        <a:ea typeface="Amazon Ember Light" panose="020B0403020204020204" pitchFamily="34" charset="0"/>
                        <a:cs typeface="Amazon Ember Light" panose="020B04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0" i="0" dirty="0">
                        <a:latin typeface="Amazon Ember Light" panose="020B0403020204020204" pitchFamily="34" charset="0"/>
                        <a:ea typeface="Amazon Ember Light" panose="020B0403020204020204" pitchFamily="34" charset="0"/>
                        <a:cs typeface="Amazon Ember Light" panose="020B04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Amazon Ember Light" panose="020B0403020204020204" pitchFamily="34" charset="0"/>
                        <a:ea typeface="Amazon Ember Light" panose="020B0403020204020204" pitchFamily="34" charset="0"/>
                        <a:cs typeface="Amazon Ember Light" panose="020B0403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 dirty="0">
                        <a:latin typeface="Amazon Ember Light" panose="020B0403020204020204" pitchFamily="34" charset="0"/>
                        <a:ea typeface="Amazon Ember Light" panose="020B0403020204020204" pitchFamily="34" charset="0"/>
                        <a:cs typeface="Amazon Ember Light" panose="020B04030202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99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612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E42-4A2E-CF40-967C-5A2D7952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4" y="350085"/>
            <a:ext cx="11090910" cy="590931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Models-User Connections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67C251-8B86-E34E-98E0-5DE2C7825129}"/>
              </a:ext>
            </a:extLst>
          </p:cNvPr>
          <p:cNvSpPr/>
          <p:nvPr/>
        </p:nvSpPr>
        <p:spPr>
          <a:xfrm>
            <a:off x="2000250" y="1943100"/>
            <a:ext cx="1474470" cy="148590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Danny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4583D5-FA7B-7340-AEC6-75235E742A40}"/>
              </a:ext>
            </a:extLst>
          </p:cNvPr>
          <p:cNvSpPr/>
          <p:nvPr/>
        </p:nvSpPr>
        <p:spPr>
          <a:xfrm>
            <a:off x="4747260" y="4804410"/>
            <a:ext cx="1474470" cy="148590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Abhishek 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E9C7DB-7FD6-7441-85A0-94A37233B86F}"/>
              </a:ext>
            </a:extLst>
          </p:cNvPr>
          <p:cNvSpPr/>
          <p:nvPr/>
        </p:nvSpPr>
        <p:spPr>
          <a:xfrm>
            <a:off x="7506677" y="1977390"/>
            <a:ext cx="1474470" cy="1485900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Funny Cat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4AA772-A345-664D-AB91-015DB9AC32CA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3258789" y="3211395"/>
            <a:ext cx="1704402" cy="181062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09A2E6-5952-DE43-9AE2-CA91AABAA5DC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3474720" y="2686050"/>
            <a:ext cx="4031957" cy="3429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9EAA2A-B5CA-D34D-A8B3-74307285F243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005799" y="3245685"/>
            <a:ext cx="1716809" cy="177633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A93B91-A0D2-BA49-B779-F5136F331E5F}"/>
              </a:ext>
            </a:extLst>
          </p:cNvPr>
          <p:cNvSpPr/>
          <p:nvPr/>
        </p:nvSpPr>
        <p:spPr>
          <a:xfrm>
            <a:off x="4985213" y="2303760"/>
            <a:ext cx="16657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Label: owns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FFEA91-5016-C548-B4A5-48CE7F98F9BF}"/>
              </a:ext>
            </a:extLst>
          </p:cNvPr>
          <p:cNvSpPr/>
          <p:nvPr/>
        </p:nvSpPr>
        <p:spPr>
          <a:xfrm>
            <a:off x="7083798" y="4157597"/>
            <a:ext cx="16814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Label: likes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95978E-8B01-F249-8711-E6C00F3F02A2}"/>
              </a:ext>
            </a:extLst>
          </p:cNvPr>
          <p:cNvSpPr/>
          <p:nvPr/>
        </p:nvSpPr>
        <p:spPr>
          <a:xfrm>
            <a:off x="2636520" y="4171950"/>
            <a:ext cx="14744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Label: follows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7C592F-A8D7-F74F-9D8C-9B94C55E4E10}"/>
              </a:ext>
            </a:extLst>
          </p:cNvPr>
          <p:cNvSpPr/>
          <p:nvPr/>
        </p:nvSpPr>
        <p:spPr>
          <a:xfrm>
            <a:off x="844766" y="2089450"/>
            <a:ext cx="14376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Label: Person</a:t>
            </a:r>
            <a:endParaRPr lang="en-US" sz="14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FC2202-A5A6-2242-BB04-DD9042503A7A}"/>
              </a:ext>
            </a:extLst>
          </p:cNvPr>
          <p:cNvSpPr/>
          <p:nvPr/>
        </p:nvSpPr>
        <p:spPr>
          <a:xfrm>
            <a:off x="6266891" y="5702404"/>
            <a:ext cx="14376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Label: Person</a:t>
            </a:r>
            <a:endParaRPr lang="en-US" sz="140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061F2C-4B96-B146-B233-13E13A9093C6}"/>
              </a:ext>
            </a:extLst>
          </p:cNvPr>
          <p:cNvSpPr/>
          <p:nvPr/>
        </p:nvSpPr>
        <p:spPr>
          <a:xfrm>
            <a:off x="8981147" y="2068853"/>
            <a:ext cx="14376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Label: Video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1462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2E42-4A2E-CF40-967C-5A2D7952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10" y="400971"/>
            <a:ext cx="11045190" cy="590931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Models-User Preferences</a:t>
            </a:r>
          </a:p>
        </p:txBody>
      </p:sp>
    </p:spTree>
    <p:extLst>
      <p:ext uri="{BB962C8B-B14F-4D97-AF65-F5344CB8AC3E}">
        <p14:creationId xmlns:p14="http://schemas.microsoft.com/office/powerpoint/2010/main" val="3035768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EB74-B0B0-3243-BF11-4BE666E8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2407681"/>
            <a:ext cx="10515600" cy="1325563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75181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9AFD-0B61-B54F-9CE0-9C2E5050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57" y="2552740"/>
            <a:ext cx="10515600" cy="1325563"/>
          </a:xfrm>
        </p:spPr>
        <p:txBody>
          <a:bodyPr/>
          <a:lstStyle/>
          <a:p>
            <a:r>
              <a:rPr lang="en-US" dirty="0"/>
              <a:t>Application Overview</a:t>
            </a:r>
          </a:p>
        </p:txBody>
      </p:sp>
    </p:spTree>
    <p:extLst>
      <p:ext uri="{BB962C8B-B14F-4D97-AF65-F5344CB8AC3E}">
        <p14:creationId xmlns:p14="http://schemas.microsoft.com/office/powerpoint/2010/main" val="276251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272E546-036B-7F4A-911A-48C14A88C29F}"/>
              </a:ext>
            </a:extLst>
          </p:cNvPr>
          <p:cNvGrpSpPr/>
          <p:nvPr/>
        </p:nvGrpSpPr>
        <p:grpSpPr>
          <a:xfrm>
            <a:off x="649087" y="298048"/>
            <a:ext cx="3136739" cy="6261903"/>
            <a:chOff x="3946967" y="196770"/>
            <a:chExt cx="3136739" cy="626190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58EBD70-B7D1-5447-B314-904BF915161F}"/>
                </a:ext>
              </a:extLst>
            </p:cNvPr>
            <p:cNvSpPr/>
            <p:nvPr/>
          </p:nvSpPr>
          <p:spPr>
            <a:xfrm>
              <a:off x="3946967" y="196770"/>
              <a:ext cx="3136739" cy="6261903"/>
            </a:xfrm>
            <a:prstGeom prst="roundRect">
              <a:avLst>
                <a:gd name="adj" fmla="val 6335"/>
              </a:avLst>
            </a:prstGeom>
            <a:solidFill>
              <a:schemeClr val="tx2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E050890-894C-8A4A-8119-1E2DB49DFACA}"/>
                </a:ext>
              </a:extLst>
            </p:cNvPr>
            <p:cNvSpPr/>
            <p:nvPr/>
          </p:nvSpPr>
          <p:spPr>
            <a:xfrm>
              <a:off x="4034741" y="528578"/>
              <a:ext cx="2961189" cy="5594430"/>
            </a:xfrm>
            <a:prstGeom prst="roundRect">
              <a:avLst>
                <a:gd name="adj" fmla="val 2345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257A85E-7E5C-8646-91FC-50FA41A2353F}"/>
              </a:ext>
            </a:extLst>
          </p:cNvPr>
          <p:cNvGrpSpPr/>
          <p:nvPr/>
        </p:nvGrpSpPr>
        <p:grpSpPr>
          <a:xfrm>
            <a:off x="896396" y="2857107"/>
            <a:ext cx="2728775" cy="553998"/>
            <a:chOff x="896396" y="2239592"/>
            <a:chExt cx="2728775" cy="55399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FAC158-B8FB-A942-A531-228719BC9694}"/>
                </a:ext>
              </a:extLst>
            </p:cNvPr>
            <p:cNvSpPr txBox="1"/>
            <p:nvPr/>
          </p:nvSpPr>
          <p:spPr>
            <a:xfrm>
              <a:off x="896396" y="2239592"/>
              <a:ext cx="20898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5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Funny Bunny Video!! </a:t>
              </a:r>
            </a:p>
            <a:p>
              <a:r>
                <a:rPr lang="en-US" sz="1000" b="1" dirty="0"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By</a:t>
              </a:r>
              <a:r>
                <a:rPr lang="en-US" sz="1000" dirty="0"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: XYZ</a:t>
              </a:r>
            </a:p>
            <a:p>
              <a:r>
                <a:rPr lang="en-US" sz="1000" b="1" dirty="0"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Likes</a:t>
              </a:r>
              <a:r>
                <a:rPr lang="en-US" sz="1000" dirty="0"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: 15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06A46B-FE8F-0F4C-BACB-268AD27526D4}"/>
                </a:ext>
              </a:extLst>
            </p:cNvPr>
            <p:cNvSpPr/>
            <p:nvPr/>
          </p:nvSpPr>
          <p:spPr>
            <a:xfrm>
              <a:off x="2877050" y="2515861"/>
              <a:ext cx="7473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u="sng" dirty="0">
                  <a:solidFill>
                    <a:schemeClr val="accent6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Comment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DFF3C4F-4182-F943-83D6-A8C01ED35BE6}"/>
                </a:ext>
              </a:extLst>
            </p:cNvPr>
            <p:cNvSpPr/>
            <p:nvPr/>
          </p:nvSpPr>
          <p:spPr>
            <a:xfrm>
              <a:off x="3216085" y="2310499"/>
              <a:ext cx="4090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u="sng" dirty="0">
                  <a:solidFill>
                    <a:schemeClr val="accent6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Like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0EC765B7-A401-9948-8C29-AB030B429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81" y="725104"/>
            <a:ext cx="413214" cy="4132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CD44FB-C4F0-2B49-8046-D807112C5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180" y="1387389"/>
            <a:ext cx="2621113" cy="146869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B8288E11-223A-314C-9C70-D3BB3C32F142}"/>
              </a:ext>
            </a:extLst>
          </p:cNvPr>
          <p:cNvGrpSpPr/>
          <p:nvPr/>
        </p:nvGrpSpPr>
        <p:grpSpPr>
          <a:xfrm>
            <a:off x="883956" y="5134243"/>
            <a:ext cx="2728775" cy="553998"/>
            <a:chOff x="896396" y="2239592"/>
            <a:chExt cx="2728775" cy="55399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967A0C-2155-4047-B05C-43D5AF026216}"/>
                </a:ext>
              </a:extLst>
            </p:cNvPr>
            <p:cNvSpPr txBox="1"/>
            <p:nvPr/>
          </p:nvSpPr>
          <p:spPr>
            <a:xfrm>
              <a:off x="896396" y="2239592"/>
              <a:ext cx="20898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5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Beach fun</a:t>
              </a:r>
            </a:p>
            <a:p>
              <a:r>
                <a:rPr lang="en-US" sz="1000" b="1" dirty="0"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By</a:t>
              </a:r>
              <a:r>
                <a:rPr lang="en-US" sz="1000" dirty="0"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: XYZ</a:t>
              </a:r>
            </a:p>
            <a:p>
              <a:r>
                <a:rPr lang="en-US" sz="1000" b="1" dirty="0"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Likes</a:t>
              </a:r>
              <a:r>
                <a:rPr lang="en-US" sz="1000" dirty="0"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: 15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376B061-2BB9-EB44-A52A-DA53A2016186}"/>
                </a:ext>
              </a:extLst>
            </p:cNvPr>
            <p:cNvSpPr/>
            <p:nvPr/>
          </p:nvSpPr>
          <p:spPr>
            <a:xfrm>
              <a:off x="2877050" y="2515861"/>
              <a:ext cx="7473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u="sng" dirty="0">
                  <a:solidFill>
                    <a:schemeClr val="accent6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Comment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192C995-E4BF-314C-932B-141909CCE135}"/>
                </a:ext>
              </a:extLst>
            </p:cNvPr>
            <p:cNvSpPr/>
            <p:nvPr/>
          </p:nvSpPr>
          <p:spPr>
            <a:xfrm>
              <a:off x="3216085" y="2310499"/>
              <a:ext cx="4090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u="sng" dirty="0">
                  <a:solidFill>
                    <a:schemeClr val="accent6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Like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8D6F617-0593-404D-8AB2-E20888F13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948" y="3587637"/>
            <a:ext cx="2622168" cy="1442631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A7D840F-3AA4-6D4C-A963-04C08722891C}"/>
              </a:ext>
            </a:extLst>
          </p:cNvPr>
          <p:cNvSpPr/>
          <p:nvPr/>
        </p:nvSpPr>
        <p:spPr>
          <a:xfrm>
            <a:off x="4252418" y="1078697"/>
            <a:ext cx="3550462" cy="481445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videos are pre-uploaded by admin from backend or user by accessing upload page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9261136-035C-E040-9858-4AF1B18821EF}"/>
              </a:ext>
            </a:extLst>
          </p:cNvPr>
          <p:cNvSpPr/>
          <p:nvPr/>
        </p:nvSpPr>
        <p:spPr>
          <a:xfrm>
            <a:off x="4252418" y="1806247"/>
            <a:ext cx="3550462" cy="637733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users can like a video, tags associated with liked videos are auto-added to users preferences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FC7F383A-796E-9A47-BAF1-7C080129106C}"/>
              </a:ext>
            </a:extLst>
          </p:cNvPr>
          <p:cNvSpPr/>
          <p:nvPr/>
        </p:nvSpPr>
        <p:spPr>
          <a:xfrm>
            <a:off x="4252418" y="2690084"/>
            <a:ext cx="3550462" cy="722080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comments in videos are captured and shared with everyone</a:t>
            </a:r>
          </a:p>
        </p:txBody>
      </p:sp>
      <p:pic>
        <p:nvPicPr>
          <p:cNvPr id="49" name="Graphic 48" descr="Ringer">
            <a:extLst>
              <a:ext uri="{FF2B5EF4-FFF2-40B4-BE49-F238E27FC236}">
                <a16:creationId xmlns:a16="http://schemas.microsoft.com/office/drawing/2014/main" id="{03748120-B485-8548-BA13-C8DE1186E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39674" y="749292"/>
            <a:ext cx="277975" cy="2779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DB890688-3384-5C45-9D12-5554C64783DA}"/>
              </a:ext>
            </a:extLst>
          </p:cNvPr>
          <p:cNvGrpSpPr/>
          <p:nvPr/>
        </p:nvGrpSpPr>
        <p:grpSpPr>
          <a:xfrm>
            <a:off x="994288" y="5787596"/>
            <a:ext cx="2511487" cy="260650"/>
            <a:chOff x="1111059" y="5778437"/>
            <a:chExt cx="2511487" cy="260650"/>
          </a:xfrm>
        </p:grpSpPr>
        <p:pic>
          <p:nvPicPr>
            <p:cNvPr id="59" name="Graphic 58" descr="Home">
              <a:extLst>
                <a:ext uri="{FF2B5EF4-FFF2-40B4-BE49-F238E27FC236}">
                  <a16:creationId xmlns:a16="http://schemas.microsoft.com/office/drawing/2014/main" id="{1FFFA562-AD21-B64F-AA02-FDEE1E9CC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11059" y="5793840"/>
              <a:ext cx="226057" cy="229843"/>
            </a:xfrm>
            <a:prstGeom prst="rect">
              <a:avLst/>
            </a:prstGeom>
          </p:spPr>
        </p:pic>
        <p:pic>
          <p:nvPicPr>
            <p:cNvPr id="60" name="Graphic 59" descr="Camera">
              <a:extLst>
                <a:ext uri="{FF2B5EF4-FFF2-40B4-BE49-F238E27FC236}">
                  <a16:creationId xmlns:a16="http://schemas.microsoft.com/office/drawing/2014/main" id="{EA016AAF-235A-BA46-83EC-E58D5BD05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823836" y="5793840"/>
              <a:ext cx="241206" cy="245247"/>
            </a:xfrm>
            <a:prstGeom prst="rect">
              <a:avLst/>
            </a:prstGeom>
          </p:spPr>
        </p:pic>
        <p:pic>
          <p:nvPicPr>
            <p:cNvPr id="61" name="Graphic 60" descr="Social network">
              <a:extLst>
                <a:ext uri="{FF2B5EF4-FFF2-40B4-BE49-F238E27FC236}">
                  <a16:creationId xmlns:a16="http://schemas.microsoft.com/office/drawing/2014/main" id="{9A42C850-D849-C945-ACD9-15CF9D01E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21101" y="5793840"/>
              <a:ext cx="241206" cy="245247"/>
            </a:xfrm>
            <a:prstGeom prst="rect">
              <a:avLst/>
            </a:prstGeom>
          </p:spPr>
        </p:pic>
        <p:pic>
          <p:nvPicPr>
            <p:cNvPr id="62" name="Graphic 61" descr="User">
              <a:extLst>
                <a:ext uri="{FF2B5EF4-FFF2-40B4-BE49-F238E27FC236}">
                  <a16:creationId xmlns:a16="http://schemas.microsoft.com/office/drawing/2014/main" id="{9EA252C1-B57F-274F-8EB9-ABE211917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381341" y="5778437"/>
              <a:ext cx="241205" cy="245246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A4EAD56-30AD-D94D-8918-D6B712BBA4A3}"/>
              </a:ext>
            </a:extLst>
          </p:cNvPr>
          <p:cNvSpPr/>
          <p:nvPr/>
        </p:nvSpPr>
        <p:spPr>
          <a:xfrm>
            <a:off x="867794" y="1078697"/>
            <a:ext cx="1127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search videos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42BCFC-6B06-554C-89D0-D2A7CDDCEDE0}"/>
              </a:ext>
            </a:extLst>
          </p:cNvPr>
          <p:cNvSpPr txBox="1"/>
          <p:nvPr/>
        </p:nvSpPr>
        <p:spPr>
          <a:xfrm>
            <a:off x="4252418" y="355772"/>
            <a:ext cx="289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Feature Overview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4BC4A5-D405-1245-BA2B-97B14F664B6A}"/>
              </a:ext>
            </a:extLst>
          </p:cNvPr>
          <p:cNvSpPr txBox="1"/>
          <p:nvPr/>
        </p:nvSpPr>
        <p:spPr>
          <a:xfrm>
            <a:off x="8426648" y="355772"/>
            <a:ext cx="289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Learning Objectives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E7FE0EC-886C-B849-87F5-05B0D5A1B0D3}"/>
              </a:ext>
            </a:extLst>
          </p:cNvPr>
          <p:cNvSpPr/>
          <p:nvPr/>
        </p:nvSpPr>
        <p:spPr>
          <a:xfrm>
            <a:off x="8457035" y="1739332"/>
            <a:ext cx="3277672" cy="554528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Define Workflow to retrieve videos based on users preferences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4C4324D2-B0A9-EE4B-8CAF-E046AB61943A}"/>
              </a:ext>
            </a:extLst>
          </p:cNvPr>
          <p:cNvSpPr/>
          <p:nvPr/>
        </p:nvSpPr>
        <p:spPr>
          <a:xfrm>
            <a:off x="8457035" y="2454440"/>
            <a:ext cx="3277672" cy="637733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Define Workflow to capture users like and build users preferences based on likes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D3DC0A2C-3C0A-2B42-9E1E-12AED4F9B234}"/>
              </a:ext>
            </a:extLst>
          </p:cNvPr>
          <p:cNvSpPr/>
          <p:nvPr/>
        </p:nvSpPr>
        <p:spPr>
          <a:xfrm>
            <a:off x="8457036" y="3252753"/>
            <a:ext cx="3233138" cy="554527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Make choice of databases for storing user connections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DF6A7FA5-6C47-E344-9EB2-01F21AC0EE72}"/>
              </a:ext>
            </a:extLst>
          </p:cNvPr>
          <p:cNvSpPr/>
          <p:nvPr/>
        </p:nvSpPr>
        <p:spPr>
          <a:xfrm>
            <a:off x="8457035" y="3967860"/>
            <a:ext cx="3308060" cy="554528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Define workflow to store and retrieve user connections based on likes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EC35A9D-B03E-A24D-925F-64FE6BBAF269}"/>
              </a:ext>
            </a:extLst>
          </p:cNvPr>
          <p:cNvSpPr/>
          <p:nvPr/>
        </p:nvSpPr>
        <p:spPr>
          <a:xfrm>
            <a:off x="8435130" y="4682968"/>
            <a:ext cx="3303450" cy="466693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Define workflow to generate events when user likes a video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07CD2F9E-E8C4-954B-9663-06DED1451D9F}"/>
              </a:ext>
            </a:extLst>
          </p:cNvPr>
          <p:cNvSpPr/>
          <p:nvPr/>
        </p:nvSpPr>
        <p:spPr>
          <a:xfrm>
            <a:off x="8435130" y="5310238"/>
            <a:ext cx="3338447" cy="554528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Define Workflow to search video based on tags or text or connections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982BCA72-8043-3148-B49B-6939FD5043F0}"/>
              </a:ext>
            </a:extLst>
          </p:cNvPr>
          <p:cNvSpPr/>
          <p:nvPr/>
        </p:nvSpPr>
        <p:spPr>
          <a:xfrm>
            <a:off x="8445159" y="1024224"/>
            <a:ext cx="3277672" cy="554528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Define Workflow to store and retrieve video to/from persistent store</a:t>
            </a:r>
          </a:p>
        </p:txBody>
      </p:sp>
    </p:spTree>
    <p:extLst>
      <p:ext uri="{BB962C8B-B14F-4D97-AF65-F5344CB8AC3E}">
        <p14:creationId xmlns:p14="http://schemas.microsoft.com/office/powerpoint/2010/main" val="414743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272E546-036B-7F4A-911A-48C14A88C29F}"/>
              </a:ext>
            </a:extLst>
          </p:cNvPr>
          <p:cNvGrpSpPr/>
          <p:nvPr/>
        </p:nvGrpSpPr>
        <p:grpSpPr>
          <a:xfrm>
            <a:off x="777674" y="298048"/>
            <a:ext cx="3136739" cy="6261903"/>
            <a:chOff x="3946967" y="196770"/>
            <a:chExt cx="3136739" cy="626190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58EBD70-B7D1-5447-B314-904BF915161F}"/>
                </a:ext>
              </a:extLst>
            </p:cNvPr>
            <p:cNvSpPr/>
            <p:nvPr/>
          </p:nvSpPr>
          <p:spPr>
            <a:xfrm>
              <a:off x="3946967" y="196770"/>
              <a:ext cx="3136739" cy="6261903"/>
            </a:xfrm>
            <a:prstGeom prst="roundRect">
              <a:avLst>
                <a:gd name="adj" fmla="val 6335"/>
              </a:avLst>
            </a:prstGeom>
            <a:solidFill>
              <a:schemeClr val="tx2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E050890-894C-8A4A-8119-1E2DB49DFACA}"/>
                </a:ext>
              </a:extLst>
            </p:cNvPr>
            <p:cNvSpPr/>
            <p:nvPr/>
          </p:nvSpPr>
          <p:spPr>
            <a:xfrm>
              <a:off x="4034741" y="528578"/>
              <a:ext cx="2961189" cy="5594430"/>
            </a:xfrm>
            <a:prstGeom prst="roundRect">
              <a:avLst>
                <a:gd name="adj" fmla="val 2345"/>
              </a:avLst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A53DAB-261C-6449-88B0-6A6A92851601}"/>
              </a:ext>
            </a:extLst>
          </p:cNvPr>
          <p:cNvGrpSpPr/>
          <p:nvPr/>
        </p:nvGrpSpPr>
        <p:grpSpPr>
          <a:xfrm>
            <a:off x="1111059" y="5778437"/>
            <a:ext cx="2511487" cy="260650"/>
            <a:chOff x="1111059" y="5778437"/>
            <a:chExt cx="2511487" cy="260650"/>
          </a:xfrm>
        </p:grpSpPr>
        <p:pic>
          <p:nvPicPr>
            <p:cNvPr id="3" name="Graphic 2" descr="Home">
              <a:extLst>
                <a:ext uri="{FF2B5EF4-FFF2-40B4-BE49-F238E27FC236}">
                  <a16:creationId xmlns:a16="http://schemas.microsoft.com/office/drawing/2014/main" id="{DBCA125B-DB51-6848-81AA-EB3F48B1A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1059" y="5793840"/>
              <a:ext cx="226057" cy="229843"/>
            </a:xfrm>
            <a:prstGeom prst="rect">
              <a:avLst/>
            </a:prstGeom>
          </p:spPr>
        </p:pic>
        <p:pic>
          <p:nvPicPr>
            <p:cNvPr id="6" name="Graphic 5" descr="Camera">
              <a:extLst>
                <a:ext uri="{FF2B5EF4-FFF2-40B4-BE49-F238E27FC236}">
                  <a16:creationId xmlns:a16="http://schemas.microsoft.com/office/drawing/2014/main" id="{04BDD06B-05B0-5D49-BBBA-DFFFB1927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23836" y="5793840"/>
              <a:ext cx="241206" cy="245247"/>
            </a:xfrm>
            <a:prstGeom prst="rect">
              <a:avLst/>
            </a:prstGeom>
          </p:spPr>
        </p:pic>
        <p:pic>
          <p:nvPicPr>
            <p:cNvPr id="12" name="Graphic 11" descr="Social network">
              <a:extLst>
                <a:ext uri="{FF2B5EF4-FFF2-40B4-BE49-F238E27FC236}">
                  <a16:creationId xmlns:a16="http://schemas.microsoft.com/office/drawing/2014/main" id="{4655341F-472B-0F4D-9AAC-0CF4AF709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21101" y="5793840"/>
              <a:ext cx="241206" cy="245247"/>
            </a:xfrm>
            <a:prstGeom prst="rect">
              <a:avLst/>
            </a:prstGeom>
          </p:spPr>
        </p:pic>
        <p:pic>
          <p:nvPicPr>
            <p:cNvPr id="16" name="Graphic 15" descr="User">
              <a:extLst>
                <a:ext uri="{FF2B5EF4-FFF2-40B4-BE49-F238E27FC236}">
                  <a16:creationId xmlns:a16="http://schemas.microsoft.com/office/drawing/2014/main" id="{900F55E4-37EB-4E4F-8FA0-C35AA52D8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81341" y="5778437"/>
              <a:ext cx="241205" cy="245246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0EC765B7-A401-9948-8C29-AB030B4292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3268" y="725104"/>
            <a:ext cx="413214" cy="4132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FCED74-0435-F342-B508-A76BA4ABD049}"/>
              </a:ext>
            </a:extLst>
          </p:cNvPr>
          <p:cNvSpPr/>
          <p:nvPr/>
        </p:nvSpPr>
        <p:spPr>
          <a:xfrm>
            <a:off x="968101" y="818913"/>
            <a:ext cx="26544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Preferences</a:t>
            </a:r>
            <a:endParaRPr lang="en-US" sz="1000" dirty="0">
              <a:solidFill>
                <a:schemeClr val="accent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09FB5E1-4816-4F45-8977-73AE713AB8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6016" y="1112538"/>
            <a:ext cx="2805592" cy="4507729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33CD983-0078-5444-8491-5AFF0E17518D}"/>
              </a:ext>
            </a:extLst>
          </p:cNvPr>
          <p:cNvSpPr/>
          <p:nvPr/>
        </p:nvSpPr>
        <p:spPr>
          <a:xfrm>
            <a:off x="4354334" y="1166676"/>
            <a:ext cx="2899905" cy="506520"/>
          </a:xfrm>
          <a:prstGeom prst="roundRect">
            <a:avLst/>
          </a:prstGeom>
          <a:blipFill>
            <a:blip r:embed="rId1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Screen populates pre-defined preferences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5E24F4C-7360-9045-A2C7-F4328BBACD55}"/>
              </a:ext>
            </a:extLst>
          </p:cNvPr>
          <p:cNvSpPr/>
          <p:nvPr/>
        </p:nvSpPr>
        <p:spPr>
          <a:xfrm>
            <a:off x="4354335" y="1832307"/>
            <a:ext cx="2899905" cy="506520"/>
          </a:xfrm>
          <a:prstGeom prst="roundRect">
            <a:avLst/>
          </a:prstGeom>
          <a:blipFill>
            <a:blip r:embed="rId1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Users can select more than one preferences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E91D2-EEC7-7C46-AA36-0C5D76278F06}"/>
              </a:ext>
            </a:extLst>
          </p:cNvPr>
          <p:cNvSpPr txBox="1"/>
          <p:nvPr/>
        </p:nvSpPr>
        <p:spPr>
          <a:xfrm>
            <a:off x="4252418" y="355772"/>
            <a:ext cx="289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Feature Overview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06F45E-72C4-0A48-8B17-820939117F8F}"/>
              </a:ext>
            </a:extLst>
          </p:cNvPr>
          <p:cNvSpPr txBox="1"/>
          <p:nvPr/>
        </p:nvSpPr>
        <p:spPr>
          <a:xfrm>
            <a:off x="8426648" y="355772"/>
            <a:ext cx="289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Learning Objectives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AA6EDB3-2D0F-2C43-A579-7793375125C3}"/>
              </a:ext>
            </a:extLst>
          </p:cNvPr>
          <p:cNvSpPr/>
          <p:nvPr/>
        </p:nvSpPr>
        <p:spPr>
          <a:xfrm>
            <a:off x="8426647" y="1166676"/>
            <a:ext cx="3475793" cy="506520"/>
          </a:xfrm>
          <a:prstGeom prst="roundRect">
            <a:avLst/>
          </a:prstGeom>
          <a:blipFill>
            <a:blip r:embed="rId1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Define a DB model to store Users Preferences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3D92C3D-2D3D-8648-ACAA-B1655972A04F}"/>
              </a:ext>
            </a:extLst>
          </p:cNvPr>
          <p:cNvSpPr/>
          <p:nvPr/>
        </p:nvSpPr>
        <p:spPr>
          <a:xfrm>
            <a:off x="8426647" y="1832624"/>
            <a:ext cx="3475793" cy="506520"/>
          </a:xfrm>
          <a:prstGeom prst="roundRect">
            <a:avLst/>
          </a:prstGeom>
          <a:blipFill>
            <a:blip r:embed="rId1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Make choice of database to appropriately store user preferences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97A0577-6E44-3444-8445-72006859CB62}"/>
              </a:ext>
            </a:extLst>
          </p:cNvPr>
          <p:cNvSpPr/>
          <p:nvPr/>
        </p:nvSpPr>
        <p:spPr>
          <a:xfrm>
            <a:off x="8426647" y="2458456"/>
            <a:ext cx="3475793" cy="506520"/>
          </a:xfrm>
          <a:prstGeom prst="roundRect">
            <a:avLst/>
          </a:prstGeom>
          <a:blipFill>
            <a:blip r:embed="rId1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Design workflow to store and retrieve user preferences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B43C1E7-830A-384C-9150-CE5778BBE45F}"/>
              </a:ext>
            </a:extLst>
          </p:cNvPr>
          <p:cNvSpPr/>
          <p:nvPr/>
        </p:nvSpPr>
        <p:spPr>
          <a:xfrm>
            <a:off x="8426647" y="3170583"/>
            <a:ext cx="3475793" cy="506520"/>
          </a:xfrm>
          <a:prstGeom prst="roundRect">
            <a:avLst/>
          </a:prstGeom>
          <a:blipFill>
            <a:blip r:embed="rId1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Design workflow to handle any changes to users preferences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57D8B08-2379-A340-BB61-4AA1C6FF837F}"/>
              </a:ext>
            </a:extLst>
          </p:cNvPr>
          <p:cNvSpPr/>
          <p:nvPr/>
        </p:nvSpPr>
        <p:spPr>
          <a:xfrm>
            <a:off x="4354334" y="2462311"/>
            <a:ext cx="2899905" cy="506520"/>
          </a:xfrm>
          <a:prstGeom prst="roundRect">
            <a:avLst/>
          </a:prstGeom>
          <a:blipFill>
            <a:blip r:embed="rId1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Preference will be used to populate videos for user on landing page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7B9836-BC60-B043-BF0A-4F1F212BCCB8}"/>
              </a:ext>
            </a:extLst>
          </p:cNvPr>
          <p:cNvSpPr/>
          <p:nvPr/>
        </p:nvSpPr>
        <p:spPr>
          <a:xfrm>
            <a:off x="3351098" y="842615"/>
            <a:ext cx="4748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Later</a:t>
            </a:r>
          </a:p>
        </p:txBody>
      </p:sp>
    </p:spTree>
    <p:extLst>
      <p:ext uri="{BB962C8B-B14F-4D97-AF65-F5344CB8AC3E}">
        <p14:creationId xmlns:p14="http://schemas.microsoft.com/office/powerpoint/2010/main" val="1256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272E546-036B-7F4A-911A-48C14A88C29F}"/>
              </a:ext>
            </a:extLst>
          </p:cNvPr>
          <p:cNvGrpSpPr/>
          <p:nvPr/>
        </p:nvGrpSpPr>
        <p:grpSpPr>
          <a:xfrm>
            <a:off x="649087" y="298048"/>
            <a:ext cx="3136739" cy="6261903"/>
            <a:chOff x="3946967" y="196770"/>
            <a:chExt cx="3136739" cy="626190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58EBD70-B7D1-5447-B314-904BF915161F}"/>
                </a:ext>
              </a:extLst>
            </p:cNvPr>
            <p:cNvSpPr/>
            <p:nvPr/>
          </p:nvSpPr>
          <p:spPr>
            <a:xfrm>
              <a:off x="3946967" y="196770"/>
              <a:ext cx="3136739" cy="6261903"/>
            </a:xfrm>
            <a:prstGeom prst="roundRect">
              <a:avLst>
                <a:gd name="adj" fmla="val 6335"/>
              </a:avLst>
            </a:prstGeom>
            <a:solidFill>
              <a:schemeClr val="tx2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E050890-894C-8A4A-8119-1E2DB49DFACA}"/>
                </a:ext>
              </a:extLst>
            </p:cNvPr>
            <p:cNvSpPr/>
            <p:nvPr/>
          </p:nvSpPr>
          <p:spPr>
            <a:xfrm>
              <a:off x="4034741" y="528578"/>
              <a:ext cx="2961189" cy="5594430"/>
            </a:xfrm>
            <a:prstGeom prst="roundRect">
              <a:avLst>
                <a:gd name="adj" fmla="val 2345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257A85E-7E5C-8646-91FC-50FA41A2353F}"/>
              </a:ext>
            </a:extLst>
          </p:cNvPr>
          <p:cNvGrpSpPr/>
          <p:nvPr/>
        </p:nvGrpSpPr>
        <p:grpSpPr>
          <a:xfrm>
            <a:off x="871292" y="2349582"/>
            <a:ext cx="2616598" cy="584775"/>
            <a:chOff x="896395" y="2239592"/>
            <a:chExt cx="2616598" cy="58477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FAC158-B8FB-A942-A531-228719BC9694}"/>
                </a:ext>
              </a:extLst>
            </p:cNvPr>
            <p:cNvSpPr txBox="1"/>
            <p:nvPr/>
          </p:nvSpPr>
          <p:spPr>
            <a:xfrm>
              <a:off x="896395" y="2239592"/>
              <a:ext cx="26165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Someone Like Your Video, see who</a:t>
              </a:r>
            </a:p>
            <a:p>
              <a:endParaRPr lang="en-US" sz="1000" b="1" dirty="0">
                <a:solidFill>
                  <a:schemeClr val="accent6">
                    <a:lumMod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endParaRPr>
            </a:p>
            <a:p>
              <a:r>
                <a:rPr lang="en-US" sz="1000" b="1" dirty="0">
                  <a:solidFill>
                    <a:schemeClr val="accent1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	                       30  min ago</a:t>
              </a:r>
              <a:endParaRPr lang="en-US" sz="1000" dirty="0">
                <a:solidFill>
                  <a:schemeClr val="accent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DFF3C4F-4182-F943-83D6-A8C01ED35BE6}"/>
                </a:ext>
              </a:extLst>
            </p:cNvPr>
            <p:cNvSpPr/>
            <p:nvPr/>
          </p:nvSpPr>
          <p:spPr>
            <a:xfrm>
              <a:off x="3328263" y="2310499"/>
              <a:ext cx="1847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sz="1000" b="1" u="sng" dirty="0">
                <a:solidFill>
                  <a:schemeClr val="accent6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endParaRP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0EC765B7-A401-9948-8C29-AB030B429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81" y="725104"/>
            <a:ext cx="413214" cy="41321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2A8BC1B-8FF4-014F-A633-1A5EB0769B81}"/>
              </a:ext>
            </a:extLst>
          </p:cNvPr>
          <p:cNvSpPr/>
          <p:nvPr/>
        </p:nvSpPr>
        <p:spPr>
          <a:xfrm>
            <a:off x="968101" y="818913"/>
            <a:ext cx="26544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Notifications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ED757A-F96F-4649-AE6E-C64A5F2525F3}"/>
              </a:ext>
            </a:extLst>
          </p:cNvPr>
          <p:cNvSpPr txBox="1"/>
          <p:nvPr/>
        </p:nvSpPr>
        <p:spPr>
          <a:xfrm>
            <a:off x="871292" y="1367745"/>
            <a:ext cx="2751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 new video has been uploaded by &lt;XYZ&gt; you might like</a:t>
            </a:r>
          </a:p>
          <a:p>
            <a:endParaRPr lang="en-US" sz="1000" b="1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r>
              <a:rPr lang="en-US" sz="1000" b="1" dirty="0">
                <a:solidFill>
                  <a:schemeClr val="accent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		2 min ago</a:t>
            </a:r>
            <a:endParaRPr lang="en-US" sz="1000" dirty="0">
              <a:solidFill>
                <a:schemeClr val="accent1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A5E3EA4-ABE2-0149-857A-F792CBF25547}"/>
              </a:ext>
            </a:extLst>
          </p:cNvPr>
          <p:cNvSpPr/>
          <p:nvPr/>
        </p:nvSpPr>
        <p:spPr>
          <a:xfrm>
            <a:off x="848432" y="1418278"/>
            <a:ext cx="45719" cy="71890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ED6F1F-CCA9-8A44-A598-46010D26EAF4}"/>
              </a:ext>
            </a:extLst>
          </p:cNvPr>
          <p:cNvSpPr/>
          <p:nvPr/>
        </p:nvSpPr>
        <p:spPr>
          <a:xfrm>
            <a:off x="851132" y="2292512"/>
            <a:ext cx="45719" cy="72266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D0667A-A123-D44F-829A-421FCD4457C1}"/>
              </a:ext>
            </a:extLst>
          </p:cNvPr>
          <p:cNvGrpSpPr/>
          <p:nvPr/>
        </p:nvGrpSpPr>
        <p:grpSpPr>
          <a:xfrm>
            <a:off x="1027934" y="5778437"/>
            <a:ext cx="2511487" cy="260650"/>
            <a:chOff x="1111059" y="5778437"/>
            <a:chExt cx="2511487" cy="260650"/>
          </a:xfrm>
        </p:grpSpPr>
        <p:pic>
          <p:nvPicPr>
            <p:cNvPr id="31" name="Graphic 30" descr="Home">
              <a:extLst>
                <a:ext uri="{FF2B5EF4-FFF2-40B4-BE49-F238E27FC236}">
                  <a16:creationId xmlns:a16="http://schemas.microsoft.com/office/drawing/2014/main" id="{13F62187-C546-3C4E-8BFD-BF581827C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1059" y="5793840"/>
              <a:ext cx="226057" cy="229843"/>
            </a:xfrm>
            <a:prstGeom prst="rect">
              <a:avLst/>
            </a:prstGeom>
          </p:spPr>
        </p:pic>
        <p:pic>
          <p:nvPicPr>
            <p:cNvPr id="32" name="Graphic 31" descr="Camera">
              <a:extLst>
                <a:ext uri="{FF2B5EF4-FFF2-40B4-BE49-F238E27FC236}">
                  <a16:creationId xmlns:a16="http://schemas.microsoft.com/office/drawing/2014/main" id="{A3CCE605-200B-3249-B17B-7E227686B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23836" y="5793840"/>
              <a:ext cx="241206" cy="245247"/>
            </a:xfrm>
            <a:prstGeom prst="rect">
              <a:avLst/>
            </a:prstGeom>
          </p:spPr>
        </p:pic>
        <p:pic>
          <p:nvPicPr>
            <p:cNvPr id="33" name="Graphic 32" descr="Social network">
              <a:extLst>
                <a:ext uri="{FF2B5EF4-FFF2-40B4-BE49-F238E27FC236}">
                  <a16:creationId xmlns:a16="http://schemas.microsoft.com/office/drawing/2014/main" id="{D31540C6-98F0-0E43-8476-EB6698F1F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21101" y="5793840"/>
              <a:ext cx="241206" cy="245247"/>
            </a:xfrm>
            <a:prstGeom prst="rect">
              <a:avLst/>
            </a:prstGeom>
          </p:spPr>
        </p:pic>
        <p:pic>
          <p:nvPicPr>
            <p:cNvPr id="34" name="Graphic 33" descr="User">
              <a:extLst>
                <a:ext uri="{FF2B5EF4-FFF2-40B4-BE49-F238E27FC236}">
                  <a16:creationId xmlns:a16="http://schemas.microsoft.com/office/drawing/2014/main" id="{2DBA08F5-C643-4F43-B5D7-450D81E76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81341" y="5778437"/>
              <a:ext cx="241205" cy="245246"/>
            </a:xfrm>
            <a:prstGeom prst="rect">
              <a:avLst/>
            </a:prstGeom>
          </p:spPr>
        </p:pic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933F57B-BF40-F047-989C-C023849352A8}"/>
              </a:ext>
            </a:extLst>
          </p:cNvPr>
          <p:cNvSpPr/>
          <p:nvPr/>
        </p:nvSpPr>
        <p:spPr>
          <a:xfrm>
            <a:off x="4252418" y="1005615"/>
            <a:ext cx="3550462" cy="554528"/>
          </a:xfrm>
          <a:prstGeom prst="roundRect">
            <a:avLst/>
          </a:prstGeom>
          <a:blipFill>
            <a:blip r:embed="rId11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is notified if a new video is uploaded based on his preferences or connections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83524C7-9129-7242-AD4A-E8F7C078917C}"/>
              </a:ext>
            </a:extLst>
          </p:cNvPr>
          <p:cNvSpPr/>
          <p:nvPr/>
        </p:nvSpPr>
        <p:spPr>
          <a:xfrm>
            <a:off x="4252418" y="1802867"/>
            <a:ext cx="3550462" cy="637733"/>
          </a:xfrm>
          <a:prstGeom prst="roundRect">
            <a:avLst/>
          </a:prstGeom>
          <a:blipFill>
            <a:blip r:embed="rId11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is notified if someone likes his/her video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BEE3F8-2B13-1644-B9CD-A93CDC0B5A93}"/>
              </a:ext>
            </a:extLst>
          </p:cNvPr>
          <p:cNvSpPr txBox="1"/>
          <p:nvPr/>
        </p:nvSpPr>
        <p:spPr>
          <a:xfrm>
            <a:off x="4252418" y="355772"/>
            <a:ext cx="289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Feature Overview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5FECD3-CD63-6247-8B9B-10B720D12679}"/>
              </a:ext>
            </a:extLst>
          </p:cNvPr>
          <p:cNvSpPr txBox="1"/>
          <p:nvPr/>
        </p:nvSpPr>
        <p:spPr>
          <a:xfrm>
            <a:off x="8426648" y="355772"/>
            <a:ext cx="289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Learning Objectives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15097E0-12F6-DD41-9667-ED4CB6EB7A6D}"/>
              </a:ext>
            </a:extLst>
          </p:cNvPr>
          <p:cNvSpPr/>
          <p:nvPr/>
        </p:nvSpPr>
        <p:spPr>
          <a:xfrm>
            <a:off x="8406176" y="990094"/>
            <a:ext cx="3277672" cy="554528"/>
          </a:xfrm>
          <a:prstGeom prst="roundRect">
            <a:avLst/>
          </a:prstGeom>
          <a:blipFill>
            <a:blip r:embed="rId11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Define Workflow to send notification to user browser/phone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6BA6C53-273B-8F4F-8118-4E3CA70A4E10}"/>
              </a:ext>
            </a:extLst>
          </p:cNvPr>
          <p:cNvSpPr/>
          <p:nvPr/>
        </p:nvSpPr>
        <p:spPr>
          <a:xfrm>
            <a:off x="8426648" y="1896592"/>
            <a:ext cx="3277672" cy="554528"/>
          </a:xfrm>
          <a:prstGeom prst="roundRect">
            <a:avLst/>
          </a:prstGeom>
          <a:blipFill>
            <a:blip r:embed="rId11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Define Workflow to capture events generated in the backend 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125D8F0-19B7-794E-B240-4139DECEF4DD}"/>
              </a:ext>
            </a:extLst>
          </p:cNvPr>
          <p:cNvSpPr/>
          <p:nvPr/>
        </p:nvSpPr>
        <p:spPr>
          <a:xfrm>
            <a:off x="8426648" y="2666710"/>
            <a:ext cx="3277672" cy="554528"/>
          </a:xfrm>
          <a:prstGeom prst="roundRect">
            <a:avLst/>
          </a:prstGeom>
          <a:blipFill>
            <a:blip r:embed="rId11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Define Workflow to capture user activity</a:t>
            </a:r>
          </a:p>
        </p:txBody>
      </p:sp>
    </p:spTree>
    <p:extLst>
      <p:ext uri="{BB962C8B-B14F-4D97-AF65-F5344CB8AC3E}">
        <p14:creationId xmlns:p14="http://schemas.microsoft.com/office/powerpoint/2010/main" val="343730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272E546-036B-7F4A-911A-48C14A88C29F}"/>
              </a:ext>
            </a:extLst>
          </p:cNvPr>
          <p:cNvGrpSpPr/>
          <p:nvPr/>
        </p:nvGrpSpPr>
        <p:grpSpPr>
          <a:xfrm>
            <a:off x="649087" y="298048"/>
            <a:ext cx="3136739" cy="6261903"/>
            <a:chOff x="3946967" y="196770"/>
            <a:chExt cx="3136739" cy="6261903"/>
          </a:xfrm>
          <a:solidFill>
            <a:schemeClr val="tx2"/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58EBD70-B7D1-5447-B314-904BF915161F}"/>
                </a:ext>
              </a:extLst>
            </p:cNvPr>
            <p:cNvSpPr/>
            <p:nvPr/>
          </p:nvSpPr>
          <p:spPr>
            <a:xfrm>
              <a:off x="3946967" y="196770"/>
              <a:ext cx="3136739" cy="6261903"/>
            </a:xfrm>
            <a:prstGeom prst="roundRect">
              <a:avLst>
                <a:gd name="adj" fmla="val 6335"/>
              </a:avLst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E050890-894C-8A4A-8119-1E2DB49DFACA}"/>
                </a:ext>
              </a:extLst>
            </p:cNvPr>
            <p:cNvSpPr/>
            <p:nvPr/>
          </p:nvSpPr>
          <p:spPr>
            <a:xfrm>
              <a:off x="4034741" y="528578"/>
              <a:ext cx="2961189" cy="5594430"/>
            </a:xfrm>
            <a:prstGeom prst="roundRect">
              <a:avLst>
                <a:gd name="adj" fmla="val 2345"/>
              </a:avLst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D2888B8-B138-2E4C-81F5-39ECE8FEE272}"/>
              </a:ext>
            </a:extLst>
          </p:cNvPr>
          <p:cNvSpPr txBox="1"/>
          <p:nvPr/>
        </p:nvSpPr>
        <p:spPr>
          <a:xfrm>
            <a:off x="1279021" y="4148222"/>
            <a:ext cx="202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Sign-in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C855DA-B346-0B4C-B56B-5965B09FDA50}"/>
              </a:ext>
            </a:extLst>
          </p:cNvPr>
          <p:cNvSpPr txBox="1"/>
          <p:nvPr/>
        </p:nvSpPr>
        <p:spPr>
          <a:xfrm>
            <a:off x="1092530" y="4786900"/>
            <a:ext cx="22078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New to App? </a:t>
            </a:r>
            <a:r>
              <a:rPr lang="en-US" sz="1200" b="1" dirty="0">
                <a:solidFill>
                  <a:schemeClr val="accent6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Join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928763-1AC7-5A4E-A87F-7CA860570C05}"/>
              </a:ext>
            </a:extLst>
          </p:cNvPr>
          <p:cNvCxnSpPr>
            <a:cxnSpLocks/>
          </p:cNvCxnSpPr>
          <p:nvPr/>
        </p:nvCxnSpPr>
        <p:spPr>
          <a:xfrm>
            <a:off x="1279021" y="3830316"/>
            <a:ext cx="2021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7CDE9B-7C9C-9743-B1E7-D80990A294CB}"/>
              </a:ext>
            </a:extLst>
          </p:cNvPr>
          <p:cNvSpPr txBox="1"/>
          <p:nvPr/>
        </p:nvSpPr>
        <p:spPr>
          <a:xfrm>
            <a:off x="1382256" y="3487599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enter phone number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3E2D4B-EAA2-1140-ADD3-2DC3AFBA30ED}"/>
              </a:ext>
            </a:extLst>
          </p:cNvPr>
          <p:cNvGrpSpPr/>
          <p:nvPr/>
        </p:nvGrpSpPr>
        <p:grpSpPr>
          <a:xfrm>
            <a:off x="4826521" y="298048"/>
            <a:ext cx="3136739" cy="6261903"/>
            <a:chOff x="3946967" y="196770"/>
            <a:chExt cx="3136739" cy="6261903"/>
          </a:xfrm>
          <a:solidFill>
            <a:schemeClr val="tx2"/>
          </a:solidFill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F134DB91-6410-FB4E-8D8B-4D642DBFAAB9}"/>
                </a:ext>
              </a:extLst>
            </p:cNvPr>
            <p:cNvSpPr/>
            <p:nvPr/>
          </p:nvSpPr>
          <p:spPr>
            <a:xfrm>
              <a:off x="3946967" y="196770"/>
              <a:ext cx="3136739" cy="6261903"/>
            </a:xfrm>
            <a:prstGeom prst="roundRect">
              <a:avLst>
                <a:gd name="adj" fmla="val 6335"/>
              </a:avLst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65C4841-E0E5-654F-ADAD-F24B45F11406}"/>
                </a:ext>
              </a:extLst>
            </p:cNvPr>
            <p:cNvSpPr/>
            <p:nvPr/>
          </p:nvSpPr>
          <p:spPr>
            <a:xfrm>
              <a:off x="4034741" y="528578"/>
              <a:ext cx="2961189" cy="5594430"/>
            </a:xfrm>
            <a:prstGeom prst="roundRect">
              <a:avLst>
                <a:gd name="adj" fmla="val 2345"/>
              </a:avLst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71BA970-3412-7E47-BDB4-09905914E284}"/>
              </a:ext>
            </a:extLst>
          </p:cNvPr>
          <p:cNvSpPr txBox="1"/>
          <p:nvPr/>
        </p:nvSpPr>
        <p:spPr>
          <a:xfrm>
            <a:off x="5456455" y="4786900"/>
            <a:ext cx="2021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Already a Member? </a:t>
            </a:r>
            <a:r>
              <a:rPr lang="en-US" sz="1200" b="1" dirty="0">
                <a:solidFill>
                  <a:srgbClr val="00B0F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Sign-in</a:t>
            </a:r>
          </a:p>
          <a:p>
            <a:pPr algn="ctr"/>
            <a:endParaRPr lang="en-US" sz="1200" b="1" dirty="0">
              <a:solidFill>
                <a:schemeClr val="accent6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B30AB8-022D-C249-8C9E-C6713C34F270}"/>
              </a:ext>
            </a:extLst>
          </p:cNvPr>
          <p:cNvCxnSpPr>
            <a:cxnSpLocks/>
          </p:cNvCxnSpPr>
          <p:nvPr/>
        </p:nvCxnSpPr>
        <p:spPr>
          <a:xfrm>
            <a:off x="5353219" y="1730054"/>
            <a:ext cx="2021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D5F45A3-E073-6C4B-98BC-C8C18825042D}"/>
              </a:ext>
            </a:extLst>
          </p:cNvPr>
          <p:cNvSpPr txBox="1"/>
          <p:nvPr/>
        </p:nvSpPr>
        <p:spPr>
          <a:xfrm>
            <a:off x="5284768" y="1363214"/>
            <a:ext cx="2089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Name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C46A3B-B184-EC42-8D04-49B9427F9251}"/>
              </a:ext>
            </a:extLst>
          </p:cNvPr>
          <p:cNvCxnSpPr>
            <a:cxnSpLocks/>
          </p:cNvCxnSpPr>
          <p:nvPr/>
        </p:nvCxnSpPr>
        <p:spPr>
          <a:xfrm>
            <a:off x="5353219" y="2437940"/>
            <a:ext cx="2021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0E3C57D-68D6-B542-BE9D-DEFDCB9EA406}"/>
              </a:ext>
            </a:extLst>
          </p:cNvPr>
          <p:cNvSpPr txBox="1"/>
          <p:nvPr/>
        </p:nvSpPr>
        <p:spPr>
          <a:xfrm>
            <a:off x="5284768" y="2071100"/>
            <a:ext cx="2089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Phone number</a:t>
            </a:r>
          </a:p>
        </p:txBody>
      </p:sp>
      <p:pic>
        <p:nvPicPr>
          <p:cNvPr id="37" name="Graphic 36" descr="Bee">
            <a:extLst>
              <a:ext uri="{FF2B5EF4-FFF2-40B4-BE49-F238E27FC236}">
                <a16:creationId xmlns:a16="http://schemas.microsoft.com/office/drawing/2014/main" id="{C0C95BD7-A972-D94A-949A-0FA1B8D6C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82033">
            <a:off x="1644855" y="1639504"/>
            <a:ext cx="665960" cy="66596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BAA1E3D-115A-C64B-BFFF-49501199B8D9}"/>
              </a:ext>
            </a:extLst>
          </p:cNvPr>
          <p:cNvSpPr/>
          <p:nvPr/>
        </p:nvSpPr>
        <p:spPr>
          <a:xfrm>
            <a:off x="6164698" y="4179000"/>
            <a:ext cx="460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Join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D3E1A6-A582-8344-9C4D-858185492E5B}"/>
              </a:ext>
            </a:extLst>
          </p:cNvPr>
          <p:cNvGrpSpPr/>
          <p:nvPr/>
        </p:nvGrpSpPr>
        <p:grpSpPr>
          <a:xfrm>
            <a:off x="8636878" y="298048"/>
            <a:ext cx="3136739" cy="6261903"/>
            <a:chOff x="3946967" y="196770"/>
            <a:chExt cx="3136739" cy="6261903"/>
          </a:xfrm>
          <a:solidFill>
            <a:schemeClr val="tx2"/>
          </a:solidFill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60256C9-1F02-3743-A0FB-D94FDB814C27}"/>
                </a:ext>
              </a:extLst>
            </p:cNvPr>
            <p:cNvSpPr/>
            <p:nvPr/>
          </p:nvSpPr>
          <p:spPr>
            <a:xfrm>
              <a:off x="3946967" y="196770"/>
              <a:ext cx="3136739" cy="6261903"/>
            </a:xfrm>
            <a:prstGeom prst="roundRect">
              <a:avLst>
                <a:gd name="adj" fmla="val 6335"/>
              </a:avLst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FE46BDF7-70E5-AE42-B575-5F8535B891F1}"/>
                </a:ext>
              </a:extLst>
            </p:cNvPr>
            <p:cNvSpPr/>
            <p:nvPr/>
          </p:nvSpPr>
          <p:spPr>
            <a:xfrm>
              <a:off x="4034741" y="528578"/>
              <a:ext cx="2961189" cy="5594430"/>
            </a:xfrm>
            <a:prstGeom prst="roundRect">
              <a:avLst>
                <a:gd name="adj" fmla="val 2345"/>
              </a:avLst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2824FB2-426D-CD4E-A1B5-1C6168E0515D}"/>
              </a:ext>
            </a:extLst>
          </p:cNvPr>
          <p:cNvSpPr txBox="1"/>
          <p:nvPr/>
        </p:nvSpPr>
        <p:spPr>
          <a:xfrm>
            <a:off x="9266812" y="4786900"/>
            <a:ext cx="2021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Already a Member? </a:t>
            </a:r>
            <a:r>
              <a:rPr lang="en-US" sz="1200" b="1" dirty="0">
                <a:solidFill>
                  <a:srgbClr val="00B0F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Sign-in</a:t>
            </a:r>
          </a:p>
          <a:p>
            <a:pPr algn="ctr"/>
            <a:endParaRPr lang="en-US" sz="1200" b="1" dirty="0">
              <a:solidFill>
                <a:schemeClr val="accent6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30BE55D-71A0-D645-80E9-5AA7B2670241}"/>
              </a:ext>
            </a:extLst>
          </p:cNvPr>
          <p:cNvCxnSpPr>
            <a:cxnSpLocks/>
          </p:cNvCxnSpPr>
          <p:nvPr/>
        </p:nvCxnSpPr>
        <p:spPr>
          <a:xfrm>
            <a:off x="9163576" y="1730054"/>
            <a:ext cx="2021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5D8BDD-F78F-1440-9677-196D0F793F82}"/>
              </a:ext>
            </a:extLst>
          </p:cNvPr>
          <p:cNvSpPr txBox="1"/>
          <p:nvPr/>
        </p:nvSpPr>
        <p:spPr>
          <a:xfrm>
            <a:off x="9095125" y="1363214"/>
            <a:ext cx="2089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OTP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377303-09E1-E241-9461-F4D09936D723}"/>
              </a:ext>
            </a:extLst>
          </p:cNvPr>
          <p:cNvSpPr/>
          <p:nvPr/>
        </p:nvSpPr>
        <p:spPr>
          <a:xfrm>
            <a:off x="9841204" y="4179000"/>
            <a:ext cx="728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Confirm</a:t>
            </a:r>
          </a:p>
        </p:txBody>
      </p:sp>
      <p:pic>
        <p:nvPicPr>
          <p:cNvPr id="28" name="Graphic 27" descr="Bee">
            <a:extLst>
              <a:ext uri="{FF2B5EF4-FFF2-40B4-BE49-F238E27FC236}">
                <a16:creationId xmlns:a16="http://schemas.microsoft.com/office/drawing/2014/main" id="{E8AAE6A7-FC47-7142-A829-6C11D3DBA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116128">
            <a:off x="2203400" y="1998998"/>
            <a:ext cx="665960" cy="6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9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A4BA0A-4231-9842-A52C-75E7457B4704}"/>
              </a:ext>
            </a:extLst>
          </p:cNvPr>
          <p:cNvSpPr/>
          <p:nvPr/>
        </p:nvSpPr>
        <p:spPr>
          <a:xfrm>
            <a:off x="4354334" y="1166676"/>
            <a:ext cx="2899905" cy="50652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can  Sign-Up using their mobile phone numbers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4EA8D47-8647-AA44-B7D7-244498E412D9}"/>
              </a:ext>
            </a:extLst>
          </p:cNvPr>
          <p:cNvSpPr/>
          <p:nvPr/>
        </p:nvSpPr>
        <p:spPr>
          <a:xfrm>
            <a:off x="4354335" y="1832307"/>
            <a:ext cx="2899905" cy="50652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is verified via an OTP sent to mobile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6816EE-0C62-4E42-AAFC-86EE89733217}"/>
              </a:ext>
            </a:extLst>
          </p:cNvPr>
          <p:cNvSpPr txBox="1"/>
          <p:nvPr/>
        </p:nvSpPr>
        <p:spPr>
          <a:xfrm>
            <a:off x="4252418" y="355772"/>
            <a:ext cx="289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Feature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7584A-9913-8348-A943-151A422DE007}"/>
              </a:ext>
            </a:extLst>
          </p:cNvPr>
          <p:cNvSpPr txBox="1"/>
          <p:nvPr/>
        </p:nvSpPr>
        <p:spPr>
          <a:xfrm>
            <a:off x="8426648" y="355772"/>
            <a:ext cx="289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Learning Objectives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571127F-1199-CD41-BAA0-2F8C8E3A359F}"/>
              </a:ext>
            </a:extLst>
          </p:cNvPr>
          <p:cNvSpPr/>
          <p:nvPr/>
        </p:nvSpPr>
        <p:spPr>
          <a:xfrm>
            <a:off x="8426647" y="1166676"/>
            <a:ext cx="3475793" cy="50652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Create backend for storing user credentials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9F8DC9C-33DC-DB42-BC12-C802359FD712}"/>
              </a:ext>
            </a:extLst>
          </p:cNvPr>
          <p:cNvSpPr/>
          <p:nvPr/>
        </p:nvSpPr>
        <p:spPr>
          <a:xfrm>
            <a:off x="8426647" y="1832624"/>
            <a:ext cx="3475793" cy="50652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Define workflow for user Sign-Up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919FA6-EE1E-0F49-BC40-AD6589F7FF50}"/>
              </a:ext>
            </a:extLst>
          </p:cNvPr>
          <p:cNvSpPr/>
          <p:nvPr/>
        </p:nvSpPr>
        <p:spPr>
          <a:xfrm>
            <a:off x="8426647" y="2458456"/>
            <a:ext cx="3475793" cy="50652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Define workflow for user Sign-In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12499AD-7A8A-394D-9005-CE83792D4795}"/>
              </a:ext>
            </a:extLst>
          </p:cNvPr>
          <p:cNvSpPr/>
          <p:nvPr/>
        </p:nvSpPr>
        <p:spPr>
          <a:xfrm>
            <a:off x="4354334" y="2462311"/>
            <a:ext cx="2899905" cy="708272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Once OTP verification is complete user signup is done and user is taken to Preferences screen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815172-F6DE-3C4F-9E24-B2B34ADB374E}"/>
              </a:ext>
            </a:extLst>
          </p:cNvPr>
          <p:cNvGrpSpPr/>
          <p:nvPr/>
        </p:nvGrpSpPr>
        <p:grpSpPr>
          <a:xfrm>
            <a:off x="649087" y="298048"/>
            <a:ext cx="3136739" cy="6261903"/>
            <a:chOff x="3946967" y="196770"/>
            <a:chExt cx="3136739" cy="6261903"/>
          </a:xfrm>
          <a:solidFill>
            <a:schemeClr val="tx2"/>
          </a:solidFill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EF42C88-5223-BF49-98A5-6C2DBB981C2E}"/>
                </a:ext>
              </a:extLst>
            </p:cNvPr>
            <p:cNvSpPr/>
            <p:nvPr/>
          </p:nvSpPr>
          <p:spPr>
            <a:xfrm>
              <a:off x="3946967" y="196770"/>
              <a:ext cx="3136739" cy="6261903"/>
            </a:xfrm>
            <a:prstGeom prst="roundRect">
              <a:avLst>
                <a:gd name="adj" fmla="val 6335"/>
              </a:avLst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E78A999-4563-304F-900D-25ADFEFAFCE8}"/>
                </a:ext>
              </a:extLst>
            </p:cNvPr>
            <p:cNvSpPr/>
            <p:nvPr/>
          </p:nvSpPr>
          <p:spPr>
            <a:xfrm>
              <a:off x="4034741" y="528578"/>
              <a:ext cx="2961189" cy="5594430"/>
            </a:xfrm>
            <a:prstGeom prst="roundRect">
              <a:avLst>
                <a:gd name="adj" fmla="val 2345"/>
              </a:avLst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AD40280-6CE5-DE40-B510-B5C172A6E5B0}"/>
              </a:ext>
            </a:extLst>
          </p:cNvPr>
          <p:cNvSpPr txBox="1"/>
          <p:nvPr/>
        </p:nvSpPr>
        <p:spPr>
          <a:xfrm>
            <a:off x="1279021" y="4148222"/>
            <a:ext cx="202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Sign-in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BB3F51-7485-7D49-A530-DB6851F3EA30}"/>
              </a:ext>
            </a:extLst>
          </p:cNvPr>
          <p:cNvSpPr txBox="1"/>
          <p:nvPr/>
        </p:nvSpPr>
        <p:spPr>
          <a:xfrm>
            <a:off x="1092530" y="4786900"/>
            <a:ext cx="22078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New to App? </a:t>
            </a:r>
            <a:r>
              <a:rPr lang="en-US" sz="1200" b="1" dirty="0">
                <a:solidFill>
                  <a:schemeClr val="accent6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Join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4F4A84-A982-8F48-B9CE-4E6A77B500F6}"/>
              </a:ext>
            </a:extLst>
          </p:cNvPr>
          <p:cNvCxnSpPr>
            <a:cxnSpLocks/>
          </p:cNvCxnSpPr>
          <p:nvPr/>
        </p:nvCxnSpPr>
        <p:spPr>
          <a:xfrm>
            <a:off x="1279021" y="3830316"/>
            <a:ext cx="2021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08B99A-8F87-1840-94F9-5A978A8639E6}"/>
              </a:ext>
            </a:extLst>
          </p:cNvPr>
          <p:cNvSpPr txBox="1"/>
          <p:nvPr/>
        </p:nvSpPr>
        <p:spPr>
          <a:xfrm>
            <a:off x="1382256" y="3487599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enter phone number</a:t>
            </a:r>
          </a:p>
        </p:txBody>
      </p:sp>
      <p:pic>
        <p:nvPicPr>
          <p:cNvPr id="20" name="Graphic 19" descr="Bee">
            <a:extLst>
              <a:ext uri="{FF2B5EF4-FFF2-40B4-BE49-F238E27FC236}">
                <a16:creationId xmlns:a16="http://schemas.microsoft.com/office/drawing/2014/main" id="{B4ECAE59-D6D2-BC4A-A0D7-55302E16A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82033">
            <a:off x="1644855" y="1639504"/>
            <a:ext cx="665960" cy="665960"/>
          </a:xfrm>
          <a:prstGeom prst="rect">
            <a:avLst/>
          </a:prstGeom>
        </p:spPr>
      </p:pic>
      <p:pic>
        <p:nvPicPr>
          <p:cNvPr id="21" name="Graphic 20" descr="Bee">
            <a:extLst>
              <a:ext uri="{FF2B5EF4-FFF2-40B4-BE49-F238E27FC236}">
                <a16:creationId xmlns:a16="http://schemas.microsoft.com/office/drawing/2014/main" id="{92AB06D3-A3C6-7740-9513-CB333139E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116128">
            <a:off x="2203400" y="1998998"/>
            <a:ext cx="665960" cy="6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1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272E546-036B-7F4A-911A-48C14A88C29F}"/>
              </a:ext>
            </a:extLst>
          </p:cNvPr>
          <p:cNvGrpSpPr/>
          <p:nvPr/>
        </p:nvGrpSpPr>
        <p:grpSpPr>
          <a:xfrm>
            <a:off x="649087" y="298048"/>
            <a:ext cx="3136739" cy="6261903"/>
            <a:chOff x="3946967" y="196770"/>
            <a:chExt cx="3136739" cy="626190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58EBD70-B7D1-5447-B314-904BF915161F}"/>
                </a:ext>
              </a:extLst>
            </p:cNvPr>
            <p:cNvSpPr/>
            <p:nvPr/>
          </p:nvSpPr>
          <p:spPr>
            <a:xfrm>
              <a:off x="3946967" y="196770"/>
              <a:ext cx="3136739" cy="6261903"/>
            </a:xfrm>
            <a:prstGeom prst="roundRect">
              <a:avLst>
                <a:gd name="adj" fmla="val 6335"/>
              </a:avLst>
            </a:prstGeom>
            <a:solidFill>
              <a:schemeClr val="tx2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E050890-894C-8A4A-8119-1E2DB49DFACA}"/>
                </a:ext>
              </a:extLst>
            </p:cNvPr>
            <p:cNvSpPr/>
            <p:nvPr/>
          </p:nvSpPr>
          <p:spPr>
            <a:xfrm>
              <a:off x="4034741" y="528578"/>
              <a:ext cx="2961189" cy="5594430"/>
            </a:xfrm>
            <a:prstGeom prst="roundRect">
              <a:avLst>
                <a:gd name="adj" fmla="val 2345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0EC765B7-A401-9948-8C29-AB030B429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81" y="725104"/>
            <a:ext cx="413214" cy="41321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2A8BC1B-8FF4-014F-A633-1A5EB0769B81}"/>
              </a:ext>
            </a:extLst>
          </p:cNvPr>
          <p:cNvSpPr/>
          <p:nvPr/>
        </p:nvSpPr>
        <p:spPr>
          <a:xfrm>
            <a:off x="968101" y="818913"/>
            <a:ext cx="26544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People</a:t>
            </a:r>
            <a:endParaRPr lang="en-US" sz="1000" dirty="0">
              <a:solidFill>
                <a:schemeClr val="accent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D0667A-A123-D44F-829A-421FCD4457C1}"/>
              </a:ext>
            </a:extLst>
          </p:cNvPr>
          <p:cNvGrpSpPr/>
          <p:nvPr/>
        </p:nvGrpSpPr>
        <p:grpSpPr>
          <a:xfrm>
            <a:off x="1027934" y="5778437"/>
            <a:ext cx="2511487" cy="260650"/>
            <a:chOff x="1111059" y="5778437"/>
            <a:chExt cx="2511487" cy="260650"/>
          </a:xfrm>
        </p:grpSpPr>
        <p:pic>
          <p:nvPicPr>
            <p:cNvPr id="31" name="Graphic 30" descr="Home">
              <a:extLst>
                <a:ext uri="{FF2B5EF4-FFF2-40B4-BE49-F238E27FC236}">
                  <a16:creationId xmlns:a16="http://schemas.microsoft.com/office/drawing/2014/main" id="{13F62187-C546-3C4E-8BFD-BF581827C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1059" y="5793840"/>
              <a:ext cx="226057" cy="229843"/>
            </a:xfrm>
            <a:prstGeom prst="rect">
              <a:avLst/>
            </a:prstGeom>
          </p:spPr>
        </p:pic>
        <p:pic>
          <p:nvPicPr>
            <p:cNvPr id="32" name="Graphic 31" descr="Camera">
              <a:extLst>
                <a:ext uri="{FF2B5EF4-FFF2-40B4-BE49-F238E27FC236}">
                  <a16:creationId xmlns:a16="http://schemas.microsoft.com/office/drawing/2014/main" id="{A3CCE605-200B-3249-B17B-7E227686B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23836" y="5793840"/>
              <a:ext cx="241206" cy="245247"/>
            </a:xfrm>
            <a:prstGeom prst="rect">
              <a:avLst/>
            </a:prstGeom>
          </p:spPr>
        </p:pic>
        <p:pic>
          <p:nvPicPr>
            <p:cNvPr id="33" name="Graphic 32" descr="Social network">
              <a:extLst>
                <a:ext uri="{FF2B5EF4-FFF2-40B4-BE49-F238E27FC236}">
                  <a16:creationId xmlns:a16="http://schemas.microsoft.com/office/drawing/2014/main" id="{D31540C6-98F0-0E43-8476-EB6698F1F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21101" y="5793840"/>
              <a:ext cx="241206" cy="245247"/>
            </a:xfrm>
            <a:prstGeom prst="rect">
              <a:avLst/>
            </a:prstGeom>
          </p:spPr>
        </p:pic>
        <p:pic>
          <p:nvPicPr>
            <p:cNvPr id="34" name="Graphic 33" descr="User">
              <a:extLst>
                <a:ext uri="{FF2B5EF4-FFF2-40B4-BE49-F238E27FC236}">
                  <a16:creationId xmlns:a16="http://schemas.microsoft.com/office/drawing/2014/main" id="{2DBA08F5-C643-4F43-B5D7-450D81E76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81341" y="5778437"/>
              <a:ext cx="241205" cy="24524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06CB4F4-420B-B648-A65C-3636C838AABD}"/>
              </a:ext>
            </a:extLst>
          </p:cNvPr>
          <p:cNvGrpSpPr/>
          <p:nvPr/>
        </p:nvGrpSpPr>
        <p:grpSpPr>
          <a:xfrm>
            <a:off x="1837381" y="2900233"/>
            <a:ext cx="548962" cy="706021"/>
            <a:chOff x="1946614" y="3648215"/>
            <a:chExt cx="413214" cy="508611"/>
          </a:xfrm>
        </p:grpSpPr>
        <p:pic>
          <p:nvPicPr>
            <p:cNvPr id="19" name="Graphic 18" descr="User">
              <a:extLst>
                <a:ext uri="{FF2B5EF4-FFF2-40B4-BE49-F238E27FC236}">
                  <a16:creationId xmlns:a16="http://schemas.microsoft.com/office/drawing/2014/main" id="{0BC82FE6-F9F2-AE4F-8849-AA14D71B6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46614" y="3648215"/>
              <a:ext cx="413214" cy="42013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8D82E49-571E-434D-B63F-A892C4D45086}"/>
                </a:ext>
              </a:extLst>
            </p:cNvPr>
            <p:cNvSpPr txBox="1"/>
            <p:nvPr/>
          </p:nvSpPr>
          <p:spPr>
            <a:xfrm>
              <a:off x="2052715" y="4001957"/>
              <a:ext cx="251460" cy="154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</a:rPr>
                <a:t>Me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291FDFB-C735-414C-B9B3-8AB68334F19D}"/>
              </a:ext>
            </a:extLst>
          </p:cNvPr>
          <p:cNvGrpSpPr/>
          <p:nvPr/>
        </p:nvGrpSpPr>
        <p:grpSpPr>
          <a:xfrm>
            <a:off x="1027934" y="1255865"/>
            <a:ext cx="2328253" cy="377116"/>
            <a:chOff x="1027934" y="1636865"/>
            <a:chExt cx="2328253" cy="377116"/>
          </a:xfrm>
        </p:grpSpPr>
        <p:pic>
          <p:nvPicPr>
            <p:cNvPr id="20" name="Graphic 19" descr="User">
              <a:extLst>
                <a:ext uri="{FF2B5EF4-FFF2-40B4-BE49-F238E27FC236}">
                  <a16:creationId xmlns:a16="http://schemas.microsoft.com/office/drawing/2014/main" id="{2EE23313-92C0-CD4D-AA19-115A297DD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51930" y="1636865"/>
              <a:ext cx="370902" cy="377116"/>
            </a:xfrm>
            <a:prstGeom prst="rect">
              <a:avLst/>
            </a:prstGeom>
          </p:spPr>
        </p:pic>
        <p:pic>
          <p:nvPicPr>
            <p:cNvPr id="21" name="Graphic 20" descr="User">
              <a:extLst>
                <a:ext uri="{FF2B5EF4-FFF2-40B4-BE49-F238E27FC236}">
                  <a16:creationId xmlns:a16="http://schemas.microsoft.com/office/drawing/2014/main" id="{2D5DCE78-7CB6-5747-96BC-663241576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27934" y="1636865"/>
              <a:ext cx="370902" cy="377116"/>
            </a:xfrm>
            <a:prstGeom prst="rect">
              <a:avLst/>
            </a:prstGeom>
          </p:spPr>
        </p:pic>
        <p:pic>
          <p:nvPicPr>
            <p:cNvPr id="22" name="Graphic 21" descr="User">
              <a:extLst>
                <a:ext uri="{FF2B5EF4-FFF2-40B4-BE49-F238E27FC236}">
                  <a16:creationId xmlns:a16="http://schemas.microsoft.com/office/drawing/2014/main" id="{F3F21EB6-0076-F747-A6BF-A8A7DB76A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83005" y="1636865"/>
              <a:ext cx="370902" cy="377116"/>
            </a:xfrm>
            <a:prstGeom prst="rect">
              <a:avLst/>
            </a:prstGeom>
          </p:spPr>
        </p:pic>
        <p:pic>
          <p:nvPicPr>
            <p:cNvPr id="37" name="Graphic 36" descr="User">
              <a:extLst>
                <a:ext uri="{FF2B5EF4-FFF2-40B4-BE49-F238E27FC236}">
                  <a16:creationId xmlns:a16="http://schemas.microsoft.com/office/drawing/2014/main" id="{6FA9DDD8-0AA4-844D-AC9C-1200B92C6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85285" y="1636865"/>
              <a:ext cx="370902" cy="377116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D2BE3C-FDFE-8D45-B292-F28094DC3387}"/>
              </a:ext>
            </a:extLst>
          </p:cNvPr>
          <p:cNvGrpSpPr/>
          <p:nvPr/>
        </p:nvGrpSpPr>
        <p:grpSpPr>
          <a:xfrm>
            <a:off x="1019331" y="1728035"/>
            <a:ext cx="2328253" cy="377116"/>
            <a:chOff x="1027934" y="1636865"/>
            <a:chExt cx="2328253" cy="377116"/>
          </a:xfrm>
        </p:grpSpPr>
        <p:pic>
          <p:nvPicPr>
            <p:cNvPr id="39" name="Graphic 38" descr="User">
              <a:extLst>
                <a:ext uri="{FF2B5EF4-FFF2-40B4-BE49-F238E27FC236}">
                  <a16:creationId xmlns:a16="http://schemas.microsoft.com/office/drawing/2014/main" id="{481722B1-FCD1-EE4E-880B-61B3FB22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51930" y="1636865"/>
              <a:ext cx="370902" cy="377116"/>
            </a:xfrm>
            <a:prstGeom prst="rect">
              <a:avLst/>
            </a:prstGeom>
          </p:spPr>
        </p:pic>
        <p:pic>
          <p:nvPicPr>
            <p:cNvPr id="40" name="Graphic 39" descr="User">
              <a:extLst>
                <a:ext uri="{FF2B5EF4-FFF2-40B4-BE49-F238E27FC236}">
                  <a16:creationId xmlns:a16="http://schemas.microsoft.com/office/drawing/2014/main" id="{7AFD3A46-E352-F94A-AA18-4CD5896B7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27934" y="1636865"/>
              <a:ext cx="370902" cy="377116"/>
            </a:xfrm>
            <a:prstGeom prst="rect">
              <a:avLst/>
            </a:prstGeom>
          </p:spPr>
        </p:pic>
        <p:pic>
          <p:nvPicPr>
            <p:cNvPr id="41" name="Graphic 40" descr="User">
              <a:extLst>
                <a:ext uri="{FF2B5EF4-FFF2-40B4-BE49-F238E27FC236}">
                  <a16:creationId xmlns:a16="http://schemas.microsoft.com/office/drawing/2014/main" id="{E4B6ADDB-6848-AD4C-8FF5-AD121E027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83005" y="1636865"/>
              <a:ext cx="370902" cy="377116"/>
            </a:xfrm>
            <a:prstGeom prst="rect">
              <a:avLst/>
            </a:prstGeom>
          </p:spPr>
        </p:pic>
        <p:pic>
          <p:nvPicPr>
            <p:cNvPr id="42" name="Graphic 41" descr="User">
              <a:extLst>
                <a:ext uri="{FF2B5EF4-FFF2-40B4-BE49-F238E27FC236}">
                  <a16:creationId xmlns:a16="http://schemas.microsoft.com/office/drawing/2014/main" id="{318E5E93-4F44-A040-B57C-277BF3A86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85285" y="1636865"/>
              <a:ext cx="370902" cy="377116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B6AB8BF-5824-DD4C-9023-67952B349A39}"/>
              </a:ext>
            </a:extLst>
          </p:cNvPr>
          <p:cNvGrpSpPr/>
          <p:nvPr/>
        </p:nvGrpSpPr>
        <p:grpSpPr>
          <a:xfrm>
            <a:off x="1033943" y="2231271"/>
            <a:ext cx="2328253" cy="377116"/>
            <a:chOff x="1027934" y="1636865"/>
            <a:chExt cx="2328253" cy="377116"/>
          </a:xfrm>
        </p:grpSpPr>
        <p:pic>
          <p:nvPicPr>
            <p:cNvPr id="44" name="Graphic 43" descr="User">
              <a:extLst>
                <a:ext uri="{FF2B5EF4-FFF2-40B4-BE49-F238E27FC236}">
                  <a16:creationId xmlns:a16="http://schemas.microsoft.com/office/drawing/2014/main" id="{A4FC3402-C147-4742-8701-0B1631A0D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51930" y="1636865"/>
              <a:ext cx="370902" cy="377116"/>
            </a:xfrm>
            <a:prstGeom prst="rect">
              <a:avLst/>
            </a:prstGeom>
          </p:spPr>
        </p:pic>
        <p:pic>
          <p:nvPicPr>
            <p:cNvPr id="45" name="Graphic 44" descr="User">
              <a:extLst>
                <a:ext uri="{FF2B5EF4-FFF2-40B4-BE49-F238E27FC236}">
                  <a16:creationId xmlns:a16="http://schemas.microsoft.com/office/drawing/2014/main" id="{FB49B401-D6B5-3748-BC69-D81465093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27934" y="1636865"/>
              <a:ext cx="370902" cy="377116"/>
            </a:xfrm>
            <a:prstGeom prst="rect">
              <a:avLst/>
            </a:prstGeom>
          </p:spPr>
        </p:pic>
        <p:pic>
          <p:nvPicPr>
            <p:cNvPr id="46" name="Graphic 45" descr="User">
              <a:extLst>
                <a:ext uri="{FF2B5EF4-FFF2-40B4-BE49-F238E27FC236}">
                  <a16:creationId xmlns:a16="http://schemas.microsoft.com/office/drawing/2014/main" id="{0BCD8FA4-EE58-314C-AC88-DB0A75ED8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83005" y="1636865"/>
              <a:ext cx="370902" cy="377116"/>
            </a:xfrm>
            <a:prstGeom prst="rect">
              <a:avLst/>
            </a:prstGeom>
          </p:spPr>
        </p:pic>
        <p:pic>
          <p:nvPicPr>
            <p:cNvPr id="47" name="Graphic 46" descr="User">
              <a:extLst>
                <a:ext uri="{FF2B5EF4-FFF2-40B4-BE49-F238E27FC236}">
                  <a16:creationId xmlns:a16="http://schemas.microsoft.com/office/drawing/2014/main" id="{74D9D1A9-DC19-DD48-BFCE-B95E2F4C6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85285" y="1636865"/>
              <a:ext cx="370902" cy="377116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4CF639F-006F-7C4F-AC7D-75800806E0A5}"/>
              </a:ext>
            </a:extLst>
          </p:cNvPr>
          <p:cNvGrpSpPr/>
          <p:nvPr/>
        </p:nvGrpSpPr>
        <p:grpSpPr>
          <a:xfrm>
            <a:off x="1012694" y="4044785"/>
            <a:ext cx="2328253" cy="377116"/>
            <a:chOff x="1027934" y="1636865"/>
            <a:chExt cx="2328253" cy="377116"/>
          </a:xfrm>
        </p:grpSpPr>
        <p:pic>
          <p:nvPicPr>
            <p:cNvPr id="66" name="Graphic 65" descr="User">
              <a:extLst>
                <a:ext uri="{FF2B5EF4-FFF2-40B4-BE49-F238E27FC236}">
                  <a16:creationId xmlns:a16="http://schemas.microsoft.com/office/drawing/2014/main" id="{67A05F3E-D24E-0149-B35E-58FBEA479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651930" y="1636865"/>
              <a:ext cx="370902" cy="377116"/>
            </a:xfrm>
            <a:prstGeom prst="rect">
              <a:avLst/>
            </a:prstGeom>
          </p:spPr>
        </p:pic>
        <p:pic>
          <p:nvPicPr>
            <p:cNvPr id="67" name="Graphic 66" descr="User">
              <a:extLst>
                <a:ext uri="{FF2B5EF4-FFF2-40B4-BE49-F238E27FC236}">
                  <a16:creationId xmlns:a16="http://schemas.microsoft.com/office/drawing/2014/main" id="{13BC135D-7619-C04B-8D17-49FBE2BB0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27934" y="1636865"/>
              <a:ext cx="370902" cy="377116"/>
            </a:xfrm>
            <a:prstGeom prst="rect">
              <a:avLst/>
            </a:prstGeom>
          </p:spPr>
        </p:pic>
        <p:pic>
          <p:nvPicPr>
            <p:cNvPr id="68" name="Graphic 67" descr="User">
              <a:extLst>
                <a:ext uri="{FF2B5EF4-FFF2-40B4-BE49-F238E27FC236}">
                  <a16:creationId xmlns:a16="http://schemas.microsoft.com/office/drawing/2014/main" id="{DE9582ED-1E57-F74E-8F94-829EFA2C8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283005" y="1636865"/>
              <a:ext cx="370902" cy="377116"/>
            </a:xfrm>
            <a:prstGeom prst="rect">
              <a:avLst/>
            </a:prstGeom>
          </p:spPr>
        </p:pic>
        <p:pic>
          <p:nvPicPr>
            <p:cNvPr id="69" name="Graphic 68" descr="User">
              <a:extLst>
                <a:ext uri="{FF2B5EF4-FFF2-40B4-BE49-F238E27FC236}">
                  <a16:creationId xmlns:a16="http://schemas.microsoft.com/office/drawing/2014/main" id="{BD4885FE-CA45-3345-A1ED-2B1F19695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985285" y="1636865"/>
              <a:ext cx="370902" cy="377116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0F21ACB-77D4-DC40-8512-80459BE2466F}"/>
              </a:ext>
            </a:extLst>
          </p:cNvPr>
          <p:cNvGrpSpPr/>
          <p:nvPr/>
        </p:nvGrpSpPr>
        <p:grpSpPr>
          <a:xfrm>
            <a:off x="1019331" y="4442211"/>
            <a:ext cx="2328253" cy="377116"/>
            <a:chOff x="1027934" y="1636865"/>
            <a:chExt cx="2328253" cy="377116"/>
          </a:xfrm>
        </p:grpSpPr>
        <p:pic>
          <p:nvPicPr>
            <p:cNvPr id="81" name="Graphic 80" descr="User">
              <a:extLst>
                <a:ext uri="{FF2B5EF4-FFF2-40B4-BE49-F238E27FC236}">
                  <a16:creationId xmlns:a16="http://schemas.microsoft.com/office/drawing/2014/main" id="{D7ABB865-0845-0941-ABAB-585BE669A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51930" y="1636865"/>
              <a:ext cx="370902" cy="377116"/>
            </a:xfrm>
            <a:prstGeom prst="rect">
              <a:avLst/>
            </a:prstGeom>
          </p:spPr>
        </p:pic>
        <p:pic>
          <p:nvPicPr>
            <p:cNvPr id="82" name="Graphic 81" descr="User">
              <a:extLst>
                <a:ext uri="{FF2B5EF4-FFF2-40B4-BE49-F238E27FC236}">
                  <a16:creationId xmlns:a16="http://schemas.microsoft.com/office/drawing/2014/main" id="{385AE486-1CB4-9942-97FF-51E8D6B99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7934" y="1636865"/>
              <a:ext cx="370902" cy="377116"/>
            </a:xfrm>
            <a:prstGeom prst="rect">
              <a:avLst/>
            </a:prstGeom>
          </p:spPr>
        </p:pic>
        <p:pic>
          <p:nvPicPr>
            <p:cNvPr id="83" name="Graphic 82" descr="User">
              <a:extLst>
                <a:ext uri="{FF2B5EF4-FFF2-40B4-BE49-F238E27FC236}">
                  <a16:creationId xmlns:a16="http://schemas.microsoft.com/office/drawing/2014/main" id="{BC357EF3-51E4-ED47-823F-9554389A2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283005" y="1636865"/>
              <a:ext cx="370902" cy="377116"/>
            </a:xfrm>
            <a:prstGeom prst="rect">
              <a:avLst/>
            </a:prstGeom>
          </p:spPr>
        </p:pic>
        <p:pic>
          <p:nvPicPr>
            <p:cNvPr id="84" name="Graphic 83" descr="User">
              <a:extLst>
                <a:ext uri="{FF2B5EF4-FFF2-40B4-BE49-F238E27FC236}">
                  <a16:creationId xmlns:a16="http://schemas.microsoft.com/office/drawing/2014/main" id="{CC9EB1D3-CBF6-084C-A717-10DB0E118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85285" y="1636865"/>
              <a:ext cx="370902" cy="377116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C534A1B-E8B2-6C42-818C-09CC74FC0192}"/>
              </a:ext>
            </a:extLst>
          </p:cNvPr>
          <p:cNvGrpSpPr/>
          <p:nvPr/>
        </p:nvGrpSpPr>
        <p:grpSpPr>
          <a:xfrm>
            <a:off x="1020429" y="4870012"/>
            <a:ext cx="2328253" cy="377116"/>
            <a:chOff x="1027934" y="1636865"/>
            <a:chExt cx="2328253" cy="377116"/>
          </a:xfrm>
        </p:grpSpPr>
        <p:pic>
          <p:nvPicPr>
            <p:cNvPr id="86" name="Graphic 85" descr="User">
              <a:extLst>
                <a:ext uri="{FF2B5EF4-FFF2-40B4-BE49-F238E27FC236}">
                  <a16:creationId xmlns:a16="http://schemas.microsoft.com/office/drawing/2014/main" id="{29BDFEC0-CE76-2C42-A693-7B0B00032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51930" y="1636865"/>
              <a:ext cx="370902" cy="377116"/>
            </a:xfrm>
            <a:prstGeom prst="rect">
              <a:avLst/>
            </a:prstGeom>
          </p:spPr>
        </p:pic>
        <p:pic>
          <p:nvPicPr>
            <p:cNvPr id="87" name="Graphic 86" descr="User">
              <a:extLst>
                <a:ext uri="{FF2B5EF4-FFF2-40B4-BE49-F238E27FC236}">
                  <a16:creationId xmlns:a16="http://schemas.microsoft.com/office/drawing/2014/main" id="{FBBCE772-89DB-A847-92A2-A7A245FED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7934" y="1636865"/>
              <a:ext cx="370902" cy="377116"/>
            </a:xfrm>
            <a:prstGeom prst="rect">
              <a:avLst/>
            </a:prstGeom>
          </p:spPr>
        </p:pic>
        <p:pic>
          <p:nvPicPr>
            <p:cNvPr id="88" name="Graphic 87" descr="User">
              <a:extLst>
                <a:ext uri="{FF2B5EF4-FFF2-40B4-BE49-F238E27FC236}">
                  <a16:creationId xmlns:a16="http://schemas.microsoft.com/office/drawing/2014/main" id="{7E3E3871-F169-3D41-A104-FC7846C98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283005" y="1636865"/>
              <a:ext cx="370902" cy="377116"/>
            </a:xfrm>
            <a:prstGeom prst="rect">
              <a:avLst/>
            </a:prstGeom>
          </p:spPr>
        </p:pic>
        <p:pic>
          <p:nvPicPr>
            <p:cNvPr id="89" name="Graphic 88" descr="User">
              <a:extLst>
                <a:ext uri="{FF2B5EF4-FFF2-40B4-BE49-F238E27FC236}">
                  <a16:creationId xmlns:a16="http://schemas.microsoft.com/office/drawing/2014/main" id="{6877F3CC-635C-5245-AC9E-57B97C667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85285" y="1636865"/>
              <a:ext cx="370902" cy="377116"/>
            </a:xfrm>
            <a:prstGeom prst="rect">
              <a:avLst/>
            </a:prstGeom>
          </p:spPr>
        </p:pic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2B15219-FA43-0F4C-B0C1-865F7D64466F}"/>
              </a:ext>
            </a:extLst>
          </p:cNvPr>
          <p:cNvSpPr txBox="1"/>
          <p:nvPr/>
        </p:nvSpPr>
        <p:spPr>
          <a:xfrm>
            <a:off x="2478444" y="272032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FOLLOWING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9121CD6-47B3-D847-98FA-3994A2CAEDEF}"/>
              </a:ext>
            </a:extLst>
          </p:cNvPr>
          <p:cNvSpPr txBox="1"/>
          <p:nvPr/>
        </p:nvSpPr>
        <p:spPr>
          <a:xfrm>
            <a:off x="2416472" y="3641622"/>
            <a:ext cx="1078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FOLLOWED BY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D8212CFD-B953-4747-9099-F267D90FE15A}"/>
              </a:ext>
            </a:extLst>
          </p:cNvPr>
          <p:cNvSpPr/>
          <p:nvPr/>
        </p:nvSpPr>
        <p:spPr>
          <a:xfrm>
            <a:off x="4252418" y="1005615"/>
            <a:ext cx="3550462" cy="554528"/>
          </a:xfrm>
          <a:prstGeom prst="roundRect">
            <a:avLst/>
          </a:prstGeom>
          <a:blipFill>
            <a:blip r:embed="rId1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Show List of People who are connected to user based on video likes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788F792-17BF-6145-ABEB-143864DF19B0}"/>
              </a:ext>
            </a:extLst>
          </p:cNvPr>
          <p:cNvSpPr txBox="1"/>
          <p:nvPr/>
        </p:nvSpPr>
        <p:spPr>
          <a:xfrm>
            <a:off x="4252418" y="355772"/>
            <a:ext cx="289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Feature Overview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99D584-75C6-8B4F-BDA8-BB428783560B}"/>
              </a:ext>
            </a:extLst>
          </p:cNvPr>
          <p:cNvSpPr txBox="1"/>
          <p:nvPr/>
        </p:nvSpPr>
        <p:spPr>
          <a:xfrm>
            <a:off x="8426648" y="355772"/>
            <a:ext cx="289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Learning Objectives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DAA945C2-58B3-0944-8053-3A0EB5CA6464}"/>
              </a:ext>
            </a:extLst>
          </p:cNvPr>
          <p:cNvSpPr/>
          <p:nvPr/>
        </p:nvSpPr>
        <p:spPr>
          <a:xfrm>
            <a:off x="8406176" y="990094"/>
            <a:ext cx="3277672" cy="554528"/>
          </a:xfrm>
          <a:prstGeom prst="roundRect">
            <a:avLst/>
          </a:prstGeom>
          <a:blipFill>
            <a:blip r:embed="rId1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Define workflow to get list of user based on users connections</a:t>
            </a:r>
          </a:p>
        </p:txBody>
      </p:sp>
    </p:spTree>
    <p:extLst>
      <p:ext uri="{BB962C8B-B14F-4D97-AF65-F5344CB8AC3E}">
        <p14:creationId xmlns:p14="http://schemas.microsoft.com/office/powerpoint/2010/main" val="131320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272E546-036B-7F4A-911A-48C14A88C29F}"/>
              </a:ext>
            </a:extLst>
          </p:cNvPr>
          <p:cNvGrpSpPr/>
          <p:nvPr/>
        </p:nvGrpSpPr>
        <p:grpSpPr>
          <a:xfrm>
            <a:off x="649087" y="298048"/>
            <a:ext cx="3136739" cy="6261903"/>
            <a:chOff x="3946967" y="196770"/>
            <a:chExt cx="3136739" cy="626190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58EBD70-B7D1-5447-B314-904BF915161F}"/>
                </a:ext>
              </a:extLst>
            </p:cNvPr>
            <p:cNvSpPr/>
            <p:nvPr/>
          </p:nvSpPr>
          <p:spPr>
            <a:xfrm>
              <a:off x="3946967" y="196770"/>
              <a:ext cx="3136739" cy="6261903"/>
            </a:xfrm>
            <a:prstGeom prst="roundRect">
              <a:avLst>
                <a:gd name="adj" fmla="val 6335"/>
              </a:avLst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E050890-894C-8A4A-8119-1E2DB49DFACA}"/>
                </a:ext>
              </a:extLst>
            </p:cNvPr>
            <p:cNvSpPr/>
            <p:nvPr/>
          </p:nvSpPr>
          <p:spPr>
            <a:xfrm>
              <a:off x="4034741" y="528578"/>
              <a:ext cx="2961189" cy="5594430"/>
            </a:xfrm>
            <a:prstGeom prst="roundRect">
              <a:avLst>
                <a:gd name="adj" fmla="val 2345"/>
              </a:avLst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C9365BC6-09F3-4B46-AD79-634211A99041}"/>
              </a:ext>
            </a:extLst>
          </p:cNvPr>
          <p:cNvSpPr txBox="1"/>
          <p:nvPr/>
        </p:nvSpPr>
        <p:spPr>
          <a:xfrm>
            <a:off x="4111916" y="2461278"/>
            <a:ext cx="283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0AFD05-B612-B84D-B506-1FB3BEDB6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04" y="629857"/>
            <a:ext cx="2852369" cy="559443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3" name="Graphic 42" descr="Camera">
            <a:extLst>
              <a:ext uri="{FF2B5EF4-FFF2-40B4-BE49-F238E27FC236}">
                <a16:creationId xmlns:a16="http://schemas.microsoft.com/office/drawing/2014/main" id="{DDBAC23C-07E2-984E-BF06-B7E32B0F1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6689" y="5508006"/>
            <a:ext cx="503361" cy="511794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0413CD3-35A9-D54D-A770-6EF25B1B7A3E}"/>
              </a:ext>
            </a:extLst>
          </p:cNvPr>
          <p:cNvSpPr/>
          <p:nvPr/>
        </p:nvSpPr>
        <p:spPr>
          <a:xfrm>
            <a:off x="4252418" y="1005615"/>
            <a:ext cx="3550462" cy="554528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Allow people to capture videos from their devices and upload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4A56FC-C29F-CF47-9233-61FB3754E2BE}"/>
              </a:ext>
            </a:extLst>
          </p:cNvPr>
          <p:cNvSpPr txBox="1"/>
          <p:nvPr/>
        </p:nvSpPr>
        <p:spPr>
          <a:xfrm>
            <a:off x="4252418" y="355772"/>
            <a:ext cx="2899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Feature Overview </a:t>
            </a:r>
            <a:r>
              <a:rPr lang="en-US" sz="2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(Future)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B0A6C3-DDFA-FA45-88E1-E01297B649A9}"/>
              </a:ext>
            </a:extLst>
          </p:cNvPr>
          <p:cNvSpPr txBox="1"/>
          <p:nvPr/>
        </p:nvSpPr>
        <p:spPr>
          <a:xfrm>
            <a:off x="8426648" y="355772"/>
            <a:ext cx="289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Learning Objectives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E44B3CC8-9D57-0E40-943C-05E99E9AFF76}"/>
              </a:ext>
            </a:extLst>
          </p:cNvPr>
          <p:cNvSpPr/>
          <p:nvPr/>
        </p:nvSpPr>
        <p:spPr>
          <a:xfrm>
            <a:off x="8426648" y="1005615"/>
            <a:ext cx="3550462" cy="554528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Define workflow to security upload video to persistent store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C46B4B8-901B-FC4A-996D-C3546AB8B510}"/>
              </a:ext>
            </a:extLst>
          </p:cNvPr>
          <p:cNvSpPr/>
          <p:nvPr/>
        </p:nvSpPr>
        <p:spPr>
          <a:xfrm>
            <a:off x="4252418" y="1906750"/>
            <a:ext cx="3550462" cy="554528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Once captured user can attach tags to videos</a:t>
            </a:r>
          </a:p>
        </p:txBody>
      </p:sp>
    </p:spTree>
    <p:extLst>
      <p:ext uri="{BB962C8B-B14F-4D97-AF65-F5344CB8AC3E}">
        <p14:creationId xmlns:p14="http://schemas.microsoft.com/office/powerpoint/2010/main" val="10294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45302</TotalTime>
  <Words>932</Words>
  <Application>Microsoft Macintosh PowerPoint</Application>
  <PresentationFormat>Widescreen</PresentationFormat>
  <Paragraphs>193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Amazon Ember</vt:lpstr>
      <vt:lpstr>Amazon Ember Light</vt:lpstr>
      <vt:lpstr>Arial</vt:lpstr>
      <vt:lpstr>Calibri</vt:lpstr>
      <vt:lpstr>Calibri Light</vt:lpstr>
      <vt:lpstr>Office Theme</vt:lpstr>
      <vt:lpstr>Build your Social Graph on AWS  &lt;Month&gt; &lt;Year&gt;</vt:lpstr>
      <vt:lpstr>Application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Workflows</vt:lpstr>
      <vt:lpstr>PowerPoint Presentation</vt:lpstr>
      <vt:lpstr>PowerPoint Presentation</vt:lpstr>
      <vt:lpstr>PowerPoint Presentation</vt:lpstr>
      <vt:lpstr>PowerPoint Presentation</vt:lpstr>
      <vt:lpstr>Brief Overview of AWS Services</vt:lpstr>
      <vt:lpstr>Data Models-User Connections</vt:lpstr>
      <vt:lpstr>Data Models-User Preferences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111</cp:revision>
  <dcterms:created xsi:type="dcterms:W3CDTF">2020-07-15T04:44:37Z</dcterms:created>
  <dcterms:modified xsi:type="dcterms:W3CDTF">2023-01-21T04:09:00Z</dcterms:modified>
</cp:coreProperties>
</file>