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5" r:id="rId20"/>
    <p:sldId id="276"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BFF385-80B9-4F38-9A83-AC78F02D70AC}" v="6" dt="2025-07-07T09:41:23.131"/>
    <p1510:client id="{7D6B4EEA-9A67-46B7-A010-2C71D7962888}" v="55" dt="2025-07-07T09:07:25.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 Gh" userId="3de0972ebd86724b" providerId="LiveId" clId="{38BFF385-80B9-4F38-9A83-AC78F02D70AC}"/>
    <pc:docChg chg="undo custSel addSld modSld">
      <pc:chgData name="Ch Gh" userId="3de0972ebd86724b" providerId="LiveId" clId="{38BFF385-80B9-4F38-9A83-AC78F02D70AC}" dt="2025-07-07T10:39:49.495" v="79" actId="14100"/>
      <pc:docMkLst>
        <pc:docMk/>
      </pc:docMkLst>
      <pc:sldChg chg="modSp mod">
        <pc:chgData name="Ch Gh" userId="3de0972ebd86724b" providerId="LiveId" clId="{38BFF385-80B9-4F38-9A83-AC78F02D70AC}" dt="2025-07-07T09:11:08.107" v="17" actId="207"/>
        <pc:sldMkLst>
          <pc:docMk/>
          <pc:sldMk cId="1317490517" sldId="258"/>
        </pc:sldMkLst>
        <pc:spChg chg="mod">
          <ac:chgData name="Ch Gh" userId="3de0972ebd86724b" providerId="LiveId" clId="{38BFF385-80B9-4F38-9A83-AC78F02D70AC}" dt="2025-07-07T09:11:08.107" v="17" actId="207"/>
          <ac:spMkLst>
            <pc:docMk/>
            <pc:sldMk cId="1317490517" sldId="258"/>
            <ac:spMk id="6" creationId="{DDFF6F59-470E-D3C5-1CE6-E131A9C642DE}"/>
          </ac:spMkLst>
        </pc:spChg>
        <pc:picChg chg="mod">
          <ac:chgData name="Ch Gh" userId="3de0972ebd86724b" providerId="LiveId" clId="{38BFF385-80B9-4F38-9A83-AC78F02D70AC}" dt="2025-07-07T09:09:59.974" v="9" actId="13822"/>
          <ac:picMkLst>
            <pc:docMk/>
            <pc:sldMk cId="1317490517" sldId="258"/>
            <ac:picMk id="3" creationId="{BF554118-065F-B9AD-26B2-9EE3A7BE9E04}"/>
          </ac:picMkLst>
        </pc:picChg>
        <pc:picChg chg="mod">
          <ac:chgData name="Ch Gh" userId="3de0972ebd86724b" providerId="LiveId" clId="{38BFF385-80B9-4F38-9A83-AC78F02D70AC}" dt="2025-07-07T09:10:05.093" v="10" actId="13822"/>
          <ac:picMkLst>
            <pc:docMk/>
            <pc:sldMk cId="1317490517" sldId="258"/>
            <ac:picMk id="5" creationId="{9CCF671C-5BAC-6275-459F-CC38EBA849B6}"/>
          </ac:picMkLst>
        </pc:picChg>
      </pc:sldChg>
      <pc:sldChg chg="modSp mod">
        <pc:chgData name="Ch Gh" userId="3de0972ebd86724b" providerId="LiveId" clId="{38BFF385-80B9-4F38-9A83-AC78F02D70AC}" dt="2025-07-07T09:13:49.480" v="21"/>
        <pc:sldMkLst>
          <pc:docMk/>
          <pc:sldMk cId="2533433680" sldId="259"/>
        </pc:sldMkLst>
        <pc:spChg chg="mod">
          <ac:chgData name="Ch Gh" userId="3de0972ebd86724b" providerId="LiveId" clId="{38BFF385-80B9-4F38-9A83-AC78F02D70AC}" dt="2025-07-07T09:13:49.480" v="21"/>
          <ac:spMkLst>
            <pc:docMk/>
            <pc:sldMk cId="2533433680" sldId="259"/>
            <ac:spMk id="4" creationId="{717B8C86-985D-3CD9-386A-F847B7AD2FC1}"/>
          </ac:spMkLst>
        </pc:spChg>
      </pc:sldChg>
      <pc:sldChg chg="modSp mod">
        <pc:chgData name="Ch Gh" userId="3de0972ebd86724b" providerId="LiveId" clId="{38BFF385-80B9-4F38-9A83-AC78F02D70AC}" dt="2025-07-07T09:14:46.670" v="24" actId="207"/>
        <pc:sldMkLst>
          <pc:docMk/>
          <pc:sldMk cId="2349946727" sldId="260"/>
        </pc:sldMkLst>
        <pc:spChg chg="mod">
          <ac:chgData name="Ch Gh" userId="3de0972ebd86724b" providerId="LiveId" clId="{38BFF385-80B9-4F38-9A83-AC78F02D70AC}" dt="2025-07-07T09:14:46.670" v="24" actId="207"/>
          <ac:spMkLst>
            <pc:docMk/>
            <pc:sldMk cId="2349946727" sldId="260"/>
            <ac:spMk id="4" creationId="{983A0B9D-D0CC-B4A9-1D8A-5F68ED7817A0}"/>
          </ac:spMkLst>
        </pc:spChg>
      </pc:sldChg>
      <pc:sldChg chg="modSp mod">
        <pc:chgData name="Ch Gh" userId="3de0972ebd86724b" providerId="LiveId" clId="{38BFF385-80B9-4F38-9A83-AC78F02D70AC}" dt="2025-07-07T09:15:29.166" v="27" actId="207"/>
        <pc:sldMkLst>
          <pc:docMk/>
          <pc:sldMk cId="2548282714" sldId="261"/>
        </pc:sldMkLst>
        <pc:spChg chg="mod">
          <ac:chgData name="Ch Gh" userId="3de0972ebd86724b" providerId="LiveId" clId="{38BFF385-80B9-4F38-9A83-AC78F02D70AC}" dt="2025-07-07T09:15:29.166" v="27" actId="207"/>
          <ac:spMkLst>
            <pc:docMk/>
            <pc:sldMk cId="2548282714" sldId="261"/>
            <ac:spMk id="2" creationId="{8CA95CA7-C33D-4FD7-DBCF-A0456C571615}"/>
          </ac:spMkLst>
        </pc:spChg>
      </pc:sldChg>
      <pc:sldChg chg="addSp modSp mod">
        <pc:chgData name="Ch Gh" userId="3de0972ebd86724b" providerId="LiveId" clId="{38BFF385-80B9-4F38-9A83-AC78F02D70AC}" dt="2025-07-07T09:16:30.426" v="46" actId="1076"/>
        <pc:sldMkLst>
          <pc:docMk/>
          <pc:sldMk cId="1836794814" sldId="263"/>
        </pc:sldMkLst>
        <pc:spChg chg="add mod">
          <ac:chgData name="Ch Gh" userId="3de0972ebd86724b" providerId="LiveId" clId="{38BFF385-80B9-4F38-9A83-AC78F02D70AC}" dt="2025-07-07T09:16:30.426" v="46" actId="1076"/>
          <ac:spMkLst>
            <pc:docMk/>
            <pc:sldMk cId="1836794814" sldId="263"/>
            <ac:spMk id="2" creationId="{01E9AAF2-569B-1280-CEA8-567FC9E0A855}"/>
          </ac:spMkLst>
        </pc:spChg>
        <pc:graphicFrameChg chg="mod">
          <ac:chgData name="Ch Gh" userId="3de0972ebd86724b" providerId="LiveId" clId="{38BFF385-80B9-4F38-9A83-AC78F02D70AC}" dt="2025-07-07T09:16:27.897" v="45" actId="1076"/>
          <ac:graphicFrameMkLst>
            <pc:docMk/>
            <pc:sldMk cId="1836794814" sldId="263"/>
            <ac:graphicFrameMk id="8" creationId="{0638C541-F90D-2BB3-D7FB-6FB5766F4EB2}"/>
          </ac:graphicFrameMkLst>
        </pc:graphicFrameChg>
      </pc:sldChg>
      <pc:sldChg chg="addSp modSp mod">
        <pc:chgData name="Ch Gh" userId="3de0972ebd86724b" providerId="LiveId" clId="{38BFF385-80B9-4F38-9A83-AC78F02D70AC}" dt="2025-07-07T09:41:30.914" v="70" actId="1076"/>
        <pc:sldMkLst>
          <pc:docMk/>
          <pc:sldMk cId="643341967" sldId="267"/>
        </pc:sldMkLst>
        <pc:spChg chg="mod">
          <ac:chgData name="Ch Gh" userId="3de0972ebd86724b" providerId="LiveId" clId="{38BFF385-80B9-4F38-9A83-AC78F02D70AC}" dt="2025-07-07T09:41:16.517" v="64" actId="207"/>
          <ac:spMkLst>
            <pc:docMk/>
            <pc:sldMk cId="643341967" sldId="267"/>
            <ac:spMk id="3" creationId="{46376630-B7F9-3456-4F22-749E8402A69C}"/>
          </ac:spMkLst>
        </pc:spChg>
        <pc:spChg chg="add mod">
          <ac:chgData name="Ch Gh" userId="3de0972ebd86724b" providerId="LiveId" clId="{38BFF385-80B9-4F38-9A83-AC78F02D70AC}" dt="2025-07-07T09:41:30.914" v="70" actId="1076"/>
          <ac:spMkLst>
            <pc:docMk/>
            <pc:sldMk cId="643341967" sldId="267"/>
            <ac:spMk id="4" creationId="{FFFF3275-B363-65BC-40D9-949DDAC29911}"/>
          </ac:spMkLst>
        </pc:spChg>
      </pc:sldChg>
      <pc:sldChg chg="modSp mod">
        <pc:chgData name="Ch Gh" userId="3de0972ebd86724b" providerId="LiveId" clId="{38BFF385-80B9-4F38-9A83-AC78F02D70AC}" dt="2025-07-07T09:41:10.209" v="63" actId="207"/>
        <pc:sldMkLst>
          <pc:docMk/>
          <pc:sldMk cId="476997201" sldId="268"/>
        </pc:sldMkLst>
        <pc:spChg chg="mod">
          <ac:chgData name="Ch Gh" userId="3de0972ebd86724b" providerId="LiveId" clId="{38BFF385-80B9-4F38-9A83-AC78F02D70AC}" dt="2025-07-07T09:40:07.395" v="62" actId="20577"/>
          <ac:spMkLst>
            <pc:docMk/>
            <pc:sldMk cId="476997201" sldId="268"/>
            <ac:spMk id="4" creationId="{C626C0FC-40E2-45F5-3212-C38D1A8A57AF}"/>
          </ac:spMkLst>
        </pc:spChg>
        <pc:spChg chg="mod">
          <ac:chgData name="Ch Gh" userId="3de0972ebd86724b" providerId="LiveId" clId="{38BFF385-80B9-4F38-9A83-AC78F02D70AC}" dt="2025-07-07T09:41:10.209" v="63" actId="207"/>
          <ac:spMkLst>
            <pc:docMk/>
            <pc:sldMk cId="476997201" sldId="268"/>
            <ac:spMk id="5" creationId="{C731D648-FFE0-D634-48AB-DB21623645B6}"/>
          </ac:spMkLst>
        </pc:spChg>
      </pc:sldChg>
      <pc:sldChg chg="addSp delSp modSp mod">
        <pc:chgData name="Ch Gh" userId="3de0972ebd86724b" providerId="LiveId" clId="{38BFF385-80B9-4F38-9A83-AC78F02D70AC}" dt="2025-07-07T10:39:03.724" v="75" actId="14100"/>
        <pc:sldMkLst>
          <pc:docMk/>
          <pc:sldMk cId="2835586517" sldId="275"/>
        </pc:sldMkLst>
        <pc:picChg chg="del">
          <ac:chgData name="Ch Gh" userId="3de0972ebd86724b" providerId="LiveId" clId="{38BFF385-80B9-4F38-9A83-AC78F02D70AC}" dt="2025-07-07T10:38:47.939" v="71" actId="478"/>
          <ac:picMkLst>
            <pc:docMk/>
            <pc:sldMk cId="2835586517" sldId="275"/>
            <ac:picMk id="3" creationId="{553AB872-3F0A-392C-5067-2EC0B154E0C1}"/>
          </ac:picMkLst>
        </pc:picChg>
        <pc:picChg chg="add mod">
          <ac:chgData name="Ch Gh" userId="3de0972ebd86724b" providerId="LiveId" clId="{38BFF385-80B9-4F38-9A83-AC78F02D70AC}" dt="2025-07-07T10:39:03.724" v="75" actId="14100"/>
          <ac:picMkLst>
            <pc:docMk/>
            <pc:sldMk cId="2835586517" sldId="275"/>
            <ac:picMk id="4" creationId="{0ABF290F-04A8-B339-7FBF-E76C3E3FE214}"/>
          </ac:picMkLst>
        </pc:picChg>
      </pc:sldChg>
      <pc:sldChg chg="addSp modSp new mod">
        <pc:chgData name="Ch Gh" userId="3de0972ebd86724b" providerId="LiveId" clId="{38BFF385-80B9-4F38-9A83-AC78F02D70AC}" dt="2025-07-07T10:39:49.495" v="79" actId="14100"/>
        <pc:sldMkLst>
          <pc:docMk/>
          <pc:sldMk cId="1348338975" sldId="276"/>
        </pc:sldMkLst>
        <pc:picChg chg="add mod">
          <ac:chgData name="Ch Gh" userId="3de0972ebd86724b" providerId="LiveId" clId="{38BFF385-80B9-4F38-9A83-AC78F02D70AC}" dt="2025-07-07T10:39:49.495" v="79" actId="14100"/>
          <ac:picMkLst>
            <pc:docMk/>
            <pc:sldMk cId="1348338975" sldId="276"/>
            <ac:picMk id="3" creationId="{0DEBA582-049F-77D4-C451-23E9F995713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SUS\OneDrive\Desktop\Some%20insight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3de0972ebd86724b/Desktop/IP_Filing/IP%20Data%20Clean%20new.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3de0972ebd86724b/Desktop/IP_Filing/IP%20Data%20Clean%20new.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3de0972ebd86724b/Desktop/Forcast%20Python%20upload.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OneDrive\Desktop\Some%20insigh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OneDrive\Desktop\Some%20insigh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3de0972ebd86724b/Desktop/IP_Filing/IP%20Data%20Clean%20new.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SUS\OneDrive\Desktop\Some%20insigh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SUS\OneDrive\Desktop\Some%20insigh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SUS\OneDrive\Desktop\Some%20insight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3de0972ebd86724b/Desktop/IP_Filing/IP%20Data%20Clean%20new.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3de0972ebd86724b/Desktop/IP_Filing/IP%20Data%20Clean%20new.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Madhya</a:t>
            </a:r>
            <a:r>
              <a:rPr lang="en-US" baseline="0"/>
              <a:t> pradesh</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Sheet3!$B$27</c:f>
              <c:strCache>
                <c:ptCount val="1"/>
                <c:pt idx="0">
                  <c:v>2024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Sheet3!$A$28:$A$33</c:f>
              <c:strCache>
                <c:ptCount val="6"/>
                <c:pt idx="0">
                  <c:v>Copyright</c:v>
                </c:pt>
                <c:pt idx="1">
                  <c:v>Geographical indication</c:v>
                </c:pt>
                <c:pt idx="2">
                  <c:v>Indrustrial design</c:v>
                </c:pt>
                <c:pt idx="3">
                  <c:v>Patent</c:v>
                </c:pt>
                <c:pt idx="4">
                  <c:v>Trade secret</c:v>
                </c:pt>
                <c:pt idx="5">
                  <c:v>trademark</c:v>
                </c:pt>
              </c:strCache>
            </c:strRef>
          </c:cat>
          <c:val>
            <c:numRef>
              <c:f>Sheet3!$B$28:$B$33</c:f>
              <c:numCache>
                <c:formatCode>General</c:formatCode>
                <c:ptCount val="6"/>
                <c:pt idx="0">
                  <c:v>7</c:v>
                </c:pt>
                <c:pt idx="1">
                  <c:v>5</c:v>
                </c:pt>
                <c:pt idx="2">
                  <c:v>5</c:v>
                </c:pt>
                <c:pt idx="3">
                  <c:v>6</c:v>
                </c:pt>
                <c:pt idx="4">
                  <c:v>6</c:v>
                </c:pt>
                <c:pt idx="5">
                  <c:v>4</c:v>
                </c:pt>
              </c:numCache>
            </c:numRef>
          </c:val>
          <c:extLst>
            <c:ext xmlns:c16="http://schemas.microsoft.com/office/drawing/2014/chart" uri="{C3380CC4-5D6E-409C-BE32-E72D297353CC}">
              <c16:uniqueId val="{00000000-5268-4419-8EFB-8F648B424E7C}"/>
            </c:ext>
          </c:extLst>
        </c:ser>
        <c:ser>
          <c:idx val="1"/>
          <c:order val="1"/>
          <c:tx>
            <c:strRef>
              <c:f>Sheet3!$C$27</c:f>
              <c:strCache>
                <c:ptCount val="1"/>
                <c:pt idx="0">
                  <c:v>2023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Sheet3!$A$28:$A$33</c:f>
              <c:strCache>
                <c:ptCount val="6"/>
                <c:pt idx="0">
                  <c:v>Copyright</c:v>
                </c:pt>
                <c:pt idx="1">
                  <c:v>Geographical indication</c:v>
                </c:pt>
                <c:pt idx="2">
                  <c:v>Indrustrial design</c:v>
                </c:pt>
                <c:pt idx="3">
                  <c:v>Patent</c:v>
                </c:pt>
                <c:pt idx="4">
                  <c:v>Trade secret</c:v>
                </c:pt>
                <c:pt idx="5">
                  <c:v>trademark</c:v>
                </c:pt>
              </c:strCache>
            </c:strRef>
          </c:cat>
          <c:val>
            <c:numRef>
              <c:f>Sheet3!$C$28:$C$33</c:f>
              <c:numCache>
                <c:formatCode>General</c:formatCode>
                <c:ptCount val="6"/>
                <c:pt idx="0">
                  <c:v>5</c:v>
                </c:pt>
                <c:pt idx="1">
                  <c:v>8</c:v>
                </c:pt>
                <c:pt idx="2">
                  <c:v>12</c:v>
                </c:pt>
                <c:pt idx="3">
                  <c:v>5</c:v>
                </c:pt>
                <c:pt idx="4">
                  <c:v>9</c:v>
                </c:pt>
                <c:pt idx="5">
                  <c:v>9</c:v>
                </c:pt>
              </c:numCache>
            </c:numRef>
          </c:val>
          <c:extLst>
            <c:ext xmlns:c16="http://schemas.microsoft.com/office/drawing/2014/chart" uri="{C3380CC4-5D6E-409C-BE32-E72D297353CC}">
              <c16:uniqueId val="{00000001-5268-4419-8EFB-8F648B424E7C}"/>
            </c:ext>
          </c:extLst>
        </c:ser>
        <c:dLbls>
          <c:dLblPos val="outEnd"/>
          <c:showLegendKey val="0"/>
          <c:showVal val="1"/>
          <c:showCatName val="0"/>
          <c:showSerName val="0"/>
          <c:showPercent val="0"/>
          <c:showBubbleSize val="0"/>
        </c:dLbls>
        <c:gapWidth val="219"/>
        <c:overlap val="-27"/>
        <c:axId val="1858288191"/>
        <c:axId val="1858305471"/>
      </c:barChart>
      <c:catAx>
        <c:axId val="1858288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8305471"/>
        <c:crosses val="autoZero"/>
        <c:auto val="1"/>
        <c:lblAlgn val="ctr"/>
        <c:lblOffset val="100"/>
        <c:noMultiLvlLbl val="0"/>
      </c:catAx>
      <c:valAx>
        <c:axId val="18583054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82881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Sheet4!$G$15</c:f>
              <c:strCache>
                <c:ptCount val="1"/>
                <c:pt idx="0">
                  <c:v>Average of Processing_Time_Days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Sheet4!$F$16:$F$22</c:f>
              <c:strCache>
                <c:ptCount val="7"/>
                <c:pt idx="0">
                  <c:v>Geographical indication</c:v>
                </c:pt>
                <c:pt idx="1">
                  <c:v>Patent</c:v>
                </c:pt>
                <c:pt idx="2">
                  <c:v>Copyright</c:v>
                </c:pt>
                <c:pt idx="3">
                  <c:v>Grand Total</c:v>
                </c:pt>
                <c:pt idx="4">
                  <c:v>Trade secret</c:v>
                </c:pt>
                <c:pt idx="5">
                  <c:v>Trademark</c:v>
                </c:pt>
                <c:pt idx="6">
                  <c:v>Industrial design</c:v>
                </c:pt>
              </c:strCache>
            </c:strRef>
          </c:cat>
          <c:val>
            <c:numRef>
              <c:f>Sheet4!$G$16:$G$22</c:f>
              <c:numCache>
                <c:formatCode>0</c:formatCode>
                <c:ptCount val="7"/>
                <c:pt idx="0">
                  <c:v>337.31372549019608</c:v>
                </c:pt>
                <c:pt idx="1">
                  <c:v>352.58771929824559</c:v>
                </c:pt>
                <c:pt idx="2">
                  <c:v>362.79411764705901</c:v>
                </c:pt>
                <c:pt idx="3">
                  <c:v>379.64401294498384</c:v>
                </c:pt>
                <c:pt idx="4">
                  <c:v>406.62244897959181</c:v>
                </c:pt>
                <c:pt idx="5">
                  <c:v>410.625</c:v>
                </c:pt>
                <c:pt idx="6">
                  <c:v>412.54385964912279</c:v>
                </c:pt>
              </c:numCache>
            </c:numRef>
          </c:val>
          <c:extLst>
            <c:ext xmlns:c16="http://schemas.microsoft.com/office/drawing/2014/chart" uri="{C3380CC4-5D6E-409C-BE32-E72D297353CC}">
              <c16:uniqueId val="{00000000-FD6B-47F8-869B-295DFC811193}"/>
            </c:ext>
          </c:extLst>
        </c:ser>
        <c:dLbls>
          <c:dLblPos val="outEnd"/>
          <c:showLegendKey val="0"/>
          <c:showVal val="1"/>
          <c:showCatName val="0"/>
          <c:showSerName val="0"/>
          <c:showPercent val="0"/>
          <c:showBubbleSize val="0"/>
        </c:dLbls>
        <c:gapWidth val="219"/>
        <c:overlap val="-27"/>
        <c:axId val="594683280"/>
        <c:axId val="379605456"/>
      </c:barChart>
      <c:catAx>
        <c:axId val="594683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605456"/>
        <c:crosses val="autoZero"/>
        <c:auto val="1"/>
        <c:lblAlgn val="ctr"/>
        <c:lblOffset val="100"/>
        <c:noMultiLvlLbl val="0"/>
      </c:catAx>
      <c:valAx>
        <c:axId val="3796054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4683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Sheet4!$G$32</c:f>
              <c:strCache>
                <c:ptCount val="1"/>
                <c:pt idx="0">
                  <c:v>Average of Approval_Rate_percentage</c:v>
                </c:pt>
              </c:strCache>
            </c:strRef>
          </c:tx>
          <c:spPr>
            <a:solidFill>
              <a:schemeClr val="accent1"/>
            </a:solidFill>
            <a:ln>
              <a:noFill/>
            </a:ln>
            <a:effectLst/>
          </c:spPr>
          <c:invertIfNegative val="0"/>
          <c:cat>
            <c:strRef>
              <c:f>Sheet4!$F$33:$F$38</c:f>
              <c:strCache>
                <c:ptCount val="6"/>
                <c:pt idx="0">
                  <c:v>Patent</c:v>
                </c:pt>
                <c:pt idx="1">
                  <c:v>Industrial design</c:v>
                </c:pt>
                <c:pt idx="2">
                  <c:v>Copyright</c:v>
                </c:pt>
                <c:pt idx="3">
                  <c:v>Trademark</c:v>
                </c:pt>
                <c:pt idx="4">
                  <c:v>Trade secret</c:v>
                </c:pt>
                <c:pt idx="5">
                  <c:v>Geographical indication</c:v>
                </c:pt>
              </c:strCache>
            </c:strRef>
          </c:cat>
          <c:val>
            <c:numRef>
              <c:f>Sheet4!$G$33:$G$38</c:f>
              <c:numCache>
                <c:formatCode>General</c:formatCode>
                <c:ptCount val="6"/>
                <c:pt idx="0">
                  <c:v>59.119999999999983</c:v>
                </c:pt>
                <c:pt idx="1">
                  <c:v>61.136842105263142</c:v>
                </c:pt>
                <c:pt idx="2">
                  <c:v>62.384117647058808</c:v>
                </c:pt>
                <c:pt idx="3">
                  <c:v>63.441136363636382</c:v>
                </c:pt>
                <c:pt idx="4">
                  <c:v>63.618979591836755</c:v>
                </c:pt>
                <c:pt idx="5">
                  <c:v>65.341764705882383</c:v>
                </c:pt>
              </c:numCache>
            </c:numRef>
          </c:val>
          <c:extLst>
            <c:ext xmlns:c16="http://schemas.microsoft.com/office/drawing/2014/chart" uri="{C3380CC4-5D6E-409C-BE32-E72D297353CC}">
              <c16:uniqueId val="{00000000-9F68-49EF-93D3-E9C1D0C2C9CD}"/>
            </c:ext>
          </c:extLst>
        </c:ser>
        <c:dLbls>
          <c:showLegendKey val="0"/>
          <c:showVal val="0"/>
          <c:showCatName val="0"/>
          <c:showSerName val="0"/>
          <c:showPercent val="0"/>
          <c:showBubbleSize val="0"/>
        </c:dLbls>
        <c:gapWidth val="182"/>
        <c:axId val="575057072"/>
        <c:axId val="575058512"/>
      </c:barChart>
      <c:catAx>
        <c:axId val="5750570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5058512"/>
        <c:crosses val="autoZero"/>
        <c:auto val="1"/>
        <c:lblAlgn val="ctr"/>
        <c:lblOffset val="100"/>
        <c:noMultiLvlLbl val="0"/>
      </c:catAx>
      <c:valAx>
        <c:axId val="575058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5057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Forecast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Sheet5!$B$1</c:f>
              <c:strCache>
                <c:ptCount val="1"/>
                <c:pt idx="0">
                  <c:v>IP_Type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Sheet5!$B$2:$B$31</c:f>
              <c:numCache>
                <c:formatCode>General</c:formatCode>
                <c:ptCount val="30"/>
                <c:pt idx="0">
                  <c:v>11</c:v>
                </c:pt>
                <c:pt idx="1">
                  <c:v>9</c:v>
                </c:pt>
                <c:pt idx="2">
                  <c:v>9</c:v>
                </c:pt>
                <c:pt idx="3">
                  <c:v>17</c:v>
                </c:pt>
                <c:pt idx="4">
                  <c:v>15</c:v>
                </c:pt>
                <c:pt idx="5">
                  <c:v>18</c:v>
                </c:pt>
                <c:pt idx="6">
                  <c:v>12</c:v>
                </c:pt>
                <c:pt idx="7">
                  <c:v>20</c:v>
                </c:pt>
                <c:pt idx="8">
                  <c:v>14</c:v>
                </c:pt>
                <c:pt idx="9">
                  <c:v>13</c:v>
                </c:pt>
                <c:pt idx="10">
                  <c:v>13</c:v>
                </c:pt>
                <c:pt idx="11">
                  <c:v>13</c:v>
                </c:pt>
                <c:pt idx="12">
                  <c:v>13</c:v>
                </c:pt>
                <c:pt idx="13">
                  <c:v>10</c:v>
                </c:pt>
                <c:pt idx="14">
                  <c:v>9</c:v>
                </c:pt>
                <c:pt idx="15">
                  <c:v>12</c:v>
                </c:pt>
                <c:pt idx="16">
                  <c:v>10</c:v>
                </c:pt>
                <c:pt idx="17">
                  <c:v>12</c:v>
                </c:pt>
                <c:pt idx="18">
                  <c:v>14</c:v>
                </c:pt>
                <c:pt idx="19">
                  <c:v>12</c:v>
                </c:pt>
                <c:pt idx="20">
                  <c:v>18</c:v>
                </c:pt>
                <c:pt idx="21">
                  <c:v>6</c:v>
                </c:pt>
                <c:pt idx="22">
                  <c:v>14</c:v>
                </c:pt>
                <c:pt idx="23">
                  <c:v>15</c:v>
                </c:pt>
              </c:numCache>
            </c:numRef>
          </c:val>
          <c:smooth val="0"/>
          <c:extLst>
            <c:ext xmlns:c16="http://schemas.microsoft.com/office/drawing/2014/chart" uri="{C3380CC4-5D6E-409C-BE32-E72D297353CC}">
              <c16:uniqueId val="{00000000-49B8-4170-B6B1-D21979A51A95}"/>
            </c:ext>
          </c:extLst>
        </c:ser>
        <c:ser>
          <c:idx val="1"/>
          <c:order val="1"/>
          <c:tx>
            <c:strRef>
              <c:f>Sheet5!$C$1</c:f>
              <c:strCache>
                <c:ptCount val="1"/>
                <c:pt idx="0">
                  <c:v>Forecast(IP_Type)</c:v>
                </c:pt>
              </c:strCache>
            </c:strRef>
          </c:tx>
          <c:spPr>
            <a:ln w="25400" cap="rnd">
              <a:solidFill>
                <a:schemeClr val="accent2"/>
              </a:solidFill>
              <a:round/>
            </a:ln>
            <a:effectLst/>
          </c:spPr>
          <c:marker>
            <c:symbol val="none"/>
          </c:marker>
          <c:dLbls>
            <c:dLbl>
              <c:idx val="26"/>
              <c:layout>
                <c:manualLayout>
                  <c:x val="-1.2314765002200691E-2"/>
                  <c:y val="2.946313528990694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9B8-4170-B6B1-D21979A51A95}"/>
                </c:ext>
              </c:extLst>
            </c:dLbl>
            <c:dLbl>
              <c:idx val="27"/>
              <c:layout>
                <c:manualLayout>
                  <c:x val="-3.0803666181890937E-2"/>
                  <c:y val="-8.31046226420643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9B8-4170-B6B1-D21979A51A95}"/>
                </c:ext>
              </c:extLst>
            </c:dLbl>
            <c:dLbl>
              <c:idx val="28"/>
              <c:layout>
                <c:manualLayout>
                  <c:x val="-8.3493911087213204E-4"/>
                  <c:y val="-3.633773051095885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9B8-4170-B6B1-D21979A51A95}"/>
                </c:ext>
              </c:extLst>
            </c:dLbl>
            <c:dLbl>
              <c:idx val="29"/>
              <c:layout>
                <c:manualLayout>
                  <c:x val="0"/>
                  <c:y val="-8.6321028053311516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9B8-4170-B6B1-D21979A51A9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Sheet5!$A$2:$A$31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Sheet5!$C$2:$C$31</c:f>
              <c:numCache>
                <c:formatCode>General</c:formatCode>
                <c:ptCount val="30"/>
                <c:pt idx="23">
                  <c:v>15</c:v>
                </c:pt>
                <c:pt idx="24" formatCode="0.00">
                  <c:v>11.971338589477163</c:v>
                </c:pt>
                <c:pt idx="25" formatCode="0.00">
                  <c:v>14.92827498530735</c:v>
                </c:pt>
                <c:pt idx="26" formatCode="0.00">
                  <c:v>10.717513484194248</c:v>
                </c:pt>
                <c:pt idx="27" formatCode="0.00">
                  <c:v>13.34629459753781</c:v>
                </c:pt>
                <c:pt idx="28" formatCode="0.00">
                  <c:v>13.17185760535874</c:v>
                </c:pt>
                <c:pt idx="29" formatCode="0.00">
                  <c:v>11.924676227015272</c:v>
                </c:pt>
              </c:numCache>
            </c:numRef>
          </c:val>
          <c:smooth val="0"/>
          <c:extLst>
            <c:ext xmlns:c16="http://schemas.microsoft.com/office/drawing/2014/chart" uri="{C3380CC4-5D6E-409C-BE32-E72D297353CC}">
              <c16:uniqueId val="{00000005-49B8-4170-B6B1-D21979A51A95}"/>
            </c:ext>
          </c:extLst>
        </c:ser>
        <c:ser>
          <c:idx val="2"/>
          <c:order val="2"/>
          <c:tx>
            <c:strRef>
              <c:f>Sheet5!$D$1</c:f>
              <c:strCache>
                <c:ptCount val="1"/>
                <c:pt idx="0">
                  <c:v>Lower Confidence Bound(IP_Type)</c:v>
                </c:pt>
              </c:strCache>
            </c:strRef>
          </c:tx>
          <c:spPr>
            <a:ln w="12700" cap="rnd">
              <a:solidFill>
                <a:srgbClr val="C0504D"/>
              </a:solidFill>
              <a:prstDash val="solid"/>
              <a:round/>
            </a:ln>
            <a:effectLst/>
          </c:spPr>
          <c:marker>
            <c:symbol val="none"/>
          </c:marker>
          <c:dLbls>
            <c:dLbl>
              <c:idx val="23"/>
              <c:layout>
                <c:manualLayout>
                  <c:x val="-5.0940023801372657E-2"/>
                  <c:y val="0.37578348161025327"/>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9B8-4170-B6B1-D21979A51A9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Sheet5!$A$2:$A$31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Sheet5!$D$2:$D$31</c:f>
              <c:numCache>
                <c:formatCode>General</c:formatCode>
                <c:ptCount val="30"/>
                <c:pt idx="23" formatCode="0.00">
                  <c:v>15</c:v>
                </c:pt>
                <c:pt idx="24" formatCode="0.00">
                  <c:v>5.832009865721302</c:v>
                </c:pt>
                <c:pt idx="25" formatCode="0.00">
                  <c:v>8.597010567784837</c:v>
                </c:pt>
                <c:pt idx="26" formatCode="0.00">
                  <c:v>4.1985031907359947</c:v>
                </c:pt>
                <c:pt idx="27" formatCode="0.00">
                  <c:v>6.6433705485923031</c:v>
                </c:pt>
                <c:pt idx="28" formatCode="0.00">
                  <c:v>6.2885392699587861</c:v>
                </c:pt>
                <c:pt idx="29" formatCode="0.00">
                  <c:v>4.8628388062921815</c:v>
                </c:pt>
              </c:numCache>
            </c:numRef>
          </c:val>
          <c:smooth val="0"/>
          <c:extLst>
            <c:ext xmlns:c16="http://schemas.microsoft.com/office/drawing/2014/chart" uri="{C3380CC4-5D6E-409C-BE32-E72D297353CC}">
              <c16:uniqueId val="{00000007-49B8-4170-B6B1-D21979A51A95}"/>
            </c:ext>
          </c:extLst>
        </c:ser>
        <c:ser>
          <c:idx val="3"/>
          <c:order val="3"/>
          <c:tx>
            <c:strRef>
              <c:f>Sheet5!$E$1</c:f>
              <c:strCache>
                <c:ptCount val="1"/>
                <c:pt idx="0">
                  <c:v>Upper Confidence Bound(IP_Type)</c:v>
                </c:pt>
              </c:strCache>
            </c:strRef>
          </c:tx>
          <c:spPr>
            <a:ln w="12700" cap="rnd">
              <a:solidFill>
                <a:srgbClr val="C0504D"/>
              </a:solidFill>
              <a:prstDash val="solid"/>
              <a:round/>
            </a:ln>
            <a:effectLst/>
          </c:spPr>
          <c:marker>
            <c:symbol val="none"/>
          </c:marker>
          <c:dLbls>
            <c:dLbl>
              <c:idx val="23"/>
              <c:layout>
                <c:manualLayout>
                  <c:x val="-0.10228577949495443"/>
                  <c:y val="-0.2752987694719978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9B8-4170-B6B1-D21979A51A9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Sheet5!$A$2:$A$31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Sheet5!$E$2:$E$31</c:f>
              <c:numCache>
                <c:formatCode>General</c:formatCode>
                <c:ptCount val="30"/>
                <c:pt idx="23" formatCode="0.00">
                  <c:v>15</c:v>
                </c:pt>
                <c:pt idx="24" formatCode="0.00">
                  <c:v>18.110667313233023</c:v>
                </c:pt>
                <c:pt idx="25" formatCode="0.00">
                  <c:v>21.259539402829866</c:v>
                </c:pt>
                <c:pt idx="26" formatCode="0.00">
                  <c:v>17.236523777652501</c:v>
                </c:pt>
                <c:pt idx="27" formatCode="0.00">
                  <c:v>20.049218646483318</c:v>
                </c:pt>
                <c:pt idx="28" formatCode="0.00">
                  <c:v>20.055175940758694</c:v>
                </c:pt>
                <c:pt idx="29" formatCode="0.00">
                  <c:v>18.986513647738363</c:v>
                </c:pt>
              </c:numCache>
            </c:numRef>
          </c:val>
          <c:smooth val="0"/>
          <c:extLst>
            <c:ext xmlns:c16="http://schemas.microsoft.com/office/drawing/2014/chart" uri="{C3380CC4-5D6E-409C-BE32-E72D297353CC}">
              <c16:uniqueId val="{00000009-49B8-4170-B6B1-D21979A51A95}"/>
            </c:ext>
          </c:extLst>
        </c:ser>
        <c:dLbls>
          <c:dLblPos val="t"/>
          <c:showLegendKey val="0"/>
          <c:showVal val="1"/>
          <c:showCatName val="0"/>
          <c:showSerName val="0"/>
          <c:showPercent val="0"/>
          <c:showBubbleSize val="0"/>
        </c:dLbls>
        <c:smooth val="0"/>
        <c:axId val="942163040"/>
        <c:axId val="942162080"/>
      </c:lineChart>
      <c:catAx>
        <c:axId val="9421630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Month</a:t>
                </a:r>
                <a:r>
                  <a:rPr lang="en-US" b="1" baseline="0" dirty="0"/>
                  <a:t> like jan2023=1,feb2023=2…</a:t>
                </a:r>
                <a:r>
                  <a:rPr lang="en-US" b="1" baseline="0" dirty="0" err="1"/>
                  <a:t>etc</a:t>
                </a:r>
                <a:endParaRPr lang="en-US" b="1" dirty="0"/>
              </a:p>
            </c:rich>
          </c:tx>
          <c:layout>
            <c:manualLayout>
              <c:xMode val="edge"/>
              <c:yMode val="edge"/>
              <c:x val="0.41245878332994879"/>
              <c:y val="0.8874396362588302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2162080"/>
        <c:crosses val="autoZero"/>
        <c:auto val="1"/>
        <c:lblAlgn val="ctr"/>
        <c:lblOffset val="100"/>
        <c:noMultiLvlLbl val="0"/>
      </c:catAx>
      <c:valAx>
        <c:axId val="942162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IP</a:t>
                </a:r>
                <a:r>
                  <a:rPr lang="en-US" baseline="0" dirty="0"/>
                  <a:t> Count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2163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Telangana</a:t>
            </a:r>
            <a:r>
              <a:rPr lang="en-US"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Sheet3!$B$1</c:f>
              <c:strCache>
                <c:ptCount val="1"/>
                <c:pt idx="0">
                  <c:v>2023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Sheet3!$A$2:$A$7</c:f>
              <c:strCache>
                <c:ptCount val="6"/>
                <c:pt idx="0">
                  <c:v>Copyright</c:v>
                </c:pt>
                <c:pt idx="1">
                  <c:v>Geographical indication</c:v>
                </c:pt>
                <c:pt idx="2">
                  <c:v>Indrustrial design</c:v>
                </c:pt>
                <c:pt idx="3">
                  <c:v>Patent</c:v>
                </c:pt>
                <c:pt idx="4">
                  <c:v>Trade secret</c:v>
                </c:pt>
                <c:pt idx="5">
                  <c:v>trademark</c:v>
                </c:pt>
              </c:strCache>
            </c:strRef>
          </c:cat>
          <c:val>
            <c:numRef>
              <c:f>Sheet3!$B$2:$B$7</c:f>
              <c:numCache>
                <c:formatCode>General</c:formatCode>
                <c:ptCount val="6"/>
                <c:pt idx="0">
                  <c:v>5</c:v>
                </c:pt>
                <c:pt idx="1">
                  <c:v>5</c:v>
                </c:pt>
                <c:pt idx="2">
                  <c:v>4</c:v>
                </c:pt>
                <c:pt idx="3">
                  <c:v>5</c:v>
                </c:pt>
                <c:pt idx="4">
                  <c:v>10</c:v>
                </c:pt>
                <c:pt idx="5">
                  <c:v>5</c:v>
                </c:pt>
              </c:numCache>
            </c:numRef>
          </c:val>
          <c:extLst>
            <c:ext xmlns:c16="http://schemas.microsoft.com/office/drawing/2014/chart" uri="{C3380CC4-5D6E-409C-BE32-E72D297353CC}">
              <c16:uniqueId val="{00000000-0496-4052-B2F5-E0C74CDB9993}"/>
            </c:ext>
          </c:extLst>
        </c:ser>
        <c:ser>
          <c:idx val="1"/>
          <c:order val="1"/>
          <c:tx>
            <c:strRef>
              <c:f>Sheet3!$C$1</c:f>
              <c:strCache>
                <c:ptCount val="1"/>
                <c:pt idx="0">
                  <c:v>2024</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Sheet3!$A$2:$A$7</c:f>
              <c:strCache>
                <c:ptCount val="6"/>
                <c:pt idx="0">
                  <c:v>Copyright</c:v>
                </c:pt>
                <c:pt idx="1">
                  <c:v>Geographical indication</c:v>
                </c:pt>
                <c:pt idx="2">
                  <c:v>Indrustrial design</c:v>
                </c:pt>
                <c:pt idx="3">
                  <c:v>Patent</c:v>
                </c:pt>
                <c:pt idx="4">
                  <c:v>Trade secret</c:v>
                </c:pt>
                <c:pt idx="5">
                  <c:v>trademark</c:v>
                </c:pt>
              </c:strCache>
            </c:strRef>
          </c:cat>
          <c:val>
            <c:numRef>
              <c:f>Sheet3!$C$2:$C$7</c:f>
              <c:numCache>
                <c:formatCode>General</c:formatCode>
                <c:ptCount val="6"/>
                <c:pt idx="0">
                  <c:v>2</c:v>
                </c:pt>
                <c:pt idx="1">
                  <c:v>4</c:v>
                </c:pt>
                <c:pt idx="2">
                  <c:v>2</c:v>
                </c:pt>
                <c:pt idx="3">
                  <c:v>5</c:v>
                </c:pt>
                <c:pt idx="4">
                  <c:v>6</c:v>
                </c:pt>
                <c:pt idx="5">
                  <c:v>1</c:v>
                </c:pt>
              </c:numCache>
            </c:numRef>
          </c:val>
          <c:extLst>
            <c:ext xmlns:c16="http://schemas.microsoft.com/office/drawing/2014/chart" uri="{C3380CC4-5D6E-409C-BE32-E72D297353CC}">
              <c16:uniqueId val="{00000001-0496-4052-B2F5-E0C74CDB9993}"/>
            </c:ext>
          </c:extLst>
        </c:ser>
        <c:dLbls>
          <c:dLblPos val="outEnd"/>
          <c:showLegendKey val="0"/>
          <c:showVal val="1"/>
          <c:showCatName val="0"/>
          <c:showSerName val="0"/>
          <c:showPercent val="0"/>
          <c:showBubbleSize val="0"/>
        </c:dLbls>
        <c:gapWidth val="219"/>
        <c:overlap val="-27"/>
        <c:axId val="527295"/>
        <c:axId val="529695"/>
      </c:barChart>
      <c:catAx>
        <c:axId val="527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695"/>
        <c:crosses val="autoZero"/>
        <c:auto val="1"/>
        <c:lblAlgn val="ctr"/>
        <c:lblOffset val="100"/>
        <c:noMultiLvlLbl val="0"/>
      </c:catAx>
      <c:valAx>
        <c:axId val="5296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2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2024 (</a:t>
            </a:r>
            <a:r>
              <a:rPr lang="en-US" baseline="0"/>
              <a:t>IP_Type)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Sheet1!$C$1</c:f>
              <c:strCache>
                <c:ptCount val="1"/>
                <c:pt idx="0">
                  <c:v>IP_Type</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Sheet1!$B$2:$B$13</c:f>
              <c:strCache>
                <c:ptCount val="12"/>
                <c:pt idx="0">
                  <c:v>September</c:v>
                </c:pt>
                <c:pt idx="1">
                  <c:v>November</c:v>
                </c:pt>
                <c:pt idx="2">
                  <c:v>July</c:v>
                </c:pt>
                <c:pt idx="3">
                  <c:v>August</c:v>
                </c:pt>
                <c:pt idx="4">
                  <c:v>March</c:v>
                </c:pt>
                <c:pt idx="5">
                  <c:v>April</c:v>
                </c:pt>
                <c:pt idx="6">
                  <c:v>December</c:v>
                </c:pt>
                <c:pt idx="7">
                  <c:v>February</c:v>
                </c:pt>
                <c:pt idx="8">
                  <c:v>January</c:v>
                </c:pt>
                <c:pt idx="9">
                  <c:v>June</c:v>
                </c:pt>
                <c:pt idx="10">
                  <c:v>October</c:v>
                </c:pt>
                <c:pt idx="11">
                  <c:v>May</c:v>
                </c:pt>
              </c:strCache>
            </c:strRef>
          </c:cat>
          <c:val>
            <c:numRef>
              <c:f>Sheet1!$C$2:$C$13</c:f>
              <c:numCache>
                <c:formatCode>General</c:formatCode>
                <c:ptCount val="12"/>
                <c:pt idx="0">
                  <c:v>51</c:v>
                </c:pt>
                <c:pt idx="1">
                  <c:v>42</c:v>
                </c:pt>
                <c:pt idx="2">
                  <c:v>42</c:v>
                </c:pt>
                <c:pt idx="3">
                  <c:v>40</c:v>
                </c:pt>
                <c:pt idx="4">
                  <c:v>40</c:v>
                </c:pt>
                <c:pt idx="5">
                  <c:v>39</c:v>
                </c:pt>
                <c:pt idx="6">
                  <c:v>38</c:v>
                </c:pt>
                <c:pt idx="7">
                  <c:v>38</c:v>
                </c:pt>
                <c:pt idx="8">
                  <c:v>38</c:v>
                </c:pt>
                <c:pt idx="9">
                  <c:v>35</c:v>
                </c:pt>
                <c:pt idx="10">
                  <c:v>35</c:v>
                </c:pt>
                <c:pt idx="11">
                  <c:v>31</c:v>
                </c:pt>
              </c:numCache>
            </c:numRef>
          </c:val>
          <c:extLst>
            <c:ext xmlns:c16="http://schemas.microsoft.com/office/drawing/2014/chart" uri="{C3380CC4-5D6E-409C-BE32-E72D297353CC}">
              <c16:uniqueId val="{00000000-2DD9-4B61-B91A-51BDC7C3C5B3}"/>
            </c:ext>
          </c:extLst>
        </c:ser>
        <c:dLbls>
          <c:showLegendKey val="0"/>
          <c:showVal val="1"/>
          <c:showCatName val="0"/>
          <c:showSerName val="0"/>
          <c:showPercent val="0"/>
          <c:showBubbleSize val="0"/>
        </c:dLbls>
        <c:gapWidth val="150"/>
        <c:shape val="box"/>
        <c:axId val="1882670592"/>
        <c:axId val="1803474976"/>
        <c:axId val="0"/>
      </c:bar3DChart>
      <c:catAx>
        <c:axId val="18826705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3474976"/>
        <c:crosses val="autoZero"/>
        <c:auto val="1"/>
        <c:lblAlgn val="ctr"/>
        <c:lblOffset val="100"/>
        <c:noMultiLvlLbl val="0"/>
      </c:catAx>
      <c:valAx>
        <c:axId val="1803474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2670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[IP Data Clean new.xlsx]Sheet2!PivotTable4</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IP</a:t>
            </a:r>
            <a:r>
              <a:rPr lang="en-US" baseline="0"/>
              <a:t>_Application_Status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1"/>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1"/>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1"/>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Sheet2!$D$14</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C1B-4C08-8206-B5A15429230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C1B-4C08-8206-B5A15429230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C1B-4C08-8206-B5A15429230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1"/>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Sheet2!$C$15:$C$18</c:f>
              <c:strCache>
                <c:ptCount val="3"/>
                <c:pt idx="0">
                  <c:v>Pending</c:v>
                </c:pt>
                <c:pt idx="1">
                  <c:v>Registered</c:v>
                </c:pt>
                <c:pt idx="2">
                  <c:v>Rejected</c:v>
                </c:pt>
              </c:strCache>
            </c:strRef>
          </c:cat>
          <c:val>
            <c:numRef>
              <c:f>Sheet2!$D$15:$D$18</c:f>
              <c:numCache>
                <c:formatCode>General</c:formatCode>
                <c:ptCount val="3"/>
                <c:pt idx="0">
                  <c:v>351</c:v>
                </c:pt>
                <c:pt idx="1">
                  <c:v>309</c:v>
                </c:pt>
                <c:pt idx="2">
                  <c:v>340</c:v>
                </c:pt>
              </c:numCache>
            </c:numRef>
          </c:val>
          <c:extLst>
            <c:ext xmlns:c16="http://schemas.microsoft.com/office/drawing/2014/chart" uri="{C3380CC4-5D6E-409C-BE32-E72D297353CC}">
              <c16:uniqueId val="{00000006-DC1B-4C08-8206-B5A154292301}"/>
            </c:ext>
          </c:extLst>
        </c:ser>
        <c:dLbls>
          <c:dLblPos val="outEnd"/>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[Some insights.xlsx]Sheet2!PivotTable1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Registered</a:t>
            </a:r>
            <a:r>
              <a:rPr lang="en-US" baseline="0"/>
              <a:t> IP Filing exp Year</a:t>
            </a:r>
          </a:p>
          <a:p>
            <a:pPr>
              <a:defRPr/>
            </a:pPr>
            <a:endParaRPr lang="en-US"/>
          </a:p>
        </c:rich>
      </c:tx>
      <c:layout>
        <c:manualLayout>
          <c:xMode val="edge"/>
          <c:yMode val="edge"/>
          <c:x val="0.27507633420822397"/>
          <c:y val="6.379410906969962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3247594050743653E-2"/>
          <c:y val="0.21740522018081074"/>
          <c:w val="0.88923381452318473"/>
          <c:h val="0.5789938757655293"/>
        </c:manualLayout>
      </c:layout>
      <c:bar3DChart>
        <c:barDir val="col"/>
        <c:grouping val="clustered"/>
        <c:varyColors val="0"/>
        <c:ser>
          <c:idx val="0"/>
          <c:order val="0"/>
          <c:tx>
            <c:strRef>
              <c:f>Sheet2!$D$5</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Sheet2!$C$6:$C$17</c:f>
              <c:strCache>
                <c:ptCount val="11"/>
                <c:pt idx="0">
                  <c:v>2024</c:v>
                </c:pt>
                <c:pt idx="1">
                  <c:v>2025</c:v>
                </c:pt>
                <c:pt idx="2">
                  <c:v>2026</c:v>
                </c:pt>
                <c:pt idx="3">
                  <c:v>2027</c:v>
                </c:pt>
                <c:pt idx="4">
                  <c:v>2028</c:v>
                </c:pt>
                <c:pt idx="5">
                  <c:v>2029</c:v>
                </c:pt>
                <c:pt idx="6">
                  <c:v>2030</c:v>
                </c:pt>
                <c:pt idx="7">
                  <c:v>2031</c:v>
                </c:pt>
                <c:pt idx="8">
                  <c:v>2032</c:v>
                </c:pt>
                <c:pt idx="9">
                  <c:v>2033</c:v>
                </c:pt>
                <c:pt idx="10">
                  <c:v>2034</c:v>
                </c:pt>
              </c:strCache>
            </c:strRef>
          </c:cat>
          <c:val>
            <c:numRef>
              <c:f>Sheet2!$D$6:$D$17</c:f>
              <c:numCache>
                <c:formatCode>General</c:formatCode>
                <c:ptCount val="11"/>
                <c:pt idx="0">
                  <c:v>8</c:v>
                </c:pt>
                <c:pt idx="1">
                  <c:v>29</c:v>
                </c:pt>
                <c:pt idx="2">
                  <c:v>38</c:v>
                </c:pt>
                <c:pt idx="3">
                  <c:v>45</c:v>
                </c:pt>
                <c:pt idx="4">
                  <c:v>31</c:v>
                </c:pt>
                <c:pt idx="5">
                  <c:v>30</c:v>
                </c:pt>
                <c:pt idx="6">
                  <c:v>31</c:v>
                </c:pt>
                <c:pt idx="7">
                  <c:v>35</c:v>
                </c:pt>
                <c:pt idx="8">
                  <c:v>33</c:v>
                </c:pt>
                <c:pt idx="9">
                  <c:v>22</c:v>
                </c:pt>
                <c:pt idx="10">
                  <c:v>7</c:v>
                </c:pt>
              </c:numCache>
            </c:numRef>
          </c:val>
          <c:extLst>
            <c:ext xmlns:c16="http://schemas.microsoft.com/office/drawing/2014/chart" uri="{C3380CC4-5D6E-409C-BE32-E72D297353CC}">
              <c16:uniqueId val="{00000000-FD36-4608-896F-3FF77C96ABA6}"/>
            </c:ext>
          </c:extLst>
        </c:ser>
        <c:dLbls>
          <c:showLegendKey val="0"/>
          <c:showVal val="1"/>
          <c:showCatName val="0"/>
          <c:showSerName val="0"/>
          <c:showPercent val="0"/>
          <c:showBubbleSize val="0"/>
        </c:dLbls>
        <c:gapWidth val="150"/>
        <c:shape val="box"/>
        <c:axId val="335213679"/>
        <c:axId val="335202159"/>
        <c:axId val="0"/>
      </c:bar3DChart>
      <c:catAx>
        <c:axId val="33521367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202159"/>
        <c:crosses val="autoZero"/>
        <c:auto val="1"/>
        <c:lblAlgn val="ctr"/>
        <c:lblOffset val="100"/>
        <c:noMultiLvlLbl val="0"/>
      </c:catAx>
      <c:valAx>
        <c:axId val="335202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213679"/>
        <c:crosses val="autoZero"/>
        <c:crossBetween val="between"/>
      </c:valAx>
      <c:spPr>
        <a:noFill/>
        <a:ln>
          <a:noFill/>
        </a:ln>
        <a:effectLst/>
      </c:spPr>
    </c:plotArea>
    <c:legend>
      <c:legendPos val="r"/>
      <c:layout>
        <c:manualLayout>
          <c:xMode val="edge"/>
          <c:yMode val="edge"/>
          <c:x val="0.4530369641294838"/>
          <c:y val="0.89711759988334794"/>
          <c:w val="9.9740813648293958E-2"/>
          <c:h val="8.159776902887140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[Some insights.xlsx]Sheet3!PivotTable1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a:t>
            </a:r>
            <a:r>
              <a:rPr lang="en-US" baseline="0"/>
              <a:t> of expiry</a:t>
            </a:r>
            <a:endParaRPr lang="en-US"/>
          </a:p>
        </c:rich>
      </c:tx>
      <c:layout>
        <c:manualLayout>
          <c:xMode val="edge"/>
          <c:yMode val="edge"/>
          <c:x val="0.37321522309711291"/>
          <c:y val="6.379410906969962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6580927384076991E-2"/>
          <c:y val="0.18458114610673665"/>
          <c:w val="0.9086782589676291"/>
          <c:h val="0.49915354330708661"/>
        </c:manualLayout>
      </c:layout>
      <c:bar3DChart>
        <c:barDir val="col"/>
        <c:grouping val="clustered"/>
        <c:varyColors val="0"/>
        <c:ser>
          <c:idx val="0"/>
          <c:order val="0"/>
          <c:tx>
            <c:strRef>
              <c:f>Sheet3!$I$6</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Sheet3!$H$7:$H$18</c:f>
              <c:strCache>
                <c:ptCount val="11"/>
                <c:pt idx="0">
                  <c:v>January</c:v>
                </c:pt>
                <c:pt idx="1">
                  <c:v>February</c:v>
                </c:pt>
                <c:pt idx="2">
                  <c:v>March</c:v>
                </c:pt>
                <c:pt idx="3">
                  <c:v>April</c:v>
                </c:pt>
                <c:pt idx="4">
                  <c:v>May</c:v>
                </c:pt>
                <c:pt idx="5">
                  <c:v>June</c:v>
                </c:pt>
                <c:pt idx="6">
                  <c:v>July</c:v>
                </c:pt>
                <c:pt idx="7">
                  <c:v>August</c:v>
                </c:pt>
                <c:pt idx="8">
                  <c:v>September</c:v>
                </c:pt>
                <c:pt idx="9">
                  <c:v>October</c:v>
                </c:pt>
                <c:pt idx="10">
                  <c:v>December</c:v>
                </c:pt>
              </c:strCache>
            </c:strRef>
          </c:cat>
          <c:val>
            <c:numRef>
              <c:f>Sheet3!$I$7:$I$18</c:f>
              <c:numCache>
                <c:formatCode>General</c:formatCode>
                <c:ptCount val="11"/>
                <c:pt idx="0">
                  <c:v>1</c:v>
                </c:pt>
                <c:pt idx="1">
                  <c:v>1</c:v>
                </c:pt>
                <c:pt idx="2">
                  <c:v>1</c:v>
                </c:pt>
                <c:pt idx="3">
                  <c:v>1</c:v>
                </c:pt>
                <c:pt idx="4">
                  <c:v>2</c:v>
                </c:pt>
                <c:pt idx="5">
                  <c:v>4</c:v>
                </c:pt>
                <c:pt idx="6">
                  <c:v>2</c:v>
                </c:pt>
                <c:pt idx="7">
                  <c:v>2</c:v>
                </c:pt>
                <c:pt idx="8">
                  <c:v>9</c:v>
                </c:pt>
                <c:pt idx="9">
                  <c:v>1</c:v>
                </c:pt>
                <c:pt idx="10">
                  <c:v>5</c:v>
                </c:pt>
              </c:numCache>
            </c:numRef>
          </c:val>
          <c:extLst>
            <c:ext xmlns:c16="http://schemas.microsoft.com/office/drawing/2014/chart" uri="{C3380CC4-5D6E-409C-BE32-E72D297353CC}">
              <c16:uniqueId val="{00000001-10A2-4529-853C-33FC61EB471E}"/>
            </c:ext>
          </c:extLst>
        </c:ser>
        <c:dLbls>
          <c:showLegendKey val="0"/>
          <c:showVal val="1"/>
          <c:showCatName val="0"/>
          <c:showSerName val="0"/>
          <c:showPercent val="0"/>
          <c:showBubbleSize val="0"/>
        </c:dLbls>
        <c:gapWidth val="150"/>
        <c:shape val="box"/>
        <c:axId val="628136319"/>
        <c:axId val="628143999"/>
        <c:axId val="0"/>
      </c:bar3DChart>
      <c:catAx>
        <c:axId val="62813631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8143999"/>
        <c:crosses val="autoZero"/>
        <c:auto val="1"/>
        <c:lblAlgn val="ctr"/>
        <c:lblOffset val="100"/>
        <c:noMultiLvlLbl val="0"/>
      </c:catAx>
      <c:valAx>
        <c:axId val="628143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8136319"/>
        <c:crosses val="autoZero"/>
        <c:crossBetween val="between"/>
      </c:valAx>
      <c:spPr>
        <a:noFill/>
        <a:ln>
          <a:noFill/>
        </a:ln>
        <a:effectLst/>
      </c:spPr>
    </c:plotArea>
    <c:legend>
      <c:legendPos val="r"/>
      <c:layout>
        <c:manualLayout>
          <c:xMode val="edge"/>
          <c:yMode val="edge"/>
          <c:x val="0.47248140857392829"/>
          <c:y val="0.8853353747448236"/>
          <c:w val="8.9681483770304674E-2"/>
          <c:h val="5.699710315010612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[Some insights.xlsx]Sheet3!PivotTable2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Day</a:t>
            </a:r>
            <a:r>
              <a:rPr lang="en-US" baseline="0"/>
              <a:t> of exp..</a:t>
            </a:r>
            <a:endParaRPr lang="en-US"/>
          </a:p>
        </c:rich>
      </c:tx>
      <c:layout>
        <c:manualLayout>
          <c:xMode val="edge"/>
          <c:yMode val="edge"/>
          <c:x val="0.3991318897637795"/>
          <c:y val="3.60163312919218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3914260717410324E-2"/>
          <c:y val="0.21235892388451444"/>
          <c:w val="0.90190048118985133"/>
          <c:h val="0.46260207057451153"/>
        </c:manualLayout>
      </c:layout>
      <c:barChart>
        <c:barDir val="col"/>
        <c:grouping val="clustered"/>
        <c:varyColors val="0"/>
        <c:ser>
          <c:idx val="0"/>
          <c:order val="0"/>
          <c:tx>
            <c:strRef>
              <c:f>Sheet3!$L$6</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Sheet3!$K$7:$K$14</c:f>
              <c:strCache>
                <c:ptCount val="7"/>
                <c:pt idx="0">
                  <c:v>Sunday</c:v>
                </c:pt>
                <c:pt idx="1">
                  <c:v>Monday</c:v>
                </c:pt>
                <c:pt idx="2">
                  <c:v>Tuesday</c:v>
                </c:pt>
                <c:pt idx="3">
                  <c:v>Wednesday</c:v>
                </c:pt>
                <c:pt idx="4">
                  <c:v>Thursday</c:v>
                </c:pt>
                <c:pt idx="5">
                  <c:v>Friday</c:v>
                </c:pt>
                <c:pt idx="6">
                  <c:v>Saturday</c:v>
                </c:pt>
              </c:strCache>
            </c:strRef>
          </c:cat>
          <c:val>
            <c:numRef>
              <c:f>Sheet3!$L$7:$L$14</c:f>
              <c:numCache>
                <c:formatCode>General</c:formatCode>
                <c:ptCount val="7"/>
                <c:pt idx="0">
                  <c:v>4</c:v>
                </c:pt>
                <c:pt idx="1">
                  <c:v>4</c:v>
                </c:pt>
                <c:pt idx="2">
                  <c:v>3</c:v>
                </c:pt>
                <c:pt idx="3">
                  <c:v>4</c:v>
                </c:pt>
                <c:pt idx="4">
                  <c:v>3</c:v>
                </c:pt>
                <c:pt idx="5">
                  <c:v>5</c:v>
                </c:pt>
                <c:pt idx="6">
                  <c:v>6</c:v>
                </c:pt>
              </c:numCache>
            </c:numRef>
          </c:val>
          <c:extLst>
            <c:ext xmlns:c16="http://schemas.microsoft.com/office/drawing/2014/chart" uri="{C3380CC4-5D6E-409C-BE32-E72D297353CC}">
              <c16:uniqueId val="{00000001-2125-4EDB-8B0C-372952C0DCF1}"/>
            </c:ext>
          </c:extLst>
        </c:ser>
        <c:dLbls>
          <c:dLblPos val="outEnd"/>
          <c:showLegendKey val="0"/>
          <c:showVal val="1"/>
          <c:showCatName val="0"/>
          <c:showSerName val="0"/>
          <c:showPercent val="0"/>
          <c:showBubbleSize val="0"/>
        </c:dLbls>
        <c:gapWidth val="219"/>
        <c:overlap val="-27"/>
        <c:axId val="628156959"/>
        <c:axId val="628158879"/>
      </c:barChart>
      <c:catAx>
        <c:axId val="6281569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8158879"/>
        <c:crosses val="autoZero"/>
        <c:auto val="1"/>
        <c:lblAlgn val="ctr"/>
        <c:lblOffset val="100"/>
        <c:noMultiLvlLbl val="0"/>
      </c:catAx>
      <c:valAx>
        <c:axId val="6281588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8156959"/>
        <c:crosses val="autoZero"/>
        <c:crossBetween val="between"/>
      </c:valAx>
      <c:spPr>
        <a:noFill/>
        <a:ln>
          <a:noFill/>
        </a:ln>
        <a:effectLst/>
      </c:spPr>
    </c:plotArea>
    <c:legend>
      <c:legendPos val="r"/>
      <c:layout>
        <c:manualLayout>
          <c:xMode val="edge"/>
          <c:yMode val="edge"/>
          <c:x val="0.44529153768485913"/>
          <c:y val="0.791000196936401"/>
          <c:w val="9.4090333909014848E-2"/>
          <c:h val="6.289916989212238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[IP Data Clean new.xlsx]Sheet6!PivotTable4</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Rejection</a:t>
            </a:r>
            <a:r>
              <a:rPr lang="en-US" baseline="0"/>
              <a:t> Reasons</a:t>
            </a:r>
            <a:endParaRPr lang="en-US"/>
          </a:p>
        </c:rich>
      </c:tx>
      <c:layout>
        <c:manualLayout>
          <c:xMode val="edge"/>
          <c:yMode val="edge"/>
          <c:x val="0.38461111111111107"/>
          <c:y val="6.379410906969962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Sheet6!$D$6</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Sheet6!$C$7:$C$10</c:f>
              <c:strCache>
                <c:ptCount val="3"/>
                <c:pt idx="0">
                  <c:v>Incomplete Docs</c:v>
                </c:pt>
                <c:pt idx="1">
                  <c:v>Legal Issue</c:v>
                </c:pt>
                <c:pt idx="2">
                  <c:v>Similarity</c:v>
                </c:pt>
              </c:strCache>
            </c:strRef>
          </c:cat>
          <c:val>
            <c:numRef>
              <c:f>Sheet6!$D$7:$D$10</c:f>
              <c:numCache>
                <c:formatCode>General</c:formatCode>
                <c:ptCount val="3"/>
                <c:pt idx="0">
                  <c:v>130</c:v>
                </c:pt>
                <c:pt idx="1">
                  <c:v>146</c:v>
                </c:pt>
                <c:pt idx="2">
                  <c:v>149</c:v>
                </c:pt>
              </c:numCache>
            </c:numRef>
          </c:val>
          <c:extLst>
            <c:ext xmlns:c16="http://schemas.microsoft.com/office/drawing/2014/chart" uri="{C3380CC4-5D6E-409C-BE32-E72D297353CC}">
              <c16:uniqueId val="{00000000-DACD-4B7A-AD7C-AFDF2F746E62}"/>
            </c:ext>
          </c:extLst>
        </c:ser>
        <c:dLbls>
          <c:dLblPos val="outEnd"/>
          <c:showLegendKey val="0"/>
          <c:showVal val="1"/>
          <c:showCatName val="0"/>
          <c:showSerName val="0"/>
          <c:showPercent val="0"/>
          <c:showBubbleSize val="0"/>
        </c:dLbls>
        <c:gapWidth val="219"/>
        <c:overlap val="-27"/>
        <c:axId val="1313645215"/>
        <c:axId val="1313646175"/>
      </c:barChart>
      <c:catAx>
        <c:axId val="1313645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3646175"/>
        <c:crosses val="autoZero"/>
        <c:auto val="1"/>
        <c:lblAlgn val="ctr"/>
        <c:lblOffset val="100"/>
        <c:noMultiLvlLbl val="0"/>
      </c:catAx>
      <c:valAx>
        <c:axId val="13136461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36452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Sheet7!$G$3</c:f>
              <c:strCache>
                <c:ptCount val="1"/>
                <c:pt idx="0">
                  <c:v>Percentage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Sheet7!$F$4:$F$9</c:f>
              <c:strCache>
                <c:ptCount val="6"/>
                <c:pt idx="0">
                  <c:v>Copyright</c:v>
                </c:pt>
                <c:pt idx="1">
                  <c:v>Trademark</c:v>
                </c:pt>
                <c:pt idx="2">
                  <c:v>Geographical indication</c:v>
                </c:pt>
                <c:pt idx="3">
                  <c:v>Patent</c:v>
                </c:pt>
                <c:pt idx="4">
                  <c:v>Industrial design</c:v>
                </c:pt>
                <c:pt idx="5">
                  <c:v>Trade secret</c:v>
                </c:pt>
              </c:strCache>
            </c:strRef>
          </c:cat>
          <c:val>
            <c:numRef>
              <c:f>Sheet7!$G$4:$G$9</c:f>
              <c:numCache>
                <c:formatCode>0.00</c:formatCode>
                <c:ptCount val="6"/>
                <c:pt idx="0">
                  <c:v>15.243662075310421</c:v>
                </c:pt>
                <c:pt idx="1">
                  <c:v>15.642568738161236</c:v>
                </c:pt>
                <c:pt idx="2">
                  <c:v>16.444765142921732</c:v>
                </c:pt>
                <c:pt idx="3">
                  <c:v>16.802450017178792</c:v>
                </c:pt>
                <c:pt idx="4">
                  <c:v>17.105347751375337</c:v>
                </c:pt>
                <c:pt idx="5">
                  <c:v>18.761206275052476</c:v>
                </c:pt>
              </c:numCache>
            </c:numRef>
          </c:val>
          <c:extLst>
            <c:ext xmlns:c16="http://schemas.microsoft.com/office/drawing/2014/chart" uri="{C3380CC4-5D6E-409C-BE32-E72D297353CC}">
              <c16:uniqueId val="{00000000-CC95-4157-819B-FB482DEA6022}"/>
            </c:ext>
          </c:extLst>
        </c:ser>
        <c:dLbls>
          <c:dLblPos val="outEnd"/>
          <c:showLegendKey val="0"/>
          <c:showVal val="1"/>
          <c:showCatName val="0"/>
          <c:showSerName val="0"/>
          <c:showPercent val="0"/>
          <c:showBubbleSize val="0"/>
        </c:dLbls>
        <c:gapWidth val="219"/>
        <c:overlap val="-27"/>
        <c:axId val="1561129215"/>
        <c:axId val="1561131615"/>
      </c:barChart>
      <c:catAx>
        <c:axId val="1561129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1131615"/>
        <c:crosses val="autoZero"/>
        <c:auto val="1"/>
        <c:lblAlgn val="ctr"/>
        <c:lblOffset val="100"/>
        <c:noMultiLvlLbl val="0"/>
      </c:catAx>
      <c:valAx>
        <c:axId val="156113161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1129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4T17:07:06.7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0,'23081'0'0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4T17:08:10.130"/>
    </inkml:context>
    <inkml:brush xml:id="br0">
      <inkml:brushProperty name="width" value="0.035" units="cm"/>
      <inkml:brushProperty name="height" value="0.035" units="cm"/>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4T17:08:11.878"/>
    </inkml:context>
    <inkml:brush xml:id="br0">
      <inkml:brushProperty name="width" value="0.035" units="cm"/>
      <inkml:brushProperty name="height" value="0.035" units="cm"/>
    </inkml:brush>
  </inkml:definitions>
  <inkml:trace contextRef="#ctx0" brushRef="#br0">1695 1 24575,'-1'12'0,"0"1"0,-1-1 0,0 1 0,-1-1 0,-6 17 0,8-24 0,-267 772-1678,188-560 1121,-115 311-1499,-182 512 1813,42 9-1003,186-480 565,14-55 1633,30-16 4420,73-344-5235,34-179-137,2 0 0,0 1 0,1-1 0,2 1 0,18-44 0,1-8 0,-20 54-1365,-2 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04T17:07:10.9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4T17:07:24.34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16 0 0,'0'10790'0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04T17:07:29.253"/>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04T17:07:48.368"/>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0,'514'36,"-396"-23,-2 1,-47-5,100 2,321-12,-472-1,0 0,0-1,30-8,-22 4,-17 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04T17:07:51.95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0 167,'900'0,"-878"-1,-1-1,37-9,-36 6,1 1,25-1,-28 3,-1-1,1-1,-1 0,0-2,-1 0,23-11,-13 6,50-14,-31 14,13-4,1 3,0 2,81-2,-16 11,222 10,-298-1,-1 2,92 32,-32-8,-93-30,1-1,-1 0,1-2,20 1,-15-3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04T17:07:54.50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4T17:08:07.397"/>
    </inkml:context>
    <inkml:brush xml:id="br0">
      <inkml:brushProperty name="width" value="0.035" units="cm"/>
      <inkml:brushProperty name="height" value="0.035" units="cm"/>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4T17:08:09.906"/>
    </inkml:context>
    <inkml:brush xml:id="br0">
      <inkml:brushProperty name="width" value="0.035" units="cm"/>
      <inkml:brushProperty name="height" value="0.035" units="cm"/>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07-Jul-25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07-Jul-25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07-Jul-25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07-Jul-25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07-Jul-25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07-Jul-25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07-Jul-25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07-Jul-25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07-Jul-25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07-Jul-25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07-Jul-25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07-Jul-25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07-Jul-25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07-Jul-25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07-Jul-25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07-Jul-25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07-Jul-25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07-Jul-25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19.png"/><Relationship Id="rId18" Type="http://schemas.openxmlformats.org/officeDocument/2006/relationships/customXml" Target="../ink/ink6.xml"/><Relationship Id="rId26" Type="http://schemas.openxmlformats.org/officeDocument/2006/relationships/image" Target="../media/image24.png"/><Relationship Id="rId3" Type="http://schemas.openxmlformats.org/officeDocument/2006/relationships/image" Target="../media/image12.png"/><Relationship Id="rId21" Type="http://schemas.openxmlformats.org/officeDocument/2006/relationships/customXml" Target="../ink/ink8.xml"/><Relationship Id="rId7" Type="http://schemas.openxmlformats.org/officeDocument/2006/relationships/image" Target="../media/image16.png"/><Relationship Id="rId12" Type="http://schemas.openxmlformats.org/officeDocument/2006/relationships/customXml" Target="../ink/ink3.xml"/><Relationship Id="rId17" Type="http://schemas.openxmlformats.org/officeDocument/2006/relationships/image" Target="../media/image21.png"/><Relationship Id="rId25" Type="http://schemas.openxmlformats.org/officeDocument/2006/relationships/customXml" Target="../ink/ink11.xml"/><Relationship Id="rId2" Type="http://schemas.openxmlformats.org/officeDocument/2006/relationships/image" Target="../media/image11.png"/><Relationship Id="rId16" Type="http://schemas.openxmlformats.org/officeDocument/2006/relationships/customXml" Target="../ink/ink5.xml"/><Relationship Id="rId20" Type="http://schemas.openxmlformats.org/officeDocument/2006/relationships/customXml" Target="../ink/ink7.xml"/><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18.png"/><Relationship Id="rId24" Type="http://schemas.openxmlformats.org/officeDocument/2006/relationships/customXml" Target="../ink/ink10.xml"/><Relationship Id="rId5" Type="http://schemas.openxmlformats.org/officeDocument/2006/relationships/image" Target="../media/image14.png"/><Relationship Id="rId15" Type="http://schemas.openxmlformats.org/officeDocument/2006/relationships/image" Target="../media/image20.png"/><Relationship Id="rId23" Type="http://schemas.openxmlformats.org/officeDocument/2006/relationships/customXml" Target="../ink/ink9.xml"/><Relationship Id="rId10" Type="http://schemas.openxmlformats.org/officeDocument/2006/relationships/customXml" Target="../ink/ink2.xml"/><Relationship Id="rId19" Type="http://schemas.openxmlformats.org/officeDocument/2006/relationships/image" Target="../media/image22.png"/><Relationship Id="rId4" Type="http://schemas.openxmlformats.org/officeDocument/2006/relationships/image" Target="../media/image13.png"/><Relationship Id="rId9" Type="http://schemas.openxmlformats.org/officeDocument/2006/relationships/image" Target="../media/image17.png"/><Relationship Id="rId14" Type="http://schemas.openxmlformats.org/officeDocument/2006/relationships/customXml" Target="../ink/ink4.xml"/><Relationship Id="rId22"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625D-9EE7-69FE-4004-8075177B1952}"/>
              </a:ext>
            </a:extLst>
          </p:cNvPr>
          <p:cNvSpPr>
            <a:spLocks noGrp="1"/>
          </p:cNvSpPr>
          <p:nvPr>
            <p:ph type="ctrTitle"/>
          </p:nvPr>
        </p:nvSpPr>
        <p:spPr>
          <a:xfrm>
            <a:off x="984447" y="1041400"/>
            <a:ext cx="10223105" cy="2387600"/>
          </a:xfrm>
        </p:spPr>
        <p:txBody>
          <a:bodyPr/>
          <a:lstStyle/>
          <a:p>
            <a:r>
              <a:rPr lang="en-US" dirty="0"/>
              <a:t>Legal Mitra </a:t>
            </a:r>
            <a:br>
              <a:rPr lang="en-US" dirty="0"/>
            </a:br>
            <a:r>
              <a:rPr lang="en-US" dirty="0"/>
              <a:t>[The consulting company]</a:t>
            </a:r>
          </a:p>
        </p:txBody>
      </p:sp>
      <p:sp>
        <p:nvSpPr>
          <p:cNvPr id="3" name="Subtitle 2">
            <a:extLst>
              <a:ext uri="{FF2B5EF4-FFF2-40B4-BE49-F238E27FC236}">
                <a16:creationId xmlns:a16="http://schemas.microsoft.com/office/drawing/2014/main" id="{6F1AF878-418B-9E75-18E9-8E0CE7ADF367}"/>
              </a:ext>
            </a:extLst>
          </p:cNvPr>
          <p:cNvSpPr>
            <a:spLocks noGrp="1"/>
          </p:cNvSpPr>
          <p:nvPr>
            <p:ph type="subTitle" idx="1"/>
          </p:nvPr>
        </p:nvSpPr>
        <p:spPr>
          <a:xfrm>
            <a:off x="1595268" y="3651200"/>
            <a:ext cx="9001462" cy="1655762"/>
          </a:xfrm>
        </p:spPr>
        <p:txBody>
          <a:bodyPr/>
          <a:lstStyle/>
          <a:p>
            <a:r>
              <a:rPr lang="en-US" dirty="0"/>
              <a:t>Insights (IP Filing)</a:t>
            </a:r>
          </a:p>
          <a:p>
            <a:r>
              <a:rPr lang="en-US" dirty="0"/>
              <a:t>Abhishek Pratap Singh Arya </a:t>
            </a:r>
          </a:p>
          <a:p>
            <a:r>
              <a:rPr lang="en-US" dirty="0"/>
              <a:t>( Data Analyst )</a:t>
            </a:r>
          </a:p>
        </p:txBody>
      </p:sp>
    </p:spTree>
    <p:extLst>
      <p:ext uri="{BB962C8B-B14F-4D97-AF65-F5344CB8AC3E}">
        <p14:creationId xmlns:p14="http://schemas.microsoft.com/office/powerpoint/2010/main" val="406692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A2D9D1E-45F2-6F54-4C49-8C1F7DE74B35}"/>
              </a:ext>
            </a:extLst>
          </p:cNvPr>
          <p:cNvGraphicFramePr>
            <a:graphicFrameLocks/>
          </p:cNvGraphicFramePr>
          <p:nvPr>
            <p:extLst>
              <p:ext uri="{D42A27DB-BD31-4B8C-83A1-F6EECF244321}">
                <p14:modId xmlns:p14="http://schemas.microsoft.com/office/powerpoint/2010/main" val="4211054137"/>
              </p:ext>
            </p:extLst>
          </p:nvPr>
        </p:nvGraphicFramePr>
        <p:xfrm>
          <a:off x="1554039" y="1032385"/>
          <a:ext cx="8632180" cy="475881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439BC53-8E55-39A7-1F07-B4C7AF460813}"/>
              </a:ext>
            </a:extLst>
          </p:cNvPr>
          <p:cNvSpPr txBox="1"/>
          <p:nvPr/>
        </p:nvSpPr>
        <p:spPr>
          <a:xfrm>
            <a:off x="993057" y="6072716"/>
            <a:ext cx="9724104" cy="646331"/>
          </a:xfrm>
          <a:prstGeom prst="rect">
            <a:avLst/>
          </a:prstGeom>
          <a:noFill/>
        </p:spPr>
        <p:txBody>
          <a:bodyPr wrap="square" rtlCol="0">
            <a:spAutoFit/>
          </a:bodyPr>
          <a:lstStyle/>
          <a:p>
            <a:r>
              <a:rPr lang="en-US" dirty="0">
                <a:solidFill>
                  <a:srgbClr val="FFFF00"/>
                </a:solidFill>
              </a:rPr>
              <a:t>Year 2027 have highest amount of IP  filing expiry so contact all of those companies in this year. </a:t>
            </a:r>
          </a:p>
        </p:txBody>
      </p:sp>
      <p:sp>
        <p:nvSpPr>
          <p:cNvPr id="4" name="TextBox 3">
            <a:extLst>
              <a:ext uri="{FF2B5EF4-FFF2-40B4-BE49-F238E27FC236}">
                <a16:creationId xmlns:a16="http://schemas.microsoft.com/office/drawing/2014/main" id="{86757A8D-E5E6-4D6E-B466-BF27698582CA}"/>
              </a:ext>
            </a:extLst>
          </p:cNvPr>
          <p:cNvSpPr txBox="1"/>
          <p:nvPr/>
        </p:nvSpPr>
        <p:spPr>
          <a:xfrm>
            <a:off x="373625" y="353962"/>
            <a:ext cx="5231304" cy="523220"/>
          </a:xfrm>
          <a:prstGeom prst="rect">
            <a:avLst/>
          </a:prstGeom>
          <a:noFill/>
        </p:spPr>
        <p:txBody>
          <a:bodyPr wrap="none" rtlCol="0">
            <a:spAutoFit/>
          </a:bodyPr>
          <a:lstStyle/>
          <a:p>
            <a:r>
              <a:rPr lang="en-US" sz="2800" dirty="0">
                <a:solidFill>
                  <a:srgbClr val="FFFF00"/>
                </a:solidFill>
              </a:rPr>
              <a:t>Registered </a:t>
            </a:r>
            <a:r>
              <a:rPr lang="en-US" sz="2800" dirty="0" err="1">
                <a:solidFill>
                  <a:srgbClr val="FFFF00"/>
                </a:solidFill>
              </a:rPr>
              <a:t>IP_Filing</a:t>
            </a:r>
            <a:r>
              <a:rPr lang="en-US" sz="2800" dirty="0">
                <a:solidFill>
                  <a:srgbClr val="FFFF00"/>
                </a:solidFill>
              </a:rPr>
              <a:t> </a:t>
            </a:r>
            <a:r>
              <a:rPr lang="en-US" sz="2800" dirty="0" err="1">
                <a:solidFill>
                  <a:srgbClr val="FFFF00"/>
                </a:solidFill>
              </a:rPr>
              <a:t>Exp_year</a:t>
            </a:r>
            <a:r>
              <a:rPr lang="en-US" sz="2800" dirty="0">
                <a:solidFill>
                  <a:srgbClr val="FFFF00"/>
                </a:solidFill>
              </a:rPr>
              <a:t>.</a:t>
            </a:r>
          </a:p>
        </p:txBody>
      </p:sp>
    </p:spTree>
    <p:extLst>
      <p:ext uri="{BB962C8B-B14F-4D97-AF65-F5344CB8AC3E}">
        <p14:creationId xmlns:p14="http://schemas.microsoft.com/office/powerpoint/2010/main" val="2736282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4C5C1-4D54-4B5B-CFCF-AE3C08FCEB5F}"/>
              </a:ext>
            </a:extLst>
          </p:cNvPr>
          <p:cNvPicPr>
            <a:picLocks noChangeAspect="1"/>
          </p:cNvPicPr>
          <p:nvPr/>
        </p:nvPicPr>
        <p:blipFill>
          <a:blip r:embed="rId2"/>
          <a:stretch>
            <a:fillRect/>
          </a:stretch>
        </p:blipFill>
        <p:spPr>
          <a:xfrm>
            <a:off x="7557284" y="4186085"/>
            <a:ext cx="4147045" cy="1809808"/>
          </a:xfrm>
          <a:prstGeom prst="rect">
            <a:avLst/>
          </a:prstGeom>
        </p:spPr>
      </p:pic>
      <p:graphicFrame>
        <p:nvGraphicFramePr>
          <p:cNvPr id="4" name="Chart 3">
            <a:extLst>
              <a:ext uri="{FF2B5EF4-FFF2-40B4-BE49-F238E27FC236}">
                <a16:creationId xmlns:a16="http://schemas.microsoft.com/office/drawing/2014/main" id="{A0E11E97-ACA8-6F1E-0F91-DF182B15D0EB}"/>
              </a:ext>
            </a:extLst>
          </p:cNvPr>
          <p:cNvGraphicFramePr>
            <a:graphicFrameLocks/>
          </p:cNvGraphicFramePr>
          <p:nvPr>
            <p:extLst>
              <p:ext uri="{D42A27DB-BD31-4B8C-83A1-F6EECF244321}">
                <p14:modId xmlns:p14="http://schemas.microsoft.com/office/powerpoint/2010/main" val="3005586872"/>
              </p:ext>
            </p:extLst>
          </p:nvPr>
        </p:nvGraphicFramePr>
        <p:xfrm>
          <a:off x="7000568" y="0"/>
          <a:ext cx="5090761" cy="366743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8CA711DA-7B3A-0EF6-76AA-B10FE04A9509}"/>
              </a:ext>
            </a:extLst>
          </p:cNvPr>
          <p:cNvSpPr txBox="1"/>
          <p:nvPr/>
        </p:nvSpPr>
        <p:spPr>
          <a:xfrm>
            <a:off x="226141" y="796413"/>
            <a:ext cx="6536661" cy="923330"/>
          </a:xfrm>
          <a:prstGeom prst="rect">
            <a:avLst/>
          </a:prstGeom>
          <a:noFill/>
        </p:spPr>
        <p:txBody>
          <a:bodyPr wrap="none" rtlCol="0">
            <a:spAutoFit/>
          </a:bodyPr>
          <a:lstStyle/>
          <a:p>
            <a:r>
              <a:rPr lang="en-US" dirty="0">
                <a:solidFill>
                  <a:srgbClr val="FFFF00"/>
                </a:solidFill>
              </a:rPr>
              <a:t>September is the month of 2025 where Highest number of IP</a:t>
            </a:r>
          </a:p>
          <a:p>
            <a:r>
              <a:rPr lang="en-US" dirty="0">
                <a:solidFill>
                  <a:srgbClr val="FFFF00"/>
                </a:solidFill>
              </a:rPr>
              <a:t>Are going to expire so before that you can contact these </a:t>
            </a:r>
          </a:p>
          <a:p>
            <a:r>
              <a:rPr lang="en-US" dirty="0">
                <a:solidFill>
                  <a:srgbClr val="FFFF00"/>
                </a:solidFill>
              </a:rPr>
              <a:t>Companies before they reach other consulting company.</a:t>
            </a:r>
          </a:p>
        </p:txBody>
      </p:sp>
      <p:sp>
        <p:nvSpPr>
          <p:cNvPr id="2" name="TextBox 1">
            <a:extLst>
              <a:ext uri="{FF2B5EF4-FFF2-40B4-BE49-F238E27FC236}">
                <a16:creationId xmlns:a16="http://schemas.microsoft.com/office/drawing/2014/main" id="{7CC83CD6-2B42-5DFB-8295-1EA4D42F783A}"/>
              </a:ext>
            </a:extLst>
          </p:cNvPr>
          <p:cNvSpPr txBox="1"/>
          <p:nvPr/>
        </p:nvSpPr>
        <p:spPr>
          <a:xfrm>
            <a:off x="487671" y="4473678"/>
            <a:ext cx="6573979" cy="923330"/>
          </a:xfrm>
          <a:prstGeom prst="rect">
            <a:avLst/>
          </a:prstGeom>
          <a:noFill/>
        </p:spPr>
        <p:txBody>
          <a:bodyPr wrap="none" rtlCol="0">
            <a:spAutoFit/>
          </a:bodyPr>
          <a:lstStyle/>
          <a:p>
            <a:r>
              <a:rPr lang="en-US" dirty="0">
                <a:solidFill>
                  <a:srgbClr val="FFFF00"/>
                </a:solidFill>
              </a:rPr>
              <a:t>These are the Case IDs of the according to them find the</a:t>
            </a:r>
          </a:p>
          <a:p>
            <a:r>
              <a:rPr lang="en-US" dirty="0">
                <a:solidFill>
                  <a:srgbClr val="FFFF00"/>
                </a:solidFill>
              </a:rPr>
              <a:t>Name and ask them for their documents before they contact </a:t>
            </a:r>
          </a:p>
          <a:p>
            <a:r>
              <a:rPr lang="en-US" dirty="0">
                <a:solidFill>
                  <a:srgbClr val="FFFF00"/>
                </a:solidFill>
              </a:rPr>
              <a:t>Other consulting companies for IP.</a:t>
            </a:r>
          </a:p>
        </p:txBody>
      </p:sp>
      <p:sp>
        <p:nvSpPr>
          <p:cNvPr id="6" name="TextBox 5">
            <a:extLst>
              <a:ext uri="{FF2B5EF4-FFF2-40B4-BE49-F238E27FC236}">
                <a16:creationId xmlns:a16="http://schemas.microsoft.com/office/drawing/2014/main" id="{99F22E7B-7F66-4A0F-3EE8-83CBB27F096B}"/>
              </a:ext>
            </a:extLst>
          </p:cNvPr>
          <p:cNvSpPr txBox="1"/>
          <p:nvPr/>
        </p:nvSpPr>
        <p:spPr>
          <a:xfrm>
            <a:off x="310691" y="162458"/>
            <a:ext cx="851515" cy="461665"/>
          </a:xfrm>
          <a:prstGeom prst="rect">
            <a:avLst/>
          </a:prstGeom>
          <a:noFill/>
        </p:spPr>
        <p:txBody>
          <a:bodyPr wrap="none" rtlCol="0">
            <a:spAutoFit/>
          </a:bodyPr>
          <a:lstStyle/>
          <a:p>
            <a:r>
              <a:rPr lang="en-US" sz="2400" dirty="0">
                <a:solidFill>
                  <a:srgbClr val="FFFF00"/>
                </a:solidFill>
              </a:rPr>
              <a:t>2025</a:t>
            </a:r>
            <a:endParaRPr lang="en-US" dirty="0">
              <a:solidFill>
                <a:srgbClr val="FFFF00"/>
              </a:solidFill>
            </a:endParaRPr>
          </a:p>
        </p:txBody>
      </p:sp>
    </p:spTree>
    <p:extLst>
      <p:ext uri="{BB962C8B-B14F-4D97-AF65-F5344CB8AC3E}">
        <p14:creationId xmlns:p14="http://schemas.microsoft.com/office/powerpoint/2010/main" val="2425806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B9FDBD9-E816-976E-ACBF-04E1ED839C0C}"/>
              </a:ext>
            </a:extLst>
          </p:cNvPr>
          <p:cNvGraphicFramePr>
            <a:graphicFrameLocks/>
          </p:cNvGraphicFramePr>
          <p:nvPr>
            <p:extLst>
              <p:ext uri="{D42A27DB-BD31-4B8C-83A1-F6EECF244321}">
                <p14:modId xmlns:p14="http://schemas.microsoft.com/office/powerpoint/2010/main" val="509377240"/>
              </p:ext>
            </p:extLst>
          </p:nvPr>
        </p:nvGraphicFramePr>
        <p:xfrm>
          <a:off x="1887792" y="216309"/>
          <a:ext cx="8268931" cy="525042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6376630-B7F9-3456-4F22-749E8402A69C}"/>
              </a:ext>
            </a:extLst>
          </p:cNvPr>
          <p:cNvSpPr txBox="1"/>
          <p:nvPr/>
        </p:nvSpPr>
        <p:spPr>
          <a:xfrm>
            <a:off x="521110" y="5338916"/>
            <a:ext cx="11450892" cy="923330"/>
          </a:xfrm>
          <a:prstGeom prst="rect">
            <a:avLst/>
          </a:prstGeom>
          <a:noFill/>
        </p:spPr>
        <p:txBody>
          <a:bodyPr wrap="none" rtlCol="0">
            <a:spAutoFit/>
          </a:bodyPr>
          <a:lstStyle/>
          <a:p>
            <a:r>
              <a:rPr lang="en-US" dirty="0">
                <a:solidFill>
                  <a:srgbClr val="FFFF00"/>
                </a:solidFill>
              </a:rPr>
              <a:t>Saturday</a:t>
            </a:r>
            <a:r>
              <a:rPr lang="en-US" dirty="0"/>
              <a:t> is the day in which most of the IP are going to expire on that day so before Saturday contact those </a:t>
            </a:r>
          </a:p>
          <a:p>
            <a:r>
              <a:rPr lang="en-US" dirty="0"/>
              <a:t>Companies and </a:t>
            </a:r>
            <a:r>
              <a:rPr lang="en-US" dirty="0" err="1"/>
              <a:t>and</a:t>
            </a:r>
            <a:r>
              <a:rPr lang="en-US" dirty="0"/>
              <a:t> ask for the documents for the Ip Filing. Saturday is the week off day at some govt.</a:t>
            </a:r>
          </a:p>
          <a:p>
            <a:r>
              <a:rPr lang="en-US" dirty="0"/>
              <a:t>Offices.</a:t>
            </a:r>
          </a:p>
        </p:txBody>
      </p:sp>
      <p:sp>
        <p:nvSpPr>
          <p:cNvPr id="4" name="TextBox 3">
            <a:extLst>
              <a:ext uri="{FF2B5EF4-FFF2-40B4-BE49-F238E27FC236}">
                <a16:creationId xmlns:a16="http://schemas.microsoft.com/office/drawing/2014/main" id="{FFFF3275-B363-65BC-40D9-949DDAC29911}"/>
              </a:ext>
            </a:extLst>
          </p:cNvPr>
          <p:cNvSpPr txBox="1"/>
          <p:nvPr/>
        </p:nvSpPr>
        <p:spPr>
          <a:xfrm>
            <a:off x="862050" y="226422"/>
            <a:ext cx="684803" cy="369332"/>
          </a:xfrm>
          <a:prstGeom prst="rect">
            <a:avLst/>
          </a:prstGeom>
          <a:noFill/>
        </p:spPr>
        <p:txBody>
          <a:bodyPr wrap="none" rtlCol="0">
            <a:spAutoFit/>
          </a:bodyPr>
          <a:lstStyle/>
          <a:p>
            <a:r>
              <a:rPr lang="en-US" dirty="0"/>
              <a:t>2025</a:t>
            </a:r>
          </a:p>
        </p:txBody>
      </p:sp>
    </p:spTree>
    <p:extLst>
      <p:ext uri="{BB962C8B-B14F-4D97-AF65-F5344CB8AC3E}">
        <p14:creationId xmlns:p14="http://schemas.microsoft.com/office/powerpoint/2010/main" val="643341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93238382-AD54-83C4-99ED-503355494D21}"/>
              </a:ext>
            </a:extLst>
          </p:cNvPr>
          <p:cNvGraphicFramePr>
            <a:graphicFrameLocks/>
          </p:cNvGraphicFramePr>
          <p:nvPr>
            <p:extLst>
              <p:ext uri="{D42A27DB-BD31-4B8C-83A1-F6EECF244321}">
                <p14:modId xmlns:p14="http://schemas.microsoft.com/office/powerpoint/2010/main" val="3167209358"/>
              </p:ext>
            </p:extLst>
          </p:nvPr>
        </p:nvGraphicFramePr>
        <p:xfrm>
          <a:off x="2276167" y="572729"/>
          <a:ext cx="7103806" cy="420574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626C0FC-40E2-45F5-3212-C38D1A8A57AF}"/>
              </a:ext>
            </a:extLst>
          </p:cNvPr>
          <p:cNvSpPr txBox="1"/>
          <p:nvPr/>
        </p:nvSpPr>
        <p:spPr>
          <a:xfrm>
            <a:off x="747252" y="422787"/>
            <a:ext cx="3749744" cy="369332"/>
          </a:xfrm>
          <a:prstGeom prst="rect">
            <a:avLst/>
          </a:prstGeom>
          <a:noFill/>
        </p:spPr>
        <p:txBody>
          <a:bodyPr wrap="none" rtlCol="0">
            <a:spAutoFit/>
          </a:bodyPr>
          <a:lstStyle/>
          <a:p>
            <a:r>
              <a:rPr lang="en-US" dirty="0"/>
              <a:t>Rejection Reason [2023 and 2024]</a:t>
            </a:r>
          </a:p>
        </p:txBody>
      </p:sp>
      <p:sp>
        <p:nvSpPr>
          <p:cNvPr id="5" name="TextBox 4">
            <a:extLst>
              <a:ext uri="{FF2B5EF4-FFF2-40B4-BE49-F238E27FC236}">
                <a16:creationId xmlns:a16="http://schemas.microsoft.com/office/drawing/2014/main" id="{C731D648-FFE0-D634-48AB-DB21623645B6}"/>
              </a:ext>
            </a:extLst>
          </p:cNvPr>
          <p:cNvSpPr txBox="1"/>
          <p:nvPr/>
        </p:nvSpPr>
        <p:spPr>
          <a:xfrm>
            <a:off x="589935" y="5437239"/>
            <a:ext cx="11705512" cy="646331"/>
          </a:xfrm>
          <a:prstGeom prst="rect">
            <a:avLst/>
          </a:prstGeom>
          <a:noFill/>
        </p:spPr>
        <p:txBody>
          <a:bodyPr wrap="none" rtlCol="0">
            <a:spAutoFit/>
          </a:bodyPr>
          <a:lstStyle/>
          <a:p>
            <a:r>
              <a:rPr lang="en-US" dirty="0">
                <a:solidFill>
                  <a:srgbClr val="FFFF00"/>
                </a:solidFill>
              </a:rPr>
              <a:t>Similarity</a:t>
            </a:r>
            <a:r>
              <a:rPr lang="en-US" dirty="0"/>
              <a:t> is the reason behind the highest IP Filing rejection. To overcome this we can use an AI model which</a:t>
            </a:r>
          </a:p>
          <a:p>
            <a:r>
              <a:rPr lang="en-US" dirty="0"/>
              <a:t>Check Trademark and Patent of that company. </a:t>
            </a:r>
          </a:p>
        </p:txBody>
      </p:sp>
    </p:spTree>
    <p:extLst>
      <p:ext uri="{BB962C8B-B14F-4D97-AF65-F5344CB8AC3E}">
        <p14:creationId xmlns:p14="http://schemas.microsoft.com/office/powerpoint/2010/main" val="476997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154F88-9464-658E-1B6F-3B8A11B3019C}"/>
              </a:ext>
            </a:extLst>
          </p:cNvPr>
          <p:cNvSpPr txBox="1"/>
          <p:nvPr/>
        </p:nvSpPr>
        <p:spPr>
          <a:xfrm>
            <a:off x="481781" y="324465"/>
            <a:ext cx="7190366" cy="523220"/>
          </a:xfrm>
          <a:prstGeom prst="rect">
            <a:avLst/>
          </a:prstGeom>
          <a:noFill/>
        </p:spPr>
        <p:txBody>
          <a:bodyPr wrap="none" rtlCol="0">
            <a:spAutoFit/>
          </a:bodyPr>
          <a:lstStyle/>
          <a:p>
            <a:r>
              <a:rPr lang="en-US" sz="2800" dirty="0">
                <a:solidFill>
                  <a:srgbClr val="FFFF00"/>
                </a:solidFill>
              </a:rPr>
              <a:t>Income :- [ Enforcement cost ][Registered]</a:t>
            </a:r>
          </a:p>
        </p:txBody>
      </p:sp>
      <p:sp>
        <p:nvSpPr>
          <p:cNvPr id="4" name="TextBox 3">
            <a:extLst>
              <a:ext uri="{FF2B5EF4-FFF2-40B4-BE49-F238E27FC236}">
                <a16:creationId xmlns:a16="http://schemas.microsoft.com/office/drawing/2014/main" id="{A31AF7C7-65D4-318F-41FC-A28093F2AD89}"/>
              </a:ext>
            </a:extLst>
          </p:cNvPr>
          <p:cNvSpPr txBox="1"/>
          <p:nvPr/>
        </p:nvSpPr>
        <p:spPr>
          <a:xfrm>
            <a:off x="796413" y="5612920"/>
            <a:ext cx="10769230" cy="646331"/>
          </a:xfrm>
          <a:prstGeom prst="rect">
            <a:avLst/>
          </a:prstGeom>
          <a:noFill/>
        </p:spPr>
        <p:txBody>
          <a:bodyPr wrap="none" rtlCol="0">
            <a:spAutoFit/>
          </a:bodyPr>
          <a:lstStyle/>
          <a:p>
            <a:r>
              <a:rPr lang="en-US" dirty="0"/>
              <a:t>About 18% of income come from Trade Secret and copyright IP is one which give less income to the </a:t>
            </a:r>
          </a:p>
          <a:p>
            <a:r>
              <a:rPr lang="en-US" dirty="0"/>
              <a:t>Company. </a:t>
            </a:r>
          </a:p>
        </p:txBody>
      </p:sp>
      <p:graphicFrame>
        <p:nvGraphicFramePr>
          <p:cNvPr id="5" name="Chart 4">
            <a:extLst>
              <a:ext uri="{FF2B5EF4-FFF2-40B4-BE49-F238E27FC236}">
                <a16:creationId xmlns:a16="http://schemas.microsoft.com/office/drawing/2014/main" id="{97DE1B56-463D-12BB-5F2F-BAC377BC3785}"/>
              </a:ext>
            </a:extLst>
          </p:cNvPr>
          <p:cNvGraphicFramePr>
            <a:graphicFrameLocks/>
          </p:cNvGraphicFramePr>
          <p:nvPr>
            <p:extLst>
              <p:ext uri="{D42A27DB-BD31-4B8C-83A1-F6EECF244321}">
                <p14:modId xmlns:p14="http://schemas.microsoft.com/office/powerpoint/2010/main" val="2734028801"/>
              </p:ext>
            </p:extLst>
          </p:nvPr>
        </p:nvGraphicFramePr>
        <p:xfrm>
          <a:off x="2665325" y="1065976"/>
          <a:ext cx="5894439" cy="43286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6420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8F1EFF-2288-D5F2-8C68-ECF384C745CC}"/>
              </a:ext>
            </a:extLst>
          </p:cNvPr>
          <p:cNvPicPr>
            <a:picLocks noChangeAspect="1"/>
          </p:cNvPicPr>
          <p:nvPr/>
        </p:nvPicPr>
        <p:blipFill>
          <a:blip r:embed="rId2"/>
          <a:stretch>
            <a:fillRect/>
          </a:stretch>
        </p:blipFill>
        <p:spPr>
          <a:xfrm>
            <a:off x="169485" y="702242"/>
            <a:ext cx="9344470" cy="4518687"/>
          </a:xfrm>
          <a:prstGeom prst="rect">
            <a:avLst/>
          </a:prstGeom>
        </p:spPr>
      </p:pic>
      <p:sp>
        <p:nvSpPr>
          <p:cNvPr id="4" name="TextBox 3">
            <a:extLst>
              <a:ext uri="{FF2B5EF4-FFF2-40B4-BE49-F238E27FC236}">
                <a16:creationId xmlns:a16="http://schemas.microsoft.com/office/drawing/2014/main" id="{B149F980-E222-46AA-3C53-9768084829C9}"/>
              </a:ext>
            </a:extLst>
          </p:cNvPr>
          <p:cNvSpPr txBox="1"/>
          <p:nvPr/>
        </p:nvSpPr>
        <p:spPr>
          <a:xfrm>
            <a:off x="511277" y="68514"/>
            <a:ext cx="7433702" cy="461665"/>
          </a:xfrm>
          <a:prstGeom prst="rect">
            <a:avLst/>
          </a:prstGeom>
          <a:noFill/>
        </p:spPr>
        <p:txBody>
          <a:bodyPr wrap="none" rtlCol="0">
            <a:spAutoFit/>
          </a:bodyPr>
          <a:lstStyle/>
          <a:p>
            <a:r>
              <a:rPr lang="en-US" sz="2400" b="1" dirty="0">
                <a:solidFill>
                  <a:srgbClr val="FFFF00"/>
                </a:solidFill>
              </a:rPr>
              <a:t>Growth Table :- </a:t>
            </a:r>
            <a:r>
              <a:rPr lang="en-US" sz="2400" b="1" dirty="0" err="1">
                <a:solidFill>
                  <a:srgbClr val="FFFF00"/>
                </a:solidFill>
              </a:rPr>
              <a:t>Comparision</a:t>
            </a:r>
            <a:r>
              <a:rPr lang="en-US" sz="2400" b="1" dirty="0">
                <a:solidFill>
                  <a:srgbClr val="FFFF00"/>
                </a:solidFill>
              </a:rPr>
              <a:t> between 2023-2024</a:t>
            </a:r>
            <a:endParaRPr lang="en-US" b="1" dirty="0">
              <a:solidFill>
                <a:srgbClr val="FFFF00"/>
              </a:solidFill>
            </a:endParaRPr>
          </a:p>
        </p:txBody>
      </p:sp>
      <p:pic>
        <p:nvPicPr>
          <p:cNvPr id="6" name="Picture 5">
            <a:extLst>
              <a:ext uri="{FF2B5EF4-FFF2-40B4-BE49-F238E27FC236}">
                <a16:creationId xmlns:a16="http://schemas.microsoft.com/office/drawing/2014/main" id="{7489E2C8-0E1E-C2C8-9148-146661B275B7}"/>
              </a:ext>
            </a:extLst>
          </p:cNvPr>
          <p:cNvPicPr>
            <a:picLocks noChangeAspect="1"/>
          </p:cNvPicPr>
          <p:nvPr/>
        </p:nvPicPr>
        <p:blipFill>
          <a:blip r:embed="rId3"/>
          <a:stretch>
            <a:fillRect/>
          </a:stretch>
        </p:blipFill>
        <p:spPr>
          <a:xfrm>
            <a:off x="9981928" y="702241"/>
            <a:ext cx="764730" cy="1184399"/>
          </a:xfrm>
          <a:prstGeom prst="rect">
            <a:avLst/>
          </a:prstGeom>
        </p:spPr>
      </p:pic>
      <p:pic>
        <p:nvPicPr>
          <p:cNvPr id="8" name="Picture 7">
            <a:extLst>
              <a:ext uri="{FF2B5EF4-FFF2-40B4-BE49-F238E27FC236}">
                <a16:creationId xmlns:a16="http://schemas.microsoft.com/office/drawing/2014/main" id="{A1080B4C-5EE1-2C43-9597-53D5FCC10C72}"/>
              </a:ext>
            </a:extLst>
          </p:cNvPr>
          <p:cNvPicPr>
            <a:picLocks noChangeAspect="1"/>
          </p:cNvPicPr>
          <p:nvPr/>
        </p:nvPicPr>
        <p:blipFill>
          <a:blip r:embed="rId4"/>
          <a:stretch>
            <a:fillRect/>
          </a:stretch>
        </p:blipFill>
        <p:spPr>
          <a:xfrm>
            <a:off x="10051846" y="2362533"/>
            <a:ext cx="817292" cy="1066467"/>
          </a:xfrm>
          <a:prstGeom prst="rect">
            <a:avLst/>
          </a:prstGeom>
        </p:spPr>
      </p:pic>
      <p:pic>
        <p:nvPicPr>
          <p:cNvPr id="10" name="Picture 9">
            <a:extLst>
              <a:ext uri="{FF2B5EF4-FFF2-40B4-BE49-F238E27FC236}">
                <a16:creationId xmlns:a16="http://schemas.microsoft.com/office/drawing/2014/main" id="{9E4BD919-DAE5-DE6B-921F-3B66307D8DB3}"/>
              </a:ext>
            </a:extLst>
          </p:cNvPr>
          <p:cNvPicPr>
            <a:picLocks noChangeAspect="1"/>
          </p:cNvPicPr>
          <p:nvPr/>
        </p:nvPicPr>
        <p:blipFill>
          <a:blip r:embed="rId5"/>
          <a:stretch>
            <a:fillRect/>
          </a:stretch>
        </p:blipFill>
        <p:spPr>
          <a:xfrm>
            <a:off x="10051845" y="3892603"/>
            <a:ext cx="1055659" cy="1184399"/>
          </a:xfrm>
          <a:prstGeom prst="rect">
            <a:avLst/>
          </a:prstGeom>
        </p:spPr>
      </p:pic>
      <p:sp>
        <p:nvSpPr>
          <p:cNvPr id="11" name="TextBox 10">
            <a:extLst>
              <a:ext uri="{FF2B5EF4-FFF2-40B4-BE49-F238E27FC236}">
                <a16:creationId xmlns:a16="http://schemas.microsoft.com/office/drawing/2014/main" id="{0E54ABDD-3F6B-92F9-E9B4-B68729488FE9}"/>
              </a:ext>
            </a:extLst>
          </p:cNvPr>
          <p:cNvSpPr txBox="1"/>
          <p:nvPr/>
        </p:nvSpPr>
        <p:spPr>
          <a:xfrm>
            <a:off x="11297264" y="4345859"/>
            <a:ext cx="429926" cy="369332"/>
          </a:xfrm>
          <a:prstGeom prst="rect">
            <a:avLst/>
          </a:prstGeom>
          <a:noFill/>
        </p:spPr>
        <p:txBody>
          <a:bodyPr wrap="none" rtlCol="0">
            <a:spAutoFit/>
          </a:bodyPr>
          <a:lstStyle/>
          <a:p>
            <a:r>
              <a:rPr lang="en-US" dirty="0"/>
              <a:t>---</a:t>
            </a:r>
          </a:p>
        </p:txBody>
      </p:sp>
      <p:pic>
        <p:nvPicPr>
          <p:cNvPr id="13" name="Picture 12">
            <a:extLst>
              <a:ext uri="{FF2B5EF4-FFF2-40B4-BE49-F238E27FC236}">
                <a16:creationId xmlns:a16="http://schemas.microsoft.com/office/drawing/2014/main" id="{39532B4E-9400-6DCF-950C-67A54A3ED901}"/>
              </a:ext>
            </a:extLst>
          </p:cNvPr>
          <p:cNvPicPr>
            <a:picLocks noChangeAspect="1"/>
          </p:cNvPicPr>
          <p:nvPr/>
        </p:nvPicPr>
        <p:blipFill>
          <a:blip r:embed="rId6"/>
          <a:stretch>
            <a:fillRect/>
          </a:stretch>
        </p:blipFill>
        <p:spPr>
          <a:xfrm>
            <a:off x="11150138" y="2847274"/>
            <a:ext cx="430886" cy="369331"/>
          </a:xfrm>
          <a:prstGeom prst="rect">
            <a:avLst/>
          </a:prstGeom>
        </p:spPr>
      </p:pic>
      <p:pic>
        <p:nvPicPr>
          <p:cNvPr id="15" name="Picture 14">
            <a:extLst>
              <a:ext uri="{FF2B5EF4-FFF2-40B4-BE49-F238E27FC236}">
                <a16:creationId xmlns:a16="http://schemas.microsoft.com/office/drawing/2014/main" id="{DF1946F2-EBE6-886A-7F36-2BBE74415ACF}"/>
              </a:ext>
            </a:extLst>
          </p:cNvPr>
          <p:cNvPicPr>
            <a:picLocks noChangeAspect="1"/>
          </p:cNvPicPr>
          <p:nvPr/>
        </p:nvPicPr>
        <p:blipFill>
          <a:blip r:embed="rId7"/>
          <a:stretch>
            <a:fillRect/>
          </a:stretch>
        </p:blipFill>
        <p:spPr>
          <a:xfrm>
            <a:off x="11245504" y="1172509"/>
            <a:ext cx="266723" cy="243861"/>
          </a:xfrm>
          <a:prstGeom prst="rect">
            <a:avLst/>
          </a:prstGeom>
        </p:spPr>
      </p:pic>
      <p:sp>
        <p:nvSpPr>
          <p:cNvPr id="16" name="TextBox 15">
            <a:extLst>
              <a:ext uri="{FF2B5EF4-FFF2-40B4-BE49-F238E27FC236}">
                <a16:creationId xmlns:a16="http://schemas.microsoft.com/office/drawing/2014/main" id="{772C6B46-8D14-4D3B-5AB6-E659A042B46F}"/>
              </a:ext>
            </a:extLst>
          </p:cNvPr>
          <p:cNvSpPr txBox="1"/>
          <p:nvPr/>
        </p:nvSpPr>
        <p:spPr>
          <a:xfrm>
            <a:off x="196788" y="5684532"/>
            <a:ext cx="11798423" cy="923330"/>
          </a:xfrm>
          <a:prstGeom prst="rect">
            <a:avLst/>
          </a:prstGeom>
          <a:noFill/>
        </p:spPr>
        <p:txBody>
          <a:bodyPr wrap="none" rtlCol="0">
            <a:spAutoFit/>
          </a:bodyPr>
          <a:lstStyle/>
          <a:p>
            <a:r>
              <a:rPr lang="en-US" dirty="0">
                <a:solidFill>
                  <a:srgbClr val="FFFF00"/>
                </a:solidFill>
              </a:rPr>
              <a:t>As you see in previous slide Industrial design give High income to the company but in 2024, the condition of </a:t>
            </a:r>
          </a:p>
          <a:p>
            <a:r>
              <a:rPr lang="en-US" dirty="0">
                <a:solidFill>
                  <a:srgbClr val="FFFF00"/>
                </a:solidFill>
              </a:rPr>
              <a:t>This Ip filing is </a:t>
            </a:r>
            <a:r>
              <a:rPr lang="en-US" dirty="0" err="1">
                <a:solidFill>
                  <a:srgbClr val="FFFF00"/>
                </a:solidFill>
              </a:rPr>
              <a:t>worst.Not</a:t>
            </a:r>
            <a:r>
              <a:rPr lang="en-US" dirty="0">
                <a:solidFill>
                  <a:srgbClr val="FFFF00"/>
                </a:solidFill>
              </a:rPr>
              <a:t> a single state increase the number of filing from the previous year. Similar conditions</a:t>
            </a:r>
          </a:p>
          <a:p>
            <a:r>
              <a:rPr lang="en-US" dirty="0">
                <a:solidFill>
                  <a:srgbClr val="FFFF00"/>
                </a:solidFill>
              </a:rPr>
              <a:t>Are of Copyright and Geographical indication.</a:t>
            </a:r>
          </a:p>
        </p:txBody>
      </p:sp>
      <mc:AlternateContent xmlns:mc="http://schemas.openxmlformats.org/markup-compatibility/2006" xmlns:p14="http://schemas.microsoft.com/office/powerpoint/2010/main">
        <mc:Choice Requires="p14">
          <p:contentPart p14:bwMode="auto" r:id="rId8">
            <p14:nvContentPartPr>
              <p14:cNvPr id="25" name="Ink 24">
                <a:extLst>
                  <a:ext uri="{FF2B5EF4-FFF2-40B4-BE49-F238E27FC236}">
                    <a16:creationId xmlns:a16="http://schemas.microsoft.com/office/drawing/2014/main" id="{BCB45BAB-194D-A7CB-7DD1-412EB778AADF}"/>
                  </a:ext>
                </a:extLst>
              </p14:cNvPr>
              <p14:cNvContentPartPr/>
              <p14:nvPr/>
            </p14:nvContentPartPr>
            <p14:xfrm>
              <a:off x="412537" y="4542348"/>
              <a:ext cx="8309520" cy="720"/>
            </p14:xfrm>
          </p:contentPart>
        </mc:Choice>
        <mc:Fallback xmlns="">
          <p:pic>
            <p:nvPicPr>
              <p:cNvPr id="25" name="Ink 24">
                <a:extLst>
                  <a:ext uri="{FF2B5EF4-FFF2-40B4-BE49-F238E27FC236}">
                    <a16:creationId xmlns:a16="http://schemas.microsoft.com/office/drawing/2014/main" id="{BCB45BAB-194D-A7CB-7DD1-412EB778AADF}"/>
                  </a:ext>
                </a:extLst>
              </p:cNvPr>
              <p:cNvPicPr/>
              <p:nvPr/>
            </p:nvPicPr>
            <p:blipFill>
              <a:blip r:embed="rId9"/>
              <a:stretch>
                <a:fillRect/>
              </a:stretch>
            </p:blipFill>
            <p:spPr>
              <a:xfrm>
                <a:off x="358537" y="4326348"/>
                <a:ext cx="841716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2F125CCA-5E43-EA30-2F38-54F11DB8A201}"/>
                  </a:ext>
                </a:extLst>
              </p14:cNvPr>
              <p14:cNvContentPartPr/>
              <p14:nvPr/>
            </p14:nvContentPartPr>
            <p14:xfrm>
              <a:off x="8720977" y="4650348"/>
              <a:ext cx="360" cy="360"/>
            </p14:xfrm>
          </p:contentPart>
        </mc:Choice>
        <mc:Fallback xmlns="">
          <p:pic>
            <p:nvPicPr>
              <p:cNvPr id="26" name="Ink 25">
                <a:extLst>
                  <a:ext uri="{FF2B5EF4-FFF2-40B4-BE49-F238E27FC236}">
                    <a16:creationId xmlns:a16="http://schemas.microsoft.com/office/drawing/2014/main" id="{2F125CCA-5E43-EA30-2F38-54F11DB8A201}"/>
                  </a:ext>
                </a:extLst>
              </p:cNvPr>
              <p:cNvPicPr/>
              <p:nvPr/>
            </p:nvPicPr>
            <p:blipFill>
              <a:blip r:embed="rId11"/>
              <a:stretch>
                <a:fillRect/>
              </a:stretch>
            </p:blipFill>
            <p:spPr>
              <a:xfrm>
                <a:off x="8666977" y="454270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6F419FF7-B5A4-3AC4-3B33-5978DB2096E9}"/>
                  </a:ext>
                </a:extLst>
              </p14:cNvPr>
              <p14:cNvContentPartPr/>
              <p14:nvPr/>
            </p14:nvContentPartPr>
            <p14:xfrm>
              <a:off x="3205057" y="1464708"/>
              <a:ext cx="720" cy="3884760"/>
            </p14:xfrm>
          </p:contentPart>
        </mc:Choice>
        <mc:Fallback xmlns="">
          <p:pic>
            <p:nvPicPr>
              <p:cNvPr id="28" name="Ink 27">
                <a:extLst>
                  <a:ext uri="{FF2B5EF4-FFF2-40B4-BE49-F238E27FC236}">
                    <a16:creationId xmlns:a16="http://schemas.microsoft.com/office/drawing/2014/main" id="{6F419FF7-B5A4-3AC4-3B33-5978DB2096E9}"/>
                  </a:ext>
                </a:extLst>
              </p:cNvPr>
              <p:cNvPicPr/>
              <p:nvPr/>
            </p:nvPicPr>
            <p:blipFill>
              <a:blip r:embed="rId13"/>
              <a:stretch>
                <a:fillRect/>
              </a:stretch>
            </p:blipFill>
            <p:spPr>
              <a:xfrm>
                <a:off x="3025057" y="1284708"/>
                <a:ext cx="360000" cy="4244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0452A49C-AB72-C539-BB22-8B8D15D3B626}"/>
                  </a:ext>
                </a:extLst>
              </p14:cNvPr>
              <p14:cNvContentPartPr/>
              <p14:nvPr/>
            </p14:nvContentPartPr>
            <p14:xfrm>
              <a:off x="3244297" y="5348748"/>
              <a:ext cx="360" cy="360"/>
            </p14:xfrm>
          </p:contentPart>
        </mc:Choice>
        <mc:Fallback xmlns="">
          <p:pic>
            <p:nvPicPr>
              <p:cNvPr id="29" name="Ink 28">
                <a:extLst>
                  <a:ext uri="{FF2B5EF4-FFF2-40B4-BE49-F238E27FC236}">
                    <a16:creationId xmlns:a16="http://schemas.microsoft.com/office/drawing/2014/main" id="{0452A49C-AB72-C539-BB22-8B8D15D3B626}"/>
                  </a:ext>
                </a:extLst>
              </p:cNvPr>
              <p:cNvPicPr/>
              <p:nvPr/>
            </p:nvPicPr>
            <p:blipFill>
              <a:blip r:embed="rId15"/>
              <a:stretch>
                <a:fillRect/>
              </a:stretch>
            </p:blipFill>
            <p:spPr>
              <a:xfrm>
                <a:off x="3154657" y="5168748"/>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Ink 29">
                <a:extLst>
                  <a:ext uri="{FF2B5EF4-FFF2-40B4-BE49-F238E27FC236}">
                    <a16:creationId xmlns:a16="http://schemas.microsoft.com/office/drawing/2014/main" id="{893A990B-8DE1-087F-3C10-FABCC8AE43E3}"/>
                  </a:ext>
                </a:extLst>
              </p14:cNvPr>
              <p14:cNvContentPartPr/>
              <p14:nvPr/>
            </p14:nvContentPartPr>
            <p14:xfrm>
              <a:off x="2015617" y="1081668"/>
              <a:ext cx="581400" cy="29880"/>
            </p14:xfrm>
          </p:contentPart>
        </mc:Choice>
        <mc:Fallback xmlns="">
          <p:pic>
            <p:nvPicPr>
              <p:cNvPr id="30" name="Ink 29">
                <a:extLst>
                  <a:ext uri="{FF2B5EF4-FFF2-40B4-BE49-F238E27FC236}">
                    <a16:creationId xmlns:a16="http://schemas.microsoft.com/office/drawing/2014/main" id="{893A990B-8DE1-087F-3C10-FABCC8AE43E3}"/>
                  </a:ext>
                </a:extLst>
              </p:cNvPr>
              <p:cNvPicPr/>
              <p:nvPr/>
            </p:nvPicPr>
            <p:blipFill>
              <a:blip r:embed="rId17"/>
              <a:stretch>
                <a:fillRect/>
              </a:stretch>
            </p:blipFill>
            <p:spPr>
              <a:xfrm>
                <a:off x="1925977" y="901668"/>
                <a:ext cx="76104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Ink 30">
                <a:extLst>
                  <a:ext uri="{FF2B5EF4-FFF2-40B4-BE49-F238E27FC236}">
                    <a16:creationId xmlns:a16="http://schemas.microsoft.com/office/drawing/2014/main" id="{D47D55CE-7B0E-D8EA-1D51-806688CBCD77}"/>
                  </a:ext>
                </a:extLst>
              </p14:cNvPr>
              <p14:cNvContentPartPr/>
              <p14:nvPr/>
            </p14:nvContentPartPr>
            <p14:xfrm>
              <a:off x="8160817" y="932988"/>
              <a:ext cx="963360" cy="60480"/>
            </p14:xfrm>
          </p:contentPart>
        </mc:Choice>
        <mc:Fallback xmlns="">
          <p:pic>
            <p:nvPicPr>
              <p:cNvPr id="31" name="Ink 30">
                <a:extLst>
                  <a:ext uri="{FF2B5EF4-FFF2-40B4-BE49-F238E27FC236}">
                    <a16:creationId xmlns:a16="http://schemas.microsoft.com/office/drawing/2014/main" id="{D47D55CE-7B0E-D8EA-1D51-806688CBCD77}"/>
                  </a:ext>
                </a:extLst>
              </p:cNvPr>
              <p:cNvPicPr/>
              <p:nvPr/>
            </p:nvPicPr>
            <p:blipFill>
              <a:blip r:embed="rId19"/>
              <a:stretch>
                <a:fillRect/>
              </a:stretch>
            </p:blipFill>
            <p:spPr>
              <a:xfrm>
                <a:off x="8070817" y="752988"/>
                <a:ext cx="1143000" cy="420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9F1BED81-AC64-25AE-89D6-790357DD8940}"/>
                  </a:ext>
                </a:extLst>
              </p14:cNvPr>
              <p14:cNvContentPartPr/>
              <p14:nvPr/>
            </p14:nvContentPartPr>
            <p14:xfrm>
              <a:off x="-776903" y="1002468"/>
              <a:ext cx="360" cy="360"/>
            </p14:xfrm>
          </p:contentPart>
        </mc:Choice>
        <mc:Fallback xmlns="">
          <p:pic>
            <p:nvPicPr>
              <p:cNvPr id="32" name="Ink 31">
                <a:extLst>
                  <a:ext uri="{FF2B5EF4-FFF2-40B4-BE49-F238E27FC236}">
                    <a16:creationId xmlns:a16="http://schemas.microsoft.com/office/drawing/2014/main" id="{9F1BED81-AC64-25AE-89D6-790357DD8940}"/>
                  </a:ext>
                </a:extLst>
              </p:cNvPr>
              <p:cNvPicPr/>
              <p:nvPr/>
            </p:nvPicPr>
            <p:blipFill>
              <a:blip r:embed="rId15"/>
              <a:stretch>
                <a:fillRect/>
              </a:stretch>
            </p:blipFill>
            <p:spPr>
              <a:xfrm>
                <a:off x="-866903" y="822828"/>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3" name="Ink 32">
                <a:extLst>
                  <a:ext uri="{FF2B5EF4-FFF2-40B4-BE49-F238E27FC236}">
                    <a16:creationId xmlns:a16="http://schemas.microsoft.com/office/drawing/2014/main" id="{CDA27237-5ABE-B583-AC09-CF871B048B37}"/>
                  </a:ext>
                </a:extLst>
              </p14:cNvPr>
              <p14:cNvContentPartPr/>
              <p14:nvPr/>
            </p14:nvContentPartPr>
            <p14:xfrm>
              <a:off x="5309257" y="6429941"/>
              <a:ext cx="360" cy="360"/>
            </p14:xfrm>
          </p:contentPart>
        </mc:Choice>
        <mc:Fallback xmlns="">
          <p:pic>
            <p:nvPicPr>
              <p:cNvPr id="33" name="Ink 32">
                <a:extLst>
                  <a:ext uri="{FF2B5EF4-FFF2-40B4-BE49-F238E27FC236}">
                    <a16:creationId xmlns:a16="http://schemas.microsoft.com/office/drawing/2014/main" id="{CDA27237-5ABE-B583-AC09-CF871B048B37}"/>
                  </a:ext>
                </a:extLst>
              </p:cNvPr>
              <p:cNvPicPr/>
              <p:nvPr/>
            </p:nvPicPr>
            <p:blipFill>
              <a:blip r:embed="rId22"/>
              <a:stretch>
                <a:fillRect/>
              </a:stretch>
            </p:blipFill>
            <p:spPr>
              <a:xfrm>
                <a:off x="5303137" y="6423821"/>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4" name="Ink 33">
                <a:extLst>
                  <a:ext uri="{FF2B5EF4-FFF2-40B4-BE49-F238E27FC236}">
                    <a16:creationId xmlns:a16="http://schemas.microsoft.com/office/drawing/2014/main" id="{9E042A02-8D87-BCFD-73BB-C0E6C65E89AF}"/>
                  </a:ext>
                </a:extLst>
              </p14:cNvPr>
              <p14:cNvContentPartPr/>
              <p14:nvPr/>
            </p14:nvContentPartPr>
            <p14:xfrm>
              <a:off x="-1357223" y="452141"/>
              <a:ext cx="360" cy="360"/>
            </p14:xfrm>
          </p:contentPart>
        </mc:Choice>
        <mc:Fallback xmlns="">
          <p:pic>
            <p:nvPicPr>
              <p:cNvPr id="34" name="Ink 33">
                <a:extLst>
                  <a:ext uri="{FF2B5EF4-FFF2-40B4-BE49-F238E27FC236}">
                    <a16:creationId xmlns:a16="http://schemas.microsoft.com/office/drawing/2014/main" id="{9E042A02-8D87-BCFD-73BB-C0E6C65E89AF}"/>
                  </a:ext>
                </a:extLst>
              </p:cNvPr>
              <p:cNvPicPr/>
              <p:nvPr/>
            </p:nvPicPr>
            <p:blipFill>
              <a:blip r:embed="rId22"/>
              <a:stretch>
                <a:fillRect/>
              </a:stretch>
            </p:blipFill>
            <p:spPr>
              <a:xfrm>
                <a:off x="-1363343" y="446021"/>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 name="Ink 34">
                <a:extLst>
                  <a:ext uri="{FF2B5EF4-FFF2-40B4-BE49-F238E27FC236}">
                    <a16:creationId xmlns:a16="http://schemas.microsoft.com/office/drawing/2014/main" id="{177F34ED-FCEA-B24A-2F47-32E86D63501E}"/>
                  </a:ext>
                </a:extLst>
              </p14:cNvPr>
              <p14:cNvContentPartPr/>
              <p14:nvPr/>
            </p14:nvContentPartPr>
            <p14:xfrm>
              <a:off x="-1357223" y="452141"/>
              <a:ext cx="360" cy="360"/>
            </p14:xfrm>
          </p:contentPart>
        </mc:Choice>
        <mc:Fallback xmlns="">
          <p:pic>
            <p:nvPicPr>
              <p:cNvPr id="35" name="Ink 34">
                <a:extLst>
                  <a:ext uri="{FF2B5EF4-FFF2-40B4-BE49-F238E27FC236}">
                    <a16:creationId xmlns:a16="http://schemas.microsoft.com/office/drawing/2014/main" id="{177F34ED-FCEA-B24A-2F47-32E86D63501E}"/>
                  </a:ext>
                </a:extLst>
              </p:cNvPr>
              <p:cNvPicPr/>
              <p:nvPr/>
            </p:nvPicPr>
            <p:blipFill>
              <a:blip r:embed="rId22"/>
              <a:stretch>
                <a:fillRect/>
              </a:stretch>
            </p:blipFill>
            <p:spPr>
              <a:xfrm>
                <a:off x="-1363343" y="446021"/>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6" name="Ink 35">
                <a:extLst>
                  <a:ext uri="{FF2B5EF4-FFF2-40B4-BE49-F238E27FC236}">
                    <a16:creationId xmlns:a16="http://schemas.microsoft.com/office/drawing/2014/main" id="{40AA7B92-39DE-B330-7F0F-93EA09F22EF8}"/>
                  </a:ext>
                </a:extLst>
              </p14:cNvPr>
              <p14:cNvContentPartPr/>
              <p14:nvPr/>
            </p14:nvContentPartPr>
            <p14:xfrm>
              <a:off x="-1642343" y="1396061"/>
              <a:ext cx="610560" cy="1959840"/>
            </p14:xfrm>
          </p:contentPart>
        </mc:Choice>
        <mc:Fallback xmlns="">
          <p:pic>
            <p:nvPicPr>
              <p:cNvPr id="36" name="Ink 35">
                <a:extLst>
                  <a:ext uri="{FF2B5EF4-FFF2-40B4-BE49-F238E27FC236}">
                    <a16:creationId xmlns:a16="http://schemas.microsoft.com/office/drawing/2014/main" id="{40AA7B92-39DE-B330-7F0F-93EA09F22EF8}"/>
                  </a:ext>
                </a:extLst>
              </p:cNvPr>
              <p:cNvPicPr/>
              <p:nvPr/>
            </p:nvPicPr>
            <p:blipFill>
              <a:blip r:embed="rId26"/>
              <a:stretch>
                <a:fillRect/>
              </a:stretch>
            </p:blipFill>
            <p:spPr>
              <a:xfrm>
                <a:off x="-1648463" y="1389941"/>
                <a:ext cx="622800" cy="1972080"/>
              </a:xfrm>
              <a:prstGeom prst="rect">
                <a:avLst/>
              </a:prstGeom>
            </p:spPr>
          </p:pic>
        </mc:Fallback>
      </mc:AlternateContent>
    </p:spTree>
    <p:extLst>
      <p:ext uri="{BB962C8B-B14F-4D97-AF65-F5344CB8AC3E}">
        <p14:creationId xmlns:p14="http://schemas.microsoft.com/office/powerpoint/2010/main" val="249663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A5FD81-7197-8133-C277-9115F5B1C5B1}"/>
              </a:ext>
            </a:extLst>
          </p:cNvPr>
          <p:cNvSpPr txBox="1"/>
          <p:nvPr/>
        </p:nvSpPr>
        <p:spPr>
          <a:xfrm>
            <a:off x="501445" y="334297"/>
            <a:ext cx="10264878" cy="1323439"/>
          </a:xfrm>
          <a:prstGeom prst="rect">
            <a:avLst/>
          </a:prstGeom>
          <a:noFill/>
        </p:spPr>
        <p:txBody>
          <a:bodyPr wrap="square" rtlCol="0">
            <a:spAutoFit/>
          </a:bodyPr>
          <a:lstStyle/>
          <a:p>
            <a:r>
              <a:rPr lang="en-US" sz="2000" dirty="0">
                <a:solidFill>
                  <a:srgbClr val="FFFF00"/>
                </a:solidFill>
              </a:rPr>
              <a:t>See Telangana ,Tamil </a:t>
            </a:r>
            <a:r>
              <a:rPr lang="en-US" sz="2000" dirty="0" err="1">
                <a:solidFill>
                  <a:srgbClr val="FFFF00"/>
                </a:solidFill>
              </a:rPr>
              <a:t>nadu</a:t>
            </a:r>
            <a:r>
              <a:rPr lang="en-US" sz="2000" dirty="0">
                <a:solidFill>
                  <a:srgbClr val="FFFF00"/>
                </a:solidFill>
              </a:rPr>
              <a:t> and Gujarat states are the worst performance state in 2024.</a:t>
            </a:r>
          </a:p>
          <a:p>
            <a:r>
              <a:rPr lang="en-US" sz="2000" dirty="0">
                <a:solidFill>
                  <a:srgbClr val="FFFF00"/>
                </a:solidFill>
              </a:rPr>
              <a:t>Odisha is the state which have less growth from the previous year.</a:t>
            </a:r>
          </a:p>
          <a:p>
            <a:r>
              <a:rPr lang="en-US" sz="2000" dirty="0">
                <a:solidFill>
                  <a:srgbClr val="FFFF00"/>
                </a:solidFill>
              </a:rPr>
              <a:t>Assam State performs well from the previous year.</a:t>
            </a:r>
          </a:p>
          <a:p>
            <a:endParaRPr lang="en-US" sz="2000" dirty="0"/>
          </a:p>
        </p:txBody>
      </p:sp>
      <p:sp>
        <p:nvSpPr>
          <p:cNvPr id="3" name="TextBox 2">
            <a:extLst>
              <a:ext uri="{FF2B5EF4-FFF2-40B4-BE49-F238E27FC236}">
                <a16:creationId xmlns:a16="http://schemas.microsoft.com/office/drawing/2014/main" id="{7853B726-0B4F-3C0C-C918-5FD03C5B3D83}"/>
              </a:ext>
            </a:extLst>
          </p:cNvPr>
          <p:cNvSpPr txBox="1"/>
          <p:nvPr/>
        </p:nvSpPr>
        <p:spPr>
          <a:xfrm>
            <a:off x="717755" y="1868129"/>
            <a:ext cx="2042482" cy="523220"/>
          </a:xfrm>
          <a:prstGeom prst="rect">
            <a:avLst/>
          </a:prstGeom>
          <a:noFill/>
        </p:spPr>
        <p:txBody>
          <a:bodyPr wrap="none" rtlCol="0">
            <a:spAutoFit/>
          </a:bodyPr>
          <a:lstStyle/>
          <a:p>
            <a:r>
              <a:rPr lang="en-US" sz="2800" dirty="0">
                <a:solidFill>
                  <a:schemeClr val="tx2">
                    <a:lumMod val="90000"/>
                  </a:schemeClr>
                </a:solidFill>
              </a:rPr>
              <a:t>Averages :-</a:t>
            </a:r>
            <a:endParaRPr lang="en-US" dirty="0">
              <a:solidFill>
                <a:schemeClr val="tx2">
                  <a:lumMod val="90000"/>
                </a:schemeClr>
              </a:solidFill>
            </a:endParaRPr>
          </a:p>
        </p:txBody>
      </p:sp>
      <p:graphicFrame>
        <p:nvGraphicFramePr>
          <p:cNvPr id="4" name="Chart 3">
            <a:extLst>
              <a:ext uri="{FF2B5EF4-FFF2-40B4-BE49-F238E27FC236}">
                <a16:creationId xmlns:a16="http://schemas.microsoft.com/office/drawing/2014/main" id="{DBDCFDA9-15FA-B1C0-E242-52380341C015}"/>
              </a:ext>
            </a:extLst>
          </p:cNvPr>
          <p:cNvGraphicFramePr>
            <a:graphicFrameLocks/>
          </p:cNvGraphicFramePr>
          <p:nvPr>
            <p:extLst>
              <p:ext uri="{D42A27DB-BD31-4B8C-83A1-F6EECF244321}">
                <p14:modId xmlns:p14="http://schemas.microsoft.com/office/powerpoint/2010/main" val="1595407411"/>
              </p:ext>
            </p:extLst>
          </p:nvPr>
        </p:nvGraphicFramePr>
        <p:xfrm>
          <a:off x="2920180" y="2129739"/>
          <a:ext cx="5673213" cy="345849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6286B18-8DBC-9C93-3B79-06B410B5D3DC}"/>
              </a:ext>
            </a:extLst>
          </p:cNvPr>
          <p:cNvSpPr txBox="1"/>
          <p:nvPr/>
        </p:nvSpPr>
        <p:spPr>
          <a:xfrm>
            <a:off x="202079" y="5877372"/>
            <a:ext cx="11787842" cy="646331"/>
          </a:xfrm>
          <a:prstGeom prst="rect">
            <a:avLst/>
          </a:prstGeom>
          <a:noFill/>
        </p:spPr>
        <p:txBody>
          <a:bodyPr wrap="none" rtlCol="0">
            <a:spAutoFit/>
          </a:bodyPr>
          <a:lstStyle/>
          <a:p>
            <a:r>
              <a:rPr lang="en-US" dirty="0">
                <a:solidFill>
                  <a:schemeClr val="accent1"/>
                </a:solidFill>
              </a:rPr>
              <a:t>This is the avg time taken by our company for IP Filing. When you approach other companies for IP filing then </a:t>
            </a:r>
          </a:p>
          <a:p>
            <a:r>
              <a:rPr lang="en-US" dirty="0">
                <a:solidFill>
                  <a:schemeClr val="accent1"/>
                </a:solidFill>
              </a:rPr>
              <a:t>You will show case these number .</a:t>
            </a:r>
          </a:p>
        </p:txBody>
      </p:sp>
    </p:spTree>
    <p:extLst>
      <p:ext uri="{BB962C8B-B14F-4D97-AF65-F5344CB8AC3E}">
        <p14:creationId xmlns:p14="http://schemas.microsoft.com/office/powerpoint/2010/main" val="1162059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A740445-9E29-59F7-A967-6EB93597ECE0}"/>
              </a:ext>
            </a:extLst>
          </p:cNvPr>
          <p:cNvGraphicFramePr>
            <a:graphicFrameLocks/>
          </p:cNvGraphicFramePr>
          <p:nvPr>
            <p:extLst>
              <p:ext uri="{D42A27DB-BD31-4B8C-83A1-F6EECF244321}">
                <p14:modId xmlns:p14="http://schemas.microsoft.com/office/powerpoint/2010/main" val="3775975205"/>
              </p:ext>
            </p:extLst>
          </p:nvPr>
        </p:nvGraphicFramePr>
        <p:xfrm>
          <a:off x="2069690" y="238432"/>
          <a:ext cx="7605252" cy="425491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1D33D57-D885-3B30-2F59-2241F2B17D99}"/>
              </a:ext>
            </a:extLst>
          </p:cNvPr>
          <p:cNvSpPr txBox="1"/>
          <p:nvPr/>
        </p:nvSpPr>
        <p:spPr>
          <a:xfrm>
            <a:off x="698090" y="5240594"/>
            <a:ext cx="11112594" cy="923330"/>
          </a:xfrm>
          <a:prstGeom prst="rect">
            <a:avLst/>
          </a:prstGeom>
          <a:noFill/>
        </p:spPr>
        <p:txBody>
          <a:bodyPr wrap="none" rtlCol="0">
            <a:spAutoFit/>
          </a:bodyPr>
          <a:lstStyle/>
          <a:p>
            <a:r>
              <a:rPr lang="en-US" b="1" dirty="0">
                <a:solidFill>
                  <a:srgbClr val="FFFF00"/>
                </a:solidFill>
              </a:rPr>
              <a:t>Insights</a:t>
            </a:r>
            <a:r>
              <a:rPr lang="en-US" dirty="0"/>
              <a:t>:- Geographical indication have highest approval rate (%) While Patent have very low Approval </a:t>
            </a:r>
          </a:p>
          <a:p>
            <a:r>
              <a:rPr lang="en-US" dirty="0"/>
              <a:t>rate </a:t>
            </a:r>
          </a:p>
          <a:p>
            <a:endParaRPr lang="en-US" dirty="0"/>
          </a:p>
        </p:txBody>
      </p:sp>
    </p:spTree>
    <p:extLst>
      <p:ext uri="{BB962C8B-B14F-4D97-AF65-F5344CB8AC3E}">
        <p14:creationId xmlns:p14="http://schemas.microsoft.com/office/powerpoint/2010/main" val="2436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503C1728-D1DB-26A8-9E12-5777D7308AA9}"/>
              </a:ext>
            </a:extLst>
          </p:cNvPr>
          <p:cNvGraphicFramePr>
            <a:graphicFrameLocks/>
          </p:cNvGraphicFramePr>
          <p:nvPr>
            <p:extLst>
              <p:ext uri="{D42A27DB-BD31-4B8C-83A1-F6EECF244321}">
                <p14:modId xmlns:p14="http://schemas.microsoft.com/office/powerpoint/2010/main" val="2241027101"/>
              </p:ext>
            </p:extLst>
          </p:nvPr>
        </p:nvGraphicFramePr>
        <p:xfrm>
          <a:off x="394058" y="366405"/>
          <a:ext cx="11335826" cy="510033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B7C05335-9BE0-7F50-49E7-2E9A037F5E75}"/>
              </a:ext>
            </a:extLst>
          </p:cNvPr>
          <p:cNvSpPr txBox="1"/>
          <p:nvPr/>
        </p:nvSpPr>
        <p:spPr>
          <a:xfrm>
            <a:off x="394058" y="5791200"/>
            <a:ext cx="11734303" cy="923330"/>
          </a:xfrm>
          <a:prstGeom prst="rect">
            <a:avLst/>
          </a:prstGeom>
          <a:noFill/>
        </p:spPr>
        <p:txBody>
          <a:bodyPr wrap="none" rtlCol="0">
            <a:spAutoFit/>
          </a:bodyPr>
          <a:lstStyle/>
          <a:p>
            <a:r>
              <a:rPr lang="en-US" dirty="0">
                <a:solidFill>
                  <a:srgbClr val="FFFF00"/>
                </a:solidFill>
              </a:rPr>
              <a:t>This is the forecast sheet at 95% of confidence limit means the answer is 95% correct.</a:t>
            </a:r>
          </a:p>
          <a:p>
            <a:r>
              <a:rPr lang="en-US" dirty="0">
                <a:solidFill>
                  <a:srgbClr val="FFFF00"/>
                </a:solidFill>
              </a:rPr>
              <a:t>This sheet contains three trend line upper one is Upper confidence , middle one is Forecast, and lower is lower</a:t>
            </a:r>
          </a:p>
          <a:p>
            <a:r>
              <a:rPr lang="en-US" dirty="0">
                <a:solidFill>
                  <a:srgbClr val="FFFF00"/>
                </a:solidFill>
              </a:rPr>
              <a:t>Confidence bound ( Worst Case).</a:t>
            </a:r>
          </a:p>
        </p:txBody>
      </p:sp>
      <p:sp>
        <p:nvSpPr>
          <p:cNvPr id="5" name="TextBox 4">
            <a:extLst>
              <a:ext uri="{FF2B5EF4-FFF2-40B4-BE49-F238E27FC236}">
                <a16:creationId xmlns:a16="http://schemas.microsoft.com/office/drawing/2014/main" id="{6500A5C4-1E3E-3B3B-5BD3-CA3C9E865C55}"/>
              </a:ext>
            </a:extLst>
          </p:cNvPr>
          <p:cNvSpPr txBox="1"/>
          <p:nvPr/>
        </p:nvSpPr>
        <p:spPr>
          <a:xfrm>
            <a:off x="394058" y="135572"/>
            <a:ext cx="1353384" cy="461665"/>
          </a:xfrm>
          <a:prstGeom prst="rect">
            <a:avLst/>
          </a:prstGeom>
          <a:noFill/>
        </p:spPr>
        <p:txBody>
          <a:bodyPr wrap="none" rtlCol="0">
            <a:spAutoFit/>
          </a:bodyPr>
          <a:lstStyle/>
          <a:p>
            <a:r>
              <a:rPr lang="en-US" sz="2400" dirty="0">
                <a:solidFill>
                  <a:srgbClr val="FFFF00"/>
                </a:solidFill>
              </a:rPr>
              <a:t>Forecast</a:t>
            </a:r>
            <a:endParaRPr lang="en-US" dirty="0">
              <a:solidFill>
                <a:srgbClr val="FFFF00"/>
              </a:solidFill>
            </a:endParaRPr>
          </a:p>
        </p:txBody>
      </p:sp>
    </p:spTree>
    <p:extLst>
      <p:ext uri="{BB962C8B-B14F-4D97-AF65-F5344CB8AC3E}">
        <p14:creationId xmlns:p14="http://schemas.microsoft.com/office/powerpoint/2010/main" val="3371369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BF290F-04A8-B339-7FBF-E76C3E3FE214}"/>
              </a:ext>
            </a:extLst>
          </p:cNvPr>
          <p:cNvPicPr>
            <a:picLocks noChangeAspect="1"/>
          </p:cNvPicPr>
          <p:nvPr/>
        </p:nvPicPr>
        <p:blipFill>
          <a:blip r:embed="rId2"/>
          <a:stretch>
            <a:fillRect/>
          </a:stretch>
        </p:blipFill>
        <p:spPr>
          <a:xfrm>
            <a:off x="0" y="0"/>
            <a:ext cx="12254419" cy="6858000"/>
          </a:xfrm>
          <a:prstGeom prst="rect">
            <a:avLst/>
          </a:prstGeom>
        </p:spPr>
      </p:pic>
    </p:spTree>
    <p:extLst>
      <p:ext uri="{BB962C8B-B14F-4D97-AF65-F5344CB8AC3E}">
        <p14:creationId xmlns:p14="http://schemas.microsoft.com/office/powerpoint/2010/main" val="283558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0791F4-6BC4-2AB1-253A-E1A7A461F803}"/>
              </a:ext>
            </a:extLst>
          </p:cNvPr>
          <p:cNvSpPr txBox="1"/>
          <p:nvPr/>
        </p:nvSpPr>
        <p:spPr>
          <a:xfrm>
            <a:off x="373625" y="216310"/>
            <a:ext cx="5832046" cy="523220"/>
          </a:xfrm>
          <a:prstGeom prst="rect">
            <a:avLst/>
          </a:prstGeom>
          <a:noFill/>
        </p:spPr>
        <p:txBody>
          <a:bodyPr wrap="none" rtlCol="0">
            <a:spAutoFit/>
          </a:bodyPr>
          <a:lstStyle/>
          <a:p>
            <a:r>
              <a:rPr lang="en-US" sz="2800" dirty="0">
                <a:solidFill>
                  <a:srgbClr val="FFFF00"/>
                </a:solidFill>
              </a:rPr>
              <a:t>Month wise </a:t>
            </a:r>
            <a:r>
              <a:rPr lang="en-US" sz="2800" dirty="0" err="1">
                <a:solidFill>
                  <a:srgbClr val="FFFF00"/>
                </a:solidFill>
              </a:rPr>
              <a:t>IP_Filing</a:t>
            </a:r>
            <a:r>
              <a:rPr lang="en-US" sz="2800" dirty="0">
                <a:solidFill>
                  <a:srgbClr val="FFFF00"/>
                </a:solidFill>
              </a:rPr>
              <a:t> (2023 +2024)</a:t>
            </a:r>
          </a:p>
        </p:txBody>
      </p:sp>
      <p:pic>
        <p:nvPicPr>
          <p:cNvPr id="4" name="Picture 3">
            <a:extLst>
              <a:ext uri="{FF2B5EF4-FFF2-40B4-BE49-F238E27FC236}">
                <a16:creationId xmlns:a16="http://schemas.microsoft.com/office/drawing/2014/main" id="{0FBF834F-0B81-BAD9-A9B7-6B9DA1006651}"/>
              </a:ext>
            </a:extLst>
          </p:cNvPr>
          <p:cNvPicPr>
            <a:picLocks noChangeAspect="1"/>
          </p:cNvPicPr>
          <p:nvPr/>
        </p:nvPicPr>
        <p:blipFill>
          <a:blip r:embed="rId2"/>
          <a:stretch>
            <a:fillRect/>
          </a:stretch>
        </p:blipFill>
        <p:spPr>
          <a:xfrm>
            <a:off x="1894910" y="865711"/>
            <a:ext cx="7343483" cy="4001257"/>
          </a:xfrm>
          <a:prstGeom prst="rect">
            <a:avLst/>
          </a:prstGeom>
        </p:spPr>
      </p:pic>
      <p:sp>
        <p:nvSpPr>
          <p:cNvPr id="5" name="TextBox 4">
            <a:extLst>
              <a:ext uri="{FF2B5EF4-FFF2-40B4-BE49-F238E27FC236}">
                <a16:creationId xmlns:a16="http://schemas.microsoft.com/office/drawing/2014/main" id="{AB64D6E6-07B5-55E5-3585-440B74DACC21}"/>
              </a:ext>
            </a:extLst>
          </p:cNvPr>
          <p:cNvSpPr txBox="1"/>
          <p:nvPr/>
        </p:nvSpPr>
        <p:spPr>
          <a:xfrm>
            <a:off x="629264" y="5114019"/>
            <a:ext cx="4624581" cy="1538883"/>
          </a:xfrm>
          <a:prstGeom prst="rect">
            <a:avLst/>
          </a:prstGeom>
          <a:noFill/>
        </p:spPr>
        <p:txBody>
          <a:bodyPr wrap="square" rtlCol="0">
            <a:spAutoFit/>
          </a:bodyPr>
          <a:lstStyle/>
          <a:p>
            <a:r>
              <a:rPr lang="en-US" sz="2200" b="1" u="sng" dirty="0">
                <a:solidFill>
                  <a:schemeClr val="accent1"/>
                </a:solidFill>
              </a:rPr>
              <a:t>Highest IP Filing </a:t>
            </a:r>
            <a:r>
              <a:rPr lang="en-US" b="1" u="sng" dirty="0">
                <a:solidFill>
                  <a:schemeClr val="accent1"/>
                </a:solidFill>
              </a:rPr>
              <a:t>:-  November</a:t>
            </a:r>
          </a:p>
          <a:p>
            <a:endParaRPr lang="en-US" u="sng" dirty="0"/>
          </a:p>
          <a:p>
            <a:r>
              <a:rPr lang="en-US" dirty="0"/>
              <a:t>Because they were finishing their targets and dealing with the year-end rush before the holidays.</a:t>
            </a:r>
          </a:p>
        </p:txBody>
      </p:sp>
      <p:sp>
        <p:nvSpPr>
          <p:cNvPr id="6" name="TextBox 5">
            <a:extLst>
              <a:ext uri="{FF2B5EF4-FFF2-40B4-BE49-F238E27FC236}">
                <a16:creationId xmlns:a16="http://schemas.microsoft.com/office/drawing/2014/main" id="{E456A5C9-ECC2-1B01-09D3-9C82FF159A6B}"/>
              </a:ext>
            </a:extLst>
          </p:cNvPr>
          <p:cNvSpPr txBox="1"/>
          <p:nvPr/>
        </p:nvSpPr>
        <p:spPr>
          <a:xfrm>
            <a:off x="6938156" y="5114019"/>
            <a:ext cx="4624580" cy="1538883"/>
          </a:xfrm>
          <a:prstGeom prst="rect">
            <a:avLst/>
          </a:prstGeom>
          <a:noFill/>
        </p:spPr>
        <p:txBody>
          <a:bodyPr wrap="square" rtlCol="0">
            <a:spAutoFit/>
          </a:bodyPr>
          <a:lstStyle/>
          <a:p>
            <a:r>
              <a:rPr lang="en-US" sz="2200" b="1" u="sng" dirty="0">
                <a:solidFill>
                  <a:schemeClr val="accent1"/>
                </a:solidFill>
              </a:rPr>
              <a:t>Lowest IP Filing </a:t>
            </a:r>
            <a:r>
              <a:rPr lang="en-US" b="1" u="sng" dirty="0">
                <a:solidFill>
                  <a:schemeClr val="accent1"/>
                </a:solidFill>
              </a:rPr>
              <a:t>:- March</a:t>
            </a:r>
            <a:r>
              <a:rPr lang="en-US" dirty="0"/>
              <a:t> </a:t>
            </a:r>
          </a:p>
          <a:p>
            <a:endParaRPr lang="en-US" dirty="0"/>
          </a:p>
          <a:p>
            <a:r>
              <a:rPr lang="en-US" dirty="0"/>
              <a:t>Many companies are busy in March because it’s the end of the fiscal year or they wait for the new fiscal year.</a:t>
            </a:r>
          </a:p>
        </p:txBody>
      </p:sp>
    </p:spTree>
    <p:extLst>
      <p:ext uri="{BB962C8B-B14F-4D97-AF65-F5344CB8AC3E}">
        <p14:creationId xmlns:p14="http://schemas.microsoft.com/office/powerpoint/2010/main" val="4147352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EBA582-049F-77D4-C451-23E9F995713E}"/>
              </a:ext>
            </a:extLst>
          </p:cNvPr>
          <p:cNvPicPr>
            <a:picLocks noChangeAspect="1"/>
          </p:cNvPicPr>
          <p:nvPr/>
        </p:nvPicPr>
        <p:blipFill>
          <a:blip r:embed="rId2"/>
          <a:stretch>
            <a:fillRect/>
          </a:stretch>
        </p:blipFill>
        <p:spPr>
          <a:xfrm>
            <a:off x="0" y="0"/>
            <a:ext cx="12192000" cy="6882411"/>
          </a:xfrm>
          <a:prstGeom prst="rect">
            <a:avLst/>
          </a:prstGeom>
        </p:spPr>
      </p:pic>
    </p:spTree>
    <p:extLst>
      <p:ext uri="{BB962C8B-B14F-4D97-AF65-F5344CB8AC3E}">
        <p14:creationId xmlns:p14="http://schemas.microsoft.com/office/powerpoint/2010/main" val="1348338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E921D-DD6E-76B4-D75A-616B9A78F7AB}"/>
              </a:ext>
            </a:extLst>
          </p:cNvPr>
          <p:cNvSpPr txBox="1"/>
          <p:nvPr/>
        </p:nvSpPr>
        <p:spPr>
          <a:xfrm>
            <a:off x="6479459" y="3903406"/>
            <a:ext cx="4742067" cy="1015663"/>
          </a:xfrm>
          <a:prstGeom prst="rect">
            <a:avLst/>
          </a:prstGeom>
          <a:noFill/>
        </p:spPr>
        <p:txBody>
          <a:bodyPr wrap="none" rtlCol="0">
            <a:spAutoFit/>
          </a:bodyPr>
          <a:lstStyle/>
          <a:p>
            <a:r>
              <a:rPr lang="en-US" sz="6000" b="1" dirty="0">
                <a:solidFill>
                  <a:srgbClr val="FFFF00"/>
                </a:solidFill>
              </a:rPr>
              <a:t>Thankyou…</a:t>
            </a:r>
            <a:endParaRPr lang="en-US" b="1" dirty="0">
              <a:solidFill>
                <a:srgbClr val="FFFF00"/>
              </a:solidFill>
            </a:endParaRPr>
          </a:p>
        </p:txBody>
      </p:sp>
    </p:spTree>
    <p:extLst>
      <p:ext uri="{BB962C8B-B14F-4D97-AF65-F5344CB8AC3E}">
        <p14:creationId xmlns:p14="http://schemas.microsoft.com/office/powerpoint/2010/main" val="90205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554118-065F-B9AD-26B2-9EE3A7BE9E04}"/>
              </a:ext>
            </a:extLst>
          </p:cNvPr>
          <p:cNvPicPr>
            <a:picLocks noChangeAspect="1"/>
          </p:cNvPicPr>
          <p:nvPr/>
        </p:nvPicPr>
        <p:blipFill>
          <a:blip r:embed="rId2"/>
          <a:stretch>
            <a:fillRect/>
          </a:stretch>
        </p:blipFill>
        <p:spPr>
          <a:xfrm>
            <a:off x="580102" y="508582"/>
            <a:ext cx="5624053" cy="3312152"/>
          </a:xfrm>
          <a:prstGeom prst="rect">
            <a:avLst/>
          </a:prstGeom>
        </p:spPr>
        <p:style>
          <a:lnRef idx="0">
            <a:schemeClr val="dk1"/>
          </a:lnRef>
          <a:fillRef idx="3">
            <a:schemeClr val="dk1"/>
          </a:fillRef>
          <a:effectRef idx="3">
            <a:schemeClr val="dk1"/>
          </a:effectRef>
          <a:fontRef idx="minor">
            <a:schemeClr val="lt1"/>
          </a:fontRef>
        </p:style>
      </p:pic>
      <p:pic>
        <p:nvPicPr>
          <p:cNvPr id="5" name="Picture 4">
            <a:extLst>
              <a:ext uri="{FF2B5EF4-FFF2-40B4-BE49-F238E27FC236}">
                <a16:creationId xmlns:a16="http://schemas.microsoft.com/office/drawing/2014/main" id="{9CCF671C-5BAC-6275-459F-CC38EBA849B6}"/>
              </a:ext>
            </a:extLst>
          </p:cNvPr>
          <p:cNvPicPr>
            <a:picLocks noChangeAspect="1"/>
          </p:cNvPicPr>
          <p:nvPr/>
        </p:nvPicPr>
        <p:blipFill>
          <a:blip r:embed="rId3"/>
          <a:stretch>
            <a:fillRect/>
          </a:stretch>
        </p:blipFill>
        <p:spPr>
          <a:xfrm>
            <a:off x="7330150" y="616736"/>
            <a:ext cx="3634765" cy="3312152"/>
          </a:xfrm>
          <a:prstGeom prst="rect">
            <a:avLst/>
          </a:prstGeom>
        </p:spPr>
        <p:style>
          <a:lnRef idx="0">
            <a:schemeClr val="dk1"/>
          </a:lnRef>
          <a:fillRef idx="3">
            <a:schemeClr val="dk1"/>
          </a:fillRef>
          <a:effectRef idx="3">
            <a:schemeClr val="dk1"/>
          </a:effectRef>
          <a:fontRef idx="minor">
            <a:schemeClr val="lt1"/>
          </a:fontRef>
        </p:style>
      </p:pic>
      <p:sp>
        <p:nvSpPr>
          <p:cNvPr id="6" name="TextBox 5">
            <a:extLst>
              <a:ext uri="{FF2B5EF4-FFF2-40B4-BE49-F238E27FC236}">
                <a16:creationId xmlns:a16="http://schemas.microsoft.com/office/drawing/2014/main" id="{DDFF6F59-470E-D3C5-1CE6-E131A9C642DE}"/>
              </a:ext>
            </a:extLst>
          </p:cNvPr>
          <p:cNvSpPr txBox="1"/>
          <p:nvPr/>
        </p:nvSpPr>
        <p:spPr>
          <a:xfrm>
            <a:off x="924231" y="4186315"/>
            <a:ext cx="9606117" cy="2585323"/>
          </a:xfrm>
          <a:prstGeom prst="rect">
            <a:avLst/>
          </a:prstGeom>
          <a:noFill/>
        </p:spPr>
        <p:txBody>
          <a:bodyPr wrap="square" rtlCol="0">
            <a:spAutoFit/>
          </a:bodyPr>
          <a:lstStyle/>
          <a:p>
            <a:r>
              <a:rPr lang="en-US" dirty="0"/>
              <a:t>If we look at the data for March, </a:t>
            </a:r>
            <a:r>
              <a:rPr lang="en-US" dirty="0">
                <a:solidFill>
                  <a:srgbClr val="FFFF00"/>
                </a:solidFill>
              </a:rPr>
              <a:t>Industrial Design</a:t>
            </a:r>
            <a:r>
              <a:rPr lang="en-US" dirty="0"/>
              <a:t> is one of the IP types with the lowest number of filings.</a:t>
            </a:r>
          </a:p>
          <a:p>
            <a:endParaRPr lang="en-US" dirty="0"/>
          </a:p>
          <a:p>
            <a:r>
              <a:rPr lang="en-US" dirty="0"/>
              <a:t>When we look more closely at the </a:t>
            </a:r>
            <a:r>
              <a:rPr lang="en-US" dirty="0">
                <a:solidFill>
                  <a:srgbClr val="FFFF00"/>
                </a:solidFill>
              </a:rPr>
              <a:t>Industrial Design </a:t>
            </a:r>
            <a:r>
              <a:rPr lang="en-US" dirty="0"/>
              <a:t>data, we see that our company had </a:t>
            </a:r>
            <a:r>
              <a:rPr lang="en-US" dirty="0">
                <a:solidFill>
                  <a:srgbClr val="FFFF00"/>
                </a:solidFill>
              </a:rPr>
              <a:t>zero growth in this sector.</a:t>
            </a:r>
          </a:p>
          <a:p>
            <a:endParaRPr lang="en-US" dirty="0"/>
          </a:p>
          <a:p>
            <a:r>
              <a:rPr lang="en-US" dirty="0"/>
              <a:t>However, according to the </a:t>
            </a:r>
            <a:r>
              <a:rPr lang="en-US" dirty="0">
                <a:solidFill>
                  <a:srgbClr val="FF0000"/>
                </a:solidFill>
              </a:rPr>
              <a:t>2024</a:t>
            </a:r>
            <a:r>
              <a:rPr lang="en-US" dirty="0"/>
              <a:t> data, there was a </a:t>
            </a:r>
            <a:r>
              <a:rPr lang="en-US" dirty="0">
                <a:solidFill>
                  <a:srgbClr val="FF0000"/>
                </a:solidFill>
              </a:rPr>
              <a:t>26%</a:t>
            </a:r>
            <a:r>
              <a:rPr lang="en-US" dirty="0"/>
              <a:t> increase in IP filings across India.</a:t>
            </a:r>
          </a:p>
          <a:p>
            <a:endParaRPr lang="en-US" dirty="0"/>
          </a:p>
          <a:p>
            <a:r>
              <a:rPr lang="en-US" dirty="0">
                <a:solidFill>
                  <a:srgbClr val="FFFF00"/>
                </a:solidFill>
              </a:rPr>
              <a:t>Note: You should focus more on the Industrial Design sector during the month of March</a:t>
            </a:r>
            <a:r>
              <a:rPr lang="en-US" dirty="0"/>
              <a:t>.</a:t>
            </a:r>
          </a:p>
        </p:txBody>
      </p:sp>
    </p:spTree>
    <p:extLst>
      <p:ext uri="{BB962C8B-B14F-4D97-AF65-F5344CB8AC3E}">
        <p14:creationId xmlns:p14="http://schemas.microsoft.com/office/powerpoint/2010/main" val="1317490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A93042-B704-D52C-1683-D130A9757780}"/>
              </a:ext>
            </a:extLst>
          </p:cNvPr>
          <p:cNvPicPr>
            <a:picLocks noChangeAspect="1"/>
          </p:cNvPicPr>
          <p:nvPr/>
        </p:nvPicPr>
        <p:blipFill>
          <a:blip r:embed="rId2"/>
          <a:stretch>
            <a:fillRect/>
          </a:stretch>
        </p:blipFill>
        <p:spPr>
          <a:xfrm>
            <a:off x="7049729" y="1310577"/>
            <a:ext cx="4591528" cy="3617371"/>
          </a:xfrm>
          <a:prstGeom prst="rect">
            <a:avLst/>
          </a:prstGeom>
        </p:spPr>
      </p:pic>
      <p:sp>
        <p:nvSpPr>
          <p:cNvPr id="4" name="TextBox 3">
            <a:extLst>
              <a:ext uri="{FF2B5EF4-FFF2-40B4-BE49-F238E27FC236}">
                <a16:creationId xmlns:a16="http://schemas.microsoft.com/office/drawing/2014/main" id="{717B8C86-985D-3CD9-386A-F847B7AD2FC1}"/>
              </a:ext>
            </a:extLst>
          </p:cNvPr>
          <p:cNvSpPr txBox="1"/>
          <p:nvPr/>
        </p:nvSpPr>
        <p:spPr>
          <a:xfrm>
            <a:off x="158676" y="807664"/>
            <a:ext cx="6463188" cy="4462760"/>
          </a:xfrm>
          <a:prstGeom prst="rect">
            <a:avLst/>
          </a:prstGeom>
          <a:noFill/>
        </p:spPr>
        <p:txBody>
          <a:bodyPr wrap="square" rtlCol="0">
            <a:spAutoFit/>
          </a:bodyPr>
          <a:lstStyle/>
          <a:p>
            <a:r>
              <a:rPr lang="en-US" sz="3200" dirty="0">
                <a:solidFill>
                  <a:srgbClr val="FFFF00"/>
                </a:solidFill>
              </a:rPr>
              <a:t>DAY WISE IP FILING 2023-24</a:t>
            </a:r>
            <a:endParaRPr lang="en-US" dirty="0">
              <a:solidFill>
                <a:srgbClr val="FFFF00"/>
              </a:solidFill>
            </a:endParaRPr>
          </a:p>
          <a:p>
            <a:endParaRPr lang="en-US" dirty="0"/>
          </a:p>
          <a:p>
            <a:r>
              <a:rPr lang="en-US" b="1" u="sng" dirty="0">
                <a:solidFill>
                  <a:schemeClr val="accent1"/>
                </a:solidFill>
              </a:rPr>
              <a:t>Highest IP Filing Day : </a:t>
            </a:r>
            <a:r>
              <a:rPr lang="en-US" b="1" dirty="0">
                <a:solidFill>
                  <a:schemeClr val="accent1"/>
                </a:solidFill>
              </a:rPr>
              <a:t>    </a:t>
            </a:r>
            <a:r>
              <a:rPr lang="en-US" b="1" dirty="0">
                <a:solidFill>
                  <a:srgbClr val="FFFF00"/>
                </a:solidFill>
              </a:rPr>
              <a:t>[Sunday and Friday]</a:t>
            </a:r>
          </a:p>
          <a:p>
            <a:endParaRPr lang="en-US" dirty="0"/>
          </a:p>
          <a:p>
            <a:r>
              <a:rPr lang="en-US" dirty="0"/>
              <a:t>I think this happens because many offices and companies are closed on Saturdays and Sundays. So, more IP filings are done on Fridays since it's the last working day before the weekend. Sunday comes in second place for IP filings, possibly because companies choose to file on holidays as well.</a:t>
            </a:r>
          </a:p>
          <a:p>
            <a:r>
              <a:rPr lang="en-US" b="1" u="sng" dirty="0">
                <a:solidFill>
                  <a:schemeClr val="accent1"/>
                </a:solidFill>
              </a:rPr>
              <a:t>Lowest IP Filing Day :</a:t>
            </a:r>
            <a:r>
              <a:rPr lang="en-US" b="1" dirty="0">
                <a:solidFill>
                  <a:schemeClr val="accent1"/>
                </a:solidFill>
              </a:rPr>
              <a:t>   </a:t>
            </a:r>
            <a:r>
              <a:rPr lang="en-US" b="1" dirty="0">
                <a:solidFill>
                  <a:srgbClr val="FFFF00"/>
                </a:solidFill>
              </a:rPr>
              <a:t> Saturday </a:t>
            </a:r>
            <a:r>
              <a:rPr lang="en-US" dirty="0">
                <a:solidFill>
                  <a:srgbClr val="FFFF00"/>
                </a:solidFill>
              </a:rPr>
              <a:t> </a:t>
            </a:r>
          </a:p>
          <a:p>
            <a:endParaRPr lang="en-US" dirty="0"/>
          </a:p>
          <a:p>
            <a:r>
              <a:rPr lang="en-US" dirty="0"/>
              <a:t>Saturday has fewer IP filings. This is because in many places, Saturday is a government-declared holiday, so fewer filings are done on that day.</a:t>
            </a:r>
          </a:p>
        </p:txBody>
      </p:sp>
    </p:spTree>
    <p:extLst>
      <p:ext uri="{BB962C8B-B14F-4D97-AF65-F5344CB8AC3E}">
        <p14:creationId xmlns:p14="http://schemas.microsoft.com/office/powerpoint/2010/main" val="253343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3A0B9D-D0CC-B4A9-1D8A-5F68ED7817A0}"/>
              </a:ext>
            </a:extLst>
          </p:cNvPr>
          <p:cNvSpPr txBox="1"/>
          <p:nvPr/>
        </p:nvSpPr>
        <p:spPr>
          <a:xfrm>
            <a:off x="570271" y="6076335"/>
            <a:ext cx="10573351" cy="646331"/>
          </a:xfrm>
          <a:prstGeom prst="rect">
            <a:avLst/>
          </a:prstGeom>
          <a:noFill/>
        </p:spPr>
        <p:txBody>
          <a:bodyPr wrap="square" rtlCol="0">
            <a:spAutoFit/>
          </a:bodyPr>
          <a:lstStyle/>
          <a:p>
            <a:r>
              <a:rPr lang="en-US" dirty="0">
                <a:solidFill>
                  <a:srgbClr val="FFFF00"/>
                </a:solidFill>
              </a:rPr>
              <a:t>Karnataka, Uttar Pradesh, and Assam</a:t>
            </a:r>
            <a:r>
              <a:rPr lang="en-US" dirty="0"/>
              <a:t> showed some growth in IP filings. In contrast, most other states saw a decrease compared to the previous year.</a:t>
            </a:r>
          </a:p>
        </p:txBody>
      </p:sp>
      <p:pic>
        <p:nvPicPr>
          <p:cNvPr id="6" name="Picture 5">
            <a:extLst>
              <a:ext uri="{FF2B5EF4-FFF2-40B4-BE49-F238E27FC236}">
                <a16:creationId xmlns:a16="http://schemas.microsoft.com/office/drawing/2014/main" id="{66FDB713-50F7-7598-6BD0-28B07EE76C9F}"/>
              </a:ext>
            </a:extLst>
          </p:cNvPr>
          <p:cNvPicPr>
            <a:picLocks noChangeAspect="1"/>
          </p:cNvPicPr>
          <p:nvPr/>
        </p:nvPicPr>
        <p:blipFill>
          <a:blip r:embed="rId2"/>
          <a:stretch>
            <a:fillRect/>
          </a:stretch>
        </p:blipFill>
        <p:spPr>
          <a:xfrm>
            <a:off x="1096740" y="293257"/>
            <a:ext cx="9804994" cy="5527439"/>
          </a:xfrm>
          <a:prstGeom prst="rect">
            <a:avLst/>
          </a:prstGeom>
        </p:spPr>
      </p:pic>
    </p:spTree>
    <p:extLst>
      <p:ext uri="{BB962C8B-B14F-4D97-AF65-F5344CB8AC3E}">
        <p14:creationId xmlns:p14="http://schemas.microsoft.com/office/powerpoint/2010/main" val="234994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FEE53A-E0F9-03FB-08B5-E482CDAB6C45}"/>
              </a:ext>
            </a:extLst>
          </p:cNvPr>
          <p:cNvPicPr>
            <a:picLocks noChangeAspect="1"/>
          </p:cNvPicPr>
          <p:nvPr/>
        </p:nvPicPr>
        <p:blipFill>
          <a:blip r:embed="rId2"/>
          <a:stretch>
            <a:fillRect/>
          </a:stretch>
        </p:blipFill>
        <p:spPr>
          <a:xfrm>
            <a:off x="6877746" y="243563"/>
            <a:ext cx="4869217" cy="6137571"/>
          </a:xfrm>
          <a:prstGeom prst="rect">
            <a:avLst/>
          </a:prstGeom>
        </p:spPr>
      </p:pic>
      <p:sp>
        <p:nvSpPr>
          <p:cNvPr id="2" name="TextBox 1">
            <a:extLst>
              <a:ext uri="{FF2B5EF4-FFF2-40B4-BE49-F238E27FC236}">
                <a16:creationId xmlns:a16="http://schemas.microsoft.com/office/drawing/2014/main" id="{8CA95CA7-C33D-4FD7-DBCF-A0456C571615}"/>
              </a:ext>
            </a:extLst>
          </p:cNvPr>
          <p:cNvSpPr txBox="1"/>
          <p:nvPr/>
        </p:nvSpPr>
        <p:spPr>
          <a:xfrm>
            <a:off x="426275" y="1181566"/>
            <a:ext cx="6112177" cy="923330"/>
          </a:xfrm>
          <a:prstGeom prst="rect">
            <a:avLst/>
          </a:prstGeom>
          <a:noFill/>
        </p:spPr>
        <p:txBody>
          <a:bodyPr wrap="square" rtlCol="0">
            <a:spAutoFit/>
          </a:bodyPr>
          <a:lstStyle/>
          <a:p>
            <a:r>
              <a:rPr lang="en-US" dirty="0">
                <a:solidFill>
                  <a:srgbClr val="FFFF00"/>
                </a:solidFill>
              </a:rPr>
              <a:t>Telangana, Madhya Pradesh, Maharashtra, Tamil Nadu, and Haryana</a:t>
            </a:r>
            <a:r>
              <a:rPr lang="en-US" dirty="0"/>
              <a:t> experienced a significant drop in IP filings in India</a:t>
            </a:r>
          </a:p>
        </p:txBody>
      </p:sp>
      <p:sp>
        <p:nvSpPr>
          <p:cNvPr id="9" name="TextBox 8">
            <a:extLst>
              <a:ext uri="{FF2B5EF4-FFF2-40B4-BE49-F238E27FC236}">
                <a16:creationId xmlns:a16="http://schemas.microsoft.com/office/drawing/2014/main" id="{B5504FEC-54F9-44B8-FA13-0EB72C43D06E}"/>
              </a:ext>
            </a:extLst>
          </p:cNvPr>
          <p:cNvSpPr txBox="1"/>
          <p:nvPr/>
        </p:nvSpPr>
        <p:spPr>
          <a:xfrm>
            <a:off x="426275" y="2669628"/>
            <a:ext cx="6490944" cy="2862322"/>
          </a:xfrm>
          <a:prstGeom prst="rect">
            <a:avLst/>
          </a:prstGeom>
          <a:noFill/>
        </p:spPr>
        <p:txBody>
          <a:bodyPr wrap="none" rtlCol="0">
            <a:spAutoFit/>
          </a:bodyPr>
          <a:lstStyle/>
          <a:p>
            <a:r>
              <a:rPr lang="en-US" b="1" u="sng" dirty="0">
                <a:solidFill>
                  <a:schemeClr val="accent1"/>
                </a:solidFill>
              </a:rPr>
              <a:t>INSIGHT</a:t>
            </a:r>
            <a:r>
              <a:rPr lang="en-US" dirty="0"/>
              <a:t> :- Trademark declined sharply in 4 out of 5 states:</a:t>
            </a:r>
          </a:p>
          <a:p>
            <a:endParaRPr lang="en-US" dirty="0"/>
          </a:p>
          <a:p>
            <a:r>
              <a:rPr lang="en-US" dirty="0"/>
              <a:t>Telangana:  − 80%</a:t>
            </a:r>
          </a:p>
          <a:p>
            <a:r>
              <a:rPr lang="en-US" dirty="0"/>
              <a:t>Madhya Pradesh:  − 55.56%</a:t>
            </a:r>
          </a:p>
          <a:p>
            <a:r>
              <a:rPr lang="en-US" dirty="0"/>
              <a:t>Maharashtra:  − 60%</a:t>
            </a:r>
          </a:p>
          <a:p>
            <a:r>
              <a:rPr lang="en-US" dirty="0"/>
              <a:t>Tamil Nadu:   − 33.33%</a:t>
            </a:r>
          </a:p>
          <a:p>
            <a:endParaRPr lang="en-US" dirty="0"/>
          </a:p>
          <a:p>
            <a:r>
              <a:rPr lang="en-US" b="1" u="sng" dirty="0">
                <a:solidFill>
                  <a:srgbClr val="FFFF00"/>
                </a:solidFill>
              </a:rPr>
              <a:t>Note:- </a:t>
            </a:r>
            <a:r>
              <a:rPr lang="en-US" dirty="0">
                <a:solidFill>
                  <a:srgbClr val="FFFF00"/>
                </a:solidFill>
              </a:rPr>
              <a:t>Only in Haryana did it increase (+50%), helping </a:t>
            </a:r>
          </a:p>
          <a:p>
            <a:r>
              <a:rPr lang="en-US" dirty="0">
                <a:solidFill>
                  <a:srgbClr val="FFFF00"/>
                </a:solidFill>
              </a:rPr>
              <a:t>stabilize total filings there</a:t>
            </a:r>
          </a:p>
          <a:p>
            <a:endParaRPr lang="en-US" dirty="0"/>
          </a:p>
        </p:txBody>
      </p:sp>
      <p:sp>
        <p:nvSpPr>
          <p:cNvPr id="14" name="TextBox 13">
            <a:extLst>
              <a:ext uri="{FF2B5EF4-FFF2-40B4-BE49-F238E27FC236}">
                <a16:creationId xmlns:a16="http://schemas.microsoft.com/office/drawing/2014/main" id="{E10EACF3-621B-ABC5-11BC-0E7ADE89131A}"/>
              </a:ext>
            </a:extLst>
          </p:cNvPr>
          <p:cNvSpPr txBox="1"/>
          <p:nvPr/>
        </p:nvSpPr>
        <p:spPr>
          <a:xfrm>
            <a:off x="426275" y="529868"/>
            <a:ext cx="6249724" cy="461665"/>
          </a:xfrm>
          <a:prstGeom prst="rect">
            <a:avLst/>
          </a:prstGeom>
          <a:noFill/>
        </p:spPr>
        <p:txBody>
          <a:bodyPr wrap="none" rtlCol="0">
            <a:spAutoFit/>
          </a:bodyPr>
          <a:lstStyle/>
          <a:p>
            <a:r>
              <a:rPr lang="en-US" sz="2400" b="1" u="sng" dirty="0">
                <a:solidFill>
                  <a:schemeClr val="accent1"/>
                </a:solidFill>
              </a:rPr>
              <a:t>COMPARISON BETWEEN 2023 and 2024</a:t>
            </a:r>
          </a:p>
        </p:txBody>
      </p:sp>
    </p:spTree>
    <p:extLst>
      <p:ext uri="{BB962C8B-B14F-4D97-AF65-F5344CB8AC3E}">
        <p14:creationId xmlns:p14="http://schemas.microsoft.com/office/powerpoint/2010/main" val="254828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B045B6-3C5C-62DB-00CD-78BFEB36C6F5}"/>
              </a:ext>
            </a:extLst>
          </p:cNvPr>
          <p:cNvSpPr txBox="1"/>
          <p:nvPr/>
        </p:nvSpPr>
        <p:spPr>
          <a:xfrm>
            <a:off x="536029" y="4603208"/>
            <a:ext cx="5559971" cy="923330"/>
          </a:xfrm>
          <a:prstGeom prst="rect">
            <a:avLst/>
          </a:prstGeom>
          <a:noFill/>
        </p:spPr>
        <p:txBody>
          <a:bodyPr wrap="square" rtlCol="0">
            <a:spAutoFit/>
          </a:bodyPr>
          <a:lstStyle/>
          <a:p>
            <a:r>
              <a:rPr lang="en-US" b="1" u="sng" dirty="0"/>
              <a:t>Note:- </a:t>
            </a:r>
            <a:r>
              <a:rPr lang="en-US" dirty="0">
                <a:solidFill>
                  <a:srgbClr val="FFFF00"/>
                </a:solidFill>
              </a:rPr>
              <a:t>Trademark Decreased </a:t>
            </a:r>
            <a:r>
              <a:rPr lang="en-US" dirty="0"/>
              <a:t>by </a:t>
            </a:r>
            <a:r>
              <a:rPr lang="en-US" dirty="0">
                <a:solidFill>
                  <a:srgbClr val="FFFF00"/>
                </a:solidFill>
              </a:rPr>
              <a:t>80%</a:t>
            </a:r>
            <a:r>
              <a:rPr lang="en-US" dirty="0"/>
              <a:t> from previous year.</a:t>
            </a:r>
          </a:p>
          <a:p>
            <a:r>
              <a:rPr lang="en-US" dirty="0"/>
              <a:t>and </a:t>
            </a:r>
            <a:r>
              <a:rPr lang="en-US" dirty="0">
                <a:solidFill>
                  <a:srgbClr val="FFFF00"/>
                </a:solidFill>
              </a:rPr>
              <a:t>copyright</a:t>
            </a:r>
            <a:r>
              <a:rPr lang="en-US" dirty="0"/>
              <a:t> decreased by </a:t>
            </a:r>
            <a:r>
              <a:rPr lang="en-US" dirty="0">
                <a:solidFill>
                  <a:srgbClr val="FFFF00"/>
                </a:solidFill>
              </a:rPr>
              <a:t>60%.</a:t>
            </a:r>
          </a:p>
        </p:txBody>
      </p:sp>
      <p:sp>
        <p:nvSpPr>
          <p:cNvPr id="4" name="TextBox 3">
            <a:extLst>
              <a:ext uri="{FF2B5EF4-FFF2-40B4-BE49-F238E27FC236}">
                <a16:creationId xmlns:a16="http://schemas.microsoft.com/office/drawing/2014/main" id="{BF01577E-6A85-20AF-B2C3-8D1BB22D10CA}"/>
              </a:ext>
            </a:extLst>
          </p:cNvPr>
          <p:cNvSpPr txBox="1"/>
          <p:nvPr/>
        </p:nvSpPr>
        <p:spPr>
          <a:xfrm>
            <a:off x="536028" y="3973375"/>
            <a:ext cx="4354012" cy="646331"/>
          </a:xfrm>
          <a:prstGeom prst="rect">
            <a:avLst/>
          </a:prstGeom>
          <a:noFill/>
        </p:spPr>
        <p:txBody>
          <a:bodyPr wrap="none" rtlCol="0">
            <a:spAutoFit/>
          </a:bodyPr>
          <a:lstStyle/>
          <a:p>
            <a:r>
              <a:rPr lang="en-US" dirty="0"/>
              <a:t>If we move inside </a:t>
            </a:r>
            <a:r>
              <a:rPr lang="en-US" dirty="0">
                <a:solidFill>
                  <a:srgbClr val="FFFF00"/>
                </a:solidFill>
              </a:rPr>
              <a:t>Telangana</a:t>
            </a:r>
            <a:r>
              <a:rPr lang="en-US" dirty="0"/>
              <a:t> IP Filings:-</a:t>
            </a:r>
          </a:p>
          <a:p>
            <a:endParaRPr lang="en-US" dirty="0"/>
          </a:p>
        </p:txBody>
      </p:sp>
      <p:graphicFrame>
        <p:nvGraphicFramePr>
          <p:cNvPr id="5" name="Chart 4">
            <a:extLst>
              <a:ext uri="{FF2B5EF4-FFF2-40B4-BE49-F238E27FC236}">
                <a16:creationId xmlns:a16="http://schemas.microsoft.com/office/drawing/2014/main" id="{5023E6AC-C659-9E98-50AE-EB1D6E77087A}"/>
              </a:ext>
            </a:extLst>
          </p:cNvPr>
          <p:cNvGraphicFramePr>
            <a:graphicFrameLocks/>
          </p:cNvGraphicFramePr>
          <p:nvPr>
            <p:extLst>
              <p:ext uri="{D42A27DB-BD31-4B8C-83A1-F6EECF244321}">
                <p14:modId xmlns:p14="http://schemas.microsoft.com/office/powerpoint/2010/main" val="390706165"/>
              </p:ext>
            </p:extLst>
          </p:nvPr>
        </p:nvGraphicFramePr>
        <p:xfrm>
          <a:off x="6321969" y="315691"/>
          <a:ext cx="4966139" cy="362426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0F90659F-A861-0CE8-22E4-4E1023EE9DF3}"/>
              </a:ext>
            </a:extLst>
          </p:cNvPr>
          <p:cNvSpPr txBox="1"/>
          <p:nvPr/>
        </p:nvSpPr>
        <p:spPr>
          <a:xfrm>
            <a:off x="6628032" y="3977573"/>
            <a:ext cx="5129033" cy="646331"/>
          </a:xfrm>
          <a:prstGeom prst="rect">
            <a:avLst/>
          </a:prstGeom>
          <a:noFill/>
        </p:spPr>
        <p:txBody>
          <a:bodyPr wrap="none" rtlCol="0">
            <a:spAutoFit/>
          </a:bodyPr>
          <a:lstStyle/>
          <a:p>
            <a:r>
              <a:rPr lang="en-US" dirty="0"/>
              <a:t>If we move inside </a:t>
            </a:r>
            <a:r>
              <a:rPr lang="en-US" dirty="0">
                <a:solidFill>
                  <a:srgbClr val="FFFF00"/>
                </a:solidFill>
              </a:rPr>
              <a:t>Madhya Pradesh </a:t>
            </a:r>
            <a:r>
              <a:rPr lang="en-US" dirty="0"/>
              <a:t>IP Filings:-</a:t>
            </a:r>
          </a:p>
          <a:p>
            <a:endParaRPr lang="en-US" dirty="0"/>
          </a:p>
        </p:txBody>
      </p:sp>
      <p:graphicFrame>
        <p:nvGraphicFramePr>
          <p:cNvPr id="8" name="Chart 7">
            <a:extLst>
              <a:ext uri="{FF2B5EF4-FFF2-40B4-BE49-F238E27FC236}">
                <a16:creationId xmlns:a16="http://schemas.microsoft.com/office/drawing/2014/main" id="{E69A04A8-4585-18DF-2DFF-AA73685B0D95}"/>
              </a:ext>
            </a:extLst>
          </p:cNvPr>
          <p:cNvGraphicFramePr>
            <a:graphicFrameLocks/>
          </p:cNvGraphicFramePr>
          <p:nvPr>
            <p:extLst>
              <p:ext uri="{D42A27DB-BD31-4B8C-83A1-F6EECF244321}">
                <p14:modId xmlns:p14="http://schemas.microsoft.com/office/powerpoint/2010/main" val="625791803"/>
              </p:ext>
            </p:extLst>
          </p:nvPr>
        </p:nvGraphicFramePr>
        <p:xfrm>
          <a:off x="424457" y="395718"/>
          <a:ext cx="4966139" cy="3451534"/>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6B0AD27C-CCC2-8DF7-8849-F47EAC48E352}"/>
              </a:ext>
            </a:extLst>
          </p:cNvPr>
          <p:cNvSpPr txBox="1"/>
          <p:nvPr/>
        </p:nvSpPr>
        <p:spPr>
          <a:xfrm>
            <a:off x="6632029" y="4603208"/>
            <a:ext cx="5559971" cy="923330"/>
          </a:xfrm>
          <a:prstGeom prst="rect">
            <a:avLst/>
          </a:prstGeom>
          <a:noFill/>
        </p:spPr>
        <p:txBody>
          <a:bodyPr wrap="square" rtlCol="0">
            <a:spAutoFit/>
          </a:bodyPr>
          <a:lstStyle/>
          <a:p>
            <a:r>
              <a:rPr lang="en-US" b="1" u="sng" dirty="0"/>
              <a:t>Note:-</a:t>
            </a:r>
            <a:r>
              <a:rPr lang="en-US" b="1" dirty="0"/>
              <a:t> </a:t>
            </a:r>
            <a:r>
              <a:rPr lang="en-US" b="1" dirty="0" err="1">
                <a:solidFill>
                  <a:srgbClr val="FFFF00"/>
                </a:solidFill>
              </a:rPr>
              <a:t>Indrustrial</a:t>
            </a:r>
            <a:r>
              <a:rPr lang="en-US" b="1" dirty="0">
                <a:solidFill>
                  <a:srgbClr val="FFFF00"/>
                </a:solidFill>
              </a:rPr>
              <a:t> Design</a:t>
            </a:r>
            <a:r>
              <a:rPr lang="en-US" b="1" u="sng" dirty="0"/>
              <a:t> </a:t>
            </a:r>
            <a:r>
              <a:rPr lang="en-US" dirty="0"/>
              <a:t>Decreased by </a:t>
            </a:r>
            <a:r>
              <a:rPr lang="en-US" dirty="0">
                <a:solidFill>
                  <a:srgbClr val="FFFF00"/>
                </a:solidFill>
              </a:rPr>
              <a:t>58.33</a:t>
            </a:r>
            <a:r>
              <a:rPr lang="en-US" dirty="0"/>
              <a:t>% from previous year.</a:t>
            </a:r>
          </a:p>
          <a:p>
            <a:endParaRPr lang="en-US" dirty="0"/>
          </a:p>
        </p:txBody>
      </p:sp>
    </p:spTree>
    <p:extLst>
      <p:ext uri="{BB962C8B-B14F-4D97-AF65-F5344CB8AC3E}">
        <p14:creationId xmlns:p14="http://schemas.microsoft.com/office/powerpoint/2010/main" val="329994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C3E4AE-CC35-9C3E-73C2-E97CF2C651B9}"/>
              </a:ext>
            </a:extLst>
          </p:cNvPr>
          <p:cNvPicPr>
            <a:picLocks noChangeAspect="1"/>
          </p:cNvPicPr>
          <p:nvPr/>
        </p:nvPicPr>
        <p:blipFill>
          <a:blip r:embed="rId2"/>
          <a:stretch>
            <a:fillRect/>
          </a:stretch>
        </p:blipFill>
        <p:spPr>
          <a:xfrm>
            <a:off x="8032954" y="4644787"/>
            <a:ext cx="3098459" cy="1955116"/>
          </a:xfrm>
          <a:prstGeom prst="rect">
            <a:avLst/>
          </a:prstGeom>
        </p:spPr>
      </p:pic>
      <p:sp>
        <p:nvSpPr>
          <p:cNvPr id="6" name="TextBox 5">
            <a:extLst>
              <a:ext uri="{FF2B5EF4-FFF2-40B4-BE49-F238E27FC236}">
                <a16:creationId xmlns:a16="http://schemas.microsoft.com/office/drawing/2014/main" id="{751508DB-2E63-3D65-591A-63EC5EDF9FE0}"/>
              </a:ext>
            </a:extLst>
          </p:cNvPr>
          <p:cNvSpPr txBox="1"/>
          <p:nvPr/>
        </p:nvSpPr>
        <p:spPr>
          <a:xfrm>
            <a:off x="11217310" y="5694953"/>
            <a:ext cx="974690" cy="369332"/>
          </a:xfrm>
          <a:prstGeom prst="rect">
            <a:avLst/>
          </a:prstGeom>
          <a:noFill/>
        </p:spPr>
        <p:txBody>
          <a:bodyPr wrap="none" rtlCol="0">
            <a:spAutoFit/>
          </a:bodyPr>
          <a:lstStyle/>
          <a:p>
            <a:r>
              <a:rPr lang="en-US" dirty="0"/>
              <a:t>[ MAY ]</a:t>
            </a:r>
          </a:p>
        </p:txBody>
      </p:sp>
      <p:sp>
        <p:nvSpPr>
          <p:cNvPr id="7" name="TextBox 6">
            <a:extLst>
              <a:ext uri="{FF2B5EF4-FFF2-40B4-BE49-F238E27FC236}">
                <a16:creationId xmlns:a16="http://schemas.microsoft.com/office/drawing/2014/main" id="{3C7D67A5-C013-FF6D-F4EA-DF7CE54103F8}"/>
              </a:ext>
            </a:extLst>
          </p:cNvPr>
          <p:cNvSpPr txBox="1"/>
          <p:nvPr/>
        </p:nvSpPr>
        <p:spPr>
          <a:xfrm>
            <a:off x="607654" y="5233288"/>
            <a:ext cx="6362768" cy="923330"/>
          </a:xfrm>
          <a:prstGeom prst="rect">
            <a:avLst/>
          </a:prstGeom>
          <a:noFill/>
        </p:spPr>
        <p:txBody>
          <a:bodyPr wrap="square" rtlCol="0">
            <a:spAutoFit/>
          </a:bodyPr>
          <a:lstStyle/>
          <a:p>
            <a:r>
              <a:rPr lang="en-US" dirty="0">
                <a:solidFill>
                  <a:schemeClr val="accent1"/>
                </a:solidFill>
              </a:rPr>
              <a:t>In the month of September there is a big amount of IP filed in our company. While on May month the</a:t>
            </a:r>
          </a:p>
          <a:p>
            <a:r>
              <a:rPr lang="en-US" dirty="0">
                <a:solidFill>
                  <a:schemeClr val="accent1"/>
                </a:solidFill>
              </a:rPr>
              <a:t>Are shocking copyright , GI have only count of 2</a:t>
            </a:r>
            <a:r>
              <a:rPr lang="en-US" dirty="0"/>
              <a:t>.</a:t>
            </a:r>
          </a:p>
        </p:txBody>
      </p:sp>
      <p:graphicFrame>
        <p:nvGraphicFramePr>
          <p:cNvPr id="8" name="Chart 7">
            <a:extLst>
              <a:ext uri="{FF2B5EF4-FFF2-40B4-BE49-F238E27FC236}">
                <a16:creationId xmlns:a16="http://schemas.microsoft.com/office/drawing/2014/main" id="{0638C541-F90D-2BB3-D7FB-6FB5766F4EB2}"/>
              </a:ext>
            </a:extLst>
          </p:cNvPr>
          <p:cNvGraphicFramePr>
            <a:graphicFrameLocks/>
          </p:cNvGraphicFramePr>
          <p:nvPr>
            <p:extLst>
              <p:ext uri="{D42A27DB-BD31-4B8C-83A1-F6EECF244321}">
                <p14:modId xmlns:p14="http://schemas.microsoft.com/office/powerpoint/2010/main" val="1855638237"/>
              </p:ext>
            </p:extLst>
          </p:nvPr>
        </p:nvGraphicFramePr>
        <p:xfrm>
          <a:off x="1740311" y="258097"/>
          <a:ext cx="7983793"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01E9AAF2-569B-1280-CEA8-567FC9E0A855}"/>
              </a:ext>
            </a:extLst>
          </p:cNvPr>
          <p:cNvSpPr txBox="1"/>
          <p:nvPr/>
        </p:nvSpPr>
        <p:spPr>
          <a:xfrm>
            <a:off x="394893" y="138607"/>
            <a:ext cx="2073003" cy="461665"/>
          </a:xfrm>
          <a:prstGeom prst="rect">
            <a:avLst/>
          </a:prstGeom>
          <a:noFill/>
        </p:spPr>
        <p:txBody>
          <a:bodyPr wrap="none" rtlCol="0">
            <a:spAutoFit/>
          </a:bodyPr>
          <a:lstStyle/>
          <a:p>
            <a:r>
              <a:rPr lang="en-US" sz="2400" dirty="0">
                <a:solidFill>
                  <a:srgbClr val="FFFF00"/>
                </a:solidFill>
              </a:rPr>
              <a:t>2024 </a:t>
            </a:r>
            <a:r>
              <a:rPr lang="en-US" sz="2400" dirty="0" err="1">
                <a:solidFill>
                  <a:srgbClr val="FFFF00"/>
                </a:solidFill>
              </a:rPr>
              <a:t>IP_Type</a:t>
            </a:r>
            <a:endParaRPr lang="en-US" dirty="0">
              <a:solidFill>
                <a:srgbClr val="FFFF00"/>
              </a:solidFill>
            </a:endParaRPr>
          </a:p>
        </p:txBody>
      </p:sp>
    </p:spTree>
    <p:extLst>
      <p:ext uri="{BB962C8B-B14F-4D97-AF65-F5344CB8AC3E}">
        <p14:creationId xmlns:p14="http://schemas.microsoft.com/office/powerpoint/2010/main" val="1836794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C8B5953-1048-A5BC-E95A-3F8A2BA3F674}"/>
              </a:ext>
            </a:extLst>
          </p:cNvPr>
          <p:cNvGraphicFramePr>
            <a:graphicFrameLocks/>
          </p:cNvGraphicFramePr>
          <p:nvPr>
            <p:extLst>
              <p:ext uri="{D42A27DB-BD31-4B8C-83A1-F6EECF244321}">
                <p14:modId xmlns:p14="http://schemas.microsoft.com/office/powerpoint/2010/main" val="3680199934"/>
              </p:ext>
            </p:extLst>
          </p:nvPr>
        </p:nvGraphicFramePr>
        <p:xfrm>
          <a:off x="6840638" y="159773"/>
          <a:ext cx="4835169" cy="326922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8E359067-1138-42A7-22EE-04EBF5800944}"/>
              </a:ext>
            </a:extLst>
          </p:cNvPr>
          <p:cNvSpPr txBox="1"/>
          <p:nvPr/>
        </p:nvSpPr>
        <p:spPr>
          <a:xfrm>
            <a:off x="516193" y="3701847"/>
            <a:ext cx="11289373" cy="2308324"/>
          </a:xfrm>
          <a:prstGeom prst="rect">
            <a:avLst/>
          </a:prstGeom>
          <a:noFill/>
        </p:spPr>
        <p:txBody>
          <a:bodyPr wrap="none" rtlCol="0">
            <a:spAutoFit/>
          </a:bodyPr>
          <a:lstStyle/>
          <a:p>
            <a:r>
              <a:rPr lang="en-US" dirty="0">
                <a:solidFill>
                  <a:schemeClr val="accent1"/>
                </a:solidFill>
              </a:rPr>
              <a:t>Pending :</a:t>
            </a:r>
            <a:r>
              <a:rPr lang="en-US" dirty="0"/>
              <a:t> Approx 36% of the IP Filing are pending out of 35 % </a:t>
            </a:r>
          </a:p>
          <a:p>
            <a:r>
              <a:rPr lang="en-US" dirty="0" err="1"/>
              <a:t>approx</a:t>
            </a:r>
            <a:r>
              <a:rPr lang="en-US" dirty="0"/>
              <a:t> 51.57% are from 2023 and 48.43% are from 2024.</a:t>
            </a:r>
          </a:p>
          <a:p>
            <a:endParaRPr lang="en-US" dirty="0"/>
          </a:p>
          <a:p>
            <a:r>
              <a:rPr lang="en-US" dirty="0">
                <a:solidFill>
                  <a:schemeClr val="accent1"/>
                </a:solidFill>
              </a:rPr>
              <a:t>Registered : </a:t>
            </a:r>
            <a:r>
              <a:rPr lang="en-US" dirty="0"/>
              <a:t>Approx 31% of the IP filing are Registered out of 31% 53.07% are from 2023 and 46.43% are </a:t>
            </a:r>
          </a:p>
          <a:p>
            <a:r>
              <a:rPr lang="en-US" dirty="0"/>
              <a:t>2024.</a:t>
            </a:r>
          </a:p>
          <a:p>
            <a:endParaRPr lang="en-US" dirty="0"/>
          </a:p>
          <a:p>
            <a:r>
              <a:rPr lang="en-US" dirty="0">
                <a:solidFill>
                  <a:schemeClr val="accent1"/>
                </a:solidFill>
              </a:rPr>
              <a:t>Rejected : </a:t>
            </a:r>
            <a:r>
              <a:rPr lang="en-US" dirty="0"/>
              <a:t>Approx 34 % of the IP Filing are Rejected in which 54.70% are rejected in 2023 and 45.29% are</a:t>
            </a:r>
          </a:p>
          <a:p>
            <a:r>
              <a:rPr lang="en-US" dirty="0"/>
              <a:t>Rejected in 2024.</a:t>
            </a:r>
          </a:p>
        </p:txBody>
      </p:sp>
      <p:pic>
        <p:nvPicPr>
          <p:cNvPr id="5" name="Picture 4">
            <a:extLst>
              <a:ext uri="{FF2B5EF4-FFF2-40B4-BE49-F238E27FC236}">
                <a16:creationId xmlns:a16="http://schemas.microsoft.com/office/drawing/2014/main" id="{31CDE83B-4A69-1E77-3E8A-CB7FE15F4D3E}"/>
              </a:ext>
            </a:extLst>
          </p:cNvPr>
          <p:cNvPicPr>
            <a:picLocks noChangeAspect="1"/>
          </p:cNvPicPr>
          <p:nvPr/>
        </p:nvPicPr>
        <p:blipFill>
          <a:blip r:embed="rId3"/>
          <a:stretch>
            <a:fillRect/>
          </a:stretch>
        </p:blipFill>
        <p:spPr>
          <a:xfrm>
            <a:off x="516193" y="1117156"/>
            <a:ext cx="5547526" cy="2243043"/>
          </a:xfrm>
          <a:prstGeom prst="rect">
            <a:avLst/>
          </a:prstGeom>
        </p:spPr>
      </p:pic>
      <p:sp>
        <p:nvSpPr>
          <p:cNvPr id="6" name="TextBox 5">
            <a:extLst>
              <a:ext uri="{FF2B5EF4-FFF2-40B4-BE49-F238E27FC236}">
                <a16:creationId xmlns:a16="http://schemas.microsoft.com/office/drawing/2014/main" id="{AFAC530B-0DBA-E98F-E17B-FF3679AA4923}"/>
              </a:ext>
            </a:extLst>
          </p:cNvPr>
          <p:cNvSpPr txBox="1"/>
          <p:nvPr/>
        </p:nvSpPr>
        <p:spPr>
          <a:xfrm>
            <a:off x="516193" y="406176"/>
            <a:ext cx="4875117" cy="584775"/>
          </a:xfrm>
          <a:prstGeom prst="rect">
            <a:avLst/>
          </a:prstGeom>
          <a:noFill/>
        </p:spPr>
        <p:txBody>
          <a:bodyPr wrap="none" rtlCol="0">
            <a:spAutoFit/>
          </a:bodyPr>
          <a:lstStyle/>
          <a:p>
            <a:r>
              <a:rPr lang="en-US" sz="3200" dirty="0">
                <a:solidFill>
                  <a:srgbClr val="FFFF00"/>
                </a:solidFill>
              </a:rPr>
              <a:t>IP APPLICATION STATUS</a:t>
            </a:r>
            <a:endParaRPr lang="en-US" dirty="0">
              <a:solidFill>
                <a:srgbClr val="FFFF00"/>
              </a:solidFill>
            </a:endParaRPr>
          </a:p>
        </p:txBody>
      </p:sp>
    </p:spTree>
    <p:extLst>
      <p:ext uri="{BB962C8B-B14F-4D97-AF65-F5344CB8AC3E}">
        <p14:creationId xmlns:p14="http://schemas.microsoft.com/office/powerpoint/2010/main" val="2336370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1613</TotalTime>
  <Words>992</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Bookman Old Style</vt:lpstr>
      <vt:lpstr>Rockwell</vt:lpstr>
      <vt:lpstr>Damask</vt:lpstr>
      <vt:lpstr>Legal Mitra  [The consulting company]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 Gh</dc:creator>
  <cp:lastModifiedBy>Ch Gh</cp:lastModifiedBy>
  <cp:revision>14</cp:revision>
  <dcterms:created xsi:type="dcterms:W3CDTF">2025-07-03T02:03:10Z</dcterms:created>
  <dcterms:modified xsi:type="dcterms:W3CDTF">2025-07-07T10:39:53Z</dcterms:modified>
</cp:coreProperties>
</file>