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5" r:id="rId8"/>
    <p:sldId id="260" r:id="rId9"/>
    <p:sldId id="261" r:id="rId10"/>
    <p:sldId id="262" r:id="rId11"/>
    <p:sldId id="263" r:id="rId12"/>
    <p:sldId id="264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585F86-CEA0-457A-B1DD-39756AD92ECC}" v="7" dt="2019-12-05T05:47:12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E27F-A940-4832-AA7E-8ECA47A5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54135-A223-448F-AA87-57556683F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CF51B-3567-4424-9C4B-00DDDBED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E577-6AF8-456E-9C5C-234F1336D0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6D365-65AF-45C1-B982-CBA0A4B5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7EF4-27A3-4C70-A7FE-DF169B7E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4AEF-5CA2-4CC1-A36C-C7D115AE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F4D63-70A6-43D1-82AE-AE9A27E71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F8C3-47C7-49F2-81DB-E304CFEE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E577-6AF8-456E-9C5C-234F1336D0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D5D90-3CF4-48E7-A613-9CF0E876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2A594-EBA5-4808-AAFB-18120643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7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A3EAB-2443-434C-B0BC-F6EFFB5DC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B7179-C1E0-4253-A187-95374808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D53D-92D3-4588-936F-2ADC2B23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E577-6AF8-456E-9C5C-234F1336D0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AE31C-CEDE-455C-B548-C507C747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A5F4F-93CF-4B16-9A47-C146FF67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0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005D-17E0-4C77-8DF6-82C17F08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81B73-D1F9-46F8-BA83-F91C1C94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D08C-E457-4A9A-B38E-FF581D3C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E577-6AF8-456E-9C5C-234F1336D0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CCB0-EDDD-464E-89A8-702E386A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733DD-BC51-413F-A8AF-7547225E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6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2EE5-D02D-4F68-9CD0-8E5D50B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0AE85-BB51-49E7-A20F-433B1056E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3E6A9-0B0E-4B90-8028-94137612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E577-6AF8-456E-9C5C-234F1336D0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84FA-C107-4C0A-A1F6-55E9DC9A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5276E-1358-4201-93F0-BD2C59FF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FC6-A077-4982-AC10-1E1CED5E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F15C-110E-474A-AC02-B034B9C62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86961-8CF4-400E-B082-33A3D5173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A5815-C62C-46C2-B59A-A736DE85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E577-6AF8-456E-9C5C-234F1336D0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83E14-58CC-4774-BC6D-2814A1BA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C3315-8A38-469B-B412-7BE73AAA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7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BEA2-6C01-45CB-B6EE-5075E979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04FF9-739C-4A8A-ACA3-E51F2479F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7F881-0B26-45A7-A13B-10461F981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7C164-1A82-494B-8422-1AB5D0025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EF074-83C9-4B4D-8D8C-4F6D7FFE9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84702-DB2E-40F5-B8EB-066711DE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E577-6AF8-456E-9C5C-234F1336D0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E349F-6DF8-40A4-AADA-88A9BE97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3B4B3-B587-46F5-A7F4-5E6166EB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9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7C6F-2D9E-425A-B252-E9BA57F2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BE545-445B-400B-9F54-4AD36D10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E577-6AF8-456E-9C5C-234F1336D0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19557-B404-4859-965A-E8DFBE04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18FEA-4116-45F0-825A-3106A1B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2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CCB4B-7471-43CB-B983-7EFF8F8D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E577-6AF8-456E-9C5C-234F1336D0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FCEFD-6A46-40AB-94D4-5B744656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06DE1-FF16-455A-A143-2CE81957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A820-C486-4442-8CC9-410A4D35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9BFE-D6F8-471A-895C-35001F258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371DE-8DE0-498F-8C59-96FD54312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76485-F9B6-45C8-9F37-D8BB4ABB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E577-6AF8-456E-9C5C-234F1336D0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F4BBB-3966-4314-89C4-3340D8EF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A8B17-016C-455B-BA87-5EC87E4D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4804-D621-4D24-B3AB-3826FCA7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F6096-2BEA-4E51-AEDA-F1513BDAC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D5DE5-9138-4D13-A04D-14048F29E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D2622-60A9-4FA4-B196-7F6073D3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E577-6AF8-456E-9C5C-234F1336D0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3187F-B2D5-422C-A358-0568110F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2D3F8-F9D1-4250-99A7-7C9BC6B6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5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038CA-0171-45E0-9A3B-F3929D70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317BA-0BD9-4D35-A29E-E292F52B4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A708-5EB8-488D-A05D-B60AA1271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E577-6AF8-456E-9C5C-234F1336D01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A803-83CB-4686-897F-A1A771F2A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F4FD-A7A4-4EE3-AAE7-CE1124E1A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EEE9-5365-4E13-8579-23B91708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F81D-79A0-4092-BEBF-92AD40104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ED0D5-18AC-447B-9B56-F99CA31B9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Construction</a:t>
            </a:r>
          </a:p>
        </p:txBody>
      </p:sp>
    </p:spTree>
    <p:extLst>
      <p:ext uri="{BB962C8B-B14F-4D97-AF65-F5344CB8AC3E}">
        <p14:creationId xmlns:p14="http://schemas.microsoft.com/office/powerpoint/2010/main" val="16919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B1B2-916A-40BF-819D-A0E36A88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09FE-0BEF-4354-9A90-098157D7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way to construct weights?</a:t>
            </a:r>
          </a:p>
          <a:p>
            <a:r>
              <a:rPr lang="en-US" dirty="0"/>
              <a:t>Long training time</a:t>
            </a:r>
          </a:p>
          <a:p>
            <a:pPr lvl="1"/>
            <a:r>
              <a:rPr lang="en-US" dirty="0"/>
              <a:t>New regressor for each month, per stock</a:t>
            </a:r>
          </a:p>
          <a:p>
            <a:pPr lvl="1"/>
            <a:r>
              <a:rPr lang="en-US" dirty="0"/>
              <a:t>Is there a way to “add training set” to regressor without training it anew?</a:t>
            </a:r>
          </a:p>
          <a:p>
            <a:pPr lvl="1"/>
            <a:r>
              <a:rPr lang="en-US" dirty="0"/>
              <a:t>How can we do this in the cloud? This process is very parallelizable</a:t>
            </a:r>
          </a:p>
          <a:p>
            <a:pPr lvl="1"/>
            <a:r>
              <a:rPr lang="en-US" dirty="0"/>
              <a:t>If we can bring training time down, we can do more frequent rebalance</a:t>
            </a:r>
          </a:p>
          <a:p>
            <a:r>
              <a:rPr lang="en-US" dirty="0"/>
              <a:t>How to extend to more stocks?</a:t>
            </a:r>
          </a:p>
        </p:txBody>
      </p:sp>
    </p:spTree>
    <p:extLst>
      <p:ext uri="{BB962C8B-B14F-4D97-AF65-F5344CB8AC3E}">
        <p14:creationId xmlns:p14="http://schemas.microsoft.com/office/powerpoint/2010/main" val="101595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B001-EE54-4AEA-B778-A00D8436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had last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54D3-CF15-420A-B5D5-D73E5286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past stock prices + technical + </a:t>
            </a:r>
            <a:r>
              <a:rPr lang="en-US" b="1" dirty="0"/>
              <a:t>analyst predictions + real EPS</a:t>
            </a:r>
          </a:p>
          <a:p>
            <a:pPr lvl="1"/>
            <a:r>
              <a:rPr lang="en-US" dirty="0"/>
              <a:t>We were able to predict EPS for the next month pretty well</a:t>
            </a:r>
          </a:p>
          <a:p>
            <a:pPr lvl="1"/>
            <a:endParaRPr lang="en-US" dirty="0"/>
          </a:p>
          <a:p>
            <a:r>
              <a:rPr lang="en-US" dirty="0"/>
              <a:t>Want to:</a:t>
            </a:r>
          </a:p>
          <a:p>
            <a:pPr lvl="1"/>
            <a:r>
              <a:rPr lang="en-US" dirty="0"/>
              <a:t>Apply this to portfolio construction techniques, with SP500 as benchmark</a:t>
            </a:r>
          </a:p>
          <a:p>
            <a:pPr lvl="1"/>
            <a:r>
              <a:rPr lang="en-US" dirty="0"/>
              <a:t>Main questions:</a:t>
            </a:r>
          </a:p>
          <a:p>
            <a:pPr lvl="2"/>
            <a:r>
              <a:rPr lang="en-US" dirty="0"/>
              <a:t>How to construct weights</a:t>
            </a:r>
          </a:p>
          <a:p>
            <a:pPr lvl="2"/>
            <a:r>
              <a:rPr lang="en-US" dirty="0"/>
              <a:t>How to extend our prediction to multiple stocks?</a:t>
            </a:r>
          </a:p>
          <a:p>
            <a:pPr lvl="3"/>
            <a:r>
              <a:rPr lang="en-US" dirty="0"/>
              <a:t>Currently very cumbersome and manual</a:t>
            </a:r>
          </a:p>
        </p:txBody>
      </p:sp>
    </p:spTree>
    <p:extLst>
      <p:ext uri="{BB962C8B-B14F-4D97-AF65-F5344CB8AC3E}">
        <p14:creationId xmlns:p14="http://schemas.microsoft.com/office/powerpoint/2010/main" val="399220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BC79-9BC1-4D2F-BD96-FE2BE4B1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884F-C60F-4CEF-A597-E5B578B7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 Start Date: 1/1/2004</a:t>
            </a:r>
          </a:p>
          <a:p>
            <a:pPr lvl="1"/>
            <a:r>
              <a:rPr lang="en-US" dirty="0"/>
              <a:t>Before this, a lot of data is missing</a:t>
            </a:r>
          </a:p>
          <a:p>
            <a:r>
              <a:rPr lang="en-US" dirty="0"/>
              <a:t>Portfolio Start Date: 1/1/2010 </a:t>
            </a:r>
            <a:r>
              <a:rPr lang="en-US" dirty="0">
                <a:sym typeface="Wingdings" panose="05000000000000000000" pitchFamily="2" charset="2"/>
              </a:rPr>
              <a:t> fund “inception”</a:t>
            </a:r>
          </a:p>
          <a:p>
            <a:r>
              <a:rPr lang="en-US" dirty="0">
                <a:sym typeface="Wingdings" panose="05000000000000000000" pitchFamily="2" charset="2"/>
              </a:rPr>
              <a:t>Portfolio End Date: 1/1/2018  “today”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Should really be 2019, but need to clean data a little bit before we can do this</a:t>
            </a:r>
          </a:p>
          <a:p>
            <a:r>
              <a:rPr lang="en-US" dirty="0">
                <a:sym typeface="Wingdings" panose="05000000000000000000" pitchFamily="2" charset="2"/>
              </a:rPr>
              <a:t>Monthly rebalance, even though EPS changes quarterly</a:t>
            </a:r>
          </a:p>
          <a:p>
            <a:r>
              <a:rPr lang="en-US" dirty="0">
                <a:sym typeface="Wingdings" panose="05000000000000000000" pitchFamily="2" charset="2"/>
              </a:rPr>
              <a:t>For month T, we use daily data from 1/1/2004 to end of month T-1 to train regressor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 data from first week of month T to predict EPS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That way regressor cannot “see the future”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Regressor constantly being updated / trained anew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8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2FB5-FBC9-4678-918A-690304BA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20AB-D48B-4E89-8011-04477B9A7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2C076-11CC-479C-88F3-F69FF949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739" y="1684916"/>
            <a:ext cx="5476522" cy="46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4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6904-4451-4102-9341-9CEC3B4B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Weights, flavor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C4FF-9B4E-469B-A03F-4B6704FD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EPS, we can calculate P/E</a:t>
            </a:r>
          </a:p>
          <a:p>
            <a:r>
              <a:rPr lang="en-US" dirty="0"/>
              <a:t>High EPS </a:t>
            </a:r>
            <a:r>
              <a:rPr lang="en-US" dirty="0">
                <a:sym typeface="Wingdings" panose="05000000000000000000" pitchFamily="2" charset="2"/>
              </a:rPr>
              <a:t> low P/E  desirable</a:t>
            </a:r>
          </a:p>
          <a:p>
            <a:r>
              <a:rPr lang="en-US" dirty="0">
                <a:sym typeface="Wingdings" panose="05000000000000000000" pitchFamily="2" charset="2"/>
              </a:rPr>
              <a:t>Weights proportional to 1/ P/E (normalized to add up to 1)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Later if we have a lot of stocks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Consider truncating so that we don’t own 1 bps of a stock 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Choose 50 best P/E  our “stock picking”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5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6E5F-12F8-45A7-94C9-CE1AA2DB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Weights, flavor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DF58-069F-49F1-B2B8-A7614D3D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(EPS Prediction – Analyst Prediction) / EPS Prediction</a:t>
            </a:r>
          </a:p>
          <a:p>
            <a:r>
              <a:rPr lang="en-US" dirty="0"/>
              <a:t>High </a:t>
            </a:r>
            <a:r>
              <a:rPr lang="en-US" dirty="0">
                <a:sym typeface="Wingdings" panose="05000000000000000000" pitchFamily="2" charset="2"/>
              </a:rPr>
              <a:t> tends to increase stock price after earnings call  desirable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Challenges: what about negative? Can we short in our portfolio? How to avoid weird weights?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now, we truncate it at 1e-4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Then normalize to 1</a:t>
            </a:r>
          </a:p>
        </p:txBody>
      </p:sp>
    </p:spTree>
    <p:extLst>
      <p:ext uri="{BB962C8B-B14F-4D97-AF65-F5344CB8AC3E}">
        <p14:creationId xmlns:p14="http://schemas.microsoft.com/office/powerpoint/2010/main" val="332654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80ED-84AA-4811-AA49-5ED9AA6E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Weights, Flavor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F1AB-170D-4F75-B3FE-C2E0D353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(EPS Prediction – Average EPS) / Average EPS</a:t>
            </a:r>
          </a:p>
          <a:p>
            <a:pPr lvl="1"/>
            <a:r>
              <a:rPr lang="en-US" dirty="0"/>
              <a:t>Average = the last 1 year’s worth of EPS</a:t>
            </a:r>
          </a:p>
          <a:p>
            <a:r>
              <a:rPr lang="en-US" dirty="0"/>
              <a:t>High </a:t>
            </a:r>
            <a:r>
              <a:rPr lang="en-US" dirty="0">
                <a:sym typeface="Wingdings" panose="05000000000000000000" pitchFamily="2" charset="2"/>
              </a:rPr>
              <a:t> looks like going to earn more than usual  desirable</a:t>
            </a:r>
          </a:p>
          <a:p>
            <a:endParaRPr lang="en-US" dirty="0"/>
          </a:p>
          <a:p>
            <a:r>
              <a:rPr lang="en-US" dirty="0"/>
              <a:t>Same challenges as flavor B: what about negative?</a:t>
            </a:r>
          </a:p>
        </p:txBody>
      </p:sp>
    </p:spTree>
    <p:extLst>
      <p:ext uri="{BB962C8B-B14F-4D97-AF65-F5344CB8AC3E}">
        <p14:creationId xmlns:p14="http://schemas.microsoft.com/office/powerpoint/2010/main" val="288111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CB16-BF25-4A04-A396-D45F2277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377F422-A95B-4E57-BDCA-6EBF8DED9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3993"/>
            <a:ext cx="10515600" cy="4254602"/>
          </a:xfrm>
        </p:spPr>
      </p:pic>
    </p:spTree>
    <p:extLst>
      <p:ext uri="{BB962C8B-B14F-4D97-AF65-F5344CB8AC3E}">
        <p14:creationId xmlns:p14="http://schemas.microsoft.com/office/powerpoint/2010/main" val="114598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2B08-F06D-445D-B906-5337DE27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18C17B-7477-4DFA-8943-D7A3A10FE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740954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979459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586658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327506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38841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Flavor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Flavor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Flavor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Tracking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6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61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2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0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0208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BDE02A-8BDC-43DA-B197-024BA6AF5157}"/>
              </a:ext>
            </a:extLst>
          </p:cNvPr>
          <p:cNvSpPr txBox="1"/>
          <p:nvPr/>
        </p:nvSpPr>
        <p:spPr>
          <a:xfrm>
            <a:off x="838200" y="4888089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Sharpe ratio is not realistic because:</a:t>
            </a:r>
          </a:p>
          <a:p>
            <a:r>
              <a:rPr lang="en-US" dirty="0"/>
              <a:t>*assumes 0 risk free. </a:t>
            </a:r>
          </a:p>
          <a:p>
            <a:r>
              <a:rPr lang="en-US" dirty="0"/>
              <a:t>Zero transaction cost. Some turnover is huge (up to 80%)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flavor A performance is huge because: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shorted Citibank right when the stock price dropped big time (-35%)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as per flavor A’s weighting scheme. Can we </a:t>
            </a:r>
            <a:r>
              <a:rPr lang="en-US"/>
              <a:t>do this in real life?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9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1B4EB78219F4AB1E8E325F22EF1B4" ma:contentTypeVersion="11" ma:contentTypeDescription="Create a new document." ma:contentTypeScope="" ma:versionID="188fe23c0d21781930b43c170ac992b8">
  <xsd:schema xmlns:xsd="http://www.w3.org/2001/XMLSchema" xmlns:xs="http://www.w3.org/2001/XMLSchema" xmlns:p="http://schemas.microsoft.com/office/2006/metadata/properties" xmlns:ns3="1959f27c-4f2b-4383-bc32-288f0fe43dd8" xmlns:ns4="b4a5d7a7-648c-49fa-9e7b-27b944e00abd" targetNamespace="http://schemas.microsoft.com/office/2006/metadata/properties" ma:root="true" ma:fieldsID="e75afe603169e1eaa2aefca1f8aa2297" ns3:_="" ns4:_="">
    <xsd:import namespace="1959f27c-4f2b-4383-bc32-288f0fe43dd8"/>
    <xsd:import namespace="b4a5d7a7-648c-49fa-9e7b-27b944e00a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9f27c-4f2b-4383-bc32-288f0fe43d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5d7a7-648c-49fa-9e7b-27b944e00ab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74ECB8-861A-47E7-8DAF-8F9CAC028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9f27c-4f2b-4383-bc32-288f0fe43dd8"/>
    <ds:schemaRef ds:uri="b4a5d7a7-648c-49fa-9e7b-27b944e00a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FF3848-3B96-493B-80C8-2FA2565147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AE27B3-67DD-4CE5-90A7-067B9043BDC6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1959f27c-4f2b-4383-bc32-288f0fe43dd8"/>
    <ds:schemaRef ds:uri="http://schemas.microsoft.com/office/infopath/2007/PartnerControls"/>
    <ds:schemaRef ds:uri="http://schemas.openxmlformats.org/package/2006/metadata/core-properties"/>
    <ds:schemaRef ds:uri="b4a5d7a7-648c-49fa-9e7b-27b944e00a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529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Event Prediction</vt:lpstr>
      <vt:lpstr>What we had last meeting</vt:lpstr>
      <vt:lpstr>Portfolio Weights</vt:lpstr>
      <vt:lpstr>Scale of data</vt:lpstr>
      <vt:lpstr>Portfolio Weights, flavor A</vt:lpstr>
      <vt:lpstr>Portfolio Weights, flavor B</vt:lpstr>
      <vt:lpstr>Portfolio Weights, Flavor C</vt:lpstr>
      <vt:lpstr>Results:</vt:lpstr>
      <vt:lpstr>Analytics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Prediction</dc:title>
  <dc:creator>Hendrata Dharmawan</dc:creator>
  <cp:lastModifiedBy>Hendrata Dharmawan</cp:lastModifiedBy>
  <cp:revision>7</cp:revision>
  <dcterms:created xsi:type="dcterms:W3CDTF">2019-12-05T05:34:04Z</dcterms:created>
  <dcterms:modified xsi:type="dcterms:W3CDTF">2019-12-05T06:19:57Z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0x010100C051B4EB78219F4AB1E8E325F22EF1B4</vt:lpwstr>
  </property>
</Properties>
</file>