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9" r:id="rId16"/>
    <p:sldId id="268"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4D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8FD4BF-232C-3331-3131-0022E840E971}" v="10" dt="2023-10-03T05:50:21.9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NKAJ KOTHARI (EXTERNAL)" userId="S::t0191to@stellantis.com::97bf2a6e-271b-4a79-86ca-8993d1da2e23" providerId="AD" clId="Web-{AB8FD4BF-232C-3331-3131-0022E840E971}"/>
    <pc:docChg chg="modSld">
      <pc:chgData name="PANKAJ KOTHARI (EXTERNAL)" userId="S::t0191to@stellantis.com::97bf2a6e-271b-4a79-86ca-8993d1da2e23" providerId="AD" clId="Web-{AB8FD4BF-232C-3331-3131-0022E840E971}" dt="2023-10-03T05:50:21.971" v="9" actId="14100"/>
      <pc:docMkLst>
        <pc:docMk/>
      </pc:docMkLst>
      <pc:sldChg chg="modSp">
        <pc:chgData name="PANKAJ KOTHARI (EXTERNAL)" userId="S::t0191to@stellantis.com::97bf2a6e-271b-4a79-86ca-8993d1da2e23" providerId="AD" clId="Web-{AB8FD4BF-232C-3331-3131-0022E840E971}" dt="2023-10-03T05:50:21.971" v="9" actId="14100"/>
        <pc:sldMkLst>
          <pc:docMk/>
          <pc:sldMk cId="0" sldId="256"/>
        </pc:sldMkLst>
        <pc:spChg chg="mod">
          <ac:chgData name="PANKAJ KOTHARI (EXTERNAL)" userId="S::t0191to@stellantis.com::97bf2a6e-271b-4a79-86ca-8993d1da2e23" providerId="AD" clId="Web-{AB8FD4BF-232C-3331-3131-0022E840E971}" dt="2023-10-03T05:50:21.971" v="9" actId="14100"/>
          <ac:spMkLst>
            <pc:docMk/>
            <pc:sldMk cId="0" sldId="256"/>
            <ac:spMk id="2" creationId="{00000000-0000-0000-0000-000000000000}"/>
          </ac:spMkLst>
        </pc:spChg>
        <pc:spChg chg="mod">
          <ac:chgData name="PANKAJ KOTHARI (EXTERNAL)" userId="S::t0191to@stellantis.com::97bf2a6e-271b-4a79-86ca-8993d1da2e23" providerId="AD" clId="Web-{AB8FD4BF-232C-3331-3131-0022E840E971}" dt="2023-10-03T05:50:18.299" v="6" actId="14100"/>
          <ac:spMkLst>
            <pc:docMk/>
            <pc:sldMk cId="0" sldId="256"/>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a:t>Click to edit Master title style</a:t>
            </a:r>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25B9B992-FD12-445F-9F99-2245EA74A8D8}" type="datetimeFigureOut">
              <a:rPr lang="en-US" smtClean="0"/>
              <a:pPr/>
              <a:t>10/2/2023</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81FFFB5B-34B3-47B6-91C9-DF54C5A90CB0}"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5B9B992-FD12-445F-9F99-2245EA74A8D8}" type="datetimeFigureOut">
              <a:rPr lang="en-US" smtClean="0"/>
              <a:pPr/>
              <a:t>10/2/2023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FFFB5B-34B3-47B6-91C9-DF54C5A90CB0}"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5B9B992-FD12-445F-9F99-2245EA74A8D8}" type="datetimeFigureOut">
              <a:rPr lang="en-US" smtClean="0"/>
              <a:pPr/>
              <a:t>10/2/2023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FFFB5B-34B3-47B6-91C9-DF54C5A90CB0}"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5B9B992-FD12-445F-9F99-2245EA74A8D8}" type="datetimeFigureOut">
              <a:rPr lang="en-US" smtClean="0"/>
              <a:pPr/>
              <a:t>10/2/2023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FFFB5B-34B3-47B6-91C9-DF54C5A90CB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a:t>Click to edit Master title style</a:t>
            </a:r>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5B9B992-FD12-445F-9F99-2245EA74A8D8}" type="datetimeFigureOut">
              <a:rPr lang="en-US" smtClean="0"/>
              <a:pPr/>
              <a:t>10/2/2023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FFFB5B-34B3-47B6-91C9-DF54C5A90CB0}"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5B9B992-FD12-445F-9F99-2245EA74A8D8}" type="datetimeFigureOut">
              <a:rPr lang="en-US" smtClean="0"/>
              <a:pPr/>
              <a:t>10/2/2023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FFFB5B-34B3-47B6-91C9-DF54C5A90CB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5B9B992-FD12-445F-9F99-2245EA74A8D8}" type="datetimeFigureOut">
              <a:rPr lang="en-US" smtClean="0"/>
              <a:pPr/>
              <a:t>10/2/2023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1FFFB5B-34B3-47B6-91C9-DF54C5A90CB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a:t>Click to edit Master title style</a:t>
            </a:r>
          </a:p>
        </p:txBody>
      </p:sp>
      <p:sp>
        <p:nvSpPr>
          <p:cNvPr id="7" name="Date Placeholder 6"/>
          <p:cNvSpPr>
            <a:spLocks noGrp="1"/>
          </p:cNvSpPr>
          <p:nvPr>
            <p:ph type="dt" sz="half" idx="10"/>
          </p:nvPr>
        </p:nvSpPr>
        <p:spPr/>
        <p:txBody>
          <a:bodyPr/>
          <a:lstStyle/>
          <a:p>
            <a:fld id="{25B9B992-FD12-445F-9F99-2245EA74A8D8}" type="datetimeFigureOut">
              <a:rPr lang="en-US" smtClean="0"/>
              <a:pPr/>
              <a:t>10/2/2023</a:t>
            </a:fld>
            <a:endParaRPr lang="en-US" dirty="0"/>
          </a:p>
        </p:txBody>
      </p:sp>
      <p:sp>
        <p:nvSpPr>
          <p:cNvPr id="8" name="Slide Number Placeholder 7"/>
          <p:cNvSpPr>
            <a:spLocks noGrp="1"/>
          </p:cNvSpPr>
          <p:nvPr>
            <p:ph type="sldNum" sz="quarter" idx="11"/>
          </p:nvPr>
        </p:nvSpPr>
        <p:spPr/>
        <p:txBody>
          <a:bodyPr/>
          <a:lstStyle/>
          <a:p>
            <a:fld id="{81FFFB5B-34B3-47B6-91C9-DF54C5A90CB0}"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B9B992-FD12-445F-9F99-2245EA74A8D8}" type="datetimeFigureOut">
              <a:rPr lang="en-US" smtClean="0"/>
              <a:pPr/>
              <a:t>10/2/2023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1FFFB5B-34B3-47B6-91C9-DF54C5A90CB0}"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a:t>Click to edit Master title style</a:t>
            </a:r>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5B9B992-FD12-445F-9F99-2245EA74A8D8}" type="datetimeFigureOut">
              <a:rPr lang="en-US" smtClean="0"/>
              <a:pPr/>
              <a:t>10/2/2023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156448" y="6422064"/>
            <a:ext cx="762000" cy="365125"/>
          </a:xfrm>
        </p:spPr>
        <p:txBody>
          <a:bodyPr/>
          <a:lstStyle/>
          <a:p>
            <a:fld id="{81FFFB5B-34B3-47B6-91C9-DF54C5A90CB0}"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a:t>Click to edit Master title style</a:t>
            </a:r>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dirty="0"/>
              <a:t>Click icon to add picture</a:t>
            </a:r>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25B9B992-FD12-445F-9F99-2245EA74A8D8}" type="datetimeFigureOut">
              <a:rPr lang="en-US" smtClean="0"/>
              <a:pPr/>
              <a:t>10/2/2023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FFFB5B-34B3-47B6-91C9-DF54C5A90CB0}"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a:t>Click to edit Master title style</a:t>
            </a:r>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25B9B992-FD12-445F-9F99-2245EA74A8D8}" type="datetimeFigureOut">
              <a:rPr lang="en-US" smtClean="0"/>
              <a:pPr/>
              <a:t>10/2/2023</a:t>
            </a:fld>
            <a:endParaRPr lang="en-US" dirty="0"/>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dirty="0"/>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81FFFB5B-34B3-47B6-91C9-DF54C5A90CB0}"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04800"/>
            <a:ext cx="7772400" cy="1470025"/>
          </a:xfrm>
        </p:spPr>
        <p:txBody>
          <a:bodyPr/>
          <a:lstStyle/>
          <a:p>
            <a:pPr algn="ctr"/>
            <a:r>
              <a:rPr lang="en-US" u="sng" dirty="0"/>
              <a:t>Coroutines</a:t>
            </a:r>
          </a:p>
        </p:txBody>
      </p:sp>
      <p:sp>
        <p:nvSpPr>
          <p:cNvPr id="3" name="Subtitle 2"/>
          <p:cNvSpPr>
            <a:spLocks noGrp="1"/>
          </p:cNvSpPr>
          <p:nvPr>
            <p:ph type="subTitle" idx="1"/>
          </p:nvPr>
        </p:nvSpPr>
        <p:spPr>
          <a:xfrm>
            <a:off x="762000" y="1143000"/>
            <a:ext cx="6705600" cy="4038600"/>
          </a:xfrm>
        </p:spPr>
        <p:txBody>
          <a:bodyPr>
            <a:normAutofit/>
          </a:bodyPr>
          <a:lstStyle/>
          <a:p>
            <a:pPr algn="l"/>
            <a:r>
              <a:rPr lang="en-US" sz="3600" b="1" u="sng" dirty="0">
                <a:solidFill>
                  <a:srgbClr val="FF0000"/>
                </a:solidFill>
              </a:rPr>
              <a:t>Basic Concepts</a:t>
            </a:r>
          </a:p>
          <a:p>
            <a:pPr algn="l"/>
            <a:r>
              <a:rPr lang="en-US" b="1" dirty="0">
                <a:solidFill>
                  <a:schemeClr val="tx1"/>
                </a:solidFill>
              </a:rPr>
              <a:t>Program-</a:t>
            </a:r>
            <a:r>
              <a:rPr lang="en-US" dirty="0">
                <a:solidFill>
                  <a:schemeClr val="tx1"/>
                </a:solidFill>
              </a:rPr>
              <a:t> set of instructions which is to be written for achieving a task.</a:t>
            </a:r>
          </a:p>
          <a:p>
            <a:pPr algn="l"/>
            <a:endParaRPr lang="en-US" dirty="0">
              <a:solidFill>
                <a:schemeClr val="tx1"/>
              </a:solidFill>
            </a:endParaRPr>
          </a:p>
          <a:p>
            <a:pPr algn="l"/>
            <a:r>
              <a:rPr lang="en-US" b="1" dirty="0">
                <a:solidFill>
                  <a:schemeClr val="tx1"/>
                </a:solidFill>
              </a:rPr>
              <a:t>Process-</a:t>
            </a:r>
            <a:r>
              <a:rPr lang="en-US" dirty="0">
                <a:solidFill>
                  <a:schemeClr val="tx1"/>
                </a:solidFill>
              </a:rPr>
              <a:t> when we run a program a process has been created. Inside that process these set of instructions(programs) were executed.</a:t>
            </a:r>
          </a:p>
          <a:p>
            <a:pPr algn="l"/>
            <a:endParaRPr lang="en-US" dirty="0">
              <a:solidFill>
                <a:schemeClr val="tx1"/>
              </a:solidFill>
            </a:endParaRPr>
          </a:p>
          <a:p>
            <a:pPr algn="l"/>
            <a:r>
              <a:rPr lang="en-US" dirty="0">
                <a:solidFill>
                  <a:schemeClr val="tx1"/>
                </a:solidFill>
              </a:rPr>
              <a:t>Inside every process there is at least 1 thread is there</a:t>
            </a:r>
          </a:p>
          <a:p>
            <a:pPr algn="l"/>
            <a:r>
              <a:rPr lang="en-US" dirty="0">
                <a:solidFill>
                  <a:schemeClr val="tx1"/>
                </a:solidFill>
              </a:rPr>
              <a:t> </a:t>
            </a:r>
          </a:p>
        </p:txBody>
      </p:sp>
    </p:spTree>
  </p:cSld>
  <p:clrMapOvr>
    <a:masterClrMapping/>
  </p:clrMapOvr>
  <p:transition>
    <p:wedg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normAutofit fontScale="90000"/>
          </a:bodyPr>
          <a:lstStyle/>
          <a:p>
            <a:r>
              <a:rPr lang="en-US" dirty="0"/>
              <a:t>Coroutines</a:t>
            </a:r>
          </a:p>
        </p:txBody>
      </p:sp>
      <p:sp>
        <p:nvSpPr>
          <p:cNvPr id="3" name="Content Placeholder 2"/>
          <p:cNvSpPr>
            <a:spLocks noGrp="1"/>
          </p:cNvSpPr>
          <p:nvPr>
            <p:ph idx="1"/>
          </p:nvPr>
        </p:nvSpPr>
        <p:spPr>
          <a:xfrm>
            <a:off x="457200" y="990600"/>
            <a:ext cx="7467600" cy="5638800"/>
          </a:xfrm>
        </p:spPr>
        <p:txBody>
          <a:bodyPr>
            <a:normAutofit lnSpcReduction="10000"/>
          </a:bodyPr>
          <a:lstStyle/>
          <a:p>
            <a:r>
              <a:rPr lang="en-US" b="1" u="sng" dirty="0">
                <a:solidFill>
                  <a:srgbClr val="FF0000"/>
                </a:solidFill>
              </a:rPr>
              <a:t>COROUTINES</a:t>
            </a:r>
          </a:p>
          <a:p>
            <a:r>
              <a:rPr lang="en-US" sz="2000" dirty="0">
                <a:solidFill>
                  <a:schemeClr val="tx1">
                    <a:lumMod val="95000"/>
                  </a:schemeClr>
                </a:solidFill>
              </a:rPr>
              <a:t>Executed inside a thread</a:t>
            </a:r>
          </a:p>
          <a:p>
            <a:r>
              <a:rPr lang="en-US" sz="2000" dirty="0">
                <a:solidFill>
                  <a:schemeClr val="tx1">
                    <a:lumMod val="95000"/>
                  </a:schemeClr>
                </a:solidFill>
              </a:rPr>
              <a:t>One thread can have many coroutines.</a:t>
            </a:r>
          </a:p>
          <a:p>
            <a:r>
              <a:rPr lang="en-US" sz="2000" dirty="0">
                <a:solidFill>
                  <a:schemeClr val="tx1">
                    <a:lumMod val="95000"/>
                  </a:schemeClr>
                </a:solidFill>
              </a:rPr>
              <a:t>Cheap – Because our system has a limitations that it will create only number of threads but we can create multiple coroutines because in each and every thread we can execute multiple threads.</a:t>
            </a:r>
          </a:p>
          <a:p>
            <a:endParaRPr lang="en-US" sz="2000" dirty="0">
              <a:solidFill>
                <a:schemeClr val="tx1">
                  <a:lumMod val="95000"/>
                </a:schemeClr>
              </a:solidFill>
            </a:endParaRPr>
          </a:p>
          <a:p>
            <a:r>
              <a:rPr lang="en-US" sz="2000" b="1" dirty="0">
                <a:solidFill>
                  <a:schemeClr val="tx1">
                    <a:lumMod val="95000"/>
                  </a:schemeClr>
                </a:solidFill>
              </a:rPr>
              <a:t>Example: </a:t>
            </a:r>
          </a:p>
          <a:p>
            <a:endParaRPr lang="en-US" sz="2000" b="1" dirty="0">
              <a:solidFill>
                <a:schemeClr val="tx1">
                  <a:lumMod val="95000"/>
                </a:schemeClr>
              </a:solidFill>
            </a:endParaRPr>
          </a:p>
          <a:p>
            <a:endParaRPr lang="en-US" sz="2000" b="1" dirty="0">
              <a:solidFill>
                <a:schemeClr val="tx1">
                  <a:lumMod val="95000"/>
                </a:schemeClr>
              </a:solidFill>
            </a:endParaRPr>
          </a:p>
          <a:p>
            <a:endParaRPr lang="en-US" sz="2000" b="1" dirty="0">
              <a:solidFill>
                <a:schemeClr val="tx1">
                  <a:lumMod val="95000"/>
                </a:schemeClr>
              </a:solidFill>
            </a:endParaRPr>
          </a:p>
          <a:p>
            <a:endParaRPr lang="en-US" sz="2000" b="1" dirty="0">
              <a:solidFill>
                <a:schemeClr val="tx1">
                  <a:lumMod val="95000"/>
                </a:schemeClr>
              </a:solidFill>
            </a:endParaRPr>
          </a:p>
          <a:p>
            <a:endParaRPr lang="en-US" sz="2000" b="1" dirty="0">
              <a:solidFill>
                <a:schemeClr val="tx1">
                  <a:lumMod val="95000"/>
                </a:schemeClr>
              </a:solidFill>
            </a:endParaRPr>
          </a:p>
          <a:p>
            <a:r>
              <a:rPr lang="en-US" sz="2000" dirty="0">
                <a:solidFill>
                  <a:schemeClr val="tx1">
                    <a:lumMod val="95000"/>
                  </a:schemeClr>
                </a:solidFill>
              </a:rPr>
              <a:t>Means in a single thread we can execute multiple tasks and it starts execution from there only where it had stopped previously.</a:t>
            </a:r>
            <a:r>
              <a:rPr lang="en-US" sz="2000" b="1" dirty="0">
                <a:solidFill>
                  <a:schemeClr val="tx1">
                    <a:lumMod val="95000"/>
                  </a:schemeClr>
                </a:solidFill>
              </a:rPr>
              <a:t>		</a:t>
            </a:r>
          </a:p>
        </p:txBody>
      </p:sp>
      <p:cxnSp>
        <p:nvCxnSpPr>
          <p:cNvPr id="5" name="Straight Connector 4"/>
          <p:cNvCxnSpPr/>
          <p:nvPr/>
        </p:nvCxnSpPr>
        <p:spPr>
          <a:xfrm rot="5400000">
            <a:off x="2362200" y="4953000"/>
            <a:ext cx="1676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5400000">
            <a:off x="3201194" y="4952206"/>
            <a:ext cx="1676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8" name="Flowchart: Connector 7"/>
          <p:cNvSpPr/>
          <p:nvPr/>
        </p:nvSpPr>
        <p:spPr>
          <a:xfrm>
            <a:off x="3124200" y="4419600"/>
            <a:ext cx="152400" cy="152400"/>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lowchart: Connector 8"/>
          <p:cNvSpPr/>
          <p:nvPr/>
        </p:nvSpPr>
        <p:spPr>
          <a:xfrm>
            <a:off x="3124200" y="5334000"/>
            <a:ext cx="152400" cy="152400"/>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lowchart: Connector 9"/>
          <p:cNvSpPr/>
          <p:nvPr/>
        </p:nvSpPr>
        <p:spPr>
          <a:xfrm>
            <a:off x="3962400" y="4876800"/>
            <a:ext cx="152400" cy="152400"/>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Arrow Connector 18"/>
          <p:cNvCxnSpPr/>
          <p:nvPr/>
        </p:nvCxnSpPr>
        <p:spPr>
          <a:xfrm flipV="1">
            <a:off x="3352800" y="4191000"/>
            <a:ext cx="6096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352800" y="4343400"/>
            <a:ext cx="1524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10800000">
            <a:off x="3352800" y="4572000"/>
            <a:ext cx="6096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3352800" y="5181600"/>
            <a:ext cx="6096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Coroutines</a:t>
            </a:r>
            <a:br>
              <a:rPr lang="en-US" dirty="0"/>
            </a:br>
            <a:endParaRPr lang="en-US" dirty="0"/>
          </a:p>
        </p:txBody>
      </p:sp>
      <p:pic>
        <p:nvPicPr>
          <p:cNvPr id="6" name="Content Placeholder 5" descr="screenshot1.png"/>
          <p:cNvPicPr>
            <a:picLocks noGrp="1" noChangeAspect="1"/>
          </p:cNvPicPr>
          <p:nvPr>
            <p:ph idx="1"/>
          </p:nvPr>
        </p:nvPicPr>
        <p:blipFill>
          <a:blip r:embed="rId2"/>
          <a:stretch>
            <a:fillRect/>
          </a:stretch>
        </p:blipFill>
        <p:spPr>
          <a:xfrm>
            <a:off x="304800" y="1169540"/>
            <a:ext cx="8382000" cy="538366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629400"/>
          </a:xfrm>
        </p:spPr>
        <p:txBody>
          <a:bodyPr>
            <a:normAutofit/>
          </a:bodyPr>
          <a:lstStyle/>
          <a:p>
            <a:pPr>
              <a:buNone/>
            </a:pPr>
            <a:endParaRPr lang="en-US" sz="2400" dirty="0">
              <a:solidFill>
                <a:schemeClr val="tx1">
                  <a:lumMod val="75000"/>
                </a:schemeClr>
              </a:solidFill>
            </a:endParaRPr>
          </a:p>
          <a:p>
            <a:r>
              <a:rPr lang="en-US" sz="2000" dirty="0"/>
              <a:t>Whenever we run a application a process gets created and in that process we have a thread in which all our code gets executed. This is also called as a Main Thread or UI Thread. Our code gets executed sequentially.</a:t>
            </a:r>
          </a:p>
          <a:p>
            <a:pPr>
              <a:buNone/>
            </a:pPr>
            <a:r>
              <a:rPr lang="en-US" sz="2400" dirty="0">
                <a:solidFill>
                  <a:schemeClr val="tx1">
                    <a:lumMod val="75000"/>
                  </a:schemeClr>
                </a:solidFill>
              </a:rPr>
              <a:t>	</a:t>
            </a:r>
          </a:p>
          <a:p>
            <a:pPr>
              <a:buNone/>
            </a:pPr>
            <a:r>
              <a:rPr lang="en-US" sz="2400" dirty="0">
                <a:solidFill>
                  <a:schemeClr val="tx1">
                    <a:lumMod val="75000"/>
                  </a:schemeClr>
                </a:solidFill>
              </a:rPr>
              <a:t>Main Thread</a:t>
            </a:r>
          </a:p>
          <a:p>
            <a:pPr>
              <a:buNone/>
            </a:pPr>
            <a:endParaRPr lang="en-US" sz="2400" dirty="0">
              <a:solidFill>
                <a:schemeClr val="tx1">
                  <a:lumMod val="75000"/>
                </a:schemeClr>
              </a:solidFill>
            </a:endParaRPr>
          </a:p>
          <a:p>
            <a:pPr>
              <a:buNone/>
            </a:pPr>
            <a:endParaRPr lang="en-US" sz="2400" dirty="0">
              <a:solidFill>
                <a:schemeClr val="tx1">
                  <a:lumMod val="75000"/>
                </a:schemeClr>
              </a:solidFill>
            </a:endParaRPr>
          </a:p>
          <a:p>
            <a:r>
              <a:rPr lang="en-US" sz="2400" dirty="0">
                <a:solidFill>
                  <a:schemeClr val="tx1">
                    <a:lumMod val="75000"/>
                  </a:schemeClr>
                </a:solidFill>
              </a:rPr>
              <a:t>Looper</a:t>
            </a:r>
          </a:p>
        </p:txBody>
      </p:sp>
      <p:sp>
        <p:nvSpPr>
          <p:cNvPr id="8" name="Rectangle 7"/>
          <p:cNvSpPr/>
          <p:nvPr/>
        </p:nvSpPr>
        <p:spPr>
          <a:xfrm>
            <a:off x="2743200" y="3657600"/>
            <a:ext cx="5638800" cy="1295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2971800" y="3810000"/>
            <a:ext cx="838200" cy="685800"/>
          </a:xfrm>
          <a:prstGeom prst="rect">
            <a:avLst/>
          </a:prstGeom>
          <a:solidFill>
            <a:schemeClr val="accent3">
              <a:lumMod val="7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T1</a:t>
            </a:r>
          </a:p>
        </p:txBody>
      </p:sp>
      <p:sp>
        <p:nvSpPr>
          <p:cNvPr id="10" name="Rectangle 9"/>
          <p:cNvSpPr/>
          <p:nvPr/>
        </p:nvSpPr>
        <p:spPr>
          <a:xfrm>
            <a:off x="4038600" y="3810000"/>
            <a:ext cx="838200" cy="685800"/>
          </a:xfrm>
          <a:prstGeom prst="rect">
            <a:avLst/>
          </a:prstGeom>
          <a:solidFill>
            <a:schemeClr val="accent3">
              <a:lumMod val="7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T2</a:t>
            </a:r>
            <a:endParaRPr lang="en-US" dirty="0"/>
          </a:p>
        </p:txBody>
      </p:sp>
      <p:sp>
        <p:nvSpPr>
          <p:cNvPr id="11" name="Rectangle 10"/>
          <p:cNvSpPr/>
          <p:nvPr/>
        </p:nvSpPr>
        <p:spPr>
          <a:xfrm>
            <a:off x="5105400" y="3810000"/>
            <a:ext cx="838200" cy="685800"/>
          </a:xfrm>
          <a:prstGeom prst="rect">
            <a:avLst/>
          </a:prstGeom>
          <a:solidFill>
            <a:schemeClr val="accent3">
              <a:lumMod val="7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T3</a:t>
            </a:r>
          </a:p>
        </p:txBody>
      </p:sp>
      <p:sp>
        <p:nvSpPr>
          <p:cNvPr id="12" name="Rectangle 11"/>
          <p:cNvSpPr/>
          <p:nvPr/>
        </p:nvSpPr>
        <p:spPr>
          <a:xfrm>
            <a:off x="6248400" y="3810000"/>
            <a:ext cx="838200" cy="685800"/>
          </a:xfrm>
          <a:prstGeom prst="rect">
            <a:avLst/>
          </a:prstGeom>
          <a:solidFill>
            <a:schemeClr val="accent3">
              <a:lumMod val="7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T4</a:t>
            </a:r>
            <a:endParaRPr lang="en-US" dirty="0"/>
          </a:p>
        </p:txBody>
      </p:sp>
      <p:sp>
        <p:nvSpPr>
          <p:cNvPr id="13" name="Rectangle 12"/>
          <p:cNvSpPr/>
          <p:nvPr/>
        </p:nvSpPr>
        <p:spPr>
          <a:xfrm>
            <a:off x="7391400" y="3810000"/>
            <a:ext cx="838200" cy="685800"/>
          </a:xfrm>
          <a:prstGeom prst="rect">
            <a:avLst/>
          </a:prstGeom>
          <a:solidFill>
            <a:schemeClr val="accent3">
              <a:lumMod val="7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T5</a:t>
            </a:r>
            <a:endParaRPr lang="en-US" dirty="0"/>
          </a:p>
        </p:txBody>
      </p:sp>
      <p:pic>
        <p:nvPicPr>
          <p:cNvPr id="14" name="Picture 13" descr="refresh.png"/>
          <p:cNvPicPr>
            <a:picLocks noChangeAspect="1"/>
          </p:cNvPicPr>
          <p:nvPr/>
        </p:nvPicPr>
        <p:blipFill>
          <a:blip r:embed="rId2" cstate="print"/>
          <a:stretch>
            <a:fillRect/>
          </a:stretch>
        </p:blipFill>
        <p:spPr>
          <a:xfrm>
            <a:off x="457200" y="3657600"/>
            <a:ext cx="990600" cy="990600"/>
          </a:xfrm>
          <a:prstGeom prst="rect">
            <a:avLst/>
          </a:prstGeom>
        </p:spPr>
      </p:pic>
      <p:sp>
        <p:nvSpPr>
          <p:cNvPr id="20" name="Rectangle 19"/>
          <p:cNvSpPr/>
          <p:nvPr/>
        </p:nvSpPr>
        <p:spPr>
          <a:xfrm>
            <a:off x="228600" y="2438400"/>
            <a:ext cx="2590800" cy="533400"/>
          </a:xfrm>
          <a:prstGeom prst="rect">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Picture 24" descr="threadHorizontal.png"/>
          <p:cNvPicPr>
            <a:picLocks noChangeAspect="1"/>
          </p:cNvPicPr>
          <p:nvPr/>
        </p:nvPicPr>
        <p:blipFill>
          <a:blip r:embed="rId3" cstate="print"/>
          <a:stretch>
            <a:fillRect/>
          </a:stretch>
        </p:blipFill>
        <p:spPr>
          <a:xfrm>
            <a:off x="381000" y="2438400"/>
            <a:ext cx="2209800" cy="56458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normAutofit fontScale="90000"/>
          </a:bodyPr>
          <a:lstStyle/>
          <a:p>
            <a:pPr algn="ctr"/>
            <a:r>
              <a:rPr lang="en-US" dirty="0"/>
              <a:t>Coroutines</a:t>
            </a:r>
          </a:p>
        </p:txBody>
      </p:sp>
      <p:sp>
        <p:nvSpPr>
          <p:cNvPr id="3" name="Content Placeholder 2"/>
          <p:cNvSpPr>
            <a:spLocks noGrp="1"/>
          </p:cNvSpPr>
          <p:nvPr>
            <p:ph idx="1"/>
          </p:nvPr>
        </p:nvSpPr>
        <p:spPr>
          <a:xfrm>
            <a:off x="457200" y="990600"/>
            <a:ext cx="7467600" cy="5715000"/>
          </a:xfrm>
        </p:spPr>
        <p:txBody>
          <a:bodyPr>
            <a:normAutofit lnSpcReduction="10000"/>
          </a:bodyPr>
          <a:lstStyle/>
          <a:p>
            <a:r>
              <a:rPr lang="en-US" sz="2200" dirty="0"/>
              <a:t>In Main thread all the instructions are executed one by one. In Android, we have a concept of looper and Message Queue.</a:t>
            </a:r>
          </a:p>
          <a:p>
            <a:r>
              <a:rPr lang="en-US" sz="2200" dirty="0"/>
              <a:t>Work of Looper is to check Message Queue continuously so that whenever Message Queue gets a message, looper will take it and execute that message in Main Thread.</a:t>
            </a:r>
          </a:p>
          <a:p>
            <a:r>
              <a:rPr lang="en-US" sz="2200" dirty="0"/>
              <a:t>Suppose you click on a button or you want to update the UI, all these tasks were added in a message queue. So looper will take all these tasks  one by one and execute those tasks in a main thread.</a:t>
            </a:r>
          </a:p>
          <a:p>
            <a:r>
              <a:rPr lang="en-US" sz="2200" dirty="0"/>
              <a:t>All these tasks were executed sequentially.</a:t>
            </a:r>
          </a:p>
          <a:p>
            <a:r>
              <a:rPr lang="en-US" sz="2200" dirty="0"/>
              <a:t>All the tasks were executed in a main thread with the help of Looper. Looper will always run on infinite loop which take the tasks from message queue and pass it to main thread.</a:t>
            </a:r>
          </a:p>
          <a:p>
            <a:pPr>
              <a:buNone/>
            </a:pPr>
            <a:r>
              <a:rPr lang="en-US" dirty="0"/>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Coroutines</a:t>
            </a:r>
          </a:p>
        </p:txBody>
      </p:sp>
      <p:sp>
        <p:nvSpPr>
          <p:cNvPr id="3" name="Content Placeholder 2"/>
          <p:cNvSpPr>
            <a:spLocks noGrp="1"/>
          </p:cNvSpPr>
          <p:nvPr>
            <p:ph idx="1"/>
          </p:nvPr>
        </p:nvSpPr>
        <p:spPr>
          <a:xfrm>
            <a:off x="457200" y="1219200"/>
            <a:ext cx="8305800" cy="5334000"/>
          </a:xfrm>
        </p:spPr>
        <p:txBody>
          <a:bodyPr/>
          <a:lstStyle/>
          <a:p>
            <a:r>
              <a:rPr lang="en-US" sz="2000" dirty="0"/>
              <a:t>From above diagram, suppose T2 and T4 are used for updating the UI. In between T3 took a lot of time so our UI will not get updated until T3 gets executed completely. So user will think that App got freeze. </a:t>
            </a:r>
          </a:p>
          <a:p>
            <a:r>
              <a:rPr lang="en-US" sz="2000" dirty="0"/>
              <a:t>Hence we want that all these tasks which are running on a main thread were not long running tasks so that our UI gets updated continously.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a:normAutofit fontScale="90000"/>
          </a:bodyPr>
          <a:lstStyle/>
          <a:p>
            <a:pPr algn="ctr"/>
            <a:r>
              <a:rPr lang="en-US" dirty="0"/>
              <a:t>Coroutines</a:t>
            </a:r>
          </a:p>
        </p:txBody>
      </p:sp>
      <p:pic>
        <p:nvPicPr>
          <p:cNvPr id="4" name="Content Placeholder 3" descr="screenshot2.png"/>
          <p:cNvPicPr>
            <a:picLocks noGrp="1" noChangeAspect="1"/>
          </p:cNvPicPr>
          <p:nvPr>
            <p:ph idx="1"/>
          </p:nvPr>
        </p:nvPicPr>
        <p:blipFill>
          <a:blip r:embed="rId2"/>
          <a:stretch>
            <a:fillRect/>
          </a:stretch>
        </p:blipFill>
        <p:spPr>
          <a:xfrm>
            <a:off x="589988" y="894953"/>
            <a:ext cx="8040223" cy="5677693"/>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r>
              <a:rPr lang="en-US" sz="2000" dirty="0"/>
              <a:t>In image shown above, if we click on execute task button and instantly we will click on update we will see that updation of counter gets freeze for few seconds and after that it gets updated.</a:t>
            </a:r>
          </a:p>
          <a:p>
            <a:r>
              <a:rPr lang="en-US" sz="2000" dirty="0"/>
              <a:t>Similarly if a task will take too long to get execute then other tasks have to wait until the execution gets complete.</a:t>
            </a:r>
          </a:p>
          <a:p>
            <a:endParaRPr lang="en-US" sz="2000" dirty="0"/>
          </a:p>
          <a:p>
            <a:r>
              <a:rPr lang="en-US" sz="2000" dirty="0"/>
              <a:t>So, what we will do, we will create another new thread which will run executeLongRunningTask() method. So that our main thread gets free.</a:t>
            </a:r>
          </a:p>
          <a:p>
            <a:r>
              <a:rPr lang="en-US" sz="2000" dirty="0"/>
              <a:t>After running the code we can see that even if press on “execute task” button and instantly we will click on update counter, the value of counter gets increases without any problem.</a:t>
            </a:r>
          </a:p>
          <a:p>
            <a:endParaRPr lang="en-US" sz="2000" dirty="0"/>
          </a:p>
          <a:p>
            <a:r>
              <a:rPr lang="en-US" sz="2000" dirty="0"/>
              <a:t>We will fix these types of problem by creating a new thread for long running tasks.</a:t>
            </a:r>
          </a:p>
          <a:p>
            <a:endParaRPr lang="en-US" sz="2000" dirty="0"/>
          </a:p>
          <a:p>
            <a:r>
              <a:rPr lang="en-US" sz="2000" dirty="0"/>
              <a:t>Before coroutines we were solving these type of problems by using background threads like Network call, database operations.</a:t>
            </a:r>
          </a:p>
          <a:p>
            <a:endParaRPr lang="en-US" sz="2000" dirty="0"/>
          </a:p>
          <a:p>
            <a:endParaRPr lang="en-US"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r>
              <a:rPr lang="en-US" sz="2000" dirty="0"/>
              <a:t>Threads was also a good options for solving these types of problems but there is a issue with thread also.</a:t>
            </a:r>
          </a:p>
          <a:p>
            <a:r>
              <a:rPr lang="en-US" sz="2000" dirty="0"/>
              <a:t>Like you can create only limited threads because these are OS level threads and took a large space. Each thread is around of 2mb of memory. It totally depends on our system that how many threads it can generate.</a:t>
            </a:r>
          </a:p>
          <a:p>
            <a:r>
              <a:rPr lang="en-US" sz="2000" dirty="0"/>
              <a:t>This is the limitation with threads. Also, context switching with thread is also difficult.</a:t>
            </a:r>
          </a:p>
          <a:p>
            <a:r>
              <a:rPr lang="en-US" sz="2000" dirty="0"/>
              <a:t>Context switching means you execute a few lines of code in a background thread and now you want to execute remaining code in a main thread. In that case you have to switch the context. </a:t>
            </a:r>
          </a:p>
          <a:p>
            <a:endParaRPr lang="en-US" sz="2000" dirty="0"/>
          </a:p>
          <a:p>
            <a:r>
              <a:rPr lang="en-US" sz="2000" dirty="0"/>
              <a:t>To solve these kinds of problems we have coroutines.</a:t>
            </a:r>
          </a:p>
          <a:p>
            <a:endParaRPr lang="en-US" sz="2000" dirty="0"/>
          </a:p>
          <a:p>
            <a:r>
              <a:rPr lang="en-US" sz="2000" b="1" dirty="0">
                <a:solidFill>
                  <a:srgbClr val="FF0000"/>
                </a:solidFill>
              </a:rPr>
              <a:t>What’s the solution in Java?</a:t>
            </a:r>
            <a:r>
              <a:rPr lang="en-US" sz="2000" dirty="0"/>
              <a:t> – No Solution, we have only threads in Java</a:t>
            </a:r>
          </a:p>
          <a:p>
            <a:r>
              <a:rPr lang="en-US" sz="2000" b="1" dirty="0">
                <a:solidFill>
                  <a:srgbClr val="FF0000"/>
                </a:solidFill>
              </a:rPr>
              <a:t>What’s the solution in Kotlin? – </a:t>
            </a:r>
            <a:r>
              <a:rPr lang="en-US" sz="2000" dirty="0">
                <a:solidFill>
                  <a:schemeClr val="tx1">
                    <a:lumMod val="95000"/>
                  </a:schemeClr>
                </a:solidFill>
              </a:rPr>
              <a:t>Coroutines</a:t>
            </a:r>
          </a:p>
          <a:p>
            <a:endParaRPr lang="en-US" sz="2000" dirty="0">
              <a:solidFill>
                <a:schemeClr val="tx1">
                  <a:lumMod val="95000"/>
                </a:schemeClr>
              </a:solidFill>
            </a:endParaRPr>
          </a:p>
          <a:p>
            <a:r>
              <a:rPr lang="en-US" sz="2000" dirty="0">
                <a:solidFill>
                  <a:schemeClr val="tx1">
                    <a:lumMod val="95000"/>
                  </a:schemeClr>
                </a:solidFill>
              </a:rPr>
              <a:t>Coroutines are just like threads(lightweight threads) but not threads.</a:t>
            </a:r>
          </a:p>
          <a:p>
            <a:r>
              <a:rPr lang="en-US" sz="2000" dirty="0">
                <a:solidFill>
                  <a:schemeClr val="tx1">
                    <a:lumMod val="95000"/>
                  </a:schemeClr>
                </a:solidFill>
              </a:rPr>
              <a:t>Coroutines are called light weight threads because they mimick the behaviour of threads.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sz="2000" dirty="0"/>
              <a:t>Means it will acts like threads but they are not threads.</a:t>
            </a:r>
          </a:p>
          <a:p>
            <a:r>
              <a:rPr lang="en-US" sz="2000" dirty="0"/>
              <a:t>Coroutines run on top of threads- means there is a framework above threads. And we interact with this framework and behind the scene this framework interact with the threads.</a:t>
            </a:r>
          </a:p>
          <a:p>
            <a:endParaRPr lang="en-US" sz="2000" dirty="0"/>
          </a:p>
          <a:p>
            <a:r>
              <a:rPr lang="en-US" sz="2800" b="1" dirty="0">
                <a:solidFill>
                  <a:srgbClr val="FF0000"/>
                </a:solidFill>
              </a:rPr>
              <a:t>For defining the Coroutines we need 2 things.</a:t>
            </a:r>
          </a:p>
          <a:p>
            <a:r>
              <a:rPr lang="en-US" sz="2000" b="1" dirty="0">
                <a:solidFill>
                  <a:schemeClr val="accent1"/>
                </a:solidFill>
              </a:rPr>
              <a:t>1. Coroutine Scope</a:t>
            </a:r>
          </a:p>
          <a:p>
            <a:r>
              <a:rPr lang="en-US" sz="2000" b="1" dirty="0">
                <a:solidFill>
                  <a:schemeClr val="accent1"/>
                </a:solidFill>
              </a:rPr>
              <a:t>2. Coroutine Context</a:t>
            </a:r>
          </a:p>
          <a:p>
            <a:pPr>
              <a:buNone/>
            </a:pPr>
            <a:endParaRPr lang="en-US" sz="2000" b="1" dirty="0">
              <a:solidFill>
                <a:schemeClr val="accent1"/>
              </a:solidFill>
            </a:endParaRPr>
          </a:p>
          <a:p>
            <a:pPr>
              <a:buNone/>
            </a:pPr>
            <a:r>
              <a:rPr lang="en-US" sz="2000" b="1" dirty="0">
                <a:solidFill>
                  <a:schemeClr val="accent1"/>
                </a:solidFill>
              </a:rPr>
              <a:t>Coroutine Scope- </a:t>
            </a:r>
            <a:r>
              <a:rPr lang="en-US" sz="2000" b="1" dirty="0">
                <a:solidFill>
                  <a:schemeClr val="tx1">
                    <a:lumMod val="95000"/>
                  </a:schemeClr>
                </a:solidFill>
              </a:rPr>
              <a:t>defines the lifetime of coroutines.</a:t>
            </a:r>
          </a:p>
          <a:p>
            <a:pPr>
              <a:buNone/>
            </a:pPr>
            <a:r>
              <a:rPr lang="en-US" sz="2000" b="1" dirty="0">
                <a:solidFill>
                  <a:schemeClr val="accent1"/>
                </a:solidFill>
              </a:rPr>
              <a:t>Coroutine Context- </a:t>
            </a:r>
            <a:r>
              <a:rPr lang="en-US" sz="2000" b="1" dirty="0">
                <a:solidFill>
                  <a:schemeClr val="tx1">
                    <a:lumMod val="95000"/>
                  </a:schemeClr>
                </a:solidFill>
              </a:rPr>
              <a:t>tells us that on which thread our coroutine will gets executed.</a:t>
            </a:r>
          </a:p>
          <a:p>
            <a:pPr>
              <a:buNone/>
            </a:pPr>
            <a:r>
              <a:rPr lang="en-US" sz="2000" b="1" dirty="0">
                <a:solidFill>
                  <a:schemeClr val="tx1">
                    <a:lumMod val="95000"/>
                  </a:schemeClr>
                </a:solidFill>
              </a:rPr>
              <a:t>All our coroutine  gets launch in a particular scope.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sz="2000" dirty="0"/>
              <a:t>Scope defines a boundary. Inside that boundary our coroutines gets launch.</a:t>
            </a:r>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Benefit of defining coroutines inside coroutinescope- Suppose in our android application, different components are there like activity, fragments, viewmodels, all these have a lifetime means if you go from 1 activity to another activity then 1</a:t>
            </a:r>
            <a:r>
              <a:rPr lang="en-US" sz="2000" baseline="30000" dirty="0"/>
              <a:t>st</a:t>
            </a:r>
            <a:r>
              <a:rPr lang="en-US" sz="2000" dirty="0"/>
              <a:t> activity gets destroyed. Similarly fragments and viewmodels have their own lifecycles. So whenever our components gets destroyed we want all our coroutines inside those components also gets cancelled. So what we will do here is we will attach this scope with that component. So whenever that component gets destroyed thenall the coroutines inside coroutinescope also gets destroyed.</a:t>
            </a:r>
          </a:p>
        </p:txBody>
      </p:sp>
      <p:sp>
        <p:nvSpPr>
          <p:cNvPr id="4" name="Rectangle 3"/>
          <p:cNvSpPr/>
          <p:nvPr/>
        </p:nvSpPr>
        <p:spPr>
          <a:xfrm>
            <a:off x="685800" y="685800"/>
            <a:ext cx="5715000" cy="1600200"/>
          </a:xfrm>
          <a:prstGeom prst="rect">
            <a:avLst/>
          </a:prstGeom>
          <a:solidFill>
            <a:schemeClr val="tx1"/>
          </a:solidFill>
          <a:ln>
            <a:solidFill>
              <a:srgbClr val="F34D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pic>
        <p:nvPicPr>
          <p:cNvPr id="6" name="Picture 5" descr="Screenshot4.png"/>
          <p:cNvPicPr>
            <a:picLocks noChangeAspect="1"/>
          </p:cNvPicPr>
          <p:nvPr/>
        </p:nvPicPr>
        <p:blipFill>
          <a:blip r:embed="rId2"/>
          <a:stretch>
            <a:fillRect/>
          </a:stretch>
        </p:blipFill>
        <p:spPr>
          <a:xfrm>
            <a:off x="1143000" y="762000"/>
            <a:ext cx="4724400" cy="131863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pPr algn="l"/>
            <a:r>
              <a:rPr lang="en-US" dirty="0"/>
              <a:t>Basic Concepts</a:t>
            </a:r>
          </a:p>
        </p:txBody>
      </p:sp>
      <p:sp>
        <p:nvSpPr>
          <p:cNvPr id="3" name="Content Placeholder 2"/>
          <p:cNvSpPr>
            <a:spLocks noGrp="1"/>
          </p:cNvSpPr>
          <p:nvPr>
            <p:ph idx="1"/>
          </p:nvPr>
        </p:nvSpPr>
        <p:spPr>
          <a:xfrm>
            <a:off x="381000" y="1066800"/>
            <a:ext cx="8229600" cy="4525963"/>
          </a:xfrm>
        </p:spPr>
        <p:txBody>
          <a:bodyPr/>
          <a:lstStyle/>
          <a:p>
            <a:r>
              <a:rPr lang="en-US" dirty="0">
                <a:solidFill>
                  <a:srgbClr val="FF0000"/>
                </a:solidFill>
              </a:rPr>
              <a:t>Sequential Execution</a:t>
            </a:r>
          </a:p>
          <a:p>
            <a:pPr>
              <a:buNone/>
            </a:pPr>
            <a:r>
              <a:rPr lang="en-US" dirty="0"/>
              <a:t>	Process: -&gt; Instruction1, </a:t>
            </a:r>
          </a:p>
          <a:p>
            <a:pPr>
              <a:buNone/>
            </a:pPr>
            <a:r>
              <a:rPr lang="en-US" dirty="0"/>
              <a:t> Instruction3, Instruction4</a:t>
            </a:r>
          </a:p>
          <a:p>
            <a:pPr>
              <a:buNone/>
            </a:pPr>
            <a:r>
              <a:rPr lang="en-US" dirty="0"/>
              <a:t>	A problem in this is sequential execution is if any instruction say instruction2 took a longer time to execute then other instructions will get halt until sequential2 gets executed.</a:t>
            </a:r>
          </a:p>
          <a:p>
            <a:pPr>
              <a:buNone/>
            </a:pPr>
            <a:endParaRPr lang="en-US" dirty="0"/>
          </a:p>
        </p:txBody>
      </p:sp>
      <p:sp>
        <p:nvSpPr>
          <p:cNvPr id="4" name="Rectangle 3"/>
          <p:cNvSpPr/>
          <p:nvPr/>
        </p:nvSpPr>
        <p:spPr>
          <a:xfrm>
            <a:off x="5105400" y="1676400"/>
            <a:ext cx="20574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Instruction2</a:t>
            </a:r>
          </a:p>
        </p:txBody>
      </p:sp>
    </p:spTree>
  </p:cSld>
  <p:clrMapOvr>
    <a:masterClrMapping/>
  </p:clrMapOvr>
  <p:transition>
    <p:wedg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b="1" dirty="0">
                <a:solidFill>
                  <a:srgbClr val="FF0000"/>
                </a:solidFill>
              </a:rPr>
              <a:t>Coroutine Context</a:t>
            </a:r>
          </a:p>
          <a:p>
            <a:r>
              <a:rPr lang="en-US" sz="2000" dirty="0"/>
              <a:t>Coroutine Context basically provide us information that </a:t>
            </a:r>
            <a:r>
              <a:rPr lang="en-US" sz="2000" b="1" dirty="0">
                <a:solidFill>
                  <a:schemeClr val="tx1">
                    <a:lumMod val="95000"/>
                  </a:schemeClr>
                </a:solidFill>
              </a:rPr>
              <a:t>on which thread the coroutine gets executed.</a:t>
            </a:r>
          </a:p>
          <a:p>
            <a:endParaRPr lang="en-US" sz="2000" b="1" dirty="0">
              <a:solidFill>
                <a:schemeClr val="tx1">
                  <a:lumMod val="95000"/>
                </a:schemeClr>
              </a:solidFill>
            </a:endParaRPr>
          </a:p>
          <a:p>
            <a:r>
              <a:rPr lang="en-US" b="1" dirty="0">
                <a:solidFill>
                  <a:srgbClr val="FF0000"/>
                </a:solidFill>
              </a:rPr>
              <a:t>Dispatchers</a:t>
            </a:r>
          </a:p>
          <a:p>
            <a:r>
              <a:rPr lang="en-US" sz="2000" dirty="0">
                <a:solidFill>
                  <a:schemeClr val="tx1">
                    <a:lumMod val="95000"/>
                  </a:schemeClr>
                </a:solidFill>
              </a:rPr>
              <a:t>As we know that behind the scene coroutines were using threads.</a:t>
            </a:r>
          </a:p>
          <a:p>
            <a:r>
              <a:rPr lang="en-US" sz="2000" dirty="0">
                <a:solidFill>
                  <a:schemeClr val="tx1">
                    <a:lumMod val="95000"/>
                  </a:schemeClr>
                </a:solidFill>
              </a:rPr>
              <a:t>Dispatchers is a way to define set of threads on which coroutines are to be executed.</a:t>
            </a:r>
          </a:p>
          <a:p>
            <a:r>
              <a:rPr lang="en-US" sz="2000" dirty="0">
                <a:solidFill>
                  <a:schemeClr val="tx1">
                    <a:lumMod val="95000"/>
                  </a:schemeClr>
                </a:solidFill>
              </a:rPr>
              <a:t>From the word “Disptachers” we can understand that dispatching the coroutines over a thread so that they can execute.</a:t>
            </a:r>
          </a:p>
          <a:p>
            <a:r>
              <a:rPr lang="en-US" b="1" dirty="0">
                <a:solidFill>
                  <a:srgbClr val="FF0000"/>
                </a:solidFill>
              </a:rPr>
              <a:t>Predefined Dispatchers:</a:t>
            </a:r>
          </a:p>
          <a:p>
            <a:r>
              <a:rPr lang="en-US" sz="2000" dirty="0">
                <a:solidFill>
                  <a:schemeClr val="tx1">
                    <a:lumMod val="95000"/>
                  </a:schemeClr>
                </a:solidFill>
              </a:rPr>
              <a:t>Dispatchers.IO</a:t>
            </a:r>
          </a:p>
          <a:p>
            <a:r>
              <a:rPr lang="en-US" sz="2000" dirty="0">
                <a:solidFill>
                  <a:schemeClr val="tx1">
                    <a:lumMod val="95000"/>
                  </a:schemeClr>
                </a:solidFill>
              </a:rPr>
              <a:t>Dispatchers.Main</a:t>
            </a:r>
          </a:p>
          <a:p>
            <a:r>
              <a:rPr lang="en-US" sz="2000" dirty="0">
                <a:solidFill>
                  <a:schemeClr val="tx1">
                    <a:lumMod val="95000"/>
                  </a:schemeClr>
                </a:solidFill>
              </a:rPr>
              <a:t>Dispatchers.Default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sz="2000" b="1" dirty="0">
                <a:solidFill>
                  <a:srgbClr val="FF0000"/>
                </a:solidFill>
              </a:rPr>
              <a:t>IO Dispatcher:</a:t>
            </a:r>
            <a:r>
              <a:rPr lang="en-US" sz="2000" dirty="0"/>
              <a:t> starts the coroutine in the IO thread, it is used to perform all the data operations such as networking, reading, or writing from the database, reading, or writing to the files eg: Fetching data from the database is an IO operation, which is done on the IO thread.</a:t>
            </a:r>
          </a:p>
          <a:p>
            <a:r>
              <a:rPr lang="en-US" sz="2000" b="1" dirty="0">
                <a:solidFill>
                  <a:srgbClr val="FF0000"/>
                </a:solidFill>
              </a:rPr>
              <a:t>Main Dispatcher: </a:t>
            </a:r>
            <a:r>
              <a:rPr lang="en-US" sz="2000" dirty="0"/>
              <a:t>starts the coroutine in the main thread. It is mostly used when we need to perform the UI operations within the coroutine, as UI can only be changed from the main thread.</a:t>
            </a:r>
          </a:p>
          <a:p>
            <a:r>
              <a:rPr lang="en-US" sz="2000" dirty="0">
                <a:solidFill>
                  <a:srgbClr val="FF0000"/>
                </a:solidFill>
              </a:rPr>
              <a:t>Default Dispatcher: </a:t>
            </a:r>
            <a:r>
              <a:rPr lang="en-US" sz="2000" dirty="0"/>
              <a:t>starts the coroutine in the Default Thread. We should choose this when we are planning to do Complex and long-running calculations, which can block the main thread and freeze the UI</a:t>
            </a:r>
          </a:p>
          <a:p>
            <a:endParaRPr lang="en-US" sz="2000" dirty="0"/>
          </a:p>
          <a:p>
            <a:r>
              <a:rPr lang="en-US" sz="2000" dirty="0"/>
              <a:t>Basically Dispatcher is a thread pool which defines the set of threads on which coroutines have to be executed.</a:t>
            </a:r>
          </a:p>
          <a:p>
            <a:endParaRPr lang="en-US" sz="2000" dirty="0"/>
          </a:p>
          <a:p>
            <a:r>
              <a:rPr lang="en-US" sz="2000" b="1" dirty="0">
                <a:solidFill>
                  <a:srgbClr val="FF0000"/>
                </a:solidFill>
              </a:rPr>
              <a:t>For using the coroutines we have to add these dependencies in our app gradle.</a:t>
            </a:r>
          </a:p>
          <a:p>
            <a:br>
              <a:rPr lang="en-US" sz="2000" dirty="0"/>
            </a:br>
            <a:r>
              <a:rPr lang="en-US" sz="2000" dirty="0"/>
              <a:t>“ </a:t>
            </a:r>
            <a:r>
              <a:rPr lang="en-US" sz="2000" dirty="0">
                <a:solidFill>
                  <a:srgbClr val="00B0F0"/>
                </a:solidFill>
              </a:rPr>
              <a:t>implementation 'org.jetbrains.kotlinx:kotlinx-coroutines-core:1.5.0‘ ”</a:t>
            </a:r>
            <a:br>
              <a:rPr lang="en-US" sz="2000" dirty="0">
                <a:solidFill>
                  <a:srgbClr val="00B0F0"/>
                </a:solidFill>
              </a:rPr>
            </a:br>
            <a:r>
              <a:rPr lang="en-US" sz="2000" dirty="0">
                <a:solidFill>
                  <a:srgbClr val="00B0F0"/>
                </a:solidFill>
              </a:rPr>
              <a:t>“ implementation 'org.jetbrains.kotlinx:kotlinx-coroutines-android:1.5.0‘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5.png"/>
          <p:cNvPicPr>
            <a:picLocks noGrp="1" noChangeAspect="1"/>
          </p:cNvPicPr>
          <p:nvPr>
            <p:ph idx="1"/>
          </p:nvPr>
        </p:nvPicPr>
        <p:blipFill>
          <a:blip r:embed="rId2"/>
          <a:stretch>
            <a:fillRect/>
          </a:stretch>
        </p:blipFill>
        <p:spPr>
          <a:xfrm>
            <a:off x="-69192" y="0"/>
            <a:ext cx="9213192" cy="6858000"/>
          </a:xfrm>
        </p:spPr>
      </p:pic>
      <p:sp>
        <p:nvSpPr>
          <p:cNvPr id="5" name="Rectangle 4"/>
          <p:cNvSpPr/>
          <p:nvPr/>
        </p:nvSpPr>
        <p:spPr>
          <a:xfrm>
            <a:off x="381000" y="4419600"/>
            <a:ext cx="8077200" cy="1143000"/>
          </a:xfrm>
          <a:prstGeom prst="rect">
            <a:avLst/>
          </a:prstGeom>
          <a:noFill/>
          <a:ln>
            <a:solidFill>
              <a:srgbClr val="F34D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a:ln>
            <a:solidFill>
              <a:srgbClr val="FF0000"/>
            </a:solidFill>
          </a:ln>
        </p:spPr>
        <p:txBody>
          <a:bodyPr/>
          <a:lstStyle/>
          <a:p>
            <a:r>
              <a:rPr lang="en-US" sz="2000" dirty="0"/>
              <a:t>In this way the coroutines gets launch.</a:t>
            </a:r>
          </a:p>
          <a:p>
            <a:r>
              <a:rPr lang="en-US" sz="2000" dirty="0"/>
              <a:t>As we have predefined dispatchers similarly we also have predefined scopes which are attached to a particular component.</a:t>
            </a:r>
          </a:p>
          <a:p>
            <a:r>
              <a:rPr lang="en-US" sz="2000" dirty="0"/>
              <a:t>Like: </a:t>
            </a:r>
            <a:r>
              <a:rPr lang="en-US" sz="2000" dirty="0">
                <a:solidFill>
                  <a:srgbClr val="FF0000"/>
                </a:solidFill>
              </a:rPr>
              <a:t>GlobalScope-</a:t>
            </a:r>
            <a:r>
              <a:rPr lang="en-US" sz="2000" dirty="0"/>
              <a:t> which is attached to our whole application, with the help of globalscope we can launch a coroutine.</a:t>
            </a:r>
          </a:p>
          <a:p>
            <a:endParaRPr lang="en-US" sz="2000" dirty="0"/>
          </a:p>
          <a:p>
            <a:endParaRPr lang="en-US" sz="2000" dirty="0"/>
          </a:p>
          <a:p>
            <a:endParaRPr lang="en-US" sz="2000" dirty="0"/>
          </a:p>
          <a:p>
            <a:endParaRPr lang="en-US" sz="2000" dirty="0"/>
          </a:p>
          <a:p>
            <a:endParaRPr lang="en-US" sz="2000" dirty="0"/>
          </a:p>
          <a:p>
            <a:r>
              <a:rPr lang="en-US" sz="2000" dirty="0"/>
              <a:t>Similarly, we also have a </a:t>
            </a:r>
            <a:r>
              <a:rPr lang="en-US" sz="2000" dirty="0">
                <a:solidFill>
                  <a:srgbClr val="FF0000"/>
                </a:solidFill>
              </a:rPr>
              <a:t>MainScope</a:t>
            </a:r>
            <a:r>
              <a:rPr lang="en-US" sz="2000" dirty="0"/>
              <a:t> which is attached to MainActivity</a:t>
            </a:r>
          </a:p>
          <a:p>
            <a:endParaRPr lang="en-US" sz="2000" dirty="0"/>
          </a:p>
          <a:p>
            <a:endParaRPr lang="en-US" sz="2000" dirty="0"/>
          </a:p>
          <a:p>
            <a:endParaRPr lang="en-US" sz="2000" dirty="0"/>
          </a:p>
          <a:p>
            <a:endParaRPr lang="en-US" sz="2000" dirty="0"/>
          </a:p>
          <a:p>
            <a:r>
              <a:rPr lang="en-US" sz="2000" dirty="0">
                <a:solidFill>
                  <a:srgbClr val="00B0F0"/>
                </a:solidFill>
              </a:rPr>
              <a:t>In this way we can execute different coroutines which will execute on different threads.</a:t>
            </a:r>
          </a:p>
        </p:txBody>
      </p:sp>
      <p:sp>
        <p:nvSpPr>
          <p:cNvPr id="4" name="Rectangle 3"/>
          <p:cNvSpPr/>
          <p:nvPr/>
        </p:nvSpPr>
        <p:spPr>
          <a:xfrm>
            <a:off x="228600" y="1981200"/>
            <a:ext cx="6324600" cy="1143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Screenshot7.png"/>
          <p:cNvPicPr>
            <a:picLocks noChangeAspect="1"/>
          </p:cNvPicPr>
          <p:nvPr/>
        </p:nvPicPr>
        <p:blipFill>
          <a:blip r:embed="rId2"/>
          <a:stretch>
            <a:fillRect/>
          </a:stretch>
        </p:blipFill>
        <p:spPr>
          <a:xfrm>
            <a:off x="381000" y="2133600"/>
            <a:ext cx="5985273" cy="838200"/>
          </a:xfrm>
          <a:prstGeom prst="rect">
            <a:avLst/>
          </a:prstGeom>
        </p:spPr>
      </p:pic>
      <p:pic>
        <p:nvPicPr>
          <p:cNvPr id="6" name="Picture 5" descr="Screenshot8.png"/>
          <p:cNvPicPr>
            <a:picLocks noChangeAspect="1"/>
          </p:cNvPicPr>
          <p:nvPr/>
        </p:nvPicPr>
        <p:blipFill>
          <a:blip r:embed="rId3"/>
          <a:stretch>
            <a:fillRect/>
          </a:stretch>
        </p:blipFill>
        <p:spPr>
          <a:xfrm>
            <a:off x="457200" y="4038600"/>
            <a:ext cx="6553200" cy="1092200"/>
          </a:xfrm>
          <a:prstGeom prst="rect">
            <a:avLst/>
          </a:prstGeom>
        </p:spPr>
      </p:pic>
      <p:sp>
        <p:nvSpPr>
          <p:cNvPr id="7" name="Rectangle 6"/>
          <p:cNvSpPr/>
          <p:nvPr/>
        </p:nvSpPr>
        <p:spPr>
          <a:xfrm>
            <a:off x="457200" y="3962400"/>
            <a:ext cx="6781800" cy="1219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792162"/>
          </a:xfrm>
        </p:spPr>
        <p:txBody>
          <a:bodyPr>
            <a:normAutofit fontScale="90000"/>
          </a:bodyPr>
          <a:lstStyle/>
          <a:p>
            <a:pPr algn="ctr"/>
            <a:r>
              <a:rPr lang="en-US" sz="3000" dirty="0">
                <a:solidFill>
                  <a:srgbClr val="FF0000"/>
                </a:solidFill>
              </a:rPr>
              <a:t>Suspending Functions and</a:t>
            </a:r>
            <a:br>
              <a:rPr lang="en-US" sz="3000" dirty="0">
                <a:solidFill>
                  <a:srgbClr val="FF0000"/>
                </a:solidFill>
              </a:rPr>
            </a:br>
            <a:r>
              <a:rPr lang="en-US" sz="3000" dirty="0">
                <a:solidFill>
                  <a:srgbClr val="FF0000"/>
                </a:solidFill>
              </a:rPr>
              <a:t>Suspending Modifiers</a:t>
            </a:r>
          </a:p>
        </p:txBody>
      </p:sp>
      <p:sp>
        <p:nvSpPr>
          <p:cNvPr id="3" name="Content Placeholder 2"/>
          <p:cNvSpPr>
            <a:spLocks noGrp="1"/>
          </p:cNvSpPr>
          <p:nvPr>
            <p:ph idx="1"/>
          </p:nvPr>
        </p:nvSpPr>
        <p:spPr>
          <a:xfrm>
            <a:off x="0" y="990600"/>
            <a:ext cx="9144000" cy="5867400"/>
          </a:xfrm>
        </p:spPr>
        <p:txBody>
          <a:bodyPr/>
          <a:lstStyle/>
          <a:p>
            <a:r>
              <a:rPr lang="en-US" sz="2000" dirty="0"/>
              <a:t>As we seen before that we can create a coroutine in this way</a:t>
            </a:r>
          </a:p>
          <a:p>
            <a:r>
              <a:rPr lang="en-US" sz="2000" i="1" dirty="0">
                <a:solidFill>
                  <a:srgbClr val="00B0F0"/>
                </a:solidFill>
              </a:rPr>
              <a:t>CoroutineScope</a:t>
            </a:r>
            <a:r>
              <a:rPr lang="en-US" sz="2000" dirty="0">
                <a:solidFill>
                  <a:srgbClr val="00B0F0"/>
                </a:solidFill>
              </a:rPr>
              <a:t>(Dispatchers.Main).</a:t>
            </a:r>
            <a:r>
              <a:rPr lang="en-US" sz="2000" i="1" dirty="0">
                <a:solidFill>
                  <a:srgbClr val="00B0F0"/>
                </a:solidFill>
              </a:rPr>
              <a:t>launch </a:t>
            </a:r>
            <a:r>
              <a:rPr lang="en-US" sz="2000" b="1" dirty="0">
                <a:solidFill>
                  <a:srgbClr val="00B0F0"/>
                </a:solidFill>
              </a:rPr>
              <a:t>{</a:t>
            </a:r>
            <a:br>
              <a:rPr lang="en-US" sz="2000" b="1" dirty="0">
                <a:solidFill>
                  <a:srgbClr val="00B0F0"/>
                </a:solidFill>
              </a:rPr>
            </a:br>
            <a:r>
              <a:rPr lang="en-US" sz="2000" b="1" dirty="0">
                <a:solidFill>
                  <a:srgbClr val="00B0F0"/>
                </a:solidFill>
              </a:rPr>
              <a:t>    </a:t>
            </a:r>
            <a:r>
              <a:rPr lang="en-US" sz="2000" dirty="0">
                <a:solidFill>
                  <a:srgbClr val="00B0F0"/>
                </a:solidFill>
              </a:rPr>
              <a:t>Log.d(TAG, "${Thread.currentThread().</a:t>
            </a:r>
            <a:r>
              <a:rPr lang="en-US" sz="2000" i="1" dirty="0">
                <a:solidFill>
                  <a:srgbClr val="00B0F0"/>
                </a:solidFill>
              </a:rPr>
              <a:t>name</a:t>
            </a:r>
            <a:r>
              <a:rPr lang="en-US" sz="2000" dirty="0">
                <a:solidFill>
                  <a:srgbClr val="00B0F0"/>
                </a:solidFill>
              </a:rPr>
              <a:t>}")</a:t>
            </a:r>
            <a:br>
              <a:rPr lang="en-US" sz="2000" dirty="0">
                <a:solidFill>
                  <a:srgbClr val="00B0F0"/>
                </a:solidFill>
              </a:rPr>
            </a:br>
            <a:r>
              <a:rPr lang="en-US" sz="2000" b="1" dirty="0">
                <a:solidFill>
                  <a:srgbClr val="00B0F0"/>
                </a:solidFill>
              </a:rPr>
              <a:t>}</a:t>
            </a:r>
          </a:p>
          <a:p>
            <a:endParaRPr lang="en-US" sz="2000" b="1" dirty="0">
              <a:solidFill>
                <a:srgbClr val="00B0F0"/>
              </a:solidFill>
            </a:endParaRPr>
          </a:p>
          <a:p>
            <a:r>
              <a:rPr lang="en-US" sz="2000" b="1" dirty="0">
                <a:solidFill>
                  <a:srgbClr val="00B0F0"/>
                </a:solidFill>
              </a:rPr>
              <a:t>For creating a coroutine we need 2 things:</a:t>
            </a:r>
          </a:p>
          <a:p>
            <a:r>
              <a:rPr lang="en-US" sz="2000" b="1" dirty="0">
                <a:solidFill>
                  <a:srgbClr val="00B0F0"/>
                </a:solidFill>
              </a:rPr>
              <a:t>CoroutineScope and Coroutine Context</a:t>
            </a:r>
          </a:p>
          <a:p>
            <a:endParaRPr lang="en-US" sz="2000" b="1" dirty="0">
              <a:solidFill>
                <a:srgbClr val="00B0F0"/>
              </a:solidFill>
            </a:endParaRPr>
          </a:p>
          <a:p>
            <a:r>
              <a:rPr lang="en-US" sz="2000" b="1" dirty="0">
                <a:solidFill>
                  <a:srgbClr val="00B0F0"/>
                </a:solidFill>
              </a:rPr>
              <a:t>CoroutineScope </a:t>
            </a:r>
            <a:r>
              <a:rPr lang="en-US" sz="2000" b="1" dirty="0">
                <a:solidFill>
                  <a:schemeClr val="tx1">
                    <a:lumMod val="95000"/>
                  </a:schemeClr>
                </a:solidFill>
              </a:rPr>
              <a:t>defines what will be the lifetime of this coroutine. Like we have a lifetime of a activity, view models. Similarly CoroutineScope defines the lifetime of a coroutine.</a:t>
            </a:r>
            <a:endParaRPr lang="en-US" sz="2000" b="1" dirty="0">
              <a:solidFill>
                <a:srgbClr val="00B0F0"/>
              </a:solidFill>
            </a:endParaRPr>
          </a:p>
          <a:p>
            <a:r>
              <a:rPr lang="en-US" sz="2000" b="1" dirty="0">
                <a:solidFill>
                  <a:srgbClr val="00B0F0"/>
                </a:solidFill>
              </a:rPr>
              <a:t>CoroutineContext </a:t>
            </a:r>
            <a:r>
              <a:rPr lang="en-US" sz="2000" b="1" dirty="0">
                <a:solidFill>
                  <a:schemeClr val="tx1">
                    <a:lumMod val="95000"/>
                  </a:schemeClr>
                </a:solidFill>
              </a:rPr>
              <a:t>mainly defines on which thread the coroutine will gets execute</a:t>
            </a:r>
          </a:p>
          <a:p>
            <a:r>
              <a:rPr lang="en-US" sz="2000" b="1" dirty="0">
                <a:solidFill>
                  <a:schemeClr val="tx1">
                    <a:lumMod val="95000"/>
                  </a:schemeClr>
                </a:solidFill>
              </a:rPr>
              <a:t>So, in above code snippet we were using Dispatchers which define our context.</a:t>
            </a:r>
          </a:p>
          <a:p>
            <a:endParaRPr lang="en-US" sz="2000" dirty="0">
              <a:solidFill>
                <a:srgbClr val="00B0F0"/>
              </a:solidFill>
            </a:endParaRPr>
          </a:p>
        </p:txBody>
      </p:sp>
      <p:sp>
        <p:nvSpPr>
          <p:cNvPr id="4" name="Rectangle 3"/>
          <p:cNvSpPr/>
          <p:nvPr/>
        </p:nvSpPr>
        <p:spPr>
          <a:xfrm>
            <a:off x="457200" y="1371600"/>
            <a:ext cx="5867400" cy="1066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buNone/>
            </a:pPr>
            <a:r>
              <a:rPr lang="en-US" sz="2000" dirty="0"/>
              <a:t>	As we seen that if perform a long running task in main thread then our app will gets freeze. So what we done in the past is, we have created a thread. And inside that thread we have executed the </a:t>
            </a:r>
            <a:r>
              <a:rPr lang="en-US" sz="2000" dirty="0" err="1"/>
              <a:t>executeLongRuningTask</a:t>
            </a:r>
            <a:r>
              <a:rPr lang="en-US" sz="2000" dirty="0"/>
              <a:t>() method.</a:t>
            </a:r>
          </a:p>
          <a:p>
            <a:pPr>
              <a:buNone/>
            </a:pPr>
            <a:endParaRPr lang="en-US" sz="2000" dirty="0"/>
          </a:p>
          <a:p>
            <a:pPr>
              <a:buNone/>
            </a:pPr>
            <a:endParaRPr lang="en-US" sz="2000" dirty="0"/>
          </a:p>
          <a:p>
            <a:pPr>
              <a:buNone/>
            </a:pPr>
            <a:endParaRPr lang="en-US" sz="2000" dirty="0"/>
          </a:p>
          <a:p>
            <a:pPr>
              <a:buNone/>
            </a:pPr>
            <a:endParaRPr lang="en-US" sz="2000" dirty="0"/>
          </a:p>
          <a:p>
            <a:pPr>
              <a:buNone/>
            </a:pPr>
            <a:r>
              <a:rPr lang="en-US" sz="2000" dirty="0"/>
              <a:t>	By doing this our Main Thread gets free and the long running task gets execute in background thread.</a:t>
            </a:r>
          </a:p>
          <a:p>
            <a:pPr>
              <a:buNone/>
            </a:pPr>
            <a:endParaRPr lang="en-US" sz="2000" dirty="0"/>
          </a:p>
          <a:p>
            <a:pPr>
              <a:buNone/>
            </a:pPr>
            <a:r>
              <a:rPr lang="en-US" sz="2000" dirty="0"/>
              <a:t>	And when we use coroutines then in case of creating a thread we have launched a coroutine which will execute our </a:t>
            </a:r>
            <a:r>
              <a:rPr lang="en-US" sz="2000" dirty="0" err="1"/>
              <a:t>executeLongRuningTask</a:t>
            </a:r>
            <a:r>
              <a:rPr lang="en-US" sz="2000" dirty="0"/>
              <a:t>()</a:t>
            </a:r>
          </a:p>
          <a:p>
            <a:pPr>
              <a:buNone/>
            </a:pPr>
            <a:endParaRPr lang="en-US" sz="2000" dirty="0"/>
          </a:p>
          <a:p>
            <a:pPr>
              <a:buNone/>
            </a:pPr>
            <a:endParaRPr lang="en-US" sz="2000" dirty="0"/>
          </a:p>
        </p:txBody>
      </p:sp>
      <p:pic>
        <p:nvPicPr>
          <p:cNvPr id="4" name="Picture 3" descr="Screenshot9.png"/>
          <p:cNvPicPr>
            <a:picLocks noChangeAspect="1"/>
          </p:cNvPicPr>
          <p:nvPr/>
        </p:nvPicPr>
        <p:blipFill>
          <a:blip r:embed="rId2"/>
          <a:stretch>
            <a:fillRect/>
          </a:stretch>
        </p:blipFill>
        <p:spPr>
          <a:xfrm>
            <a:off x="533400" y="1371600"/>
            <a:ext cx="4724400" cy="1257444"/>
          </a:xfrm>
          <a:prstGeom prst="rect">
            <a:avLst/>
          </a:prstGeom>
        </p:spPr>
      </p:pic>
      <p:sp>
        <p:nvSpPr>
          <p:cNvPr id="5" name="Rectangle 4"/>
          <p:cNvSpPr/>
          <p:nvPr/>
        </p:nvSpPr>
        <p:spPr>
          <a:xfrm>
            <a:off x="533400" y="1371600"/>
            <a:ext cx="4724400" cy="1295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Screenshot10.png"/>
          <p:cNvPicPr>
            <a:picLocks noChangeAspect="1"/>
          </p:cNvPicPr>
          <p:nvPr/>
        </p:nvPicPr>
        <p:blipFill>
          <a:blip r:embed="rId3"/>
          <a:stretch>
            <a:fillRect/>
          </a:stretch>
        </p:blipFill>
        <p:spPr>
          <a:xfrm>
            <a:off x="533399" y="4572000"/>
            <a:ext cx="6022363" cy="1447800"/>
          </a:xfrm>
          <a:prstGeom prst="rect">
            <a:avLst/>
          </a:prstGeom>
          <a:ln>
            <a:solidFill>
              <a:srgbClr val="FF0000"/>
            </a:solid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a:ln>
            <a:solidFill>
              <a:srgbClr val="FF0000"/>
            </a:solidFill>
          </a:ln>
        </p:spPr>
        <p:txBody>
          <a:bodyPr>
            <a:normAutofit/>
          </a:bodyPr>
          <a:lstStyle/>
          <a:p>
            <a:r>
              <a:rPr lang="en-US" sz="2000" dirty="0"/>
              <a:t>There is no such major difference in both above code snippet, because in 1</a:t>
            </a:r>
            <a:r>
              <a:rPr lang="en-US" sz="2000" baseline="30000" dirty="0"/>
              <a:t>st</a:t>
            </a:r>
            <a:r>
              <a:rPr lang="en-US" sz="2000" dirty="0"/>
              <a:t> we have created a new thread and in another, as we know that coroutines runs above the threads. So behind the scenes it is also using threads.</a:t>
            </a:r>
          </a:p>
          <a:p>
            <a:r>
              <a:rPr lang="en-US" sz="2000" b="1" dirty="0">
                <a:solidFill>
                  <a:srgbClr val="FF0000"/>
                </a:solidFill>
              </a:rPr>
              <a:t>Then the question is why we will use coroutines? What other benefit does coroutines will provide us?</a:t>
            </a:r>
          </a:p>
          <a:p>
            <a:r>
              <a:rPr lang="en-US" sz="2000" b="1" dirty="0">
                <a:solidFill>
                  <a:srgbClr val="00B0F0"/>
                </a:solidFill>
              </a:rPr>
              <a:t>Coroutines helps us to implement functionality that can be suspended and later resumed at specified points without blocking the thread</a:t>
            </a:r>
          </a:p>
          <a:p>
            <a:endParaRPr lang="en-US" sz="2000" b="1" dirty="0">
              <a:solidFill>
                <a:srgbClr val="00B0F0"/>
              </a:solidFill>
            </a:endParaRPr>
          </a:p>
          <a:p>
            <a:endParaRPr lang="en-US" sz="2000" b="1" dirty="0">
              <a:solidFill>
                <a:srgbClr val="00B0F0"/>
              </a:solidFill>
            </a:endParaRPr>
          </a:p>
          <a:p>
            <a:endParaRPr lang="en-US" sz="2000" b="1" dirty="0">
              <a:solidFill>
                <a:srgbClr val="00B0F0"/>
              </a:solidFill>
            </a:endParaRPr>
          </a:p>
          <a:p>
            <a:endParaRPr lang="en-US" sz="2000" b="1" dirty="0">
              <a:solidFill>
                <a:srgbClr val="00B0F0"/>
              </a:solidFill>
            </a:endParaRPr>
          </a:p>
          <a:p>
            <a:endParaRPr lang="en-US" sz="2000" b="1" dirty="0">
              <a:solidFill>
                <a:srgbClr val="00B0F0"/>
              </a:solidFill>
            </a:endParaRPr>
          </a:p>
          <a:p>
            <a:endParaRPr lang="en-US" sz="2000" b="1" dirty="0">
              <a:solidFill>
                <a:srgbClr val="00B0F0"/>
              </a:solidFill>
            </a:endParaRPr>
          </a:p>
          <a:p>
            <a:r>
              <a:rPr lang="en-US" sz="2000" b="1" dirty="0"/>
              <a:t>So, while using threads when we hit the </a:t>
            </a:r>
            <a:r>
              <a:rPr lang="en-US" sz="2000" b="1" dirty="0" err="1"/>
              <a:t>api</a:t>
            </a:r>
            <a:r>
              <a:rPr lang="en-US" sz="2000" b="1" dirty="0"/>
              <a:t> at first red dot, thread goes in waiting state until we got the response (2</a:t>
            </a:r>
            <a:r>
              <a:rPr lang="en-US" sz="2000" b="1" baseline="30000" dirty="0"/>
              <a:t>nd</a:t>
            </a:r>
            <a:r>
              <a:rPr lang="en-US" sz="2000" b="1" dirty="0"/>
              <a:t> red dot).</a:t>
            </a:r>
          </a:p>
          <a:p>
            <a:r>
              <a:rPr lang="en-US" sz="2000" b="1" dirty="0"/>
              <a:t>So, Coroutine provide us the feature to suspend the task when we reached at first red dot means when we hit the API and resume it when we gets the response.</a:t>
            </a:r>
          </a:p>
          <a:p>
            <a:endParaRPr lang="en-US" sz="2000" b="1" dirty="0">
              <a:solidFill>
                <a:srgbClr val="00B0F0"/>
              </a:solidFill>
            </a:endParaRPr>
          </a:p>
          <a:p>
            <a:endParaRPr lang="en-US" sz="2000" b="1" dirty="0">
              <a:solidFill>
                <a:srgbClr val="00B0F0"/>
              </a:solidFill>
            </a:endParaRPr>
          </a:p>
          <a:p>
            <a:endParaRPr lang="en-US" sz="2000" b="1" dirty="0">
              <a:solidFill>
                <a:srgbClr val="00B0F0"/>
              </a:solidFill>
            </a:endParaRPr>
          </a:p>
          <a:p>
            <a:endParaRPr lang="en-US" sz="2000" b="1" dirty="0">
              <a:solidFill>
                <a:srgbClr val="00B0F0"/>
              </a:solidFill>
            </a:endParaRPr>
          </a:p>
          <a:p>
            <a:endParaRPr lang="en-US" sz="2000" b="1" dirty="0">
              <a:solidFill>
                <a:srgbClr val="00B0F0"/>
              </a:solidFill>
            </a:endParaRPr>
          </a:p>
          <a:p>
            <a:endParaRPr lang="en-US" sz="2000" dirty="0"/>
          </a:p>
        </p:txBody>
      </p:sp>
      <p:sp>
        <p:nvSpPr>
          <p:cNvPr id="4" name="Rectangle 3"/>
          <p:cNvSpPr/>
          <p:nvPr/>
        </p:nvSpPr>
        <p:spPr>
          <a:xfrm>
            <a:off x="457200" y="1371600"/>
            <a:ext cx="8686800" cy="1295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threadImage__1_-removebg-preview (1).png"/>
          <p:cNvPicPr>
            <a:picLocks noChangeAspect="1"/>
          </p:cNvPicPr>
          <p:nvPr/>
        </p:nvPicPr>
        <p:blipFill>
          <a:blip r:embed="rId2"/>
          <a:stretch>
            <a:fillRect/>
          </a:stretch>
        </p:blipFill>
        <p:spPr>
          <a:xfrm>
            <a:off x="1295400" y="3124200"/>
            <a:ext cx="923925" cy="1600200"/>
          </a:xfrm>
          <a:prstGeom prst="rect">
            <a:avLst/>
          </a:prstGeom>
        </p:spPr>
      </p:pic>
      <p:sp>
        <p:nvSpPr>
          <p:cNvPr id="7" name="Rectangle 6"/>
          <p:cNvSpPr/>
          <p:nvPr/>
        </p:nvSpPr>
        <p:spPr>
          <a:xfrm>
            <a:off x="1447800" y="3581400"/>
            <a:ext cx="685800" cy="609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p:cNvSpPr/>
          <p:nvPr/>
        </p:nvSpPr>
        <p:spPr>
          <a:xfrm>
            <a:off x="1676400" y="3505200"/>
            <a:ext cx="152400" cy="15240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1752600" y="4114800"/>
            <a:ext cx="152400" cy="15240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sz="2000" dirty="0"/>
              <a:t>Functions with suspend modifiers are called </a:t>
            </a:r>
            <a:r>
              <a:rPr lang="en-US" sz="2000" b="1" dirty="0">
                <a:solidFill>
                  <a:srgbClr val="FF0000"/>
                </a:solidFill>
              </a:rPr>
              <a:t>suspending functions.</a:t>
            </a:r>
          </a:p>
          <a:p>
            <a:r>
              <a:rPr lang="en-US" sz="2000" b="1" dirty="0">
                <a:solidFill>
                  <a:srgbClr val="FF0000"/>
                </a:solidFill>
              </a:rPr>
              <a:t>suspending functions</a:t>
            </a:r>
            <a:r>
              <a:rPr lang="en-US" sz="2000" dirty="0"/>
              <a:t> helps us coroutine to suspend the computation at a particular point.</a:t>
            </a:r>
          </a:p>
          <a:p>
            <a:r>
              <a:rPr lang="en-US" sz="2000" b="1" dirty="0"/>
              <a:t>Whenever a coroutine reached the suspend point it will assign a task to thread to complete. On a same thread 2</a:t>
            </a:r>
            <a:r>
              <a:rPr lang="en-US" sz="2000" b="1" baseline="30000" dirty="0"/>
              <a:t>nd</a:t>
            </a:r>
            <a:r>
              <a:rPr lang="en-US" sz="2000" b="1" dirty="0"/>
              <a:t> coroutine will start to execute.</a:t>
            </a:r>
          </a:p>
          <a:p>
            <a:r>
              <a:rPr lang="en-US" sz="2000" b="1" dirty="0"/>
              <a:t>Suspending functions must be called from a coroutine or from other suspending function.</a:t>
            </a:r>
          </a:p>
          <a:p>
            <a:endParaRPr lang="en-US" sz="2000" b="1" dirty="0"/>
          </a:p>
          <a:p>
            <a:r>
              <a:rPr lang="en-US" sz="2000" b="1" dirty="0"/>
              <a:t>Example:</a:t>
            </a:r>
          </a:p>
          <a:p>
            <a:r>
              <a:rPr lang="en-US" sz="2000" b="1" dirty="0">
                <a:solidFill>
                  <a:srgbClr val="FF0000"/>
                </a:solidFill>
              </a:rPr>
              <a:t>THREADS:</a:t>
            </a:r>
          </a:p>
          <a:p>
            <a:endParaRPr lang="en-US" sz="2000" b="1" dirty="0">
              <a:solidFill>
                <a:srgbClr val="FF0000"/>
              </a:solidFill>
            </a:endParaRPr>
          </a:p>
          <a:p>
            <a:endParaRPr lang="en-US" sz="2000" b="1" dirty="0">
              <a:solidFill>
                <a:srgbClr val="FF0000"/>
              </a:solidFill>
            </a:endParaRPr>
          </a:p>
          <a:p>
            <a:endParaRPr lang="en-US" sz="2000" b="1" dirty="0">
              <a:solidFill>
                <a:srgbClr val="FF0000"/>
              </a:solidFill>
            </a:endParaRPr>
          </a:p>
          <a:p>
            <a:endParaRPr lang="en-US" sz="2000" b="1" dirty="0">
              <a:solidFill>
                <a:srgbClr val="FF0000"/>
              </a:solidFill>
            </a:endParaRPr>
          </a:p>
          <a:p>
            <a:endParaRPr lang="en-US" sz="2000" b="1" dirty="0">
              <a:solidFill>
                <a:srgbClr val="FF0000"/>
              </a:solidFill>
            </a:endParaRPr>
          </a:p>
          <a:p>
            <a:pPr lvl="4"/>
            <a:endParaRPr lang="en-US" sz="1000" b="1" dirty="0">
              <a:solidFill>
                <a:srgbClr val="FF0000"/>
              </a:solidFill>
            </a:endParaRPr>
          </a:p>
          <a:p>
            <a:endParaRPr lang="en-US" sz="2000" b="1" dirty="0">
              <a:solidFill>
                <a:srgbClr val="FF0000"/>
              </a:solidFill>
            </a:endParaRPr>
          </a:p>
          <a:p>
            <a:endParaRPr lang="en-US" sz="2000" b="1" dirty="0">
              <a:solidFill>
                <a:srgbClr val="FF0000"/>
              </a:solidFill>
            </a:endParaRPr>
          </a:p>
          <a:p>
            <a:endParaRPr lang="en-US" sz="2000" b="1" dirty="0">
              <a:solidFill>
                <a:srgbClr val="FF0000"/>
              </a:solidFill>
            </a:endParaRPr>
          </a:p>
          <a:p>
            <a:endParaRPr lang="en-US" sz="2000" b="1" dirty="0">
              <a:solidFill>
                <a:srgbClr val="FF0000"/>
              </a:solidFill>
            </a:endParaRPr>
          </a:p>
          <a:p>
            <a:endParaRPr lang="en-US" sz="2000" b="1" dirty="0">
              <a:solidFill>
                <a:srgbClr val="FF0000"/>
              </a:solidFill>
            </a:endParaRPr>
          </a:p>
          <a:p>
            <a:endParaRPr lang="en-US" sz="2000" b="1" dirty="0">
              <a:solidFill>
                <a:srgbClr val="FF0000"/>
              </a:solidFill>
            </a:endParaRPr>
          </a:p>
        </p:txBody>
      </p:sp>
      <p:sp>
        <p:nvSpPr>
          <p:cNvPr id="4" name="Rectangle 3"/>
          <p:cNvSpPr/>
          <p:nvPr/>
        </p:nvSpPr>
        <p:spPr>
          <a:xfrm>
            <a:off x="685800" y="4191000"/>
            <a:ext cx="2667000" cy="6096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Task 1</a:t>
            </a:r>
          </a:p>
        </p:txBody>
      </p:sp>
      <p:sp>
        <p:nvSpPr>
          <p:cNvPr id="5" name="Rectangle 4"/>
          <p:cNvSpPr/>
          <p:nvPr/>
        </p:nvSpPr>
        <p:spPr>
          <a:xfrm>
            <a:off x="3581400" y="4191000"/>
            <a:ext cx="2667000" cy="6096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Task 2</a:t>
            </a:r>
          </a:p>
        </p:txBody>
      </p:sp>
      <p:pic>
        <p:nvPicPr>
          <p:cNvPr id="8" name="Picture 7" descr="threadHorizontal.png"/>
          <p:cNvPicPr>
            <a:picLocks noChangeAspect="1"/>
          </p:cNvPicPr>
          <p:nvPr/>
        </p:nvPicPr>
        <p:blipFill>
          <a:blip r:embed="rId2"/>
          <a:stretch>
            <a:fillRect/>
          </a:stretch>
        </p:blipFill>
        <p:spPr>
          <a:xfrm>
            <a:off x="685800" y="4953001"/>
            <a:ext cx="5638800" cy="685800"/>
          </a:xfrm>
          <a:prstGeom prst="rect">
            <a:avLst/>
          </a:prstGeom>
        </p:spPr>
      </p:pic>
      <p:cxnSp>
        <p:nvCxnSpPr>
          <p:cNvPr id="10" name="Straight Arrow Connector 9"/>
          <p:cNvCxnSpPr/>
          <p:nvPr/>
        </p:nvCxnSpPr>
        <p:spPr>
          <a:xfrm>
            <a:off x="838200" y="57912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590800" y="57912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600200" y="5791200"/>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905000" y="5791200"/>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209800" y="5791200"/>
            <a:ext cx="228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1600200" y="5638800"/>
            <a:ext cx="9144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p:cNvCxnSpPr/>
          <p:nvPr/>
        </p:nvCxnSpPr>
        <p:spPr>
          <a:xfrm>
            <a:off x="3657600" y="57912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419600" y="5791200"/>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648200" y="5791200"/>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876800" y="5791200"/>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5257800" y="57912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r>
              <a:rPr lang="en-US" sz="2000" dirty="0"/>
              <a:t>Suppose we have Task1 and Task2 and we want to execute these 2 tasks in a thread.</a:t>
            </a:r>
          </a:p>
          <a:p>
            <a:r>
              <a:rPr lang="en-US" sz="2000" dirty="0"/>
              <a:t>We have started executing Task1 and when it reached at the center, it checks that it is an IO operation, so until it gets the response it remain at the waiting state and after getting the response it will execute the </a:t>
            </a:r>
            <a:r>
              <a:rPr lang="en-US" sz="2000" dirty="0" err="1"/>
              <a:t>remainiing</a:t>
            </a:r>
            <a:r>
              <a:rPr lang="en-US" sz="2000" dirty="0"/>
              <a:t> task.</a:t>
            </a:r>
          </a:p>
          <a:p>
            <a:r>
              <a:rPr lang="en-US" sz="2000" dirty="0"/>
              <a:t>Similarly, it will work same for Task2 while using threads.</a:t>
            </a:r>
          </a:p>
          <a:p>
            <a:endParaRPr lang="en-US" sz="2000" dirty="0"/>
          </a:p>
          <a:p>
            <a:r>
              <a:rPr lang="en-US" sz="2000" dirty="0">
                <a:solidFill>
                  <a:srgbClr val="FF0000"/>
                </a:solidFill>
              </a:rPr>
              <a:t>Now with Coroutines:</a:t>
            </a:r>
          </a:p>
          <a:p>
            <a:endParaRPr lang="en-US" sz="2000" dirty="0">
              <a:solidFill>
                <a:srgbClr val="FF0000"/>
              </a:solidFill>
            </a:endParaRPr>
          </a:p>
          <a:p>
            <a:endParaRPr lang="en-US" sz="2000" dirty="0">
              <a:solidFill>
                <a:srgbClr val="FF0000"/>
              </a:solidFill>
            </a:endParaRPr>
          </a:p>
          <a:p>
            <a:endParaRPr lang="en-US" sz="2000" dirty="0">
              <a:solidFill>
                <a:srgbClr val="FF0000"/>
              </a:solidFill>
            </a:endParaRPr>
          </a:p>
          <a:p>
            <a:endParaRPr lang="en-US" sz="2000" dirty="0">
              <a:solidFill>
                <a:srgbClr val="FF0000"/>
              </a:solidFill>
            </a:endParaRPr>
          </a:p>
          <a:p>
            <a:pPr lvl="3"/>
            <a:endParaRPr lang="en-US" sz="1000" dirty="0">
              <a:solidFill>
                <a:srgbClr val="FF0000"/>
              </a:solidFill>
            </a:endParaRPr>
          </a:p>
          <a:p>
            <a:endParaRPr lang="en-US" sz="2000" dirty="0">
              <a:solidFill>
                <a:srgbClr val="FF0000"/>
              </a:solidFill>
            </a:endParaRPr>
          </a:p>
          <a:p>
            <a:endParaRPr lang="en-US" sz="2000" dirty="0"/>
          </a:p>
          <a:p>
            <a:r>
              <a:rPr lang="en-US" sz="2000" dirty="0"/>
              <a:t>When task1 see that it is an IO operation, it suspend the task. At that suspended time Task2 start executing and when task2 start perform IO operation that time task1 starts executing and when task1 gets done then task2 starts executing again.</a:t>
            </a:r>
          </a:p>
          <a:p>
            <a:endParaRPr lang="en-US" sz="2000" dirty="0">
              <a:solidFill>
                <a:srgbClr val="FF0000"/>
              </a:solidFill>
            </a:endParaRPr>
          </a:p>
          <a:p>
            <a:endParaRPr lang="en-US" sz="2000" dirty="0">
              <a:solidFill>
                <a:srgbClr val="FF0000"/>
              </a:solidFill>
            </a:endParaRPr>
          </a:p>
        </p:txBody>
      </p:sp>
      <p:sp>
        <p:nvSpPr>
          <p:cNvPr id="4" name="Rectangle 3"/>
          <p:cNvSpPr/>
          <p:nvPr/>
        </p:nvSpPr>
        <p:spPr>
          <a:xfrm>
            <a:off x="609600" y="3276600"/>
            <a:ext cx="2438400" cy="5334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Task 1</a:t>
            </a:r>
          </a:p>
        </p:txBody>
      </p:sp>
      <p:sp>
        <p:nvSpPr>
          <p:cNvPr id="5" name="Rectangle 4"/>
          <p:cNvSpPr/>
          <p:nvPr/>
        </p:nvSpPr>
        <p:spPr>
          <a:xfrm>
            <a:off x="3352800" y="3276600"/>
            <a:ext cx="2438400" cy="5334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Task 2</a:t>
            </a:r>
          </a:p>
        </p:txBody>
      </p:sp>
      <p:pic>
        <p:nvPicPr>
          <p:cNvPr id="6" name="Picture 5" descr="threadHorizontal.png"/>
          <p:cNvPicPr>
            <a:picLocks noChangeAspect="1"/>
          </p:cNvPicPr>
          <p:nvPr/>
        </p:nvPicPr>
        <p:blipFill>
          <a:blip r:embed="rId2"/>
          <a:stretch>
            <a:fillRect/>
          </a:stretch>
        </p:blipFill>
        <p:spPr>
          <a:xfrm>
            <a:off x="533401" y="3886200"/>
            <a:ext cx="5334000" cy="609600"/>
          </a:xfrm>
          <a:prstGeom prst="rect">
            <a:avLst/>
          </a:prstGeom>
        </p:spPr>
      </p:pic>
      <p:cxnSp>
        <p:nvCxnSpPr>
          <p:cNvPr id="8" name="Straight Arrow Connector 7"/>
          <p:cNvCxnSpPr/>
          <p:nvPr/>
        </p:nvCxnSpPr>
        <p:spPr>
          <a:xfrm>
            <a:off x="609600" y="4572000"/>
            <a:ext cx="685800" cy="1588"/>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371600" y="4572000"/>
            <a:ext cx="152400" cy="1588"/>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600200" y="4572000"/>
            <a:ext cx="152400" cy="1588"/>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828800" y="4572000"/>
            <a:ext cx="152400" cy="1588"/>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057400" y="4572000"/>
            <a:ext cx="152400" cy="1588"/>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362200" y="4572000"/>
            <a:ext cx="685800" cy="1588"/>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371600" y="4953000"/>
            <a:ext cx="914400" cy="1588"/>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124200" y="4953000"/>
            <a:ext cx="914400" cy="1588"/>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362200" y="4953000"/>
            <a:ext cx="152400" cy="158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590800" y="4953000"/>
            <a:ext cx="152400" cy="158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819400" y="4953000"/>
            <a:ext cx="152400" cy="158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1295400" y="4419600"/>
            <a:ext cx="990600" cy="3048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2286000" y="4800600"/>
            <a:ext cx="838200" cy="304800"/>
          </a:xfrm>
          <a:prstGeom prst="rect">
            <a:avLst/>
          </a:prstGeom>
          <a:no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r>
              <a:rPr lang="en-US" sz="2000" dirty="0"/>
              <a:t>In coroutine we have few built in functions which define the suspension points.</a:t>
            </a:r>
          </a:p>
          <a:p>
            <a:r>
              <a:rPr lang="en-US" sz="2000" dirty="0">
                <a:solidFill>
                  <a:srgbClr val="FF0000"/>
                </a:solidFill>
              </a:rPr>
              <a:t>yield() </a:t>
            </a:r>
            <a:r>
              <a:rPr lang="en-US" sz="2000" dirty="0"/>
              <a:t>-&gt; yield defines the suspend function which tells the compiler that the function will suspend at this point.</a:t>
            </a:r>
          </a:p>
          <a:p>
            <a:endParaRPr lang="en-US" sz="2000" dirty="0"/>
          </a:p>
          <a:p>
            <a:endParaRPr lang="en-US" sz="2000" dirty="0"/>
          </a:p>
          <a:p>
            <a:endParaRPr lang="en-US" sz="2000" dirty="0"/>
          </a:p>
        </p:txBody>
      </p:sp>
      <p:pic>
        <p:nvPicPr>
          <p:cNvPr id="4" name="Picture 3" descr="Screenshot11.png"/>
          <p:cNvPicPr>
            <a:picLocks noChangeAspect="1"/>
          </p:cNvPicPr>
          <p:nvPr/>
        </p:nvPicPr>
        <p:blipFill>
          <a:blip r:embed="rId2"/>
          <a:stretch>
            <a:fillRect/>
          </a:stretch>
        </p:blipFill>
        <p:spPr>
          <a:xfrm>
            <a:off x="533400" y="1475623"/>
            <a:ext cx="8610600" cy="538237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pPr algn="l"/>
            <a:r>
              <a:rPr lang="en-US" dirty="0"/>
              <a:t>Basic Concepts</a:t>
            </a:r>
          </a:p>
        </p:txBody>
      </p:sp>
      <p:sp>
        <p:nvSpPr>
          <p:cNvPr id="3" name="Content Placeholder 2"/>
          <p:cNvSpPr>
            <a:spLocks noGrp="1"/>
          </p:cNvSpPr>
          <p:nvPr>
            <p:ph idx="1"/>
          </p:nvPr>
        </p:nvSpPr>
        <p:spPr>
          <a:xfrm>
            <a:off x="457200" y="1066800"/>
            <a:ext cx="8229600" cy="4525963"/>
          </a:xfrm>
        </p:spPr>
        <p:txBody>
          <a:bodyPr>
            <a:normAutofit fontScale="77500" lnSpcReduction="20000"/>
          </a:bodyPr>
          <a:lstStyle/>
          <a:p>
            <a:r>
              <a:rPr lang="en-US" dirty="0"/>
              <a:t>So, for improving the application performance we can create another thread in which Instruction2 gets executed and all other instructions gets executed in thread1. Now we have 2 threads in our process.</a:t>
            </a:r>
          </a:p>
          <a:p>
            <a:r>
              <a:rPr lang="en-US" dirty="0"/>
              <a:t>We can also create different threads and assign them different tasks.</a:t>
            </a:r>
          </a:p>
          <a:p>
            <a:r>
              <a:rPr lang="en-US" dirty="0"/>
              <a:t>By using this we can execute long running tasks in separate thread.</a:t>
            </a:r>
          </a:p>
          <a:p>
            <a:r>
              <a:rPr lang="en-US" dirty="0"/>
              <a:t>example : If you open a word document and you start writing something to it you can observe that spell checker is also running.</a:t>
            </a:r>
          </a:p>
          <a:p>
            <a:r>
              <a:rPr lang="en-US" dirty="0"/>
              <a:t>In this scenario, spell checking was running in separate thread and writing task is executed on a main thread.</a:t>
            </a:r>
          </a:p>
          <a:p>
            <a:endParaRPr lang="en-US" dirty="0"/>
          </a:p>
        </p:txBody>
      </p:sp>
    </p:spTree>
  </p:cSld>
  <p:clrMapOvr>
    <a:masterClrMapping/>
  </p:clrMapOvr>
  <p:transition>
    <p:wedg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r>
              <a:rPr lang="en-US" sz="2000" dirty="0"/>
              <a:t>The output of above program is:</a:t>
            </a:r>
          </a:p>
          <a:p>
            <a:endParaRPr lang="en-US" sz="2000" dirty="0"/>
          </a:p>
          <a:p>
            <a:endParaRPr lang="en-US" sz="2000" dirty="0"/>
          </a:p>
          <a:p>
            <a:endParaRPr lang="en-US" sz="2000" dirty="0"/>
          </a:p>
          <a:p>
            <a:endParaRPr lang="en-US" sz="2000" dirty="0"/>
          </a:p>
          <a:p>
            <a:r>
              <a:rPr lang="en-US" sz="2000" dirty="0">
                <a:solidFill>
                  <a:srgbClr val="00B0F0"/>
                </a:solidFill>
              </a:rPr>
              <a:t>Firstly, it start executing Task1 and it will print STARTING TASK 1, then we call a yield() function which defines the suspension point. So, it check do we have any other coroutine. it saw that we have Task2() so it start print STARTING TASK 2 then again we call yield() function which define suspension point for task2. so it check is there any other task and it saw that task1 has a pending code. So it print ENDING TASK 1 and after this it prints ENDING TASK 2.</a:t>
            </a:r>
          </a:p>
          <a:p>
            <a:endParaRPr lang="en-US" sz="2000" dirty="0"/>
          </a:p>
          <a:p>
            <a:r>
              <a:rPr lang="en-US" sz="2000" u="sng" dirty="0">
                <a:solidFill>
                  <a:srgbClr val="FF0000"/>
                </a:solidFill>
              </a:rPr>
              <a:t>delay()</a:t>
            </a:r>
            <a:r>
              <a:rPr lang="en-US" sz="2000" dirty="0">
                <a:solidFill>
                  <a:schemeClr val="tx1">
                    <a:lumMod val="95000"/>
                  </a:schemeClr>
                </a:solidFill>
              </a:rPr>
              <a:t> -&gt; delay also defines a suspension point.</a:t>
            </a:r>
          </a:p>
          <a:p>
            <a:endParaRPr lang="en-US" sz="2000" dirty="0">
              <a:solidFill>
                <a:schemeClr val="tx1">
                  <a:lumMod val="95000"/>
                </a:schemeClr>
              </a:solidFill>
            </a:endParaRPr>
          </a:p>
          <a:p>
            <a:r>
              <a:rPr lang="en-US" sz="2000" dirty="0">
                <a:solidFill>
                  <a:schemeClr val="tx1">
                    <a:lumMod val="95000"/>
                  </a:schemeClr>
                </a:solidFill>
              </a:rPr>
              <a:t>delay(1000) -&gt; time is in milliseconds.</a:t>
            </a:r>
          </a:p>
          <a:p>
            <a:r>
              <a:rPr lang="en-US" sz="2000" dirty="0">
                <a:solidFill>
                  <a:schemeClr val="tx1">
                    <a:lumMod val="95000"/>
                  </a:schemeClr>
                </a:solidFill>
              </a:rPr>
              <a:t>While using delay in the above code, the output would be same.</a:t>
            </a:r>
            <a:endParaRPr lang="en-US" sz="2000" dirty="0">
              <a:solidFill>
                <a:srgbClr val="FF0000"/>
              </a:solidFill>
            </a:endParaRPr>
          </a:p>
          <a:p>
            <a:endParaRPr lang="en-US" sz="2000" dirty="0"/>
          </a:p>
        </p:txBody>
      </p:sp>
      <p:pic>
        <p:nvPicPr>
          <p:cNvPr id="4" name="Picture 3" descr="Screenshot12.png"/>
          <p:cNvPicPr>
            <a:picLocks noChangeAspect="1"/>
          </p:cNvPicPr>
          <p:nvPr/>
        </p:nvPicPr>
        <p:blipFill>
          <a:blip r:embed="rId2"/>
          <a:stretch>
            <a:fillRect/>
          </a:stretch>
        </p:blipFill>
        <p:spPr>
          <a:xfrm>
            <a:off x="457200" y="533400"/>
            <a:ext cx="4343400" cy="914528"/>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0" y="0"/>
            <a:ext cx="9144000" cy="6854204"/>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r>
              <a:rPr lang="en-US" sz="2400" b="1" u="sng" dirty="0">
                <a:solidFill>
                  <a:srgbClr val="FF0000"/>
                </a:solidFill>
              </a:rPr>
              <a:t>Coroutine Builders - launch, async</a:t>
            </a:r>
          </a:p>
          <a:p>
            <a:endParaRPr lang="en-US" sz="2000" b="1" dirty="0"/>
          </a:p>
          <a:p>
            <a:r>
              <a:rPr lang="en-US" sz="2000" dirty="0"/>
              <a:t>Coroutine Builders- Functions that in creating coroutines.</a:t>
            </a:r>
          </a:p>
          <a:p>
            <a:r>
              <a:rPr lang="en-US" sz="2000" u="sng" dirty="0">
                <a:solidFill>
                  <a:srgbClr val="FF0000"/>
                </a:solidFill>
              </a:rPr>
              <a:t>Launch</a:t>
            </a:r>
            <a:r>
              <a:rPr lang="en-US" sz="2000" dirty="0">
                <a:solidFill>
                  <a:srgbClr val="FF0000"/>
                </a:solidFill>
              </a:rPr>
              <a:t> -&gt; </a:t>
            </a:r>
            <a:r>
              <a:rPr lang="en-US" sz="2000" dirty="0"/>
              <a:t>Launches a new coroutine without blocking the main thread and returns a reference to the coroutine as a Job</a:t>
            </a:r>
          </a:p>
          <a:p>
            <a:r>
              <a:rPr lang="en-US" sz="2000" dirty="0"/>
              <a:t>This “Job” object basically helps us in managing the coroutine. Suppose we want to cancel the coroutine or wait for the coroutine to execute the task completely.</a:t>
            </a:r>
          </a:p>
          <a:p>
            <a:endParaRPr lang="en-US" sz="2000" dirty="0"/>
          </a:p>
          <a:p>
            <a:r>
              <a:rPr lang="en-US" sz="2000" b="1" dirty="0">
                <a:solidFill>
                  <a:srgbClr val="00B0F0"/>
                </a:solidFill>
              </a:rPr>
              <a:t>val job = </a:t>
            </a:r>
            <a:r>
              <a:rPr lang="en-US" sz="2000" b="1" i="1" dirty="0">
                <a:solidFill>
                  <a:srgbClr val="00B0F0"/>
                </a:solidFill>
              </a:rPr>
              <a:t>CoroutineScope</a:t>
            </a:r>
            <a:r>
              <a:rPr lang="en-US" sz="2000" b="1" dirty="0">
                <a:solidFill>
                  <a:srgbClr val="00B0F0"/>
                </a:solidFill>
              </a:rPr>
              <a:t>(Dispatchers.IO).</a:t>
            </a:r>
            <a:r>
              <a:rPr lang="en-US" sz="2000" b="1" i="1" dirty="0">
                <a:solidFill>
                  <a:srgbClr val="00B0F0"/>
                </a:solidFill>
              </a:rPr>
              <a:t>launch </a:t>
            </a:r>
            <a:r>
              <a:rPr lang="en-US" sz="2000" b="1" dirty="0">
                <a:solidFill>
                  <a:srgbClr val="00B0F0"/>
                </a:solidFill>
              </a:rPr>
              <a:t>{</a:t>
            </a:r>
            <a:br>
              <a:rPr lang="en-US" sz="2000" b="1" dirty="0">
                <a:solidFill>
                  <a:srgbClr val="00B0F0"/>
                </a:solidFill>
              </a:rPr>
            </a:br>
            <a:r>
              <a:rPr lang="en-US" sz="2000" b="1" dirty="0">
                <a:solidFill>
                  <a:srgbClr val="00B0F0"/>
                </a:solidFill>
              </a:rPr>
              <a:t>    </a:t>
            </a:r>
            <a:br>
              <a:rPr lang="en-US" sz="2000" b="1" dirty="0">
                <a:solidFill>
                  <a:srgbClr val="00B0F0"/>
                </a:solidFill>
              </a:rPr>
            </a:br>
            <a:r>
              <a:rPr lang="en-US" sz="2000" b="1" dirty="0">
                <a:solidFill>
                  <a:srgbClr val="00B0F0"/>
                </a:solidFill>
              </a:rPr>
              <a:t>}</a:t>
            </a:r>
          </a:p>
          <a:p>
            <a:endParaRPr lang="en-US" sz="2000" b="1" dirty="0">
              <a:solidFill>
                <a:srgbClr val="00B0F0"/>
              </a:solidFill>
            </a:endParaRPr>
          </a:p>
          <a:p>
            <a:r>
              <a:rPr lang="en-US" sz="2000" dirty="0"/>
              <a:t>We have different properties of this Job object which we can use.</a:t>
            </a:r>
          </a:p>
          <a:p>
            <a:r>
              <a:rPr lang="en-US" sz="2000" dirty="0"/>
              <a:t>job.cancel () -&gt; To cancel the coroutine</a:t>
            </a:r>
          </a:p>
          <a:p>
            <a:r>
              <a:rPr lang="en-US" sz="2000" dirty="0"/>
              <a:t>Job.join() -&gt; Until the coroutine gets executed completely it will remain us in waiting state without blocking the thread. </a:t>
            </a:r>
          </a:p>
          <a:p>
            <a:r>
              <a:rPr lang="en-US" sz="2000" dirty="0"/>
              <a:t>Means our thread will not get blocked but coroutine will remain in suspended state.</a:t>
            </a:r>
          </a:p>
        </p:txBody>
      </p:sp>
      <p:sp>
        <p:nvSpPr>
          <p:cNvPr id="4" name="Rounded Rectangle 3"/>
          <p:cNvSpPr/>
          <p:nvPr/>
        </p:nvSpPr>
        <p:spPr>
          <a:xfrm>
            <a:off x="381000" y="3124200"/>
            <a:ext cx="6553200" cy="1066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14.png"/>
          <p:cNvPicPr>
            <a:picLocks noGrp="1" noChangeAspect="1"/>
          </p:cNvPicPr>
          <p:nvPr>
            <p:ph idx="1"/>
          </p:nvPr>
        </p:nvPicPr>
        <p:blipFill>
          <a:blip r:embed="rId2"/>
          <a:stretch>
            <a:fillRect/>
          </a:stretch>
        </p:blipFill>
        <p:spPr>
          <a:xfrm>
            <a:off x="0" y="0"/>
            <a:ext cx="9144000" cy="6858000"/>
          </a:xfr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r>
              <a:rPr lang="en-US" sz="2000" dirty="0"/>
              <a:t>So, when we run the above code we can see that output would be “0” because we provide a delay of 1 second(1000ms) and a coroutine starts execution in parallel so it will print the initialData variable value which is 0.</a:t>
            </a:r>
          </a:p>
          <a:p>
            <a:endParaRPr lang="en-US" sz="2000" dirty="0"/>
          </a:p>
          <a:p>
            <a:r>
              <a:rPr lang="en-US" sz="2000" dirty="0"/>
              <a:t>But now, we want that it will only print Log statement when the task of coroutine gets completed. So we will create the instance of Job object here</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Now, it will store the data in Job object and after the complete execution of coroutine. It will execute Log statement and we will get the value as “54”</a:t>
            </a:r>
          </a:p>
        </p:txBody>
      </p:sp>
      <p:pic>
        <p:nvPicPr>
          <p:cNvPr id="4" name="Picture 3" descr="Screenshot15.png"/>
          <p:cNvPicPr>
            <a:picLocks noChangeAspect="1"/>
          </p:cNvPicPr>
          <p:nvPr/>
        </p:nvPicPr>
        <p:blipFill>
          <a:blip r:embed="rId2"/>
          <a:stretch>
            <a:fillRect/>
          </a:stretch>
        </p:blipFill>
        <p:spPr>
          <a:xfrm>
            <a:off x="457200" y="2286000"/>
            <a:ext cx="7010400" cy="2158954"/>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b="1" u="sng" dirty="0">
                <a:solidFill>
                  <a:srgbClr val="FF0000"/>
                </a:solidFill>
              </a:rPr>
              <a:t>Async Functions</a:t>
            </a:r>
          </a:p>
          <a:p>
            <a:r>
              <a:rPr lang="en-US" sz="2000" dirty="0"/>
              <a:t>Coroutines from which we are expecting a output or result are called Async Functions</a:t>
            </a:r>
          </a:p>
          <a:p>
            <a:r>
              <a:rPr lang="en-US" sz="2000" dirty="0"/>
              <a:t>Async is basically performing a task and return a result.. async{ }, which has an await() function returns the result of the coroutine.</a:t>
            </a:r>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Until we get the data we will await for the result. In above code we have started a asynchronous operation which will get completed in future(like in few minutes or </a:t>
            </a:r>
            <a:r>
              <a:rPr lang="en-US" sz="2000" dirty="0" err="1"/>
              <a:t>seonnds</a:t>
            </a:r>
            <a:r>
              <a:rPr lang="en-US" sz="2000" dirty="0"/>
              <a:t>) and it provide us a </a:t>
            </a:r>
            <a:r>
              <a:rPr lang="en-US" sz="2000" dirty="0" err="1"/>
              <a:t>deffered</a:t>
            </a:r>
            <a:r>
              <a:rPr lang="en-US" sz="2000" dirty="0"/>
              <a:t> object ”job”. By using this deferred object we will wait until we get the result.</a:t>
            </a:r>
          </a:p>
          <a:p>
            <a:endParaRPr lang="en-US" sz="2000" dirty="0"/>
          </a:p>
          <a:p>
            <a:endParaRPr lang="en-US" sz="2000" dirty="0"/>
          </a:p>
        </p:txBody>
      </p:sp>
      <p:pic>
        <p:nvPicPr>
          <p:cNvPr id="4" name="Picture 3" descr="Screenshot16.png"/>
          <p:cNvPicPr>
            <a:picLocks noChangeAspect="1"/>
          </p:cNvPicPr>
          <p:nvPr/>
        </p:nvPicPr>
        <p:blipFill>
          <a:blip r:embed="rId2"/>
          <a:stretch>
            <a:fillRect/>
          </a:stretch>
        </p:blipFill>
        <p:spPr>
          <a:xfrm>
            <a:off x="1" y="1981200"/>
            <a:ext cx="9144000" cy="19812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a:ln>
            <a:solidFill>
              <a:srgbClr val="FF0000"/>
            </a:solidFill>
          </a:ln>
        </p:spPr>
        <p:txBody>
          <a:bodyPr/>
          <a:lstStyle/>
          <a:p>
            <a:r>
              <a:rPr lang="en-US" dirty="0">
                <a:solidFill>
                  <a:srgbClr val="FF0000"/>
                </a:solidFill>
              </a:rPr>
              <a:t>Use case:</a:t>
            </a:r>
          </a:p>
          <a:p>
            <a:r>
              <a:rPr lang="en-US" sz="2000" u="sng" dirty="0">
                <a:solidFill>
                  <a:srgbClr val="FF0000"/>
                </a:solidFill>
              </a:rPr>
              <a:t>Launch</a:t>
            </a:r>
            <a:r>
              <a:rPr lang="en-US" sz="2000" dirty="0"/>
              <a:t> – When you do not care about the result. basically fire and forget.  launch{} does not return anything</a:t>
            </a:r>
          </a:p>
          <a:p>
            <a:r>
              <a:rPr lang="en-US" dirty="0"/>
              <a:t> </a:t>
            </a:r>
            <a:r>
              <a:rPr lang="en-US" sz="2000" u="sng" dirty="0">
                <a:solidFill>
                  <a:srgbClr val="FF0000"/>
                </a:solidFill>
              </a:rPr>
              <a:t>Async </a:t>
            </a:r>
            <a:r>
              <a:rPr lang="en-US" sz="2000" dirty="0"/>
              <a:t>– When you expect the result/output from your coroutine.</a:t>
            </a:r>
          </a:p>
          <a:p>
            <a:endParaRPr lang="en-US" sz="2000" u="sng" dirty="0"/>
          </a:p>
          <a:p>
            <a:pPr>
              <a:buNone/>
            </a:pPr>
            <a:r>
              <a:rPr lang="en-US" sz="2000" dirty="0"/>
              <a:t>	Suppose we want to execute 2 </a:t>
            </a:r>
            <a:r>
              <a:rPr lang="en-US" sz="2000" dirty="0" err="1"/>
              <a:t>Api’s</a:t>
            </a:r>
            <a:r>
              <a:rPr lang="en-US" sz="2000" dirty="0"/>
              <a:t> in parallel and wants the result and both the API’s are independent of each other. We can do it like this.</a:t>
            </a:r>
          </a:p>
          <a:p>
            <a:pPr>
              <a:buNone/>
            </a:pPr>
            <a:endParaRPr lang="en-US" sz="2000" dirty="0"/>
          </a:p>
          <a:p>
            <a:pPr>
              <a:buNone/>
            </a:pPr>
            <a:endParaRPr lang="en-US" sz="2000" dirty="0"/>
          </a:p>
          <a:p>
            <a:pPr>
              <a:buNone/>
            </a:pPr>
            <a:endParaRPr lang="en-US" sz="2000" dirty="0"/>
          </a:p>
          <a:p>
            <a:pPr>
              <a:buNone/>
            </a:pPr>
            <a:endParaRPr lang="en-US" sz="2000" dirty="0"/>
          </a:p>
          <a:p>
            <a:pPr>
              <a:buNone/>
            </a:pPr>
            <a:endParaRPr lang="en-US" sz="2000" dirty="0"/>
          </a:p>
          <a:p>
            <a:pPr>
              <a:buNone/>
            </a:pPr>
            <a:endParaRPr lang="en-US" sz="2000" dirty="0"/>
          </a:p>
          <a:p>
            <a:pPr>
              <a:buNone/>
            </a:pPr>
            <a:endParaRPr lang="en-US" sz="2000" dirty="0"/>
          </a:p>
          <a:p>
            <a:pPr>
              <a:buNone/>
            </a:pPr>
            <a:endParaRPr lang="en-US" sz="2000" dirty="0"/>
          </a:p>
          <a:p>
            <a:pPr>
              <a:buNone/>
            </a:pPr>
            <a:endParaRPr lang="en-US" sz="2000" dirty="0"/>
          </a:p>
          <a:p>
            <a:pPr>
              <a:buNone/>
            </a:pPr>
            <a:endParaRPr lang="en-US" sz="2000" dirty="0"/>
          </a:p>
          <a:p>
            <a:pPr>
              <a:buNone/>
            </a:pPr>
            <a:endParaRPr lang="en-US" sz="2000" dirty="0"/>
          </a:p>
          <a:p>
            <a:endParaRPr lang="en-US" dirty="0"/>
          </a:p>
        </p:txBody>
      </p:sp>
      <p:pic>
        <p:nvPicPr>
          <p:cNvPr id="4" name="Picture 3" descr="Screenshot17.png"/>
          <p:cNvPicPr>
            <a:picLocks noChangeAspect="1"/>
          </p:cNvPicPr>
          <p:nvPr/>
        </p:nvPicPr>
        <p:blipFill>
          <a:blip r:embed="rId2"/>
          <a:stretch>
            <a:fillRect/>
          </a:stretch>
        </p:blipFill>
        <p:spPr>
          <a:xfrm>
            <a:off x="0" y="3124200"/>
            <a:ext cx="9144000" cy="24384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r>
              <a:rPr lang="en-US" b="1" u="sng" dirty="0">
                <a:solidFill>
                  <a:srgbClr val="FF0000"/>
                </a:solidFill>
              </a:rPr>
              <a:t>Job Hierarchy</a:t>
            </a:r>
          </a:p>
          <a:p>
            <a:r>
              <a:rPr lang="en-US" sz="2000" dirty="0"/>
              <a:t>We can run multiple coroutines inside a coroutine</a:t>
            </a:r>
          </a:p>
          <a:p>
            <a:r>
              <a:rPr lang="en-US" sz="2000" dirty="0"/>
              <a:t>Job1() {</a:t>
            </a:r>
            <a:br>
              <a:rPr lang="en-US" sz="2000" dirty="0"/>
            </a:br>
            <a:endParaRPr lang="en-US" sz="2000" dirty="0"/>
          </a:p>
          <a:p>
            <a:pPr lvl="1"/>
            <a:r>
              <a:rPr lang="en-US" sz="1600" dirty="0"/>
              <a:t>     Job2 </a:t>
            </a:r>
            <a:r>
              <a:rPr lang="en-US" sz="1600" b="1" dirty="0"/>
              <a:t>{}</a:t>
            </a:r>
          </a:p>
          <a:p>
            <a:br>
              <a:rPr lang="en-US" sz="2000" b="1" dirty="0"/>
            </a:br>
            <a:r>
              <a:rPr lang="en-US" sz="2000" dirty="0"/>
              <a:t>}</a:t>
            </a:r>
          </a:p>
          <a:p>
            <a:endParaRPr lang="en-US" sz="2000" dirty="0"/>
          </a:p>
          <a:p>
            <a:r>
              <a:rPr lang="en-US" sz="2000" dirty="0"/>
              <a:t>Here we have started Job2 inside Job1. Here Job1 is a parent and Job2 is a child. </a:t>
            </a:r>
          </a:p>
          <a:p>
            <a:r>
              <a:rPr lang="en-US" sz="2000" dirty="0"/>
              <a:t>Job1() {</a:t>
            </a:r>
            <a:br>
              <a:rPr lang="en-US" sz="2000" dirty="0"/>
            </a:br>
            <a:endParaRPr lang="en-US" sz="2000" dirty="0"/>
          </a:p>
          <a:p>
            <a:pPr lvl="1"/>
            <a:r>
              <a:rPr lang="en-US" sz="1600" dirty="0"/>
              <a:t>     Job2 </a:t>
            </a:r>
            <a:r>
              <a:rPr lang="en-US" sz="1600" b="1" dirty="0"/>
              <a:t>{}</a:t>
            </a:r>
          </a:p>
          <a:p>
            <a:pPr lvl="2"/>
            <a:r>
              <a:rPr lang="en-US" sz="1400" b="1" dirty="0"/>
              <a:t>Job3 {}</a:t>
            </a:r>
          </a:p>
          <a:p>
            <a:br>
              <a:rPr lang="en-US" sz="2000" b="1" dirty="0"/>
            </a:br>
            <a:r>
              <a:rPr lang="en-US" sz="2000" dirty="0"/>
              <a:t>}</a:t>
            </a:r>
          </a:p>
          <a:p>
            <a:endParaRPr lang="en-US" sz="2000" dirty="0"/>
          </a:p>
          <a:p>
            <a:r>
              <a:rPr lang="en-US" sz="2000" dirty="0"/>
              <a:t>Similarly we can start multiple coroutines inside a coroutine, Here Job1 is the parent and Job2 and Job3 are child</a:t>
            </a:r>
          </a:p>
        </p:txBody>
      </p:sp>
      <p:sp>
        <p:nvSpPr>
          <p:cNvPr id="5" name="Rectangle 4"/>
          <p:cNvSpPr/>
          <p:nvPr/>
        </p:nvSpPr>
        <p:spPr>
          <a:xfrm>
            <a:off x="381000" y="914400"/>
            <a:ext cx="1905000" cy="1676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04800" y="3581400"/>
            <a:ext cx="2590800" cy="2057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u="sng" dirty="0">
                <a:solidFill>
                  <a:srgbClr val="FF0000"/>
                </a:solidFill>
              </a:rPr>
              <a:t>Why there is a need of Hierarchy?</a:t>
            </a:r>
          </a:p>
          <a:p>
            <a:endParaRPr lang="en-US" u="sng" dirty="0">
              <a:solidFill>
                <a:srgbClr val="FF0000"/>
              </a:solidFill>
            </a:endParaRPr>
          </a:p>
          <a:p>
            <a:endParaRPr lang="en-US" u="sng" dirty="0">
              <a:solidFill>
                <a:srgbClr val="FF0000"/>
              </a:solidFill>
            </a:endParaRPr>
          </a:p>
          <a:p>
            <a:endParaRPr lang="en-US" u="sng" dirty="0">
              <a:solidFill>
                <a:srgbClr val="FF0000"/>
              </a:solidFill>
            </a:endParaRPr>
          </a:p>
          <a:p>
            <a:endParaRPr lang="en-US" u="sng" dirty="0">
              <a:solidFill>
                <a:srgbClr val="FF0000"/>
              </a:solidFill>
            </a:endParaRPr>
          </a:p>
          <a:p>
            <a:pPr>
              <a:buNone/>
            </a:pPr>
            <a:endParaRPr lang="en-US" u="sng" dirty="0">
              <a:solidFill>
                <a:srgbClr val="FF0000"/>
              </a:solidFill>
            </a:endParaRPr>
          </a:p>
          <a:p>
            <a:pPr>
              <a:buNone/>
            </a:pPr>
            <a:r>
              <a:rPr lang="en-US" sz="2000" dirty="0"/>
              <a:t>	Here, inside a coroutine we have define 2 more coroutines. So the </a:t>
            </a:r>
            <a:r>
              <a:rPr lang="en-US" sz="2000" dirty="0" err="1"/>
              <a:t>benfit</a:t>
            </a:r>
            <a:r>
              <a:rPr lang="en-US" sz="2000" dirty="0"/>
              <a:t> of using this hierarchy is when we want to cancel the coroutine we will directly cancel the parent coroutine and other child coroutines gets cancelled automatically or, If we want to wait until the execution of Job gets completed so it will wait until the execution of both child coroutines gets completed.</a:t>
            </a:r>
          </a:p>
          <a:p>
            <a:endParaRPr lang="en-US" sz="2000" dirty="0"/>
          </a:p>
        </p:txBody>
      </p:sp>
      <p:pic>
        <p:nvPicPr>
          <p:cNvPr id="5" name="Picture 4" descr="Screenshot18.png"/>
          <p:cNvPicPr>
            <a:picLocks noChangeAspect="1"/>
          </p:cNvPicPr>
          <p:nvPr/>
        </p:nvPicPr>
        <p:blipFill>
          <a:blip r:embed="rId2"/>
          <a:stretch>
            <a:fillRect/>
          </a:stretch>
        </p:blipFill>
        <p:spPr>
          <a:xfrm>
            <a:off x="1" y="609600"/>
            <a:ext cx="9144000" cy="243840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normAutofit/>
          </a:bodyPr>
          <a:lstStyle/>
          <a:p>
            <a:pPr algn="ctr"/>
            <a:r>
              <a:rPr lang="en-US" sz="3000" dirty="0" err="1">
                <a:solidFill>
                  <a:srgbClr val="FF0000"/>
                </a:solidFill>
              </a:rPr>
              <a:t>Withcontext</a:t>
            </a:r>
            <a:r>
              <a:rPr lang="en-US" sz="3000" dirty="0">
                <a:solidFill>
                  <a:srgbClr val="FF0000"/>
                </a:solidFill>
              </a:rPr>
              <a:t> and runBlocking</a:t>
            </a:r>
          </a:p>
        </p:txBody>
      </p:sp>
      <p:pic>
        <p:nvPicPr>
          <p:cNvPr id="4" name="Content Placeholder 3" descr="Screenshot19.png"/>
          <p:cNvPicPr>
            <a:picLocks noGrp="1" noChangeAspect="1"/>
          </p:cNvPicPr>
          <p:nvPr>
            <p:ph idx="1"/>
          </p:nvPr>
        </p:nvPicPr>
        <p:blipFill>
          <a:blip r:embed="rId2"/>
          <a:stretch>
            <a:fillRect/>
          </a:stretch>
        </p:blipFill>
        <p:spPr>
          <a:xfrm>
            <a:off x="152400" y="1066800"/>
            <a:ext cx="8991600" cy="5791200"/>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pPr algn="l"/>
            <a:r>
              <a:rPr lang="en-US" dirty="0"/>
              <a:t>Basic Concepts</a:t>
            </a:r>
          </a:p>
        </p:txBody>
      </p:sp>
      <p:sp>
        <p:nvSpPr>
          <p:cNvPr id="3" name="Content Placeholder 2"/>
          <p:cNvSpPr>
            <a:spLocks noGrp="1"/>
          </p:cNvSpPr>
          <p:nvPr>
            <p:ph idx="1"/>
          </p:nvPr>
        </p:nvSpPr>
        <p:spPr>
          <a:xfrm>
            <a:off x="457200" y="1066800"/>
            <a:ext cx="8229600" cy="5059363"/>
          </a:xfrm>
        </p:spPr>
        <p:txBody>
          <a:bodyPr>
            <a:normAutofit fontScale="92500" lnSpcReduction="20000"/>
          </a:bodyPr>
          <a:lstStyle/>
          <a:p>
            <a:r>
              <a:rPr lang="en-US" b="1" dirty="0"/>
              <a:t>Question</a:t>
            </a:r>
            <a:r>
              <a:rPr lang="en-US" dirty="0"/>
              <a:t>: What types of Instructions are we executing these days – </a:t>
            </a:r>
            <a:r>
              <a:rPr lang="en-US" b="1" dirty="0"/>
              <a:t>I/O Operations</a:t>
            </a:r>
          </a:p>
          <a:p>
            <a:r>
              <a:rPr lang="en-US" dirty="0"/>
              <a:t>Basically we are using threads for input and output operations. </a:t>
            </a:r>
          </a:p>
          <a:p>
            <a:pPr>
              <a:buNone/>
            </a:pPr>
            <a:endParaRPr lang="en-US" dirty="0"/>
          </a:p>
          <a:p>
            <a:pPr>
              <a:buNone/>
            </a:pPr>
            <a:endParaRPr lang="en-US" dirty="0"/>
          </a:p>
          <a:p>
            <a:pPr>
              <a:buNone/>
            </a:pPr>
            <a:endParaRPr lang="en-US" dirty="0"/>
          </a:p>
          <a:p>
            <a:r>
              <a:rPr lang="en-US" dirty="0"/>
              <a:t>Suppose we hit the Api and we have to wait until we get the response and when we get the response the next instructions gets start executing. </a:t>
            </a:r>
          </a:p>
          <a:p>
            <a:r>
              <a:rPr lang="en-US" dirty="0"/>
              <a:t>Until we receive the response our  thread will be in waiting state.</a:t>
            </a:r>
          </a:p>
        </p:txBody>
      </p:sp>
      <p:sp>
        <p:nvSpPr>
          <p:cNvPr id="6" name="Rectangle 5"/>
          <p:cNvSpPr/>
          <p:nvPr/>
        </p:nvSpPr>
        <p:spPr>
          <a:xfrm>
            <a:off x="4114800" y="2895600"/>
            <a:ext cx="533400" cy="381000"/>
          </a:xfrm>
          <a:prstGeom prst="rect">
            <a:avLst/>
          </a:prstGeom>
          <a:noFill/>
          <a:ln>
            <a:solidFill>
              <a:srgbClr val="FF0000"/>
            </a:solidFill>
          </a:ln>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threadVertical.png"/>
          <p:cNvPicPr>
            <a:picLocks noChangeAspect="1"/>
          </p:cNvPicPr>
          <p:nvPr/>
        </p:nvPicPr>
        <p:blipFill>
          <a:blip r:embed="rId2"/>
          <a:stretch>
            <a:fillRect/>
          </a:stretch>
        </p:blipFill>
        <p:spPr>
          <a:xfrm>
            <a:off x="3886200" y="2590800"/>
            <a:ext cx="923925" cy="1143000"/>
          </a:xfrm>
          <a:prstGeom prst="rect">
            <a:avLst/>
          </a:prstGeom>
        </p:spPr>
      </p:pic>
    </p:spTree>
  </p:cSld>
  <p:clrMapOvr>
    <a:masterClrMapping/>
  </p:clrMapOvr>
  <p:transition>
    <p:wedg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buNone/>
            </a:pPr>
            <a:r>
              <a:rPr lang="en-US" sz="2000" dirty="0"/>
              <a:t>Output of above code is:</a:t>
            </a:r>
          </a:p>
          <a:p>
            <a:pPr>
              <a:buNone/>
            </a:pPr>
            <a:endParaRPr lang="en-US" sz="2000" dirty="0"/>
          </a:p>
          <a:p>
            <a:pPr>
              <a:buNone/>
            </a:pPr>
            <a:endParaRPr lang="en-US" sz="2000" dirty="0"/>
          </a:p>
          <a:p>
            <a:pPr>
              <a:buNone/>
            </a:pPr>
            <a:endParaRPr lang="en-US" sz="2000" dirty="0"/>
          </a:p>
          <a:p>
            <a:pPr>
              <a:buNone/>
            </a:pPr>
            <a:endParaRPr lang="en-US" sz="2000" dirty="0"/>
          </a:p>
          <a:p>
            <a:pPr>
              <a:buNone/>
            </a:pPr>
            <a:r>
              <a:rPr lang="en-US" sz="2000" dirty="0"/>
              <a:t>	Because first it will print “before” then it starts the coroutine in other thread and it will print “After” then there is a delay of 1 second it will print “Inside”.</a:t>
            </a:r>
          </a:p>
          <a:p>
            <a:pPr>
              <a:buNone/>
            </a:pPr>
            <a:r>
              <a:rPr lang="en-US" sz="2000" dirty="0"/>
              <a:t>	Launch is basically non blocking by nature and it starts the coroutine in a separate thread and executes the  next line. This is called </a:t>
            </a:r>
            <a:r>
              <a:rPr lang="en-US" sz="2000" dirty="0" err="1"/>
              <a:t>nonBlocking</a:t>
            </a:r>
            <a:r>
              <a:rPr lang="en-US" sz="2000" dirty="0"/>
              <a:t>.</a:t>
            </a:r>
          </a:p>
          <a:p>
            <a:pPr>
              <a:buNone/>
            </a:pPr>
            <a:endParaRPr lang="en-US" sz="2000" dirty="0"/>
          </a:p>
          <a:p>
            <a:pPr>
              <a:buNone/>
            </a:pPr>
            <a:r>
              <a:rPr lang="en-US" sz="2000" dirty="0"/>
              <a:t>But </a:t>
            </a:r>
            <a:r>
              <a:rPr lang="en-US" sz="2000" dirty="0" err="1"/>
              <a:t>withContext</a:t>
            </a:r>
            <a:r>
              <a:rPr lang="en-US" sz="2000" dirty="0"/>
              <a:t> is of blocking nature. Let’s see an example:</a:t>
            </a:r>
          </a:p>
          <a:p>
            <a:pPr>
              <a:buNone/>
            </a:pPr>
            <a:endParaRPr lang="en-US" sz="2000" dirty="0"/>
          </a:p>
        </p:txBody>
      </p:sp>
      <p:pic>
        <p:nvPicPr>
          <p:cNvPr id="4" name="Picture 3" descr="Screenshot20.png"/>
          <p:cNvPicPr>
            <a:picLocks noChangeAspect="1"/>
          </p:cNvPicPr>
          <p:nvPr/>
        </p:nvPicPr>
        <p:blipFill>
          <a:blip r:embed="rId2"/>
          <a:stretch>
            <a:fillRect/>
          </a:stretch>
        </p:blipFill>
        <p:spPr>
          <a:xfrm>
            <a:off x="304800" y="533400"/>
            <a:ext cx="2743200" cy="1014412"/>
          </a:xfrm>
          <a:prstGeom prst="rect">
            <a:avLst/>
          </a:prstGeom>
          <a:ln>
            <a:solidFill>
              <a:srgbClr val="FF0000"/>
            </a:solidFill>
          </a:ln>
        </p:spPr>
      </p:pic>
      <p:pic>
        <p:nvPicPr>
          <p:cNvPr id="5" name="Picture 4" descr="Screenshot21.png"/>
          <p:cNvPicPr>
            <a:picLocks noChangeAspect="1"/>
          </p:cNvPicPr>
          <p:nvPr/>
        </p:nvPicPr>
        <p:blipFill>
          <a:blip r:embed="rId3"/>
          <a:stretch>
            <a:fillRect/>
          </a:stretch>
        </p:blipFill>
        <p:spPr>
          <a:xfrm>
            <a:off x="609600" y="4038600"/>
            <a:ext cx="6553200" cy="2527050"/>
          </a:xfrm>
          <a:prstGeom prst="roundRect">
            <a:avLst/>
          </a:prstGeom>
          <a:ln>
            <a:solidFill>
              <a:srgbClr val="FF0000"/>
            </a:solid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sz="2000" dirty="0"/>
              <a:t>Now, we can see that while using </a:t>
            </a:r>
            <a:r>
              <a:rPr lang="en-US" sz="2000" dirty="0" err="1"/>
              <a:t>withContext</a:t>
            </a:r>
            <a:r>
              <a:rPr lang="en-US" sz="2000" dirty="0"/>
              <a:t> we have to pass dispatchers and it will remain suspended until all the </a:t>
            </a:r>
            <a:r>
              <a:rPr lang="en-US" sz="2000" dirty="0" err="1"/>
              <a:t>compuattion</a:t>
            </a:r>
            <a:r>
              <a:rPr lang="en-US" sz="2000" dirty="0"/>
              <a:t> inside </a:t>
            </a:r>
            <a:r>
              <a:rPr lang="en-US" sz="2000" dirty="0" err="1"/>
              <a:t>withContext</a:t>
            </a:r>
            <a:r>
              <a:rPr lang="en-US" sz="2000" dirty="0"/>
              <a:t> gets completed and then next line will gets execute.</a:t>
            </a:r>
          </a:p>
          <a:p>
            <a:r>
              <a:rPr lang="en-US" sz="2000" dirty="0"/>
              <a:t>So, the output would be.</a:t>
            </a:r>
          </a:p>
          <a:p>
            <a:endParaRPr lang="en-US" sz="2000" dirty="0"/>
          </a:p>
          <a:p>
            <a:endParaRPr lang="en-US" sz="2000" dirty="0"/>
          </a:p>
          <a:p>
            <a:endParaRPr lang="en-US" sz="2000" dirty="0"/>
          </a:p>
          <a:p>
            <a:endParaRPr lang="en-US" sz="2000" dirty="0"/>
          </a:p>
          <a:p>
            <a:r>
              <a:rPr lang="en-US" u="sng" dirty="0">
                <a:solidFill>
                  <a:srgbClr val="FF0000"/>
                </a:solidFill>
              </a:rPr>
              <a:t>runBlocking</a:t>
            </a:r>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We have use a delay function where we pass 1 second. Means it will print world after 1 second, but it will run the coroutine in separate thread and Hello will print first then it will print world after 1 second.</a:t>
            </a:r>
          </a:p>
        </p:txBody>
      </p:sp>
      <p:pic>
        <p:nvPicPr>
          <p:cNvPr id="4" name="Picture 3" descr="Screenshot22.png"/>
          <p:cNvPicPr>
            <a:picLocks noChangeAspect="1"/>
          </p:cNvPicPr>
          <p:nvPr/>
        </p:nvPicPr>
        <p:blipFill>
          <a:blip r:embed="rId2"/>
          <a:stretch>
            <a:fillRect/>
          </a:stretch>
        </p:blipFill>
        <p:spPr>
          <a:xfrm>
            <a:off x="533400" y="1524000"/>
            <a:ext cx="3275374" cy="990600"/>
          </a:xfrm>
          <a:prstGeom prst="rect">
            <a:avLst/>
          </a:prstGeom>
        </p:spPr>
      </p:pic>
      <p:pic>
        <p:nvPicPr>
          <p:cNvPr id="5" name="Picture 4" descr="Screenshot23.png"/>
          <p:cNvPicPr>
            <a:picLocks noChangeAspect="1"/>
          </p:cNvPicPr>
          <p:nvPr/>
        </p:nvPicPr>
        <p:blipFill>
          <a:blip r:embed="rId3"/>
          <a:stretch>
            <a:fillRect/>
          </a:stretch>
        </p:blipFill>
        <p:spPr>
          <a:xfrm>
            <a:off x="609600" y="3505200"/>
            <a:ext cx="5943600" cy="198120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sz="2000" dirty="0"/>
              <a:t>But in above code we can see the output it will print hello and then the application gets finish because it is of non blocking. For solving this issue we can use runBlocking().</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Here, we will get the output as </a:t>
            </a:r>
          </a:p>
          <a:p>
            <a:r>
              <a:rPr lang="en-US" sz="2000" dirty="0"/>
              <a:t>Hello</a:t>
            </a:r>
          </a:p>
          <a:p>
            <a:r>
              <a:rPr lang="en-US" sz="2000" dirty="0"/>
              <a:t>World</a:t>
            </a:r>
          </a:p>
          <a:p>
            <a:r>
              <a:rPr lang="en-US" sz="2000" dirty="0"/>
              <a:t>Because runBlocking blocks the thread until execution of all the coroutines gets completed.</a:t>
            </a:r>
          </a:p>
        </p:txBody>
      </p:sp>
      <p:pic>
        <p:nvPicPr>
          <p:cNvPr id="4" name="Picture 3" descr="screenshot24.png"/>
          <p:cNvPicPr>
            <a:picLocks noChangeAspect="1"/>
          </p:cNvPicPr>
          <p:nvPr/>
        </p:nvPicPr>
        <p:blipFill>
          <a:blip r:embed="rId2"/>
          <a:stretch>
            <a:fillRect/>
          </a:stretch>
        </p:blipFill>
        <p:spPr>
          <a:xfrm>
            <a:off x="533400" y="1066800"/>
            <a:ext cx="5257800" cy="3191055"/>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000" dirty="0">
                <a:solidFill>
                  <a:srgbClr val="FF0000"/>
                </a:solidFill>
              </a:rPr>
              <a:t>ViewModelScope and</a:t>
            </a:r>
            <a:br>
              <a:rPr lang="en-US" sz="3000" dirty="0">
                <a:solidFill>
                  <a:srgbClr val="FF0000"/>
                </a:solidFill>
              </a:rPr>
            </a:br>
            <a:r>
              <a:rPr lang="en-US" sz="3000" dirty="0">
                <a:solidFill>
                  <a:srgbClr val="FF0000"/>
                </a:solidFill>
              </a:rPr>
              <a:t>LifeCycleScope</a:t>
            </a:r>
          </a:p>
        </p:txBody>
      </p:sp>
      <p:sp>
        <p:nvSpPr>
          <p:cNvPr id="3" name="Content Placeholder 2"/>
          <p:cNvSpPr>
            <a:spLocks noGrp="1"/>
          </p:cNvSpPr>
          <p:nvPr>
            <p:ph idx="1"/>
          </p:nvPr>
        </p:nvSpPr>
        <p:spPr>
          <a:xfrm>
            <a:off x="457200" y="1371600"/>
            <a:ext cx="8686800" cy="5486400"/>
          </a:xfrm>
        </p:spPr>
        <p:txBody>
          <a:bodyPr/>
          <a:lstStyle/>
          <a:p>
            <a:r>
              <a:rPr lang="en-US" b="1" dirty="0">
                <a:solidFill>
                  <a:srgbClr val="FF0000"/>
                </a:solidFill>
              </a:rPr>
              <a:t>ViewModelScope</a:t>
            </a:r>
            <a:r>
              <a:rPr lang="en-US" dirty="0"/>
              <a:t>:</a:t>
            </a:r>
          </a:p>
          <a:p>
            <a:r>
              <a:rPr lang="en-US" sz="2000" dirty="0"/>
              <a:t>CoroutineScope attached with your view models.</a:t>
            </a:r>
          </a:p>
          <a:p>
            <a:r>
              <a:rPr lang="en-US" sz="2000" dirty="0"/>
              <a:t>Coroutines in this scope will be cancelled automatically  when viewmodel is cleared. We don’t need to manually cancel the coroutines.</a:t>
            </a:r>
          </a:p>
          <a:p>
            <a:endParaRPr lang="en-US" sz="2000" dirty="0"/>
          </a:p>
          <a:p>
            <a:r>
              <a:rPr lang="en-US" b="1" dirty="0">
                <a:solidFill>
                  <a:srgbClr val="FF0000"/>
                </a:solidFill>
              </a:rPr>
              <a:t>LifeCycleScope</a:t>
            </a:r>
            <a:r>
              <a:rPr lang="en-US" sz="2000" dirty="0"/>
              <a:t>:</a:t>
            </a:r>
          </a:p>
          <a:p>
            <a:r>
              <a:rPr lang="en-US" sz="2000" dirty="0"/>
              <a:t>CoroutineScope attached with lifecycle(Activity or Fragments)</a:t>
            </a:r>
          </a:p>
          <a:p>
            <a:r>
              <a:rPr lang="en-US" sz="2000" dirty="0"/>
              <a:t>Coroutines in this scope will be cancelled automatically  when lifecycle is destroyed. We don’t need to manually cancel the coroutines.</a:t>
            </a:r>
          </a:p>
          <a:p>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pPr algn="l"/>
            <a:r>
              <a:rPr lang="en-US" dirty="0"/>
              <a:t>Basic Concepts</a:t>
            </a:r>
          </a:p>
        </p:txBody>
      </p:sp>
      <p:sp>
        <p:nvSpPr>
          <p:cNvPr id="3" name="Content Placeholder 2"/>
          <p:cNvSpPr>
            <a:spLocks noGrp="1"/>
          </p:cNvSpPr>
          <p:nvPr>
            <p:ph idx="1"/>
          </p:nvPr>
        </p:nvSpPr>
        <p:spPr>
          <a:xfrm>
            <a:off x="457200" y="914400"/>
            <a:ext cx="8229600" cy="5211763"/>
          </a:xfrm>
        </p:spPr>
        <p:txBody>
          <a:bodyPr>
            <a:normAutofit lnSpcReduction="10000"/>
          </a:bodyPr>
          <a:lstStyle/>
          <a:p>
            <a:endParaRPr lang="en-US" dirty="0"/>
          </a:p>
          <a:p>
            <a:pPr lvl="4"/>
            <a:endParaRPr lang="en-US" dirty="0"/>
          </a:p>
          <a:p>
            <a:endParaRPr lang="en-US" dirty="0"/>
          </a:p>
          <a:p>
            <a:endParaRPr lang="en-US" dirty="0"/>
          </a:p>
          <a:p>
            <a:r>
              <a:rPr lang="en-US" dirty="0"/>
              <a:t>Similarly,  Suppose we have another thread and at moment we start reading a file and suppose our device was slow so it took time to read the file. so, for a longer duration of time our thread was at halt it was waiting till the read from file gets completed so that it will start executing instructions again.</a:t>
            </a:r>
          </a:p>
          <a:p>
            <a:endParaRPr lang="en-US" dirty="0"/>
          </a:p>
        </p:txBody>
      </p:sp>
      <p:sp>
        <p:nvSpPr>
          <p:cNvPr id="5" name="Rounded Rectangle 4"/>
          <p:cNvSpPr/>
          <p:nvPr/>
        </p:nvSpPr>
        <p:spPr>
          <a:xfrm>
            <a:off x="2819400" y="1524000"/>
            <a:ext cx="762000" cy="685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threadVertical.png"/>
          <p:cNvPicPr>
            <a:picLocks noChangeAspect="1"/>
          </p:cNvPicPr>
          <p:nvPr/>
        </p:nvPicPr>
        <p:blipFill>
          <a:blip r:embed="rId2"/>
          <a:stretch>
            <a:fillRect/>
          </a:stretch>
        </p:blipFill>
        <p:spPr>
          <a:xfrm>
            <a:off x="2743200" y="1143000"/>
            <a:ext cx="923925" cy="1447800"/>
          </a:xfrm>
          <a:prstGeom prst="rect">
            <a:avLst/>
          </a:prstGeom>
        </p:spPr>
      </p:pic>
    </p:spTree>
  </p:cSld>
  <p:clrMapOvr>
    <a:masterClrMapping/>
  </p:clrMapOvr>
  <p:transition>
    <p:wedg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b="1" dirty="0"/>
              <a:t>Basic Concepts</a:t>
            </a:r>
          </a:p>
        </p:txBody>
      </p:sp>
      <p:sp>
        <p:nvSpPr>
          <p:cNvPr id="3" name="Content Placeholder 2"/>
          <p:cNvSpPr>
            <a:spLocks noGrp="1"/>
          </p:cNvSpPr>
          <p:nvPr>
            <p:ph idx="1"/>
          </p:nvPr>
        </p:nvSpPr>
        <p:spPr>
          <a:xfrm>
            <a:off x="457200" y="838200"/>
            <a:ext cx="8229600" cy="5287963"/>
          </a:xfrm>
        </p:spPr>
        <p:txBody>
          <a:bodyPr>
            <a:normAutofit fontScale="92500"/>
          </a:bodyPr>
          <a:lstStyle/>
          <a:p>
            <a:r>
              <a:rPr lang="en-US" dirty="0"/>
              <a:t>So, most of the times our threads were in waiting state for getting the response.</a:t>
            </a:r>
          </a:p>
          <a:p>
            <a:r>
              <a:rPr lang="en-US" dirty="0"/>
              <a:t>Basically our proper CPU utilization is not there because our thread has to wait for getting the response.</a:t>
            </a:r>
          </a:p>
          <a:p>
            <a:endParaRPr lang="en-US" dirty="0"/>
          </a:p>
          <a:p>
            <a:r>
              <a:rPr lang="en-US" dirty="0"/>
              <a:t>So, the question is </a:t>
            </a:r>
          </a:p>
          <a:p>
            <a:r>
              <a:rPr lang="en-US" b="1" dirty="0">
                <a:solidFill>
                  <a:srgbClr val="FF0000"/>
                </a:solidFill>
              </a:rPr>
              <a:t>Can we just re-use the thread when it is waiting for some operations or IO operation?</a:t>
            </a:r>
            <a:endParaRPr lang="en-US" dirty="0"/>
          </a:p>
          <a:p>
            <a:r>
              <a:rPr lang="en-US" dirty="0"/>
              <a:t>This questions sets the foundation of Coroutines.</a:t>
            </a:r>
          </a:p>
        </p:txBody>
      </p:sp>
    </p:spTree>
  </p:cSld>
  <p:clrMapOvr>
    <a:masterClrMapping/>
  </p:clrMapOvr>
  <p:transition>
    <p:wedg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normAutofit fontScale="90000"/>
          </a:bodyPr>
          <a:lstStyle/>
          <a:p>
            <a:r>
              <a:rPr lang="en-US" dirty="0"/>
              <a:t>Basic Concepts</a:t>
            </a:r>
          </a:p>
        </p:txBody>
      </p:sp>
      <p:sp>
        <p:nvSpPr>
          <p:cNvPr id="3" name="Content Placeholder 2"/>
          <p:cNvSpPr>
            <a:spLocks noGrp="1"/>
          </p:cNvSpPr>
          <p:nvPr>
            <p:ph idx="1"/>
          </p:nvPr>
        </p:nvSpPr>
        <p:spPr>
          <a:xfrm>
            <a:off x="381000" y="990600"/>
            <a:ext cx="7543800" cy="5135563"/>
          </a:xfrm>
        </p:spPr>
        <p:txBody>
          <a:bodyPr>
            <a:normAutofit fontScale="92500" lnSpcReduction="10000"/>
          </a:bodyPr>
          <a:lstStyle/>
          <a:p>
            <a:r>
              <a:rPr lang="en-US" dirty="0"/>
              <a:t>The threads which are in waiting state. Can we use those threads for executing another tasks.</a:t>
            </a:r>
          </a:p>
          <a:p>
            <a:endParaRPr lang="en-US" dirty="0"/>
          </a:p>
          <a:p>
            <a:endParaRPr lang="en-US" dirty="0"/>
          </a:p>
          <a:p>
            <a:endParaRPr lang="en-US" dirty="0"/>
          </a:p>
          <a:p>
            <a:r>
              <a:rPr lang="en-US" dirty="0"/>
              <a:t>Suppose 1</a:t>
            </a:r>
            <a:r>
              <a:rPr lang="en-US" baseline="30000" dirty="0"/>
              <a:t>st</a:t>
            </a:r>
            <a:r>
              <a:rPr lang="en-US" dirty="0"/>
              <a:t> red dot is when we hit the Api. And 2</a:t>
            </a:r>
            <a:r>
              <a:rPr lang="en-US" baseline="30000" dirty="0"/>
              <a:t>nd</a:t>
            </a:r>
            <a:r>
              <a:rPr lang="en-US" dirty="0"/>
              <a:t> red dot is when its done.</a:t>
            </a:r>
          </a:p>
          <a:p>
            <a:r>
              <a:rPr lang="en-US" dirty="0"/>
              <a:t>In between hitting the Api and getting data from API we want to reuse the thread for executing another task. Coroutines work on these concepts.</a:t>
            </a:r>
          </a:p>
        </p:txBody>
      </p:sp>
      <p:sp>
        <p:nvSpPr>
          <p:cNvPr id="4" name="Freeform 3"/>
          <p:cNvSpPr/>
          <p:nvPr/>
        </p:nvSpPr>
        <p:spPr>
          <a:xfrm>
            <a:off x="1905000" y="2514600"/>
            <a:ext cx="289836" cy="1378634"/>
          </a:xfrm>
          <a:custGeom>
            <a:avLst/>
            <a:gdLst>
              <a:gd name="connsiteX0" fmla="*/ 257196 w 289836"/>
              <a:gd name="connsiteY0" fmla="*/ 0 h 1378634"/>
              <a:gd name="connsiteX1" fmla="*/ 144654 w 289836"/>
              <a:gd name="connsiteY1" fmla="*/ 28135 h 1378634"/>
              <a:gd name="connsiteX2" fmla="*/ 102451 w 289836"/>
              <a:gd name="connsiteY2" fmla="*/ 56271 h 1378634"/>
              <a:gd name="connsiteX3" fmla="*/ 116519 w 289836"/>
              <a:gd name="connsiteY3" fmla="*/ 140677 h 1378634"/>
              <a:gd name="connsiteX4" fmla="*/ 158722 w 289836"/>
              <a:gd name="connsiteY4" fmla="*/ 168812 h 1378634"/>
              <a:gd name="connsiteX5" fmla="*/ 229060 w 289836"/>
              <a:gd name="connsiteY5" fmla="*/ 225083 h 1378634"/>
              <a:gd name="connsiteX6" fmla="*/ 257196 w 289836"/>
              <a:gd name="connsiteY6" fmla="*/ 267286 h 1378634"/>
              <a:gd name="connsiteX7" fmla="*/ 186857 w 289836"/>
              <a:gd name="connsiteY7" fmla="*/ 323557 h 1378634"/>
              <a:gd name="connsiteX8" fmla="*/ 102451 w 289836"/>
              <a:gd name="connsiteY8" fmla="*/ 351692 h 1378634"/>
              <a:gd name="connsiteX9" fmla="*/ 74316 w 289836"/>
              <a:gd name="connsiteY9" fmla="*/ 393895 h 1378634"/>
              <a:gd name="connsiteX10" fmla="*/ 88383 w 289836"/>
              <a:gd name="connsiteY10" fmla="*/ 534572 h 1378634"/>
              <a:gd name="connsiteX11" fmla="*/ 130586 w 289836"/>
              <a:gd name="connsiteY11" fmla="*/ 562708 h 1378634"/>
              <a:gd name="connsiteX12" fmla="*/ 229060 w 289836"/>
              <a:gd name="connsiteY12" fmla="*/ 618978 h 1378634"/>
              <a:gd name="connsiteX13" fmla="*/ 243128 w 289836"/>
              <a:gd name="connsiteY13" fmla="*/ 759655 h 1378634"/>
              <a:gd name="connsiteX14" fmla="*/ 158722 w 289836"/>
              <a:gd name="connsiteY14" fmla="*/ 773723 h 1378634"/>
              <a:gd name="connsiteX15" fmla="*/ 74316 w 289836"/>
              <a:gd name="connsiteY15" fmla="*/ 801858 h 1378634"/>
              <a:gd name="connsiteX16" fmla="*/ 46180 w 289836"/>
              <a:gd name="connsiteY16" fmla="*/ 844061 h 1378634"/>
              <a:gd name="connsiteX17" fmla="*/ 60248 w 289836"/>
              <a:gd name="connsiteY17" fmla="*/ 956603 h 1378634"/>
              <a:gd name="connsiteX18" fmla="*/ 102451 w 289836"/>
              <a:gd name="connsiteY18" fmla="*/ 970671 h 1378634"/>
              <a:gd name="connsiteX19" fmla="*/ 158722 w 289836"/>
              <a:gd name="connsiteY19" fmla="*/ 984738 h 1378634"/>
              <a:gd name="connsiteX20" fmla="*/ 257196 w 289836"/>
              <a:gd name="connsiteY20" fmla="*/ 1012874 h 1378634"/>
              <a:gd name="connsiteX21" fmla="*/ 243128 w 289836"/>
              <a:gd name="connsiteY21" fmla="*/ 1195754 h 1378634"/>
              <a:gd name="connsiteX22" fmla="*/ 172790 w 289836"/>
              <a:gd name="connsiteY22" fmla="*/ 1209821 h 1378634"/>
              <a:gd name="connsiteX23" fmla="*/ 46180 w 289836"/>
              <a:gd name="connsiteY23" fmla="*/ 1223889 h 1378634"/>
              <a:gd name="connsiteX24" fmla="*/ 3977 w 289836"/>
              <a:gd name="connsiteY24" fmla="*/ 1294228 h 1378634"/>
              <a:gd name="connsiteX25" fmla="*/ 18045 w 289836"/>
              <a:gd name="connsiteY25" fmla="*/ 1350498 h 1378634"/>
              <a:gd name="connsiteX26" fmla="*/ 186857 w 289836"/>
              <a:gd name="connsiteY26" fmla="*/ 1364566 h 1378634"/>
              <a:gd name="connsiteX27" fmla="*/ 229060 w 289836"/>
              <a:gd name="connsiteY27" fmla="*/ 1378634 h 1378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89836" h="1378634">
                <a:moveTo>
                  <a:pt x="257196" y="0"/>
                </a:moveTo>
                <a:cubicBezTo>
                  <a:pt x="230449" y="5349"/>
                  <a:pt x="173489" y="13718"/>
                  <a:pt x="144654" y="28135"/>
                </a:cubicBezTo>
                <a:cubicBezTo>
                  <a:pt x="129532" y="35696"/>
                  <a:pt x="116519" y="46892"/>
                  <a:pt x="102451" y="56271"/>
                </a:cubicBezTo>
                <a:cubicBezTo>
                  <a:pt x="107140" y="84406"/>
                  <a:pt x="103763" y="115165"/>
                  <a:pt x="116519" y="140677"/>
                </a:cubicBezTo>
                <a:cubicBezTo>
                  <a:pt x="124080" y="155799"/>
                  <a:pt x="145520" y="158250"/>
                  <a:pt x="158722" y="168812"/>
                </a:cubicBezTo>
                <a:cubicBezTo>
                  <a:pt x="258948" y="248993"/>
                  <a:pt x="99164" y="138487"/>
                  <a:pt x="229060" y="225083"/>
                </a:cubicBezTo>
                <a:cubicBezTo>
                  <a:pt x="238439" y="239151"/>
                  <a:pt x="257196" y="250379"/>
                  <a:pt x="257196" y="267286"/>
                </a:cubicBezTo>
                <a:cubicBezTo>
                  <a:pt x="257196" y="280276"/>
                  <a:pt x="188989" y="322610"/>
                  <a:pt x="186857" y="323557"/>
                </a:cubicBezTo>
                <a:cubicBezTo>
                  <a:pt x="159756" y="335602"/>
                  <a:pt x="102451" y="351692"/>
                  <a:pt x="102451" y="351692"/>
                </a:cubicBezTo>
                <a:cubicBezTo>
                  <a:pt x="93073" y="365760"/>
                  <a:pt x="75613" y="377038"/>
                  <a:pt x="74316" y="393895"/>
                </a:cubicBezTo>
                <a:cubicBezTo>
                  <a:pt x="70702" y="440882"/>
                  <a:pt x="73481" y="489864"/>
                  <a:pt x="88383" y="534572"/>
                </a:cubicBezTo>
                <a:cubicBezTo>
                  <a:pt x="93729" y="550612"/>
                  <a:pt x="115906" y="554320"/>
                  <a:pt x="130586" y="562708"/>
                </a:cubicBezTo>
                <a:cubicBezTo>
                  <a:pt x="255537" y="634109"/>
                  <a:pt x="126229" y="550425"/>
                  <a:pt x="229060" y="618978"/>
                </a:cubicBezTo>
                <a:cubicBezTo>
                  <a:pt x="248489" y="657836"/>
                  <a:pt x="289836" y="712947"/>
                  <a:pt x="243128" y="759655"/>
                </a:cubicBezTo>
                <a:cubicBezTo>
                  <a:pt x="222959" y="779824"/>
                  <a:pt x="186394" y="766805"/>
                  <a:pt x="158722" y="773723"/>
                </a:cubicBezTo>
                <a:cubicBezTo>
                  <a:pt x="129950" y="780916"/>
                  <a:pt x="74316" y="801858"/>
                  <a:pt x="74316" y="801858"/>
                </a:cubicBezTo>
                <a:cubicBezTo>
                  <a:pt x="64937" y="815926"/>
                  <a:pt x="47711" y="827223"/>
                  <a:pt x="46180" y="844061"/>
                </a:cubicBezTo>
                <a:cubicBezTo>
                  <a:pt x="42757" y="881712"/>
                  <a:pt x="44894" y="922055"/>
                  <a:pt x="60248" y="956603"/>
                </a:cubicBezTo>
                <a:cubicBezTo>
                  <a:pt x="66270" y="970154"/>
                  <a:pt x="88193" y="966597"/>
                  <a:pt x="102451" y="970671"/>
                </a:cubicBezTo>
                <a:cubicBezTo>
                  <a:pt x="121041" y="975982"/>
                  <a:pt x="140069" y="979651"/>
                  <a:pt x="158722" y="984738"/>
                </a:cubicBezTo>
                <a:cubicBezTo>
                  <a:pt x="191657" y="993720"/>
                  <a:pt x="224371" y="1003495"/>
                  <a:pt x="257196" y="1012874"/>
                </a:cubicBezTo>
                <a:cubicBezTo>
                  <a:pt x="252507" y="1073834"/>
                  <a:pt x="267212" y="1139557"/>
                  <a:pt x="243128" y="1195754"/>
                </a:cubicBezTo>
                <a:cubicBezTo>
                  <a:pt x="233709" y="1217731"/>
                  <a:pt x="196460" y="1206440"/>
                  <a:pt x="172790" y="1209821"/>
                </a:cubicBezTo>
                <a:cubicBezTo>
                  <a:pt x="130754" y="1215826"/>
                  <a:pt x="88383" y="1219200"/>
                  <a:pt x="46180" y="1223889"/>
                </a:cubicBezTo>
                <a:cubicBezTo>
                  <a:pt x="23894" y="1246176"/>
                  <a:pt x="3977" y="1257705"/>
                  <a:pt x="3977" y="1294228"/>
                </a:cubicBezTo>
                <a:cubicBezTo>
                  <a:pt x="3977" y="1313562"/>
                  <a:pt x="0" y="1343558"/>
                  <a:pt x="18045" y="1350498"/>
                </a:cubicBezTo>
                <a:cubicBezTo>
                  <a:pt x="70747" y="1370768"/>
                  <a:pt x="130586" y="1359877"/>
                  <a:pt x="186857" y="1364566"/>
                </a:cubicBezTo>
                <a:lnTo>
                  <a:pt x="229060" y="1378634"/>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p>
        </p:txBody>
      </p:sp>
      <p:sp>
        <p:nvSpPr>
          <p:cNvPr id="5" name="Rounded Rectangle 4"/>
          <p:cNvSpPr/>
          <p:nvPr/>
        </p:nvSpPr>
        <p:spPr>
          <a:xfrm>
            <a:off x="1828800" y="2895600"/>
            <a:ext cx="609600" cy="685800"/>
          </a:xfrm>
          <a:prstGeom prst="roundRect">
            <a:avLst/>
          </a:prstGeom>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 name="6-Point Star 6"/>
          <p:cNvSpPr/>
          <p:nvPr/>
        </p:nvSpPr>
        <p:spPr>
          <a:xfrm>
            <a:off x="2133600" y="3581400"/>
            <a:ext cx="76200" cy="45719"/>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lowchart: Connector 7"/>
          <p:cNvSpPr/>
          <p:nvPr/>
        </p:nvSpPr>
        <p:spPr>
          <a:xfrm>
            <a:off x="2057400" y="3505200"/>
            <a:ext cx="152400" cy="15240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lowchart: Connector 8"/>
          <p:cNvSpPr/>
          <p:nvPr/>
        </p:nvSpPr>
        <p:spPr>
          <a:xfrm>
            <a:off x="2057400" y="2819400"/>
            <a:ext cx="152400" cy="15240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normAutofit fontScale="90000"/>
          </a:bodyPr>
          <a:lstStyle/>
          <a:p>
            <a:r>
              <a:rPr lang="en-US" dirty="0"/>
              <a:t>Coroutines</a:t>
            </a:r>
          </a:p>
        </p:txBody>
      </p:sp>
      <p:sp>
        <p:nvSpPr>
          <p:cNvPr id="3" name="Content Placeholder 2"/>
          <p:cNvSpPr>
            <a:spLocks noGrp="1"/>
          </p:cNvSpPr>
          <p:nvPr>
            <p:ph idx="1"/>
          </p:nvPr>
        </p:nvSpPr>
        <p:spPr>
          <a:xfrm>
            <a:off x="457200" y="1066800"/>
            <a:ext cx="8077200" cy="5410200"/>
          </a:xfrm>
        </p:spPr>
        <p:txBody>
          <a:bodyPr/>
          <a:lstStyle/>
          <a:p>
            <a:pPr lvl="8"/>
            <a:endParaRPr lang="en-US" dirty="0"/>
          </a:p>
          <a:p>
            <a:endParaRPr lang="en-US" dirty="0"/>
          </a:p>
          <a:p>
            <a:endParaRPr lang="en-US" dirty="0"/>
          </a:p>
          <a:p>
            <a:endParaRPr lang="en-US" sz="1400" dirty="0"/>
          </a:p>
          <a:p>
            <a:r>
              <a:rPr lang="en-US" sz="1400" dirty="0"/>
              <a:t>     Thread Pool</a:t>
            </a:r>
          </a:p>
          <a:p>
            <a:endParaRPr lang="en-US" sz="1400" dirty="0"/>
          </a:p>
          <a:p>
            <a:r>
              <a:rPr lang="en-US" sz="1400" dirty="0"/>
              <a:t>Suppose we want to execute multiple tasks on a thread. So we will take a thread and execute those tasks in that thread. So, when it is performing IO operation we will reuse the thread to perform another task until we get the response.</a:t>
            </a:r>
          </a:p>
          <a:p>
            <a:endParaRPr lang="en-US" sz="1400" dirty="0"/>
          </a:p>
          <a:p>
            <a:r>
              <a:rPr lang="en-US" sz="1400" dirty="0"/>
              <a:t>Suppose at that instant we get the response and thread is not available means it was busy in another task, in that case we will get the thread from threadpool and we will peroform remaining task in another thread. In this way the remaining task will be performed in another thread.</a:t>
            </a:r>
          </a:p>
          <a:p>
            <a:endParaRPr lang="en-US" sz="1400" dirty="0"/>
          </a:p>
          <a:p>
            <a:endParaRPr lang="en-US" sz="1400" dirty="0"/>
          </a:p>
        </p:txBody>
      </p:sp>
      <p:sp>
        <p:nvSpPr>
          <p:cNvPr id="4" name="Rectangle 3"/>
          <p:cNvSpPr/>
          <p:nvPr/>
        </p:nvSpPr>
        <p:spPr>
          <a:xfrm>
            <a:off x="914400" y="1219200"/>
            <a:ext cx="1981200" cy="1295400"/>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5" name="Rectangle 14"/>
          <p:cNvSpPr/>
          <p:nvPr/>
        </p:nvSpPr>
        <p:spPr>
          <a:xfrm>
            <a:off x="4114800" y="1447800"/>
            <a:ext cx="609600" cy="304800"/>
          </a:xfrm>
          <a:prstGeom prst="rect">
            <a:avLst/>
          </a:prstGeom>
          <a:no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7" name="Rectangle 16"/>
          <p:cNvSpPr/>
          <p:nvPr/>
        </p:nvSpPr>
        <p:spPr>
          <a:xfrm>
            <a:off x="5257800" y="1447800"/>
            <a:ext cx="609600" cy="304800"/>
          </a:xfrm>
          <a:prstGeom prst="rect">
            <a:avLst/>
          </a:prstGeom>
          <a:no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0" name="Rectangle 19"/>
          <p:cNvSpPr/>
          <p:nvPr/>
        </p:nvSpPr>
        <p:spPr>
          <a:xfrm>
            <a:off x="3886200" y="5257800"/>
            <a:ext cx="533400" cy="381000"/>
          </a:xfrm>
          <a:prstGeom prst="rect">
            <a:avLst/>
          </a:prstGeom>
          <a:no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1" name="Rectangle 20"/>
          <p:cNvSpPr/>
          <p:nvPr/>
        </p:nvSpPr>
        <p:spPr>
          <a:xfrm>
            <a:off x="4800600" y="5867400"/>
            <a:ext cx="609600" cy="304800"/>
          </a:xfrm>
          <a:prstGeom prst="rect">
            <a:avLst/>
          </a:prstGeom>
          <a:no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22" name="Picture 21" descr="threadVertical.png"/>
          <p:cNvPicPr>
            <a:picLocks noChangeAspect="1"/>
          </p:cNvPicPr>
          <p:nvPr/>
        </p:nvPicPr>
        <p:blipFill>
          <a:blip r:embed="rId2" cstate="print"/>
          <a:stretch>
            <a:fillRect/>
          </a:stretch>
        </p:blipFill>
        <p:spPr>
          <a:xfrm>
            <a:off x="990600" y="1371600"/>
            <a:ext cx="304801" cy="1071562"/>
          </a:xfrm>
          <a:prstGeom prst="rect">
            <a:avLst/>
          </a:prstGeom>
        </p:spPr>
      </p:pic>
      <p:pic>
        <p:nvPicPr>
          <p:cNvPr id="24" name="Picture 23" descr="threadVertical.png"/>
          <p:cNvPicPr>
            <a:picLocks noChangeAspect="1"/>
          </p:cNvPicPr>
          <p:nvPr/>
        </p:nvPicPr>
        <p:blipFill>
          <a:blip r:embed="rId2" cstate="print"/>
          <a:stretch>
            <a:fillRect/>
          </a:stretch>
        </p:blipFill>
        <p:spPr>
          <a:xfrm>
            <a:off x="1295400" y="1371600"/>
            <a:ext cx="304801" cy="1071562"/>
          </a:xfrm>
          <a:prstGeom prst="rect">
            <a:avLst/>
          </a:prstGeom>
        </p:spPr>
      </p:pic>
      <p:pic>
        <p:nvPicPr>
          <p:cNvPr id="26" name="Picture 25" descr="threadVertical.png"/>
          <p:cNvPicPr>
            <a:picLocks noChangeAspect="1"/>
          </p:cNvPicPr>
          <p:nvPr/>
        </p:nvPicPr>
        <p:blipFill>
          <a:blip r:embed="rId2" cstate="print"/>
          <a:stretch>
            <a:fillRect/>
          </a:stretch>
        </p:blipFill>
        <p:spPr>
          <a:xfrm>
            <a:off x="1676400" y="1371600"/>
            <a:ext cx="304801" cy="1071562"/>
          </a:xfrm>
          <a:prstGeom prst="rect">
            <a:avLst/>
          </a:prstGeom>
        </p:spPr>
      </p:pic>
      <p:pic>
        <p:nvPicPr>
          <p:cNvPr id="27" name="Picture 26" descr="threadVertical.png"/>
          <p:cNvPicPr>
            <a:picLocks noChangeAspect="1"/>
          </p:cNvPicPr>
          <p:nvPr/>
        </p:nvPicPr>
        <p:blipFill>
          <a:blip r:embed="rId2" cstate="print"/>
          <a:stretch>
            <a:fillRect/>
          </a:stretch>
        </p:blipFill>
        <p:spPr>
          <a:xfrm>
            <a:off x="2514600" y="1371600"/>
            <a:ext cx="304801" cy="1071562"/>
          </a:xfrm>
          <a:prstGeom prst="rect">
            <a:avLst/>
          </a:prstGeom>
        </p:spPr>
      </p:pic>
      <p:pic>
        <p:nvPicPr>
          <p:cNvPr id="28" name="Picture 27" descr="threadVertical.png"/>
          <p:cNvPicPr>
            <a:picLocks noChangeAspect="1"/>
          </p:cNvPicPr>
          <p:nvPr/>
        </p:nvPicPr>
        <p:blipFill>
          <a:blip r:embed="rId2" cstate="print"/>
          <a:stretch>
            <a:fillRect/>
          </a:stretch>
        </p:blipFill>
        <p:spPr>
          <a:xfrm>
            <a:off x="2133600" y="1371600"/>
            <a:ext cx="304801" cy="1071562"/>
          </a:xfrm>
          <a:prstGeom prst="rect">
            <a:avLst/>
          </a:prstGeom>
        </p:spPr>
      </p:pic>
      <p:pic>
        <p:nvPicPr>
          <p:cNvPr id="29" name="Picture 28" descr="threadHorizontal.png"/>
          <p:cNvPicPr>
            <a:picLocks noChangeAspect="1"/>
          </p:cNvPicPr>
          <p:nvPr/>
        </p:nvPicPr>
        <p:blipFill>
          <a:blip r:embed="rId3"/>
          <a:stretch>
            <a:fillRect/>
          </a:stretch>
        </p:blipFill>
        <p:spPr>
          <a:xfrm>
            <a:off x="3581400" y="1371600"/>
            <a:ext cx="2738438" cy="457200"/>
          </a:xfrm>
          <a:prstGeom prst="rect">
            <a:avLst/>
          </a:prstGeom>
        </p:spPr>
      </p:pic>
      <p:pic>
        <p:nvPicPr>
          <p:cNvPr id="30" name="Picture 29" descr="threadHorizontal.png"/>
          <p:cNvPicPr>
            <a:picLocks noChangeAspect="1"/>
          </p:cNvPicPr>
          <p:nvPr/>
        </p:nvPicPr>
        <p:blipFill>
          <a:blip r:embed="rId3"/>
          <a:stretch>
            <a:fillRect/>
          </a:stretch>
        </p:blipFill>
        <p:spPr>
          <a:xfrm>
            <a:off x="2971800" y="5334000"/>
            <a:ext cx="2738438" cy="228600"/>
          </a:xfrm>
          <a:prstGeom prst="rect">
            <a:avLst/>
          </a:prstGeom>
        </p:spPr>
      </p:pic>
      <p:pic>
        <p:nvPicPr>
          <p:cNvPr id="31" name="Picture 30" descr="threadHorizontal.png"/>
          <p:cNvPicPr>
            <a:picLocks noChangeAspect="1"/>
          </p:cNvPicPr>
          <p:nvPr/>
        </p:nvPicPr>
        <p:blipFill>
          <a:blip r:embed="rId3"/>
          <a:stretch>
            <a:fillRect/>
          </a:stretch>
        </p:blipFill>
        <p:spPr>
          <a:xfrm>
            <a:off x="3810000" y="5943600"/>
            <a:ext cx="2738438" cy="2286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normAutofit fontScale="90000"/>
          </a:bodyPr>
          <a:lstStyle/>
          <a:p>
            <a:r>
              <a:rPr lang="en-US" dirty="0"/>
              <a:t>Coroutines</a:t>
            </a:r>
          </a:p>
        </p:txBody>
      </p:sp>
      <p:sp>
        <p:nvSpPr>
          <p:cNvPr id="3" name="Content Placeholder 2"/>
          <p:cNvSpPr>
            <a:spLocks noGrp="1"/>
          </p:cNvSpPr>
          <p:nvPr>
            <p:ph idx="1"/>
          </p:nvPr>
        </p:nvSpPr>
        <p:spPr>
          <a:xfrm>
            <a:off x="457200" y="914400"/>
            <a:ext cx="7467600" cy="5211763"/>
          </a:xfrm>
        </p:spPr>
        <p:txBody>
          <a:bodyPr>
            <a:normAutofit/>
          </a:bodyPr>
          <a:lstStyle/>
          <a:p>
            <a:r>
              <a:rPr lang="en-US" sz="1800" dirty="0"/>
              <a:t>In this way we can perform multiple tasks on a thread this concept is known as coroutines.</a:t>
            </a:r>
          </a:p>
          <a:p>
            <a:endParaRPr lang="en-US" sz="1800" dirty="0"/>
          </a:p>
          <a:p>
            <a:r>
              <a:rPr lang="en-US" sz="2000" b="1" dirty="0">
                <a:solidFill>
                  <a:srgbClr val="00B0F0"/>
                </a:solidFill>
              </a:rPr>
              <a:t>COROUTINES: </a:t>
            </a:r>
            <a:r>
              <a:rPr lang="en-US" sz="2000" dirty="0">
                <a:solidFill>
                  <a:schemeClr val="tx1">
                    <a:lumMod val="95000"/>
                  </a:schemeClr>
                </a:solidFill>
              </a:rPr>
              <a:t>are also called as functions.</a:t>
            </a:r>
          </a:p>
          <a:p>
            <a:r>
              <a:rPr lang="en-US" sz="2000" dirty="0">
                <a:solidFill>
                  <a:schemeClr val="tx1">
                    <a:lumMod val="95000"/>
                  </a:schemeClr>
                </a:solidFill>
              </a:rPr>
              <a:t>In Co means Cooperating and Routines means functions.</a:t>
            </a:r>
          </a:p>
          <a:p>
            <a:r>
              <a:rPr lang="en-US" sz="2000" dirty="0">
                <a:solidFill>
                  <a:schemeClr val="tx1">
                    <a:lumMod val="95000"/>
                  </a:schemeClr>
                </a:solidFill>
              </a:rPr>
              <a:t>So coroutines are Cooperating Functions means tasks are cooperating with each other so that they can easily use the thread pool. So that thread which are in thread pool can be used for running the application efficiently and we will not create multiple threads and by using only few set of threads we can perform the task efficiently. </a:t>
            </a:r>
          </a:p>
          <a:p>
            <a:r>
              <a:rPr lang="en-US" sz="2000" dirty="0">
                <a:solidFill>
                  <a:schemeClr val="tx1">
                    <a:lumMod val="95000"/>
                  </a:schemeClr>
                </a:solidFill>
              </a:rPr>
              <a:t>This is known as coroutines.</a:t>
            </a:r>
          </a:p>
        </p:txBody>
      </p:sp>
    </p:spTree>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22509FBAAA8804F823F68C1B170E607" ma:contentTypeVersion="13" ma:contentTypeDescription="Create a new document." ma:contentTypeScope="" ma:versionID="dbd068ff6332a8b3ea9ce2a541ed3b3e">
  <xsd:schema xmlns:xsd="http://www.w3.org/2001/XMLSchema" xmlns:xs="http://www.w3.org/2001/XMLSchema" xmlns:p="http://schemas.microsoft.com/office/2006/metadata/properties" xmlns:ns2="513e1c53-629b-433a-ac65-c9af91a23503" xmlns:ns3="bcc65178-ad51-4750-91f6-ba6502d6b38b" targetNamespace="http://schemas.microsoft.com/office/2006/metadata/properties" ma:root="true" ma:fieldsID="e42faf1687bf9e1a1cc79f5db090f14f" ns2:_="" ns3:_="">
    <xsd:import namespace="513e1c53-629b-433a-ac65-c9af91a23503"/>
    <xsd:import namespace="bcc65178-ad51-4750-91f6-ba6502d6b38b"/>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13e1c53-629b-433a-ac65-c9af91a2350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9247bebf-ce0e-4fa1-bae7-748a1283d6fa"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dexed="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cc65178-ad51-4750-91f6-ba6502d6b38b"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fa9300b7-d3c1-4f20-bfb2-762c33ec45df}" ma:internalName="TaxCatchAll" ma:showField="CatchAllData" ma:web="bcc65178-ad51-4750-91f6-ba6502d6b38b">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bcc65178-ad51-4750-91f6-ba6502d6b38b" xsi:nil="true"/>
    <lcf76f155ced4ddcb4097134ff3c332f xmlns="513e1c53-629b-433a-ac65-c9af91a23503">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498F1015-281C-4150-8000-27CDC762921E}">
  <ds:schemaRefs>
    <ds:schemaRef ds:uri="http://schemas.microsoft.com/sharepoint/v3/contenttype/forms"/>
  </ds:schemaRefs>
</ds:datastoreItem>
</file>

<file path=customXml/itemProps2.xml><?xml version="1.0" encoding="utf-8"?>
<ds:datastoreItem xmlns:ds="http://schemas.openxmlformats.org/officeDocument/2006/customXml" ds:itemID="{85F609A4-3FB2-473D-86F8-DF00DF478D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13e1c53-629b-433a-ac65-c9af91a23503"/>
    <ds:schemaRef ds:uri="bcc65178-ad51-4750-91f6-ba6502d6b38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9937904-87D0-48A3-8711-FC9EF27AA5B6}">
  <ds:schemaRefs>
    <ds:schemaRef ds:uri="http://schemas.microsoft.com/office/2006/metadata/properties"/>
    <ds:schemaRef ds:uri="http://schemas.microsoft.com/office/infopath/2007/PartnerControls"/>
    <ds:schemaRef ds:uri="bcc65178-ad51-4750-91f6-ba6502d6b38b"/>
    <ds:schemaRef ds:uri="513e1c53-629b-433a-ac65-c9af91a23503"/>
  </ds:schemaRefs>
</ds:datastoreItem>
</file>

<file path=docProps/app.xml><?xml version="1.0" encoding="utf-8"?>
<Properties xmlns="http://schemas.openxmlformats.org/officeDocument/2006/extended-properties" xmlns:vt="http://schemas.openxmlformats.org/officeDocument/2006/docPropsVTypes">
  <Template>Technic</Template>
  <TotalTime>1262</TotalTime>
  <Words>2925</Words>
  <Application>Microsoft Office PowerPoint</Application>
  <PresentationFormat>On-screen Show (4:3)</PresentationFormat>
  <Paragraphs>377</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Technic</vt:lpstr>
      <vt:lpstr>Coroutines</vt:lpstr>
      <vt:lpstr>Basic Concepts</vt:lpstr>
      <vt:lpstr>Basic Concepts</vt:lpstr>
      <vt:lpstr>Basic Concepts</vt:lpstr>
      <vt:lpstr>Basic Concepts</vt:lpstr>
      <vt:lpstr>Basic Concepts</vt:lpstr>
      <vt:lpstr>Basic Concepts</vt:lpstr>
      <vt:lpstr>Coroutines</vt:lpstr>
      <vt:lpstr>Coroutines</vt:lpstr>
      <vt:lpstr>Coroutines</vt:lpstr>
      <vt:lpstr>Coroutines </vt:lpstr>
      <vt:lpstr>PowerPoint Presentation</vt:lpstr>
      <vt:lpstr>Coroutines</vt:lpstr>
      <vt:lpstr>Coroutines</vt:lpstr>
      <vt:lpstr>Coroutines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Suspending Functions and Suspending Modifiers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Withcontext and runBlocking</vt:lpstr>
      <vt:lpstr>PowerPoint Presentation</vt:lpstr>
      <vt:lpstr>PowerPoint Presentation</vt:lpstr>
      <vt:lpstr>PowerPoint Presentation</vt:lpstr>
      <vt:lpstr>ViewModelScope and LifeCycleScope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Coroutines</dc:title>
  <dc:creator>ADMIN</dc:creator>
  <cp:lastModifiedBy>ADMIN</cp:lastModifiedBy>
  <cp:revision>167</cp:revision>
  <dcterms:created xsi:type="dcterms:W3CDTF">2023-09-20T03:42:05Z</dcterms:created>
  <dcterms:modified xsi:type="dcterms:W3CDTF">2023-10-03T05:50:27Z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0x010100922509FBAAA8804F823F68C1B170E607</vt:lpwstr>
  </property>
  <property fmtid="{D5CDD505-2E9C-101B-9397-08002B2CF9AE}" pid="3" name="MediaServiceImageTags">
    <vt:lpwstr/>
  </property>
</Properties>
</file>