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78" r:id="rId3"/>
    <p:sldId id="261" r:id="rId4"/>
    <p:sldId id="281" r:id="rId5"/>
    <p:sldId id="273" r:id="rId6"/>
    <p:sldId id="291" r:id="rId7"/>
    <p:sldId id="292" r:id="rId8"/>
    <p:sldId id="283" r:id="rId9"/>
    <p:sldId id="274" r:id="rId10"/>
    <p:sldId id="284" r:id="rId11"/>
    <p:sldId id="285" r:id="rId12"/>
    <p:sldId id="286" r:id="rId13"/>
    <p:sldId id="287" r:id="rId14"/>
    <p:sldId id="288" r:id="rId15"/>
    <p:sldId id="289" r:id="rId16"/>
    <p:sldId id="290" r:id="rId17"/>
    <p:sldId id="269" r:id="rId18"/>
    <p:sldId id="293" r:id="rId19"/>
    <p:sldId id="294" r:id="rId20"/>
    <p:sldId id="295" r:id="rId21"/>
    <p:sldId id="296" r:id="rId22"/>
    <p:sldId id="297" r:id="rId23"/>
    <p:sldId id="298" r:id="rId24"/>
    <p:sldId id="299" r:id="rId25"/>
    <p:sldId id="300" r:id="rId26"/>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1E8FE-0DBA-F609-2817-F1D4AD4D4360}" v="475" dt="2023-09-04T11:37:01.872"/>
    <p1510:client id="{654B15DF-CE78-8B43-778C-3CF1CD52DFDA}" v="19" dt="2023-09-07T05:00:01.174"/>
    <p1510:client id="{AB45538F-09E4-32BA-5352-CC9D378F9152}" v="15" dt="2023-09-05T04:14:34.825"/>
    <p1510:client id="{DC372AC5-7245-1928-8435-078A279A5B2A}" v="279" dt="2023-09-06T11:13:54.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46"/>
    <p:restoredTop sz="96452"/>
  </p:normalViewPr>
  <p:slideViewPr>
    <p:cSldViewPr snapToGrid="0" snapToObjects="1">
      <p:cViewPr varScale="1">
        <p:scale>
          <a:sx n="113" d="100"/>
          <a:sy n="113" d="100"/>
        </p:scale>
        <p:origin x="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51654-DAEF-C548-9A49-73B9B5BE61E0}" type="datetimeFigureOut">
              <a:rPr lang="en-NO" smtClean="0"/>
              <a:t>09/11/2023</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DE1E2-FB50-144C-81E4-2396E9C515C6}" type="slidenum">
              <a:rPr lang="en-NO" smtClean="0"/>
              <a:t>‹#›</a:t>
            </a:fld>
            <a:endParaRPr lang="en-NO"/>
          </a:p>
        </p:txBody>
      </p:sp>
    </p:spTree>
    <p:extLst>
      <p:ext uri="{BB962C8B-B14F-4D97-AF65-F5344CB8AC3E}">
        <p14:creationId xmlns:p14="http://schemas.microsoft.com/office/powerpoint/2010/main" val="7163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5</a:t>
            </a:fld>
            <a:endParaRPr lang="en-US" altLang="en-US"/>
          </a:p>
        </p:txBody>
      </p:sp>
    </p:spTree>
    <p:extLst>
      <p:ext uri="{BB962C8B-B14F-4D97-AF65-F5344CB8AC3E}">
        <p14:creationId xmlns:p14="http://schemas.microsoft.com/office/powerpoint/2010/main" val="3330353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14</a:t>
            </a:fld>
            <a:endParaRPr lang="en-US" altLang="en-US"/>
          </a:p>
        </p:txBody>
      </p:sp>
    </p:spTree>
    <p:extLst>
      <p:ext uri="{BB962C8B-B14F-4D97-AF65-F5344CB8AC3E}">
        <p14:creationId xmlns:p14="http://schemas.microsoft.com/office/powerpoint/2010/main" val="3187888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15</a:t>
            </a:fld>
            <a:endParaRPr lang="en-US" altLang="en-US"/>
          </a:p>
        </p:txBody>
      </p:sp>
    </p:spTree>
    <p:extLst>
      <p:ext uri="{BB962C8B-B14F-4D97-AF65-F5344CB8AC3E}">
        <p14:creationId xmlns:p14="http://schemas.microsoft.com/office/powerpoint/2010/main" val="348578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16</a:t>
            </a:fld>
            <a:endParaRPr lang="en-US" altLang="en-US"/>
          </a:p>
        </p:txBody>
      </p:sp>
    </p:spTree>
    <p:extLst>
      <p:ext uri="{BB962C8B-B14F-4D97-AF65-F5344CB8AC3E}">
        <p14:creationId xmlns:p14="http://schemas.microsoft.com/office/powerpoint/2010/main" val="121425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6</a:t>
            </a:fld>
            <a:endParaRPr lang="en-US" altLang="en-US"/>
          </a:p>
        </p:txBody>
      </p:sp>
    </p:spTree>
    <p:extLst>
      <p:ext uri="{BB962C8B-B14F-4D97-AF65-F5344CB8AC3E}">
        <p14:creationId xmlns:p14="http://schemas.microsoft.com/office/powerpoint/2010/main" val="142432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7</a:t>
            </a:fld>
            <a:endParaRPr lang="en-US" altLang="en-US"/>
          </a:p>
        </p:txBody>
      </p:sp>
    </p:spTree>
    <p:extLst>
      <p:ext uri="{BB962C8B-B14F-4D97-AF65-F5344CB8AC3E}">
        <p14:creationId xmlns:p14="http://schemas.microsoft.com/office/powerpoint/2010/main" val="219335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8</a:t>
            </a:fld>
            <a:endParaRPr lang="en-US" altLang="en-US"/>
          </a:p>
        </p:txBody>
      </p:sp>
    </p:spTree>
    <p:extLst>
      <p:ext uri="{BB962C8B-B14F-4D97-AF65-F5344CB8AC3E}">
        <p14:creationId xmlns:p14="http://schemas.microsoft.com/office/powerpoint/2010/main" val="291319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9</a:t>
            </a:fld>
            <a:endParaRPr lang="en-US" altLang="en-US"/>
          </a:p>
        </p:txBody>
      </p:sp>
    </p:spTree>
    <p:extLst>
      <p:ext uri="{BB962C8B-B14F-4D97-AF65-F5344CB8AC3E}">
        <p14:creationId xmlns:p14="http://schemas.microsoft.com/office/powerpoint/2010/main" val="221339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10</a:t>
            </a:fld>
            <a:endParaRPr lang="en-US" altLang="en-US"/>
          </a:p>
        </p:txBody>
      </p:sp>
    </p:spTree>
    <p:extLst>
      <p:ext uri="{BB962C8B-B14F-4D97-AF65-F5344CB8AC3E}">
        <p14:creationId xmlns:p14="http://schemas.microsoft.com/office/powerpoint/2010/main" val="1059918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11</a:t>
            </a:fld>
            <a:endParaRPr lang="en-US" altLang="en-US"/>
          </a:p>
        </p:txBody>
      </p:sp>
    </p:spTree>
    <p:extLst>
      <p:ext uri="{BB962C8B-B14F-4D97-AF65-F5344CB8AC3E}">
        <p14:creationId xmlns:p14="http://schemas.microsoft.com/office/powerpoint/2010/main" val="4276296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12</a:t>
            </a:fld>
            <a:endParaRPr lang="en-US" altLang="en-US"/>
          </a:p>
        </p:txBody>
      </p:sp>
    </p:spTree>
    <p:extLst>
      <p:ext uri="{BB962C8B-B14F-4D97-AF65-F5344CB8AC3E}">
        <p14:creationId xmlns:p14="http://schemas.microsoft.com/office/powerpoint/2010/main" val="1933987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3541A22C-93F3-4D94-8375-ADB406D4C57E}" type="slidenum">
              <a:rPr lang="en-US" altLang="en-US" smtClean="0"/>
              <a:pPr/>
              <a:t>13</a:t>
            </a:fld>
            <a:endParaRPr lang="en-US" altLang="en-US"/>
          </a:p>
        </p:txBody>
      </p:sp>
    </p:spTree>
    <p:extLst>
      <p:ext uri="{BB962C8B-B14F-4D97-AF65-F5344CB8AC3E}">
        <p14:creationId xmlns:p14="http://schemas.microsoft.com/office/powerpoint/2010/main" val="186515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A876-98D1-1046-9C62-BCD01A4DB47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4E997D80-1E8A-6145-B902-394EDF6D3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0E904680-5754-1D4C-8F39-F3ADA88D01C5}"/>
              </a:ext>
            </a:extLst>
          </p:cNvPr>
          <p:cNvSpPr>
            <a:spLocks noGrp="1"/>
          </p:cNvSpPr>
          <p:nvPr>
            <p:ph type="dt" sz="half" idx="10"/>
          </p:nvPr>
        </p:nvSpPr>
        <p:spPr/>
        <p:txBody>
          <a:bodyPr/>
          <a:lstStyle/>
          <a:p>
            <a:r>
              <a:rPr lang="nb-NO"/>
              <a:t>12-5-666</a:t>
            </a:r>
            <a:endParaRPr lang="en-NO"/>
          </a:p>
        </p:txBody>
      </p:sp>
      <p:sp>
        <p:nvSpPr>
          <p:cNvPr id="5" name="Footer Placeholder 4">
            <a:extLst>
              <a:ext uri="{FF2B5EF4-FFF2-40B4-BE49-F238E27FC236}">
                <a16:creationId xmlns:a16="http://schemas.microsoft.com/office/drawing/2014/main" id="{27299AE3-83A3-BE4D-AB61-3D697C9B5E6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469BC2E-AA32-894B-9B1B-6C47EC31289F}"/>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13506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3251-44EE-BB48-A7CB-CDE20C664AD2}"/>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71C70C2D-BA85-CC45-8DCA-751BEFA008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DDE5B258-91AE-6A45-84A2-9112F1DE5B47}"/>
              </a:ext>
            </a:extLst>
          </p:cNvPr>
          <p:cNvSpPr>
            <a:spLocks noGrp="1"/>
          </p:cNvSpPr>
          <p:nvPr>
            <p:ph type="dt" sz="half" idx="10"/>
          </p:nvPr>
        </p:nvSpPr>
        <p:spPr/>
        <p:txBody>
          <a:bodyPr/>
          <a:lstStyle/>
          <a:p>
            <a:r>
              <a:rPr lang="nb-NO"/>
              <a:t>12-5-666</a:t>
            </a:r>
            <a:endParaRPr lang="en-NO"/>
          </a:p>
        </p:txBody>
      </p:sp>
      <p:sp>
        <p:nvSpPr>
          <p:cNvPr id="5" name="Footer Placeholder 4">
            <a:extLst>
              <a:ext uri="{FF2B5EF4-FFF2-40B4-BE49-F238E27FC236}">
                <a16:creationId xmlns:a16="http://schemas.microsoft.com/office/drawing/2014/main" id="{17BFFF68-FD12-2246-B0D7-7A5014965520}"/>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818CE58-22DB-0847-90E1-22B6D3531F1B}"/>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69000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139F5-5862-2C44-B635-D9257492A1B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524B1590-2C75-8841-8BFF-B1F4B49EDA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352C045-5614-634C-8D83-4FFE4E1032DF}"/>
              </a:ext>
            </a:extLst>
          </p:cNvPr>
          <p:cNvSpPr>
            <a:spLocks noGrp="1"/>
          </p:cNvSpPr>
          <p:nvPr>
            <p:ph type="dt" sz="half" idx="10"/>
          </p:nvPr>
        </p:nvSpPr>
        <p:spPr/>
        <p:txBody>
          <a:bodyPr/>
          <a:lstStyle/>
          <a:p>
            <a:r>
              <a:rPr lang="nb-NO"/>
              <a:t>12-5-666</a:t>
            </a:r>
            <a:endParaRPr lang="en-NO"/>
          </a:p>
        </p:txBody>
      </p:sp>
      <p:sp>
        <p:nvSpPr>
          <p:cNvPr id="5" name="Footer Placeholder 4">
            <a:extLst>
              <a:ext uri="{FF2B5EF4-FFF2-40B4-BE49-F238E27FC236}">
                <a16:creationId xmlns:a16="http://schemas.microsoft.com/office/drawing/2014/main" id="{9105AF37-CA74-6C46-AABB-F640649A71B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232D6F9A-2380-2647-97CD-C918C61A7D58}"/>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267228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2859-A9AF-8E44-AA1C-C807E518F643}"/>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1B8507E7-BB8F-C04F-BADE-9C855B8C0B4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0AF76ACC-B509-6B43-9D8C-059573290A75}"/>
              </a:ext>
            </a:extLst>
          </p:cNvPr>
          <p:cNvSpPr>
            <a:spLocks noGrp="1"/>
          </p:cNvSpPr>
          <p:nvPr>
            <p:ph type="dt" sz="half" idx="10"/>
          </p:nvPr>
        </p:nvSpPr>
        <p:spPr/>
        <p:txBody>
          <a:bodyPr/>
          <a:lstStyle/>
          <a:p>
            <a:r>
              <a:rPr lang="nb-NO"/>
              <a:t>12-5-666</a:t>
            </a:r>
            <a:endParaRPr lang="en-NO"/>
          </a:p>
        </p:txBody>
      </p:sp>
      <p:sp>
        <p:nvSpPr>
          <p:cNvPr id="5" name="Footer Placeholder 4">
            <a:extLst>
              <a:ext uri="{FF2B5EF4-FFF2-40B4-BE49-F238E27FC236}">
                <a16:creationId xmlns:a16="http://schemas.microsoft.com/office/drawing/2014/main" id="{77D3F63C-A60E-1246-A1C7-F01EB2FC8BE5}"/>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ADE59E63-53BD-0147-BECD-1DD109E5CAEE}"/>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369183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2455-8A1F-B64B-810C-95BC7BFCD39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8F856601-9D29-324B-92CF-65951A324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6AB476-80F6-404F-B6AD-6941982EFAB4}"/>
              </a:ext>
            </a:extLst>
          </p:cNvPr>
          <p:cNvSpPr>
            <a:spLocks noGrp="1"/>
          </p:cNvSpPr>
          <p:nvPr>
            <p:ph type="dt" sz="half" idx="10"/>
          </p:nvPr>
        </p:nvSpPr>
        <p:spPr/>
        <p:txBody>
          <a:bodyPr/>
          <a:lstStyle/>
          <a:p>
            <a:r>
              <a:rPr lang="nb-NO"/>
              <a:t>12-5-666</a:t>
            </a:r>
            <a:endParaRPr lang="en-NO"/>
          </a:p>
        </p:txBody>
      </p:sp>
      <p:sp>
        <p:nvSpPr>
          <p:cNvPr id="5" name="Footer Placeholder 4">
            <a:extLst>
              <a:ext uri="{FF2B5EF4-FFF2-40B4-BE49-F238E27FC236}">
                <a16:creationId xmlns:a16="http://schemas.microsoft.com/office/drawing/2014/main" id="{6243EE8E-17D1-B043-8F3E-2ADD8F124B6B}"/>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2806C1E2-8A1C-F942-8BD4-28F2AF732988}"/>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414461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1F77-58E8-F14F-8036-841CD1FA337D}"/>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F3B3EB2C-C5FB-3C41-B68C-7952F03F40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6A95738B-9B49-C64F-8CD3-4448952FEA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E8934529-6CEE-4143-B698-7CDB226F1FC1}"/>
              </a:ext>
            </a:extLst>
          </p:cNvPr>
          <p:cNvSpPr>
            <a:spLocks noGrp="1"/>
          </p:cNvSpPr>
          <p:nvPr>
            <p:ph type="dt" sz="half" idx="10"/>
          </p:nvPr>
        </p:nvSpPr>
        <p:spPr/>
        <p:txBody>
          <a:bodyPr/>
          <a:lstStyle/>
          <a:p>
            <a:r>
              <a:rPr lang="nb-NO"/>
              <a:t>12-5-666</a:t>
            </a:r>
            <a:endParaRPr lang="en-NO"/>
          </a:p>
        </p:txBody>
      </p:sp>
      <p:sp>
        <p:nvSpPr>
          <p:cNvPr id="6" name="Footer Placeholder 5">
            <a:extLst>
              <a:ext uri="{FF2B5EF4-FFF2-40B4-BE49-F238E27FC236}">
                <a16:creationId xmlns:a16="http://schemas.microsoft.com/office/drawing/2014/main" id="{DE0B0093-9D45-5D48-905A-630A375A617D}"/>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7A95C3C2-C3D0-2D4F-9E4D-BBAED1BAB824}"/>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58187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B675-6BEB-1E46-9433-6696DA45521D}"/>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2F2662B9-0151-3046-9C7F-65FFADCD32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32B4D7F-F1AB-994E-9E03-B8E155C148B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7D4282CB-C244-E74C-AF77-2CC10DFDF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903C76D-AA60-2D4E-8681-CE6C2FF636E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EDB7C011-B1CD-394D-9C5A-551525B06D34}"/>
              </a:ext>
            </a:extLst>
          </p:cNvPr>
          <p:cNvSpPr>
            <a:spLocks noGrp="1"/>
          </p:cNvSpPr>
          <p:nvPr>
            <p:ph type="dt" sz="half" idx="10"/>
          </p:nvPr>
        </p:nvSpPr>
        <p:spPr/>
        <p:txBody>
          <a:bodyPr/>
          <a:lstStyle/>
          <a:p>
            <a:r>
              <a:rPr lang="nb-NO"/>
              <a:t>12-5-666</a:t>
            </a:r>
            <a:endParaRPr lang="en-NO"/>
          </a:p>
        </p:txBody>
      </p:sp>
      <p:sp>
        <p:nvSpPr>
          <p:cNvPr id="8" name="Footer Placeholder 7">
            <a:extLst>
              <a:ext uri="{FF2B5EF4-FFF2-40B4-BE49-F238E27FC236}">
                <a16:creationId xmlns:a16="http://schemas.microsoft.com/office/drawing/2014/main" id="{3B19ECE9-7405-7946-888A-3139712C3D6A}"/>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A2F83505-710A-214C-B269-29966F21B8EC}"/>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355752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8D77-D8AB-B84B-8EE1-395FDAE112EE}"/>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63061598-0650-3E43-A058-484E266123A6}"/>
              </a:ext>
            </a:extLst>
          </p:cNvPr>
          <p:cNvSpPr>
            <a:spLocks noGrp="1"/>
          </p:cNvSpPr>
          <p:nvPr>
            <p:ph type="dt" sz="half" idx="10"/>
          </p:nvPr>
        </p:nvSpPr>
        <p:spPr/>
        <p:txBody>
          <a:bodyPr/>
          <a:lstStyle/>
          <a:p>
            <a:r>
              <a:rPr lang="nb-NO"/>
              <a:t>12-5-666</a:t>
            </a:r>
            <a:endParaRPr lang="en-NO"/>
          </a:p>
        </p:txBody>
      </p:sp>
      <p:sp>
        <p:nvSpPr>
          <p:cNvPr id="4" name="Footer Placeholder 3">
            <a:extLst>
              <a:ext uri="{FF2B5EF4-FFF2-40B4-BE49-F238E27FC236}">
                <a16:creationId xmlns:a16="http://schemas.microsoft.com/office/drawing/2014/main" id="{CA7BEF3A-D05A-B547-B915-BC6276E6F009}"/>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AC202535-2739-AA40-BFB3-DEBCAD12E22B}"/>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261005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96D41-FC13-1049-9165-EF135C35FB57}"/>
              </a:ext>
            </a:extLst>
          </p:cNvPr>
          <p:cNvSpPr>
            <a:spLocks noGrp="1"/>
          </p:cNvSpPr>
          <p:nvPr>
            <p:ph type="dt" sz="half" idx="10"/>
          </p:nvPr>
        </p:nvSpPr>
        <p:spPr/>
        <p:txBody>
          <a:bodyPr/>
          <a:lstStyle/>
          <a:p>
            <a:r>
              <a:rPr lang="nb-NO"/>
              <a:t>12-5-666</a:t>
            </a:r>
            <a:endParaRPr lang="en-NO"/>
          </a:p>
        </p:txBody>
      </p:sp>
      <p:sp>
        <p:nvSpPr>
          <p:cNvPr id="3" name="Footer Placeholder 2">
            <a:extLst>
              <a:ext uri="{FF2B5EF4-FFF2-40B4-BE49-F238E27FC236}">
                <a16:creationId xmlns:a16="http://schemas.microsoft.com/office/drawing/2014/main" id="{0C3BBC92-9B0A-E14C-BCAB-ABC56420F06E}"/>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841BC41F-E215-EC4B-9CD5-215367A6AAC7}"/>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388126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0BA6-8853-3B4B-ACF7-308C44AFC7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1E2D9A06-BC82-3546-A4FE-239AA4D82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F8B86F69-1449-194F-B4F5-9A705288C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694452-1278-3D41-867F-8FCCF4E1CA1E}"/>
              </a:ext>
            </a:extLst>
          </p:cNvPr>
          <p:cNvSpPr>
            <a:spLocks noGrp="1"/>
          </p:cNvSpPr>
          <p:nvPr>
            <p:ph type="dt" sz="half" idx="10"/>
          </p:nvPr>
        </p:nvSpPr>
        <p:spPr/>
        <p:txBody>
          <a:bodyPr/>
          <a:lstStyle/>
          <a:p>
            <a:r>
              <a:rPr lang="nb-NO"/>
              <a:t>12-5-666</a:t>
            </a:r>
            <a:endParaRPr lang="en-NO"/>
          </a:p>
        </p:txBody>
      </p:sp>
      <p:sp>
        <p:nvSpPr>
          <p:cNvPr id="6" name="Footer Placeholder 5">
            <a:extLst>
              <a:ext uri="{FF2B5EF4-FFF2-40B4-BE49-F238E27FC236}">
                <a16:creationId xmlns:a16="http://schemas.microsoft.com/office/drawing/2014/main" id="{DC75DE04-09E6-844C-A765-69B274FDE564}"/>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8C1A4149-5C6B-334C-B980-8EF0288354E6}"/>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169805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1EE4-F3EF-2844-B662-3A0F0E93F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927DFB1D-58A5-974B-A21C-84B084D2F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D8AEDAA3-0DC1-C346-B776-94191A800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EF4A42-5296-9741-BEF9-B268EA7C91AD}"/>
              </a:ext>
            </a:extLst>
          </p:cNvPr>
          <p:cNvSpPr>
            <a:spLocks noGrp="1"/>
          </p:cNvSpPr>
          <p:nvPr>
            <p:ph type="dt" sz="half" idx="10"/>
          </p:nvPr>
        </p:nvSpPr>
        <p:spPr/>
        <p:txBody>
          <a:bodyPr/>
          <a:lstStyle/>
          <a:p>
            <a:r>
              <a:rPr lang="nb-NO"/>
              <a:t>12-5-666</a:t>
            </a:r>
            <a:endParaRPr lang="en-NO"/>
          </a:p>
        </p:txBody>
      </p:sp>
      <p:sp>
        <p:nvSpPr>
          <p:cNvPr id="6" name="Footer Placeholder 5">
            <a:extLst>
              <a:ext uri="{FF2B5EF4-FFF2-40B4-BE49-F238E27FC236}">
                <a16:creationId xmlns:a16="http://schemas.microsoft.com/office/drawing/2014/main" id="{C12E42DC-CEB2-6C49-B1F2-2616F8582749}"/>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3528E24F-8188-9143-8960-DFC55BFB0E39}"/>
              </a:ext>
            </a:extLst>
          </p:cNvPr>
          <p:cNvSpPr>
            <a:spLocks noGrp="1"/>
          </p:cNvSpPr>
          <p:nvPr>
            <p:ph type="sldNum" sz="quarter" idx="12"/>
          </p:nvPr>
        </p:nvSpPr>
        <p:spPr/>
        <p:txBody>
          <a:bodyPr/>
          <a:lstStyle/>
          <a:p>
            <a:fld id="{3CF0B2A7-8C83-EC49-9781-272697BE053E}" type="slidenum">
              <a:rPr lang="en-NO" smtClean="0"/>
              <a:t>‹#›</a:t>
            </a:fld>
            <a:endParaRPr lang="en-NO"/>
          </a:p>
        </p:txBody>
      </p:sp>
    </p:spTree>
    <p:extLst>
      <p:ext uri="{BB962C8B-B14F-4D97-AF65-F5344CB8AC3E}">
        <p14:creationId xmlns:p14="http://schemas.microsoft.com/office/powerpoint/2010/main" val="33902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4567A-F368-E244-818C-91878C03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18A389EE-BF01-5A43-9EF3-094C2035D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2F0955C5-732E-9F4E-9F7E-852E46AED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nb-NO"/>
              <a:t>12-5-666</a:t>
            </a:r>
            <a:endParaRPr lang="en-NO"/>
          </a:p>
        </p:txBody>
      </p:sp>
      <p:sp>
        <p:nvSpPr>
          <p:cNvPr id="5" name="Footer Placeholder 4">
            <a:extLst>
              <a:ext uri="{FF2B5EF4-FFF2-40B4-BE49-F238E27FC236}">
                <a16:creationId xmlns:a16="http://schemas.microsoft.com/office/drawing/2014/main" id="{B8C55ED5-EF10-4049-BAAF-00F398E7C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EFEE0178-76E4-B44B-9938-FCE04A99D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0B2A7-8C83-EC49-9781-272697BE053E}" type="slidenum">
              <a:rPr lang="en-NO" smtClean="0"/>
              <a:t>‹#›</a:t>
            </a:fld>
            <a:endParaRPr lang="en-NO"/>
          </a:p>
        </p:txBody>
      </p:sp>
    </p:spTree>
    <p:extLst>
      <p:ext uri="{BB962C8B-B14F-4D97-AF65-F5344CB8AC3E}">
        <p14:creationId xmlns:p14="http://schemas.microsoft.com/office/powerpoint/2010/main" val="3431901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topic/libraries/architecture/viewmode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otlinlang.org/api/kotlinx.coroutines/kotlinx-coroutines-core/kotlinx.coroutines/async.html" TargetMode="External"/><Relationship Id="rId2" Type="http://schemas.openxmlformats.org/officeDocument/2006/relationships/hyperlink" Target="https://kotlinlang.org/api/kotlinx.coroutines/kotlinx-coroutines-core/kotlinx.coroutines/-job/index.html" TargetMode="External"/><Relationship Id="rId1" Type="http://schemas.openxmlformats.org/officeDocument/2006/relationships/slideLayout" Target="../slideLayouts/slideLayout2.xml"/><Relationship Id="rId4" Type="http://schemas.openxmlformats.org/officeDocument/2006/relationships/hyperlink" Target="https://kotlinlang.org/api/kotlinx.coroutines/kotlinx-coroutines-core/kotlinx.coroutines/-deferred/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kotlin-coroutines-on-androi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kotlinlang.org/api/kotlinx.coroutines/kotlinx-coroutines-core/kotlinx.coroutines/-job/cancel.html" TargetMode="External"/><Relationship Id="rId3" Type="http://schemas.openxmlformats.org/officeDocument/2006/relationships/hyperlink" Target="https://kotlinlang.org/api/kotlinx.coroutines/kotlinx-coroutines-core/kotlinx.coroutines/launch.html" TargetMode="External"/><Relationship Id="rId7" Type="http://schemas.openxmlformats.org/officeDocument/2006/relationships/hyperlink" Target="https://kotlinlang.org/api/kotlinx.coroutines/kotlinx-coroutines-core/kotlinx.coroutines/-supervisor-job.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kotlinlang.org/api/kotlinx.coroutines/kotlinx-coroutines-core/kotlinx.coroutines/-deferred/await.html" TargetMode="External"/><Relationship Id="rId11" Type="http://schemas.openxmlformats.org/officeDocument/2006/relationships/hyperlink" Target="https://kotlinlang.org/api/kotlinx.coroutines/kotlinx-coroutines-core/kotlinx.coroutines/-completable-job/index.html" TargetMode="External"/><Relationship Id="rId5" Type="http://schemas.openxmlformats.org/officeDocument/2006/relationships/hyperlink" Target="https://kotlinlang.org/api/kotlinx.coroutines/kotlinx-coroutines-core/kotlinx.coroutines/async.html" TargetMode="External"/><Relationship Id="rId10" Type="http://schemas.openxmlformats.org/officeDocument/2006/relationships/hyperlink" Target="https://kotlinlang.org/api/kotlinx.coroutines/kotlinx-coroutines-core/kotlinx.coroutines/-job/index.html" TargetMode="External"/><Relationship Id="rId4" Type="http://schemas.openxmlformats.org/officeDocument/2006/relationships/hyperlink" Target="https://kotlinlang.org/api/kotlinx.coroutines/kotlinx-coroutines-core/kotlinx.coroutines/-coroutine-exception-handler/index.html" TargetMode="External"/><Relationship Id="rId9" Type="http://schemas.openxmlformats.org/officeDocument/2006/relationships/hyperlink" Target="https://kotlinlang.org/api/kotlinx.coroutines/kotlinx-coroutines-core/kotlinx.coroutines/-cancellation-exception/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F1672FB-DD08-4408-9EBA-2A674547F693}"/>
              </a:ext>
            </a:extLst>
          </p:cNvPr>
          <p:cNvSpPr txBox="1">
            <a:spLocks noChangeArrowheads="1"/>
          </p:cNvSpPr>
          <p:nvPr/>
        </p:nvSpPr>
        <p:spPr bwMode="auto">
          <a:xfrm>
            <a:off x="949325" y="1203325"/>
            <a:ext cx="10748963"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endParaRPr lang="en-US" altLang="en-US" sz="5400" b="1" dirty="0">
              <a:solidFill>
                <a:srgbClr val="00B0F0"/>
              </a:solidFill>
              <a:latin typeface="Calibri" panose="020F0502020204030204" pitchFamily="34" charset="0"/>
              <a:cs typeface="Calibri"/>
            </a:endParaRPr>
          </a:p>
        </p:txBody>
      </p:sp>
      <p:sp>
        <p:nvSpPr>
          <p:cNvPr id="6147" name="Subtitle 2">
            <a:extLst>
              <a:ext uri="{FF2B5EF4-FFF2-40B4-BE49-F238E27FC236}">
                <a16:creationId xmlns:a16="http://schemas.microsoft.com/office/drawing/2014/main" id="{2BE7D714-D7A2-44D6-A5FE-4BADD56E3ED4}"/>
              </a:ext>
            </a:extLst>
          </p:cNvPr>
          <p:cNvSpPr txBox="1">
            <a:spLocks noChangeArrowheads="1"/>
          </p:cNvSpPr>
          <p:nvPr/>
        </p:nvSpPr>
        <p:spPr bwMode="auto">
          <a:xfrm>
            <a:off x="1481138" y="4095750"/>
            <a:ext cx="914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375"/>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hangingPunct="1">
              <a:spcBef>
                <a:spcPts val="1000"/>
              </a:spcBef>
              <a:buFont typeface="Arial" panose="020B0604020202020204" pitchFamily="34" charset="0"/>
              <a:buNone/>
            </a:pPr>
            <a:endParaRPr lang="en-US" altLang="en-US" sz="2400" dirty="0">
              <a:cs typeface="Calibri" panose="020F0502020204030204" pitchFamily="34" charset="0"/>
            </a:endParaRPr>
          </a:p>
        </p:txBody>
      </p:sp>
      <p:sp>
        <p:nvSpPr>
          <p:cNvPr id="6148" name="Subtitle 2">
            <a:extLst>
              <a:ext uri="{FF2B5EF4-FFF2-40B4-BE49-F238E27FC236}">
                <a16:creationId xmlns:a16="http://schemas.microsoft.com/office/drawing/2014/main" id="{DC1A996A-CEC6-4130-866B-57DFD8CC3837}"/>
              </a:ext>
            </a:extLst>
          </p:cNvPr>
          <p:cNvSpPr txBox="1">
            <a:spLocks noChangeArrowheads="1"/>
          </p:cNvSpPr>
          <p:nvPr/>
        </p:nvSpPr>
        <p:spPr bwMode="auto">
          <a:xfrm>
            <a:off x="2327275" y="3125788"/>
            <a:ext cx="79930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lnSpc>
                <a:spcPct val="90000"/>
              </a:lnSpc>
              <a:spcBef>
                <a:spcPts val="750"/>
              </a:spcBef>
              <a:buFont typeface="Arial" panose="020B0604020202020204" pitchFamily="34" charset="0"/>
              <a:buChar char="•"/>
              <a:defRPr sz="2800">
                <a:solidFill>
                  <a:schemeClr val="tx1"/>
                </a:solidFill>
                <a:latin typeface="Calibri" panose="020F0502020204030204" pitchFamily="34" charset="0"/>
              </a:defRPr>
            </a:lvl1pPr>
            <a:lvl2pPr marL="514350" indent="-171450">
              <a:lnSpc>
                <a:spcPct val="90000"/>
              </a:lnSpc>
              <a:spcBef>
                <a:spcPts val="375"/>
              </a:spcBef>
              <a:buFont typeface="Arial" panose="020B0604020202020204" pitchFamily="34" charset="0"/>
              <a:buChar char="•"/>
              <a:defRPr sz="2400">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6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hangingPunct="1">
              <a:spcBef>
                <a:spcPts val="1000"/>
              </a:spcBef>
              <a:buFont typeface="Arial" panose="020B0604020202020204" pitchFamily="34" charset="0"/>
              <a:buNone/>
            </a:pPr>
            <a:r>
              <a:rPr lang="en-US" altLang="en-US" sz="5400" b="1" dirty="0">
                <a:solidFill>
                  <a:srgbClr val="92D050"/>
                </a:solidFill>
                <a:latin typeface="Calibri"/>
                <a:cs typeface="Calibri"/>
              </a:rPr>
              <a:t> Kotlin Coroutines</a:t>
            </a:r>
          </a:p>
        </p:txBody>
      </p:sp>
      <p:sp>
        <p:nvSpPr>
          <p:cNvPr id="2" name="Slide Number Placeholder 1">
            <a:extLst>
              <a:ext uri="{FF2B5EF4-FFF2-40B4-BE49-F238E27FC236}">
                <a16:creationId xmlns:a16="http://schemas.microsoft.com/office/drawing/2014/main" id="{11E6B71F-E23F-0648-8324-7F5BB9E27617}"/>
              </a:ext>
            </a:extLst>
          </p:cNvPr>
          <p:cNvSpPr>
            <a:spLocks noGrp="1"/>
          </p:cNvSpPr>
          <p:nvPr>
            <p:ph type="sldNum" sz="quarter" idx="12"/>
          </p:nvPr>
        </p:nvSpPr>
        <p:spPr/>
        <p:txBody>
          <a:bodyPr/>
          <a:lstStyle/>
          <a:p>
            <a:fld id="{3CF0B2A7-8C83-EC49-9781-272697BE053E}" type="slidenum">
              <a:rPr lang="en-NO" smtClean="0"/>
              <a:t>1</a:t>
            </a:fld>
            <a:endParaRPr lang="en-NO"/>
          </a:p>
        </p:txBody>
      </p:sp>
    </p:spTree>
    <p:extLst>
      <p:ext uri="{BB962C8B-B14F-4D97-AF65-F5344CB8AC3E}">
        <p14:creationId xmlns:p14="http://schemas.microsoft.com/office/powerpoint/2010/main" val="2591305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39DE-022E-1449-A66E-33BF1B952E18}"/>
              </a:ext>
            </a:extLst>
          </p:cNvPr>
          <p:cNvSpPr>
            <a:spLocks noGrp="1"/>
          </p:cNvSpPr>
          <p:nvPr>
            <p:ph type="title"/>
          </p:nvPr>
        </p:nvSpPr>
        <p:spPr>
          <a:xfrm>
            <a:off x="818444" y="317515"/>
            <a:ext cx="10515600" cy="993725"/>
          </a:xfrm>
        </p:spPr>
        <p:txBody>
          <a:bodyPr/>
          <a:lstStyle/>
          <a:p>
            <a:r>
              <a:rPr lang="en-US" dirty="0"/>
              <a:t>Lifecycle</a:t>
            </a:r>
            <a:r>
              <a:rPr lang="en-US" sz="1200" b="1" dirty="0">
                <a:solidFill>
                  <a:srgbClr val="273239"/>
                </a:solidFill>
                <a:ea typeface="+mj-lt"/>
                <a:cs typeface="+mj-lt"/>
              </a:rPr>
              <a:t>  </a:t>
            </a:r>
            <a:r>
              <a:rPr lang="en-US" dirty="0"/>
              <a:t>Scope</a:t>
            </a:r>
          </a:p>
        </p:txBody>
      </p:sp>
      <p:sp>
        <p:nvSpPr>
          <p:cNvPr id="3" name="Content Placeholder 2">
            <a:extLst>
              <a:ext uri="{FF2B5EF4-FFF2-40B4-BE49-F238E27FC236}">
                <a16:creationId xmlns:a16="http://schemas.microsoft.com/office/drawing/2014/main" id="{9BAB75D1-2A91-8646-909F-40FF501410A1}"/>
              </a:ext>
            </a:extLst>
          </p:cNvPr>
          <p:cNvSpPr>
            <a:spLocks noGrp="1"/>
          </p:cNvSpPr>
          <p:nvPr>
            <p:ph idx="1"/>
          </p:nvPr>
        </p:nvSpPr>
        <p:spPr>
          <a:xfrm>
            <a:off x="825910" y="1186530"/>
            <a:ext cx="10503310" cy="4990433"/>
          </a:xfrm>
        </p:spPr>
        <p:txBody>
          <a:bodyPr vert="horz" lIns="91440" tIns="45720" rIns="91440" bIns="45720" rtlCol="0" anchor="t">
            <a:normAutofit fontScale="25000" lnSpcReduction="20000"/>
          </a:bodyPr>
          <a:lstStyle/>
          <a:p>
            <a:pPr marL="0" indent="0">
              <a:buNone/>
            </a:pPr>
            <a:r>
              <a:rPr lang="en-US" sz="8800" dirty="0"/>
              <a:t>The lifecycle scope is the same as the global scope, but the only difference is that when we use the lifecycle scope, all the coroutines launched within the activity also die when the activity dies. It is beneficial as our coroutines will not keep running even after our activity dies.</a:t>
            </a:r>
            <a:endParaRPr lang="en-US" sz="8800" dirty="0">
              <a:cs typeface="Calibri" panose="020F0502020204030204"/>
            </a:endParaRPr>
          </a:p>
          <a:p>
            <a:pPr marL="0" indent="0">
              <a:buNone/>
            </a:pPr>
            <a:r>
              <a:rPr lang="en-US" sz="8800" dirty="0"/>
              <a:t> Ex:</a:t>
            </a:r>
            <a:endParaRPr lang="en-US" sz="8800"/>
          </a:p>
          <a:p>
            <a:pPr marL="0" indent="0">
              <a:buNone/>
            </a:pPr>
            <a:r>
              <a:rPr lang="en-US" sz="8800" dirty="0"/>
              <a:t>class </a:t>
            </a:r>
            <a:r>
              <a:rPr lang="en-US" sz="8800" dirty="0" err="1"/>
              <a:t>MainActivity</a:t>
            </a:r>
            <a:r>
              <a:rPr lang="en-US" sz="8800" dirty="0"/>
              <a:t> : </a:t>
            </a:r>
            <a:r>
              <a:rPr lang="en-US" sz="8800" dirty="0" err="1"/>
              <a:t>AppCompatActivity</a:t>
            </a:r>
            <a:r>
              <a:rPr lang="en-US" sz="8800" dirty="0"/>
              <a:t>() {</a:t>
            </a:r>
            <a:endParaRPr lang="en-US" sz="8800"/>
          </a:p>
          <a:p>
            <a:pPr marL="0" indent="0">
              <a:buNone/>
            </a:pPr>
            <a:r>
              <a:rPr lang="en-US" sz="8800" err="1"/>
              <a:t>val</a:t>
            </a:r>
            <a:r>
              <a:rPr lang="en-US" sz="8800" dirty="0"/>
              <a:t> TAG = "Main Activity"</a:t>
            </a:r>
            <a:endParaRPr lang="en-US" sz="8800"/>
          </a:p>
          <a:p>
            <a:pPr marL="0" indent="0">
              <a:buNone/>
            </a:pPr>
            <a:r>
              <a:rPr lang="en-US" sz="8800" dirty="0"/>
              <a:t>override fun </a:t>
            </a:r>
            <a:r>
              <a:rPr lang="en-US" sz="8800" err="1"/>
              <a:t>onCreate</a:t>
            </a:r>
            <a:r>
              <a:rPr lang="en-US" sz="8800" dirty="0"/>
              <a:t>(</a:t>
            </a:r>
            <a:r>
              <a:rPr lang="en-US" sz="8800" err="1"/>
              <a:t>savedInstanceState</a:t>
            </a:r>
            <a:r>
              <a:rPr lang="en-US" sz="8800" dirty="0"/>
              <a:t>: Bundle?) {</a:t>
            </a:r>
            <a:endParaRPr lang="en-US" sz="8800"/>
          </a:p>
          <a:p>
            <a:pPr marL="0" indent="0">
              <a:buNone/>
            </a:pPr>
            <a:r>
              <a:rPr lang="en-US" sz="8800" err="1"/>
              <a:t>super.onCreate</a:t>
            </a:r>
            <a:r>
              <a:rPr lang="en-US" sz="8800" dirty="0"/>
              <a:t>(</a:t>
            </a:r>
            <a:r>
              <a:rPr lang="en-US" sz="8800" err="1"/>
              <a:t>savedInstanceState</a:t>
            </a:r>
            <a:r>
              <a:rPr lang="en-US" sz="8800" dirty="0"/>
              <a:t>)</a:t>
            </a:r>
            <a:endParaRPr lang="en-US" sz="8800"/>
          </a:p>
          <a:p>
            <a:pPr marL="0" indent="0">
              <a:buNone/>
            </a:pPr>
            <a:r>
              <a:rPr lang="en-US" sz="8800" err="1"/>
              <a:t>setContentView</a:t>
            </a:r>
            <a:r>
              <a:rPr lang="en-US" sz="8800" dirty="0"/>
              <a:t>(</a:t>
            </a:r>
            <a:r>
              <a:rPr lang="en-US" sz="8800" err="1"/>
              <a:t>R.layout.activity_main</a:t>
            </a:r>
            <a:r>
              <a:rPr lang="en-US" sz="8800" dirty="0"/>
              <a:t>)</a:t>
            </a:r>
            <a:endParaRPr lang="en-US" sz="8800"/>
          </a:p>
          <a:p>
            <a:pPr marL="0" indent="0">
              <a:buNone/>
            </a:pPr>
            <a:r>
              <a:rPr lang="en-US" sz="8800" err="1"/>
              <a:t>GlobalScope.launch</a:t>
            </a:r>
            <a:r>
              <a:rPr lang="en-US" sz="8800" dirty="0"/>
              <a:t> {</a:t>
            </a:r>
            <a:endParaRPr lang="en-US" sz="8800"/>
          </a:p>
          <a:p>
            <a:pPr marL="0" indent="0">
              <a:buNone/>
            </a:pPr>
            <a:r>
              <a:rPr lang="en-US" sz="8800" err="1"/>
              <a:t>Log.d</a:t>
            </a:r>
            <a:r>
              <a:rPr lang="en-US" sz="8800" dirty="0"/>
              <a:t>(TAG, </a:t>
            </a:r>
            <a:r>
              <a:rPr lang="en-US" sz="8800" err="1"/>
              <a:t>Thread.currentThread</a:t>
            </a:r>
            <a:r>
              <a:rPr lang="en-US" sz="8800" dirty="0"/>
              <a:t>().</a:t>
            </a:r>
            <a:r>
              <a:rPr lang="en-US" sz="8800" err="1"/>
              <a:t>name.toString</a:t>
            </a:r>
            <a:r>
              <a:rPr lang="en-US" sz="8800" dirty="0"/>
              <a:t>())</a:t>
            </a:r>
            <a:endParaRPr lang="en-US" sz="8800"/>
          </a:p>
          <a:p>
            <a:pPr marL="0" indent="0">
              <a:buNone/>
            </a:pPr>
            <a:r>
              <a:rPr lang="en-US" sz="8800" dirty="0"/>
              <a:t>}</a:t>
            </a:r>
            <a:endParaRPr lang="en-US" sz="8800"/>
          </a:p>
          <a:p>
            <a:pPr marL="0" indent="0">
              <a:buNone/>
            </a:pPr>
            <a:r>
              <a:rPr lang="en-US" sz="8800" err="1"/>
              <a:t>Log.d</a:t>
            </a:r>
            <a:r>
              <a:rPr lang="en-US" sz="8800" dirty="0"/>
              <a:t>("Outside Global Scope", </a:t>
            </a:r>
            <a:r>
              <a:rPr lang="en-US" sz="8800" err="1"/>
              <a:t>Thread.currentThread</a:t>
            </a:r>
            <a:r>
              <a:rPr lang="en-US" sz="8800" dirty="0"/>
              <a:t>().</a:t>
            </a:r>
            <a:r>
              <a:rPr lang="en-US" sz="8800" err="1"/>
              <a:t>name.toString</a:t>
            </a:r>
            <a:r>
              <a:rPr lang="en-US" sz="8800" dirty="0"/>
              <a:t>())</a:t>
            </a:r>
            <a:endParaRPr lang="en-US" sz="8800"/>
          </a:p>
          <a:p>
            <a:pPr marL="0" indent="0">
              <a:buNone/>
            </a:pPr>
            <a:r>
              <a:rPr lang="en-US" sz="8800" dirty="0"/>
              <a:t>}</a:t>
            </a:r>
          </a:p>
          <a:p>
            <a:pPr marL="0" indent="0">
              <a:buNone/>
            </a:pPr>
            <a:r>
              <a:rPr lang="en-US" sz="8800" dirty="0"/>
              <a:t>}</a:t>
            </a:r>
          </a:p>
          <a:p>
            <a:endParaRPr lang="en-US" sz="1300" dirty="0">
              <a:solidFill>
                <a:srgbClr val="273239"/>
              </a:solidFill>
              <a:latin typeface="Segoe UI"/>
              <a:cs typeface="Segoe UI"/>
            </a:endParaRPr>
          </a:p>
          <a:p>
            <a:endParaRPr lang="en-NO" sz="2600" dirty="0">
              <a:cs typeface="Calibri"/>
            </a:endParaRPr>
          </a:p>
        </p:txBody>
      </p:sp>
    </p:spTree>
    <p:extLst>
      <p:ext uri="{BB962C8B-B14F-4D97-AF65-F5344CB8AC3E}">
        <p14:creationId xmlns:p14="http://schemas.microsoft.com/office/powerpoint/2010/main" val="218695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39DE-022E-1449-A66E-33BF1B952E18}"/>
              </a:ext>
            </a:extLst>
          </p:cNvPr>
          <p:cNvSpPr>
            <a:spLocks noGrp="1"/>
          </p:cNvSpPr>
          <p:nvPr>
            <p:ph type="title"/>
          </p:nvPr>
        </p:nvSpPr>
        <p:spPr>
          <a:xfrm>
            <a:off x="818444" y="317515"/>
            <a:ext cx="10515600" cy="993725"/>
          </a:xfrm>
        </p:spPr>
        <p:txBody>
          <a:bodyPr/>
          <a:lstStyle/>
          <a:p>
            <a:r>
              <a:rPr lang="en-NO" dirty="0"/>
              <a:t> </a:t>
            </a:r>
            <a:r>
              <a:rPr lang="en-US"/>
              <a:t>View Model</a:t>
            </a:r>
            <a:r>
              <a:rPr lang="en-US" sz="1200" dirty="0">
                <a:solidFill>
                  <a:srgbClr val="202124"/>
                </a:solidFill>
                <a:latin typeface="Calibri"/>
                <a:cs typeface="Calibri"/>
              </a:rPr>
              <a:t>  </a:t>
            </a:r>
            <a:r>
              <a:rPr lang="en-US" dirty="0">
                <a:solidFill>
                  <a:srgbClr val="000000"/>
                </a:solidFill>
                <a:ea typeface="+mj-lt"/>
                <a:cs typeface="+mj-lt"/>
              </a:rPr>
              <a:t>Scope</a:t>
            </a:r>
            <a:endParaRPr lang="en-US" dirty="0"/>
          </a:p>
        </p:txBody>
      </p:sp>
      <p:sp>
        <p:nvSpPr>
          <p:cNvPr id="3" name="Content Placeholder 2">
            <a:extLst>
              <a:ext uri="{FF2B5EF4-FFF2-40B4-BE49-F238E27FC236}">
                <a16:creationId xmlns:a16="http://schemas.microsoft.com/office/drawing/2014/main" id="{9BAB75D1-2A91-8646-909F-40FF501410A1}"/>
              </a:ext>
            </a:extLst>
          </p:cNvPr>
          <p:cNvSpPr>
            <a:spLocks noGrp="1"/>
          </p:cNvSpPr>
          <p:nvPr>
            <p:ph idx="1"/>
          </p:nvPr>
        </p:nvSpPr>
        <p:spPr>
          <a:xfrm>
            <a:off x="825910" y="1518368"/>
            <a:ext cx="10503310" cy="4658595"/>
          </a:xfrm>
        </p:spPr>
        <p:txBody>
          <a:bodyPr vert="horz" lIns="91440" tIns="45720" rIns="91440" bIns="45720" rtlCol="0" anchor="t">
            <a:noAutofit/>
          </a:bodyPr>
          <a:lstStyle/>
          <a:p>
            <a:pPr marL="0" indent="0">
              <a:buNone/>
            </a:pPr>
            <a:r>
              <a:rPr lang="en-US" sz="2400" dirty="0"/>
              <a:t>A View Model Scope is defined for each </a:t>
            </a:r>
            <a:r>
              <a:rPr lang="en-US" sz="2400" dirty="0">
                <a:hlinkClick r:id="rId3">
                  <a:extLst>
                    <a:ext uri="{A12FA001-AC4F-418D-AE19-62706E023703}">
                      <ahyp:hlinkClr xmlns:ahyp="http://schemas.microsoft.com/office/drawing/2018/hyperlinkcolor" val="tx"/>
                    </a:ext>
                  </a:extLst>
                </a:hlinkClick>
              </a:rPr>
              <a:t>ViewModel</a:t>
            </a:r>
            <a:r>
              <a:rPr lang="en-US" sz="2400" dirty="0"/>
              <a:t> in your app. Any coroutine launched in this scope is automatically canceled if the View Model is cleared.</a:t>
            </a:r>
            <a:endParaRPr lang="en-US" sz="2400">
              <a:cs typeface="Calibri"/>
            </a:endParaRPr>
          </a:p>
          <a:p>
            <a:pPr marL="0" indent="0">
              <a:buNone/>
            </a:pPr>
            <a:r>
              <a:rPr lang="en-US" sz="2400" dirty="0"/>
              <a:t> Ex:</a:t>
            </a:r>
            <a:endParaRPr lang="en-US" sz="2400">
              <a:cs typeface="Calibri"/>
            </a:endParaRPr>
          </a:p>
          <a:p>
            <a:pPr marL="0" indent="0">
              <a:buNone/>
            </a:pPr>
            <a:r>
              <a:rPr lang="en-US" sz="2400" dirty="0"/>
              <a:t>class </a:t>
            </a:r>
            <a:r>
              <a:rPr lang="en-US" sz="2400" dirty="0" err="1"/>
              <a:t>MyViewModel</a:t>
            </a:r>
            <a:r>
              <a:rPr lang="en-US" sz="2400" dirty="0"/>
              <a:t>: </a:t>
            </a:r>
            <a:r>
              <a:rPr lang="en-US" sz="2400" dirty="0" err="1"/>
              <a:t>ViewModel</a:t>
            </a:r>
            <a:r>
              <a:rPr lang="en-US" sz="2400" dirty="0"/>
              <a:t>() {</a:t>
            </a:r>
            <a:br>
              <a:rPr lang="en-US" sz="2400" dirty="0"/>
            </a:br>
            <a:r>
              <a:rPr lang="en-US" sz="2400" dirty="0"/>
              <a:t>    </a:t>
            </a:r>
            <a:r>
              <a:rPr lang="en-US" sz="2400" dirty="0" err="1"/>
              <a:t>init</a:t>
            </a:r>
            <a:r>
              <a:rPr lang="en-US" sz="2400" dirty="0"/>
              <a:t> {</a:t>
            </a:r>
            <a:br>
              <a:rPr lang="en-US" sz="2400" dirty="0"/>
            </a:br>
            <a:r>
              <a:rPr lang="en-US" sz="2400" dirty="0"/>
              <a:t>        </a:t>
            </a:r>
            <a:r>
              <a:rPr lang="en-US" sz="2400" dirty="0" err="1"/>
              <a:t>viewModelScope.launch</a:t>
            </a:r>
            <a:r>
              <a:rPr lang="en-US" sz="2400" dirty="0"/>
              <a:t> {</a:t>
            </a:r>
            <a:br>
              <a:rPr lang="en-US" sz="2400" dirty="0"/>
            </a:br>
            <a:r>
              <a:rPr lang="en-US" sz="2400" dirty="0"/>
              <a:t>            // Coroutine that will be canceled when the </a:t>
            </a:r>
            <a:r>
              <a:rPr lang="en-US" sz="2400" dirty="0" err="1"/>
              <a:t>ViewModel</a:t>
            </a:r>
            <a:r>
              <a:rPr lang="en-US" sz="2400" dirty="0"/>
              <a:t> is cleared.</a:t>
            </a:r>
            <a:br>
              <a:rPr lang="en-US" sz="2400" dirty="0"/>
            </a:br>
            <a:r>
              <a:rPr lang="en-US" sz="2400" dirty="0"/>
              <a:t>        }</a:t>
            </a:r>
            <a:br>
              <a:rPr lang="en-US" sz="2400" dirty="0"/>
            </a:br>
            <a:r>
              <a:rPr lang="en-US" sz="2400" dirty="0"/>
              <a:t>    }</a:t>
            </a:r>
            <a:br>
              <a:rPr lang="en-US" sz="2400" dirty="0"/>
            </a:br>
            <a:r>
              <a:rPr lang="en-US" sz="2400" dirty="0"/>
              <a:t>}</a:t>
            </a:r>
            <a:endParaRPr lang="en-US" sz="2400" dirty="0">
              <a:cs typeface="Calibri"/>
            </a:endParaRPr>
          </a:p>
        </p:txBody>
      </p:sp>
    </p:spTree>
    <p:extLst>
      <p:ext uri="{BB962C8B-B14F-4D97-AF65-F5344CB8AC3E}">
        <p14:creationId xmlns:p14="http://schemas.microsoft.com/office/powerpoint/2010/main" val="190942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39DE-022E-1449-A66E-33BF1B952E18}"/>
              </a:ext>
            </a:extLst>
          </p:cNvPr>
          <p:cNvSpPr>
            <a:spLocks noGrp="1"/>
          </p:cNvSpPr>
          <p:nvPr>
            <p:ph type="title"/>
          </p:nvPr>
        </p:nvSpPr>
        <p:spPr>
          <a:xfrm>
            <a:off x="818444" y="317515"/>
            <a:ext cx="10515600" cy="1116629"/>
          </a:xfrm>
        </p:spPr>
        <p:txBody>
          <a:bodyPr/>
          <a:lstStyle/>
          <a:p>
            <a:r>
              <a:rPr lang="en-US" dirty="0"/>
              <a:t>Types of Dispatchers</a:t>
            </a:r>
          </a:p>
        </p:txBody>
      </p:sp>
      <p:sp>
        <p:nvSpPr>
          <p:cNvPr id="3" name="Content Placeholder 2">
            <a:extLst>
              <a:ext uri="{FF2B5EF4-FFF2-40B4-BE49-F238E27FC236}">
                <a16:creationId xmlns:a16="http://schemas.microsoft.com/office/drawing/2014/main" id="{9BAB75D1-2A91-8646-909F-40FF501410A1}"/>
              </a:ext>
            </a:extLst>
          </p:cNvPr>
          <p:cNvSpPr>
            <a:spLocks noGrp="1"/>
          </p:cNvSpPr>
          <p:nvPr>
            <p:ph idx="1"/>
          </p:nvPr>
        </p:nvSpPr>
        <p:spPr>
          <a:xfrm>
            <a:off x="825910" y="1923948"/>
            <a:ext cx="10503310" cy="4253015"/>
          </a:xfrm>
        </p:spPr>
        <p:txBody>
          <a:bodyPr vert="horz" lIns="91440" tIns="45720" rIns="91440" bIns="45720" rtlCol="0" anchor="t">
            <a:noAutofit/>
          </a:bodyPr>
          <a:lstStyle/>
          <a:p>
            <a:pPr>
              <a:buNone/>
            </a:pPr>
            <a:r>
              <a:rPr lang="en-US" sz="2400" dirty="0"/>
              <a:t>There are majorly 4 types of Dispatchers.</a:t>
            </a:r>
          </a:p>
          <a:p>
            <a:pPr>
              <a:buFont typeface="Arial"/>
              <a:buChar char="•"/>
            </a:pPr>
            <a:r>
              <a:rPr lang="en-US" sz="2400" dirty="0"/>
              <a:t>Main Dispatcher</a:t>
            </a:r>
          </a:p>
          <a:p>
            <a:pPr>
              <a:buFont typeface="Arial"/>
              <a:buChar char="•"/>
            </a:pPr>
            <a:r>
              <a:rPr lang="en-US" sz="2400" dirty="0"/>
              <a:t>IO Dispatcher</a:t>
            </a:r>
          </a:p>
          <a:p>
            <a:pPr>
              <a:buFont typeface="Arial"/>
              <a:buChar char="•"/>
            </a:pPr>
            <a:r>
              <a:rPr lang="en-US" sz="2400" dirty="0"/>
              <a:t>Default Dispatcher</a:t>
            </a:r>
          </a:p>
          <a:p>
            <a:pPr>
              <a:buFont typeface="Arial"/>
              <a:buChar char="•"/>
            </a:pPr>
            <a:r>
              <a:rPr lang="en-US" sz="2400" dirty="0"/>
              <a:t>Unconfined Dispatcher</a:t>
            </a:r>
          </a:p>
          <a:p>
            <a:pPr marL="0" indent="0">
              <a:buNone/>
            </a:pPr>
            <a:endParaRPr lang="en-US" sz="2400" dirty="0">
              <a:cs typeface="Calibri"/>
            </a:endParaRPr>
          </a:p>
        </p:txBody>
      </p:sp>
    </p:spTree>
    <p:extLst>
      <p:ext uri="{BB962C8B-B14F-4D97-AF65-F5344CB8AC3E}">
        <p14:creationId xmlns:p14="http://schemas.microsoft.com/office/powerpoint/2010/main" val="134028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39DE-022E-1449-A66E-33BF1B952E18}"/>
              </a:ext>
            </a:extLst>
          </p:cNvPr>
          <p:cNvSpPr>
            <a:spLocks noGrp="1"/>
          </p:cNvSpPr>
          <p:nvPr>
            <p:ph type="title"/>
          </p:nvPr>
        </p:nvSpPr>
        <p:spPr>
          <a:xfrm>
            <a:off x="843025" y="108579"/>
            <a:ext cx="10515600" cy="1116629"/>
          </a:xfrm>
        </p:spPr>
        <p:txBody>
          <a:bodyPr/>
          <a:lstStyle/>
          <a:p>
            <a:r>
              <a:rPr lang="en-US" dirty="0"/>
              <a:t>Main Dispatcher:</a:t>
            </a:r>
          </a:p>
        </p:txBody>
      </p:sp>
      <p:sp>
        <p:nvSpPr>
          <p:cNvPr id="3" name="Content Placeholder 2">
            <a:extLst>
              <a:ext uri="{FF2B5EF4-FFF2-40B4-BE49-F238E27FC236}">
                <a16:creationId xmlns:a16="http://schemas.microsoft.com/office/drawing/2014/main" id="{9BAB75D1-2A91-8646-909F-40FF501410A1}"/>
              </a:ext>
            </a:extLst>
          </p:cNvPr>
          <p:cNvSpPr>
            <a:spLocks noGrp="1"/>
          </p:cNvSpPr>
          <p:nvPr>
            <p:ph idx="1"/>
          </p:nvPr>
        </p:nvSpPr>
        <p:spPr>
          <a:xfrm>
            <a:off x="825910" y="1444626"/>
            <a:ext cx="10503310" cy="4732337"/>
          </a:xfrm>
        </p:spPr>
        <p:txBody>
          <a:bodyPr vert="horz" lIns="91440" tIns="45720" rIns="91440" bIns="45720" rtlCol="0" anchor="t">
            <a:noAutofit/>
          </a:bodyPr>
          <a:lstStyle/>
          <a:p>
            <a:pPr marL="0" indent="0">
              <a:buNone/>
            </a:pPr>
            <a:r>
              <a:rPr lang="en-US" sz="2400" dirty="0"/>
              <a:t>It starts the coroutine in the main thread. It is mostly used when we need to perform the UI (User Interface) operations within the coroutine, as UI can only be changed from the main thread (also called the UI thread).</a:t>
            </a:r>
            <a:endParaRPr lang="en-US"/>
          </a:p>
          <a:p>
            <a:pPr>
              <a:buNone/>
            </a:pPr>
            <a:endParaRPr lang="en-US" sz="2400" dirty="0"/>
          </a:p>
          <a:p>
            <a:pPr>
              <a:buNone/>
            </a:pPr>
            <a:r>
              <a:rPr lang="en-US" sz="2400" err="1"/>
              <a:t>GlobalScope.launch</a:t>
            </a:r>
            <a:r>
              <a:rPr lang="en-US" sz="2400" dirty="0"/>
              <a:t>(Dispatchers. Main) {</a:t>
            </a:r>
          </a:p>
          <a:p>
            <a:pPr>
              <a:buNone/>
            </a:pPr>
            <a:r>
              <a:rPr lang="en-US" sz="2400" err="1"/>
              <a:t>Log.i</a:t>
            </a:r>
            <a:r>
              <a:rPr lang="en-US" sz="2400" dirty="0"/>
              <a:t>("Inside Global Scope ",</a:t>
            </a:r>
            <a:r>
              <a:rPr lang="en-US" sz="2400" err="1"/>
              <a:t>Thread.currentThread</a:t>
            </a:r>
            <a:r>
              <a:rPr lang="en-US" sz="2400" dirty="0"/>
              <a:t>().</a:t>
            </a:r>
            <a:r>
              <a:rPr lang="en-US" sz="2400" err="1"/>
              <a:t>name.toString</a:t>
            </a:r>
            <a:r>
              <a:rPr lang="en-US" sz="2400" dirty="0"/>
              <a:t>())</a:t>
            </a:r>
          </a:p>
          <a:p>
            <a:pPr>
              <a:buNone/>
            </a:pPr>
            <a:r>
              <a:rPr lang="en-US" sz="2400" dirty="0"/>
              <a:t>// getting the name of thread in which</a:t>
            </a:r>
          </a:p>
          <a:p>
            <a:pPr>
              <a:buNone/>
            </a:pPr>
            <a:r>
              <a:rPr lang="en-US" sz="2400" dirty="0"/>
              <a:t>// our coroutine has been launched</a:t>
            </a:r>
          </a:p>
          <a:p>
            <a:pPr>
              <a:buNone/>
            </a:pPr>
            <a:r>
              <a:rPr lang="en-US" sz="2400" dirty="0"/>
              <a:t>}</a:t>
            </a:r>
          </a:p>
          <a:p>
            <a:pPr>
              <a:buNone/>
            </a:pPr>
            <a:r>
              <a:rPr lang="en-US" sz="2400" err="1"/>
              <a:t>Log.i</a:t>
            </a:r>
            <a:r>
              <a:rPr lang="en-US" sz="2400" dirty="0"/>
              <a:t>("Main Activity ",</a:t>
            </a:r>
            <a:r>
              <a:rPr lang="en-US" sz="2400" err="1"/>
              <a:t>Thread.currentThread</a:t>
            </a:r>
            <a:r>
              <a:rPr lang="en-US" sz="2400" dirty="0"/>
              <a:t>().</a:t>
            </a:r>
            <a:r>
              <a:rPr lang="en-US" sz="2400" err="1"/>
              <a:t>name.toString</a:t>
            </a:r>
            <a:r>
              <a:rPr lang="en-US" sz="2400" dirty="0"/>
              <a:t>())</a:t>
            </a:r>
            <a:endParaRPr lang="en-US" sz="2400"/>
          </a:p>
          <a:p>
            <a:pPr>
              <a:buNone/>
            </a:pPr>
            <a:endParaRPr lang="en-US" sz="2400" dirty="0">
              <a:cs typeface="Calibri"/>
            </a:endParaRPr>
          </a:p>
          <a:p>
            <a:pPr marL="0" indent="0">
              <a:buNone/>
            </a:pPr>
            <a:endParaRPr lang="en-US" sz="2400" dirty="0">
              <a:cs typeface="Calibri"/>
            </a:endParaRPr>
          </a:p>
        </p:txBody>
      </p:sp>
    </p:spTree>
    <p:extLst>
      <p:ext uri="{BB962C8B-B14F-4D97-AF65-F5344CB8AC3E}">
        <p14:creationId xmlns:p14="http://schemas.microsoft.com/office/powerpoint/2010/main" val="17766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39DE-022E-1449-A66E-33BF1B952E18}"/>
              </a:ext>
            </a:extLst>
          </p:cNvPr>
          <p:cNvSpPr>
            <a:spLocks noGrp="1"/>
          </p:cNvSpPr>
          <p:nvPr>
            <p:ph type="title"/>
          </p:nvPr>
        </p:nvSpPr>
        <p:spPr>
          <a:xfrm>
            <a:off x="843025" y="108579"/>
            <a:ext cx="10515600" cy="1116629"/>
          </a:xfrm>
        </p:spPr>
        <p:txBody>
          <a:bodyPr/>
          <a:lstStyle/>
          <a:p>
            <a:r>
              <a:rPr lang="en-US" dirty="0"/>
              <a:t>IO Dispatcher</a:t>
            </a:r>
          </a:p>
        </p:txBody>
      </p:sp>
      <p:sp>
        <p:nvSpPr>
          <p:cNvPr id="3" name="Content Placeholder 2">
            <a:extLst>
              <a:ext uri="{FF2B5EF4-FFF2-40B4-BE49-F238E27FC236}">
                <a16:creationId xmlns:a16="http://schemas.microsoft.com/office/drawing/2014/main" id="{9BAB75D1-2A91-8646-909F-40FF501410A1}"/>
              </a:ext>
            </a:extLst>
          </p:cNvPr>
          <p:cNvSpPr>
            <a:spLocks noGrp="1"/>
          </p:cNvSpPr>
          <p:nvPr>
            <p:ph idx="1"/>
          </p:nvPr>
        </p:nvSpPr>
        <p:spPr>
          <a:xfrm>
            <a:off x="825910" y="1444626"/>
            <a:ext cx="10503310" cy="4732337"/>
          </a:xfrm>
        </p:spPr>
        <p:txBody>
          <a:bodyPr vert="horz" lIns="91440" tIns="45720" rIns="91440" bIns="45720" rtlCol="0" anchor="t">
            <a:noAutofit/>
          </a:bodyPr>
          <a:lstStyle/>
          <a:p>
            <a:pPr marL="0" indent="0">
              <a:buNone/>
            </a:pPr>
            <a:r>
              <a:rPr lang="en-US" sz="2400" dirty="0"/>
              <a:t>It starts the coroutine in the IO thread, it is used to perform all the data operations such as networking, reading, or writing from the database, reading, or writing to the files e.g.: Fetching data from the database is an IO operation, which is done on the IO thread.</a:t>
            </a:r>
          </a:p>
          <a:p>
            <a:pPr>
              <a:buNone/>
            </a:pPr>
            <a:endParaRPr lang="en-US" sz="2400" dirty="0"/>
          </a:p>
          <a:p>
            <a:pPr>
              <a:buNone/>
            </a:pPr>
            <a:r>
              <a:rPr lang="en-US" sz="2400" err="1"/>
              <a:t>GlobalScope.launch</a:t>
            </a:r>
            <a:r>
              <a:rPr lang="en-US" sz="2400" dirty="0"/>
              <a:t>(Dispatchers.IO) {</a:t>
            </a:r>
          </a:p>
          <a:p>
            <a:pPr>
              <a:buNone/>
            </a:pPr>
            <a:r>
              <a:rPr lang="en-US" sz="2400" err="1"/>
              <a:t>Log.i</a:t>
            </a:r>
            <a:r>
              <a:rPr lang="en-US" sz="2400" dirty="0"/>
              <a:t>("Inside IO dispatcher ",</a:t>
            </a:r>
            <a:r>
              <a:rPr lang="en-US" sz="2400" err="1"/>
              <a:t>Thread.currentThread</a:t>
            </a:r>
            <a:r>
              <a:rPr lang="en-US" sz="2400" dirty="0"/>
              <a:t>().</a:t>
            </a:r>
            <a:r>
              <a:rPr lang="en-US" sz="2400" err="1"/>
              <a:t>name.toString</a:t>
            </a:r>
            <a:r>
              <a:rPr lang="en-US" sz="2400" dirty="0"/>
              <a:t>())</a:t>
            </a:r>
          </a:p>
          <a:p>
            <a:pPr>
              <a:buNone/>
            </a:pPr>
            <a:r>
              <a:rPr lang="en-US" sz="2400" dirty="0"/>
              <a:t>// getting the name of thread in which</a:t>
            </a:r>
          </a:p>
          <a:p>
            <a:pPr>
              <a:buNone/>
            </a:pPr>
            <a:r>
              <a:rPr lang="en-US" sz="2400" dirty="0"/>
              <a:t>// our coroutine has been launched</a:t>
            </a:r>
          </a:p>
          <a:p>
            <a:pPr>
              <a:buNone/>
            </a:pPr>
            <a:r>
              <a:rPr lang="en-US" sz="2400" dirty="0"/>
              <a:t>}</a:t>
            </a:r>
          </a:p>
          <a:p>
            <a:pPr>
              <a:buNone/>
            </a:pPr>
            <a:r>
              <a:rPr lang="en-US" sz="2400" err="1"/>
              <a:t>Log.i</a:t>
            </a:r>
            <a:r>
              <a:rPr lang="en-US" sz="2400" dirty="0"/>
              <a:t>("Main Activity ",</a:t>
            </a:r>
            <a:r>
              <a:rPr lang="en-US" sz="2400" err="1"/>
              <a:t>Thread.currentThread</a:t>
            </a:r>
            <a:r>
              <a:rPr lang="en-US" sz="2400" dirty="0"/>
              <a:t>().</a:t>
            </a:r>
            <a:r>
              <a:rPr lang="en-US" sz="2400" err="1"/>
              <a:t>name.toString</a:t>
            </a:r>
            <a:r>
              <a:rPr lang="en-US" sz="2400" dirty="0"/>
              <a:t>())</a:t>
            </a:r>
          </a:p>
        </p:txBody>
      </p:sp>
    </p:spTree>
    <p:extLst>
      <p:ext uri="{BB962C8B-B14F-4D97-AF65-F5344CB8AC3E}">
        <p14:creationId xmlns:p14="http://schemas.microsoft.com/office/powerpoint/2010/main" val="26929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39DE-022E-1449-A66E-33BF1B952E18}"/>
              </a:ext>
            </a:extLst>
          </p:cNvPr>
          <p:cNvSpPr>
            <a:spLocks noGrp="1"/>
          </p:cNvSpPr>
          <p:nvPr>
            <p:ph type="title"/>
          </p:nvPr>
        </p:nvSpPr>
        <p:spPr>
          <a:xfrm>
            <a:off x="843025" y="108579"/>
            <a:ext cx="10515600" cy="1116629"/>
          </a:xfrm>
        </p:spPr>
        <p:txBody>
          <a:bodyPr/>
          <a:lstStyle/>
          <a:p>
            <a:r>
              <a:rPr lang="en-US" dirty="0"/>
              <a:t>Default Dispatcher</a:t>
            </a:r>
          </a:p>
        </p:txBody>
      </p:sp>
      <p:sp>
        <p:nvSpPr>
          <p:cNvPr id="3" name="Content Placeholder 2">
            <a:extLst>
              <a:ext uri="{FF2B5EF4-FFF2-40B4-BE49-F238E27FC236}">
                <a16:creationId xmlns:a16="http://schemas.microsoft.com/office/drawing/2014/main" id="{9BAB75D1-2A91-8646-909F-40FF501410A1}"/>
              </a:ext>
            </a:extLst>
          </p:cNvPr>
          <p:cNvSpPr>
            <a:spLocks noGrp="1"/>
          </p:cNvSpPr>
          <p:nvPr>
            <p:ph idx="1"/>
          </p:nvPr>
        </p:nvSpPr>
        <p:spPr>
          <a:xfrm>
            <a:off x="825910" y="1444626"/>
            <a:ext cx="10503310" cy="4732337"/>
          </a:xfrm>
        </p:spPr>
        <p:txBody>
          <a:bodyPr vert="horz" lIns="91440" tIns="45720" rIns="91440" bIns="45720" rtlCol="0" anchor="t">
            <a:noAutofit/>
          </a:bodyPr>
          <a:lstStyle/>
          <a:p>
            <a:pPr marL="0" indent="0">
              <a:buNone/>
            </a:pPr>
            <a:r>
              <a:rPr lang="en-US" sz="2400" dirty="0">
                <a:solidFill>
                  <a:srgbClr val="000000"/>
                </a:solidFill>
                <a:ea typeface="+mn-lt"/>
                <a:cs typeface="+mn-lt"/>
              </a:rPr>
              <a:t>It starts the coroutine in the Default Thread. We should choose this when we are planning to do Complex and long-running calculations, which can block the main thread and freeze the UI</a:t>
            </a:r>
          </a:p>
          <a:p>
            <a:pPr>
              <a:buNone/>
            </a:pPr>
            <a:r>
              <a:rPr lang="en-US" sz="2400" dirty="0"/>
              <a:t>Ex:</a:t>
            </a:r>
          </a:p>
          <a:p>
            <a:pPr>
              <a:buNone/>
            </a:pPr>
            <a:r>
              <a:rPr lang="en-US" sz="2400" dirty="0" err="1"/>
              <a:t>GlobalScope.launch</a:t>
            </a:r>
            <a:r>
              <a:rPr lang="en-US" sz="2400" dirty="0"/>
              <a:t>(</a:t>
            </a:r>
            <a:r>
              <a:rPr lang="en-US" sz="2400" dirty="0" err="1"/>
              <a:t>Dispatchers.Default</a:t>
            </a:r>
            <a:r>
              <a:rPr lang="en-US" sz="2400" dirty="0"/>
              <a:t>) {</a:t>
            </a:r>
          </a:p>
          <a:p>
            <a:pPr>
              <a:buNone/>
            </a:pPr>
            <a:r>
              <a:rPr lang="en-US" sz="2400" dirty="0" err="1"/>
              <a:t>Log.i</a:t>
            </a:r>
            <a:r>
              <a:rPr lang="en-US" sz="2400" dirty="0"/>
              <a:t>("Inside Default dispatcher ",</a:t>
            </a:r>
            <a:r>
              <a:rPr lang="en-US" sz="2400" dirty="0" err="1"/>
              <a:t>Thread.currentThread</a:t>
            </a:r>
            <a:r>
              <a:rPr lang="en-US" sz="2400" dirty="0"/>
              <a:t>().</a:t>
            </a:r>
            <a:r>
              <a:rPr lang="en-US" sz="2400" dirty="0" err="1"/>
              <a:t>name.toString</a:t>
            </a:r>
            <a:r>
              <a:rPr lang="en-US" sz="2400" dirty="0"/>
              <a:t>())</a:t>
            </a:r>
          </a:p>
          <a:p>
            <a:pPr>
              <a:buNone/>
            </a:pPr>
            <a:r>
              <a:rPr lang="en-US" sz="2400" dirty="0"/>
              <a:t>// getting the name of thread in which</a:t>
            </a:r>
          </a:p>
          <a:p>
            <a:pPr>
              <a:buNone/>
            </a:pPr>
            <a:r>
              <a:rPr lang="en-US" sz="2400" dirty="0"/>
              <a:t>// our coroutine has been launched</a:t>
            </a:r>
          </a:p>
          <a:p>
            <a:pPr>
              <a:buNone/>
            </a:pPr>
            <a:r>
              <a:rPr lang="en-US" sz="2400" dirty="0"/>
              <a:t>}</a:t>
            </a:r>
          </a:p>
          <a:p>
            <a:pPr>
              <a:buNone/>
            </a:pPr>
            <a:r>
              <a:rPr lang="en-US" sz="2400" dirty="0" err="1"/>
              <a:t>Log.i</a:t>
            </a:r>
            <a:r>
              <a:rPr lang="en-US" sz="2400" dirty="0"/>
              <a:t>("Main Activity ",</a:t>
            </a:r>
            <a:r>
              <a:rPr lang="en-US" sz="2400" dirty="0" err="1"/>
              <a:t>Thread.currentThread</a:t>
            </a:r>
            <a:r>
              <a:rPr lang="en-US" sz="2400" dirty="0"/>
              <a:t>().</a:t>
            </a:r>
            <a:r>
              <a:rPr lang="en-US" sz="2400" dirty="0" err="1"/>
              <a:t>name.toString</a:t>
            </a:r>
            <a:r>
              <a:rPr lang="en-US" sz="2400" dirty="0"/>
              <a:t>())</a:t>
            </a:r>
            <a:endParaRPr lang="en-US" sz="2400" dirty="0">
              <a:cs typeface="Calibri"/>
            </a:endParaRPr>
          </a:p>
        </p:txBody>
      </p:sp>
    </p:spTree>
    <p:extLst>
      <p:ext uri="{BB962C8B-B14F-4D97-AF65-F5344CB8AC3E}">
        <p14:creationId xmlns:p14="http://schemas.microsoft.com/office/powerpoint/2010/main" val="29260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39DE-022E-1449-A66E-33BF1B952E18}"/>
              </a:ext>
            </a:extLst>
          </p:cNvPr>
          <p:cNvSpPr>
            <a:spLocks noGrp="1"/>
          </p:cNvSpPr>
          <p:nvPr>
            <p:ph type="title"/>
          </p:nvPr>
        </p:nvSpPr>
        <p:spPr>
          <a:xfrm>
            <a:off x="843025" y="108579"/>
            <a:ext cx="10515600" cy="1116629"/>
          </a:xfrm>
        </p:spPr>
        <p:txBody>
          <a:bodyPr/>
          <a:lstStyle/>
          <a:p>
            <a:r>
              <a:rPr lang="en-US" dirty="0"/>
              <a:t>Unconfined Dispatcher</a:t>
            </a:r>
          </a:p>
        </p:txBody>
      </p:sp>
      <p:sp>
        <p:nvSpPr>
          <p:cNvPr id="3" name="Content Placeholder 2">
            <a:extLst>
              <a:ext uri="{FF2B5EF4-FFF2-40B4-BE49-F238E27FC236}">
                <a16:creationId xmlns:a16="http://schemas.microsoft.com/office/drawing/2014/main" id="{9BAB75D1-2A91-8646-909F-40FF501410A1}"/>
              </a:ext>
            </a:extLst>
          </p:cNvPr>
          <p:cNvSpPr>
            <a:spLocks noGrp="1"/>
          </p:cNvSpPr>
          <p:nvPr>
            <p:ph idx="1"/>
          </p:nvPr>
        </p:nvSpPr>
        <p:spPr>
          <a:xfrm>
            <a:off x="825910" y="1444626"/>
            <a:ext cx="10503310" cy="4732337"/>
          </a:xfrm>
        </p:spPr>
        <p:txBody>
          <a:bodyPr vert="horz" lIns="91440" tIns="45720" rIns="91440" bIns="45720" rtlCol="0" anchor="t">
            <a:noAutofit/>
          </a:bodyPr>
          <a:lstStyle/>
          <a:p>
            <a:pPr marL="0" indent="0">
              <a:buNone/>
            </a:pPr>
            <a:r>
              <a:rPr lang="en-US" sz="2400" dirty="0">
                <a:solidFill>
                  <a:srgbClr val="000000"/>
                </a:solidFill>
                <a:ea typeface="+mn-lt"/>
                <a:cs typeface="+mn-lt"/>
              </a:rPr>
              <a:t>There are two functions in Kotlin to start the coroutines which are as follows:</a:t>
            </a:r>
          </a:p>
          <a:p>
            <a:r>
              <a:rPr lang="en-US" sz="2400" dirty="0">
                <a:solidFill>
                  <a:srgbClr val="000000"/>
                </a:solidFill>
                <a:ea typeface="+mn-lt"/>
                <a:cs typeface="+mn-lt"/>
              </a:rPr>
              <a:t>launch {}</a:t>
            </a:r>
          </a:p>
          <a:p>
            <a:r>
              <a:rPr lang="en-US" sz="2400" dirty="0">
                <a:solidFill>
                  <a:srgbClr val="000000"/>
                </a:solidFill>
                <a:ea typeface="+mn-lt"/>
                <a:cs typeface="+mn-lt"/>
              </a:rPr>
              <a:t>async {}</a:t>
            </a:r>
          </a:p>
          <a:p>
            <a:pPr marL="0" indent="0">
              <a:buNone/>
            </a:pPr>
            <a:r>
              <a:rPr lang="en-US" sz="2400" dirty="0">
                <a:solidFill>
                  <a:srgbClr val="000000"/>
                </a:solidFill>
                <a:ea typeface="+mn-lt"/>
                <a:cs typeface="+mn-lt"/>
              </a:rPr>
              <a:t>The difference is that the launch {} returns a Job and does not carry any resulting value whereas the async {} returns an instance of Deferred&lt;T&gt;, which has an await () function that returns the result of the coroutine like we have future in Java in which we do </a:t>
            </a:r>
            <a:r>
              <a:rPr lang="en-US" sz="2400" dirty="0" err="1">
                <a:solidFill>
                  <a:srgbClr val="000000"/>
                </a:solidFill>
                <a:ea typeface="+mn-lt"/>
                <a:cs typeface="+mn-lt"/>
              </a:rPr>
              <a:t>future.get</a:t>
            </a:r>
            <a:r>
              <a:rPr lang="en-US" sz="2400" dirty="0">
                <a:solidFill>
                  <a:srgbClr val="000000"/>
                </a:solidFill>
                <a:ea typeface="+mn-lt"/>
                <a:cs typeface="+mn-lt"/>
              </a:rPr>
              <a:t>() to get the result.</a:t>
            </a:r>
          </a:p>
          <a:p>
            <a:pPr marL="0" indent="0">
              <a:buNone/>
            </a:pPr>
            <a:r>
              <a:rPr lang="en-US" sz="2400" b="1" dirty="0">
                <a:solidFill>
                  <a:srgbClr val="000000"/>
                </a:solidFill>
                <a:ea typeface="+mn-lt"/>
                <a:cs typeface="+mn-lt"/>
              </a:rPr>
              <a:t>In other words:</a:t>
            </a:r>
          </a:p>
          <a:p>
            <a:pPr marL="0" indent="0">
              <a:buNone/>
            </a:pPr>
            <a:r>
              <a:rPr lang="en-US" sz="2400" b="1" dirty="0">
                <a:solidFill>
                  <a:srgbClr val="000000"/>
                </a:solidFill>
                <a:ea typeface="+mn-lt"/>
                <a:cs typeface="+mn-lt"/>
              </a:rPr>
              <a:t>launch</a:t>
            </a:r>
            <a:r>
              <a:rPr lang="en-US" sz="2400" dirty="0">
                <a:solidFill>
                  <a:srgbClr val="000000"/>
                </a:solidFill>
                <a:ea typeface="+mn-lt"/>
                <a:cs typeface="+mn-lt"/>
              </a:rPr>
              <a:t>: fire and forget</a:t>
            </a:r>
          </a:p>
          <a:p>
            <a:pPr marL="0" indent="0">
              <a:buNone/>
            </a:pPr>
            <a:r>
              <a:rPr lang="en-US" sz="2400" b="1" dirty="0">
                <a:solidFill>
                  <a:srgbClr val="000000"/>
                </a:solidFill>
                <a:ea typeface="+mn-lt"/>
                <a:cs typeface="+mn-lt"/>
              </a:rPr>
              <a:t>async</a:t>
            </a:r>
            <a:r>
              <a:rPr lang="en-US" sz="2400" dirty="0">
                <a:solidFill>
                  <a:srgbClr val="000000"/>
                </a:solidFill>
                <a:ea typeface="+mn-lt"/>
                <a:cs typeface="+mn-lt"/>
              </a:rPr>
              <a:t>: perform a task and return a result</a:t>
            </a:r>
          </a:p>
          <a:p>
            <a:pPr indent="0">
              <a:buNone/>
            </a:pPr>
            <a:endParaRPr lang="en-US" sz="1200" dirty="0">
              <a:latin typeface="system-ui"/>
            </a:endParaRPr>
          </a:p>
          <a:p>
            <a:pPr>
              <a:buNone/>
            </a:pPr>
            <a:endParaRPr lang="en-US" sz="2400" dirty="0">
              <a:cs typeface="Calibri"/>
            </a:endParaRPr>
          </a:p>
        </p:txBody>
      </p:sp>
    </p:spTree>
    <p:extLst>
      <p:ext uri="{BB962C8B-B14F-4D97-AF65-F5344CB8AC3E}">
        <p14:creationId xmlns:p14="http://schemas.microsoft.com/office/powerpoint/2010/main" val="199676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01FE0B-B4E7-4B91-B319-5434A8170697}"/>
              </a:ext>
            </a:extLst>
          </p:cNvPr>
          <p:cNvSpPr>
            <a:spLocks noGrp="1" noChangeArrowheads="1"/>
          </p:cNvSpPr>
          <p:nvPr>
            <p:ph type="title"/>
          </p:nvPr>
        </p:nvSpPr>
        <p:spPr/>
        <p:txBody>
          <a:bodyPr/>
          <a:lstStyle/>
          <a:p>
            <a:r>
              <a:rPr lang="pt-PT" altLang="en-US" dirty="0" err="1"/>
              <a:t>Adding</a:t>
            </a:r>
            <a:r>
              <a:rPr lang="pt-PT" altLang="en-US" dirty="0"/>
              <a:t> </a:t>
            </a:r>
            <a:r>
              <a:rPr lang="pt-PT" altLang="en-US" dirty="0" err="1"/>
              <a:t>Coroutines</a:t>
            </a:r>
            <a:endParaRPr lang="en-US" altLang="en-US" dirty="0"/>
          </a:p>
        </p:txBody>
      </p:sp>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p:txBody>
          <a:bodyPr>
            <a:normAutofit/>
          </a:bodyPr>
          <a:lstStyle/>
          <a:p>
            <a:r>
              <a:rPr lang="en-GB" sz="2600" dirty="0"/>
              <a:t>Coroutines on Android are available as:</a:t>
            </a:r>
          </a:p>
          <a:p>
            <a:r>
              <a:rPr lang="en-GB" sz="2600" dirty="0"/>
              <a:t> </a:t>
            </a:r>
            <a:r>
              <a:rPr lang="en-GB" sz="2200" dirty="0"/>
              <a:t>a core library</a:t>
            </a:r>
          </a:p>
          <a:p>
            <a:pPr lvl="1"/>
            <a:r>
              <a:rPr lang="en-GB" sz="2000" b="1" dirty="0" err="1"/>
              <a:t>kotlinx</a:t>
            </a:r>
            <a:r>
              <a:rPr lang="en-GB" sz="2000" b="1" dirty="0"/>
              <a:t>-coroutines-core</a:t>
            </a:r>
            <a:r>
              <a:rPr lang="en-GB" sz="2000" dirty="0"/>
              <a:t> — Main interface for using coroutines in Kotlin</a:t>
            </a:r>
          </a:p>
          <a:p>
            <a:r>
              <a:rPr lang="en-GB" sz="2600" dirty="0"/>
              <a:t> </a:t>
            </a:r>
            <a:r>
              <a:rPr lang="en-GB" sz="2200" dirty="0"/>
              <a:t>Android specific extensions:</a:t>
            </a:r>
          </a:p>
          <a:p>
            <a:pPr lvl="1"/>
            <a:r>
              <a:rPr lang="en-GB" sz="2000" b="1" dirty="0" err="1"/>
              <a:t>kotlinx</a:t>
            </a:r>
            <a:r>
              <a:rPr lang="en-GB" sz="2000" b="1" dirty="0"/>
              <a:t>-coroutines-android</a:t>
            </a:r>
            <a:r>
              <a:rPr lang="en-GB" sz="2000" dirty="0"/>
              <a:t> — Support for the Android Main thread in coroutines</a:t>
            </a:r>
          </a:p>
          <a:p>
            <a:pPr indent="-228240">
              <a:lnSpc>
                <a:spcPct val="100000"/>
              </a:lnSpc>
              <a:spcBef>
                <a:spcPts val="1001"/>
              </a:spcBef>
              <a:buClr>
                <a:srgbClr val="000000"/>
              </a:buClr>
              <a:buFont typeface="Arial"/>
              <a:buChar char="•"/>
              <a:defRPr/>
            </a:pPr>
            <a:endParaRPr lang="en-US" sz="2600" dirty="0">
              <a:cs typeface="Calibri" panose="020F0502020204030204" pitchFamily="34" charset="0"/>
            </a:endParaRPr>
          </a:p>
        </p:txBody>
      </p:sp>
      <p:pic>
        <p:nvPicPr>
          <p:cNvPr id="5" name="Picture 4">
            <a:extLst>
              <a:ext uri="{FF2B5EF4-FFF2-40B4-BE49-F238E27FC236}">
                <a16:creationId xmlns:a16="http://schemas.microsoft.com/office/drawing/2014/main" id="{35395191-7B1D-3548-BD7D-3ABA36977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10099"/>
            <a:ext cx="9706806" cy="1762063"/>
          </a:xfrm>
          <a:prstGeom prst="rect">
            <a:avLst/>
          </a:prstGeom>
        </p:spPr>
      </p:pic>
    </p:spTree>
    <p:extLst>
      <p:ext uri="{BB962C8B-B14F-4D97-AF65-F5344CB8AC3E}">
        <p14:creationId xmlns:p14="http://schemas.microsoft.com/office/powerpoint/2010/main" val="13379925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01FE0B-B4E7-4B91-B319-5434A8170697}"/>
              </a:ext>
            </a:extLst>
          </p:cNvPr>
          <p:cNvSpPr>
            <a:spLocks noGrp="1" noChangeArrowheads="1"/>
          </p:cNvSpPr>
          <p:nvPr>
            <p:ph type="title"/>
          </p:nvPr>
        </p:nvSpPr>
        <p:spPr>
          <a:xfrm>
            <a:off x="838200" y="365125"/>
            <a:ext cx="10515600" cy="1018305"/>
          </a:xfrm>
        </p:spPr>
        <p:txBody>
          <a:bodyPr/>
          <a:lstStyle/>
          <a:p>
            <a:r>
              <a:rPr lang="pt-PT" dirty="0" err="1">
                <a:solidFill>
                  <a:srgbClr val="19191C"/>
                </a:solidFill>
              </a:rPr>
              <a:t>CoroutineExceptionHandler</a:t>
            </a:r>
            <a:endParaRPr lang="pt-PT" altLang="en-US" dirty="0" err="1"/>
          </a:p>
        </p:txBody>
      </p:sp>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a:xfrm>
            <a:off x="838200" y="1383174"/>
            <a:ext cx="10515600" cy="4793789"/>
          </a:xfrm>
        </p:spPr>
        <p:txBody>
          <a:bodyPr vert="horz" lIns="91440" tIns="45720" rIns="91440" bIns="45720" rtlCol="0" anchor="t">
            <a:normAutofit/>
          </a:bodyPr>
          <a:lstStyle/>
          <a:p>
            <a:r>
              <a:rPr lang="en-GB" sz="2400" dirty="0" err="1">
                <a:solidFill>
                  <a:srgbClr val="000000"/>
                </a:solidFill>
                <a:ea typeface="+mn-lt"/>
                <a:cs typeface="+mn-lt"/>
              </a:rPr>
              <a:t>CoroutineExceptionHandler</a:t>
            </a:r>
            <a:r>
              <a:rPr lang="en-GB" sz="2400" dirty="0">
                <a:solidFill>
                  <a:srgbClr val="000000"/>
                </a:solidFill>
                <a:ea typeface="+mn-lt"/>
                <a:cs typeface="+mn-lt"/>
              </a:rPr>
              <a:t> is invoked only on uncaught exceptions — exceptions that were not handled in any other way. In particular, all children coroutines (coroutines created in the context of another </a:t>
            </a:r>
            <a:r>
              <a:rPr lang="en-GB" sz="2400" dirty="0">
                <a:solidFill>
                  <a:srgbClr val="000000"/>
                </a:solidFill>
                <a:ea typeface="+mn-lt"/>
                <a:cs typeface="+mn-lt"/>
                <a:hlinkClick r:id="rId2">
                  <a:extLst>
                    <a:ext uri="{A12FA001-AC4F-418D-AE19-62706E023703}">
                      <ahyp:hlinkClr xmlns:ahyp="http://schemas.microsoft.com/office/drawing/2018/hyperlinkcolor" val="tx"/>
                    </a:ext>
                  </a:extLst>
                </a:hlinkClick>
              </a:rPr>
              <a:t>Job</a:t>
            </a:r>
            <a:r>
              <a:rPr lang="en-GB" sz="2400" dirty="0">
                <a:solidFill>
                  <a:srgbClr val="000000"/>
                </a:solidFill>
                <a:ea typeface="+mn-lt"/>
                <a:cs typeface="+mn-lt"/>
              </a:rPr>
              <a:t>) delegate handling of their exceptions to their parent coroutine, which also delegates to the parent, and so on until the root, so the </a:t>
            </a:r>
            <a:r>
              <a:rPr lang="en-GB" sz="2400" dirty="0" err="1">
                <a:solidFill>
                  <a:srgbClr val="000000"/>
                </a:solidFill>
                <a:ea typeface="+mn-lt"/>
                <a:cs typeface="+mn-lt"/>
              </a:rPr>
              <a:t>CoroutineExceptionHandler</a:t>
            </a:r>
            <a:r>
              <a:rPr lang="en-GB" sz="2400" dirty="0">
                <a:solidFill>
                  <a:srgbClr val="000000"/>
                </a:solidFill>
                <a:ea typeface="+mn-lt"/>
                <a:cs typeface="+mn-lt"/>
              </a:rPr>
              <a:t> installed in their context is never used. </a:t>
            </a:r>
            <a:endParaRPr lang="en-US" sz="2400" dirty="0">
              <a:solidFill>
                <a:srgbClr val="000000"/>
              </a:solidFill>
              <a:ea typeface="+mn-lt"/>
              <a:cs typeface="+mn-lt"/>
            </a:endParaRPr>
          </a:p>
          <a:p>
            <a:r>
              <a:rPr lang="en-GB" sz="2400" dirty="0">
                <a:solidFill>
                  <a:srgbClr val="000000"/>
                </a:solidFill>
                <a:ea typeface="+mn-lt"/>
                <a:cs typeface="+mn-lt"/>
              </a:rPr>
              <a:t>In addition to that, </a:t>
            </a:r>
            <a:r>
              <a:rPr lang="en-GB" sz="2400" dirty="0">
                <a:solidFill>
                  <a:srgbClr val="000000"/>
                </a:solidFill>
                <a:ea typeface="+mn-lt"/>
                <a:cs typeface="+mn-lt"/>
                <a:hlinkClick r:id="rId3">
                  <a:extLst>
                    <a:ext uri="{A12FA001-AC4F-418D-AE19-62706E023703}">
                      <ahyp:hlinkClr xmlns:ahyp="http://schemas.microsoft.com/office/drawing/2018/hyperlinkcolor" val="tx"/>
                    </a:ext>
                  </a:extLst>
                </a:hlinkClick>
              </a:rPr>
              <a:t>async</a:t>
            </a:r>
            <a:r>
              <a:rPr lang="en-GB" sz="2400" dirty="0">
                <a:solidFill>
                  <a:srgbClr val="000000"/>
                </a:solidFill>
                <a:ea typeface="+mn-lt"/>
                <a:cs typeface="+mn-lt"/>
              </a:rPr>
              <a:t> builder always catches all exceptions and represents them in the resulting </a:t>
            </a:r>
            <a:r>
              <a:rPr lang="en-GB" sz="2400" dirty="0">
                <a:solidFill>
                  <a:srgbClr val="000000"/>
                </a:solidFill>
                <a:ea typeface="+mn-lt"/>
                <a:cs typeface="+mn-lt"/>
                <a:hlinkClick r:id="rId4">
                  <a:extLst>
                    <a:ext uri="{A12FA001-AC4F-418D-AE19-62706E023703}">
                      <ahyp:hlinkClr xmlns:ahyp="http://schemas.microsoft.com/office/drawing/2018/hyperlinkcolor" val="tx"/>
                    </a:ext>
                  </a:extLst>
                </a:hlinkClick>
              </a:rPr>
              <a:t>Deferred</a:t>
            </a:r>
            <a:r>
              <a:rPr lang="en-GB" sz="2400" dirty="0">
                <a:solidFill>
                  <a:srgbClr val="000000"/>
                </a:solidFill>
                <a:ea typeface="+mn-lt"/>
                <a:cs typeface="+mn-lt"/>
              </a:rPr>
              <a:t> object, so its </a:t>
            </a:r>
            <a:r>
              <a:rPr lang="en-GB" sz="2400" dirty="0" err="1">
                <a:solidFill>
                  <a:srgbClr val="000000"/>
                </a:solidFill>
                <a:ea typeface="+mn-lt"/>
                <a:cs typeface="+mn-lt"/>
              </a:rPr>
              <a:t>CoroutineExceptionHandler</a:t>
            </a:r>
            <a:r>
              <a:rPr lang="en-GB" sz="2400" dirty="0">
                <a:solidFill>
                  <a:srgbClr val="000000"/>
                </a:solidFill>
                <a:ea typeface="+mn-lt"/>
                <a:cs typeface="+mn-lt"/>
              </a:rPr>
              <a:t> has no effect either.</a:t>
            </a:r>
            <a:endParaRPr lang="en-US" sz="2400">
              <a:solidFill>
                <a:srgbClr val="000000"/>
              </a:solidFill>
              <a:ea typeface="+mn-lt"/>
              <a:cs typeface="+mn-lt"/>
            </a:endParaRPr>
          </a:p>
          <a:p>
            <a:pPr indent="-227965">
              <a:lnSpc>
                <a:spcPct val="100000"/>
              </a:lnSpc>
              <a:spcBef>
                <a:spcPts val="1001"/>
              </a:spcBef>
              <a:buClr>
                <a:srgbClr val="000000"/>
              </a:buClr>
              <a:buFont typeface="Arial"/>
              <a:buChar char="•"/>
              <a:defRPr/>
            </a:pPr>
            <a:endParaRPr lang="en-US" sz="2600" dirty="0">
              <a:cs typeface="Calibri" panose="020F0502020204030204" pitchFamily="34" charset="0"/>
            </a:endParaRPr>
          </a:p>
        </p:txBody>
      </p:sp>
    </p:spTree>
    <p:extLst>
      <p:ext uri="{BB962C8B-B14F-4D97-AF65-F5344CB8AC3E}">
        <p14:creationId xmlns:p14="http://schemas.microsoft.com/office/powerpoint/2010/main" val="33094862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a:xfrm>
            <a:off x="838200" y="1383174"/>
            <a:ext cx="10515600" cy="4793789"/>
          </a:xfrm>
        </p:spPr>
        <p:txBody>
          <a:bodyPr vert="horz" lIns="91440" tIns="45720" rIns="91440" bIns="45720" rtlCol="0" anchor="t">
            <a:normAutofit lnSpcReduction="10000"/>
          </a:bodyPr>
          <a:lstStyle/>
          <a:p>
            <a:pPr marL="0" indent="0">
              <a:buNone/>
            </a:pPr>
            <a:r>
              <a:rPr lang="en-GB" sz="2400" err="1">
                <a:ea typeface="+mn-lt"/>
                <a:cs typeface="+mn-lt"/>
              </a:rPr>
              <a:t>val</a:t>
            </a:r>
            <a:r>
              <a:rPr lang="en-GB" sz="2400" dirty="0">
                <a:ea typeface="+mn-lt"/>
                <a:cs typeface="+mn-lt"/>
              </a:rPr>
              <a:t> handler = </a:t>
            </a:r>
            <a:r>
              <a:rPr lang="en-GB" sz="2400" err="1">
                <a:ea typeface="+mn-lt"/>
                <a:cs typeface="+mn-lt"/>
              </a:rPr>
              <a:t>CoroutineExceptionHandler</a:t>
            </a:r>
            <a:r>
              <a:rPr lang="en-GB" sz="2400" dirty="0">
                <a:ea typeface="+mn-lt"/>
                <a:cs typeface="+mn-lt"/>
              </a:rPr>
              <a:t> { _, exception -&gt; </a:t>
            </a:r>
            <a:endParaRPr lang="en-US" sz="2400" dirty="0">
              <a:solidFill>
                <a:srgbClr val="000000"/>
              </a:solidFill>
              <a:ea typeface="+mn-lt"/>
              <a:cs typeface="+mn-lt"/>
            </a:endParaRPr>
          </a:p>
          <a:p>
            <a:pPr marL="0" indent="0">
              <a:buNone/>
            </a:pPr>
            <a:r>
              <a:rPr lang="en-GB" sz="2400" dirty="0">
                <a:ea typeface="+mn-lt"/>
                <a:cs typeface="+mn-lt"/>
              </a:rPr>
              <a:t>    </a:t>
            </a:r>
            <a:r>
              <a:rPr lang="en-GB" sz="2400" err="1">
                <a:ea typeface="+mn-lt"/>
                <a:cs typeface="+mn-lt"/>
              </a:rPr>
              <a:t>println</a:t>
            </a:r>
            <a:r>
              <a:rPr lang="en-GB" sz="2400" dirty="0">
                <a:ea typeface="+mn-lt"/>
                <a:cs typeface="+mn-lt"/>
              </a:rPr>
              <a:t>("</a:t>
            </a:r>
            <a:r>
              <a:rPr lang="en-GB" sz="2400" err="1">
                <a:ea typeface="+mn-lt"/>
                <a:cs typeface="+mn-lt"/>
              </a:rPr>
              <a:t>CoroutineExceptionHandler</a:t>
            </a:r>
            <a:r>
              <a:rPr lang="en-GB" sz="2400" dirty="0">
                <a:ea typeface="+mn-lt"/>
                <a:cs typeface="+mn-lt"/>
              </a:rPr>
              <a:t> got $exception") </a:t>
            </a:r>
            <a:endParaRPr lang="en-GB">
              <a:cs typeface="Calibri" panose="020F0502020204030204"/>
            </a:endParaRPr>
          </a:p>
          <a:p>
            <a:pPr marL="0" indent="0">
              <a:buNone/>
            </a:pPr>
            <a:r>
              <a:rPr lang="en-GB" sz="2400" dirty="0">
                <a:ea typeface="+mn-lt"/>
                <a:cs typeface="+mn-lt"/>
              </a:rPr>
              <a:t>}</a:t>
            </a:r>
            <a:endParaRPr lang="en-GB" dirty="0">
              <a:cs typeface="Calibri" panose="020F0502020204030204"/>
            </a:endParaRPr>
          </a:p>
          <a:p>
            <a:pPr marL="0" indent="0">
              <a:buNone/>
            </a:pPr>
            <a:r>
              <a:rPr lang="en-GB" sz="2400" err="1">
                <a:ea typeface="+mn-lt"/>
                <a:cs typeface="+mn-lt"/>
              </a:rPr>
              <a:t>val</a:t>
            </a:r>
            <a:r>
              <a:rPr lang="en-GB" sz="2400" dirty="0">
                <a:ea typeface="+mn-lt"/>
                <a:cs typeface="+mn-lt"/>
              </a:rPr>
              <a:t> job = </a:t>
            </a:r>
            <a:r>
              <a:rPr lang="en-GB" sz="2400" err="1">
                <a:ea typeface="+mn-lt"/>
                <a:cs typeface="+mn-lt"/>
              </a:rPr>
              <a:t>GlobalScope.launch</a:t>
            </a:r>
            <a:r>
              <a:rPr lang="en-GB" sz="2400" dirty="0">
                <a:ea typeface="+mn-lt"/>
                <a:cs typeface="+mn-lt"/>
              </a:rPr>
              <a:t>(handler) { // root coroutine, running in </a:t>
            </a:r>
            <a:r>
              <a:rPr lang="en-GB" sz="2400" err="1">
                <a:ea typeface="+mn-lt"/>
                <a:cs typeface="+mn-lt"/>
              </a:rPr>
              <a:t>GlobalScope</a:t>
            </a:r>
            <a:endParaRPr lang="en-GB" err="1">
              <a:cs typeface="Calibri" panose="020F0502020204030204"/>
            </a:endParaRPr>
          </a:p>
          <a:p>
            <a:pPr marL="0" indent="0">
              <a:buNone/>
            </a:pPr>
            <a:r>
              <a:rPr lang="en-GB" sz="2400" dirty="0">
                <a:ea typeface="+mn-lt"/>
                <a:cs typeface="+mn-lt"/>
              </a:rPr>
              <a:t>    throw </a:t>
            </a:r>
            <a:r>
              <a:rPr lang="en-GB" sz="2400" err="1">
                <a:ea typeface="+mn-lt"/>
                <a:cs typeface="+mn-lt"/>
              </a:rPr>
              <a:t>AssertionError</a:t>
            </a:r>
            <a:r>
              <a:rPr lang="en-GB" sz="2400" dirty="0">
                <a:ea typeface="+mn-lt"/>
                <a:cs typeface="+mn-lt"/>
              </a:rPr>
              <a:t>()</a:t>
            </a:r>
            <a:endParaRPr lang="en-GB" dirty="0">
              <a:cs typeface="Calibri" panose="020F0502020204030204"/>
            </a:endParaRPr>
          </a:p>
          <a:p>
            <a:pPr marL="0" indent="0">
              <a:buNone/>
            </a:pPr>
            <a:r>
              <a:rPr lang="en-GB" sz="2400" dirty="0">
                <a:ea typeface="+mn-lt"/>
                <a:cs typeface="+mn-lt"/>
              </a:rPr>
              <a:t>}</a:t>
            </a:r>
            <a:endParaRPr lang="en-GB" dirty="0">
              <a:cs typeface="Calibri" panose="020F0502020204030204"/>
            </a:endParaRPr>
          </a:p>
          <a:p>
            <a:pPr marL="0" indent="0">
              <a:buNone/>
            </a:pPr>
            <a:r>
              <a:rPr lang="en-GB" sz="2400" err="1">
                <a:ea typeface="+mn-lt"/>
                <a:cs typeface="+mn-lt"/>
              </a:rPr>
              <a:t>val</a:t>
            </a:r>
            <a:r>
              <a:rPr lang="en-GB" sz="2400" dirty="0">
                <a:ea typeface="+mn-lt"/>
                <a:cs typeface="+mn-lt"/>
              </a:rPr>
              <a:t> deferred = </a:t>
            </a:r>
            <a:r>
              <a:rPr lang="en-GB" sz="2400" err="1">
                <a:ea typeface="+mn-lt"/>
                <a:cs typeface="+mn-lt"/>
              </a:rPr>
              <a:t>GlobalScope.async</a:t>
            </a:r>
            <a:r>
              <a:rPr lang="en-GB" sz="2400" dirty="0">
                <a:ea typeface="+mn-lt"/>
                <a:cs typeface="+mn-lt"/>
              </a:rPr>
              <a:t>(handler) { // also root, but async instead of launch</a:t>
            </a:r>
            <a:endParaRPr lang="en-US" dirty="0">
              <a:cs typeface="Calibri" panose="020F0502020204030204"/>
            </a:endParaRPr>
          </a:p>
          <a:p>
            <a:pPr marL="0" indent="0">
              <a:buNone/>
            </a:pPr>
            <a:r>
              <a:rPr lang="en-GB" sz="2400" dirty="0">
                <a:ea typeface="+mn-lt"/>
                <a:cs typeface="+mn-lt"/>
              </a:rPr>
              <a:t>    throw </a:t>
            </a:r>
            <a:r>
              <a:rPr lang="en-GB" sz="2400" err="1">
                <a:ea typeface="+mn-lt"/>
                <a:cs typeface="+mn-lt"/>
              </a:rPr>
              <a:t>ArithmeticException</a:t>
            </a:r>
            <a:r>
              <a:rPr lang="en-GB" sz="2400" dirty="0">
                <a:ea typeface="+mn-lt"/>
                <a:cs typeface="+mn-lt"/>
              </a:rPr>
              <a:t>() // Nothing will be printed, relying on user to call </a:t>
            </a:r>
            <a:r>
              <a:rPr lang="en-GB" sz="2400" err="1">
                <a:ea typeface="+mn-lt"/>
                <a:cs typeface="+mn-lt"/>
              </a:rPr>
              <a:t>deferred.await</a:t>
            </a:r>
            <a:r>
              <a:rPr lang="en-GB" sz="2400" dirty="0">
                <a:ea typeface="+mn-lt"/>
                <a:cs typeface="+mn-lt"/>
              </a:rPr>
              <a:t>()</a:t>
            </a:r>
            <a:endParaRPr lang="en-GB" dirty="0">
              <a:cs typeface="Calibri" panose="020F0502020204030204"/>
            </a:endParaRPr>
          </a:p>
          <a:p>
            <a:pPr marL="0" indent="0">
              <a:buNone/>
            </a:pPr>
            <a:r>
              <a:rPr lang="en-GB" sz="2400" dirty="0">
                <a:ea typeface="+mn-lt"/>
                <a:cs typeface="+mn-lt"/>
              </a:rPr>
              <a:t>}</a:t>
            </a:r>
            <a:endParaRPr lang="en-GB" dirty="0">
              <a:cs typeface="Calibri" panose="020F0502020204030204"/>
            </a:endParaRPr>
          </a:p>
          <a:p>
            <a:pPr marL="0" indent="0">
              <a:buNone/>
            </a:pPr>
            <a:r>
              <a:rPr lang="en-GB" sz="2400" err="1">
                <a:ea typeface="+mn-lt"/>
                <a:cs typeface="+mn-lt"/>
              </a:rPr>
              <a:t>joinAll</a:t>
            </a:r>
            <a:r>
              <a:rPr lang="en-GB" sz="2400" dirty="0">
                <a:ea typeface="+mn-lt"/>
                <a:cs typeface="+mn-lt"/>
              </a:rPr>
              <a:t>(job, deferred)</a:t>
            </a:r>
            <a:endParaRPr lang="en-US" dirty="0">
              <a:cs typeface="Calibri" panose="020F0502020204030204"/>
            </a:endParaRPr>
          </a:p>
          <a:p>
            <a:pPr indent="-227965">
              <a:lnSpc>
                <a:spcPct val="100000"/>
              </a:lnSpc>
              <a:spcBef>
                <a:spcPts val="1001"/>
              </a:spcBef>
              <a:buClr>
                <a:srgbClr val="000000"/>
              </a:buClr>
              <a:buFont typeface="Arial"/>
              <a:buChar char="•"/>
              <a:defRPr/>
            </a:pPr>
            <a:endParaRPr lang="en-US" sz="2600" dirty="0">
              <a:cs typeface="Calibri" panose="020F0502020204030204" pitchFamily="34" charset="0"/>
            </a:endParaRPr>
          </a:p>
        </p:txBody>
      </p:sp>
      <p:sp>
        <p:nvSpPr>
          <p:cNvPr id="3" name="Title 2">
            <a:extLst>
              <a:ext uri="{FF2B5EF4-FFF2-40B4-BE49-F238E27FC236}">
                <a16:creationId xmlns:a16="http://schemas.microsoft.com/office/drawing/2014/main" id="{FBD49841-8C69-B433-E9D5-9002020A958D}"/>
              </a:ext>
            </a:extLst>
          </p:cNvPr>
          <p:cNvSpPr>
            <a:spLocks noGrp="1"/>
          </p:cNvSpPr>
          <p:nvPr>
            <p:ph type="title"/>
          </p:nvPr>
        </p:nvSpPr>
        <p:spPr/>
        <p:txBody>
          <a:bodyPr/>
          <a:lstStyle/>
          <a:p>
            <a:r>
              <a:rPr lang="en-US" dirty="0">
                <a:cs typeface="Calibri Light"/>
              </a:rPr>
              <a:t>Example:</a:t>
            </a:r>
            <a:endParaRPr lang="en-US" dirty="0"/>
          </a:p>
        </p:txBody>
      </p:sp>
    </p:spTree>
    <p:extLst>
      <p:ext uri="{BB962C8B-B14F-4D97-AF65-F5344CB8AC3E}">
        <p14:creationId xmlns:p14="http://schemas.microsoft.com/office/powerpoint/2010/main" val="34440294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43E4252-6FF1-4C75-AA5B-AA37BAD68F86}"/>
              </a:ext>
            </a:extLst>
          </p:cNvPr>
          <p:cNvSpPr>
            <a:spLocks noGrp="1" noChangeArrowheads="1"/>
          </p:cNvSpPr>
          <p:nvPr>
            <p:ph type="title"/>
          </p:nvPr>
        </p:nvSpPr>
        <p:spPr/>
        <p:txBody>
          <a:bodyPr/>
          <a:lstStyle/>
          <a:p>
            <a:r>
              <a:rPr lang="en-GB" b="0" dirty="0"/>
              <a:t>Long-running tasks </a:t>
            </a:r>
            <a:endParaRPr lang="en-US" altLang="en-US" dirty="0"/>
          </a:p>
        </p:txBody>
      </p:sp>
      <p:sp>
        <p:nvSpPr>
          <p:cNvPr id="9219" name="Text Placeholder 2">
            <a:extLst>
              <a:ext uri="{FF2B5EF4-FFF2-40B4-BE49-F238E27FC236}">
                <a16:creationId xmlns:a16="http://schemas.microsoft.com/office/drawing/2014/main" id="{CD4D55E5-E906-4A2C-8D89-956147315B07}"/>
              </a:ext>
            </a:extLst>
          </p:cNvPr>
          <p:cNvSpPr>
            <a:spLocks noGrp="1" noChangeArrowheads="1"/>
          </p:cNvSpPr>
          <p:nvPr>
            <p:ph idx="1"/>
          </p:nvPr>
        </p:nvSpPr>
        <p:spPr/>
        <p:txBody>
          <a:bodyPr/>
          <a:lstStyle/>
          <a:p>
            <a:pPr marL="286110" indent="-228240">
              <a:lnSpc>
                <a:spcPct val="100000"/>
              </a:lnSpc>
              <a:spcBef>
                <a:spcPts val="1001"/>
              </a:spcBef>
              <a:buClr>
                <a:srgbClr val="000000"/>
              </a:buClr>
              <a:buFont typeface="Arial"/>
              <a:buChar char="•"/>
              <a:defRPr/>
            </a:pPr>
            <a:r>
              <a:rPr lang="pt-PT" altLang="en-US" sz="2600" dirty="0"/>
              <a:t>Long-</a:t>
            </a:r>
            <a:r>
              <a:rPr lang="pt-PT" altLang="en-US" sz="2600" dirty="0" err="1"/>
              <a:t>running</a:t>
            </a:r>
            <a:r>
              <a:rPr lang="pt-PT" altLang="en-US" sz="2600" dirty="0"/>
              <a:t> </a:t>
            </a:r>
            <a:r>
              <a:rPr lang="pt-PT" altLang="en-US" sz="2600" dirty="0" err="1"/>
              <a:t>tasks</a:t>
            </a:r>
            <a:r>
              <a:rPr lang="pt-PT" altLang="en-US" sz="2600" dirty="0"/>
              <a:t> </a:t>
            </a:r>
            <a:r>
              <a:rPr lang="pt-PT" altLang="en-US" sz="2600" dirty="0" err="1"/>
              <a:t>block</a:t>
            </a:r>
            <a:r>
              <a:rPr lang="pt-PT" altLang="en-US" sz="2600" dirty="0"/>
              <a:t> </a:t>
            </a:r>
            <a:r>
              <a:rPr lang="pt-PT" altLang="en-US" sz="2600" dirty="0" err="1"/>
              <a:t>the</a:t>
            </a:r>
            <a:r>
              <a:rPr lang="pt-PT" altLang="en-US" sz="2600" dirty="0"/>
              <a:t> </a:t>
            </a:r>
            <a:r>
              <a:rPr lang="pt-PT" altLang="en-US" sz="2600" dirty="0" err="1"/>
              <a:t>whole</a:t>
            </a:r>
            <a:r>
              <a:rPr lang="pt-PT" altLang="en-US" sz="2600" dirty="0"/>
              <a:t> UI:</a:t>
            </a:r>
          </a:p>
          <a:p>
            <a:pPr marL="629010" lvl="1" indent="-228240">
              <a:lnSpc>
                <a:spcPct val="100000"/>
              </a:lnSpc>
              <a:spcBef>
                <a:spcPts val="1001"/>
              </a:spcBef>
              <a:buClr>
                <a:srgbClr val="000000"/>
              </a:buClr>
              <a:buFont typeface="Arial"/>
              <a:buChar char="•"/>
              <a:defRPr/>
            </a:pPr>
            <a:r>
              <a:rPr lang="pt-PT" altLang="en-US" sz="2200" dirty="0"/>
              <a:t>No </a:t>
            </a:r>
            <a:r>
              <a:rPr lang="pt-PT" altLang="en-US" sz="2200" dirty="0" err="1"/>
              <a:t>event</a:t>
            </a:r>
            <a:r>
              <a:rPr lang="pt-PT" altLang="en-US" sz="2200" dirty="0"/>
              <a:t> can </a:t>
            </a:r>
            <a:r>
              <a:rPr lang="pt-PT" altLang="en-US" sz="2200" dirty="0" err="1"/>
              <a:t>be</a:t>
            </a:r>
            <a:r>
              <a:rPr lang="pt-PT" altLang="en-US" sz="2200" dirty="0"/>
              <a:t> </a:t>
            </a:r>
            <a:r>
              <a:rPr lang="pt-PT" altLang="en-US" sz="2200" dirty="0" err="1"/>
              <a:t>dispatched</a:t>
            </a:r>
            <a:r>
              <a:rPr lang="pt-PT" altLang="en-US" sz="2200" dirty="0"/>
              <a:t> (</a:t>
            </a:r>
            <a:r>
              <a:rPr lang="pt-PT" altLang="en-US" sz="2200" dirty="0" err="1"/>
              <a:t>the</a:t>
            </a:r>
            <a:r>
              <a:rPr lang="pt-PT" altLang="en-US" sz="2200" dirty="0"/>
              <a:t> </a:t>
            </a:r>
            <a:r>
              <a:rPr lang="pt-PT" altLang="en-US" sz="2200" dirty="0" err="1"/>
              <a:t>app</a:t>
            </a:r>
            <a:r>
              <a:rPr lang="pt-PT" altLang="en-US" sz="2200" dirty="0"/>
              <a:t> </a:t>
            </a:r>
            <a:r>
              <a:rPr lang="pt-PT" altLang="en-US" sz="2200" dirty="0" err="1"/>
              <a:t>appears</a:t>
            </a:r>
            <a:r>
              <a:rPr lang="pt-PT" altLang="en-US" sz="2200" dirty="0"/>
              <a:t> to </a:t>
            </a:r>
            <a:r>
              <a:rPr lang="pt-PT" altLang="en-US" sz="2200" dirty="0" err="1"/>
              <a:t>hang</a:t>
            </a:r>
            <a:r>
              <a:rPr lang="pt-PT" altLang="en-US" sz="2200" dirty="0"/>
              <a:t>)</a:t>
            </a:r>
          </a:p>
          <a:p>
            <a:pPr marL="629010" lvl="1" indent="-228240">
              <a:lnSpc>
                <a:spcPct val="100000"/>
              </a:lnSpc>
              <a:spcBef>
                <a:spcPts val="1001"/>
              </a:spcBef>
              <a:buClr>
                <a:srgbClr val="000000"/>
              </a:buClr>
              <a:buFont typeface="Arial"/>
              <a:buChar char="•"/>
              <a:defRPr/>
            </a:pPr>
            <a:r>
              <a:rPr lang="pt-PT" altLang="en-US" sz="2200" dirty="0" err="1"/>
              <a:t>If</a:t>
            </a:r>
            <a:r>
              <a:rPr lang="pt-PT" altLang="en-US" sz="2200" dirty="0"/>
              <a:t> </a:t>
            </a:r>
            <a:r>
              <a:rPr lang="pt-PT" altLang="en-US" sz="2200" dirty="0" err="1"/>
              <a:t>blocked</a:t>
            </a:r>
            <a:r>
              <a:rPr lang="pt-PT" altLang="en-US" sz="2200" dirty="0"/>
              <a:t> for too </a:t>
            </a:r>
            <a:r>
              <a:rPr lang="pt-PT" altLang="en-US" sz="2200" dirty="0" err="1"/>
              <a:t>much</a:t>
            </a:r>
            <a:r>
              <a:rPr lang="pt-PT" altLang="en-US" sz="2200" dirty="0"/>
              <a:t> time, “</a:t>
            </a:r>
            <a:r>
              <a:rPr lang="pt-PT" altLang="en-US" sz="2200" dirty="0" err="1"/>
              <a:t>application</a:t>
            </a:r>
            <a:r>
              <a:rPr lang="pt-PT" altLang="en-US" sz="2200" dirty="0"/>
              <a:t> </a:t>
            </a:r>
            <a:r>
              <a:rPr lang="pt-PT" altLang="en-US" sz="2200" dirty="0" err="1"/>
              <a:t>not</a:t>
            </a:r>
            <a:r>
              <a:rPr lang="pt-PT" altLang="en-US" sz="2200" dirty="0"/>
              <a:t> </a:t>
            </a:r>
            <a:r>
              <a:rPr lang="pt-PT" altLang="en-US" sz="2200" dirty="0" err="1"/>
              <a:t>responding</a:t>
            </a:r>
            <a:r>
              <a:rPr lang="pt-PT" altLang="en-US" sz="2200" dirty="0"/>
              <a:t>” </a:t>
            </a:r>
            <a:r>
              <a:rPr lang="pt-PT" altLang="en-US" sz="2200" dirty="0" err="1"/>
              <a:t>dialog</a:t>
            </a:r>
            <a:r>
              <a:rPr lang="pt-PT" altLang="en-US" sz="2200" dirty="0"/>
              <a:t> pops </a:t>
            </a:r>
            <a:r>
              <a:rPr lang="pt-PT" altLang="en-US" sz="2200" dirty="0" err="1"/>
              <a:t>up</a:t>
            </a:r>
            <a:endParaRPr lang="pt-PT" altLang="en-US" sz="2200" dirty="0"/>
          </a:p>
          <a:p>
            <a:pPr lvl="1"/>
            <a:endParaRPr lang="pt-PT" altLang="en-US" sz="2200" dirty="0">
              <a:cs typeface="Calibri" panose="020F0502020204030204" pitchFamily="34" charset="0"/>
            </a:endParaRPr>
          </a:p>
          <a:p>
            <a:pPr lvl="1"/>
            <a:endParaRPr lang="pt-PT" altLang="en-US" sz="2000" dirty="0">
              <a:cs typeface="Calibri" panose="020F0502020204030204" pitchFamily="34" charset="0"/>
            </a:endParaRPr>
          </a:p>
          <a:p>
            <a:pPr indent="-228240">
              <a:lnSpc>
                <a:spcPct val="100000"/>
              </a:lnSpc>
              <a:spcBef>
                <a:spcPts val="1001"/>
              </a:spcBef>
              <a:buClr>
                <a:srgbClr val="000000"/>
              </a:buClr>
              <a:buFont typeface="Arial"/>
              <a:buChar char="•"/>
              <a:defRPr/>
            </a:pPr>
            <a:r>
              <a:rPr lang="en-GB" sz="2600" dirty="0"/>
              <a:t>Long-running tasks such as:</a:t>
            </a:r>
          </a:p>
          <a:p>
            <a:pPr lvl="1" indent="-228240">
              <a:lnSpc>
                <a:spcPct val="100000"/>
              </a:lnSpc>
              <a:spcBef>
                <a:spcPts val="1001"/>
              </a:spcBef>
              <a:buClr>
                <a:srgbClr val="000000"/>
              </a:buClr>
              <a:buFont typeface="Arial"/>
              <a:buChar char="•"/>
              <a:defRPr/>
            </a:pPr>
            <a:r>
              <a:rPr lang="en-GB" sz="2200" dirty="0"/>
              <a:t>Writing data to a database</a:t>
            </a:r>
          </a:p>
          <a:p>
            <a:pPr lvl="1" indent="-228240">
              <a:lnSpc>
                <a:spcPct val="100000"/>
              </a:lnSpc>
              <a:spcBef>
                <a:spcPts val="1001"/>
              </a:spcBef>
              <a:buClr>
                <a:srgbClr val="000000"/>
              </a:buClr>
              <a:buFont typeface="Arial"/>
              <a:buChar char="•"/>
              <a:defRPr/>
            </a:pPr>
            <a:r>
              <a:rPr lang="en-GB" sz="2200" dirty="0"/>
              <a:t>Fetching data from the network </a:t>
            </a:r>
          </a:p>
          <a:p>
            <a:pPr lvl="1" indent="-228240">
              <a:lnSpc>
                <a:spcPct val="100000"/>
              </a:lnSpc>
              <a:spcBef>
                <a:spcPts val="1001"/>
              </a:spcBef>
              <a:buClr>
                <a:srgbClr val="000000"/>
              </a:buClr>
              <a:buFont typeface="Arial"/>
              <a:buChar char="•"/>
              <a:defRPr/>
            </a:pPr>
            <a:r>
              <a:rPr lang="en-GB" sz="2200" dirty="0"/>
              <a:t>Parsing large JSON datasets</a:t>
            </a:r>
          </a:p>
          <a:p>
            <a:pPr lvl="1"/>
            <a:endParaRPr lang="en-US" altLang="en-US" dirty="0">
              <a:cs typeface="Calibri" panose="020F0502020204030204" pitchFamily="34" charset="0"/>
            </a:endParaRPr>
          </a:p>
        </p:txBody>
      </p:sp>
    </p:spTree>
    <p:extLst>
      <p:ext uri="{BB962C8B-B14F-4D97-AF65-F5344CB8AC3E}">
        <p14:creationId xmlns:p14="http://schemas.microsoft.com/office/powerpoint/2010/main" val="1127949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01FE0B-B4E7-4B91-B319-5434A8170697}"/>
              </a:ext>
            </a:extLst>
          </p:cNvPr>
          <p:cNvSpPr>
            <a:spLocks noGrp="1" noChangeArrowheads="1"/>
          </p:cNvSpPr>
          <p:nvPr>
            <p:ph type="title"/>
          </p:nvPr>
        </p:nvSpPr>
        <p:spPr>
          <a:xfrm>
            <a:off x="838200" y="365125"/>
            <a:ext cx="10515600" cy="1018305"/>
          </a:xfrm>
        </p:spPr>
        <p:txBody>
          <a:bodyPr/>
          <a:lstStyle/>
          <a:p>
            <a:r>
              <a:rPr lang="pt-PT" err="1">
                <a:solidFill>
                  <a:srgbClr val="19191C"/>
                </a:solidFill>
              </a:rPr>
              <a:t>Coroutine</a:t>
            </a:r>
            <a:r>
              <a:rPr lang="pt-PT" dirty="0">
                <a:solidFill>
                  <a:srgbClr val="19191C"/>
                </a:solidFill>
              </a:rPr>
              <a:t> </a:t>
            </a:r>
            <a:r>
              <a:rPr lang="pt-PT" err="1">
                <a:solidFill>
                  <a:srgbClr val="19191C"/>
                </a:solidFill>
              </a:rPr>
              <a:t>Builders</a:t>
            </a:r>
            <a:endParaRPr lang="en-US" err="1">
              <a:solidFill>
                <a:srgbClr val="19191C"/>
              </a:solidFill>
            </a:endParaRPr>
          </a:p>
        </p:txBody>
      </p:sp>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a:xfrm>
            <a:off x="838200" y="1383174"/>
            <a:ext cx="10515600" cy="4793789"/>
          </a:xfrm>
        </p:spPr>
        <p:txBody>
          <a:bodyPr vert="horz" lIns="91440" tIns="45720" rIns="91440" bIns="45720" rtlCol="0" anchor="t">
            <a:normAutofit/>
          </a:bodyPr>
          <a:lstStyle/>
          <a:p>
            <a:r>
              <a:rPr lang="en-GB" sz="2400" dirty="0">
                <a:solidFill>
                  <a:srgbClr val="000000"/>
                </a:solidFill>
                <a:ea typeface="+mn-lt"/>
                <a:cs typeface="+mn-lt"/>
              </a:rPr>
              <a:t>coroutine builders are a way of creating coroutines. Since they are not suspending themselves, they can be called from non-suspending code or any other piece of code. They act as a link between the suspending and non-suspending parts of our code.</a:t>
            </a:r>
            <a:endParaRPr lang="en-US" sz="2400" dirty="0">
              <a:solidFill>
                <a:srgbClr val="000000"/>
              </a:solidFill>
              <a:ea typeface="+mn-lt"/>
              <a:cs typeface="+mn-lt"/>
            </a:endParaRPr>
          </a:p>
          <a:p>
            <a:pPr marL="0" indent="0">
              <a:buNone/>
            </a:pPr>
            <a:endParaRPr lang="en-GB" sz="2400" dirty="0">
              <a:solidFill>
                <a:srgbClr val="000000"/>
              </a:solidFill>
              <a:ea typeface="+mn-lt"/>
              <a:cs typeface="+mn-lt"/>
            </a:endParaRPr>
          </a:p>
          <a:p>
            <a:r>
              <a:rPr lang="en-GB" sz="2400" dirty="0">
                <a:solidFill>
                  <a:srgbClr val="000000"/>
                </a:solidFill>
                <a:ea typeface="+mn-lt"/>
                <a:cs typeface="+mn-lt"/>
              </a:rPr>
              <a:t>In the following sections, we will be discussing the following three Kotlin coroutine builders:</a:t>
            </a:r>
            <a:endParaRPr lang="en-US" sz="2400" dirty="0">
              <a:solidFill>
                <a:srgbClr val="000000"/>
              </a:solidFill>
              <a:ea typeface="+mn-lt"/>
              <a:cs typeface="+mn-lt"/>
            </a:endParaRPr>
          </a:p>
          <a:p>
            <a:pPr marL="0" indent="0">
              <a:buNone/>
              <a:defRPr/>
            </a:pPr>
            <a:r>
              <a:rPr lang="en-GB" sz="2400" dirty="0">
                <a:solidFill>
                  <a:srgbClr val="000000"/>
                </a:solidFill>
                <a:ea typeface="+mn-lt"/>
                <a:cs typeface="+mn-lt"/>
              </a:rPr>
              <a:t>    1. </a:t>
            </a:r>
            <a:r>
              <a:rPr lang="en-GB" sz="2400" dirty="0" err="1">
                <a:solidFill>
                  <a:srgbClr val="000000"/>
                </a:solidFill>
                <a:ea typeface="+mn-lt"/>
                <a:cs typeface="+mn-lt"/>
              </a:rPr>
              <a:t>runBlocking</a:t>
            </a:r>
          </a:p>
          <a:p>
            <a:pPr marL="0" indent="0">
              <a:buNone/>
              <a:defRPr/>
            </a:pPr>
            <a:r>
              <a:rPr lang="en-GB" sz="2400" dirty="0">
                <a:solidFill>
                  <a:srgbClr val="000000"/>
                </a:solidFill>
                <a:ea typeface="+mn-lt"/>
                <a:cs typeface="+mn-lt"/>
              </a:rPr>
              <a:t>    2. launch</a:t>
            </a:r>
          </a:p>
          <a:p>
            <a:pPr marL="0" indent="0">
              <a:buNone/>
              <a:defRPr/>
            </a:pPr>
            <a:r>
              <a:rPr lang="en-GB" sz="2400" dirty="0">
                <a:solidFill>
                  <a:srgbClr val="000000"/>
                </a:solidFill>
                <a:ea typeface="+mn-lt"/>
                <a:cs typeface="+mn-lt"/>
              </a:rPr>
              <a:t>    3. async</a:t>
            </a:r>
          </a:p>
          <a:p>
            <a:pPr>
              <a:buFont typeface="Arial" panose="020B0604020202020204" pitchFamily="34" charset="0"/>
              <a:buChar char="•"/>
              <a:defRPr/>
            </a:pPr>
            <a:endParaRPr lang="en-GB" sz="2400" dirty="0">
              <a:cs typeface="Calibri" panose="020F0502020204030204" pitchFamily="34" charset="0"/>
            </a:endParaRPr>
          </a:p>
          <a:p>
            <a:pPr>
              <a:buFont typeface="Arial" panose="020B0604020202020204" pitchFamily="34" charset="0"/>
              <a:buChar char="•"/>
              <a:defRPr/>
            </a:pPr>
            <a:endParaRPr lang="en-GB" sz="2400" dirty="0">
              <a:cs typeface="Calibri" panose="020F0502020204030204" pitchFamily="34" charset="0"/>
            </a:endParaRPr>
          </a:p>
          <a:p>
            <a:pPr indent="-227965">
              <a:lnSpc>
                <a:spcPct val="100000"/>
              </a:lnSpc>
              <a:spcBef>
                <a:spcPts val="1001"/>
              </a:spcBef>
              <a:buClr>
                <a:srgbClr val="000000"/>
              </a:buClr>
              <a:buFont typeface="Arial"/>
              <a:buChar char="•"/>
              <a:defRPr/>
            </a:pPr>
            <a:endParaRPr lang="en-US" sz="2600" dirty="0">
              <a:cs typeface="Calibri" panose="020F0502020204030204" pitchFamily="34" charset="0"/>
            </a:endParaRPr>
          </a:p>
        </p:txBody>
      </p:sp>
    </p:spTree>
    <p:extLst>
      <p:ext uri="{BB962C8B-B14F-4D97-AF65-F5344CB8AC3E}">
        <p14:creationId xmlns:p14="http://schemas.microsoft.com/office/powerpoint/2010/main" val="17617225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01FE0B-B4E7-4B91-B319-5434A8170697}"/>
              </a:ext>
            </a:extLst>
          </p:cNvPr>
          <p:cNvSpPr>
            <a:spLocks noGrp="1" noChangeArrowheads="1"/>
          </p:cNvSpPr>
          <p:nvPr>
            <p:ph type="title"/>
          </p:nvPr>
        </p:nvSpPr>
        <p:spPr>
          <a:xfrm>
            <a:off x="838200" y="365125"/>
            <a:ext cx="10515600" cy="1018305"/>
          </a:xfrm>
        </p:spPr>
        <p:txBody>
          <a:bodyPr>
            <a:normAutofit fontScale="90000"/>
          </a:bodyPr>
          <a:lstStyle/>
          <a:p>
            <a:br>
              <a:rPr lang="pt-PT" dirty="0">
                <a:solidFill>
                  <a:srgbClr val="19191C"/>
                </a:solidFill>
              </a:rPr>
            </a:br>
            <a:r>
              <a:rPr lang="pt-PT" dirty="0" err="1">
                <a:solidFill>
                  <a:srgbClr val="19191C"/>
                </a:solidFill>
              </a:rPr>
              <a:t>runBlocking</a:t>
            </a:r>
            <a:endParaRPr lang="en-US" dirty="0" err="1">
              <a:solidFill>
                <a:srgbClr val="19191C"/>
              </a:solidFill>
            </a:endParaRPr>
          </a:p>
          <a:p>
            <a:endParaRPr lang="pt-PT" dirty="0">
              <a:solidFill>
                <a:srgbClr val="19191C"/>
              </a:solidFill>
              <a:cs typeface="Calibri Light"/>
            </a:endParaRPr>
          </a:p>
        </p:txBody>
      </p:sp>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a:xfrm>
            <a:off x="838200" y="1383174"/>
            <a:ext cx="10515600" cy="4793789"/>
          </a:xfrm>
        </p:spPr>
        <p:txBody>
          <a:bodyPr vert="horz" lIns="91440" tIns="45720" rIns="91440" bIns="45720" rtlCol="0" anchor="t">
            <a:normAutofit/>
          </a:bodyPr>
          <a:lstStyle/>
          <a:p>
            <a:r>
              <a:rPr lang="en-GB" sz="2400" dirty="0">
                <a:solidFill>
                  <a:srgbClr val="000000"/>
                </a:solidFill>
                <a:ea typeface="+mn-lt"/>
                <a:cs typeface="+mn-lt"/>
              </a:rPr>
              <a:t> </a:t>
            </a:r>
            <a:r>
              <a:rPr lang="en-GB" sz="2400" dirty="0" err="1">
                <a:solidFill>
                  <a:srgbClr val="000000"/>
                </a:solidFill>
                <a:ea typeface="+mn-lt"/>
                <a:cs typeface="+mn-lt"/>
              </a:rPr>
              <a:t>runBlocking</a:t>
            </a:r>
            <a:r>
              <a:rPr lang="en-GB" sz="2400" dirty="0">
                <a:solidFill>
                  <a:srgbClr val="000000"/>
                </a:solidFill>
                <a:ea typeface="+mn-lt"/>
                <a:cs typeface="+mn-lt"/>
              </a:rPr>
              <a:t> is a coroutine builder that blocks the current thread until all tasks of the coroutine it creates, finish. So, why do we need </a:t>
            </a:r>
            <a:r>
              <a:rPr lang="en-GB" sz="2400" dirty="0" err="1">
                <a:solidFill>
                  <a:srgbClr val="000000"/>
                </a:solidFill>
                <a:ea typeface="+mn-lt"/>
                <a:cs typeface="+mn-lt"/>
              </a:rPr>
              <a:t>runBlocking</a:t>
            </a:r>
            <a:r>
              <a:rPr lang="en-GB" sz="2400" dirty="0">
                <a:solidFill>
                  <a:srgbClr val="000000"/>
                </a:solidFill>
                <a:ea typeface="+mn-lt"/>
                <a:cs typeface="+mn-lt"/>
              </a:rPr>
              <a:t> when we are clearly focusing to avoid blocking the main thread? </a:t>
            </a:r>
            <a:endParaRPr lang="en-US" sz="2400" dirty="0">
              <a:solidFill>
                <a:srgbClr val="000000"/>
              </a:solidFill>
              <a:ea typeface="+mn-lt"/>
              <a:cs typeface="+mn-lt"/>
            </a:endParaRPr>
          </a:p>
          <a:p>
            <a:r>
              <a:rPr lang="en-GB" sz="2400" dirty="0">
                <a:solidFill>
                  <a:srgbClr val="000000"/>
                </a:solidFill>
                <a:ea typeface="+mn-lt"/>
                <a:cs typeface="+mn-lt"/>
              </a:rPr>
              <a:t>We typically </a:t>
            </a:r>
            <a:r>
              <a:rPr lang="en-GB" sz="2400" dirty="0" err="1">
                <a:solidFill>
                  <a:srgbClr val="000000"/>
                </a:solidFill>
                <a:ea typeface="+mn-lt"/>
                <a:cs typeface="+mn-lt"/>
              </a:rPr>
              <a:t>runBlocking</a:t>
            </a:r>
            <a:r>
              <a:rPr lang="en-GB" sz="2400" dirty="0">
                <a:solidFill>
                  <a:srgbClr val="000000"/>
                </a:solidFill>
                <a:ea typeface="+mn-lt"/>
                <a:cs typeface="+mn-lt"/>
              </a:rPr>
              <a:t> to run tests on suspending functions. While running tests, we want to make sure not to finish the test while we are doing heavy work in test suspend functions.</a:t>
            </a:r>
          </a:p>
          <a:p>
            <a:pPr>
              <a:buFont typeface="Arial" panose="020B0604020202020204" pitchFamily="34" charset="0"/>
              <a:buChar char="•"/>
              <a:defRPr/>
            </a:pPr>
            <a:endParaRPr lang="en-GB" sz="2400" dirty="0">
              <a:solidFill>
                <a:srgbClr val="000000"/>
              </a:solidFill>
              <a:ea typeface="+mn-lt"/>
              <a:cs typeface="+mn-lt"/>
            </a:endParaRPr>
          </a:p>
          <a:p>
            <a:pPr>
              <a:defRPr/>
            </a:pPr>
            <a:endParaRPr lang="en-GB" sz="2400" dirty="0">
              <a:solidFill>
                <a:srgbClr val="000000"/>
              </a:solidFill>
              <a:ea typeface="+mn-lt"/>
              <a:cs typeface="+mn-lt"/>
            </a:endParaRPr>
          </a:p>
          <a:p>
            <a:pPr>
              <a:defRPr/>
            </a:pPr>
            <a:r>
              <a:rPr lang="en-GB" sz="2400" dirty="0">
                <a:solidFill>
                  <a:srgbClr val="000000"/>
                </a:solidFill>
                <a:ea typeface="+mn-lt"/>
                <a:cs typeface="+mn-lt"/>
              </a:rPr>
              <a:t>launch is essentially a Kotlin coroutine builder that is “fire and forget”. This means that launch creates a new coroutine that won’t return any result to the caller. It also allows to start a coroutine in the </a:t>
            </a:r>
            <a:r>
              <a:rPr lang="en-GB" sz="2400" dirty="0" err="1">
                <a:solidFill>
                  <a:srgbClr val="000000"/>
                </a:solidFill>
                <a:ea typeface="+mn-lt"/>
                <a:cs typeface="+mn-lt"/>
              </a:rPr>
              <a:t>background.</a:t>
            </a:r>
            <a:r>
              <a:rPr lang="en-GB" sz="1200" dirty="0" err="1">
                <a:solidFill>
                  <a:srgbClr val="FFFFFF"/>
                </a:solidFill>
                <a:ea typeface="+mn-lt"/>
                <a:cs typeface="+mn-lt"/>
              </a:rPr>
              <a:t>he</a:t>
            </a:r>
            <a:r>
              <a:rPr lang="en-GB" sz="1200" dirty="0">
                <a:solidFill>
                  <a:srgbClr val="FFFFFF"/>
                </a:solidFill>
                <a:ea typeface="+mn-lt"/>
                <a:cs typeface="+mn-lt"/>
              </a:rPr>
              <a:t> background</a:t>
            </a:r>
            <a:endParaRPr lang="en-GB" sz="2400" dirty="0">
              <a:solidFill>
                <a:srgbClr val="000000"/>
              </a:solidFill>
              <a:ea typeface="+mn-lt"/>
              <a:cs typeface="+mn-lt"/>
            </a:endParaRPr>
          </a:p>
        </p:txBody>
      </p:sp>
      <p:sp>
        <p:nvSpPr>
          <p:cNvPr id="3" name="Title 1">
            <a:extLst>
              <a:ext uri="{FF2B5EF4-FFF2-40B4-BE49-F238E27FC236}">
                <a16:creationId xmlns:a16="http://schemas.microsoft.com/office/drawing/2014/main" id="{1DFAE288-1B1A-95F1-3709-59D0458BE848}"/>
              </a:ext>
            </a:extLst>
          </p:cNvPr>
          <p:cNvSpPr txBox="1">
            <a:spLocks noChangeArrowheads="1"/>
          </p:cNvSpPr>
          <p:nvPr/>
        </p:nvSpPr>
        <p:spPr>
          <a:xfrm>
            <a:off x="683342" y="3528654"/>
            <a:ext cx="10515600" cy="1018305"/>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pt-PT" dirty="0">
                <a:solidFill>
                  <a:srgbClr val="19191C"/>
                </a:solidFill>
              </a:rPr>
            </a:br>
            <a:br>
              <a:rPr lang="pt-PT" dirty="0"/>
            </a:br>
            <a:r>
              <a:rPr lang="pt-PT" sz="9600" err="1">
                <a:solidFill>
                  <a:srgbClr val="19191C"/>
                </a:solidFill>
              </a:rPr>
              <a:t>launch</a:t>
            </a:r>
            <a:endParaRPr lang="en-US" sz="9600" dirty="0" err="1">
              <a:solidFill>
                <a:srgbClr val="19191C"/>
              </a:solidFill>
              <a:cs typeface="Calibri Light" panose="020F0302020204030204"/>
            </a:endParaRPr>
          </a:p>
          <a:p>
            <a:endParaRPr lang="pt-PT" dirty="0">
              <a:solidFill>
                <a:srgbClr val="19191C"/>
              </a:solidFill>
              <a:cs typeface="Calibri Light"/>
            </a:endParaRPr>
          </a:p>
          <a:p>
            <a:endParaRPr lang="pt-PT" dirty="0">
              <a:solidFill>
                <a:srgbClr val="19191C"/>
              </a:solidFill>
              <a:cs typeface="Calibri Light"/>
            </a:endParaRPr>
          </a:p>
        </p:txBody>
      </p:sp>
    </p:spTree>
    <p:extLst>
      <p:ext uri="{BB962C8B-B14F-4D97-AF65-F5344CB8AC3E}">
        <p14:creationId xmlns:p14="http://schemas.microsoft.com/office/powerpoint/2010/main" val="15648394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01FE0B-B4E7-4B91-B319-5434A8170697}"/>
              </a:ext>
            </a:extLst>
          </p:cNvPr>
          <p:cNvSpPr>
            <a:spLocks noGrp="1" noChangeArrowheads="1"/>
          </p:cNvSpPr>
          <p:nvPr>
            <p:ph type="title"/>
          </p:nvPr>
        </p:nvSpPr>
        <p:spPr>
          <a:xfrm>
            <a:off x="838200" y="365125"/>
            <a:ext cx="10515600" cy="1018305"/>
          </a:xfrm>
        </p:spPr>
        <p:txBody>
          <a:bodyPr>
            <a:normAutofit fontScale="90000"/>
          </a:bodyPr>
          <a:lstStyle/>
          <a:p>
            <a:br>
              <a:rPr lang="pt-PT" dirty="0">
                <a:solidFill>
                  <a:srgbClr val="19191C"/>
                </a:solidFill>
              </a:rPr>
            </a:br>
            <a:br>
              <a:rPr lang="pt-PT" dirty="0"/>
            </a:br>
            <a:r>
              <a:rPr lang="pt-PT" err="1">
                <a:solidFill>
                  <a:srgbClr val="19191C"/>
                </a:solidFill>
              </a:rPr>
              <a:t>You</a:t>
            </a:r>
            <a:r>
              <a:rPr lang="pt-PT" dirty="0">
                <a:solidFill>
                  <a:srgbClr val="19191C"/>
                </a:solidFill>
              </a:rPr>
              <a:t> can </a:t>
            </a:r>
            <a:r>
              <a:rPr lang="pt-PT" err="1">
                <a:solidFill>
                  <a:srgbClr val="19191C"/>
                </a:solidFill>
              </a:rPr>
              <a:t>create</a:t>
            </a:r>
            <a:r>
              <a:rPr lang="pt-PT" dirty="0">
                <a:solidFill>
                  <a:srgbClr val="19191C"/>
                </a:solidFill>
              </a:rPr>
              <a:t> a </a:t>
            </a:r>
            <a:r>
              <a:rPr lang="pt-PT" err="1">
                <a:solidFill>
                  <a:srgbClr val="19191C"/>
                </a:solidFill>
              </a:rPr>
              <a:t>new</a:t>
            </a:r>
            <a:r>
              <a:rPr lang="pt-PT" dirty="0">
                <a:solidFill>
                  <a:srgbClr val="19191C"/>
                </a:solidFill>
              </a:rPr>
              <a:t> </a:t>
            </a:r>
            <a:r>
              <a:rPr lang="pt-PT" err="1">
                <a:solidFill>
                  <a:srgbClr val="19191C"/>
                </a:solidFill>
              </a:rPr>
              <a:t>coroutine</a:t>
            </a:r>
            <a:r>
              <a:rPr lang="pt-PT" dirty="0">
                <a:solidFill>
                  <a:srgbClr val="19191C"/>
                </a:solidFill>
              </a:rPr>
              <a:t> </a:t>
            </a:r>
            <a:r>
              <a:rPr lang="pt-PT" err="1">
                <a:solidFill>
                  <a:srgbClr val="19191C"/>
                </a:solidFill>
              </a:rPr>
              <a:t>from</a:t>
            </a:r>
            <a:r>
              <a:rPr lang="pt-PT" dirty="0">
                <a:solidFill>
                  <a:srgbClr val="19191C"/>
                </a:solidFill>
              </a:rPr>
              <a:t> </a:t>
            </a:r>
            <a:r>
              <a:rPr lang="pt-PT" err="1">
                <a:solidFill>
                  <a:srgbClr val="19191C"/>
                </a:solidFill>
              </a:rPr>
              <a:t>launch</a:t>
            </a:r>
            <a:r>
              <a:rPr lang="pt-PT" dirty="0">
                <a:solidFill>
                  <a:srgbClr val="19191C"/>
                </a:solidFill>
              </a:rPr>
              <a:t> as </a:t>
            </a:r>
            <a:r>
              <a:rPr lang="pt-PT" err="1">
                <a:solidFill>
                  <a:srgbClr val="19191C"/>
                </a:solidFill>
              </a:rPr>
              <a:t>follows</a:t>
            </a:r>
            <a:r>
              <a:rPr lang="pt-PT" dirty="0">
                <a:solidFill>
                  <a:srgbClr val="19191C"/>
                </a:solidFill>
              </a:rPr>
              <a:t>:</a:t>
            </a:r>
            <a:endParaRPr lang="en-US" dirty="0" err="1">
              <a:solidFill>
                <a:srgbClr val="19191C"/>
              </a:solidFill>
            </a:endParaRPr>
          </a:p>
          <a:p>
            <a:endParaRPr lang="pt-PT" dirty="0">
              <a:solidFill>
                <a:srgbClr val="19191C"/>
              </a:solidFill>
              <a:cs typeface="Calibri Light"/>
            </a:endParaRPr>
          </a:p>
          <a:p>
            <a:endParaRPr lang="pt-PT" dirty="0">
              <a:solidFill>
                <a:srgbClr val="19191C"/>
              </a:solidFill>
              <a:cs typeface="Calibri Light"/>
            </a:endParaRPr>
          </a:p>
        </p:txBody>
      </p:sp>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a:xfrm>
            <a:off x="838200" y="1788754"/>
            <a:ext cx="10515600" cy="4388209"/>
          </a:xfrm>
        </p:spPr>
        <p:txBody>
          <a:bodyPr vert="horz" lIns="91440" tIns="45720" rIns="91440" bIns="45720" rtlCol="0" anchor="t">
            <a:normAutofit/>
          </a:bodyPr>
          <a:lstStyle/>
          <a:p>
            <a:pPr marL="0" indent="0">
              <a:buNone/>
            </a:pPr>
            <a:r>
              <a:rPr lang="en-GB" sz="2400" err="1">
                <a:solidFill>
                  <a:srgbClr val="000000"/>
                </a:solidFill>
                <a:ea typeface="+mn-lt"/>
                <a:cs typeface="+mn-lt"/>
              </a:rPr>
              <a:t>GlobalScope.launch</a:t>
            </a:r>
            <a:r>
              <a:rPr lang="en-GB" sz="2400" dirty="0">
                <a:solidFill>
                  <a:srgbClr val="000000"/>
                </a:solidFill>
                <a:ea typeface="+mn-lt"/>
                <a:cs typeface="+mn-lt"/>
              </a:rPr>
              <a:t> </a:t>
            </a:r>
            <a:endParaRPr lang="en-US" sz="2400" dirty="0">
              <a:solidFill>
                <a:srgbClr val="000000"/>
              </a:solidFill>
              <a:ea typeface="+mn-lt"/>
              <a:cs typeface="+mn-lt"/>
            </a:endParaRPr>
          </a:p>
          <a:p>
            <a:pPr marL="0" indent="0">
              <a:buNone/>
            </a:pPr>
            <a:r>
              <a:rPr lang="en-GB" sz="2400" dirty="0">
                <a:solidFill>
                  <a:srgbClr val="000000"/>
                </a:solidFill>
                <a:ea typeface="+mn-lt"/>
                <a:cs typeface="+mn-lt"/>
              </a:rPr>
              <a:t>{ </a:t>
            </a:r>
            <a:endParaRPr lang="en-US" sz="2400">
              <a:solidFill>
                <a:srgbClr val="000000"/>
              </a:solidFill>
              <a:ea typeface="+mn-lt"/>
              <a:cs typeface="+mn-lt"/>
            </a:endParaRPr>
          </a:p>
          <a:p>
            <a:pPr marL="0" indent="0">
              <a:buNone/>
            </a:pPr>
            <a:r>
              <a:rPr lang="en-GB" sz="2400" err="1">
                <a:solidFill>
                  <a:srgbClr val="000000"/>
                </a:solidFill>
                <a:ea typeface="+mn-lt"/>
                <a:cs typeface="+mn-lt"/>
              </a:rPr>
              <a:t>println</a:t>
            </a:r>
            <a:r>
              <a:rPr lang="en-GB" sz="2400" dirty="0">
                <a:solidFill>
                  <a:srgbClr val="000000"/>
                </a:solidFill>
                <a:ea typeface="+mn-lt"/>
                <a:cs typeface="+mn-lt"/>
              </a:rPr>
              <a:t>(</a:t>
            </a:r>
            <a:r>
              <a:rPr lang="en-GB" sz="2400" err="1">
                <a:solidFill>
                  <a:srgbClr val="000000"/>
                </a:solidFill>
                <a:ea typeface="+mn-lt"/>
                <a:cs typeface="+mn-lt"/>
              </a:rPr>
              <a:t>doSomething</a:t>
            </a:r>
            <a:r>
              <a:rPr lang="en-GB" sz="2400" dirty="0">
                <a:solidFill>
                  <a:srgbClr val="000000"/>
                </a:solidFill>
                <a:ea typeface="+mn-lt"/>
                <a:cs typeface="+mn-lt"/>
              </a:rPr>
              <a:t>())</a:t>
            </a:r>
            <a:endParaRPr lang="en-US" sz="2400" dirty="0">
              <a:solidFill>
                <a:srgbClr val="000000"/>
              </a:solidFill>
              <a:ea typeface="+mn-lt"/>
              <a:cs typeface="+mn-lt"/>
            </a:endParaRPr>
          </a:p>
          <a:p>
            <a:pPr marL="0" indent="0">
              <a:buNone/>
            </a:pPr>
            <a:r>
              <a:rPr lang="en-GB" sz="2400" dirty="0">
                <a:solidFill>
                  <a:srgbClr val="000000"/>
                </a:solidFill>
                <a:ea typeface="+mn-lt"/>
                <a:cs typeface="+mn-lt"/>
              </a:rPr>
              <a:t> } </a:t>
            </a:r>
            <a:endParaRPr lang="en-US" sz="2400" dirty="0">
              <a:solidFill>
                <a:srgbClr val="000000"/>
              </a:solidFill>
              <a:ea typeface="+mn-lt"/>
              <a:cs typeface="+mn-lt"/>
            </a:endParaRPr>
          </a:p>
          <a:p>
            <a:pPr marL="0" indent="0">
              <a:buNone/>
            </a:pPr>
            <a:r>
              <a:rPr lang="en-GB" sz="2400" err="1">
                <a:solidFill>
                  <a:srgbClr val="000000"/>
                </a:solidFill>
                <a:ea typeface="+mn-lt"/>
                <a:cs typeface="+mn-lt"/>
              </a:rPr>
              <a:t>runBlocking</a:t>
            </a:r>
            <a:r>
              <a:rPr lang="en-GB" sz="2400" dirty="0">
                <a:solidFill>
                  <a:srgbClr val="000000"/>
                </a:solidFill>
                <a:ea typeface="+mn-lt"/>
                <a:cs typeface="+mn-lt"/>
              </a:rPr>
              <a:t> { </a:t>
            </a:r>
            <a:endParaRPr lang="en-US" sz="2400" dirty="0">
              <a:solidFill>
                <a:srgbClr val="000000"/>
              </a:solidFill>
              <a:ea typeface="+mn-lt"/>
              <a:cs typeface="+mn-lt"/>
            </a:endParaRPr>
          </a:p>
          <a:p>
            <a:pPr marL="0" indent="0">
              <a:buNone/>
            </a:pPr>
            <a:r>
              <a:rPr lang="en-GB" sz="2400" dirty="0">
                <a:solidFill>
                  <a:srgbClr val="000000"/>
                </a:solidFill>
                <a:ea typeface="+mn-lt"/>
                <a:cs typeface="+mn-lt"/>
              </a:rPr>
              <a:t>delay(4000L) // make sure to keep the JVM alive in order to wait for </a:t>
            </a:r>
            <a:r>
              <a:rPr lang="en-GB" sz="2400" dirty="0" err="1">
                <a:solidFill>
                  <a:srgbClr val="000000"/>
                </a:solidFill>
                <a:ea typeface="+mn-lt"/>
                <a:cs typeface="+mn-lt"/>
              </a:rPr>
              <a:t>doSomething</a:t>
            </a:r>
            <a:r>
              <a:rPr lang="en-GB" sz="2400" dirty="0">
                <a:solidFill>
                  <a:srgbClr val="000000"/>
                </a:solidFill>
                <a:ea typeface="+mn-lt"/>
                <a:cs typeface="+mn-lt"/>
              </a:rPr>
              <a:t>() to execute</a:t>
            </a:r>
            <a:endParaRPr lang="en-US" sz="2400" dirty="0">
              <a:solidFill>
                <a:srgbClr val="000000"/>
              </a:solidFill>
              <a:ea typeface="+mn-lt"/>
              <a:cs typeface="+mn-lt"/>
            </a:endParaRPr>
          </a:p>
          <a:p>
            <a:pPr marL="0" indent="0">
              <a:buNone/>
            </a:pPr>
            <a:r>
              <a:rPr lang="en-GB" sz="2400" dirty="0">
                <a:solidFill>
                  <a:srgbClr val="000000"/>
                </a:solidFill>
                <a:ea typeface="+mn-lt"/>
                <a:cs typeface="+mn-lt"/>
              </a:rPr>
              <a:t> }</a:t>
            </a:r>
            <a:endParaRPr lang="en-US" sz="2400">
              <a:solidFill>
                <a:srgbClr val="000000"/>
              </a:solidFill>
              <a:ea typeface="+mn-lt"/>
              <a:cs typeface="+mn-lt"/>
            </a:endParaRPr>
          </a:p>
          <a:p>
            <a:pPr marL="0" indent="0">
              <a:buNone/>
              <a:defRPr/>
            </a:pPr>
            <a:endParaRPr lang="en-GB" sz="4000" dirty="0">
              <a:solidFill>
                <a:srgbClr val="19191C"/>
              </a:solidFill>
              <a:latin typeface="+mj-lt"/>
              <a:ea typeface="+mj-ea"/>
              <a:cs typeface="Calibri Light" panose="020F0302020204030204"/>
            </a:endParaRPr>
          </a:p>
        </p:txBody>
      </p:sp>
    </p:spTree>
    <p:extLst>
      <p:ext uri="{BB962C8B-B14F-4D97-AF65-F5344CB8AC3E}">
        <p14:creationId xmlns:p14="http://schemas.microsoft.com/office/powerpoint/2010/main" val="5863845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01FE0B-B4E7-4B91-B319-5434A8170697}"/>
              </a:ext>
            </a:extLst>
          </p:cNvPr>
          <p:cNvSpPr>
            <a:spLocks noGrp="1" noChangeArrowheads="1"/>
          </p:cNvSpPr>
          <p:nvPr>
            <p:ph type="title"/>
          </p:nvPr>
        </p:nvSpPr>
        <p:spPr>
          <a:xfrm>
            <a:off x="838200" y="365125"/>
            <a:ext cx="10515600" cy="711047"/>
          </a:xfrm>
        </p:spPr>
        <p:txBody>
          <a:bodyPr>
            <a:normAutofit fontScale="90000"/>
          </a:bodyPr>
          <a:lstStyle/>
          <a:p>
            <a:br>
              <a:rPr lang="pt-PT" dirty="0">
                <a:solidFill>
                  <a:srgbClr val="19191C"/>
                </a:solidFill>
              </a:rPr>
            </a:br>
            <a:br>
              <a:rPr lang="pt-PT" dirty="0"/>
            </a:br>
            <a:r>
              <a:rPr lang="pt-PT" sz="4800" dirty="0" err="1">
                <a:solidFill>
                  <a:srgbClr val="19191C"/>
                </a:solidFill>
              </a:rPr>
              <a:t>async</a:t>
            </a:r>
            <a:endParaRPr lang="en-US" sz="4800" dirty="0" err="1">
              <a:solidFill>
                <a:srgbClr val="19191C"/>
              </a:solidFill>
            </a:endParaRPr>
          </a:p>
          <a:p>
            <a:endParaRPr lang="pt-PT" dirty="0"/>
          </a:p>
          <a:p>
            <a:endParaRPr lang="pt-PT" dirty="0">
              <a:solidFill>
                <a:srgbClr val="19191C"/>
              </a:solidFill>
              <a:cs typeface="Calibri Light"/>
            </a:endParaRPr>
          </a:p>
        </p:txBody>
      </p:sp>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a:xfrm>
            <a:off x="838200" y="1149658"/>
            <a:ext cx="10515600" cy="5027305"/>
          </a:xfrm>
        </p:spPr>
        <p:txBody>
          <a:bodyPr vert="horz" lIns="91440" tIns="45720" rIns="91440" bIns="45720" rtlCol="0" anchor="t">
            <a:normAutofit/>
          </a:bodyPr>
          <a:lstStyle/>
          <a:p>
            <a:r>
              <a:rPr lang="en-GB" sz="2400" dirty="0">
                <a:solidFill>
                  <a:srgbClr val="000000"/>
                </a:solidFill>
                <a:ea typeface="+mn-lt"/>
                <a:cs typeface="+mn-lt"/>
              </a:rPr>
              <a:t> We now move on to the best part of Kotlin Coroutines builders – async.</a:t>
            </a:r>
            <a:endParaRPr lang="en-US" sz="2400" dirty="0">
              <a:solidFill>
                <a:srgbClr val="000000"/>
              </a:solidFill>
              <a:ea typeface="+mn-lt"/>
              <a:cs typeface="+mn-lt"/>
            </a:endParaRPr>
          </a:p>
          <a:p>
            <a:r>
              <a:rPr lang="en-GB" sz="2400" dirty="0">
                <a:solidFill>
                  <a:srgbClr val="000000"/>
                </a:solidFill>
                <a:ea typeface="+mn-lt"/>
                <a:cs typeface="+mn-lt"/>
              </a:rPr>
              <a:t>async is a coroutine builder which returns some value to the caller. async can be used to perform an asynchronous task which returns a value. This value in Kotlin terms is a Deferred&lt;T&gt; value.</a:t>
            </a:r>
          </a:p>
          <a:p>
            <a:pPr marL="0" indent="0">
              <a:buNone/>
              <a:defRPr/>
            </a:pPr>
            <a:r>
              <a:rPr lang="en-GB" sz="2400" dirty="0">
                <a:solidFill>
                  <a:srgbClr val="000000"/>
                </a:solidFill>
                <a:ea typeface="+mn-lt"/>
                <a:cs typeface="+mn-lt"/>
              </a:rPr>
              <a:t>fun main() {</a:t>
            </a:r>
          </a:p>
          <a:p>
            <a:pPr marL="0" indent="0">
              <a:buNone/>
              <a:defRPr/>
            </a:pPr>
            <a:r>
              <a:rPr lang="en-GB" sz="2400" dirty="0">
                <a:solidFill>
                  <a:srgbClr val="000000"/>
                </a:solidFill>
                <a:ea typeface="+mn-lt"/>
                <a:cs typeface="+mn-lt"/>
              </a:rPr>
              <a:t> </a:t>
            </a:r>
            <a:r>
              <a:rPr lang="en-GB" sz="2400" dirty="0" err="1">
                <a:solidFill>
                  <a:srgbClr val="000000"/>
                </a:solidFill>
                <a:ea typeface="+mn-lt"/>
                <a:cs typeface="+mn-lt"/>
              </a:rPr>
              <a:t>println</a:t>
            </a:r>
            <a:r>
              <a:rPr lang="en-GB" sz="2400" dirty="0">
                <a:solidFill>
                  <a:srgbClr val="000000"/>
                </a:solidFill>
                <a:ea typeface="+mn-lt"/>
                <a:cs typeface="+mn-lt"/>
              </a:rPr>
              <a:t>("Hello, ")</a:t>
            </a:r>
            <a:endParaRPr lang="en-GB" dirty="0">
              <a:solidFill>
                <a:srgbClr val="000000"/>
              </a:solidFill>
              <a:ea typeface="+mn-lt"/>
              <a:cs typeface="+mn-lt"/>
            </a:endParaRPr>
          </a:p>
          <a:p>
            <a:pPr marL="0" indent="0">
              <a:buNone/>
              <a:defRPr/>
            </a:pPr>
            <a:r>
              <a:rPr lang="en-GB" sz="2400" dirty="0">
                <a:solidFill>
                  <a:srgbClr val="000000"/>
                </a:solidFill>
                <a:ea typeface="+mn-lt"/>
                <a:cs typeface="+mn-lt"/>
              </a:rPr>
              <a:t> </a:t>
            </a:r>
            <a:r>
              <a:rPr lang="en-GB" sz="2400" dirty="0" err="1">
                <a:solidFill>
                  <a:srgbClr val="000000"/>
                </a:solidFill>
                <a:ea typeface="+mn-lt"/>
                <a:cs typeface="+mn-lt"/>
              </a:rPr>
              <a:t>GlobalScope.async</a:t>
            </a:r>
            <a:r>
              <a:rPr lang="en-GB" sz="2400" dirty="0">
                <a:solidFill>
                  <a:srgbClr val="000000"/>
                </a:solidFill>
                <a:ea typeface="+mn-lt"/>
                <a:cs typeface="+mn-lt"/>
              </a:rPr>
              <a:t> { </a:t>
            </a:r>
            <a:r>
              <a:rPr lang="en-GB" sz="2400" dirty="0" err="1">
                <a:solidFill>
                  <a:srgbClr val="000000"/>
                </a:solidFill>
                <a:ea typeface="+mn-lt"/>
                <a:cs typeface="+mn-lt"/>
              </a:rPr>
              <a:t>doSomething</a:t>
            </a:r>
            <a:r>
              <a:rPr lang="en-GB" sz="2400" dirty="0">
                <a:solidFill>
                  <a:srgbClr val="000000"/>
                </a:solidFill>
                <a:ea typeface="+mn-lt"/>
                <a:cs typeface="+mn-lt"/>
              </a:rPr>
              <a:t>() }</a:t>
            </a:r>
            <a:endParaRPr lang="en-GB" dirty="0">
              <a:solidFill>
                <a:srgbClr val="000000"/>
              </a:solidFill>
              <a:ea typeface="+mn-lt"/>
              <a:cs typeface="+mn-lt"/>
            </a:endParaRPr>
          </a:p>
          <a:p>
            <a:pPr marL="0" indent="0">
              <a:buNone/>
              <a:defRPr/>
            </a:pPr>
            <a:r>
              <a:rPr lang="en-GB" sz="2400" dirty="0">
                <a:solidFill>
                  <a:srgbClr val="000000"/>
                </a:solidFill>
                <a:ea typeface="+mn-lt"/>
                <a:cs typeface="+mn-lt"/>
              </a:rPr>
              <a:t> </a:t>
            </a:r>
            <a:r>
              <a:rPr lang="en-GB" sz="2400" err="1">
                <a:solidFill>
                  <a:srgbClr val="000000"/>
                </a:solidFill>
                <a:ea typeface="+mn-lt"/>
                <a:cs typeface="+mn-lt"/>
              </a:rPr>
              <a:t>runBlocking</a:t>
            </a:r>
            <a:r>
              <a:rPr lang="en-GB" sz="2400" dirty="0">
                <a:solidFill>
                  <a:srgbClr val="000000"/>
                </a:solidFill>
                <a:ea typeface="+mn-lt"/>
                <a:cs typeface="+mn-lt"/>
              </a:rPr>
              <a:t> { delay(3000L) // only used to keep the JVM alive } </a:t>
            </a:r>
            <a:endParaRPr lang="en-GB">
              <a:solidFill>
                <a:srgbClr val="000000"/>
              </a:solidFill>
              <a:ea typeface="+mn-lt"/>
              <a:cs typeface="+mn-lt"/>
            </a:endParaRPr>
          </a:p>
          <a:p>
            <a:pPr marL="0" indent="0">
              <a:buNone/>
              <a:defRPr/>
            </a:pPr>
            <a:r>
              <a:rPr lang="en-GB" sz="2400" dirty="0">
                <a:solidFill>
                  <a:srgbClr val="000000"/>
                </a:solidFill>
                <a:ea typeface="+mn-lt"/>
                <a:cs typeface="+mn-lt"/>
              </a:rPr>
              <a:t>}</a:t>
            </a:r>
            <a:endParaRPr lang="en-GB" dirty="0">
              <a:solidFill>
                <a:srgbClr val="000000"/>
              </a:solidFill>
              <a:ea typeface="+mn-lt"/>
              <a:cs typeface="+mn-lt"/>
            </a:endParaRPr>
          </a:p>
          <a:p>
            <a:pPr marL="0" indent="0">
              <a:buNone/>
              <a:defRPr/>
            </a:pPr>
            <a:r>
              <a:rPr lang="en-GB" sz="2400" dirty="0">
                <a:solidFill>
                  <a:srgbClr val="000000"/>
                </a:solidFill>
                <a:ea typeface="+mn-lt"/>
                <a:cs typeface="+mn-lt"/>
              </a:rPr>
              <a:t> suspend fun </a:t>
            </a:r>
            <a:r>
              <a:rPr lang="en-GB" sz="2400" dirty="0" err="1">
                <a:solidFill>
                  <a:srgbClr val="000000"/>
                </a:solidFill>
                <a:ea typeface="+mn-lt"/>
                <a:cs typeface="+mn-lt"/>
              </a:rPr>
              <a:t>doSomething</a:t>
            </a:r>
            <a:r>
              <a:rPr lang="en-GB" sz="2400" dirty="0">
                <a:solidFill>
                  <a:srgbClr val="000000"/>
                </a:solidFill>
                <a:ea typeface="+mn-lt"/>
                <a:cs typeface="+mn-lt"/>
              </a:rPr>
              <a:t>() {</a:t>
            </a:r>
            <a:endParaRPr lang="en-GB" dirty="0">
              <a:solidFill>
                <a:srgbClr val="000000"/>
              </a:solidFill>
              <a:ea typeface="+mn-lt"/>
              <a:cs typeface="+mn-lt"/>
            </a:endParaRPr>
          </a:p>
          <a:p>
            <a:pPr marL="0" indent="0">
              <a:buNone/>
              <a:defRPr/>
            </a:pPr>
            <a:r>
              <a:rPr lang="en-GB" sz="2400" dirty="0">
                <a:solidFill>
                  <a:srgbClr val="000000"/>
                </a:solidFill>
                <a:ea typeface="+mn-lt"/>
                <a:cs typeface="+mn-lt"/>
              </a:rPr>
              <a:t> delay(2000L) print("this is bad example for using async!!!") }</a:t>
            </a:r>
            <a:r>
              <a:rPr lang="en-GB" sz="1200" dirty="0">
                <a:solidFill>
                  <a:srgbClr val="FFFFFF"/>
                </a:solidFill>
                <a:ea typeface="+mn-lt"/>
                <a:cs typeface="+mn-lt"/>
              </a:rPr>
              <a:t>round</a:t>
            </a:r>
            <a:endParaRPr lang="en-GB" sz="2400" dirty="0">
              <a:solidFill>
                <a:srgbClr val="000000"/>
              </a:solidFill>
              <a:ea typeface="+mn-lt"/>
              <a:cs typeface="+mn-lt"/>
            </a:endParaRPr>
          </a:p>
        </p:txBody>
      </p:sp>
    </p:spTree>
    <p:extLst>
      <p:ext uri="{BB962C8B-B14F-4D97-AF65-F5344CB8AC3E}">
        <p14:creationId xmlns:p14="http://schemas.microsoft.com/office/powerpoint/2010/main" val="7894371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01FE0B-B4E7-4B91-B319-5434A8170697}"/>
              </a:ext>
            </a:extLst>
          </p:cNvPr>
          <p:cNvSpPr>
            <a:spLocks noGrp="1" noChangeArrowheads="1"/>
          </p:cNvSpPr>
          <p:nvPr>
            <p:ph type="title"/>
          </p:nvPr>
        </p:nvSpPr>
        <p:spPr>
          <a:xfrm>
            <a:off x="838200" y="586351"/>
            <a:ext cx="10515600" cy="711047"/>
          </a:xfrm>
        </p:spPr>
        <p:txBody>
          <a:bodyPr>
            <a:normAutofit fontScale="90000"/>
          </a:bodyPr>
          <a:lstStyle/>
          <a:p>
            <a:br>
              <a:rPr lang="pt-PT" dirty="0">
                <a:solidFill>
                  <a:srgbClr val="19191C"/>
                </a:solidFill>
              </a:rPr>
            </a:br>
            <a:br>
              <a:rPr lang="pt-PT" dirty="0"/>
            </a:br>
            <a:r>
              <a:rPr lang="pt-PT" sz="4900" dirty="0" err="1">
                <a:solidFill>
                  <a:srgbClr val="19191C"/>
                </a:solidFill>
              </a:rPr>
              <a:t>async-await</a:t>
            </a:r>
            <a:endParaRPr lang="en-US" sz="4900" dirty="0" err="1">
              <a:solidFill>
                <a:srgbClr val="19191C"/>
              </a:solidFill>
            </a:endParaRPr>
          </a:p>
          <a:p>
            <a:endParaRPr lang="pt-PT" dirty="0"/>
          </a:p>
          <a:p>
            <a:endParaRPr lang="pt-PT" dirty="0">
              <a:solidFill>
                <a:srgbClr val="19191C"/>
              </a:solidFill>
              <a:cs typeface="Calibri Light"/>
            </a:endParaRPr>
          </a:p>
        </p:txBody>
      </p:sp>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a:xfrm>
            <a:off x="838200" y="1616690"/>
            <a:ext cx="10515600" cy="4560273"/>
          </a:xfrm>
        </p:spPr>
        <p:txBody>
          <a:bodyPr vert="horz" lIns="91440" tIns="45720" rIns="91440" bIns="45720" rtlCol="0" anchor="t">
            <a:normAutofit/>
          </a:bodyPr>
          <a:lstStyle/>
          <a:p>
            <a:r>
              <a:rPr lang="en-GB" sz="2400" dirty="0">
                <a:solidFill>
                  <a:srgbClr val="000000"/>
                </a:solidFill>
                <a:ea typeface="+mn-lt"/>
                <a:cs typeface="+mn-lt"/>
              </a:rPr>
              <a:t>await() is a suspending function that is called upon the async builder to fetch the value of the Deferred object that is returned. The coroutine started by async will be suspended until the result is ready. When the result is ready, it is returned and the coroutine resumes.</a:t>
            </a:r>
            <a:endParaRPr lang="en-US" sz="2400" dirty="0">
              <a:solidFill>
                <a:srgbClr val="000000"/>
              </a:solidFill>
              <a:ea typeface="+mn-lt"/>
              <a:cs typeface="+mn-lt"/>
            </a:endParaRPr>
          </a:p>
          <a:p>
            <a:pPr marL="0" indent="0">
              <a:buNone/>
              <a:defRPr/>
            </a:pPr>
            <a:r>
              <a:rPr lang="en-GB" sz="2400" dirty="0">
                <a:solidFill>
                  <a:srgbClr val="000000"/>
                </a:solidFill>
                <a:ea typeface="+mn-lt"/>
                <a:cs typeface="+mn-lt"/>
              </a:rPr>
              <a:t>    Async </a:t>
            </a:r>
            <a:r>
              <a:rPr lang="en-GB" sz="2400" dirty="0" err="1">
                <a:solidFill>
                  <a:srgbClr val="000000"/>
                </a:solidFill>
                <a:ea typeface="+mn-lt"/>
                <a:cs typeface="+mn-lt"/>
              </a:rPr>
              <a:t>methodname.await</a:t>
            </a:r>
            <a:r>
              <a:rPr lang="en-GB" sz="2400" dirty="0">
                <a:solidFill>
                  <a:srgbClr val="000000"/>
                </a:solidFill>
                <a:ea typeface="+mn-lt"/>
                <a:cs typeface="+mn-lt"/>
              </a:rPr>
              <a:t>()</a:t>
            </a:r>
          </a:p>
        </p:txBody>
      </p:sp>
    </p:spTree>
    <p:extLst>
      <p:ext uri="{BB962C8B-B14F-4D97-AF65-F5344CB8AC3E}">
        <p14:creationId xmlns:p14="http://schemas.microsoft.com/office/powerpoint/2010/main" val="41027230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a:xfrm>
            <a:off x="3356113" y="2676863"/>
            <a:ext cx="4419601" cy="1236187"/>
          </a:xfrm>
        </p:spPr>
        <p:txBody>
          <a:bodyPr vert="horz" lIns="91440" tIns="45720" rIns="91440" bIns="45720" rtlCol="0" anchor="t">
            <a:normAutofit/>
          </a:bodyPr>
          <a:lstStyle/>
          <a:p>
            <a:pPr marL="0" indent="0" algn="ctr">
              <a:buNone/>
            </a:pPr>
            <a:r>
              <a:rPr lang="en-GB" sz="6600" dirty="0">
                <a:solidFill>
                  <a:srgbClr val="000000"/>
                </a:solidFill>
                <a:ea typeface="+mn-lt"/>
                <a:cs typeface="+mn-lt"/>
              </a:rPr>
              <a:t>Thankyou</a:t>
            </a:r>
            <a:endParaRPr lang="en-US" sz="6600">
              <a:solidFill>
                <a:srgbClr val="000000"/>
              </a:solidFill>
              <a:ea typeface="+mn-lt"/>
              <a:cs typeface="+mn-lt"/>
            </a:endParaRPr>
          </a:p>
        </p:txBody>
      </p:sp>
    </p:spTree>
    <p:extLst>
      <p:ext uri="{BB962C8B-B14F-4D97-AF65-F5344CB8AC3E}">
        <p14:creationId xmlns:p14="http://schemas.microsoft.com/office/powerpoint/2010/main" val="40457341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01FE0B-B4E7-4B91-B319-5434A8170697}"/>
              </a:ext>
            </a:extLst>
          </p:cNvPr>
          <p:cNvSpPr>
            <a:spLocks noGrp="1" noChangeArrowheads="1"/>
          </p:cNvSpPr>
          <p:nvPr>
            <p:ph type="title"/>
          </p:nvPr>
        </p:nvSpPr>
        <p:spPr/>
        <p:txBody>
          <a:bodyPr/>
          <a:lstStyle/>
          <a:p>
            <a:r>
              <a:rPr lang="pt-PT" altLang="en-US" dirty="0" err="1"/>
              <a:t>Solution</a:t>
            </a:r>
            <a:r>
              <a:rPr lang="pt-PT" altLang="en-US" dirty="0"/>
              <a:t>: </a:t>
            </a:r>
            <a:r>
              <a:rPr lang="pt-PT" altLang="en-US" dirty="0" err="1"/>
              <a:t>Coroutines</a:t>
            </a:r>
            <a:endParaRPr lang="en-US" altLang="en-US" dirty="0"/>
          </a:p>
        </p:txBody>
      </p:sp>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p:txBody>
          <a:bodyPr>
            <a:normAutofit/>
          </a:bodyPr>
          <a:lstStyle/>
          <a:p>
            <a:pPr indent="-228240">
              <a:lnSpc>
                <a:spcPct val="100000"/>
              </a:lnSpc>
              <a:spcBef>
                <a:spcPts val="1001"/>
              </a:spcBef>
              <a:buClr>
                <a:srgbClr val="000000"/>
              </a:buClr>
              <a:buFont typeface="Arial"/>
              <a:buChar char="•"/>
              <a:defRPr/>
            </a:pPr>
            <a:r>
              <a:rPr lang="en-US" sz="2600" dirty="0">
                <a:cs typeface="Calibri" panose="020F0502020204030204" pitchFamily="34" charset="0"/>
              </a:rPr>
              <a:t>Coroutines replace callbacks</a:t>
            </a:r>
          </a:p>
          <a:p>
            <a:pPr indent="-228240">
              <a:lnSpc>
                <a:spcPct val="100000"/>
              </a:lnSpc>
              <a:spcBef>
                <a:spcPts val="1001"/>
              </a:spcBef>
              <a:buClr>
                <a:srgbClr val="000000"/>
              </a:buClr>
              <a:buFont typeface="Arial"/>
              <a:buChar char="•"/>
              <a:defRPr/>
            </a:pPr>
            <a:r>
              <a:rPr lang="en-US" sz="2600" dirty="0">
                <a:cs typeface="Calibri" panose="020F0502020204030204" pitchFamily="34" charset="0"/>
              </a:rPr>
              <a:t>Provide Main safety:</a:t>
            </a:r>
          </a:p>
          <a:p>
            <a:pPr lvl="1" indent="-228240">
              <a:lnSpc>
                <a:spcPct val="100000"/>
              </a:lnSpc>
              <a:spcBef>
                <a:spcPts val="1001"/>
              </a:spcBef>
              <a:buClr>
                <a:srgbClr val="000000"/>
              </a:buClr>
              <a:buFont typeface="Arial"/>
              <a:buChar char="•"/>
              <a:defRPr/>
            </a:pPr>
            <a:r>
              <a:rPr lang="en-US" sz="2600" dirty="0">
                <a:cs typeface="Calibri" panose="020F0502020204030204" pitchFamily="34" charset="0"/>
              </a:rPr>
              <a:t> </a:t>
            </a:r>
            <a:r>
              <a:rPr lang="en-US" sz="2200" dirty="0">
                <a:cs typeface="Calibri" panose="020F0502020204030204" pitchFamily="34" charset="0"/>
              </a:rPr>
              <a:t>You can write Coroutines-based functions to make a network request and call it from a main thread</a:t>
            </a:r>
          </a:p>
          <a:p>
            <a:pPr indent="-228240">
              <a:lnSpc>
                <a:spcPct val="100000"/>
              </a:lnSpc>
              <a:spcBef>
                <a:spcPts val="1001"/>
              </a:spcBef>
              <a:buClr>
                <a:srgbClr val="000000"/>
              </a:buClr>
              <a:buFont typeface="Arial"/>
              <a:buChar char="•"/>
              <a:defRPr/>
            </a:pPr>
            <a:r>
              <a:rPr lang="en-US" sz="2600" dirty="0">
                <a:cs typeface="Calibri" panose="020F0502020204030204" pitchFamily="34" charset="0"/>
              </a:rPr>
              <a:t>Coroutines prevent the Main thread (UI thread) pauses and block</a:t>
            </a:r>
          </a:p>
          <a:p>
            <a:pPr indent="-228240">
              <a:lnSpc>
                <a:spcPct val="100000"/>
              </a:lnSpc>
              <a:spcBef>
                <a:spcPts val="1001"/>
              </a:spcBef>
              <a:buClr>
                <a:srgbClr val="000000"/>
              </a:buClr>
              <a:buFont typeface="Arial"/>
              <a:buChar char="•"/>
              <a:defRPr/>
            </a:pPr>
            <a:r>
              <a:rPr lang="en-GB" sz="2600" dirty="0"/>
              <a:t>Coroutines convert async </a:t>
            </a:r>
            <a:r>
              <a:rPr lang="en-GB" sz="2600" dirty="0" err="1"/>
              <a:t>callbacks</a:t>
            </a:r>
            <a:r>
              <a:rPr lang="en-GB" sz="2600" dirty="0"/>
              <a:t> for long-running tasks into </a:t>
            </a:r>
            <a:r>
              <a:rPr lang="en-GB" sz="2600" i="1" dirty="0"/>
              <a:t>sequential</a:t>
            </a:r>
            <a:r>
              <a:rPr lang="en-GB" sz="2600" dirty="0"/>
              <a:t> code.</a:t>
            </a:r>
          </a:p>
          <a:p>
            <a:pPr indent="-228240">
              <a:lnSpc>
                <a:spcPct val="100000"/>
              </a:lnSpc>
              <a:spcBef>
                <a:spcPts val="1001"/>
              </a:spcBef>
              <a:buClr>
                <a:srgbClr val="000000"/>
              </a:buClr>
              <a:buFont typeface="Arial"/>
              <a:buChar char="•"/>
              <a:defRPr/>
            </a:pPr>
            <a:r>
              <a:rPr lang="en-GB" sz="2600" dirty="0"/>
              <a:t>U</a:t>
            </a:r>
            <a:r>
              <a:rPr lang="en-NO" sz="2600" dirty="0"/>
              <a:t>se exceptions</a:t>
            </a:r>
          </a:p>
          <a:p>
            <a:pPr marL="0" indent="0">
              <a:lnSpc>
                <a:spcPct val="100000"/>
              </a:lnSpc>
              <a:spcBef>
                <a:spcPts val="1001"/>
              </a:spcBef>
              <a:buClr>
                <a:srgbClr val="000000"/>
              </a:buClr>
              <a:buNone/>
              <a:defRPr/>
            </a:pPr>
            <a:endParaRPr lang="en-US" sz="2600" dirty="0">
              <a:cs typeface="Calibri" panose="020F0502020204030204" pitchFamily="34" charset="0"/>
            </a:endParaRPr>
          </a:p>
          <a:p>
            <a:pPr indent="-228240">
              <a:lnSpc>
                <a:spcPct val="100000"/>
              </a:lnSpc>
              <a:spcBef>
                <a:spcPts val="1001"/>
              </a:spcBef>
              <a:buClr>
                <a:srgbClr val="000000"/>
              </a:buClr>
              <a:buFont typeface="Arial"/>
              <a:buChar char="•"/>
              <a:defRPr/>
            </a:pPr>
            <a:endParaRPr lang="en-GB" sz="2600" dirty="0"/>
          </a:p>
          <a:p>
            <a:pPr indent="-228240">
              <a:lnSpc>
                <a:spcPct val="100000"/>
              </a:lnSpc>
              <a:spcBef>
                <a:spcPts val="1001"/>
              </a:spcBef>
              <a:buClr>
                <a:srgbClr val="000000"/>
              </a:buClr>
              <a:buFont typeface="Arial"/>
              <a:buChar char="•"/>
              <a:defRPr/>
            </a:pPr>
            <a:endParaRPr lang="en-GB" sz="2600" dirty="0"/>
          </a:p>
          <a:p>
            <a:pPr indent="-228240">
              <a:lnSpc>
                <a:spcPct val="100000"/>
              </a:lnSpc>
              <a:spcBef>
                <a:spcPts val="1001"/>
              </a:spcBef>
              <a:buClr>
                <a:srgbClr val="000000"/>
              </a:buClr>
              <a:buFont typeface="Arial"/>
              <a:buChar char="•"/>
              <a:defRPr/>
            </a:pPr>
            <a:endParaRPr lang="en-US" sz="2600" dirty="0">
              <a:cs typeface="Calibri" panose="020F0502020204030204" pitchFamily="34" charset="0"/>
            </a:endParaRPr>
          </a:p>
        </p:txBody>
      </p:sp>
    </p:spTree>
    <p:extLst>
      <p:ext uri="{BB962C8B-B14F-4D97-AF65-F5344CB8AC3E}">
        <p14:creationId xmlns:p14="http://schemas.microsoft.com/office/powerpoint/2010/main" val="29865180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01FE0B-B4E7-4B91-B319-5434A8170697}"/>
              </a:ext>
            </a:extLst>
          </p:cNvPr>
          <p:cNvSpPr>
            <a:spLocks noGrp="1" noChangeArrowheads="1"/>
          </p:cNvSpPr>
          <p:nvPr>
            <p:ph type="title"/>
          </p:nvPr>
        </p:nvSpPr>
        <p:spPr>
          <a:xfrm>
            <a:off x="838200" y="168480"/>
            <a:ext cx="10515600" cy="907693"/>
          </a:xfrm>
        </p:spPr>
        <p:txBody>
          <a:bodyPr>
            <a:normAutofit/>
          </a:bodyPr>
          <a:lstStyle/>
          <a:p>
            <a:r>
              <a:rPr lang="pt-PT" altLang="en-US" dirty="0" err="1"/>
              <a:t>Coroutines</a:t>
            </a:r>
            <a:endParaRPr lang="en-US" altLang="en-US" dirty="0" err="1"/>
          </a:p>
        </p:txBody>
      </p:sp>
      <p:sp>
        <p:nvSpPr>
          <p:cNvPr id="4" name="Text Placeholder 3">
            <a:extLst>
              <a:ext uri="{FF2B5EF4-FFF2-40B4-BE49-F238E27FC236}">
                <a16:creationId xmlns:a16="http://schemas.microsoft.com/office/drawing/2014/main" id="{3E28DAE6-0571-44EA-AFDA-FDD16531CC16}"/>
              </a:ext>
            </a:extLst>
          </p:cNvPr>
          <p:cNvSpPr>
            <a:spLocks noGrp="1"/>
          </p:cNvSpPr>
          <p:nvPr>
            <p:ph idx="1"/>
          </p:nvPr>
        </p:nvSpPr>
        <p:spPr>
          <a:xfrm>
            <a:off x="838200" y="1186529"/>
            <a:ext cx="10515600" cy="5334563"/>
          </a:xfrm>
        </p:spPr>
        <p:txBody>
          <a:bodyPr vert="horz" lIns="91440" tIns="45720" rIns="91440" bIns="45720" rtlCol="0" anchor="t">
            <a:noAutofit/>
          </a:bodyPr>
          <a:lstStyle/>
          <a:p>
            <a:pPr marL="0" indent="0">
              <a:buClr>
                <a:srgbClr val="000000"/>
              </a:buClr>
              <a:buNone/>
              <a:defRPr/>
            </a:pPr>
            <a:r>
              <a:rPr lang="en-US" sz="2400" dirty="0"/>
              <a:t>Here, Co means cooperation and Routines means functions. It means that when functions cooperate with each other, we call it Coroutines.</a:t>
            </a:r>
            <a:endParaRPr lang="en-US" sz="2400" dirty="0">
              <a:cs typeface="Calibri"/>
            </a:endParaRPr>
          </a:p>
          <a:p>
            <a:pPr marL="0" indent="0">
              <a:buClr>
                <a:srgbClr val="000000"/>
              </a:buClr>
              <a:buNone/>
              <a:defRPr/>
            </a:pPr>
            <a:r>
              <a:rPr lang="en-US" sz="2400" dirty="0"/>
              <a:t>Kotlin Coroutines Features: Coroutines is the recommended solution for asynchronous programming on Android. Some highlighted features of coroutines are given below.</a:t>
            </a:r>
            <a:endParaRPr lang="en-US" sz="2400" dirty="0">
              <a:cs typeface="Calibri"/>
            </a:endParaRPr>
          </a:p>
          <a:p>
            <a:pPr marL="0" indent="0">
              <a:buNone/>
              <a:defRPr/>
            </a:pPr>
            <a:r>
              <a:rPr lang="en-US" sz="2400" dirty="0"/>
              <a:t>1. </a:t>
            </a:r>
            <a:r>
              <a:rPr lang="en-US" sz="2400" b="1" dirty="0"/>
              <a:t>Li</a:t>
            </a:r>
            <a:r>
              <a:rPr lang="en-US" sz="2200" b="1" dirty="0">
                <a:cs typeface="Calibri"/>
              </a:rPr>
              <a:t>ghtweight:</a:t>
            </a:r>
            <a:r>
              <a:rPr lang="en-US" sz="2200" dirty="0">
                <a:cs typeface="Calibri"/>
              </a:rPr>
              <a:t> One can run many coroutines on a single thread due to support for suspension, which does not block the thread where the coroutine is running. Suspending free memory over blocking while supporting multiple concurrent operations.</a:t>
            </a:r>
          </a:p>
          <a:p>
            <a:pPr marL="0" indent="0">
              <a:buNone/>
              <a:defRPr/>
            </a:pPr>
            <a:r>
              <a:rPr lang="en-US" sz="2200" dirty="0">
                <a:cs typeface="Calibri"/>
              </a:rPr>
              <a:t>2. </a:t>
            </a:r>
            <a:r>
              <a:rPr lang="en-US" sz="2200" b="1" dirty="0">
                <a:cs typeface="Calibri"/>
              </a:rPr>
              <a:t>Built-in cancellation support:</a:t>
            </a:r>
            <a:r>
              <a:rPr lang="en-US" sz="2200" dirty="0">
                <a:cs typeface="Calibri"/>
              </a:rPr>
              <a:t> Cancellation is generated automatically through the running coroutine hierarchy.</a:t>
            </a:r>
          </a:p>
          <a:p>
            <a:pPr marL="0" indent="0">
              <a:buNone/>
              <a:defRPr/>
            </a:pPr>
            <a:r>
              <a:rPr lang="en-US" sz="2200" dirty="0">
                <a:cs typeface="Calibri"/>
              </a:rPr>
              <a:t>3. </a:t>
            </a:r>
            <a:r>
              <a:rPr lang="en-US" sz="2200" b="1" dirty="0">
                <a:cs typeface="Calibri"/>
              </a:rPr>
              <a:t>Fewer memory leaks:</a:t>
            </a:r>
            <a:r>
              <a:rPr lang="en-US" sz="2200" dirty="0">
                <a:cs typeface="Calibri"/>
              </a:rPr>
              <a:t> It uses structured concurrency to run operations within a scope.</a:t>
            </a:r>
          </a:p>
          <a:p>
            <a:pPr marL="0" indent="0">
              <a:buNone/>
              <a:defRPr/>
            </a:pPr>
            <a:r>
              <a:rPr lang="en-US" sz="2200" dirty="0">
                <a:cs typeface="Calibri"/>
              </a:rPr>
              <a:t>4. </a:t>
            </a:r>
            <a:r>
              <a:rPr lang="en-US" sz="2200" b="1" dirty="0">
                <a:cs typeface="Calibri"/>
              </a:rPr>
              <a:t>Jetpack integration:</a:t>
            </a:r>
            <a:r>
              <a:rPr lang="en-US" sz="2200" dirty="0">
                <a:cs typeface="Calibri"/>
              </a:rPr>
              <a:t> Many Jetpack libraries include extensions that provide full coroutines support. Some libraries also provide their own coroutine scope that one can use for structured concurrency.</a:t>
            </a:r>
          </a:p>
          <a:p>
            <a:pPr marL="635" indent="0">
              <a:lnSpc>
                <a:spcPct val="100000"/>
              </a:lnSpc>
              <a:spcBef>
                <a:spcPts val="1001"/>
              </a:spcBef>
              <a:buClr>
                <a:srgbClr val="000000"/>
              </a:buClr>
              <a:buNone/>
              <a:defRPr/>
            </a:pPr>
            <a:endParaRPr lang="en-US" sz="2200" dirty="0">
              <a:cs typeface="Calibri" panose="020F0502020204030204" pitchFamily="34" charset="0"/>
            </a:endParaRPr>
          </a:p>
          <a:p>
            <a:pPr indent="-227965">
              <a:lnSpc>
                <a:spcPct val="100000"/>
              </a:lnSpc>
              <a:spcBef>
                <a:spcPts val="1001"/>
              </a:spcBef>
              <a:buClr>
                <a:srgbClr val="000000"/>
              </a:buClr>
              <a:buFont typeface="Arial"/>
              <a:buChar char="•"/>
              <a:defRPr/>
            </a:pPr>
            <a:endParaRPr lang="en-GB" sz="2200" dirty="0">
              <a:cs typeface="Calibri" panose="020F0502020204030204" pitchFamily="34" charset="0"/>
            </a:endParaRPr>
          </a:p>
          <a:p>
            <a:pPr indent="-227965">
              <a:lnSpc>
                <a:spcPct val="100000"/>
              </a:lnSpc>
              <a:spcBef>
                <a:spcPts val="1001"/>
              </a:spcBef>
              <a:buClr>
                <a:srgbClr val="000000"/>
              </a:buClr>
              <a:buFont typeface="Arial"/>
              <a:buChar char="•"/>
              <a:defRPr/>
            </a:pPr>
            <a:endParaRPr lang="en-GB" sz="2200" dirty="0">
              <a:cs typeface="Calibri" panose="020F0502020204030204" pitchFamily="34" charset="0"/>
            </a:endParaRPr>
          </a:p>
          <a:p>
            <a:pPr indent="-227965">
              <a:lnSpc>
                <a:spcPct val="100000"/>
              </a:lnSpc>
              <a:spcBef>
                <a:spcPts val="1001"/>
              </a:spcBef>
              <a:buClr>
                <a:srgbClr val="000000"/>
              </a:buClr>
              <a:buFont typeface="Arial"/>
              <a:buChar char="•"/>
              <a:defRPr/>
            </a:pPr>
            <a:endParaRPr lang="en-US" sz="2200" dirty="0">
              <a:cs typeface="Calibri" panose="020F0502020204030204" pitchFamily="34" charset="0"/>
            </a:endParaRPr>
          </a:p>
        </p:txBody>
      </p:sp>
    </p:spTree>
    <p:extLst>
      <p:ext uri="{BB962C8B-B14F-4D97-AF65-F5344CB8AC3E}">
        <p14:creationId xmlns:p14="http://schemas.microsoft.com/office/powerpoint/2010/main" val="22409944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C71A-A38C-1648-80DB-23F47BC4A8A1}"/>
              </a:ext>
            </a:extLst>
          </p:cNvPr>
          <p:cNvSpPr>
            <a:spLocks noGrp="1"/>
          </p:cNvSpPr>
          <p:nvPr>
            <p:ph type="title"/>
          </p:nvPr>
        </p:nvSpPr>
        <p:spPr>
          <a:xfrm>
            <a:off x="764458" y="143899"/>
            <a:ext cx="10515600" cy="1325563"/>
          </a:xfrm>
        </p:spPr>
        <p:txBody>
          <a:bodyPr/>
          <a:lstStyle/>
          <a:p>
            <a:r>
              <a:rPr lang="en-US" dirty="0">
                <a:latin typeface="Calibri Light"/>
                <a:cs typeface="Calibri Light"/>
              </a:rPr>
              <a:t>Suspend Function</a:t>
            </a:r>
          </a:p>
        </p:txBody>
      </p:sp>
      <p:sp>
        <p:nvSpPr>
          <p:cNvPr id="3" name="Content Placeholder 2">
            <a:extLst>
              <a:ext uri="{FF2B5EF4-FFF2-40B4-BE49-F238E27FC236}">
                <a16:creationId xmlns:a16="http://schemas.microsoft.com/office/drawing/2014/main" id="{11817D01-B402-D44A-BCF9-EF6DB7094FC5}"/>
              </a:ext>
            </a:extLst>
          </p:cNvPr>
          <p:cNvSpPr>
            <a:spLocks noGrp="1"/>
          </p:cNvSpPr>
          <p:nvPr>
            <p:ph idx="1"/>
          </p:nvPr>
        </p:nvSpPr>
        <p:spPr>
          <a:xfrm>
            <a:off x="838200" y="1206479"/>
            <a:ext cx="10515600" cy="4970484"/>
          </a:xfrm>
        </p:spPr>
        <p:txBody>
          <a:bodyPr vert="horz" lIns="91440" tIns="45720" rIns="91440" bIns="45720" rtlCol="0" anchor="t">
            <a:normAutofit/>
          </a:bodyPr>
          <a:lstStyle/>
          <a:p>
            <a:pPr>
              <a:lnSpc>
                <a:spcPct val="110000"/>
              </a:lnSpc>
              <a:buClr>
                <a:srgbClr val="000000"/>
              </a:buClr>
              <a:defRPr/>
            </a:pPr>
            <a:r>
              <a:rPr lang="en-US" sz="2400" dirty="0"/>
              <a:t>Suspend function is a function that could be started, paused, and resume. One of the most important points to remember about the suspend functions is that they are only allowed to be called from a </a:t>
            </a:r>
            <a:r>
              <a:rPr lang="en-US" sz="2400" dirty="0">
                <a:hlinkClick r:id="rId3">
                  <a:extLst>
                    <a:ext uri="{A12FA001-AC4F-418D-AE19-62706E023703}">
                      <ahyp:hlinkClr xmlns:ahyp="http://schemas.microsoft.com/office/drawing/2018/hyperlinkcolor" val="tx"/>
                    </a:ext>
                  </a:extLst>
                </a:hlinkClick>
              </a:rPr>
              <a:t>coroutine</a:t>
            </a:r>
            <a:r>
              <a:rPr lang="en-US" sz="2400" dirty="0"/>
              <a:t> or another suspend function.</a:t>
            </a:r>
            <a:endParaRPr lang="en-US" sz="2400">
              <a:cs typeface="Calibri" panose="020F0502020204030204"/>
            </a:endParaRPr>
          </a:p>
          <a:p>
            <a:pPr>
              <a:lnSpc>
                <a:spcPct val="110000"/>
              </a:lnSpc>
              <a:buClr>
                <a:srgbClr val="000000"/>
              </a:buClr>
              <a:defRPr/>
            </a:pPr>
            <a:r>
              <a:rPr lang="en-US" sz="2400" dirty="0"/>
              <a:t>The suspend keyword means that this function can be blocked. Such a function can suspend a build Sequence coroutine.</a:t>
            </a:r>
            <a:endParaRPr lang="en-US" sz="2400">
              <a:cs typeface="Calibri" panose="020F0502020204030204"/>
            </a:endParaRPr>
          </a:p>
          <a:p>
            <a:pPr>
              <a:lnSpc>
                <a:spcPct val="110000"/>
              </a:lnSpc>
              <a:buClr>
                <a:srgbClr val="000000"/>
              </a:buClr>
              <a:defRPr/>
            </a:pPr>
            <a:r>
              <a:rPr lang="en-US" sz="2400" dirty="0"/>
              <a:t>Functions marked with the suspend keyword are transformed at compile time to be made asynchronous under the hood (in bytecode), even though they appear synchronous in the source code.</a:t>
            </a:r>
            <a:endParaRPr lang="en-US" sz="2400">
              <a:cs typeface="Calibri" panose="020F0502020204030204"/>
            </a:endParaRPr>
          </a:p>
          <a:p>
            <a:pPr marL="0" indent="0">
              <a:lnSpc>
                <a:spcPct val="110000"/>
              </a:lnSpc>
              <a:buClr>
                <a:srgbClr val="000000"/>
              </a:buClr>
              <a:buNone/>
              <a:defRPr/>
            </a:pPr>
            <a:endParaRPr lang="en-US" sz="2400" dirty="0"/>
          </a:p>
          <a:p>
            <a:pPr marL="0" indent="0">
              <a:lnSpc>
                <a:spcPct val="110000"/>
              </a:lnSpc>
              <a:buClr>
                <a:srgbClr val="000000"/>
              </a:buClr>
              <a:buNone/>
              <a:defRPr/>
            </a:pPr>
            <a:endParaRPr lang="en-US" sz="2400" dirty="0"/>
          </a:p>
          <a:p>
            <a:pPr marL="0" indent="0">
              <a:lnSpc>
                <a:spcPct val="110000"/>
              </a:lnSpc>
              <a:buClr>
                <a:srgbClr val="000000"/>
              </a:buClr>
              <a:buNone/>
              <a:defRPr/>
            </a:pPr>
            <a:endParaRPr lang="en-US" sz="2400" dirty="0"/>
          </a:p>
        </p:txBody>
      </p:sp>
    </p:spTree>
    <p:extLst>
      <p:ext uri="{BB962C8B-B14F-4D97-AF65-F5344CB8AC3E}">
        <p14:creationId xmlns:p14="http://schemas.microsoft.com/office/powerpoint/2010/main" val="426101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C71A-A38C-1648-80DB-23F47BC4A8A1}"/>
              </a:ext>
            </a:extLst>
          </p:cNvPr>
          <p:cNvSpPr>
            <a:spLocks noGrp="1"/>
          </p:cNvSpPr>
          <p:nvPr>
            <p:ph type="title"/>
          </p:nvPr>
        </p:nvSpPr>
        <p:spPr>
          <a:xfrm>
            <a:off x="764458" y="143899"/>
            <a:ext cx="10515600" cy="1060520"/>
          </a:xfrm>
        </p:spPr>
        <p:txBody>
          <a:bodyPr/>
          <a:lstStyle/>
          <a:p>
            <a:r>
              <a:rPr lang="en-US" dirty="0" err="1">
                <a:latin typeface="Calibri Light"/>
                <a:cs typeface="Calibri Light"/>
              </a:rPr>
              <a:t>CoroutineContex</a:t>
            </a:r>
            <a:endParaRPr lang="en-US" sz="1100" dirty="0" err="1">
              <a:solidFill>
                <a:srgbClr val="14161E"/>
              </a:solidFill>
              <a:cs typeface="Calibri Light"/>
            </a:endParaRPr>
          </a:p>
        </p:txBody>
      </p:sp>
      <p:sp>
        <p:nvSpPr>
          <p:cNvPr id="3" name="Content Placeholder 2">
            <a:extLst>
              <a:ext uri="{FF2B5EF4-FFF2-40B4-BE49-F238E27FC236}">
                <a16:creationId xmlns:a16="http://schemas.microsoft.com/office/drawing/2014/main" id="{11817D01-B402-D44A-BCF9-EF6DB7094FC5}"/>
              </a:ext>
            </a:extLst>
          </p:cNvPr>
          <p:cNvSpPr>
            <a:spLocks noGrp="1"/>
          </p:cNvSpPr>
          <p:nvPr>
            <p:ph idx="1"/>
          </p:nvPr>
        </p:nvSpPr>
        <p:spPr>
          <a:xfrm>
            <a:off x="838200" y="1206479"/>
            <a:ext cx="10515600" cy="4970484"/>
          </a:xfrm>
        </p:spPr>
        <p:txBody>
          <a:bodyPr vert="horz" lIns="91440" tIns="45720" rIns="91440" bIns="45720" rtlCol="0" anchor="t">
            <a:normAutofit fontScale="92500" lnSpcReduction="10000"/>
          </a:bodyPr>
          <a:lstStyle/>
          <a:p>
            <a:pPr>
              <a:lnSpc>
                <a:spcPct val="110000"/>
              </a:lnSpc>
              <a:buClr>
                <a:srgbClr val="000000"/>
              </a:buClr>
              <a:defRPr/>
            </a:pPr>
            <a:r>
              <a:rPr lang="en-US" sz="2200" dirty="0"/>
              <a:t>Of course, you can use the async builder to get a single value, but that’s not its intended purpose. Instead, you should use </a:t>
            </a:r>
            <a:r>
              <a:rPr lang="en-US" sz="2200" dirty="0" err="1"/>
              <a:t>withContext</a:t>
            </a:r>
            <a:r>
              <a:rPr lang="en-US" sz="2200" dirty="0"/>
              <a:t>. It’s a suspending function that takes in a </a:t>
            </a:r>
            <a:r>
              <a:rPr lang="en-US" sz="2200" dirty="0" err="1"/>
              <a:t>CoroutineContext</a:t>
            </a:r>
            <a:r>
              <a:rPr lang="en-US" sz="2200" dirty="0"/>
              <a:t> and a block of code to execute as its parameters. An example usage can look like this:</a:t>
            </a:r>
            <a:endParaRPr lang="en-US" sz="2200" dirty="0">
              <a:cs typeface="Calibri"/>
            </a:endParaRPr>
          </a:p>
          <a:p>
            <a:pPr>
              <a:lnSpc>
                <a:spcPct val="110000"/>
              </a:lnSpc>
              <a:buClr>
                <a:srgbClr val="000000"/>
              </a:buClr>
              <a:defRPr/>
            </a:pPr>
            <a:r>
              <a:rPr lang="en-US" sz="2200" dirty="0"/>
              <a:t>Because </a:t>
            </a:r>
            <a:r>
              <a:rPr lang="en-US" sz="2200" err="1"/>
              <a:t>withContext</a:t>
            </a:r>
            <a:r>
              <a:rPr lang="en-US" sz="2200" dirty="0"/>
              <a:t> is a suspending function, you need to mark </a:t>
            </a:r>
            <a:r>
              <a:rPr lang="en-US" sz="2200" err="1"/>
              <a:t>getTestValue</a:t>
            </a:r>
            <a:r>
              <a:rPr lang="en-US" sz="2200" dirty="0"/>
              <a:t> with suspend as well. The first parameter to </a:t>
            </a:r>
            <a:r>
              <a:rPr lang="en-US" sz="2200" err="1"/>
              <a:t>withContext</a:t>
            </a:r>
            <a:r>
              <a:rPr lang="en-US" sz="2200" dirty="0"/>
              <a:t> is </a:t>
            </a:r>
            <a:r>
              <a:rPr lang="en-US" sz="2200" err="1"/>
              <a:t>Dispatchers.Main</a:t>
            </a:r>
            <a:r>
              <a:rPr lang="en-US" sz="2200" dirty="0"/>
              <a:t>, which means this code will be executed on the main thread. The second parameter is a lambda function that simply returns the "Test" string.</a:t>
            </a:r>
            <a:endParaRPr lang="en-US" sz="2200" dirty="0">
              <a:cs typeface="Calibri"/>
            </a:endParaRPr>
          </a:p>
          <a:p>
            <a:pPr>
              <a:lnSpc>
                <a:spcPct val="110000"/>
              </a:lnSpc>
              <a:buClr>
                <a:srgbClr val="000000"/>
              </a:buClr>
              <a:defRPr/>
            </a:pPr>
            <a:r>
              <a:rPr lang="en-US" sz="2200" dirty="0" err="1"/>
              <a:t>withContext</a:t>
            </a:r>
            <a:r>
              <a:rPr lang="en-US" sz="2200" dirty="0"/>
              <a:t> isn’t used only to return a value. You can also use it to switch the execution context of a coroutine. That’s why it accepts </a:t>
            </a:r>
            <a:r>
              <a:rPr lang="en-US" sz="2200" dirty="0" err="1"/>
              <a:t>CoroutineContext</a:t>
            </a:r>
            <a:r>
              <a:rPr lang="en-US" sz="2200" dirty="0"/>
              <a:t> as a parameter.</a:t>
            </a:r>
          </a:p>
          <a:p>
            <a:pPr marL="0" indent="0">
              <a:lnSpc>
                <a:spcPct val="110000"/>
              </a:lnSpc>
              <a:buClr>
                <a:srgbClr val="000000"/>
              </a:buClr>
              <a:buNone/>
              <a:defRPr/>
            </a:pPr>
            <a:r>
              <a:rPr lang="en-US" sz="2400" dirty="0">
                <a:solidFill>
                  <a:srgbClr val="FF0000"/>
                </a:solidFill>
                <a:latin typeface="Consolas"/>
              </a:rPr>
              <a:t>suspend fun </a:t>
            </a:r>
            <a:r>
              <a:rPr lang="en-US" sz="2400" dirty="0" err="1">
                <a:solidFill>
                  <a:srgbClr val="FF0000"/>
                </a:solidFill>
                <a:latin typeface="Consolas"/>
              </a:rPr>
              <a:t>getTestValue</a:t>
            </a:r>
            <a:r>
              <a:rPr lang="en-US" sz="2400" dirty="0">
                <a:solidFill>
                  <a:srgbClr val="FF0000"/>
                </a:solidFill>
                <a:latin typeface="Consolas"/>
              </a:rPr>
              <a:t>(): String </a:t>
            </a:r>
            <a:r>
              <a:rPr lang="en-US" sz="2400" dirty="0" err="1">
                <a:solidFill>
                  <a:srgbClr val="FF0000"/>
                </a:solidFill>
                <a:latin typeface="Consolas"/>
              </a:rPr>
              <a:t>withContext</a:t>
            </a:r>
            <a:r>
              <a:rPr lang="en-US" sz="2400" dirty="0">
                <a:solidFill>
                  <a:srgbClr val="FF0000"/>
                </a:solidFill>
                <a:latin typeface="Consolas"/>
              </a:rPr>
              <a:t>(</a:t>
            </a:r>
            <a:r>
              <a:rPr lang="en-US" sz="2400" dirty="0" err="1">
                <a:solidFill>
                  <a:srgbClr val="FF0000"/>
                </a:solidFill>
                <a:latin typeface="Consolas"/>
              </a:rPr>
              <a:t>Dispatchers.Main</a:t>
            </a:r>
            <a:r>
              <a:rPr lang="en-US" sz="2400" dirty="0">
                <a:solidFill>
                  <a:srgbClr val="FF0000"/>
                </a:solidFill>
                <a:latin typeface="Consolas"/>
              </a:rPr>
              <a:t>) { 
  "Test" 
}</a:t>
            </a:r>
            <a:endParaRPr lang="en-US" sz="2400" dirty="0">
              <a:solidFill>
                <a:srgbClr val="FF0000"/>
              </a:solidFill>
              <a:cs typeface="Calibri"/>
            </a:endParaRPr>
          </a:p>
          <a:p>
            <a:pPr marL="0" indent="0">
              <a:lnSpc>
                <a:spcPct val="110000"/>
              </a:lnSpc>
              <a:buClr>
                <a:srgbClr val="000000"/>
              </a:buClr>
              <a:buNone/>
              <a:defRPr/>
            </a:pPr>
            <a:endParaRPr lang="en-US" sz="2400" dirty="0"/>
          </a:p>
          <a:p>
            <a:pPr marL="0" indent="0">
              <a:lnSpc>
                <a:spcPct val="110000"/>
              </a:lnSpc>
              <a:buClr>
                <a:srgbClr val="000000"/>
              </a:buClr>
              <a:buNone/>
              <a:defRPr/>
            </a:pPr>
            <a:endParaRPr lang="en-US" sz="2400" dirty="0"/>
          </a:p>
        </p:txBody>
      </p:sp>
    </p:spTree>
    <p:extLst>
      <p:ext uri="{BB962C8B-B14F-4D97-AF65-F5344CB8AC3E}">
        <p14:creationId xmlns:p14="http://schemas.microsoft.com/office/powerpoint/2010/main" val="745419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C71A-A38C-1648-80DB-23F47BC4A8A1}"/>
              </a:ext>
            </a:extLst>
          </p:cNvPr>
          <p:cNvSpPr>
            <a:spLocks noGrp="1"/>
          </p:cNvSpPr>
          <p:nvPr>
            <p:ph type="title"/>
          </p:nvPr>
        </p:nvSpPr>
        <p:spPr>
          <a:xfrm>
            <a:off x="764458" y="143899"/>
            <a:ext cx="10515600" cy="1060520"/>
          </a:xfrm>
        </p:spPr>
        <p:txBody>
          <a:bodyPr/>
          <a:lstStyle/>
          <a:p>
            <a:r>
              <a:rPr lang="en-US" sz="3900" dirty="0" err="1"/>
              <a:t>SupervisorJob</a:t>
            </a:r>
            <a:endParaRPr lang="en-US" dirty="0" err="1"/>
          </a:p>
        </p:txBody>
      </p:sp>
      <p:sp>
        <p:nvSpPr>
          <p:cNvPr id="3" name="Content Placeholder 2">
            <a:extLst>
              <a:ext uri="{FF2B5EF4-FFF2-40B4-BE49-F238E27FC236}">
                <a16:creationId xmlns:a16="http://schemas.microsoft.com/office/drawing/2014/main" id="{11817D01-B402-D44A-BCF9-EF6DB7094FC5}"/>
              </a:ext>
            </a:extLst>
          </p:cNvPr>
          <p:cNvSpPr>
            <a:spLocks noGrp="1"/>
          </p:cNvSpPr>
          <p:nvPr>
            <p:ph idx="1"/>
          </p:nvPr>
        </p:nvSpPr>
        <p:spPr>
          <a:xfrm>
            <a:off x="838200" y="1206479"/>
            <a:ext cx="10515600" cy="4970484"/>
          </a:xfrm>
        </p:spPr>
        <p:txBody>
          <a:bodyPr vert="horz" lIns="91440" tIns="45720" rIns="91440" bIns="45720" rtlCol="0" anchor="t">
            <a:normAutofit lnSpcReduction="10000"/>
          </a:bodyPr>
          <a:lstStyle/>
          <a:p>
            <a:pPr>
              <a:buClr>
                <a:srgbClr val="000000"/>
              </a:buClr>
              <a:defRPr/>
            </a:pPr>
            <a:r>
              <a:rPr lang="en-US" sz="2400" dirty="0"/>
              <a:t>Creates a supervisor job object in an active state. Children of a supervisor job can fail independently of each other.</a:t>
            </a:r>
            <a:endParaRPr lang="en-US" sz="2400" dirty="0">
              <a:cs typeface="Calibri"/>
            </a:endParaRPr>
          </a:p>
          <a:p>
            <a:pPr>
              <a:buClr>
                <a:srgbClr val="000000"/>
              </a:buClr>
              <a:defRPr/>
            </a:pPr>
            <a:r>
              <a:rPr lang="en-US" sz="2400" dirty="0"/>
              <a:t>A failure or cancellation of a child does not cause the supervisor job to fail and does not affect its other children, so a supervisor can implement a custom policy for handling failures of its children:</a:t>
            </a:r>
            <a:endParaRPr lang="en-US" sz="2400" dirty="0">
              <a:cs typeface="Calibri"/>
            </a:endParaRPr>
          </a:p>
          <a:p>
            <a:pPr>
              <a:defRPr/>
            </a:pPr>
            <a:r>
              <a:rPr lang="en-US" sz="2400" dirty="0"/>
              <a:t>A failure of a child job that was created using </a:t>
            </a:r>
            <a:r>
              <a:rPr lang="en-US" sz="2400" dirty="0">
                <a:hlinkClick r:id="rId3">
                  <a:extLst>
                    <a:ext uri="{A12FA001-AC4F-418D-AE19-62706E023703}">
                      <ahyp:hlinkClr xmlns:ahyp="http://schemas.microsoft.com/office/drawing/2018/hyperlinkcolor" val="tx"/>
                    </a:ext>
                  </a:extLst>
                </a:hlinkClick>
              </a:rPr>
              <a:t>launch</a:t>
            </a:r>
            <a:r>
              <a:rPr lang="en-US" sz="2400" dirty="0"/>
              <a:t> can be handled via </a:t>
            </a:r>
            <a:r>
              <a:rPr lang="en-US" sz="2400" dirty="0">
                <a:hlinkClick r:id="rId4">
                  <a:extLst>
                    <a:ext uri="{A12FA001-AC4F-418D-AE19-62706E023703}">
                      <ahyp:hlinkClr xmlns:ahyp="http://schemas.microsoft.com/office/drawing/2018/hyperlinkcolor" val="tx"/>
                    </a:ext>
                  </a:extLst>
                </a:hlinkClick>
              </a:rPr>
              <a:t>CoroutineExceptionHandler</a:t>
            </a:r>
            <a:r>
              <a:rPr lang="en-US" sz="2400" dirty="0"/>
              <a:t> in the context.</a:t>
            </a:r>
            <a:endParaRPr lang="en-US" sz="2400" dirty="0">
              <a:cs typeface="Calibri"/>
            </a:endParaRPr>
          </a:p>
          <a:p>
            <a:pPr>
              <a:defRPr/>
            </a:pPr>
            <a:r>
              <a:rPr lang="en-US" sz="2400" dirty="0"/>
              <a:t>A failure of a child job that was created using </a:t>
            </a:r>
            <a:r>
              <a:rPr lang="en-US" sz="2400" dirty="0">
                <a:hlinkClick r:id="rId5">
                  <a:extLst>
                    <a:ext uri="{A12FA001-AC4F-418D-AE19-62706E023703}">
                      <ahyp:hlinkClr xmlns:ahyp="http://schemas.microsoft.com/office/drawing/2018/hyperlinkcolor" val="tx"/>
                    </a:ext>
                  </a:extLst>
                </a:hlinkClick>
              </a:rPr>
              <a:t>async</a:t>
            </a:r>
            <a:r>
              <a:rPr lang="en-US" sz="2400" dirty="0"/>
              <a:t> can be handled via </a:t>
            </a:r>
            <a:r>
              <a:rPr lang="en-US" sz="2400" dirty="0">
                <a:hlinkClick r:id="rId6">
                  <a:extLst>
                    <a:ext uri="{A12FA001-AC4F-418D-AE19-62706E023703}">
                      <ahyp:hlinkClr xmlns:ahyp="http://schemas.microsoft.com/office/drawing/2018/hyperlinkcolor" val="tx"/>
                    </a:ext>
                  </a:extLst>
                </a:hlinkClick>
              </a:rPr>
              <a:t>Deferred.await</a:t>
            </a:r>
            <a:r>
              <a:rPr lang="en-US" sz="2400" dirty="0"/>
              <a:t> on the resulting deferred value.</a:t>
            </a:r>
            <a:endParaRPr lang="en-US" sz="2400" dirty="0">
              <a:cs typeface="Calibri"/>
            </a:endParaRPr>
          </a:p>
          <a:p>
            <a:pPr>
              <a:defRPr/>
            </a:pPr>
            <a:r>
              <a:rPr lang="en-US" sz="2400" dirty="0"/>
              <a:t>If </a:t>
            </a:r>
            <a:r>
              <a:rPr lang="en-US" sz="2400" dirty="0">
                <a:hlinkClick r:id="rId7">
                  <a:extLst>
                    <a:ext uri="{A12FA001-AC4F-418D-AE19-62706E023703}">
                      <ahyp:hlinkClr xmlns:ahyp="http://schemas.microsoft.com/office/drawing/2018/hyperlinkcolor" val="tx"/>
                    </a:ext>
                  </a:extLst>
                </a:hlinkClick>
              </a:rPr>
              <a:t>parent</a:t>
            </a:r>
            <a:r>
              <a:rPr lang="en-US" sz="2400" dirty="0"/>
              <a:t> job is specified, then this supervisor job becomes a child job of its parent and is cancelled when its parent fails or is cancelled. All this supervisor's children are cancelled in this case, too. The invocation of </a:t>
            </a:r>
            <a:r>
              <a:rPr lang="en-US" sz="2400" dirty="0">
                <a:hlinkClick r:id="rId8">
                  <a:extLst>
                    <a:ext uri="{A12FA001-AC4F-418D-AE19-62706E023703}">
                      <ahyp:hlinkClr xmlns:ahyp="http://schemas.microsoft.com/office/drawing/2018/hyperlinkcolor" val="tx"/>
                    </a:ext>
                  </a:extLst>
                </a:hlinkClick>
              </a:rPr>
              <a:t>cancel</a:t>
            </a:r>
            <a:r>
              <a:rPr lang="en-US" sz="2400" dirty="0"/>
              <a:t> with exception (other than </a:t>
            </a:r>
            <a:r>
              <a:rPr lang="en-US" sz="2400" dirty="0">
                <a:hlinkClick r:id="rId9">
                  <a:extLst>
                    <a:ext uri="{A12FA001-AC4F-418D-AE19-62706E023703}">
                      <ahyp:hlinkClr xmlns:ahyp="http://schemas.microsoft.com/office/drawing/2018/hyperlinkcolor" val="tx"/>
                    </a:ext>
                  </a:extLst>
                </a:hlinkClick>
              </a:rPr>
              <a:t>CancellationException</a:t>
            </a:r>
            <a:r>
              <a:rPr lang="en-US" sz="2400" dirty="0"/>
              <a:t>) on this supervisor job also cancels parent.</a:t>
            </a:r>
            <a:endParaRPr lang="en-US" sz="2400" dirty="0">
              <a:cs typeface="Calibri"/>
            </a:endParaRPr>
          </a:p>
          <a:p>
            <a:pPr marL="0" indent="0">
              <a:lnSpc>
                <a:spcPct val="110000"/>
              </a:lnSpc>
              <a:buNone/>
              <a:defRPr/>
            </a:pPr>
            <a:r>
              <a:rPr lang="en-US" dirty="0">
                <a:solidFill>
                  <a:srgbClr val="FF0000"/>
                </a:solidFill>
                <a:ea typeface="+mn-lt"/>
                <a:cs typeface="+mn-lt"/>
              </a:rPr>
              <a:t>fun </a:t>
            </a:r>
            <a:r>
              <a:rPr lang="en-US" dirty="0">
                <a:solidFill>
                  <a:srgbClr val="FF0000"/>
                </a:solidFill>
                <a:ea typeface="+mn-lt"/>
                <a:cs typeface="+mn-lt"/>
                <a:hlinkClick r:id="rId7">
                  <a:extLst>
                    <a:ext uri="{A12FA001-AC4F-418D-AE19-62706E023703}">
                      <ahyp:hlinkClr xmlns:ahyp="http://schemas.microsoft.com/office/drawing/2018/hyperlinkcolor" val="tx"/>
                    </a:ext>
                  </a:extLst>
                </a:hlinkClick>
              </a:rPr>
              <a:t>SupervisorJob</a:t>
            </a:r>
            <a:r>
              <a:rPr lang="en-US" dirty="0">
                <a:solidFill>
                  <a:srgbClr val="FF0000"/>
                </a:solidFill>
                <a:ea typeface="+mn-lt"/>
                <a:cs typeface="+mn-lt"/>
              </a:rPr>
              <a:t>(parent: </a:t>
            </a:r>
            <a:r>
              <a:rPr lang="en-US" dirty="0">
                <a:solidFill>
                  <a:srgbClr val="FF0000"/>
                </a:solidFill>
                <a:ea typeface="+mn-lt"/>
                <a:cs typeface="+mn-lt"/>
                <a:hlinkClick r:id="rId10">
                  <a:extLst>
                    <a:ext uri="{A12FA001-AC4F-418D-AE19-62706E023703}">
                      <ahyp:hlinkClr xmlns:ahyp="http://schemas.microsoft.com/office/drawing/2018/hyperlinkcolor" val="tx"/>
                    </a:ext>
                  </a:extLst>
                </a:hlinkClick>
              </a:rPr>
              <a:t>Job</a:t>
            </a:r>
            <a:r>
              <a:rPr lang="en-US" dirty="0">
                <a:solidFill>
                  <a:srgbClr val="FF0000"/>
                </a:solidFill>
                <a:ea typeface="+mn-lt"/>
                <a:cs typeface="+mn-lt"/>
              </a:rPr>
              <a:t>? = null): </a:t>
            </a:r>
            <a:r>
              <a:rPr lang="en-US" dirty="0">
                <a:solidFill>
                  <a:srgbClr val="FF0000"/>
                </a:solidFill>
                <a:ea typeface="+mn-lt"/>
                <a:cs typeface="+mn-lt"/>
                <a:hlinkClick r:id="rId11">
                  <a:extLst>
                    <a:ext uri="{A12FA001-AC4F-418D-AE19-62706E023703}">
                      <ahyp:hlinkClr xmlns:ahyp="http://schemas.microsoft.com/office/drawing/2018/hyperlinkcolor" val="tx"/>
                    </a:ext>
                  </a:extLst>
                </a:hlinkClick>
              </a:rPr>
              <a:t>CompletableJob</a:t>
            </a:r>
            <a:endParaRPr lang="en-US">
              <a:solidFill>
                <a:srgbClr val="FF0000"/>
              </a:solidFill>
              <a:hlinkClick r:id="rId11">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55766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C71A-A38C-1648-80DB-23F47BC4A8A1}"/>
              </a:ext>
            </a:extLst>
          </p:cNvPr>
          <p:cNvSpPr>
            <a:spLocks noGrp="1"/>
          </p:cNvSpPr>
          <p:nvPr>
            <p:ph type="title"/>
          </p:nvPr>
        </p:nvSpPr>
        <p:spPr/>
        <p:txBody>
          <a:bodyPr/>
          <a:lstStyle/>
          <a:p>
            <a:r>
              <a:rPr lang="en-NO" dirty="0"/>
              <a:t> </a:t>
            </a:r>
            <a:r>
              <a:rPr lang="en-US"/>
              <a:t>Coroutine Scopes</a:t>
            </a:r>
          </a:p>
        </p:txBody>
      </p:sp>
      <p:sp>
        <p:nvSpPr>
          <p:cNvPr id="3" name="Content Placeholder 2">
            <a:extLst>
              <a:ext uri="{FF2B5EF4-FFF2-40B4-BE49-F238E27FC236}">
                <a16:creationId xmlns:a16="http://schemas.microsoft.com/office/drawing/2014/main" id="{11817D01-B402-D44A-BCF9-EF6DB7094FC5}"/>
              </a:ext>
            </a:extLst>
          </p:cNvPr>
          <p:cNvSpPr>
            <a:spLocks noGrp="1"/>
          </p:cNvSpPr>
          <p:nvPr>
            <p:ph idx="1"/>
          </p:nvPr>
        </p:nvSpPr>
        <p:spPr>
          <a:xfrm>
            <a:off x="838200" y="1493787"/>
            <a:ext cx="10515600" cy="4683176"/>
          </a:xfrm>
        </p:spPr>
        <p:txBody>
          <a:bodyPr vert="horz" lIns="91440" tIns="45720" rIns="91440" bIns="45720" rtlCol="0" anchor="t">
            <a:normAutofit lnSpcReduction="10000"/>
          </a:bodyPr>
          <a:lstStyle/>
          <a:p>
            <a:pPr>
              <a:buFont typeface="Arial"/>
              <a:buChar char="•"/>
            </a:pPr>
            <a:r>
              <a:rPr lang="en-GB" sz="2600" dirty="0">
                <a:cs typeface="Calibri"/>
              </a:rPr>
              <a:t>In Kotlin, all Coroutines run inside a Coroutine Scope which controls the lifetime of coroutines</a:t>
            </a:r>
            <a:endParaRPr lang="en-US" sz="2600" dirty="0">
              <a:cs typeface="Calibri"/>
            </a:endParaRPr>
          </a:p>
          <a:p>
            <a:pPr>
              <a:buFont typeface="Arial"/>
              <a:buChar char="•"/>
            </a:pPr>
            <a:r>
              <a:rPr lang="en-GB" sz="2600" dirty="0">
                <a:cs typeface="Calibri"/>
              </a:rPr>
              <a:t> When you cancel the job of a scope, it cancels all coroutines started in that scope.</a:t>
            </a:r>
            <a:endParaRPr lang="en-US" sz="2600" dirty="0">
              <a:cs typeface="Calibri"/>
            </a:endParaRPr>
          </a:p>
          <a:p>
            <a:pPr>
              <a:buFont typeface="Arial"/>
              <a:buChar char="•"/>
            </a:pPr>
            <a:r>
              <a:rPr lang="en-GB" sz="2600" dirty="0">
                <a:cs typeface="Calibri"/>
              </a:rPr>
              <a:t> Scopes specify a default dispatcher</a:t>
            </a:r>
            <a:endParaRPr lang="en-US" sz="2600" dirty="0">
              <a:cs typeface="Calibri"/>
            </a:endParaRPr>
          </a:p>
          <a:p>
            <a:pPr marL="0" indent="0">
              <a:buNone/>
            </a:pPr>
            <a:endParaRPr lang="en-GB" sz="2600" dirty="0">
              <a:cs typeface="Calibri" panose="020F0502020204030204"/>
            </a:endParaRPr>
          </a:p>
          <a:p>
            <a:pPr marL="0" indent="0">
              <a:lnSpc>
                <a:spcPct val="110000"/>
              </a:lnSpc>
              <a:buNone/>
            </a:pPr>
            <a:r>
              <a:rPr lang="en-US" sz="2600" dirty="0"/>
              <a:t>There are 3 scopes in Kotlin coroutines:</a:t>
            </a:r>
          </a:p>
          <a:p>
            <a:pPr>
              <a:lnSpc>
                <a:spcPct val="110000"/>
              </a:lnSpc>
            </a:pPr>
            <a:r>
              <a:rPr lang="en-US" sz="2600" dirty="0"/>
              <a:t>Global Scope</a:t>
            </a:r>
          </a:p>
          <a:p>
            <a:pPr>
              <a:lnSpc>
                <a:spcPct val="110000"/>
              </a:lnSpc>
            </a:pPr>
            <a:r>
              <a:rPr lang="en-US" sz="2600" dirty="0"/>
              <a:t>Lifecycle Scope</a:t>
            </a:r>
          </a:p>
          <a:p>
            <a:pPr>
              <a:lnSpc>
                <a:spcPct val="110000"/>
              </a:lnSpc>
            </a:pPr>
            <a:r>
              <a:rPr lang="en-US" sz="2600" dirty="0"/>
              <a:t>View Model Scope</a:t>
            </a:r>
          </a:p>
        </p:txBody>
      </p:sp>
    </p:spTree>
    <p:extLst>
      <p:ext uri="{BB962C8B-B14F-4D97-AF65-F5344CB8AC3E}">
        <p14:creationId xmlns:p14="http://schemas.microsoft.com/office/powerpoint/2010/main" val="305568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39DE-022E-1449-A66E-33BF1B952E18}"/>
              </a:ext>
            </a:extLst>
          </p:cNvPr>
          <p:cNvSpPr>
            <a:spLocks noGrp="1"/>
          </p:cNvSpPr>
          <p:nvPr>
            <p:ph type="title"/>
          </p:nvPr>
        </p:nvSpPr>
        <p:spPr>
          <a:xfrm>
            <a:off x="818444" y="317515"/>
            <a:ext cx="10515600" cy="993725"/>
          </a:xfrm>
        </p:spPr>
        <p:txBody>
          <a:bodyPr/>
          <a:lstStyle/>
          <a:p>
            <a:r>
              <a:rPr lang="en-NO" dirty="0"/>
              <a:t> </a:t>
            </a:r>
            <a:r>
              <a:rPr lang="en-US"/>
              <a:t>Global Scope</a:t>
            </a:r>
          </a:p>
        </p:txBody>
      </p:sp>
      <p:sp>
        <p:nvSpPr>
          <p:cNvPr id="3" name="Content Placeholder 2">
            <a:extLst>
              <a:ext uri="{FF2B5EF4-FFF2-40B4-BE49-F238E27FC236}">
                <a16:creationId xmlns:a16="http://schemas.microsoft.com/office/drawing/2014/main" id="{9BAB75D1-2A91-8646-909F-40FF501410A1}"/>
              </a:ext>
            </a:extLst>
          </p:cNvPr>
          <p:cNvSpPr>
            <a:spLocks noGrp="1"/>
          </p:cNvSpPr>
          <p:nvPr>
            <p:ph idx="1"/>
          </p:nvPr>
        </p:nvSpPr>
        <p:spPr>
          <a:xfrm>
            <a:off x="825910" y="1186530"/>
            <a:ext cx="10503310" cy="4990433"/>
          </a:xfrm>
        </p:spPr>
        <p:txBody>
          <a:bodyPr vert="horz" lIns="91440" tIns="45720" rIns="91440" bIns="45720" rtlCol="0" anchor="t">
            <a:normAutofit fontScale="25000" lnSpcReduction="20000"/>
          </a:bodyPr>
          <a:lstStyle/>
          <a:p>
            <a:pPr marL="0" indent="0">
              <a:buNone/>
            </a:pPr>
            <a:r>
              <a:rPr lang="en-US" sz="8800" dirty="0"/>
              <a:t>Global Scope is one of the ways by which coroutines are launched. When Coroutines are launched within the global scope, they live long as the application does</a:t>
            </a:r>
            <a:endParaRPr lang="en-US" sz="8800"/>
          </a:p>
          <a:p>
            <a:pPr marL="0" indent="0">
              <a:buNone/>
            </a:pPr>
            <a:r>
              <a:rPr lang="en-US" sz="8800" dirty="0"/>
              <a:t> Ex:</a:t>
            </a:r>
            <a:endParaRPr lang="en-US" sz="8800"/>
          </a:p>
          <a:p>
            <a:pPr marL="0" indent="0">
              <a:buNone/>
            </a:pPr>
            <a:r>
              <a:rPr lang="en-US" sz="8800" dirty="0"/>
              <a:t>class </a:t>
            </a:r>
            <a:r>
              <a:rPr lang="en-US" sz="8800" dirty="0" err="1"/>
              <a:t>MainActivity</a:t>
            </a:r>
            <a:r>
              <a:rPr lang="en-US" sz="8800" dirty="0"/>
              <a:t> : </a:t>
            </a:r>
            <a:r>
              <a:rPr lang="en-US" sz="8800" dirty="0" err="1"/>
              <a:t>AppCompatActivity</a:t>
            </a:r>
            <a:r>
              <a:rPr lang="en-US" sz="8800" dirty="0"/>
              <a:t>() {</a:t>
            </a:r>
            <a:endParaRPr lang="en-US" sz="8800"/>
          </a:p>
          <a:p>
            <a:pPr marL="0" indent="0">
              <a:buNone/>
            </a:pPr>
            <a:r>
              <a:rPr lang="en-US" sz="8800" err="1"/>
              <a:t>val</a:t>
            </a:r>
            <a:r>
              <a:rPr lang="en-US" sz="8800" dirty="0"/>
              <a:t> TAG = "Main Activity"</a:t>
            </a:r>
            <a:endParaRPr lang="en-US" sz="8800"/>
          </a:p>
          <a:p>
            <a:pPr marL="0" indent="0">
              <a:buNone/>
            </a:pPr>
            <a:r>
              <a:rPr lang="en-US" sz="8800" dirty="0"/>
              <a:t>override fun </a:t>
            </a:r>
            <a:r>
              <a:rPr lang="en-US" sz="8800" err="1"/>
              <a:t>onCreate</a:t>
            </a:r>
            <a:r>
              <a:rPr lang="en-US" sz="8800" dirty="0"/>
              <a:t>(</a:t>
            </a:r>
            <a:r>
              <a:rPr lang="en-US" sz="8800" err="1"/>
              <a:t>savedInstanceState</a:t>
            </a:r>
            <a:r>
              <a:rPr lang="en-US" sz="8800" dirty="0"/>
              <a:t>: Bundle?) {</a:t>
            </a:r>
            <a:endParaRPr lang="en-US" sz="8800"/>
          </a:p>
          <a:p>
            <a:pPr marL="0" indent="0">
              <a:buNone/>
            </a:pPr>
            <a:r>
              <a:rPr lang="en-US" sz="8800" err="1"/>
              <a:t>super.onCreate</a:t>
            </a:r>
            <a:r>
              <a:rPr lang="en-US" sz="8800" dirty="0"/>
              <a:t>(</a:t>
            </a:r>
            <a:r>
              <a:rPr lang="en-US" sz="8800" err="1"/>
              <a:t>savedInstanceState</a:t>
            </a:r>
            <a:r>
              <a:rPr lang="en-US" sz="8800" dirty="0"/>
              <a:t>)</a:t>
            </a:r>
            <a:endParaRPr lang="en-US" sz="8800"/>
          </a:p>
          <a:p>
            <a:pPr marL="0" indent="0">
              <a:buNone/>
            </a:pPr>
            <a:r>
              <a:rPr lang="en-US" sz="8800" err="1"/>
              <a:t>setContentView</a:t>
            </a:r>
            <a:r>
              <a:rPr lang="en-US" sz="8800" dirty="0"/>
              <a:t>(</a:t>
            </a:r>
            <a:r>
              <a:rPr lang="en-US" sz="8800" err="1"/>
              <a:t>R.layout.activity_main</a:t>
            </a:r>
            <a:r>
              <a:rPr lang="en-US" sz="8800" dirty="0"/>
              <a:t>)</a:t>
            </a:r>
            <a:endParaRPr lang="en-US" sz="8800"/>
          </a:p>
          <a:p>
            <a:pPr marL="0" indent="0">
              <a:buNone/>
            </a:pPr>
            <a:r>
              <a:rPr lang="en-US" sz="8800" err="1"/>
              <a:t>GlobalScope.launch</a:t>
            </a:r>
            <a:r>
              <a:rPr lang="en-US" sz="8800" dirty="0"/>
              <a:t> {</a:t>
            </a:r>
            <a:endParaRPr lang="en-US" sz="8800"/>
          </a:p>
          <a:p>
            <a:pPr marL="0" indent="0">
              <a:buNone/>
            </a:pPr>
            <a:r>
              <a:rPr lang="en-US" sz="8800" err="1"/>
              <a:t>Log.d</a:t>
            </a:r>
            <a:r>
              <a:rPr lang="en-US" sz="8800" dirty="0"/>
              <a:t>(TAG, </a:t>
            </a:r>
            <a:r>
              <a:rPr lang="en-US" sz="8800" err="1"/>
              <a:t>Thread.currentThread</a:t>
            </a:r>
            <a:r>
              <a:rPr lang="en-US" sz="8800" dirty="0"/>
              <a:t>().</a:t>
            </a:r>
            <a:r>
              <a:rPr lang="en-US" sz="8800" err="1"/>
              <a:t>name.toString</a:t>
            </a:r>
            <a:r>
              <a:rPr lang="en-US" sz="8800" dirty="0"/>
              <a:t>())</a:t>
            </a:r>
            <a:endParaRPr lang="en-US" sz="8800"/>
          </a:p>
          <a:p>
            <a:pPr marL="0" indent="0">
              <a:buNone/>
            </a:pPr>
            <a:r>
              <a:rPr lang="en-US" sz="8800" dirty="0"/>
              <a:t>}</a:t>
            </a:r>
            <a:endParaRPr lang="en-US" sz="8800"/>
          </a:p>
          <a:p>
            <a:pPr marL="0" indent="0">
              <a:buNone/>
            </a:pPr>
            <a:r>
              <a:rPr lang="en-US" sz="8800" err="1"/>
              <a:t>Log.d</a:t>
            </a:r>
            <a:r>
              <a:rPr lang="en-US" sz="8800" dirty="0"/>
              <a:t>("Outside Global Scope", </a:t>
            </a:r>
            <a:r>
              <a:rPr lang="en-US" sz="8800" err="1"/>
              <a:t>Thread.currentThread</a:t>
            </a:r>
            <a:r>
              <a:rPr lang="en-US" sz="8800" dirty="0"/>
              <a:t>().</a:t>
            </a:r>
            <a:r>
              <a:rPr lang="en-US" sz="8800" err="1"/>
              <a:t>name.toString</a:t>
            </a:r>
            <a:r>
              <a:rPr lang="en-US" sz="8800" dirty="0"/>
              <a:t>())</a:t>
            </a:r>
            <a:endParaRPr lang="en-US" sz="8800"/>
          </a:p>
          <a:p>
            <a:pPr marL="0" indent="0">
              <a:buNone/>
            </a:pPr>
            <a:r>
              <a:rPr lang="en-US" sz="8800" dirty="0"/>
              <a:t>}</a:t>
            </a:r>
          </a:p>
          <a:p>
            <a:pPr marL="0" indent="0">
              <a:buNone/>
            </a:pPr>
            <a:r>
              <a:rPr lang="en-US" sz="8800" dirty="0"/>
              <a:t>}</a:t>
            </a:r>
          </a:p>
          <a:p>
            <a:endParaRPr lang="en-US" sz="1300" dirty="0">
              <a:solidFill>
                <a:srgbClr val="273239"/>
              </a:solidFill>
              <a:latin typeface="Segoe UI"/>
              <a:cs typeface="Segoe UI"/>
            </a:endParaRPr>
          </a:p>
          <a:p>
            <a:endParaRPr lang="en-NO" sz="2600" dirty="0">
              <a:cs typeface="Calibri"/>
            </a:endParaRPr>
          </a:p>
        </p:txBody>
      </p:sp>
    </p:spTree>
    <p:extLst>
      <p:ext uri="{BB962C8B-B14F-4D97-AF65-F5344CB8AC3E}">
        <p14:creationId xmlns:p14="http://schemas.microsoft.com/office/powerpoint/2010/main" val="3497421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2509FBAAA8804F823F68C1B170E607" ma:contentTypeVersion="13" ma:contentTypeDescription="Create a new document." ma:contentTypeScope="" ma:versionID="dbd068ff6332a8b3ea9ce2a541ed3b3e">
  <xsd:schema xmlns:xsd="http://www.w3.org/2001/XMLSchema" xmlns:xs="http://www.w3.org/2001/XMLSchema" xmlns:p="http://schemas.microsoft.com/office/2006/metadata/properties" xmlns:ns2="513e1c53-629b-433a-ac65-c9af91a23503" xmlns:ns3="bcc65178-ad51-4750-91f6-ba6502d6b38b" targetNamespace="http://schemas.microsoft.com/office/2006/metadata/properties" ma:root="true" ma:fieldsID="e42faf1687bf9e1a1cc79f5db090f14f" ns2:_="" ns3:_="">
    <xsd:import namespace="513e1c53-629b-433a-ac65-c9af91a23503"/>
    <xsd:import namespace="bcc65178-ad51-4750-91f6-ba6502d6b38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3e1c53-629b-433a-ac65-c9af91a23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9247bebf-ce0e-4fa1-bae7-748a1283d6f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cc65178-ad51-4750-91f6-ba6502d6b38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fa9300b7-d3c1-4f20-bfb2-762c33ec45df}" ma:internalName="TaxCatchAll" ma:showField="CatchAllData" ma:web="bcc65178-ad51-4750-91f6-ba6502d6b38b">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cc65178-ad51-4750-91f6-ba6502d6b38b" xsi:nil="true"/>
    <lcf76f155ced4ddcb4097134ff3c332f xmlns="513e1c53-629b-433a-ac65-c9af91a2350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E2109D1-926E-48ED-ACE2-13CAD24D9D4A}"/>
</file>

<file path=customXml/itemProps2.xml><?xml version="1.0" encoding="utf-8"?>
<ds:datastoreItem xmlns:ds="http://schemas.openxmlformats.org/officeDocument/2006/customXml" ds:itemID="{673099E1-9A56-4F01-812E-0C1479E94B5F}"/>
</file>

<file path=customXml/itemProps3.xml><?xml version="1.0" encoding="utf-8"?>
<ds:datastoreItem xmlns:ds="http://schemas.openxmlformats.org/officeDocument/2006/customXml" ds:itemID="{B4979549-A4F7-4446-A810-8E8A78FD4615}"/>
</file>

<file path=docProps/app.xml><?xml version="1.0" encoding="utf-8"?>
<Properties xmlns="http://schemas.openxmlformats.org/officeDocument/2006/extended-properties" xmlns:vt="http://schemas.openxmlformats.org/officeDocument/2006/docPropsVTypes">
  <TotalTime>273</TotalTime>
  <Words>708</Words>
  <Application>Microsoft Office PowerPoint</Application>
  <PresentationFormat>Widescreen</PresentationFormat>
  <Paragraphs>82</Paragraphs>
  <Slides>25</Slides>
  <Notes>12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Long-running tasks </vt:lpstr>
      <vt:lpstr>Solution: Coroutines</vt:lpstr>
      <vt:lpstr>Coroutines</vt:lpstr>
      <vt:lpstr>Suspend Function</vt:lpstr>
      <vt:lpstr>CoroutineContex</vt:lpstr>
      <vt:lpstr>SupervisorJob</vt:lpstr>
      <vt:lpstr> Coroutine Scopes</vt:lpstr>
      <vt:lpstr> Global Scope</vt:lpstr>
      <vt:lpstr>Lifecycle  Scope</vt:lpstr>
      <vt:lpstr> View Model  Scope</vt:lpstr>
      <vt:lpstr>Types of Dispatchers</vt:lpstr>
      <vt:lpstr>Main Dispatcher:</vt:lpstr>
      <vt:lpstr>IO Dispatcher</vt:lpstr>
      <vt:lpstr>Default Dispatcher</vt:lpstr>
      <vt:lpstr>Unconfined Dispatcher</vt:lpstr>
      <vt:lpstr>Adding Coroutines</vt:lpstr>
      <vt:lpstr>CoroutineExceptionHandler</vt:lpstr>
      <vt:lpstr>Example:</vt:lpstr>
      <vt:lpstr>Coroutine Builders</vt:lpstr>
      <vt:lpstr> runBlocking </vt:lpstr>
      <vt:lpstr>  You can create a new coroutine from launch as follows:  </vt:lpstr>
      <vt:lpstr>  async  </vt:lpstr>
      <vt:lpstr>  async-await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bahar kamali</dc:creator>
  <cp:lastModifiedBy>bahar kamali</cp:lastModifiedBy>
  <cp:revision>485</cp:revision>
  <dcterms:created xsi:type="dcterms:W3CDTF">2021-02-10T09:39:07Z</dcterms:created>
  <dcterms:modified xsi:type="dcterms:W3CDTF">2023-09-11T08:06:21Z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0x010100922509FBAAA8804F823F68C1B170E607</vt:lpwstr>
  </property>
</Properties>
</file>