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AD5023A-6F32-4C2D-BDA4-85DCBCE9C0A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D5023A-6F32-4C2D-BDA4-85DCBCE9C0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D5023A-6F32-4C2D-BDA4-85DCBCE9C0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D5023A-6F32-4C2D-BDA4-85DCBCE9C0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D5023A-6F32-4C2D-BDA4-85DCBCE9C0A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AD5023A-6F32-4C2D-BDA4-85DCBCE9C0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AD5023A-6F32-4C2D-BDA4-85DCBCE9C0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AD5023A-6F32-4C2D-BDA4-85DCBCE9C0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AD5023A-6F32-4C2D-BDA4-85DCBCE9C0A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AD5023A-6F32-4C2D-BDA4-85DCBCE9C0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4744242-3563-4076-AFA8-ADB9D786B2EE}" type="datetimeFigureOut">
              <a:rPr lang="en-US" smtClean="0"/>
              <a:pPr/>
              <a:t>8/30/2013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AD5023A-6F32-4C2D-BDA4-85DCBCE9C0A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4744242-3563-4076-AFA8-ADB9D786B2EE}" type="datetimeFigureOut">
              <a:rPr lang="en-US" smtClean="0"/>
              <a:pPr/>
              <a:t>8/30/2013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AD5023A-6F32-4C2D-BDA4-85DCBCE9C0A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57200"/>
            <a:ext cx="7315200" cy="3352800"/>
          </a:xfrm>
        </p:spPr>
        <p:txBody>
          <a:bodyPr>
            <a:normAutofit fontScale="90000"/>
          </a:bodyPr>
          <a:lstStyle/>
          <a:p>
            <a:pPr algn="ctr"/>
            <a:r>
              <a:rPr lang="en-US" sz="5400" dirty="0" smtClean="0">
                <a:latin typeface="Algerian" pitchFamily="82" charset="0"/>
              </a:rPr>
              <a:t>Presentation</a:t>
            </a:r>
            <a:br>
              <a:rPr lang="en-US" sz="5400" dirty="0" smtClean="0">
                <a:latin typeface="Algerian" pitchFamily="82" charset="0"/>
              </a:rPr>
            </a:br>
            <a:r>
              <a:rPr lang="en-US" sz="5400" dirty="0" smtClean="0">
                <a:latin typeface="Algerian" pitchFamily="82" charset="0"/>
              </a:rPr>
              <a:t>on</a:t>
            </a:r>
            <a:br>
              <a:rPr lang="en-US" sz="5400" dirty="0" smtClean="0">
                <a:latin typeface="Algerian" pitchFamily="82" charset="0"/>
              </a:rPr>
            </a:br>
            <a:r>
              <a:rPr lang="en-US" sz="5400" dirty="0" smtClean="0">
                <a:latin typeface="Algerian" pitchFamily="82" charset="0"/>
              </a:rPr>
              <a:t>railway reservation system</a:t>
            </a:r>
            <a:endParaRPr lang="en-US" sz="5400" dirty="0">
              <a:latin typeface="Algerian" pitchFamily="82" charset="0"/>
            </a:endParaRPr>
          </a:p>
        </p:txBody>
      </p:sp>
      <p:sp>
        <p:nvSpPr>
          <p:cNvPr id="3" name="Subtitle 2"/>
          <p:cNvSpPr>
            <a:spLocks noGrp="1"/>
          </p:cNvSpPr>
          <p:nvPr>
            <p:ph type="subTitle" idx="1"/>
          </p:nvPr>
        </p:nvSpPr>
        <p:spPr>
          <a:xfrm>
            <a:off x="1447800" y="4495800"/>
            <a:ext cx="7315200" cy="1600200"/>
          </a:xfrm>
        </p:spPr>
        <p:txBody>
          <a:bodyPr>
            <a:normAutofit lnSpcReduction="10000"/>
          </a:bodyPr>
          <a:lstStyle/>
          <a:p>
            <a:r>
              <a:rPr lang="en-US" sz="2400" dirty="0" smtClean="0">
                <a:solidFill>
                  <a:schemeClr val="tx2">
                    <a:lumMod val="75000"/>
                  </a:schemeClr>
                </a:solidFill>
              </a:rPr>
              <a:t>                                                        </a:t>
            </a:r>
            <a:r>
              <a:rPr lang="en-US" sz="2400" dirty="0" smtClean="0">
                <a:solidFill>
                  <a:schemeClr val="tx2">
                    <a:lumMod val="75000"/>
                  </a:schemeClr>
                </a:solidFill>
              </a:rPr>
              <a:t>Presented </a:t>
            </a:r>
            <a:r>
              <a:rPr lang="en-US" sz="2400" dirty="0" smtClean="0">
                <a:solidFill>
                  <a:schemeClr val="tx2">
                    <a:lumMod val="75000"/>
                  </a:schemeClr>
                </a:solidFill>
              </a:rPr>
              <a:t>By:</a:t>
            </a:r>
          </a:p>
          <a:p>
            <a:r>
              <a:rPr lang="en-US" sz="2400" dirty="0" smtClean="0">
                <a:solidFill>
                  <a:schemeClr val="tx2">
                    <a:lumMod val="75000"/>
                  </a:schemeClr>
                </a:solidFill>
              </a:rPr>
              <a:t>                                                        </a:t>
            </a:r>
            <a:r>
              <a:rPr lang="en-US" sz="2400" dirty="0" err="1" smtClean="0">
                <a:solidFill>
                  <a:schemeClr val="tx2">
                    <a:lumMod val="75000"/>
                  </a:schemeClr>
                </a:solidFill>
              </a:rPr>
              <a:t>Priyanka</a:t>
            </a:r>
            <a:r>
              <a:rPr lang="en-US" sz="2400" dirty="0" smtClean="0">
                <a:solidFill>
                  <a:schemeClr val="tx2">
                    <a:lumMod val="75000"/>
                  </a:schemeClr>
                </a:solidFill>
              </a:rPr>
              <a:t> </a:t>
            </a:r>
            <a:r>
              <a:rPr lang="en-US" sz="2400" dirty="0" smtClean="0">
                <a:solidFill>
                  <a:schemeClr val="tx2">
                    <a:lumMod val="75000"/>
                  </a:schemeClr>
                </a:solidFill>
              </a:rPr>
              <a:t>Sharma</a:t>
            </a:r>
          </a:p>
          <a:p>
            <a:r>
              <a:rPr lang="en-US" sz="2400" dirty="0" smtClean="0">
                <a:solidFill>
                  <a:schemeClr val="tx2">
                    <a:lumMod val="75000"/>
                  </a:schemeClr>
                </a:solidFill>
              </a:rPr>
              <a:t>                                                       </a:t>
            </a:r>
            <a:r>
              <a:rPr lang="en-US" sz="2400" dirty="0" smtClean="0">
                <a:solidFill>
                  <a:schemeClr val="tx2">
                    <a:lumMod val="75000"/>
                  </a:schemeClr>
                </a:solidFill>
              </a:rPr>
              <a:t> </a:t>
            </a:r>
            <a:r>
              <a:rPr lang="en-US" sz="2400" dirty="0" smtClean="0">
                <a:solidFill>
                  <a:schemeClr val="tx2">
                    <a:lumMod val="75000"/>
                  </a:schemeClr>
                </a:solidFill>
              </a:rPr>
              <a:t>Meenu Mittal   </a:t>
            </a:r>
          </a:p>
          <a:p>
            <a:r>
              <a:rPr lang="en-US" sz="2400" dirty="0" smtClean="0">
                <a:solidFill>
                  <a:schemeClr val="tx2">
                    <a:lumMod val="75000"/>
                  </a:schemeClr>
                </a:solidFill>
              </a:rPr>
              <a:t>                                                          </a:t>
            </a:r>
            <a:endParaRPr lang="en-US" sz="2400"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0"/>
            <a:ext cx="6781800" cy="685800"/>
          </a:xfrm>
        </p:spPr>
        <p:txBody>
          <a:bodyPr>
            <a:normAutofit fontScale="90000"/>
          </a:bodyPr>
          <a:lstStyle/>
          <a:p>
            <a:r>
              <a:rPr lang="en-US" dirty="0" smtClean="0">
                <a:latin typeface="Rockwell" pitchFamily="18" charset="0"/>
              </a:rPr>
              <a:t>Data flow diagram:</a:t>
            </a:r>
            <a:endParaRPr lang="en-US" dirty="0">
              <a:latin typeface="Rockwell" pitchFamily="18" charset="0"/>
            </a:endParaRPr>
          </a:p>
        </p:txBody>
      </p:sp>
      <p:sp>
        <p:nvSpPr>
          <p:cNvPr id="3" name="Content Placeholder 2"/>
          <p:cNvSpPr>
            <a:spLocks noGrp="1"/>
          </p:cNvSpPr>
          <p:nvPr>
            <p:ph idx="1"/>
          </p:nvPr>
        </p:nvSpPr>
        <p:spPr>
          <a:xfrm>
            <a:off x="1219200" y="1828800"/>
            <a:ext cx="7315200" cy="3733800"/>
          </a:xfrm>
        </p:spPr>
        <p:txBody>
          <a:bodyPr/>
          <a:lstStyle/>
          <a:p>
            <a:pPr algn="just"/>
            <a:r>
              <a:rPr lang="en-US" sz="2400" dirty="0" smtClean="0"/>
              <a:t>The data flow diagram is a graphical representation that depicts information flow and the transforms that are    applied as data moves from input to output</a:t>
            </a:r>
            <a:r>
              <a:rPr lang="en-US" dirty="0" smtClean="0"/>
              <a:t>. </a:t>
            </a:r>
          </a:p>
          <a:p>
            <a:pPr algn="just"/>
            <a:endParaRPr lang="en-US" dirty="0" smtClean="0"/>
          </a:p>
          <a:p>
            <a:pPr marL="596646" indent="-514350" algn="just">
              <a:buFont typeface="+mj-lt"/>
              <a:buAutoNum type="arabicParenR"/>
            </a:pPr>
            <a:r>
              <a:rPr lang="en-US" sz="2400" dirty="0" smtClean="0"/>
              <a:t>Context level or 0-level DFD</a:t>
            </a:r>
          </a:p>
          <a:p>
            <a:pPr marL="596646" indent="-514350" algn="just">
              <a:buFont typeface="+mj-lt"/>
              <a:buAutoNum type="arabicParenR"/>
            </a:pPr>
            <a:r>
              <a:rPr lang="en-US" sz="2400" dirty="0" smtClean="0"/>
              <a:t>1-level DFD</a:t>
            </a:r>
          </a:p>
          <a:p>
            <a:pPr marL="596646" indent="-514350" algn="just">
              <a:buFont typeface="+mj-lt"/>
              <a:buAutoNum type="arabicParenR"/>
            </a:pPr>
            <a:r>
              <a:rPr lang="en-US" sz="2400" dirty="0" smtClean="0"/>
              <a:t>2-Level DFD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7498080" cy="914400"/>
          </a:xfrm>
        </p:spPr>
        <p:txBody>
          <a:bodyPr>
            <a:normAutofit/>
          </a:bodyPr>
          <a:lstStyle/>
          <a:p>
            <a:r>
              <a:rPr lang="en-US" sz="4000" dirty="0" smtClean="0">
                <a:latin typeface="Rockwell" pitchFamily="18" charset="0"/>
              </a:rPr>
              <a:t>Context level or 0-level DFD:</a:t>
            </a:r>
            <a:endParaRPr lang="en-US" sz="4000" dirty="0">
              <a:latin typeface="Rockwell" pitchFamily="18" charset="0"/>
            </a:endParaRPr>
          </a:p>
        </p:txBody>
      </p:sp>
      <p:pic>
        <p:nvPicPr>
          <p:cNvPr id="1027" name="Picture 3"/>
          <p:cNvPicPr>
            <a:picLocks noGrp="1" noChangeAspect="1" noChangeArrowheads="1"/>
          </p:cNvPicPr>
          <p:nvPr>
            <p:ph idx="1"/>
          </p:nvPr>
        </p:nvPicPr>
        <p:blipFill>
          <a:blip r:embed="rId2"/>
          <a:srcRect/>
          <a:stretch>
            <a:fillRect/>
          </a:stretch>
        </p:blipFill>
        <p:spPr bwMode="auto">
          <a:xfrm>
            <a:off x="1219200" y="2209800"/>
            <a:ext cx="7315200" cy="31624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09600"/>
            <a:ext cx="7498080" cy="808038"/>
          </a:xfrm>
        </p:spPr>
        <p:txBody>
          <a:bodyPr>
            <a:normAutofit/>
          </a:bodyPr>
          <a:lstStyle/>
          <a:p>
            <a:r>
              <a:rPr lang="en-US" sz="4000" dirty="0" smtClean="0">
                <a:latin typeface="Rockwell" pitchFamily="18" charset="0"/>
              </a:rPr>
              <a:t>1-level DFD:</a:t>
            </a:r>
            <a:endParaRPr lang="en-US" sz="4000" dirty="0">
              <a:latin typeface="Rockwell"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219200" y="1447800"/>
            <a:ext cx="7391400" cy="4953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562088" cy="838200"/>
          </a:xfrm>
        </p:spPr>
        <p:txBody>
          <a:bodyPr>
            <a:normAutofit/>
          </a:bodyPr>
          <a:lstStyle/>
          <a:p>
            <a:r>
              <a:rPr lang="en-US" sz="4000" dirty="0" smtClean="0">
                <a:latin typeface="Rockwell" pitchFamily="18" charset="0"/>
              </a:rPr>
              <a:t>2-level DFD:</a:t>
            </a:r>
            <a:endParaRPr lang="en-US" sz="4000" dirty="0">
              <a:latin typeface="Rockwell"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1219200" y="1066800"/>
            <a:ext cx="7543800" cy="5334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543800" cy="762000"/>
          </a:xfrm>
        </p:spPr>
        <p:txBody>
          <a:bodyPr>
            <a:normAutofit/>
          </a:bodyPr>
          <a:lstStyle/>
          <a:p>
            <a:r>
              <a:rPr lang="en-US" sz="4000" dirty="0" smtClean="0">
                <a:latin typeface="Rockwell" pitchFamily="18" charset="0"/>
              </a:rPr>
              <a:t>Logical Design:</a:t>
            </a:r>
            <a:endParaRPr lang="en-US" sz="4000" dirty="0">
              <a:latin typeface="Rockwell" pitchFamily="18" charset="0"/>
            </a:endParaRPr>
          </a:p>
        </p:txBody>
      </p:sp>
      <p:sp>
        <p:nvSpPr>
          <p:cNvPr id="3" name="Content Placeholder 2"/>
          <p:cNvSpPr>
            <a:spLocks noGrp="1"/>
          </p:cNvSpPr>
          <p:nvPr>
            <p:ph idx="1"/>
          </p:nvPr>
        </p:nvSpPr>
        <p:spPr>
          <a:xfrm>
            <a:off x="1143000" y="1600200"/>
            <a:ext cx="7772400" cy="4648200"/>
          </a:xfrm>
        </p:spPr>
        <p:txBody>
          <a:bodyPr>
            <a:normAutofit fontScale="92500" lnSpcReduction="20000"/>
          </a:bodyPr>
          <a:lstStyle/>
          <a:p>
            <a:pPr marL="596646" indent="-514350" algn="just">
              <a:buNone/>
            </a:pPr>
            <a:r>
              <a:rPr lang="en-US" sz="2400" dirty="0" smtClean="0">
                <a:solidFill>
                  <a:schemeClr val="accent1"/>
                </a:solidFill>
              </a:rPr>
              <a:t>1) </a:t>
            </a:r>
            <a:r>
              <a:rPr lang="en-US" sz="2400" u="sng" dirty="0" smtClean="0"/>
              <a:t>EMPLOYEES</a:t>
            </a:r>
            <a:r>
              <a:rPr lang="en-US" sz="2400" dirty="0" smtClean="0"/>
              <a:t>: In this part we are covering that how the employees are working in reservation section of railway. In this all the details related to employee’s. </a:t>
            </a:r>
          </a:p>
          <a:p>
            <a:pPr marL="596646" indent="-514350" algn="just">
              <a:buNone/>
            </a:pPr>
            <a:endParaRPr lang="en-US" sz="2400" dirty="0" smtClean="0"/>
          </a:p>
          <a:p>
            <a:r>
              <a:rPr lang="en-US" sz="2400" dirty="0" smtClean="0"/>
              <a:t>Emp_name</a:t>
            </a:r>
          </a:p>
          <a:p>
            <a:r>
              <a:rPr lang="en-US" sz="2400" dirty="0" smtClean="0"/>
              <a:t>Emp_id</a:t>
            </a:r>
          </a:p>
          <a:p>
            <a:r>
              <a:rPr lang="en-US" sz="2400" dirty="0" smtClean="0"/>
              <a:t>Address</a:t>
            </a:r>
          </a:p>
          <a:p>
            <a:r>
              <a:rPr lang="en-US" sz="2400" dirty="0" smtClean="0"/>
              <a:t>Gender</a:t>
            </a:r>
          </a:p>
          <a:p>
            <a:r>
              <a:rPr lang="en-US" sz="2400" dirty="0" smtClean="0"/>
              <a:t>Phone no</a:t>
            </a:r>
          </a:p>
          <a:p>
            <a:r>
              <a:rPr lang="en-US" sz="2400" dirty="0" smtClean="0"/>
              <a:t>Date joined</a:t>
            </a:r>
          </a:p>
          <a:p>
            <a:r>
              <a:rPr lang="en-US" sz="2400" dirty="0" smtClean="0"/>
              <a:t>Salary</a:t>
            </a:r>
          </a:p>
          <a:p>
            <a:r>
              <a:rPr lang="en-US" sz="2400" dirty="0" smtClean="0"/>
              <a:t>Designation</a:t>
            </a:r>
          </a:p>
          <a:p>
            <a:r>
              <a:rPr lang="en-US" sz="2400" dirty="0" smtClean="0"/>
              <a:t>Duty _shift</a:t>
            </a:r>
          </a:p>
          <a:p>
            <a:pPr marL="596646" indent="-514350" algn="just">
              <a:buNone/>
            </a:pPr>
            <a:endParaRPr lang="en-US" sz="2400"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7638288" cy="762000"/>
          </a:xfrm>
        </p:spPr>
        <p:txBody>
          <a:bodyPr>
            <a:normAutofit/>
          </a:bodyPr>
          <a:lstStyle/>
          <a:p>
            <a:r>
              <a:rPr lang="en-US" sz="4000" dirty="0" smtClean="0">
                <a:latin typeface="Rockwell" pitchFamily="18" charset="0"/>
              </a:rPr>
              <a:t>1)Employee:</a:t>
            </a:r>
            <a:endParaRPr lang="en-US" sz="4000" dirty="0">
              <a:latin typeface="Rockwell" pitchFamily="18" charset="0"/>
            </a:endParaRPr>
          </a:p>
        </p:txBody>
      </p:sp>
      <p:graphicFrame>
        <p:nvGraphicFramePr>
          <p:cNvPr id="5" name="Table 4"/>
          <p:cNvGraphicFramePr>
            <a:graphicFrameLocks noGrp="1"/>
          </p:cNvGraphicFramePr>
          <p:nvPr/>
        </p:nvGraphicFramePr>
        <p:xfrm>
          <a:off x="1295398" y="1523996"/>
          <a:ext cx="7239001" cy="4419608"/>
        </p:xfrm>
        <a:graphic>
          <a:graphicData uri="http://schemas.openxmlformats.org/drawingml/2006/table">
            <a:tbl>
              <a:tblPr/>
              <a:tblGrid>
                <a:gridCol w="1447643"/>
                <a:gridCol w="1447643"/>
                <a:gridCol w="1447643"/>
                <a:gridCol w="1447643"/>
                <a:gridCol w="1448429"/>
              </a:tblGrid>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Emp_name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Varchar(50)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‘f’,’m’,‘F’,’M’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Phn_no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Date_ joined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Duty_shift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Time(10)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86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7406640" cy="685800"/>
          </a:xfrm>
        </p:spPr>
        <p:txBody>
          <a:bodyPr>
            <a:normAutofit fontScale="90000"/>
          </a:bodyPr>
          <a:lstStyle/>
          <a:p>
            <a:r>
              <a:rPr lang="en-US" dirty="0" smtClean="0">
                <a:latin typeface="Rockwell" pitchFamily="18" charset="0"/>
              </a:rPr>
              <a:t>2)Customer:</a:t>
            </a:r>
            <a:endParaRPr lang="en-US" dirty="0">
              <a:latin typeface="Rockwell" pitchFamily="18" charset="0"/>
            </a:endParaRPr>
          </a:p>
        </p:txBody>
      </p:sp>
      <p:sp>
        <p:nvSpPr>
          <p:cNvPr id="3" name="Subtitle 2"/>
          <p:cNvSpPr>
            <a:spLocks noGrp="1"/>
          </p:cNvSpPr>
          <p:nvPr>
            <p:ph type="subTitle" idx="1"/>
          </p:nvPr>
        </p:nvSpPr>
        <p:spPr>
          <a:xfrm>
            <a:off x="1219200" y="1676400"/>
            <a:ext cx="7391400" cy="4267200"/>
          </a:xfrm>
        </p:spPr>
        <p:txBody>
          <a:bodyPr>
            <a:normAutofit/>
          </a:bodyPr>
          <a:lstStyle/>
          <a:p>
            <a:pPr algn="just"/>
            <a:r>
              <a:rPr lang="en-US" sz="2400" dirty="0" smtClean="0">
                <a:solidFill>
                  <a:schemeClr val="tx1"/>
                </a:solidFill>
              </a:rPr>
              <a:t>In this part we are covering all the details related to customer required for reservation.</a:t>
            </a:r>
          </a:p>
          <a:p>
            <a:pPr algn="just"/>
            <a:endParaRPr lang="en-US" sz="2400" dirty="0" smtClean="0">
              <a:solidFill>
                <a:schemeClr val="tx1"/>
              </a:solidFill>
            </a:endParaRPr>
          </a:p>
          <a:p>
            <a:pPr>
              <a:buFont typeface="Arial" pitchFamily="34" charset="0"/>
              <a:buChar char="•"/>
            </a:pPr>
            <a:r>
              <a:rPr lang="en-US" sz="2400" dirty="0" smtClean="0">
                <a:solidFill>
                  <a:schemeClr val="tx1"/>
                </a:solidFill>
              </a:rPr>
              <a:t> Customer_name</a:t>
            </a:r>
          </a:p>
          <a:p>
            <a:pPr>
              <a:buFont typeface="Arial" pitchFamily="34" charset="0"/>
              <a:buChar char="•"/>
            </a:pPr>
            <a:r>
              <a:rPr lang="en-US" sz="2400" dirty="0" smtClean="0">
                <a:solidFill>
                  <a:schemeClr val="tx1"/>
                </a:solidFill>
              </a:rPr>
              <a:t> Customer_id</a:t>
            </a:r>
          </a:p>
          <a:p>
            <a:pPr>
              <a:buFont typeface="Arial" pitchFamily="34" charset="0"/>
              <a:buChar char="•"/>
            </a:pPr>
            <a:r>
              <a:rPr lang="en-US" sz="2400" dirty="0" smtClean="0">
                <a:solidFill>
                  <a:schemeClr val="tx1"/>
                </a:solidFill>
              </a:rPr>
              <a:t> Address</a:t>
            </a:r>
          </a:p>
          <a:p>
            <a:pPr>
              <a:buFont typeface="Arial" pitchFamily="34" charset="0"/>
              <a:buChar char="•"/>
            </a:pPr>
            <a:r>
              <a:rPr lang="en-US" sz="2400" dirty="0" smtClean="0">
                <a:solidFill>
                  <a:schemeClr val="tx1"/>
                </a:solidFill>
              </a:rPr>
              <a:t> Age</a:t>
            </a:r>
          </a:p>
          <a:p>
            <a:pPr>
              <a:buFont typeface="Arial" pitchFamily="34" charset="0"/>
              <a:buChar char="•"/>
            </a:pPr>
            <a:r>
              <a:rPr lang="en-US" sz="2400" dirty="0" smtClean="0">
                <a:solidFill>
                  <a:schemeClr val="tx1"/>
                </a:solidFill>
              </a:rPr>
              <a:t> Gender</a:t>
            </a:r>
          </a:p>
          <a:p>
            <a:pPr>
              <a:buFont typeface="Arial" pitchFamily="34" charset="0"/>
              <a:buChar char="•"/>
            </a:pPr>
            <a:r>
              <a:rPr lang="en-US" sz="2400" dirty="0" smtClean="0">
                <a:solidFill>
                  <a:schemeClr val="tx1"/>
                </a:solidFill>
              </a:rPr>
              <a:t> Phone no</a:t>
            </a:r>
          </a:p>
          <a:p>
            <a:pPr algn="just"/>
            <a:endParaRPr lang="en-US" sz="2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914400"/>
          </a:xfrm>
        </p:spPr>
        <p:txBody>
          <a:bodyPr>
            <a:normAutofit/>
          </a:bodyPr>
          <a:lstStyle/>
          <a:p>
            <a:r>
              <a:rPr lang="en-US" sz="4000" dirty="0" smtClean="0">
                <a:latin typeface="Rockwell" pitchFamily="18" charset="0"/>
              </a:rPr>
              <a:t>Customer:</a:t>
            </a:r>
            <a:endParaRPr lang="en-US" sz="4000" dirty="0">
              <a:latin typeface="Rockwell" pitchFamily="18" charset="0"/>
            </a:endParaRPr>
          </a:p>
        </p:txBody>
      </p:sp>
      <p:graphicFrame>
        <p:nvGraphicFramePr>
          <p:cNvPr id="3" name="Table 2"/>
          <p:cNvGraphicFramePr>
            <a:graphicFrameLocks noGrp="1"/>
          </p:cNvGraphicFramePr>
          <p:nvPr/>
        </p:nvGraphicFramePr>
        <p:xfrm>
          <a:off x="1524000" y="1524001"/>
          <a:ext cx="6934198" cy="4190996"/>
        </p:xfrm>
        <a:graphic>
          <a:graphicData uri="http://schemas.openxmlformats.org/drawingml/2006/table">
            <a:tbl>
              <a:tblPr/>
              <a:tblGrid>
                <a:gridCol w="1364917"/>
                <a:gridCol w="1418973"/>
                <a:gridCol w="1351403"/>
                <a:gridCol w="1418973"/>
                <a:gridCol w="1379932"/>
              </a:tblGrid>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cust_name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Ticket(ticket_id)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‘f’,’m’,‘F’,’M’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Phn_no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331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Employee</a:t>
                      </a:r>
                    </a:p>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Form_id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Form(form_id)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96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7467600" cy="838200"/>
          </a:xfrm>
        </p:spPr>
        <p:txBody>
          <a:bodyPr>
            <a:normAutofit/>
          </a:bodyPr>
          <a:lstStyle/>
          <a:p>
            <a:r>
              <a:rPr lang="en-US" sz="4000" dirty="0" smtClean="0">
                <a:latin typeface="Rockwell" pitchFamily="18" charset="0"/>
              </a:rPr>
              <a:t>3)Ticket:</a:t>
            </a:r>
            <a:endParaRPr lang="en-US" sz="4000" dirty="0">
              <a:latin typeface="Rockwell" pitchFamily="18" charset="0"/>
            </a:endParaRPr>
          </a:p>
        </p:txBody>
      </p:sp>
      <p:sp>
        <p:nvSpPr>
          <p:cNvPr id="3" name="Subtitle 2"/>
          <p:cNvSpPr>
            <a:spLocks noGrp="1"/>
          </p:cNvSpPr>
          <p:nvPr>
            <p:ph type="subTitle" idx="1"/>
          </p:nvPr>
        </p:nvSpPr>
        <p:spPr>
          <a:xfrm>
            <a:off x="1219200" y="1600200"/>
            <a:ext cx="7620000" cy="4572000"/>
          </a:xfrm>
        </p:spPr>
        <p:txBody>
          <a:bodyPr>
            <a:normAutofit fontScale="92500" lnSpcReduction="10000"/>
          </a:bodyPr>
          <a:lstStyle/>
          <a:p>
            <a:pPr algn="just"/>
            <a:r>
              <a:rPr lang="en-US" sz="2400" dirty="0" smtClean="0">
                <a:solidFill>
                  <a:schemeClr val="tx1"/>
                </a:solidFill>
              </a:rPr>
              <a:t>This is the part where we are covering the tickets detail. It includes many attributes like id of tickets, class, fare, source stations, destination station etc. Ticket can be booked online as well as onsite</a:t>
            </a:r>
            <a:r>
              <a:rPr lang="en-US" dirty="0" smtClean="0"/>
              <a:t>.</a:t>
            </a:r>
          </a:p>
          <a:p>
            <a:pPr algn="just"/>
            <a:endParaRPr lang="en-US" dirty="0" smtClean="0"/>
          </a:p>
          <a:p>
            <a:pPr algn="just">
              <a:buFont typeface="Arial" pitchFamily="34" charset="0"/>
              <a:buChar char="•"/>
            </a:pPr>
            <a:r>
              <a:rPr lang="en-US" dirty="0" smtClean="0">
                <a:solidFill>
                  <a:schemeClr val="tx1"/>
                </a:solidFill>
              </a:rPr>
              <a:t> PNR_no</a:t>
            </a:r>
          </a:p>
          <a:p>
            <a:pPr>
              <a:buFont typeface="Arial" pitchFamily="34" charset="0"/>
              <a:buChar char="•"/>
            </a:pPr>
            <a:r>
              <a:rPr lang="en-US" dirty="0" smtClean="0">
                <a:solidFill>
                  <a:schemeClr val="tx1"/>
                </a:solidFill>
              </a:rPr>
              <a:t> Ticket_num</a:t>
            </a:r>
          </a:p>
          <a:p>
            <a:pPr>
              <a:buFont typeface="Arial" pitchFamily="34" charset="0"/>
              <a:buChar char="•"/>
            </a:pPr>
            <a:r>
              <a:rPr lang="en-US" dirty="0" smtClean="0">
                <a:solidFill>
                  <a:schemeClr val="tx1"/>
                </a:solidFill>
              </a:rPr>
              <a:t> Source and destination</a:t>
            </a:r>
          </a:p>
          <a:p>
            <a:pPr>
              <a:buFont typeface="Arial" pitchFamily="34" charset="0"/>
              <a:buChar char="•"/>
            </a:pPr>
            <a:r>
              <a:rPr lang="en-US" dirty="0" smtClean="0">
                <a:solidFill>
                  <a:schemeClr val="tx1"/>
                </a:solidFill>
              </a:rPr>
              <a:t> Class</a:t>
            </a:r>
          </a:p>
          <a:p>
            <a:pPr>
              <a:buFont typeface="Arial" pitchFamily="34" charset="0"/>
              <a:buChar char="•"/>
            </a:pPr>
            <a:r>
              <a:rPr lang="en-US" dirty="0" smtClean="0">
                <a:solidFill>
                  <a:schemeClr val="tx1"/>
                </a:solidFill>
              </a:rPr>
              <a:t> Fare</a:t>
            </a:r>
          </a:p>
          <a:p>
            <a:pPr>
              <a:buFont typeface="Arial" pitchFamily="34" charset="0"/>
              <a:buChar char="•"/>
            </a:pPr>
            <a:r>
              <a:rPr lang="en-US" dirty="0" smtClean="0">
                <a:solidFill>
                  <a:schemeClr val="tx1"/>
                </a:solidFill>
              </a:rPr>
              <a:t> Train_id</a:t>
            </a:r>
          </a:p>
          <a:p>
            <a:pPr>
              <a:buFont typeface="Arial" pitchFamily="34" charset="0"/>
              <a:buChar char="•"/>
            </a:pPr>
            <a:r>
              <a:rPr lang="en-US" dirty="0" smtClean="0">
                <a:solidFill>
                  <a:schemeClr val="tx1"/>
                </a:solidFill>
              </a:rPr>
              <a:t> Seat_id</a:t>
            </a:r>
          </a:p>
          <a:p>
            <a:pPr algn="just">
              <a:buFont typeface="Arial" pitchFamily="34" charset="0"/>
              <a:buChar cha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638288" cy="838200"/>
          </a:xfrm>
        </p:spPr>
        <p:txBody>
          <a:bodyPr>
            <a:normAutofit/>
          </a:bodyPr>
          <a:lstStyle/>
          <a:p>
            <a:r>
              <a:rPr lang="en-US" sz="4000" dirty="0" smtClean="0">
                <a:latin typeface="Rockwell" pitchFamily="18" charset="0"/>
              </a:rPr>
              <a:t>Ticket:</a:t>
            </a:r>
            <a:endParaRPr lang="en-US" sz="4000" dirty="0">
              <a:latin typeface="Rockwell" pitchFamily="18" charset="0"/>
            </a:endParaRPr>
          </a:p>
        </p:txBody>
      </p:sp>
      <p:graphicFrame>
        <p:nvGraphicFramePr>
          <p:cNvPr id="3" name="Table 2"/>
          <p:cNvGraphicFramePr>
            <a:graphicFrameLocks noGrp="1"/>
          </p:cNvGraphicFramePr>
          <p:nvPr/>
        </p:nvGraphicFramePr>
        <p:xfrm>
          <a:off x="1295399" y="1600196"/>
          <a:ext cx="7010402" cy="4629159"/>
        </p:xfrm>
        <a:graphic>
          <a:graphicData uri="http://schemas.openxmlformats.org/drawingml/2006/table">
            <a:tbl>
              <a:tblPr/>
              <a:tblGrid>
                <a:gridCol w="1401929"/>
                <a:gridCol w="1414047"/>
                <a:gridCol w="1389811"/>
                <a:gridCol w="1401929"/>
                <a:gridCol w="1402686"/>
              </a:tblGrid>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1">
                <a:tc>
                  <a:txBody>
                    <a:bodyPr/>
                    <a:lstStyle/>
                    <a:p>
                      <a:pPr marL="0" marR="0">
                        <a:lnSpc>
                          <a:spcPct val="115000"/>
                        </a:lnSpc>
                        <a:spcBef>
                          <a:spcPts val="0"/>
                        </a:spcBef>
                        <a:spcAft>
                          <a:spcPts val="0"/>
                        </a:spcAft>
                        <a:tabLst>
                          <a:tab pos="2971800" algn="ctr"/>
                          <a:tab pos="5943600" algn="r"/>
                        </a:tabLst>
                      </a:pPr>
                      <a:r>
                        <a:rPr lang="en-US" sz="1200" dirty="0" smtClean="0">
                          <a:latin typeface="Times New Roman"/>
                          <a:ea typeface="Times New Roman"/>
                          <a:cs typeface="Times New Roman"/>
                        </a:rPr>
                        <a:t>P.N.R_No.</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smtClean="0">
                          <a:latin typeface="Times New Roman"/>
                          <a:ea typeface="Times New Roman"/>
                          <a:cs typeface="Times New Roman"/>
                        </a:rPr>
                        <a:t>Number</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smtClean="0">
                          <a:latin typeface="Times New Roman"/>
                          <a:ea typeface="Times New Roman"/>
                          <a:cs typeface="Times New Roman"/>
                        </a:rPr>
                        <a:t>Not null</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1">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Destination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Class_id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Class(class_id)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Fare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Train(train_id)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Seat_id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76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14488" cy="838200"/>
          </a:xfrm>
        </p:spPr>
        <p:txBody>
          <a:bodyPr>
            <a:noAutofit/>
          </a:bodyPr>
          <a:lstStyle/>
          <a:p>
            <a:r>
              <a:rPr lang="en-US" sz="3600" dirty="0" smtClean="0">
                <a:latin typeface="Algerian" pitchFamily="82" charset="0"/>
              </a:rPr>
              <a:t>Railway reservation system:</a:t>
            </a:r>
            <a:endParaRPr lang="en-US" sz="3600" dirty="0">
              <a:latin typeface="Algerian" pitchFamily="82" charset="0"/>
            </a:endParaRPr>
          </a:p>
        </p:txBody>
      </p:sp>
      <p:pic>
        <p:nvPicPr>
          <p:cNvPr id="6" name="Content Placeholder 5" descr="indiarailwaybudget20097.jpg"/>
          <p:cNvPicPr>
            <a:picLocks noGrp="1" noChangeAspect="1"/>
          </p:cNvPicPr>
          <p:nvPr>
            <p:ph idx="1"/>
          </p:nvPr>
        </p:nvPicPr>
        <p:blipFill>
          <a:blip r:embed="rId2"/>
          <a:stretch>
            <a:fillRect/>
          </a:stretch>
        </p:blipFill>
        <p:spPr>
          <a:xfrm>
            <a:off x="1600200" y="1828800"/>
            <a:ext cx="6705600" cy="40957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533400"/>
            <a:ext cx="7406640" cy="762000"/>
          </a:xfrm>
        </p:spPr>
        <p:txBody>
          <a:bodyPr>
            <a:normAutofit/>
          </a:bodyPr>
          <a:lstStyle/>
          <a:p>
            <a:r>
              <a:rPr lang="en-US" sz="4000" dirty="0" smtClean="0">
                <a:latin typeface="Rockwell" pitchFamily="18" charset="0"/>
              </a:rPr>
              <a:t>4) Station:</a:t>
            </a:r>
            <a:endParaRPr lang="en-US" sz="4000" dirty="0">
              <a:latin typeface="Rockwell" pitchFamily="18" charset="0"/>
            </a:endParaRPr>
          </a:p>
        </p:txBody>
      </p:sp>
      <p:sp>
        <p:nvSpPr>
          <p:cNvPr id="3" name="Subtitle 2"/>
          <p:cNvSpPr>
            <a:spLocks noGrp="1"/>
          </p:cNvSpPr>
          <p:nvPr>
            <p:ph type="subTitle" idx="1"/>
          </p:nvPr>
        </p:nvSpPr>
        <p:spPr>
          <a:xfrm>
            <a:off x="1295400" y="1600200"/>
            <a:ext cx="7391400" cy="4343400"/>
          </a:xfrm>
        </p:spPr>
        <p:txBody>
          <a:bodyPr/>
          <a:lstStyle/>
          <a:p>
            <a:pPr algn="just"/>
            <a:r>
              <a:rPr lang="en-US" sz="2400" dirty="0" smtClean="0">
                <a:solidFill>
                  <a:schemeClr val="tx1"/>
                </a:solidFill>
              </a:rPr>
              <a:t>In this part we are covering the details of the station ex; station name, number of trains passing or going from that station or coming to that station. Number of platforms, number of lines.</a:t>
            </a:r>
          </a:p>
          <a:p>
            <a:pPr algn="just"/>
            <a:r>
              <a:rPr lang="en-US" sz="2400" dirty="0" smtClean="0">
                <a:solidFill>
                  <a:schemeClr val="tx1"/>
                </a:solidFill>
              </a:rPr>
              <a:t> </a:t>
            </a:r>
          </a:p>
          <a:p>
            <a:pPr algn="just">
              <a:buFont typeface="Arial" pitchFamily="34" charset="0"/>
              <a:buChar char="•"/>
            </a:pPr>
            <a:r>
              <a:rPr lang="en-US" sz="2400" dirty="0" smtClean="0">
                <a:solidFill>
                  <a:schemeClr val="tx1"/>
                </a:solidFill>
              </a:rPr>
              <a:t> Station_name</a:t>
            </a:r>
          </a:p>
          <a:p>
            <a:pPr algn="just">
              <a:buFont typeface="Arial" pitchFamily="34" charset="0"/>
              <a:buChar char="•"/>
            </a:pPr>
            <a:r>
              <a:rPr lang="en-US" sz="2400" dirty="0" smtClean="0">
                <a:solidFill>
                  <a:schemeClr val="tx1"/>
                </a:solidFill>
              </a:rPr>
              <a:t> No. Of lines</a:t>
            </a:r>
          </a:p>
          <a:p>
            <a:pPr algn="just">
              <a:buFont typeface="Arial" pitchFamily="34" charset="0"/>
              <a:buChar char="•"/>
            </a:pPr>
            <a:r>
              <a:rPr lang="en-US" sz="2400" dirty="0" smtClean="0">
                <a:solidFill>
                  <a:schemeClr val="tx1"/>
                </a:solidFill>
              </a:rPr>
              <a:t> Station_id</a:t>
            </a:r>
          </a:p>
          <a:p>
            <a:pPr algn="just">
              <a:buFont typeface="Arial" pitchFamily="34" charset="0"/>
              <a:buChar char="•"/>
            </a:pPr>
            <a:r>
              <a:rPr lang="en-US" sz="2400" dirty="0" smtClean="0">
                <a:solidFill>
                  <a:schemeClr val="tx1"/>
                </a:solidFill>
              </a:rPr>
              <a:t> No. Of platforms</a:t>
            </a:r>
          </a:p>
          <a:p>
            <a:pPr>
              <a:buFont typeface="Arial"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7467600" cy="807720"/>
          </a:xfrm>
        </p:spPr>
        <p:txBody>
          <a:bodyPr>
            <a:normAutofit/>
          </a:bodyPr>
          <a:lstStyle/>
          <a:p>
            <a:r>
              <a:rPr lang="en-US" sz="4000" dirty="0" smtClean="0">
                <a:latin typeface="Rockwell" pitchFamily="18" charset="0"/>
              </a:rPr>
              <a:t>Station:</a:t>
            </a:r>
            <a:endParaRPr lang="en-US" sz="4000" dirty="0">
              <a:latin typeface="Rockwell" pitchFamily="18" charset="0"/>
            </a:endParaRPr>
          </a:p>
        </p:txBody>
      </p:sp>
      <p:graphicFrame>
        <p:nvGraphicFramePr>
          <p:cNvPr id="3" name="Table 2"/>
          <p:cNvGraphicFramePr>
            <a:graphicFrameLocks noGrp="1"/>
          </p:cNvGraphicFramePr>
          <p:nvPr/>
        </p:nvGraphicFramePr>
        <p:xfrm>
          <a:off x="1371600" y="1752600"/>
          <a:ext cx="7238999" cy="4191000"/>
        </p:xfrm>
        <a:graphic>
          <a:graphicData uri="http://schemas.openxmlformats.org/drawingml/2006/table">
            <a:tbl>
              <a:tblPr/>
              <a:tblGrid>
                <a:gridCol w="1348387"/>
                <a:gridCol w="1541126"/>
                <a:gridCol w="1403010"/>
                <a:gridCol w="1473238"/>
                <a:gridCol w="1473238"/>
              </a:tblGrid>
              <a:tr h="838200">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Stn_name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marL="0" marR="0">
                        <a:lnSpc>
                          <a:spcPct val="115000"/>
                        </a:lnSpc>
                        <a:spcBef>
                          <a:spcPts val="0"/>
                        </a:spcBef>
                        <a:spcAft>
                          <a:spcPts val="0"/>
                        </a:spcAft>
                        <a:tabLst>
                          <a:tab pos="2971800" algn="ctr"/>
                          <a:tab pos="5943600" algn="r"/>
                        </a:tabLst>
                      </a:pPr>
                      <a:r>
                        <a:rPr lang="en-US" sz="1200" dirty="0" smtClean="0">
                          <a:latin typeface="Times New Roman"/>
                          <a:ea typeface="Times New Roman"/>
                          <a:cs typeface="Times New Roman"/>
                        </a:rPr>
                        <a:t>No_of_ </a:t>
                      </a:r>
                      <a:r>
                        <a:rPr lang="en-US" sz="1200" dirty="0">
                          <a:latin typeface="Times New Roman"/>
                          <a:ea typeface="Times New Roman"/>
                          <a:cs typeface="Times New Roman"/>
                        </a:rPr>
                        <a:t>lines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marL="0" marR="0">
                        <a:lnSpc>
                          <a:spcPct val="115000"/>
                        </a:lnSpc>
                        <a:spcBef>
                          <a:spcPts val="0"/>
                        </a:spcBef>
                        <a:spcAft>
                          <a:spcPts val="0"/>
                        </a:spcAft>
                        <a:tabLst>
                          <a:tab pos="2971800" algn="ctr"/>
                          <a:tab pos="5943600" algn="r"/>
                        </a:tabLst>
                      </a:pPr>
                      <a:r>
                        <a:rPr lang="en-US" sz="1200" dirty="0" smtClean="0">
                          <a:latin typeface="Times New Roman"/>
                          <a:ea typeface="Times New Roman"/>
                          <a:cs typeface="Times New Roman"/>
                        </a:rPr>
                        <a:t>No_of _platform</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8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457200"/>
            <a:ext cx="7406640" cy="1143000"/>
          </a:xfrm>
        </p:spPr>
        <p:txBody>
          <a:bodyPr>
            <a:normAutofit/>
          </a:bodyPr>
          <a:lstStyle/>
          <a:p>
            <a:r>
              <a:rPr lang="en-US" sz="4000" dirty="0" smtClean="0">
                <a:latin typeface="Rockwell" pitchFamily="18" charset="0"/>
              </a:rPr>
              <a:t>5) Train:</a:t>
            </a:r>
            <a:endParaRPr lang="en-US" sz="4000" dirty="0">
              <a:latin typeface="Rockwell" pitchFamily="18" charset="0"/>
            </a:endParaRPr>
          </a:p>
        </p:txBody>
      </p:sp>
      <p:sp>
        <p:nvSpPr>
          <p:cNvPr id="3" name="Subtitle 2"/>
          <p:cNvSpPr>
            <a:spLocks noGrp="1"/>
          </p:cNvSpPr>
          <p:nvPr>
            <p:ph type="subTitle" idx="1"/>
          </p:nvPr>
        </p:nvSpPr>
        <p:spPr>
          <a:xfrm>
            <a:off x="1219200" y="1828800"/>
            <a:ext cx="7543800" cy="4572000"/>
          </a:xfrm>
        </p:spPr>
        <p:txBody>
          <a:bodyPr/>
          <a:lstStyle/>
          <a:p>
            <a:pPr algn="just">
              <a:buFont typeface="Arial" pitchFamily="34" charset="0"/>
              <a:buChar char="•"/>
            </a:pPr>
            <a:r>
              <a:rPr lang="en-US" sz="2400" dirty="0" smtClean="0">
                <a:solidFill>
                  <a:schemeClr val="tx1"/>
                </a:solidFill>
              </a:rPr>
              <a:t>In this part we are covering all the details related to the trains. We are covering train no, train name, no. of passengers traveling through train, classes is train, Route through which the train is going. </a:t>
            </a:r>
          </a:p>
          <a:p>
            <a:pPr algn="just">
              <a:buFont typeface="Arial" pitchFamily="34" charset="0"/>
              <a:buChar char="•"/>
            </a:pPr>
            <a:r>
              <a:rPr lang="en-US" sz="2400" dirty="0" smtClean="0">
                <a:solidFill>
                  <a:schemeClr val="tx1"/>
                </a:solidFill>
              </a:rPr>
              <a:t>The trains source and destination etc. what are the different trains are going and coming at one station in one day?</a:t>
            </a:r>
          </a:p>
          <a:p>
            <a:r>
              <a:rPr lang="en-US" sz="2400" dirty="0" smtClean="0"/>
              <a:t> </a:t>
            </a:r>
          </a:p>
          <a:p>
            <a:pPr>
              <a:buFont typeface="Arial" pitchFamily="34" charset="0"/>
              <a:buChar char="•"/>
            </a:pPr>
            <a:r>
              <a:rPr lang="en-US" sz="2400" dirty="0" smtClean="0">
                <a:solidFill>
                  <a:schemeClr val="tx1"/>
                </a:solidFill>
              </a:rPr>
              <a:t> Train_name</a:t>
            </a:r>
          </a:p>
          <a:p>
            <a:pPr>
              <a:buFont typeface="Arial" pitchFamily="34" charset="0"/>
              <a:buChar char="•"/>
            </a:pPr>
            <a:r>
              <a:rPr lang="en-US" sz="2400" dirty="0" smtClean="0">
                <a:solidFill>
                  <a:schemeClr val="tx1"/>
                </a:solidFill>
              </a:rPr>
              <a:t> Train_num</a:t>
            </a:r>
          </a:p>
          <a:p>
            <a:pPr algn="just">
              <a:buFont typeface="Arial" pitchFamily="34" charset="0"/>
              <a:buChar char="•"/>
            </a:pPr>
            <a:endParaRPr lang="en-US" sz="2400" dirty="0" smtClean="0">
              <a:solidFill>
                <a:schemeClr val="tx1"/>
              </a:solidFill>
            </a:endParaRPr>
          </a:p>
          <a:p>
            <a:pPr algn="just">
              <a:buFont typeface="Arial" pitchFamily="34" charset="0"/>
              <a:buChar char="•"/>
            </a:pPr>
            <a:endParaRPr lang="en-US" sz="2400" dirty="0" smtClean="0">
              <a:solidFill>
                <a:schemeClr val="tx1"/>
              </a:solidFill>
            </a:endParaRPr>
          </a:p>
          <a:p>
            <a:pPr>
              <a:buFont typeface="Arial" pitchFamily="34" charset="0"/>
              <a:buChar cha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6717792" cy="838200"/>
          </a:xfrm>
        </p:spPr>
        <p:txBody>
          <a:bodyPr>
            <a:normAutofit/>
          </a:bodyPr>
          <a:lstStyle/>
          <a:p>
            <a:r>
              <a:rPr lang="en-US" sz="4000" dirty="0" smtClean="0">
                <a:latin typeface="Rockwell" pitchFamily="18" charset="0"/>
              </a:rPr>
              <a:t>Train:</a:t>
            </a:r>
            <a:endParaRPr lang="en-US" sz="4000" dirty="0">
              <a:latin typeface="Rockwell" pitchFamily="18" charset="0"/>
            </a:endParaRPr>
          </a:p>
        </p:txBody>
      </p:sp>
      <p:graphicFrame>
        <p:nvGraphicFramePr>
          <p:cNvPr id="3" name="Table 2"/>
          <p:cNvGraphicFramePr>
            <a:graphicFrameLocks noGrp="1"/>
          </p:cNvGraphicFramePr>
          <p:nvPr/>
        </p:nvGraphicFramePr>
        <p:xfrm>
          <a:off x="1447799" y="1600200"/>
          <a:ext cx="6934200" cy="4267198"/>
        </p:xfrm>
        <a:graphic>
          <a:graphicData uri="http://schemas.openxmlformats.org/drawingml/2006/table">
            <a:tbl>
              <a:tblPr/>
              <a:tblGrid>
                <a:gridCol w="1291833"/>
                <a:gridCol w="1476486"/>
                <a:gridCol w="1343953"/>
                <a:gridCol w="1410964"/>
                <a:gridCol w="1410964"/>
              </a:tblGrid>
              <a:tr h="8357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Station(stn_id)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Trn_name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7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4206">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a:t>
                      </a:r>
                    </a:p>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68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609600"/>
            <a:ext cx="7406640" cy="762000"/>
          </a:xfrm>
        </p:spPr>
        <p:txBody>
          <a:bodyPr>
            <a:normAutofit/>
          </a:bodyPr>
          <a:lstStyle/>
          <a:p>
            <a:r>
              <a:rPr lang="en-US" sz="4000" dirty="0" smtClean="0">
                <a:latin typeface="Rockwell" pitchFamily="18" charset="0"/>
              </a:rPr>
              <a:t>6)Form:</a:t>
            </a:r>
            <a:endParaRPr lang="en-US" sz="4000" dirty="0">
              <a:latin typeface="Rockwell" pitchFamily="18" charset="0"/>
            </a:endParaRPr>
          </a:p>
        </p:txBody>
      </p:sp>
      <p:sp>
        <p:nvSpPr>
          <p:cNvPr id="3" name="Subtitle 2"/>
          <p:cNvSpPr>
            <a:spLocks noGrp="1"/>
          </p:cNvSpPr>
          <p:nvPr>
            <p:ph type="subTitle" idx="1"/>
          </p:nvPr>
        </p:nvSpPr>
        <p:spPr>
          <a:xfrm>
            <a:off x="1295400" y="1905000"/>
            <a:ext cx="7391400" cy="2819400"/>
          </a:xfrm>
        </p:spPr>
        <p:txBody>
          <a:bodyPr/>
          <a:lstStyle/>
          <a:p>
            <a:pPr algn="just">
              <a:buFont typeface="Arial" pitchFamily="34" charset="0"/>
              <a:buChar char="•"/>
            </a:pPr>
            <a:r>
              <a:rPr lang="en-US" sz="2400" dirty="0" smtClean="0">
                <a:solidFill>
                  <a:schemeClr val="tx1"/>
                </a:solidFill>
              </a:rPr>
              <a:t>Forms are the most important part of reservation. Forms are the source to know the details of the customers.</a:t>
            </a:r>
          </a:p>
          <a:p>
            <a:pPr algn="just"/>
            <a:r>
              <a:rPr lang="en-US" sz="2400" b="1" dirty="0" smtClean="0">
                <a:solidFill>
                  <a:schemeClr val="tx1"/>
                </a:solidFill>
              </a:rPr>
              <a:t> </a:t>
            </a:r>
            <a:endParaRPr lang="en-US" sz="2400" dirty="0" smtClean="0">
              <a:solidFill>
                <a:schemeClr val="tx1"/>
              </a:solidFill>
            </a:endParaRPr>
          </a:p>
          <a:p>
            <a:pPr algn="just">
              <a:buFont typeface="Arial" pitchFamily="34" charset="0"/>
              <a:buChar char="•"/>
            </a:pPr>
            <a:r>
              <a:rPr lang="en-US" sz="2400" dirty="0" smtClean="0">
                <a:solidFill>
                  <a:schemeClr val="tx1"/>
                </a:solidFill>
              </a:rPr>
              <a:t>Form_name</a:t>
            </a:r>
          </a:p>
          <a:p>
            <a:pPr algn="just">
              <a:buFont typeface="Arial" pitchFamily="34" charset="0"/>
              <a:buChar char="•"/>
            </a:pPr>
            <a:r>
              <a:rPr lang="en-US" sz="2400" dirty="0" smtClean="0">
                <a:solidFill>
                  <a:schemeClr val="tx1"/>
                </a:solidFill>
              </a:rPr>
              <a:t>Form_id</a:t>
            </a:r>
          </a:p>
          <a:p>
            <a:pPr>
              <a:buFont typeface="Arial" pitchFamily="34" charset="0"/>
              <a:buChar char="•"/>
            </a:pPr>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174992" cy="838200"/>
          </a:xfrm>
        </p:spPr>
        <p:txBody>
          <a:bodyPr>
            <a:normAutofit/>
          </a:bodyPr>
          <a:lstStyle/>
          <a:p>
            <a:r>
              <a:rPr lang="en-US" sz="4000" dirty="0" smtClean="0">
                <a:latin typeface="Rockwell" pitchFamily="18" charset="0"/>
              </a:rPr>
              <a:t>Form:</a:t>
            </a:r>
            <a:endParaRPr lang="en-US" sz="4000" dirty="0">
              <a:latin typeface="Rockwell" pitchFamily="18" charset="0"/>
            </a:endParaRPr>
          </a:p>
        </p:txBody>
      </p:sp>
      <p:graphicFrame>
        <p:nvGraphicFramePr>
          <p:cNvPr id="3" name="Table 2"/>
          <p:cNvGraphicFramePr>
            <a:graphicFrameLocks noGrp="1"/>
          </p:cNvGraphicFramePr>
          <p:nvPr/>
        </p:nvGraphicFramePr>
        <p:xfrm>
          <a:off x="1447800" y="1676400"/>
          <a:ext cx="7086601" cy="3886200"/>
        </p:xfrm>
        <a:graphic>
          <a:graphicData uri="http://schemas.openxmlformats.org/drawingml/2006/table">
            <a:tbl>
              <a:tblPr/>
              <a:tblGrid>
                <a:gridCol w="1320404"/>
                <a:gridCol w="1508598"/>
                <a:gridCol w="1379072"/>
                <a:gridCol w="1436215"/>
                <a:gridCol w="1442312"/>
              </a:tblGrid>
              <a:tr h="97155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155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Form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155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Form_id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155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Customer</a:t>
                      </a:r>
                    </a:p>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89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609600"/>
            <a:ext cx="7406640" cy="838200"/>
          </a:xfrm>
        </p:spPr>
        <p:txBody>
          <a:bodyPr>
            <a:normAutofit/>
          </a:bodyPr>
          <a:lstStyle/>
          <a:p>
            <a:r>
              <a:rPr lang="en-US" sz="4000" dirty="0" smtClean="0">
                <a:latin typeface="Rockwell" pitchFamily="18" charset="0"/>
              </a:rPr>
              <a:t>7)Class:</a:t>
            </a:r>
            <a:endParaRPr lang="en-US" sz="4000" dirty="0">
              <a:latin typeface="Rockwell" pitchFamily="18" charset="0"/>
            </a:endParaRPr>
          </a:p>
        </p:txBody>
      </p:sp>
      <p:sp>
        <p:nvSpPr>
          <p:cNvPr id="3" name="Subtitle 2"/>
          <p:cNvSpPr>
            <a:spLocks noGrp="1"/>
          </p:cNvSpPr>
          <p:nvPr>
            <p:ph type="subTitle" idx="1"/>
          </p:nvPr>
        </p:nvSpPr>
        <p:spPr>
          <a:xfrm>
            <a:off x="1219200" y="1676400"/>
            <a:ext cx="7635240" cy="4419600"/>
          </a:xfrm>
        </p:spPr>
        <p:txBody>
          <a:bodyPr>
            <a:normAutofit lnSpcReduction="10000"/>
          </a:bodyPr>
          <a:lstStyle/>
          <a:p>
            <a:pPr>
              <a:buFont typeface="Arial" pitchFamily="34" charset="0"/>
              <a:buChar char="•"/>
            </a:pPr>
            <a:r>
              <a:rPr lang="en-US" sz="2400" dirty="0" smtClean="0">
                <a:solidFill>
                  <a:schemeClr val="tx1"/>
                </a:solidFill>
              </a:rPr>
              <a:t>In this part we are covering the different types of classes that is:</a:t>
            </a:r>
          </a:p>
          <a:p>
            <a:pPr>
              <a:buFont typeface="Arial" pitchFamily="34" charset="0"/>
              <a:buChar char="•"/>
            </a:pPr>
            <a:endParaRPr lang="en-US" sz="2400" dirty="0" smtClean="0">
              <a:solidFill>
                <a:schemeClr val="tx1"/>
              </a:solidFill>
            </a:endParaRPr>
          </a:p>
          <a:p>
            <a:pPr marL="484632" indent="-457200">
              <a:buFont typeface="Arial" pitchFamily="34" charset="0"/>
              <a:buChar char="•"/>
            </a:pPr>
            <a:r>
              <a:rPr lang="en-US" sz="2400" dirty="0" smtClean="0">
                <a:solidFill>
                  <a:schemeClr val="tx1"/>
                </a:solidFill>
              </a:rPr>
              <a:t>1</a:t>
            </a:r>
            <a:r>
              <a:rPr lang="en-US" sz="2400" baseline="30000" dirty="0" smtClean="0">
                <a:solidFill>
                  <a:schemeClr val="tx1"/>
                </a:solidFill>
              </a:rPr>
              <a:t>st</a:t>
            </a:r>
            <a:r>
              <a:rPr lang="en-US" sz="2400" dirty="0" smtClean="0">
                <a:solidFill>
                  <a:schemeClr val="tx1"/>
                </a:solidFill>
              </a:rPr>
              <a:t> class</a:t>
            </a:r>
          </a:p>
          <a:p>
            <a:pPr marL="484632" indent="-457200">
              <a:buFont typeface="Arial" pitchFamily="34" charset="0"/>
              <a:buChar char="•"/>
            </a:pPr>
            <a:r>
              <a:rPr lang="en-US" sz="2400" dirty="0" smtClean="0">
                <a:solidFill>
                  <a:schemeClr val="tx1"/>
                </a:solidFill>
              </a:rPr>
              <a:t>2</a:t>
            </a:r>
            <a:r>
              <a:rPr lang="en-US" sz="2400" baseline="30000" dirty="0" smtClean="0">
                <a:solidFill>
                  <a:schemeClr val="tx1"/>
                </a:solidFill>
              </a:rPr>
              <a:t>nd</a:t>
            </a:r>
            <a:r>
              <a:rPr lang="en-US" sz="2400" dirty="0" smtClean="0">
                <a:solidFill>
                  <a:schemeClr val="tx1"/>
                </a:solidFill>
              </a:rPr>
              <a:t> class</a:t>
            </a:r>
          </a:p>
          <a:p>
            <a:pPr marL="484632" indent="-457200">
              <a:buFont typeface="Arial" pitchFamily="34" charset="0"/>
              <a:buChar char="•"/>
            </a:pPr>
            <a:r>
              <a:rPr lang="en-US" sz="2400" dirty="0" smtClean="0">
                <a:solidFill>
                  <a:schemeClr val="tx1"/>
                </a:solidFill>
              </a:rPr>
              <a:t>Sleeper class</a:t>
            </a:r>
          </a:p>
          <a:p>
            <a:pPr marL="484632" lvl="0" indent="-457200">
              <a:buFont typeface="Arial" pitchFamily="34" charset="0"/>
              <a:buChar char="•"/>
            </a:pPr>
            <a:r>
              <a:rPr lang="en-US" sz="2400" dirty="0" smtClean="0">
                <a:solidFill>
                  <a:schemeClr val="tx1"/>
                </a:solidFill>
              </a:rPr>
              <a:t>General class</a:t>
            </a:r>
          </a:p>
          <a:p>
            <a:pPr marL="484632" lvl="0" indent="-457200">
              <a:buFont typeface="Arial" pitchFamily="34" charset="0"/>
              <a:buChar char="•"/>
            </a:pPr>
            <a:endParaRPr lang="en-US" sz="2400" dirty="0" smtClean="0">
              <a:solidFill>
                <a:schemeClr val="tx1"/>
              </a:solidFill>
            </a:endParaRPr>
          </a:p>
          <a:p>
            <a:r>
              <a:rPr lang="en-US" sz="2400" dirty="0" smtClean="0">
                <a:solidFill>
                  <a:schemeClr val="tx1"/>
                </a:solidFill>
              </a:rPr>
              <a:t>So, the price depends upon the class the customer selects. General class is the cheapest. </a:t>
            </a:r>
          </a:p>
          <a:p>
            <a:r>
              <a:rPr lang="en-US" sz="2400" dirty="0" smtClean="0">
                <a:solidFill>
                  <a:schemeClr val="tx1"/>
                </a:solidFill>
              </a:rPr>
              <a:t> </a:t>
            </a:r>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838200"/>
          </a:xfrm>
        </p:spPr>
        <p:txBody>
          <a:bodyPr>
            <a:normAutofit/>
          </a:bodyPr>
          <a:lstStyle/>
          <a:p>
            <a:r>
              <a:rPr lang="en-US" sz="4000" dirty="0" smtClean="0">
                <a:latin typeface="Rockwell" pitchFamily="18" charset="0"/>
              </a:rPr>
              <a:t>Class:</a:t>
            </a:r>
            <a:endParaRPr lang="en-US" sz="4000" dirty="0">
              <a:latin typeface="Rockwell" pitchFamily="18" charset="0"/>
            </a:endParaRPr>
          </a:p>
        </p:txBody>
      </p:sp>
      <p:graphicFrame>
        <p:nvGraphicFramePr>
          <p:cNvPr id="3" name="Table 2"/>
          <p:cNvGraphicFramePr>
            <a:graphicFrameLocks noGrp="1"/>
          </p:cNvGraphicFramePr>
          <p:nvPr/>
        </p:nvGraphicFramePr>
        <p:xfrm>
          <a:off x="1371600" y="1676400"/>
          <a:ext cx="7144384" cy="4038600"/>
        </p:xfrm>
        <a:graphic>
          <a:graphicData uri="http://schemas.openxmlformats.org/drawingml/2006/table">
            <a:tbl>
              <a:tblPr/>
              <a:tblGrid>
                <a:gridCol w="1361749"/>
                <a:gridCol w="1490014"/>
                <a:gridCol w="1453915"/>
                <a:gridCol w="1384791"/>
                <a:gridCol w="1453915"/>
              </a:tblGrid>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Trn_id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Train(trn_id)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No_of_seats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Class_id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6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533400"/>
            <a:ext cx="7406640" cy="838200"/>
          </a:xfrm>
        </p:spPr>
        <p:txBody>
          <a:bodyPr>
            <a:normAutofit/>
          </a:bodyPr>
          <a:lstStyle/>
          <a:p>
            <a:r>
              <a:rPr lang="en-US" sz="4000" dirty="0" smtClean="0">
                <a:latin typeface="Rockwell" pitchFamily="18" charset="0"/>
              </a:rPr>
              <a:t>8)Fare</a:t>
            </a:r>
            <a:endParaRPr lang="en-US" sz="4000" dirty="0">
              <a:latin typeface="Rockwell" pitchFamily="18" charset="0"/>
            </a:endParaRPr>
          </a:p>
        </p:txBody>
      </p:sp>
      <p:sp>
        <p:nvSpPr>
          <p:cNvPr id="3" name="Subtitle 2"/>
          <p:cNvSpPr>
            <a:spLocks noGrp="1"/>
          </p:cNvSpPr>
          <p:nvPr>
            <p:ph type="subTitle" idx="1"/>
          </p:nvPr>
        </p:nvSpPr>
        <p:spPr>
          <a:xfrm>
            <a:off x="1219200" y="1850064"/>
            <a:ext cx="7620000" cy="4322136"/>
          </a:xfrm>
        </p:spPr>
        <p:txBody>
          <a:bodyPr>
            <a:normAutofit/>
          </a:bodyPr>
          <a:lstStyle/>
          <a:p>
            <a:pPr algn="just">
              <a:buFont typeface="Arial" pitchFamily="34" charset="0"/>
              <a:buChar char="•"/>
            </a:pPr>
            <a:r>
              <a:rPr lang="en-US" sz="2400" dirty="0" smtClean="0">
                <a:solidFill>
                  <a:schemeClr val="tx1"/>
                </a:solidFill>
              </a:rPr>
              <a:t>Fare is the charges spent by the customer. Fare is decided according to the train which is selected by the customer. </a:t>
            </a:r>
          </a:p>
          <a:p>
            <a:pPr algn="just">
              <a:buFont typeface="Arial" pitchFamily="34" charset="0"/>
              <a:buChar char="•"/>
            </a:pPr>
            <a:r>
              <a:rPr lang="en-US" sz="2400" dirty="0" smtClean="0">
                <a:solidFill>
                  <a:schemeClr val="tx1"/>
                </a:solidFill>
              </a:rPr>
              <a:t>For example- We take the example of different trains going from Ludhiana and their different charges/fare.</a:t>
            </a:r>
          </a:p>
          <a:p>
            <a:pPr algn="just">
              <a:buFont typeface="Arial" pitchFamily="34" charset="0"/>
              <a:buChar char="•"/>
            </a:pPr>
            <a:endParaRPr lang="en-US" sz="2400" dirty="0" smtClean="0">
              <a:solidFill>
                <a:schemeClr val="tx1"/>
              </a:solidFill>
            </a:endParaRPr>
          </a:p>
          <a:p>
            <a:pPr>
              <a:buFont typeface="Arial" pitchFamily="34" charset="0"/>
              <a:buChar char="•"/>
            </a:pPr>
            <a:r>
              <a:rPr lang="en-US" sz="2400" u="sng" dirty="0" smtClean="0">
                <a:solidFill>
                  <a:schemeClr val="tx1"/>
                </a:solidFill>
              </a:rPr>
              <a:t>Shtabadi</a:t>
            </a:r>
            <a:endParaRPr lang="en-US" sz="2400" dirty="0" smtClean="0">
              <a:solidFill>
                <a:schemeClr val="tx1"/>
              </a:solidFill>
            </a:endParaRPr>
          </a:p>
          <a:p>
            <a:r>
              <a:rPr lang="en-US" sz="2400" dirty="0" smtClean="0">
                <a:solidFill>
                  <a:schemeClr val="tx1"/>
                </a:solidFill>
              </a:rPr>
              <a:t>     7:00am and 7:00pm</a:t>
            </a:r>
          </a:p>
          <a:p>
            <a:r>
              <a:rPr lang="en-US" sz="2400" dirty="0" smtClean="0">
                <a:solidFill>
                  <a:schemeClr val="tx1"/>
                </a:solidFill>
              </a:rPr>
              <a:t>     Chair car – Rs 450/ - </a:t>
            </a:r>
          </a:p>
          <a:p>
            <a:r>
              <a:rPr lang="en-US" sz="2400" dirty="0" smtClean="0">
                <a:solidFill>
                  <a:schemeClr val="tx1"/>
                </a:solidFill>
              </a:rPr>
              <a:t>     1st class – Rs 1099</a:t>
            </a:r>
          </a:p>
          <a:p>
            <a:pPr algn="just">
              <a:buFont typeface="Arial" pitchFamily="34" charset="0"/>
              <a:buChar char="•"/>
            </a:pPr>
            <a:endParaRPr lang="en-US" sz="24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562088" cy="731520"/>
          </a:xfrm>
        </p:spPr>
        <p:txBody>
          <a:bodyPr>
            <a:normAutofit/>
          </a:bodyPr>
          <a:lstStyle/>
          <a:p>
            <a:r>
              <a:rPr lang="en-US" sz="4000" dirty="0" smtClean="0">
                <a:latin typeface="Rockwell" pitchFamily="18" charset="0"/>
              </a:rPr>
              <a:t>Fare:</a:t>
            </a:r>
            <a:endParaRPr lang="en-US" sz="4000" dirty="0">
              <a:latin typeface="Rockwell" pitchFamily="18" charset="0"/>
            </a:endParaRPr>
          </a:p>
        </p:txBody>
      </p:sp>
      <p:graphicFrame>
        <p:nvGraphicFramePr>
          <p:cNvPr id="3" name="Table 2"/>
          <p:cNvGraphicFramePr>
            <a:graphicFrameLocks noGrp="1"/>
          </p:cNvGraphicFramePr>
          <p:nvPr/>
        </p:nvGraphicFramePr>
        <p:xfrm>
          <a:off x="1295400" y="1676400"/>
          <a:ext cx="7315200" cy="3886199"/>
        </p:xfrm>
        <a:graphic>
          <a:graphicData uri="http://schemas.openxmlformats.org/drawingml/2006/table">
            <a:tbl>
              <a:tblPr/>
              <a:tblGrid>
                <a:gridCol w="1394232"/>
                <a:gridCol w="1526192"/>
                <a:gridCol w="1488491"/>
                <a:gridCol w="1417794"/>
                <a:gridCol w="1488491"/>
              </a:tblGrid>
              <a:tr h="80607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Trn_id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Destination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Fare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464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a:t>
                      </a:r>
                    </a:p>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Receipt_num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30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562088" cy="914400"/>
          </a:xfrm>
        </p:spPr>
        <p:txBody>
          <a:bodyPr>
            <a:normAutofit/>
          </a:bodyPr>
          <a:lstStyle/>
          <a:p>
            <a:r>
              <a:rPr lang="en-US" sz="4000" dirty="0" smtClean="0">
                <a:latin typeface="Rockwell" pitchFamily="18" charset="0"/>
              </a:rPr>
              <a:t>Introduction:</a:t>
            </a:r>
            <a:endParaRPr lang="en-US" sz="4000" dirty="0">
              <a:latin typeface="Rockwell" pitchFamily="18" charset="0"/>
            </a:endParaRPr>
          </a:p>
        </p:txBody>
      </p:sp>
      <p:sp>
        <p:nvSpPr>
          <p:cNvPr id="3" name="Content Placeholder 2"/>
          <p:cNvSpPr>
            <a:spLocks noGrp="1"/>
          </p:cNvSpPr>
          <p:nvPr>
            <p:ph idx="1"/>
          </p:nvPr>
        </p:nvSpPr>
        <p:spPr>
          <a:xfrm>
            <a:off x="1219200" y="2057400"/>
            <a:ext cx="7543800" cy="3733800"/>
          </a:xfrm>
        </p:spPr>
        <p:txBody>
          <a:bodyPr>
            <a:normAutofit/>
          </a:bodyPr>
          <a:lstStyle/>
          <a:p>
            <a:pPr algn="just"/>
            <a:r>
              <a:rPr lang="en-US" sz="2400" dirty="0" smtClean="0"/>
              <a:t>This system is basically concerned with the reservation of railway tickets to the passengers.</a:t>
            </a:r>
          </a:p>
          <a:p>
            <a:pPr algn="just"/>
            <a:endParaRPr lang="en-US" sz="2400" dirty="0" smtClean="0"/>
          </a:p>
          <a:p>
            <a:pPr algn="just"/>
            <a:r>
              <a:rPr lang="en-US" sz="2400" dirty="0" smtClean="0"/>
              <a:t>In this we are discussing that how the reservation is done. </a:t>
            </a:r>
          </a:p>
          <a:p>
            <a:pPr algn="just"/>
            <a:endParaRPr lang="en-US" sz="2400" dirty="0" smtClean="0"/>
          </a:p>
          <a:p>
            <a:pPr algn="just"/>
            <a:r>
              <a:rPr lang="en-US" sz="2400" dirty="0" smtClean="0"/>
              <a:t>What are the rules and regulations and procedure for reservation?</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609600"/>
            <a:ext cx="7406640" cy="838200"/>
          </a:xfrm>
        </p:spPr>
        <p:txBody>
          <a:bodyPr>
            <a:normAutofit/>
          </a:bodyPr>
          <a:lstStyle/>
          <a:p>
            <a:r>
              <a:rPr lang="en-US" sz="4000" dirty="0" smtClean="0">
                <a:latin typeface="Rockwell" pitchFamily="18" charset="0"/>
              </a:rPr>
              <a:t>9)Time:</a:t>
            </a:r>
            <a:endParaRPr lang="en-US" sz="4000" dirty="0">
              <a:latin typeface="Rockwell" pitchFamily="18" charset="0"/>
            </a:endParaRPr>
          </a:p>
        </p:txBody>
      </p:sp>
      <p:sp>
        <p:nvSpPr>
          <p:cNvPr id="3" name="Subtitle 2"/>
          <p:cNvSpPr>
            <a:spLocks noGrp="1"/>
          </p:cNvSpPr>
          <p:nvPr>
            <p:ph type="subTitle" idx="1"/>
          </p:nvPr>
        </p:nvSpPr>
        <p:spPr>
          <a:xfrm>
            <a:off x="1219200" y="1752600"/>
            <a:ext cx="7620000" cy="4191000"/>
          </a:xfrm>
        </p:spPr>
        <p:txBody>
          <a:bodyPr>
            <a:normAutofit lnSpcReduction="10000"/>
          </a:bodyPr>
          <a:lstStyle/>
          <a:p>
            <a:pPr algn="just"/>
            <a:r>
              <a:rPr lang="en-US" sz="2400" dirty="0" smtClean="0">
                <a:solidFill>
                  <a:schemeClr val="tx1"/>
                </a:solidFill>
              </a:rPr>
              <a:t>In this part all the details related to time are covered. This includes:</a:t>
            </a:r>
          </a:p>
          <a:p>
            <a:pPr algn="just"/>
            <a:endParaRPr lang="en-US" sz="2400" dirty="0" smtClean="0">
              <a:solidFill>
                <a:schemeClr val="tx1"/>
              </a:solidFill>
            </a:endParaRPr>
          </a:p>
          <a:p>
            <a:pPr lvl="0" algn="just">
              <a:buFont typeface="Arial" pitchFamily="34" charset="0"/>
              <a:buChar char="•"/>
            </a:pPr>
            <a:r>
              <a:rPr lang="en-US" sz="2400" dirty="0" smtClean="0">
                <a:solidFill>
                  <a:schemeClr val="tx1"/>
                </a:solidFill>
              </a:rPr>
              <a:t>Departure time</a:t>
            </a:r>
          </a:p>
          <a:p>
            <a:pPr lvl="0" algn="just">
              <a:buFont typeface="Arial" pitchFamily="34" charset="0"/>
              <a:buChar char="•"/>
            </a:pPr>
            <a:r>
              <a:rPr lang="en-US" sz="2400" dirty="0" smtClean="0">
                <a:solidFill>
                  <a:schemeClr val="tx1"/>
                </a:solidFill>
              </a:rPr>
              <a:t>Train id</a:t>
            </a:r>
          </a:p>
          <a:p>
            <a:pPr lvl="0" algn="just">
              <a:buFont typeface="Arial" pitchFamily="34" charset="0"/>
              <a:buChar char="•"/>
            </a:pPr>
            <a:r>
              <a:rPr lang="en-US" sz="2400" dirty="0" smtClean="0">
                <a:solidFill>
                  <a:schemeClr val="tx1"/>
                </a:solidFill>
              </a:rPr>
              <a:t>Arrival time</a:t>
            </a:r>
          </a:p>
          <a:p>
            <a:pPr lvl="0" algn="just">
              <a:buFont typeface="Arial" pitchFamily="34" charset="0"/>
              <a:buChar char="•"/>
            </a:pPr>
            <a:endParaRPr lang="en-US" sz="2400" dirty="0" smtClean="0">
              <a:solidFill>
                <a:schemeClr val="tx1"/>
              </a:solidFill>
            </a:endParaRPr>
          </a:p>
          <a:p>
            <a:pPr algn="just"/>
            <a:r>
              <a:rPr lang="en-US" sz="2400" dirty="0" smtClean="0">
                <a:solidFill>
                  <a:schemeClr val="tx1"/>
                </a:solidFill>
              </a:rPr>
              <a:t>Each train has different time. It can be in morning or evening or night.</a:t>
            </a:r>
          </a:p>
          <a:p>
            <a:r>
              <a:rPr lang="en-US" dirty="0" smtClean="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09600"/>
            <a:ext cx="7498080" cy="914400"/>
          </a:xfrm>
        </p:spPr>
        <p:txBody>
          <a:bodyPr>
            <a:normAutofit/>
          </a:bodyPr>
          <a:lstStyle/>
          <a:p>
            <a:r>
              <a:rPr lang="en-US" sz="4000" dirty="0" smtClean="0">
                <a:latin typeface="Rockwell" pitchFamily="18" charset="0"/>
              </a:rPr>
              <a:t>Time:</a:t>
            </a:r>
            <a:endParaRPr lang="en-US" sz="4000" dirty="0">
              <a:latin typeface="Rockwell" pitchFamily="18" charset="0"/>
            </a:endParaRPr>
          </a:p>
        </p:txBody>
      </p:sp>
      <p:graphicFrame>
        <p:nvGraphicFramePr>
          <p:cNvPr id="3" name="Table 2"/>
          <p:cNvGraphicFramePr>
            <a:graphicFrameLocks noGrp="1"/>
          </p:cNvGraphicFramePr>
          <p:nvPr/>
        </p:nvGraphicFramePr>
        <p:xfrm>
          <a:off x="1447799" y="1676400"/>
          <a:ext cx="6781801" cy="4267200"/>
        </p:xfrm>
        <a:graphic>
          <a:graphicData uri="http://schemas.openxmlformats.org/drawingml/2006/table">
            <a:tbl>
              <a:tblPr/>
              <a:tblGrid>
                <a:gridCol w="1261509"/>
                <a:gridCol w="1445494"/>
                <a:gridCol w="1314286"/>
                <a:gridCol w="1380256"/>
                <a:gridCol w="1380256"/>
              </a:tblGrid>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Ref_no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Dep_time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Date/time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Arrival_time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Date/time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Train(trn_id)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Station(trn_id)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505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638288" cy="762000"/>
          </a:xfrm>
        </p:spPr>
        <p:txBody>
          <a:bodyPr>
            <a:normAutofit/>
          </a:bodyPr>
          <a:lstStyle/>
          <a:p>
            <a:r>
              <a:rPr lang="en-US" sz="4000" dirty="0" smtClean="0">
                <a:latin typeface="Rockwell" pitchFamily="18" charset="0"/>
              </a:rPr>
              <a:t>E-R Diagram:</a:t>
            </a:r>
            <a:endParaRPr lang="en-US" sz="4000" dirty="0">
              <a:latin typeface="Rockwell" pitchFamily="18" charset="0"/>
            </a:endParaRPr>
          </a:p>
        </p:txBody>
      </p:sp>
      <p:pic>
        <p:nvPicPr>
          <p:cNvPr id="3" name="Picture 2" descr="C:\Documents and Settings\Yadwinder Singh\Local Settings\Temporary Internet Files\Content.Word\Capture (2).png"/>
          <p:cNvPicPr/>
          <p:nvPr/>
        </p:nvPicPr>
        <p:blipFill>
          <a:blip r:embed="rId2"/>
          <a:srcRect/>
          <a:stretch>
            <a:fillRect/>
          </a:stretch>
        </p:blipFill>
        <p:spPr bwMode="auto">
          <a:xfrm>
            <a:off x="1295400" y="1143000"/>
            <a:ext cx="7391400" cy="5334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762000"/>
          </a:xfrm>
        </p:spPr>
        <p:txBody>
          <a:bodyPr>
            <a:normAutofit/>
          </a:bodyPr>
          <a:lstStyle/>
          <a:p>
            <a:r>
              <a:rPr lang="en-US" sz="4000" dirty="0" smtClean="0">
                <a:latin typeface="Rockwell" pitchFamily="18" charset="0"/>
              </a:rPr>
              <a:t>Cntd…</a:t>
            </a:r>
            <a:endParaRPr lang="en-US" sz="4000" dirty="0">
              <a:latin typeface="Rockwell" pitchFamily="18" charset="0"/>
            </a:endParaRPr>
          </a:p>
        </p:txBody>
      </p:sp>
      <p:sp>
        <p:nvSpPr>
          <p:cNvPr id="3" name="Content Placeholder 2"/>
          <p:cNvSpPr>
            <a:spLocks noGrp="1"/>
          </p:cNvSpPr>
          <p:nvPr>
            <p:ph idx="1"/>
          </p:nvPr>
        </p:nvSpPr>
        <p:spPr>
          <a:xfrm>
            <a:off x="1295400" y="1676400"/>
            <a:ext cx="7543800" cy="4572000"/>
          </a:xfrm>
        </p:spPr>
        <p:txBody>
          <a:bodyPr>
            <a:normAutofit fontScale="92500" lnSpcReduction="20000"/>
          </a:bodyPr>
          <a:lstStyle/>
          <a:p>
            <a:pPr algn="just"/>
            <a:r>
              <a:rPr lang="en-US" sz="2600" dirty="0" smtClean="0"/>
              <a:t>In this project we are going to include all the entities related to reservation. </a:t>
            </a:r>
          </a:p>
          <a:p>
            <a:pPr algn="just"/>
            <a:endParaRPr lang="en-US" dirty="0" smtClean="0"/>
          </a:p>
          <a:p>
            <a:pPr marL="596646" indent="-514350" algn="just">
              <a:buFont typeface="Wingdings" pitchFamily="2" charset="2"/>
              <a:buChar char="v"/>
            </a:pPr>
            <a:r>
              <a:rPr lang="en-US" sz="2600" dirty="0" smtClean="0"/>
              <a:t>Employees</a:t>
            </a:r>
          </a:p>
          <a:p>
            <a:pPr marL="596646" indent="-514350" algn="just">
              <a:buFont typeface="Wingdings" pitchFamily="2" charset="2"/>
              <a:buChar char="v"/>
            </a:pPr>
            <a:r>
              <a:rPr lang="en-US" sz="2600" dirty="0" smtClean="0"/>
              <a:t>Customers</a:t>
            </a:r>
          </a:p>
          <a:p>
            <a:pPr marL="596646" indent="-514350" algn="just">
              <a:buFont typeface="Wingdings" pitchFamily="2" charset="2"/>
              <a:buChar char="v"/>
            </a:pPr>
            <a:r>
              <a:rPr lang="en-US" sz="2600" dirty="0" smtClean="0"/>
              <a:t>Stations</a:t>
            </a:r>
          </a:p>
          <a:p>
            <a:pPr marL="596646" indent="-514350" algn="just">
              <a:buFont typeface="Wingdings" pitchFamily="2" charset="2"/>
              <a:buChar char="v"/>
            </a:pPr>
            <a:r>
              <a:rPr lang="en-US" sz="2600" dirty="0" smtClean="0"/>
              <a:t>Trains</a:t>
            </a:r>
          </a:p>
          <a:p>
            <a:pPr marL="596646" indent="-514350" algn="just">
              <a:buFont typeface="Wingdings" pitchFamily="2" charset="2"/>
              <a:buChar char="v"/>
            </a:pPr>
            <a:r>
              <a:rPr lang="en-US" sz="2600" dirty="0" smtClean="0"/>
              <a:t>Forms</a:t>
            </a:r>
          </a:p>
          <a:p>
            <a:pPr marL="596646" indent="-514350" algn="just">
              <a:buFont typeface="Wingdings" pitchFamily="2" charset="2"/>
              <a:buChar char="v"/>
            </a:pPr>
            <a:r>
              <a:rPr lang="en-US" sz="2600" dirty="0" smtClean="0"/>
              <a:t>Ticket</a:t>
            </a:r>
          </a:p>
          <a:p>
            <a:pPr marL="596646" indent="-514350" algn="just">
              <a:buFont typeface="Wingdings" pitchFamily="2" charset="2"/>
              <a:buChar char="v"/>
            </a:pPr>
            <a:r>
              <a:rPr lang="en-US" sz="2600" dirty="0" smtClean="0"/>
              <a:t>Fare</a:t>
            </a:r>
          </a:p>
          <a:p>
            <a:pPr marL="596646" indent="-514350" algn="just">
              <a:buFont typeface="Wingdings" pitchFamily="2" charset="2"/>
              <a:buChar char="v"/>
            </a:pPr>
            <a:r>
              <a:rPr lang="en-US" sz="2600" dirty="0" smtClean="0"/>
              <a:t>Class</a:t>
            </a:r>
          </a:p>
          <a:p>
            <a:pPr marL="596646" indent="-514350" algn="just">
              <a:buFont typeface="Wingdings" pitchFamily="2" charset="2"/>
              <a:buChar char="v"/>
            </a:pPr>
            <a:r>
              <a:rPr lang="en-US" sz="2600" dirty="0" smtClean="0"/>
              <a:t>Time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391400" cy="990600"/>
          </a:xfrm>
        </p:spPr>
        <p:txBody>
          <a:bodyPr>
            <a:normAutofit/>
          </a:bodyPr>
          <a:lstStyle/>
          <a:p>
            <a:r>
              <a:rPr lang="en-US" sz="4000" dirty="0" smtClean="0">
                <a:latin typeface="Rockwell" pitchFamily="18" charset="0"/>
              </a:rPr>
              <a:t>Scope &amp; Objectives:</a:t>
            </a:r>
            <a:endParaRPr lang="en-US" sz="4000" dirty="0">
              <a:latin typeface="Rockwell" pitchFamily="18" charset="0"/>
            </a:endParaRPr>
          </a:p>
        </p:txBody>
      </p:sp>
      <p:sp>
        <p:nvSpPr>
          <p:cNvPr id="3" name="Content Placeholder 2"/>
          <p:cNvSpPr>
            <a:spLocks noGrp="1"/>
          </p:cNvSpPr>
          <p:nvPr>
            <p:ph idx="1"/>
          </p:nvPr>
        </p:nvSpPr>
        <p:spPr>
          <a:xfrm>
            <a:off x="1219200" y="2362200"/>
            <a:ext cx="7467600" cy="3276600"/>
          </a:xfrm>
        </p:spPr>
        <p:txBody>
          <a:bodyPr>
            <a:noAutofit/>
          </a:bodyPr>
          <a:lstStyle/>
          <a:p>
            <a:pPr lvl="0" algn="just"/>
            <a:r>
              <a:rPr lang="en-US" sz="2400" dirty="0" smtClean="0"/>
              <a:t>All the manual work should be converted into computerized so that the load of employees should decrease.</a:t>
            </a:r>
          </a:p>
          <a:p>
            <a:pPr lvl="0" algn="just">
              <a:buNone/>
            </a:pPr>
            <a:endParaRPr lang="en-US" sz="2400" dirty="0" smtClean="0"/>
          </a:p>
          <a:p>
            <a:pPr lvl="0" algn="just"/>
            <a:r>
              <a:rPr lang="en-US" sz="2400" dirty="0" smtClean="0"/>
              <a:t>The database should be stored in computer rather than in register/manually.</a:t>
            </a:r>
          </a:p>
          <a:p>
            <a:pPr algn="just">
              <a:buNone/>
            </a:pPr>
            <a:r>
              <a:rPr lang="en-US" sz="2400"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7498080" cy="838200"/>
          </a:xfrm>
        </p:spPr>
        <p:txBody>
          <a:bodyPr>
            <a:normAutofit/>
          </a:bodyPr>
          <a:lstStyle/>
          <a:p>
            <a:r>
              <a:rPr lang="en-US" sz="4000" dirty="0" smtClean="0">
                <a:latin typeface="Rockwell" pitchFamily="18" charset="0"/>
              </a:rPr>
              <a:t>Cntd…</a:t>
            </a:r>
            <a:endParaRPr lang="en-US" sz="4000" dirty="0">
              <a:latin typeface="Rockwell" pitchFamily="18" charset="0"/>
            </a:endParaRPr>
          </a:p>
        </p:txBody>
      </p:sp>
      <p:sp>
        <p:nvSpPr>
          <p:cNvPr id="3" name="Content Placeholder 2"/>
          <p:cNvSpPr>
            <a:spLocks noGrp="1"/>
          </p:cNvSpPr>
          <p:nvPr>
            <p:ph idx="1"/>
          </p:nvPr>
        </p:nvSpPr>
        <p:spPr>
          <a:xfrm>
            <a:off x="1219200" y="1447800"/>
            <a:ext cx="7620000" cy="4800600"/>
          </a:xfrm>
        </p:spPr>
        <p:txBody>
          <a:bodyPr>
            <a:normAutofit/>
          </a:bodyPr>
          <a:lstStyle/>
          <a:p>
            <a:pPr lvl="0" algn="just"/>
            <a:r>
              <a:rPr lang="en-US" sz="2600" dirty="0" smtClean="0"/>
              <a:t>Easy to store information and fast accessing of information.</a:t>
            </a:r>
          </a:p>
          <a:p>
            <a:pPr lvl="0" algn="just"/>
            <a:r>
              <a:rPr lang="en-US" sz="2600" dirty="0" smtClean="0"/>
              <a:t>Centralized management reporting &amp; decision support.</a:t>
            </a:r>
          </a:p>
          <a:p>
            <a:pPr lvl="0" algn="just"/>
            <a:r>
              <a:rPr lang="en-US" sz="2600" dirty="0" smtClean="0"/>
              <a:t>Accurate and timely control program.</a:t>
            </a:r>
          </a:p>
          <a:p>
            <a:pPr lvl="0" algn="just"/>
            <a:r>
              <a:rPr lang="en-US" sz="2600" dirty="0" smtClean="0"/>
              <a:t>To make it easy for fast processing and modification. </a:t>
            </a:r>
          </a:p>
          <a:p>
            <a:pPr lvl="0" algn="just"/>
            <a:r>
              <a:rPr lang="en-US" sz="2600" dirty="0" smtClean="0"/>
              <a:t>List of accounts of all customers is available.</a:t>
            </a:r>
          </a:p>
          <a:p>
            <a:pPr lvl="0" algn="just"/>
            <a:r>
              <a:rPr lang="en-US" sz="2600" dirty="0" smtClean="0"/>
              <a:t>Easy retrieval of accounts.</a:t>
            </a:r>
          </a:p>
          <a:p>
            <a:pPr lvl="0" algn="just"/>
            <a:r>
              <a:rPr lang="en-US" sz="2600" dirty="0" smtClean="0"/>
              <a:t>To make the Railway system is interactive.</a:t>
            </a:r>
          </a:p>
          <a:p>
            <a:pPr lvl="0" algn="just"/>
            <a:r>
              <a:rPr lang="en-US" sz="2600" dirty="0" smtClean="0"/>
              <a:t>Quick feed back.</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38200"/>
            <a:ext cx="7467600" cy="762000"/>
          </a:xfrm>
        </p:spPr>
        <p:txBody>
          <a:bodyPr/>
          <a:lstStyle/>
          <a:p>
            <a:r>
              <a:rPr lang="en-US" sz="4000" dirty="0" smtClean="0">
                <a:latin typeface="Rockwell" pitchFamily="18" charset="0"/>
              </a:rPr>
              <a:t>Features</a:t>
            </a:r>
            <a:r>
              <a:rPr lang="en-US" dirty="0" smtClean="0"/>
              <a:t>:</a:t>
            </a:r>
            <a:endParaRPr lang="en-US" dirty="0"/>
          </a:p>
        </p:txBody>
      </p:sp>
      <p:sp>
        <p:nvSpPr>
          <p:cNvPr id="3" name="Content Placeholder 2"/>
          <p:cNvSpPr>
            <a:spLocks noGrp="1"/>
          </p:cNvSpPr>
          <p:nvPr>
            <p:ph idx="1"/>
          </p:nvPr>
        </p:nvSpPr>
        <p:spPr>
          <a:xfrm>
            <a:off x="1219200" y="1981200"/>
            <a:ext cx="7315200" cy="2971800"/>
          </a:xfrm>
        </p:spPr>
        <p:txBody>
          <a:bodyPr>
            <a:normAutofit/>
          </a:bodyPr>
          <a:lstStyle/>
          <a:p>
            <a:pPr marL="539496" indent="-457200" algn="just">
              <a:buFont typeface="+mj-lt"/>
              <a:buAutoNum type="arabicParenR"/>
            </a:pPr>
            <a:r>
              <a:rPr lang="en-US" sz="2400" dirty="0" smtClean="0"/>
              <a:t>Searching of data is easy</a:t>
            </a:r>
          </a:p>
          <a:p>
            <a:pPr marL="539496" indent="-457200" algn="just">
              <a:buFont typeface="+mj-lt"/>
              <a:buAutoNum type="arabicParenR"/>
            </a:pPr>
            <a:r>
              <a:rPr lang="en-US" sz="2400" dirty="0" smtClean="0"/>
              <a:t>Passengers don’t have to wait for a long time.</a:t>
            </a:r>
          </a:p>
          <a:p>
            <a:pPr marL="539496" indent="-457200" algn="just">
              <a:buFont typeface="+mj-lt"/>
              <a:buAutoNum type="arabicParenR"/>
            </a:pPr>
            <a:r>
              <a:rPr lang="en-US" sz="2400" dirty="0" smtClean="0"/>
              <a:t>Information is accurate   </a:t>
            </a:r>
          </a:p>
          <a:p>
            <a:pPr marL="539496" indent="-457200" algn="just">
              <a:buFont typeface="+mj-lt"/>
              <a:buAutoNum type="arabicParenR"/>
            </a:pPr>
            <a:r>
              <a:rPr lang="en-US" sz="2400" dirty="0" smtClean="0"/>
              <a:t>It is a fast process  </a:t>
            </a:r>
          </a:p>
          <a:p>
            <a:pPr marL="539496" lvl="0" indent="-457200" algn="just">
              <a:buFont typeface="+mj-lt"/>
              <a:buAutoNum type="arabicParenR"/>
            </a:pPr>
            <a:r>
              <a:rPr lang="en-US" sz="2400" dirty="0" smtClean="0"/>
              <a:t>Data efficiency is more</a:t>
            </a:r>
          </a:p>
          <a:p>
            <a:pPr marL="596646" indent="-51435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400"/>
            <a:ext cx="7086600" cy="762000"/>
          </a:xfrm>
        </p:spPr>
        <p:txBody>
          <a:bodyPr>
            <a:normAutofit/>
          </a:bodyPr>
          <a:lstStyle/>
          <a:p>
            <a:r>
              <a:rPr lang="en-US" sz="4000" dirty="0" smtClean="0">
                <a:latin typeface="Rockwell" pitchFamily="18" charset="0"/>
              </a:rPr>
              <a:t>Limitations:</a:t>
            </a:r>
            <a:endParaRPr lang="en-US" sz="4000" dirty="0">
              <a:latin typeface="Rockwell" pitchFamily="18" charset="0"/>
            </a:endParaRPr>
          </a:p>
        </p:txBody>
      </p:sp>
      <p:sp>
        <p:nvSpPr>
          <p:cNvPr id="3" name="Content Placeholder 2"/>
          <p:cNvSpPr>
            <a:spLocks noGrp="1"/>
          </p:cNvSpPr>
          <p:nvPr>
            <p:ph idx="1"/>
          </p:nvPr>
        </p:nvSpPr>
        <p:spPr>
          <a:xfrm>
            <a:off x="1295400" y="2209800"/>
            <a:ext cx="6629400" cy="2819400"/>
          </a:xfrm>
        </p:spPr>
        <p:txBody>
          <a:bodyPr/>
          <a:lstStyle/>
          <a:p>
            <a:pPr marL="596646" indent="-514350">
              <a:buFont typeface="+mj-lt"/>
              <a:buAutoNum type="arabicParenR"/>
            </a:pPr>
            <a:r>
              <a:rPr lang="en-US" dirty="0" smtClean="0"/>
              <a:t>Data Redundancy</a:t>
            </a:r>
          </a:p>
          <a:p>
            <a:pPr marL="596646" indent="-514350">
              <a:buFont typeface="+mj-lt"/>
              <a:buAutoNum type="arabicParenR"/>
            </a:pPr>
            <a:endParaRPr lang="en-US" dirty="0" smtClean="0"/>
          </a:p>
          <a:p>
            <a:pPr marL="596646" indent="-514350">
              <a:buFont typeface="+mj-lt"/>
              <a:buAutoNum type="arabicParenR"/>
            </a:pPr>
            <a:r>
              <a:rPr lang="en-US" dirty="0" smtClean="0"/>
              <a:t>Difficulty in accessing the Data</a:t>
            </a:r>
          </a:p>
          <a:p>
            <a:pPr marL="596646" indent="-514350">
              <a:buFont typeface="+mj-lt"/>
              <a:buAutoNum type="arabicParen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086600" cy="838200"/>
          </a:xfrm>
        </p:spPr>
        <p:txBody>
          <a:bodyPr>
            <a:normAutofit/>
          </a:bodyPr>
          <a:lstStyle/>
          <a:p>
            <a:r>
              <a:rPr lang="en-US" sz="4000" dirty="0" smtClean="0">
                <a:latin typeface="Rockwell" pitchFamily="18" charset="0"/>
              </a:rPr>
              <a:t>Requirements:</a:t>
            </a:r>
            <a:endParaRPr lang="en-US" sz="4000" dirty="0">
              <a:latin typeface="Rockwell" pitchFamily="18" charset="0"/>
            </a:endParaRPr>
          </a:p>
        </p:txBody>
      </p:sp>
      <p:sp>
        <p:nvSpPr>
          <p:cNvPr id="3" name="Content Placeholder 2"/>
          <p:cNvSpPr>
            <a:spLocks noGrp="1"/>
          </p:cNvSpPr>
          <p:nvPr>
            <p:ph idx="1"/>
          </p:nvPr>
        </p:nvSpPr>
        <p:spPr>
          <a:xfrm>
            <a:off x="1295400" y="1600200"/>
            <a:ext cx="7391400" cy="4495800"/>
          </a:xfrm>
        </p:spPr>
        <p:txBody>
          <a:bodyPr/>
          <a:lstStyle/>
          <a:p>
            <a:pPr marL="596646" indent="-514350">
              <a:buNone/>
            </a:pPr>
            <a:r>
              <a:rPr lang="en-US" sz="2400" dirty="0" smtClean="0">
                <a:solidFill>
                  <a:schemeClr val="accent1"/>
                </a:solidFill>
              </a:rPr>
              <a:t>1) </a:t>
            </a:r>
            <a:r>
              <a:rPr lang="en-US" sz="2400" u="sng" dirty="0" smtClean="0"/>
              <a:t>Hardware Requirements:</a:t>
            </a:r>
          </a:p>
          <a:p>
            <a:r>
              <a:rPr lang="en-US" sz="2400" dirty="0" smtClean="0"/>
              <a:t>Processor 	 :	Pentium IV 2GHz and Above</a:t>
            </a:r>
          </a:p>
          <a:p>
            <a:r>
              <a:rPr lang="en-US" sz="2400" dirty="0" smtClean="0"/>
              <a:t>RAM           :	1GB </a:t>
            </a:r>
          </a:p>
          <a:p>
            <a:r>
              <a:rPr lang="en-US" sz="2400" dirty="0" smtClean="0"/>
              <a:t>Monitor      :          VGA Color Monitor </a:t>
            </a:r>
          </a:p>
          <a:p>
            <a:endParaRPr lang="en-US" sz="2400" dirty="0" smtClean="0"/>
          </a:p>
          <a:p>
            <a:pPr marL="539496" indent="-457200">
              <a:buNone/>
            </a:pPr>
            <a:r>
              <a:rPr lang="en-US" sz="2400" dirty="0" smtClean="0">
                <a:solidFill>
                  <a:schemeClr val="accent1"/>
                </a:solidFill>
              </a:rPr>
              <a:t>2) </a:t>
            </a:r>
            <a:r>
              <a:rPr lang="en-US" sz="2400" u="sng" dirty="0" smtClean="0"/>
              <a:t>Software Requirements:</a:t>
            </a:r>
            <a:endParaRPr lang="en-US" sz="2400" dirty="0" smtClean="0"/>
          </a:p>
          <a:p>
            <a:r>
              <a:rPr lang="en-US" sz="2400" dirty="0" smtClean="0"/>
              <a:t>Operating System  	  :	Windows XP onwards</a:t>
            </a:r>
          </a:p>
          <a:p>
            <a:r>
              <a:rPr lang="en-US" sz="2400" dirty="0" smtClean="0"/>
              <a:t>Developing Tool       :	VB (front end)</a:t>
            </a:r>
          </a:p>
          <a:p>
            <a:r>
              <a:rPr lang="en-US" sz="2400" dirty="0" smtClean="0"/>
              <a:t>Database		  :	MS-ACCESS (back end)</a:t>
            </a:r>
          </a:p>
          <a:p>
            <a:pPr marL="539496" indent="-457200">
              <a:buNone/>
            </a:pPr>
            <a:endParaRPr lang="en-US" sz="2400" dirty="0">
              <a:solidFill>
                <a:schemeClr val="accent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337</TotalTime>
  <Words>1109</Words>
  <Application>Microsoft Office PowerPoint</Application>
  <PresentationFormat>On-screen Show (4:3)</PresentationFormat>
  <Paragraphs>371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Presentation on railway reservation system</vt:lpstr>
      <vt:lpstr>Railway reservation system:</vt:lpstr>
      <vt:lpstr>Introduction:</vt:lpstr>
      <vt:lpstr>Cntd…</vt:lpstr>
      <vt:lpstr>Scope &amp; Objectives:</vt:lpstr>
      <vt:lpstr>Cntd…</vt:lpstr>
      <vt:lpstr>Features:</vt:lpstr>
      <vt:lpstr>Limitations:</vt:lpstr>
      <vt:lpstr>Requirements:</vt:lpstr>
      <vt:lpstr>Data flow diagram:</vt:lpstr>
      <vt:lpstr>Context level or 0-level DFD:</vt:lpstr>
      <vt:lpstr>1-level DFD:</vt:lpstr>
      <vt:lpstr>2-level DFD:</vt:lpstr>
      <vt:lpstr>Logical Design:</vt:lpstr>
      <vt:lpstr>1)Employee:</vt:lpstr>
      <vt:lpstr>2)Customer:</vt:lpstr>
      <vt:lpstr>Customer:</vt:lpstr>
      <vt:lpstr>3)Ticket:</vt:lpstr>
      <vt:lpstr>Ticket:</vt:lpstr>
      <vt:lpstr>4) Station:</vt:lpstr>
      <vt:lpstr>Station:</vt:lpstr>
      <vt:lpstr>5) Train:</vt:lpstr>
      <vt:lpstr>Train:</vt:lpstr>
      <vt:lpstr>6)Form:</vt:lpstr>
      <vt:lpstr>Form:</vt:lpstr>
      <vt:lpstr>7)Class:</vt:lpstr>
      <vt:lpstr>Class:</vt:lpstr>
      <vt:lpstr>8)Fare</vt:lpstr>
      <vt:lpstr>Fare:</vt:lpstr>
      <vt:lpstr>9)Time:</vt:lpstr>
      <vt:lpstr>Time:</vt:lpstr>
      <vt:lpstr>E-R Diagram:</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railway reservation system</dc:title>
  <dc:creator>VINAY</dc:creator>
  <cp:lastModifiedBy>VINAY</cp:lastModifiedBy>
  <cp:revision>46</cp:revision>
  <dcterms:created xsi:type="dcterms:W3CDTF">2012-02-10T18:35:46Z</dcterms:created>
  <dcterms:modified xsi:type="dcterms:W3CDTF">2013-08-30T14:27:26Z</dcterms:modified>
</cp:coreProperties>
</file>