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0" d="100"/>
          <a:sy n="70" d="100"/>
        </p:scale>
        <p:origin x="53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75029A0-5A45-4ECF-A3E6-A8DBD80AABB7}" type="datetimeFigureOut">
              <a:rPr lang="en-IN" smtClean="0"/>
              <a:t>23-12-2024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ED1771-8C3F-49CC-9C9A-0A2EECAEFB9E}" type="slidenum">
              <a:rPr lang="en-IN" smtClean="0"/>
              <a:t>‹#›</a:t>
            </a:fld>
            <a:endParaRPr lang="en-IN"/>
          </a:p>
        </p:txBody>
      </p:sp>
    </p:spTree>
    <p:extLst>
      <p:ext uri="{BB962C8B-B14F-4D97-AF65-F5344CB8AC3E}">
        <p14:creationId xmlns:p14="http://schemas.microsoft.com/office/powerpoint/2010/main" val="3194433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5029A0-5A45-4ECF-A3E6-A8DBD80AABB7}" type="datetimeFigureOut">
              <a:rPr lang="en-IN" smtClean="0"/>
              <a:t>23-12-2024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ED1771-8C3F-49CC-9C9A-0A2EECAEFB9E}" type="slidenum">
              <a:rPr lang="en-IN" smtClean="0"/>
              <a:t>‹#›</a:t>
            </a:fld>
            <a:endParaRPr lang="en-IN"/>
          </a:p>
        </p:txBody>
      </p:sp>
    </p:spTree>
    <p:extLst>
      <p:ext uri="{BB962C8B-B14F-4D97-AF65-F5344CB8AC3E}">
        <p14:creationId xmlns:p14="http://schemas.microsoft.com/office/powerpoint/2010/main" val="169238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5029A0-5A45-4ECF-A3E6-A8DBD80AABB7}" type="datetimeFigureOut">
              <a:rPr lang="en-IN" smtClean="0"/>
              <a:t>23-12-2024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ED1771-8C3F-49CC-9C9A-0A2EECAEFB9E}" type="slidenum">
              <a:rPr lang="en-IN" smtClean="0"/>
              <a:t>‹#›</a:t>
            </a:fld>
            <a:endParaRPr lang="en-IN"/>
          </a:p>
        </p:txBody>
      </p:sp>
    </p:spTree>
    <p:extLst>
      <p:ext uri="{BB962C8B-B14F-4D97-AF65-F5344CB8AC3E}">
        <p14:creationId xmlns:p14="http://schemas.microsoft.com/office/powerpoint/2010/main" val="3269820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5029A0-5A45-4ECF-A3E6-A8DBD80AABB7}" type="datetimeFigureOut">
              <a:rPr lang="en-IN" smtClean="0"/>
              <a:t>23-12-2024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ED1771-8C3F-49CC-9C9A-0A2EECAEFB9E}" type="slidenum">
              <a:rPr lang="en-IN" smtClean="0"/>
              <a:t>‹#›</a:t>
            </a:fld>
            <a:endParaRPr lang="en-IN"/>
          </a:p>
        </p:txBody>
      </p:sp>
    </p:spTree>
    <p:extLst>
      <p:ext uri="{BB962C8B-B14F-4D97-AF65-F5344CB8AC3E}">
        <p14:creationId xmlns:p14="http://schemas.microsoft.com/office/powerpoint/2010/main" val="3636245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5029A0-5A45-4ECF-A3E6-A8DBD80AABB7}" type="datetimeFigureOut">
              <a:rPr lang="en-IN" smtClean="0"/>
              <a:t>23-12-2024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ED1771-8C3F-49CC-9C9A-0A2EECAEFB9E}" type="slidenum">
              <a:rPr lang="en-IN" smtClean="0"/>
              <a:t>‹#›</a:t>
            </a:fld>
            <a:endParaRPr lang="en-IN"/>
          </a:p>
        </p:txBody>
      </p:sp>
    </p:spTree>
    <p:extLst>
      <p:ext uri="{BB962C8B-B14F-4D97-AF65-F5344CB8AC3E}">
        <p14:creationId xmlns:p14="http://schemas.microsoft.com/office/powerpoint/2010/main" val="3997218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75029A0-5A45-4ECF-A3E6-A8DBD80AABB7}" type="datetimeFigureOut">
              <a:rPr lang="en-IN" smtClean="0"/>
              <a:t>23-12-2024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ED1771-8C3F-49CC-9C9A-0A2EECAEFB9E}" type="slidenum">
              <a:rPr lang="en-IN" smtClean="0"/>
              <a:t>‹#›</a:t>
            </a:fld>
            <a:endParaRPr lang="en-IN"/>
          </a:p>
        </p:txBody>
      </p:sp>
    </p:spTree>
    <p:extLst>
      <p:ext uri="{BB962C8B-B14F-4D97-AF65-F5344CB8AC3E}">
        <p14:creationId xmlns:p14="http://schemas.microsoft.com/office/powerpoint/2010/main" val="3222069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75029A0-5A45-4ECF-A3E6-A8DBD80AABB7}" type="datetimeFigureOut">
              <a:rPr lang="en-IN" smtClean="0"/>
              <a:t>23-12-2024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DED1771-8C3F-49CC-9C9A-0A2EECAEFB9E}" type="slidenum">
              <a:rPr lang="en-IN" smtClean="0"/>
              <a:t>‹#›</a:t>
            </a:fld>
            <a:endParaRPr lang="en-IN"/>
          </a:p>
        </p:txBody>
      </p:sp>
    </p:spTree>
    <p:extLst>
      <p:ext uri="{BB962C8B-B14F-4D97-AF65-F5344CB8AC3E}">
        <p14:creationId xmlns:p14="http://schemas.microsoft.com/office/powerpoint/2010/main" val="2239032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75029A0-5A45-4ECF-A3E6-A8DBD80AABB7}" type="datetimeFigureOut">
              <a:rPr lang="en-IN" smtClean="0"/>
              <a:t>23-12-2024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DED1771-8C3F-49CC-9C9A-0A2EECAEFB9E}" type="slidenum">
              <a:rPr lang="en-IN" smtClean="0"/>
              <a:t>‹#›</a:t>
            </a:fld>
            <a:endParaRPr lang="en-IN"/>
          </a:p>
        </p:txBody>
      </p:sp>
    </p:spTree>
    <p:extLst>
      <p:ext uri="{BB962C8B-B14F-4D97-AF65-F5344CB8AC3E}">
        <p14:creationId xmlns:p14="http://schemas.microsoft.com/office/powerpoint/2010/main" val="1064090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5029A0-5A45-4ECF-A3E6-A8DBD80AABB7}" type="datetimeFigureOut">
              <a:rPr lang="en-IN" smtClean="0"/>
              <a:t>23-12-2024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DED1771-8C3F-49CC-9C9A-0A2EECAEFB9E}" type="slidenum">
              <a:rPr lang="en-IN" smtClean="0"/>
              <a:t>‹#›</a:t>
            </a:fld>
            <a:endParaRPr lang="en-IN"/>
          </a:p>
        </p:txBody>
      </p:sp>
    </p:spTree>
    <p:extLst>
      <p:ext uri="{BB962C8B-B14F-4D97-AF65-F5344CB8AC3E}">
        <p14:creationId xmlns:p14="http://schemas.microsoft.com/office/powerpoint/2010/main" val="3888740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75029A0-5A45-4ECF-A3E6-A8DBD80AABB7}" type="datetimeFigureOut">
              <a:rPr lang="en-IN" smtClean="0"/>
              <a:t>23-12-2024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ED1771-8C3F-49CC-9C9A-0A2EECAEFB9E}" type="slidenum">
              <a:rPr lang="en-IN" smtClean="0"/>
              <a:t>‹#›</a:t>
            </a:fld>
            <a:endParaRPr lang="en-IN"/>
          </a:p>
        </p:txBody>
      </p:sp>
    </p:spTree>
    <p:extLst>
      <p:ext uri="{BB962C8B-B14F-4D97-AF65-F5344CB8AC3E}">
        <p14:creationId xmlns:p14="http://schemas.microsoft.com/office/powerpoint/2010/main" val="1122898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75029A0-5A45-4ECF-A3E6-A8DBD80AABB7}" type="datetimeFigureOut">
              <a:rPr lang="en-IN" smtClean="0"/>
              <a:t>23-12-2024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ED1771-8C3F-49CC-9C9A-0A2EECAEFB9E}" type="slidenum">
              <a:rPr lang="en-IN" smtClean="0"/>
              <a:t>‹#›</a:t>
            </a:fld>
            <a:endParaRPr lang="en-IN"/>
          </a:p>
        </p:txBody>
      </p:sp>
    </p:spTree>
    <p:extLst>
      <p:ext uri="{BB962C8B-B14F-4D97-AF65-F5344CB8AC3E}">
        <p14:creationId xmlns:p14="http://schemas.microsoft.com/office/powerpoint/2010/main" val="524118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5029A0-5A45-4ECF-A3E6-A8DBD80AABB7}" type="datetimeFigureOut">
              <a:rPr lang="en-IN" smtClean="0"/>
              <a:t>23-12-2024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ED1771-8C3F-49CC-9C9A-0A2EECAEFB9E}" type="slidenum">
              <a:rPr lang="en-IN" smtClean="0"/>
              <a:t>‹#›</a:t>
            </a:fld>
            <a:endParaRPr lang="en-IN"/>
          </a:p>
        </p:txBody>
      </p:sp>
    </p:spTree>
    <p:extLst>
      <p:ext uri="{BB962C8B-B14F-4D97-AF65-F5344CB8AC3E}">
        <p14:creationId xmlns:p14="http://schemas.microsoft.com/office/powerpoint/2010/main" val="2806482224"/>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abhishekrajeevan/retail_sales_analytics/tree/7500ef9a374dee970c2a347cf275137b41cb3cbc"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hyperlink" Target="https://github.com/abhishekrajeevan/retail_sales_analytics/blob/main/data_modeling/Data%20Model.md" TargetMode="Externa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abhishekrajeevan/retail_sales_analytics/blob/7500ef9a374dee970c2a347cf275137b41cb3cbc/data_gov/Data_Governance_UseCase.md#data-governanc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abhishekrajeevan/retail_sales_analytic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47C3B-CBE7-53CD-7905-C914F78DFF61}"/>
              </a:ext>
            </a:extLst>
          </p:cNvPr>
          <p:cNvSpPr>
            <a:spLocks noGrp="1"/>
          </p:cNvSpPr>
          <p:nvPr>
            <p:ph type="ctrTitle"/>
          </p:nvPr>
        </p:nvSpPr>
        <p:spPr>
          <a:xfrm>
            <a:off x="1524000" y="2450592"/>
            <a:ext cx="9183624" cy="1298447"/>
          </a:xfrm>
          <a:solidFill>
            <a:schemeClr val="accent1">
              <a:lumMod val="40000"/>
              <a:lumOff val="60000"/>
            </a:schemeClr>
          </a:solidFill>
        </p:spPr>
        <p:txBody>
          <a:bodyPr/>
          <a:lstStyle/>
          <a:p>
            <a:r>
              <a:rPr lang="en-IN" dirty="0"/>
              <a:t>Data Engineering in GCP</a:t>
            </a:r>
          </a:p>
        </p:txBody>
      </p:sp>
      <p:sp>
        <p:nvSpPr>
          <p:cNvPr id="4" name="TextBox 3">
            <a:extLst>
              <a:ext uri="{FF2B5EF4-FFF2-40B4-BE49-F238E27FC236}">
                <a16:creationId xmlns:a16="http://schemas.microsoft.com/office/drawing/2014/main" id="{618F56F4-CA66-C29E-037E-DBC4E45358AD}"/>
              </a:ext>
            </a:extLst>
          </p:cNvPr>
          <p:cNvSpPr txBox="1"/>
          <p:nvPr/>
        </p:nvSpPr>
        <p:spPr>
          <a:xfrm>
            <a:off x="7123176" y="4636008"/>
            <a:ext cx="4690872" cy="923330"/>
          </a:xfrm>
          <a:prstGeom prst="rect">
            <a:avLst/>
          </a:prstGeom>
          <a:noFill/>
        </p:spPr>
        <p:txBody>
          <a:bodyPr wrap="square" rtlCol="0">
            <a:spAutoFit/>
          </a:bodyPr>
          <a:lstStyle/>
          <a:p>
            <a:r>
              <a:rPr lang="en-IN" dirty="0"/>
              <a:t>By</a:t>
            </a:r>
          </a:p>
          <a:p>
            <a:r>
              <a:rPr lang="en-IN" dirty="0"/>
              <a:t>Abhishek Rajeevan</a:t>
            </a:r>
          </a:p>
          <a:p>
            <a:r>
              <a:rPr lang="en-IN" dirty="0"/>
              <a:t>GitHub repo - </a:t>
            </a:r>
            <a:r>
              <a:rPr lang="en-IN" dirty="0">
                <a:hlinkClick r:id="rId2"/>
              </a:rPr>
              <a:t>retail_sales_analytics</a:t>
            </a:r>
            <a:endParaRPr lang="en-IN" dirty="0"/>
          </a:p>
        </p:txBody>
      </p:sp>
    </p:spTree>
    <p:extLst>
      <p:ext uri="{BB962C8B-B14F-4D97-AF65-F5344CB8AC3E}">
        <p14:creationId xmlns:p14="http://schemas.microsoft.com/office/powerpoint/2010/main" val="3212277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AD033-B18E-7FAB-770E-B228697A1008}"/>
              </a:ext>
            </a:extLst>
          </p:cNvPr>
          <p:cNvSpPr>
            <a:spLocks noGrp="1"/>
          </p:cNvSpPr>
          <p:nvPr>
            <p:ph type="title"/>
          </p:nvPr>
        </p:nvSpPr>
        <p:spPr>
          <a:xfrm>
            <a:off x="838200" y="365125"/>
            <a:ext cx="10515600" cy="796163"/>
          </a:xfrm>
        </p:spPr>
        <p:txBody>
          <a:bodyPr>
            <a:normAutofit/>
          </a:bodyPr>
          <a:lstStyle/>
          <a:p>
            <a:pPr algn="ctr"/>
            <a:r>
              <a:rPr lang="en-IN" sz="2800" b="1" u="sng" dirty="0">
                <a:solidFill>
                  <a:srgbClr val="00B050"/>
                </a:solidFill>
              </a:rPr>
              <a:t>High Level Diagram</a:t>
            </a:r>
          </a:p>
        </p:txBody>
      </p:sp>
      <p:pic>
        <p:nvPicPr>
          <p:cNvPr id="9" name="Content Placeholder 8">
            <a:extLst>
              <a:ext uri="{FF2B5EF4-FFF2-40B4-BE49-F238E27FC236}">
                <a16:creationId xmlns:a16="http://schemas.microsoft.com/office/drawing/2014/main" id="{4385B126-4CC1-FFC5-706E-8154D8345A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1022" y="1435609"/>
            <a:ext cx="11479602" cy="4709160"/>
          </a:xfrm>
        </p:spPr>
      </p:pic>
    </p:spTree>
    <p:extLst>
      <p:ext uri="{BB962C8B-B14F-4D97-AF65-F5344CB8AC3E}">
        <p14:creationId xmlns:p14="http://schemas.microsoft.com/office/powerpoint/2010/main" val="2008628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52BAD-7F6E-90E6-6883-8A4C94227959}"/>
              </a:ext>
            </a:extLst>
          </p:cNvPr>
          <p:cNvSpPr>
            <a:spLocks noGrp="1"/>
          </p:cNvSpPr>
          <p:nvPr>
            <p:ph type="title"/>
          </p:nvPr>
        </p:nvSpPr>
        <p:spPr>
          <a:xfrm>
            <a:off x="838200" y="273685"/>
            <a:ext cx="10515600" cy="759587"/>
          </a:xfrm>
        </p:spPr>
        <p:txBody>
          <a:bodyPr>
            <a:normAutofit/>
          </a:bodyPr>
          <a:lstStyle/>
          <a:p>
            <a:pPr algn="ctr"/>
            <a:r>
              <a:rPr lang="en-IN" sz="3200" b="1" u="sng" dirty="0">
                <a:solidFill>
                  <a:srgbClr val="00B050"/>
                </a:solidFill>
              </a:rPr>
              <a:t>Components</a:t>
            </a:r>
          </a:p>
        </p:txBody>
      </p:sp>
      <p:sp>
        <p:nvSpPr>
          <p:cNvPr id="3" name="Content Placeholder 2">
            <a:extLst>
              <a:ext uri="{FF2B5EF4-FFF2-40B4-BE49-F238E27FC236}">
                <a16:creationId xmlns:a16="http://schemas.microsoft.com/office/drawing/2014/main" id="{93CEF03D-DD85-1AAC-F7DD-3A5C46D9A1CA}"/>
              </a:ext>
            </a:extLst>
          </p:cNvPr>
          <p:cNvSpPr>
            <a:spLocks noGrp="1"/>
          </p:cNvSpPr>
          <p:nvPr>
            <p:ph idx="1"/>
          </p:nvPr>
        </p:nvSpPr>
        <p:spPr>
          <a:xfrm>
            <a:off x="838200" y="1033272"/>
            <a:ext cx="10515600" cy="5705856"/>
          </a:xfrm>
        </p:spPr>
        <p:txBody>
          <a:bodyPr>
            <a:normAutofit lnSpcReduction="10000"/>
          </a:bodyPr>
          <a:lstStyle/>
          <a:p>
            <a:r>
              <a:rPr lang="en-IN" sz="2600" dirty="0">
                <a:solidFill>
                  <a:schemeClr val="accent1"/>
                </a:solidFill>
              </a:rPr>
              <a:t>Data Sources </a:t>
            </a:r>
            <a:r>
              <a:rPr lang="en-IN" dirty="0"/>
              <a:t>- </a:t>
            </a:r>
            <a:r>
              <a:rPr lang="en-IN" sz="2000" dirty="0"/>
              <a:t>Any source like SFTP, Databases, SharePoint etc</a:t>
            </a:r>
            <a:r>
              <a:rPr lang="en-IN" sz="2400" dirty="0"/>
              <a:t>.</a:t>
            </a:r>
          </a:p>
          <a:p>
            <a:r>
              <a:rPr lang="en-IN" sz="2600" dirty="0">
                <a:solidFill>
                  <a:schemeClr val="accent1"/>
                </a:solidFill>
              </a:rPr>
              <a:t>Ingestion </a:t>
            </a:r>
            <a:r>
              <a:rPr lang="en-IN" dirty="0"/>
              <a:t>- </a:t>
            </a:r>
            <a:r>
              <a:rPr lang="en-IN" sz="2000" dirty="0"/>
              <a:t>Might be a push from Source team or pull with our Ingestion engine. Use any existing Ingestion frameworks if already available or we can write custom code and use it as Cloud functions.</a:t>
            </a:r>
          </a:p>
          <a:p>
            <a:r>
              <a:rPr lang="en-IN" sz="2600" dirty="0">
                <a:solidFill>
                  <a:schemeClr val="accent1"/>
                </a:solidFill>
              </a:rPr>
              <a:t>Landing Zone </a:t>
            </a:r>
            <a:r>
              <a:rPr lang="en-IN" dirty="0"/>
              <a:t>- </a:t>
            </a:r>
            <a:r>
              <a:rPr lang="en-IN" sz="2000" dirty="0"/>
              <a:t>All the data is stored in GCS. Format should be efficient for storage. Can have multiple buckets and folder/sub folders under them to properly organize data.</a:t>
            </a:r>
          </a:p>
          <a:p>
            <a:r>
              <a:rPr lang="en-IN" sz="2600" dirty="0">
                <a:solidFill>
                  <a:schemeClr val="accent1"/>
                </a:solidFill>
              </a:rPr>
              <a:t>Databricks </a:t>
            </a:r>
            <a:r>
              <a:rPr lang="en-IN" dirty="0"/>
              <a:t>-</a:t>
            </a:r>
            <a:r>
              <a:rPr lang="en-IN" sz="2400" dirty="0"/>
              <a:t> </a:t>
            </a:r>
            <a:r>
              <a:rPr lang="en-IN" sz="2000" dirty="0"/>
              <a:t>Use Databricks for Processing and as a Unified Analytics platform. Data will be stored in Delta format. We are using </a:t>
            </a:r>
            <a:r>
              <a:rPr lang="en-IN" sz="2000" b="1" dirty="0"/>
              <a:t>Databricks Asset Bundles</a:t>
            </a:r>
            <a:r>
              <a:rPr lang="en-IN" sz="2000" dirty="0"/>
              <a:t> for properly packaging the code and deploy it in </a:t>
            </a:r>
            <a:r>
              <a:rPr lang="en-IN" sz="2000" u="sng" dirty="0"/>
              <a:t>Infrastructure as a Code</a:t>
            </a:r>
            <a:r>
              <a:rPr lang="en-IN" sz="2000" dirty="0"/>
              <a:t> method.</a:t>
            </a:r>
          </a:p>
          <a:p>
            <a:r>
              <a:rPr lang="en-IN" sz="2600" dirty="0">
                <a:solidFill>
                  <a:schemeClr val="accent1"/>
                </a:solidFill>
              </a:rPr>
              <a:t>Consumption</a:t>
            </a:r>
            <a:r>
              <a:rPr lang="en-IN" sz="3200" dirty="0">
                <a:solidFill>
                  <a:schemeClr val="accent1"/>
                </a:solidFill>
              </a:rPr>
              <a:t> </a:t>
            </a:r>
            <a:r>
              <a:rPr lang="en-IN" dirty="0"/>
              <a:t>- </a:t>
            </a:r>
            <a:r>
              <a:rPr lang="en-IN" sz="2000" dirty="0"/>
              <a:t>Could be Dashboards, Data Analysts, APIs etc.</a:t>
            </a:r>
          </a:p>
          <a:p>
            <a:r>
              <a:rPr lang="en-IN" sz="2600" dirty="0">
                <a:solidFill>
                  <a:schemeClr val="accent1"/>
                </a:solidFill>
              </a:rPr>
              <a:t>Access </a:t>
            </a:r>
            <a:r>
              <a:rPr lang="en-IN" dirty="0"/>
              <a:t>- </a:t>
            </a:r>
            <a:r>
              <a:rPr lang="en-IN" sz="2000" dirty="0"/>
              <a:t>Access to all resources will be only through Service Accounts in GCP. Access to external volumes in Databricks will be through Storage Credentials.</a:t>
            </a:r>
          </a:p>
          <a:p>
            <a:r>
              <a:rPr lang="en-IN" sz="2400" dirty="0">
                <a:solidFill>
                  <a:schemeClr val="accent1"/>
                </a:solidFill>
              </a:rPr>
              <a:t>Scheduler</a:t>
            </a:r>
            <a:r>
              <a:rPr lang="en-IN" sz="2400" dirty="0"/>
              <a:t> - </a:t>
            </a:r>
            <a:r>
              <a:rPr lang="en-IN" sz="2000" dirty="0"/>
              <a:t>For everything in Databricks use Databricks workflows. For ingesting the data, try to use Databricks workflows itself, but if not use any light weight scheduler instead of heavy ones like Airflow.</a:t>
            </a:r>
          </a:p>
        </p:txBody>
      </p:sp>
    </p:spTree>
    <p:extLst>
      <p:ext uri="{BB962C8B-B14F-4D97-AF65-F5344CB8AC3E}">
        <p14:creationId xmlns:p14="http://schemas.microsoft.com/office/powerpoint/2010/main" val="2833564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29FF0-4BA8-3E92-1132-ED82C10ACD1C}"/>
              </a:ext>
            </a:extLst>
          </p:cNvPr>
          <p:cNvSpPr>
            <a:spLocks noGrp="1"/>
          </p:cNvSpPr>
          <p:nvPr>
            <p:ph type="title"/>
          </p:nvPr>
        </p:nvSpPr>
        <p:spPr>
          <a:xfrm>
            <a:off x="78550" y="83826"/>
            <a:ext cx="7491984" cy="750443"/>
          </a:xfrm>
        </p:spPr>
        <p:txBody>
          <a:bodyPr>
            <a:normAutofit/>
          </a:bodyPr>
          <a:lstStyle/>
          <a:p>
            <a:pPr algn="ctr"/>
            <a:r>
              <a:rPr lang="en-IN" sz="2800" b="1" u="sng" dirty="0">
                <a:solidFill>
                  <a:srgbClr val="00B050"/>
                </a:solidFill>
              </a:rPr>
              <a:t>Data Modeling</a:t>
            </a:r>
          </a:p>
        </p:txBody>
      </p:sp>
      <p:pic>
        <p:nvPicPr>
          <p:cNvPr id="9" name="Content Placeholder 8">
            <a:extLst>
              <a:ext uri="{FF2B5EF4-FFF2-40B4-BE49-F238E27FC236}">
                <a16:creationId xmlns:a16="http://schemas.microsoft.com/office/drawing/2014/main" id="{AA21CFB4-4FD9-21DA-852D-89F569AC6897}"/>
              </a:ext>
            </a:extLst>
          </p:cNvPr>
          <p:cNvPicPr>
            <a:picLocks noGrp="1" noChangeAspect="1"/>
          </p:cNvPicPr>
          <p:nvPr>
            <p:ph idx="1"/>
          </p:nvPr>
        </p:nvPicPr>
        <p:blipFill>
          <a:blip r:embed="rId2"/>
          <a:stretch>
            <a:fillRect/>
          </a:stretch>
        </p:blipFill>
        <p:spPr>
          <a:xfrm>
            <a:off x="4727013" y="1825625"/>
            <a:ext cx="2737973" cy="4351338"/>
          </a:xfrm>
        </p:spPr>
      </p:pic>
      <p:pic>
        <p:nvPicPr>
          <p:cNvPr id="11" name="Picture 10">
            <a:extLst>
              <a:ext uri="{FF2B5EF4-FFF2-40B4-BE49-F238E27FC236}">
                <a16:creationId xmlns:a16="http://schemas.microsoft.com/office/drawing/2014/main" id="{09427462-6E75-7412-5094-B0700419A378}"/>
              </a:ext>
            </a:extLst>
          </p:cNvPr>
          <p:cNvPicPr>
            <a:picLocks noChangeAspect="1"/>
          </p:cNvPicPr>
          <p:nvPr/>
        </p:nvPicPr>
        <p:blipFill>
          <a:blip r:embed="rId3"/>
          <a:stretch>
            <a:fillRect/>
          </a:stretch>
        </p:blipFill>
        <p:spPr>
          <a:xfrm>
            <a:off x="4129645" y="1729345"/>
            <a:ext cx="3740856" cy="4709160"/>
          </a:xfrm>
          <a:prstGeom prst="rect">
            <a:avLst/>
          </a:prstGeom>
        </p:spPr>
      </p:pic>
      <p:pic>
        <p:nvPicPr>
          <p:cNvPr id="13" name="Picture 12">
            <a:extLst>
              <a:ext uri="{FF2B5EF4-FFF2-40B4-BE49-F238E27FC236}">
                <a16:creationId xmlns:a16="http://schemas.microsoft.com/office/drawing/2014/main" id="{524E8975-5548-3654-7857-2E2C117C8779}"/>
              </a:ext>
            </a:extLst>
          </p:cNvPr>
          <p:cNvPicPr>
            <a:picLocks noChangeAspect="1"/>
          </p:cNvPicPr>
          <p:nvPr/>
        </p:nvPicPr>
        <p:blipFill>
          <a:blip r:embed="rId4"/>
          <a:stretch>
            <a:fillRect/>
          </a:stretch>
        </p:blipFill>
        <p:spPr>
          <a:xfrm>
            <a:off x="418476" y="1719866"/>
            <a:ext cx="3406066" cy="4562856"/>
          </a:xfrm>
          <a:prstGeom prst="rect">
            <a:avLst/>
          </a:prstGeom>
        </p:spPr>
      </p:pic>
      <p:sp>
        <p:nvSpPr>
          <p:cNvPr id="14" name="TextBox 13">
            <a:extLst>
              <a:ext uri="{FF2B5EF4-FFF2-40B4-BE49-F238E27FC236}">
                <a16:creationId xmlns:a16="http://schemas.microsoft.com/office/drawing/2014/main" id="{A2BAA351-5DFE-7465-22F8-97C9CED93A3E}"/>
              </a:ext>
            </a:extLst>
          </p:cNvPr>
          <p:cNvSpPr txBox="1"/>
          <p:nvPr/>
        </p:nvSpPr>
        <p:spPr>
          <a:xfrm>
            <a:off x="418476" y="1194751"/>
            <a:ext cx="7637388" cy="369332"/>
          </a:xfrm>
          <a:prstGeom prst="rect">
            <a:avLst/>
          </a:prstGeom>
          <a:noFill/>
        </p:spPr>
        <p:txBody>
          <a:bodyPr wrap="square" rtlCol="0">
            <a:spAutoFit/>
          </a:bodyPr>
          <a:lstStyle/>
          <a:p>
            <a:r>
              <a:rPr lang="en-IN" dirty="0"/>
              <a:t>GitHub -&gt; </a:t>
            </a:r>
            <a:r>
              <a:rPr lang="en-US" dirty="0">
                <a:hlinkClick r:id="rId5"/>
              </a:rPr>
              <a:t>retail_sales_analytics/data_modeling</a:t>
            </a:r>
            <a:endParaRPr lang="en-IN" dirty="0"/>
          </a:p>
        </p:txBody>
      </p:sp>
      <p:pic>
        <p:nvPicPr>
          <p:cNvPr id="16" name="Picture 15">
            <a:extLst>
              <a:ext uri="{FF2B5EF4-FFF2-40B4-BE49-F238E27FC236}">
                <a16:creationId xmlns:a16="http://schemas.microsoft.com/office/drawing/2014/main" id="{F3ACB3A3-979B-FF17-4C9F-35370E30716D}"/>
              </a:ext>
            </a:extLst>
          </p:cNvPr>
          <p:cNvPicPr>
            <a:picLocks noChangeAspect="1"/>
          </p:cNvPicPr>
          <p:nvPr/>
        </p:nvPicPr>
        <p:blipFill>
          <a:blip r:embed="rId6"/>
          <a:stretch>
            <a:fillRect/>
          </a:stretch>
        </p:blipFill>
        <p:spPr>
          <a:xfrm>
            <a:off x="8175604" y="155448"/>
            <a:ext cx="3676839" cy="6419088"/>
          </a:xfrm>
          <a:prstGeom prst="rect">
            <a:avLst/>
          </a:prstGeom>
        </p:spPr>
      </p:pic>
    </p:spTree>
    <p:extLst>
      <p:ext uri="{BB962C8B-B14F-4D97-AF65-F5344CB8AC3E}">
        <p14:creationId xmlns:p14="http://schemas.microsoft.com/office/powerpoint/2010/main" val="4224659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F4CA6-2F9E-34EF-1DB9-4983E8CA413F}"/>
              </a:ext>
            </a:extLst>
          </p:cNvPr>
          <p:cNvSpPr>
            <a:spLocks noGrp="1"/>
          </p:cNvSpPr>
          <p:nvPr>
            <p:ph type="title"/>
          </p:nvPr>
        </p:nvSpPr>
        <p:spPr>
          <a:xfrm>
            <a:off x="838200" y="365125"/>
            <a:ext cx="10515600" cy="649859"/>
          </a:xfrm>
        </p:spPr>
        <p:txBody>
          <a:bodyPr>
            <a:normAutofit/>
          </a:bodyPr>
          <a:lstStyle/>
          <a:p>
            <a:pPr algn="ctr"/>
            <a:r>
              <a:rPr lang="en-IN" sz="2800" b="1" u="sng" dirty="0">
                <a:solidFill>
                  <a:srgbClr val="00B050"/>
                </a:solidFill>
              </a:rPr>
              <a:t>Data Governance</a:t>
            </a:r>
          </a:p>
        </p:txBody>
      </p:sp>
      <p:sp>
        <p:nvSpPr>
          <p:cNvPr id="3" name="Content Placeholder 2">
            <a:extLst>
              <a:ext uri="{FF2B5EF4-FFF2-40B4-BE49-F238E27FC236}">
                <a16:creationId xmlns:a16="http://schemas.microsoft.com/office/drawing/2014/main" id="{01F5CFD2-BD5D-7AE2-AC24-82ADCDE1EA55}"/>
              </a:ext>
            </a:extLst>
          </p:cNvPr>
          <p:cNvSpPr>
            <a:spLocks noGrp="1"/>
          </p:cNvSpPr>
          <p:nvPr>
            <p:ph idx="1"/>
          </p:nvPr>
        </p:nvSpPr>
        <p:spPr>
          <a:xfrm>
            <a:off x="838200" y="1331849"/>
            <a:ext cx="10515600" cy="4351338"/>
          </a:xfrm>
        </p:spPr>
        <p:txBody>
          <a:bodyPr>
            <a:normAutofit/>
          </a:bodyPr>
          <a:lstStyle/>
          <a:p>
            <a:r>
              <a:rPr lang="en-IN" sz="2400" dirty="0"/>
              <a:t>Data Governance is done using Unity Catalog.</a:t>
            </a:r>
          </a:p>
          <a:p>
            <a:r>
              <a:rPr lang="en-IN" sz="2400" dirty="0"/>
              <a:t>Create groups from the Admin Console (DataStewards, DataCosnumers etc)</a:t>
            </a:r>
          </a:p>
          <a:p>
            <a:r>
              <a:rPr lang="en-IN" sz="2400" dirty="0"/>
              <a:t>Add member to the groups and give accesses at the group level and not the user level.</a:t>
            </a:r>
          </a:p>
          <a:p>
            <a:r>
              <a:rPr lang="en-IN" sz="2400" dirty="0"/>
              <a:t>Properly add tags to the tables created. eg:- data_owner, sensitivity etc.</a:t>
            </a:r>
          </a:p>
          <a:p>
            <a:r>
              <a:rPr lang="en-IN" sz="2400" dirty="0"/>
              <a:t>Write Data masking functions and use them to mask the sensitive columns based on the Roles (example only CRM team can see Phone number &amp; email)</a:t>
            </a:r>
          </a:p>
          <a:p>
            <a:r>
              <a:rPr lang="en-IN" sz="2400" dirty="0"/>
              <a:t>GitHub link - </a:t>
            </a:r>
            <a:r>
              <a:rPr lang="en-IN" sz="2400" dirty="0">
                <a:hlinkClick r:id="rId2"/>
              </a:rPr>
              <a:t>https://github.com/abhishekrajeevan/retail_sales_analytics/datagov</a:t>
            </a:r>
            <a:endParaRPr lang="en-IN" sz="2400" dirty="0"/>
          </a:p>
        </p:txBody>
      </p:sp>
    </p:spTree>
    <p:extLst>
      <p:ext uri="{BB962C8B-B14F-4D97-AF65-F5344CB8AC3E}">
        <p14:creationId xmlns:p14="http://schemas.microsoft.com/office/powerpoint/2010/main" val="2680348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C3D16-830F-6DF8-A7C7-30A077E72336}"/>
              </a:ext>
            </a:extLst>
          </p:cNvPr>
          <p:cNvSpPr>
            <a:spLocks noGrp="1"/>
          </p:cNvSpPr>
          <p:nvPr>
            <p:ph type="title"/>
          </p:nvPr>
        </p:nvSpPr>
        <p:spPr>
          <a:xfrm>
            <a:off x="838200" y="365125"/>
            <a:ext cx="10515600" cy="768731"/>
          </a:xfrm>
        </p:spPr>
        <p:txBody>
          <a:bodyPr>
            <a:normAutofit/>
          </a:bodyPr>
          <a:lstStyle/>
          <a:p>
            <a:pPr algn="ctr"/>
            <a:r>
              <a:rPr lang="en-IN" sz="2800" b="1" u="sng" dirty="0">
                <a:solidFill>
                  <a:srgbClr val="00B050"/>
                </a:solidFill>
              </a:rPr>
              <a:t>Future Improvements</a:t>
            </a:r>
          </a:p>
        </p:txBody>
      </p:sp>
      <p:sp>
        <p:nvSpPr>
          <p:cNvPr id="3" name="Content Placeholder 2">
            <a:extLst>
              <a:ext uri="{FF2B5EF4-FFF2-40B4-BE49-F238E27FC236}">
                <a16:creationId xmlns:a16="http://schemas.microsoft.com/office/drawing/2014/main" id="{053A40F6-E157-497F-F61D-4D614456A162}"/>
              </a:ext>
            </a:extLst>
          </p:cNvPr>
          <p:cNvSpPr>
            <a:spLocks noGrp="1"/>
          </p:cNvSpPr>
          <p:nvPr>
            <p:ph idx="1"/>
          </p:nvPr>
        </p:nvSpPr>
        <p:spPr>
          <a:xfrm>
            <a:off x="838200" y="1133856"/>
            <a:ext cx="10515600" cy="5043107"/>
          </a:xfrm>
        </p:spPr>
        <p:txBody>
          <a:bodyPr/>
          <a:lstStyle/>
          <a:p>
            <a:r>
              <a:rPr lang="en-IN" sz="2400" dirty="0"/>
              <a:t>Streaming data - Use Confluent Kafka as a streaming platform. In addition to using Kafka as a Message Broker. Use Kafka connect to seamlessly connect from Kafka to data sinks like BigQuery or Delta Tables</a:t>
            </a:r>
          </a:p>
          <a:p>
            <a:r>
              <a:rPr lang="en-IN" sz="2400" dirty="0"/>
              <a:t>Data Quality - Currently I am using custom DQ checks in Databricks Notebooks while processing data from Raw to Harmonized layer. Adapt solutions like Great Expectation or PyDeequ.</a:t>
            </a:r>
          </a:p>
          <a:p>
            <a:r>
              <a:rPr lang="en-IN" sz="2400" dirty="0"/>
              <a:t>GitHub integration -&gt; Currently the code in GitHub is not connected to the platform via GitHub actions for CI/CD. </a:t>
            </a:r>
          </a:p>
          <a:p>
            <a:r>
              <a:rPr lang="en-IN" sz="2400" dirty="0"/>
              <a:t>GitHub code - </a:t>
            </a:r>
            <a:r>
              <a:rPr lang="en-IN" sz="2400" dirty="0">
                <a:hlinkClick r:id="rId2"/>
              </a:rPr>
              <a:t>https://github.com/abhishekrajeevan/retail_sales_analytics</a:t>
            </a:r>
            <a:endParaRPr lang="en-IN" sz="2400" dirty="0"/>
          </a:p>
          <a:p>
            <a:r>
              <a:rPr lang="en-IN" sz="2400" dirty="0"/>
              <a:t>Improve the code base to make the workflows more dynamic and parameterized. Instead of having separate workflows for each dimension, parametrize them.</a:t>
            </a:r>
          </a:p>
          <a:p>
            <a:pPr marL="0" indent="0">
              <a:buNone/>
            </a:pPr>
            <a:endParaRPr lang="en-IN" dirty="0"/>
          </a:p>
        </p:txBody>
      </p:sp>
    </p:spTree>
    <p:extLst>
      <p:ext uri="{BB962C8B-B14F-4D97-AF65-F5344CB8AC3E}">
        <p14:creationId xmlns:p14="http://schemas.microsoft.com/office/powerpoint/2010/main" val="333717273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152</TotalTime>
  <Words>469</Words>
  <Application>Microsoft Office PowerPoint</Application>
  <PresentationFormat>Widescreen</PresentationFormat>
  <Paragraphs>28</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Data Engineering in GCP</vt:lpstr>
      <vt:lpstr>High Level Diagram</vt:lpstr>
      <vt:lpstr>Components</vt:lpstr>
      <vt:lpstr>Data Modeling</vt:lpstr>
      <vt:lpstr>Data Governance</vt:lpstr>
      <vt:lpstr>Future Improvements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Abhishek Rajeevan</dc:creator>
  <cp:lastModifiedBy>Abhishek Rajeevan</cp:lastModifiedBy>
  <cp:revision>4</cp:revision>
  <dcterms:created xsi:type="dcterms:W3CDTF">2024-12-23T06:17:15Z</dcterms:created>
  <dcterms:modified xsi:type="dcterms:W3CDTF">2024-12-23T08:49:20Z</dcterms:modified>
</cp:coreProperties>
</file>