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86" r:id="rId3"/>
    <p:sldMasterId id="2147483703" r:id="rId4"/>
  </p:sldMasterIdLst>
  <p:notesMasterIdLst>
    <p:notesMasterId r:id="rId59"/>
  </p:notesMasterIdLst>
  <p:sldIdLst>
    <p:sldId id="443" r:id="rId5"/>
    <p:sldId id="1825" r:id="rId6"/>
    <p:sldId id="256" r:id="rId7"/>
    <p:sldId id="911" r:id="rId8"/>
    <p:sldId id="1826" r:id="rId9"/>
    <p:sldId id="1860" r:id="rId10"/>
    <p:sldId id="1851" r:id="rId11"/>
    <p:sldId id="1844" r:id="rId12"/>
    <p:sldId id="446" r:id="rId13"/>
    <p:sldId id="1749" r:id="rId14"/>
    <p:sldId id="1787" r:id="rId15"/>
    <p:sldId id="1797" r:id="rId16"/>
    <p:sldId id="1795" r:id="rId17"/>
    <p:sldId id="1788" r:id="rId18"/>
    <p:sldId id="1785" r:id="rId19"/>
    <p:sldId id="1789" r:id="rId20"/>
    <p:sldId id="1792" r:id="rId21"/>
    <p:sldId id="1752" r:id="rId22"/>
    <p:sldId id="1849" r:id="rId23"/>
    <p:sldId id="1848" r:id="rId24"/>
    <p:sldId id="1854" r:id="rId25"/>
    <p:sldId id="979" r:id="rId26"/>
    <p:sldId id="1751" r:id="rId27"/>
    <p:sldId id="1753" r:id="rId28"/>
    <p:sldId id="1754" r:id="rId29"/>
    <p:sldId id="1757" r:id="rId30"/>
    <p:sldId id="1764" r:id="rId31"/>
    <p:sldId id="1763" r:id="rId32"/>
    <p:sldId id="1765" r:id="rId33"/>
    <p:sldId id="1740" r:id="rId34"/>
    <p:sldId id="1017" r:id="rId35"/>
    <p:sldId id="1766" r:id="rId36"/>
    <p:sldId id="1782" r:id="rId37"/>
    <p:sldId id="1830" r:id="rId38"/>
    <p:sldId id="1800" r:id="rId39"/>
    <p:sldId id="1731" r:id="rId40"/>
    <p:sldId id="1733" r:id="rId41"/>
    <p:sldId id="1736" r:id="rId42"/>
    <p:sldId id="1846" r:id="rId43"/>
    <p:sldId id="982" r:id="rId44"/>
    <p:sldId id="1813" r:id="rId45"/>
    <p:sldId id="980" r:id="rId46"/>
    <p:sldId id="1737" r:id="rId47"/>
    <p:sldId id="1746" r:id="rId48"/>
    <p:sldId id="984" r:id="rId49"/>
    <p:sldId id="1767" r:id="rId50"/>
    <p:sldId id="1777" r:id="rId51"/>
    <p:sldId id="1776" r:id="rId52"/>
    <p:sldId id="1773" r:id="rId53"/>
    <p:sldId id="1858" r:id="rId54"/>
    <p:sldId id="1771" r:id="rId55"/>
    <p:sldId id="1774" r:id="rId56"/>
    <p:sldId id="1852" r:id="rId57"/>
    <p:sldId id="1847"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924157B-CDB0-7FD2-0390-1417060221E7}" name="Abhishek Ram" initials="AR" userId="Abhishek Ram"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2" d="100"/>
          <a:sy n="72" d="100"/>
        </p:scale>
        <p:origin x="63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microsoft.com/office/2018/10/relationships/authors" Target="author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C3B0-2CEC-4F3E-A4C2-5014057A2FE5}" type="datetimeFigureOut">
              <a:rPr lang="en-US" smtClean="0"/>
              <a:t>7/8/2022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94C2C5-F353-43D7-96B9-1A868BF59035}" type="slidenum">
              <a:rPr lang="en-US" smtClean="0"/>
              <a:t>‹#›</a:t>
            </a:fld>
            <a:endParaRPr lang="en-US"/>
          </a:p>
        </p:txBody>
      </p:sp>
    </p:spTree>
    <p:extLst>
      <p:ext uri="{BB962C8B-B14F-4D97-AF65-F5344CB8AC3E}">
        <p14:creationId xmlns:p14="http://schemas.microsoft.com/office/powerpoint/2010/main" val="1866604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5CA48B-BF61-4702-B0AB-DEAEDA598B8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3946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5CA48B-BF61-4702-B0AB-DEAEDA598B8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7131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94C2C5-F353-43D7-96B9-1A868BF59035}" type="slidenum">
              <a:rPr lang="en-US" smtClean="0"/>
              <a:t>41</a:t>
            </a:fld>
            <a:endParaRPr lang="en-US"/>
          </a:p>
        </p:txBody>
      </p:sp>
    </p:spTree>
    <p:extLst>
      <p:ext uri="{BB962C8B-B14F-4D97-AF65-F5344CB8AC3E}">
        <p14:creationId xmlns:p14="http://schemas.microsoft.com/office/powerpoint/2010/main" val="3417463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Regression is the process of relating outputs of a model as a function of the inputs. </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94944-7BBC-4B05-9E21-9AB37A3558D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24888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oleObject" Target="../embeddings/oleObject1.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3.bin"/><Relationship Id="rId1" Type="http://schemas.openxmlformats.org/officeDocument/2006/relationships/slideMaster" Target="../slideMasters/slideMaster2.xml"/><Relationship Id="rId5" Type="http://schemas.openxmlformats.org/officeDocument/2006/relationships/image" Target="../media/image4.jp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5.bin"/><Relationship Id="rId1" Type="http://schemas.openxmlformats.org/officeDocument/2006/relationships/slideMaster" Target="../slideMasters/slideMaster3.xml"/><Relationship Id="rId4" Type="http://schemas.openxmlformats.org/officeDocument/2006/relationships/image" Target="../media/image5.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8.bin"/><Relationship Id="rId1" Type="http://schemas.openxmlformats.org/officeDocument/2006/relationships/slideMaster" Target="../slideMasters/slideMaster4.xml"/><Relationship Id="rId6" Type="http://schemas.openxmlformats.org/officeDocument/2006/relationships/oleObject" Target="../embeddings/oleObject9.bin"/><Relationship Id="rId5" Type="http://schemas.openxmlformats.org/officeDocument/2006/relationships/image" Target="../media/image4.jpg"/><Relationship Id="rId4" Type="http://schemas.openxmlformats.org/officeDocument/2006/relationships/image" Target="../media/image3.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7"/>
        <p:cNvGrpSpPr/>
        <p:nvPr/>
      </p:nvGrpSpPr>
      <p:grpSpPr>
        <a:xfrm>
          <a:off x="0" y="0"/>
          <a:ext cx="0" cy="0"/>
          <a:chOff x="0" y="0"/>
          <a:chExt cx="0" cy="0"/>
        </a:xfrm>
      </p:grpSpPr>
      <p:pic>
        <p:nvPicPr>
          <p:cNvPr id="23" name="Google Shape;23;p73" descr="webglobe"/>
          <p:cNvPicPr preferRelativeResize="0"/>
          <p:nvPr/>
        </p:nvPicPr>
        <p:blipFill rotWithShape="1">
          <a:blip r:embed="rId2">
            <a:alphaModFix/>
          </a:blip>
          <a:srcRect/>
          <a:stretch/>
        </p:blipFill>
        <p:spPr>
          <a:xfrm>
            <a:off x="289985" y="239714"/>
            <a:ext cx="927100" cy="695325"/>
          </a:xfrm>
          <a:prstGeom prst="rect">
            <a:avLst/>
          </a:prstGeom>
          <a:noFill/>
          <a:ln>
            <a:noFill/>
          </a:ln>
        </p:spPr>
      </p:pic>
      <p:sp>
        <p:nvSpPr>
          <p:cNvPr id="24" name="Google Shape;24;p73"/>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4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5" name="Google Shape;25;p73"/>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chemeClr val="dk1"/>
              </a:buClr>
              <a:buSzPts val="3200"/>
              <a:buFont typeface="Times New Roman"/>
              <a:buNone/>
              <a:defRPr/>
            </a:lvl1pPr>
            <a:lvl2pPr lvl="1" algn="ctr">
              <a:spcBef>
                <a:spcPts val="560"/>
              </a:spcBef>
              <a:spcAft>
                <a:spcPts val="0"/>
              </a:spcAft>
              <a:buClr>
                <a:schemeClr val="dk1"/>
              </a:buClr>
              <a:buSzPts val="2800"/>
              <a:buFont typeface="Times New Roman"/>
              <a:buNone/>
              <a:defRPr/>
            </a:lvl2pPr>
            <a:lvl3pPr lvl="2" algn="ctr">
              <a:spcBef>
                <a:spcPts val="480"/>
              </a:spcBef>
              <a:spcAft>
                <a:spcPts val="0"/>
              </a:spcAft>
              <a:buClr>
                <a:schemeClr val="dk1"/>
              </a:buClr>
              <a:buSzPts val="2400"/>
              <a:buFont typeface="Times New Roman"/>
              <a:buNone/>
              <a:defRPr/>
            </a:lvl3pPr>
            <a:lvl4pPr lvl="3" algn="ctr">
              <a:spcBef>
                <a:spcPts val="400"/>
              </a:spcBef>
              <a:spcAft>
                <a:spcPts val="0"/>
              </a:spcAft>
              <a:buClr>
                <a:schemeClr val="dk1"/>
              </a:buClr>
              <a:buSzPts val="2000"/>
              <a:buFont typeface="Times New Roman"/>
              <a:buNone/>
              <a:defRPr/>
            </a:lvl4pPr>
            <a:lvl5pPr lvl="4" algn="ctr">
              <a:spcBef>
                <a:spcPts val="400"/>
              </a:spcBef>
              <a:spcAft>
                <a:spcPts val="0"/>
              </a:spcAft>
              <a:buClr>
                <a:schemeClr val="dk1"/>
              </a:buClr>
              <a:buSzPts val="2000"/>
              <a:buFont typeface="Times New Roman"/>
              <a:buNone/>
              <a:defRPr/>
            </a:lvl5pPr>
            <a:lvl6pPr lvl="5" algn="ctr">
              <a:spcBef>
                <a:spcPts val="400"/>
              </a:spcBef>
              <a:spcAft>
                <a:spcPts val="0"/>
              </a:spcAft>
              <a:buClr>
                <a:schemeClr val="dk1"/>
              </a:buClr>
              <a:buSzPts val="2000"/>
              <a:buFont typeface="Times New Roman"/>
              <a:buNone/>
              <a:defRPr/>
            </a:lvl6pPr>
            <a:lvl7pPr lvl="6" algn="ctr">
              <a:spcBef>
                <a:spcPts val="400"/>
              </a:spcBef>
              <a:spcAft>
                <a:spcPts val="0"/>
              </a:spcAft>
              <a:buClr>
                <a:schemeClr val="dk1"/>
              </a:buClr>
              <a:buSzPts val="2000"/>
              <a:buFont typeface="Times New Roman"/>
              <a:buNone/>
              <a:defRPr/>
            </a:lvl7pPr>
            <a:lvl8pPr lvl="7" algn="ctr">
              <a:spcBef>
                <a:spcPts val="400"/>
              </a:spcBef>
              <a:spcAft>
                <a:spcPts val="0"/>
              </a:spcAft>
              <a:buClr>
                <a:schemeClr val="dk1"/>
              </a:buClr>
              <a:buSzPts val="2000"/>
              <a:buFont typeface="Times New Roman"/>
              <a:buNone/>
              <a:defRPr/>
            </a:lvl8pPr>
            <a:lvl9pPr lvl="8" algn="ctr">
              <a:spcBef>
                <a:spcPts val="400"/>
              </a:spcBef>
              <a:spcAft>
                <a:spcPts val="0"/>
              </a:spcAft>
              <a:buClr>
                <a:schemeClr val="dk1"/>
              </a:buClr>
              <a:buSzPts val="2000"/>
              <a:buFont typeface="Times New Roman"/>
              <a:buNone/>
              <a:defRPr/>
            </a:lvl9pPr>
          </a:lstStyle>
          <a:p>
            <a:endParaRPr/>
          </a:p>
        </p:txBody>
      </p:sp>
      <p:pic>
        <p:nvPicPr>
          <p:cNvPr id="26" name="Google Shape;26;p73" descr="Logo&#10;&#10;Description automatically generated"/>
          <p:cNvPicPr preferRelativeResize="0"/>
          <p:nvPr/>
        </p:nvPicPr>
        <p:blipFill rotWithShape="1">
          <a:blip r:embed="rId3">
            <a:alphaModFix/>
          </a:blip>
          <a:srcRect/>
          <a:stretch/>
        </p:blipFill>
        <p:spPr>
          <a:xfrm>
            <a:off x="234213" y="67365"/>
            <a:ext cx="1040021" cy="1040021"/>
          </a:xfrm>
          <a:prstGeom prst="rect">
            <a:avLst/>
          </a:prstGeom>
          <a:noFill/>
          <a:ln>
            <a:noFill/>
          </a:ln>
        </p:spPr>
      </p:pic>
      <p:sp>
        <p:nvSpPr>
          <p:cNvPr id="11" name="Google Shape;13;p72">
            <a:extLst>
              <a:ext uri="{FF2B5EF4-FFF2-40B4-BE49-F238E27FC236}">
                <a16:creationId xmlns:a16="http://schemas.microsoft.com/office/drawing/2014/main" id="{0A3E4741-1B0E-4B6F-8125-E7F7E4FD0B3B}"/>
              </a:ext>
            </a:extLst>
          </p:cNvPr>
          <p:cNvSpPr txBox="1"/>
          <p:nvPr userDrawn="1"/>
        </p:nvSpPr>
        <p:spPr>
          <a:xfrm>
            <a:off x="6044867" y="6543676"/>
            <a:ext cx="309700" cy="196977"/>
          </a:xfrm>
          <a:prstGeom prst="rect">
            <a:avLst/>
          </a:prstGeom>
          <a:noFill/>
          <a:ln>
            <a:noFill/>
          </a:ln>
        </p:spPr>
        <p:txBody>
          <a:bodyPr spcFirstLastPara="1" wrap="square" lIns="91425" tIns="45700" rIns="91425" bIns="45700" anchor="t" anchorCtr="0">
            <a:spAutoFit/>
          </a:bodyPr>
          <a:lstStyle/>
          <a:p>
            <a:pPr marL="0" marR="0" lvl="0" indent="0" algn="ctr" rtl="0">
              <a:lnSpc>
                <a:spcPct val="85000"/>
              </a:lnSpc>
              <a:spcBef>
                <a:spcPts val="0"/>
              </a:spcBef>
              <a:spcAft>
                <a:spcPts val="0"/>
              </a:spcAft>
              <a:buNone/>
            </a:pPr>
            <a:fld id="{00000000-1234-1234-1234-123412341234}" type="slidenum">
              <a:rPr lang="en" sz="800" b="0" i="0" u="none" strike="noStrike" cap="none">
                <a:solidFill>
                  <a:schemeClr val="dk1"/>
                </a:solidFill>
                <a:latin typeface="Arial"/>
                <a:ea typeface="Arial"/>
                <a:cs typeface="Arial"/>
                <a:sym typeface="Arial"/>
              </a:rPr>
              <a:t>‹#›</a:t>
            </a:fld>
            <a:endParaRPr sz="4000" b="0" i="0" u="none" strike="noStrike" cap="none">
              <a:solidFill>
                <a:schemeClr val="dk2"/>
              </a:solidFill>
              <a:latin typeface="Times New Roman"/>
              <a:ea typeface="Times New Roman"/>
              <a:cs typeface="Times New Roman"/>
              <a:sym typeface="Times New Roman"/>
            </a:endParaRPr>
          </a:p>
        </p:txBody>
      </p:sp>
      <p:cxnSp>
        <p:nvCxnSpPr>
          <p:cNvPr id="12" name="Google Shape;14;p72">
            <a:extLst>
              <a:ext uri="{FF2B5EF4-FFF2-40B4-BE49-F238E27FC236}">
                <a16:creationId xmlns:a16="http://schemas.microsoft.com/office/drawing/2014/main" id="{26D5CE2A-D535-4B13-8991-40B394889BD8}"/>
              </a:ext>
            </a:extLst>
          </p:cNvPr>
          <p:cNvCxnSpPr/>
          <p:nvPr userDrawn="1"/>
        </p:nvCxnSpPr>
        <p:spPr>
          <a:xfrm>
            <a:off x="304800" y="6467475"/>
            <a:ext cx="11684000" cy="0"/>
          </a:xfrm>
          <a:prstGeom prst="straightConnector1">
            <a:avLst/>
          </a:prstGeom>
          <a:noFill/>
          <a:ln w="12700" cap="flat" cmpd="sng">
            <a:solidFill>
              <a:schemeClr val="dk1"/>
            </a:solidFill>
            <a:prstDash val="solid"/>
            <a:round/>
            <a:headEnd type="none" w="sm" len="sm"/>
            <a:tailEnd type="none" w="sm" len="sm"/>
          </a:ln>
        </p:spPr>
      </p:cxnSp>
      <p:graphicFrame>
        <p:nvGraphicFramePr>
          <p:cNvPr id="13" name="Google Shape;15;p72">
            <a:extLst>
              <a:ext uri="{FF2B5EF4-FFF2-40B4-BE49-F238E27FC236}">
                <a16:creationId xmlns:a16="http://schemas.microsoft.com/office/drawing/2014/main" id="{D0A908AC-975A-458F-B037-F84C40B8B194}"/>
              </a:ext>
            </a:extLst>
          </p:cNvPr>
          <p:cNvGraphicFramePr/>
          <p:nvPr userDrawn="1"/>
        </p:nvGraphicFramePr>
        <p:xfrm>
          <a:off x="575734" y="6524625"/>
          <a:ext cx="698500" cy="222250"/>
        </p:xfrm>
        <a:graphic>
          <a:graphicData uri="http://schemas.openxmlformats.org/presentationml/2006/ole">
            <mc:AlternateContent xmlns:mc="http://schemas.openxmlformats.org/markup-compatibility/2006">
              <mc:Choice xmlns:v="urn:schemas-microsoft-com:vml" Requires="v">
                <p:oleObj r:id="rId4" imgW="698500" imgH="222250" progId="MSPhotoEd.3">
                  <p:embed/>
                </p:oleObj>
              </mc:Choice>
              <mc:Fallback>
                <p:oleObj r:id="rId4" imgW="698500" imgH="222250" progId="MSPhotoEd.3">
                  <p:embed/>
                  <p:pic>
                    <p:nvPicPr>
                      <p:cNvPr id="13" name="Google Shape;15;p72">
                        <a:extLst>
                          <a:ext uri="{FF2B5EF4-FFF2-40B4-BE49-F238E27FC236}">
                            <a16:creationId xmlns:a16="http://schemas.microsoft.com/office/drawing/2014/main" id="{D0A908AC-975A-458F-B037-F84C40B8B194}"/>
                          </a:ext>
                        </a:extLst>
                      </p:cNvPr>
                      <p:cNvPicPr preferRelativeResize="0"/>
                      <p:nvPr/>
                    </p:nvPicPr>
                    <p:blipFill rotWithShape="1">
                      <a:blip r:embed="rId5">
                        <a:alphaModFix/>
                      </a:blip>
                      <a:srcRect/>
                      <a:stretch/>
                    </p:blipFill>
                    <p:spPr>
                      <a:xfrm>
                        <a:off x="575734" y="6524625"/>
                        <a:ext cx="698500" cy="22225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89832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57"/>
        <p:cNvGrpSpPr/>
        <p:nvPr/>
      </p:nvGrpSpPr>
      <p:grpSpPr>
        <a:xfrm>
          <a:off x="0" y="0"/>
          <a:ext cx="0" cy="0"/>
          <a:chOff x="0" y="0"/>
          <a:chExt cx="0" cy="0"/>
        </a:xfrm>
      </p:grpSpPr>
      <p:sp>
        <p:nvSpPr>
          <p:cNvPr id="58" name="Google Shape;58;p83"/>
          <p:cNvSpPr txBox="1">
            <a:spLocks noGrp="1"/>
          </p:cNvSpPr>
          <p:nvPr>
            <p:ph type="title"/>
          </p:nvPr>
        </p:nvSpPr>
        <p:spPr>
          <a:xfrm rot="5400000">
            <a:off x="6924675" y="1743075"/>
            <a:ext cx="6115050" cy="25908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36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9" name="Google Shape;59;p83"/>
          <p:cNvSpPr txBox="1">
            <a:spLocks noGrp="1"/>
          </p:cNvSpPr>
          <p:nvPr>
            <p:ph type="body" idx="1"/>
          </p:nvPr>
        </p:nvSpPr>
        <p:spPr>
          <a:xfrm rot="5400000">
            <a:off x="1641475" y="-746125"/>
            <a:ext cx="6115050" cy="75692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43785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Text, and Content" type="txAndObj">
  <p:cSld name="Title, Text, and Content">
    <p:spTree>
      <p:nvGrpSpPr>
        <p:cNvPr id="1" name="Shape 60"/>
        <p:cNvGrpSpPr/>
        <p:nvPr/>
      </p:nvGrpSpPr>
      <p:grpSpPr>
        <a:xfrm>
          <a:off x="0" y="0"/>
          <a:ext cx="0" cy="0"/>
          <a:chOff x="0" y="0"/>
          <a:chExt cx="0" cy="0"/>
        </a:xfrm>
      </p:grpSpPr>
      <p:sp>
        <p:nvSpPr>
          <p:cNvPr id="61" name="Google Shape;61;p84"/>
          <p:cNvSpPr txBox="1">
            <a:spLocks noGrp="1"/>
          </p:cNvSpPr>
          <p:nvPr>
            <p:ph type="title"/>
          </p:nvPr>
        </p:nvSpPr>
        <p:spPr>
          <a:xfrm>
            <a:off x="914400" y="-19050"/>
            <a:ext cx="103632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36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2" name="Google Shape;62;p84"/>
          <p:cNvSpPr txBox="1">
            <a:spLocks noGrp="1"/>
          </p:cNvSpPr>
          <p:nvPr>
            <p:ph type="body" idx="1"/>
          </p:nvPr>
        </p:nvSpPr>
        <p:spPr>
          <a:xfrm>
            <a:off x="914400" y="1328040"/>
            <a:ext cx="5080000" cy="41148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Font typeface="Times New Roman"/>
              <a:buChar char="•"/>
              <a:defRPr sz="2800"/>
            </a:lvl1pPr>
            <a:lvl2pPr marL="914400" lvl="1" indent="-381000" algn="l">
              <a:spcBef>
                <a:spcPts val="480"/>
              </a:spcBef>
              <a:spcAft>
                <a:spcPts val="0"/>
              </a:spcAft>
              <a:buClr>
                <a:schemeClr val="dk1"/>
              </a:buClr>
              <a:buSzPts val="2400"/>
              <a:buFont typeface="Times New Roman"/>
              <a:buChar char="–"/>
              <a:defRPr sz="2400"/>
            </a:lvl2pPr>
            <a:lvl3pPr marL="1371600" lvl="2" indent="-355600" algn="l">
              <a:spcBef>
                <a:spcPts val="400"/>
              </a:spcBef>
              <a:spcAft>
                <a:spcPts val="0"/>
              </a:spcAft>
              <a:buClr>
                <a:schemeClr val="dk1"/>
              </a:buClr>
              <a:buSzPts val="2000"/>
              <a:buFont typeface="Times New Roman"/>
              <a:buChar char="•"/>
              <a:defRPr sz="2000"/>
            </a:lvl3pPr>
            <a:lvl4pPr marL="1828800" lvl="3" indent="-342900" algn="l">
              <a:spcBef>
                <a:spcPts val="360"/>
              </a:spcBef>
              <a:spcAft>
                <a:spcPts val="0"/>
              </a:spcAft>
              <a:buClr>
                <a:schemeClr val="dk1"/>
              </a:buClr>
              <a:buSzPts val="1800"/>
              <a:buFont typeface="Times New Roman"/>
              <a:buChar char="–"/>
              <a:defRPr sz="1800"/>
            </a:lvl4pPr>
            <a:lvl5pPr marL="2286000" lvl="4" indent="-342900" algn="l">
              <a:spcBef>
                <a:spcPts val="360"/>
              </a:spcBef>
              <a:spcAft>
                <a:spcPts val="0"/>
              </a:spcAft>
              <a:buClr>
                <a:schemeClr val="dk1"/>
              </a:buClr>
              <a:buSzPts val="1800"/>
              <a:buFont typeface="Times New Roman"/>
              <a:buChar char="»"/>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3" name="Google Shape;63;p84"/>
          <p:cNvSpPr txBox="1">
            <a:spLocks noGrp="1"/>
          </p:cNvSpPr>
          <p:nvPr>
            <p:ph type="body" idx="2"/>
          </p:nvPr>
        </p:nvSpPr>
        <p:spPr>
          <a:xfrm>
            <a:off x="6197600" y="1328040"/>
            <a:ext cx="5080000" cy="41148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Font typeface="Times New Roman"/>
              <a:buChar char="•"/>
              <a:defRPr sz="2800"/>
            </a:lvl1pPr>
            <a:lvl2pPr marL="914400" lvl="1" indent="-381000" algn="l">
              <a:spcBef>
                <a:spcPts val="480"/>
              </a:spcBef>
              <a:spcAft>
                <a:spcPts val="0"/>
              </a:spcAft>
              <a:buClr>
                <a:schemeClr val="dk1"/>
              </a:buClr>
              <a:buSzPts val="2400"/>
              <a:buFont typeface="Times New Roman"/>
              <a:buChar char="–"/>
              <a:defRPr sz="2400"/>
            </a:lvl2pPr>
            <a:lvl3pPr marL="1371600" lvl="2" indent="-355600" algn="l">
              <a:spcBef>
                <a:spcPts val="400"/>
              </a:spcBef>
              <a:spcAft>
                <a:spcPts val="0"/>
              </a:spcAft>
              <a:buClr>
                <a:schemeClr val="dk1"/>
              </a:buClr>
              <a:buSzPts val="2000"/>
              <a:buFont typeface="Times New Roman"/>
              <a:buChar char="•"/>
              <a:defRPr sz="2000"/>
            </a:lvl3pPr>
            <a:lvl4pPr marL="1828800" lvl="3" indent="-342900" algn="l">
              <a:spcBef>
                <a:spcPts val="360"/>
              </a:spcBef>
              <a:spcAft>
                <a:spcPts val="0"/>
              </a:spcAft>
              <a:buClr>
                <a:schemeClr val="dk1"/>
              </a:buClr>
              <a:buSzPts val="1800"/>
              <a:buFont typeface="Times New Roman"/>
              <a:buChar char="–"/>
              <a:defRPr sz="1800"/>
            </a:lvl4pPr>
            <a:lvl5pPr marL="2286000" lvl="4" indent="-342900" algn="l">
              <a:spcBef>
                <a:spcPts val="360"/>
              </a:spcBef>
              <a:spcAft>
                <a:spcPts val="0"/>
              </a:spcAft>
              <a:buClr>
                <a:schemeClr val="dk1"/>
              </a:buClr>
              <a:buSzPts val="1800"/>
              <a:buFont typeface="Times New Roman"/>
              <a:buChar char="»"/>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682869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4"/>
        <p:cNvGrpSpPr/>
        <p:nvPr/>
      </p:nvGrpSpPr>
      <p:grpSpPr>
        <a:xfrm>
          <a:off x="0" y="0"/>
          <a:ext cx="0" cy="0"/>
          <a:chOff x="0" y="0"/>
          <a:chExt cx="0" cy="0"/>
        </a:xfrm>
      </p:grpSpPr>
      <p:sp>
        <p:nvSpPr>
          <p:cNvPr id="35" name="Google Shape;35;p76"/>
          <p:cNvSpPr txBox="1">
            <a:spLocks noGrp="1"/>
          </p:cNvSpPr>
          <p:nvPr>
            <p:ph type="title"/>
          </p:nvPr>
        </p:nvSpPr>
        <p:spPr>
          <a:xfrm>
            <a:off x="914400" y="-19050"/>
            <a:ext cx="103632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36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Tree>
    <p:extLst>
      <p:ext uri="{BB962C8B-B14F-4D97-AF65-F5344CB8AC3E}">
        <p14:creationId xmlns:p14="http://schemas.microsoft.com/office/powerpoint/2010/main" val="39818395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5"/>
          <p:cNvSpPr>
            <a:spLocks noChangeArrowheads="1"/>
          </p:cNvSpPr>
          <p:nvPr userDrawn="1"/>
        </p:nvSpPr>
        <p:spPr bwMode="auto">
          <a:xfrm>
            <a:off x="7518400" y="6511925"/>
            <a:ext cx="4470400" cy="249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000">
                <a:solidFill>
                  <a:schemeClr val="tx2"/>
                </a:solidFill>
                <a:latin typeface="Times New Roman" pitchFamily="18" charset="0"/>
              </a:defRPr>
            </a:lvl1pPr>
            <a:lvl2pPr marL="742950" indent="-285750" eaLnBrk="0" hangingPunct="0">
              <a:defRPr sz="4000">
                <a:solidFill>
                  <a:schemeClr val="tx2"/>
                </a:solidFill>
                <a:latin typeface="Times New Roman" pitchFamily="18" charset="0"/>
              </a:defRPr>
            </a:lvl2pPr>
            <a:lvl3pPr marL="1143000" indent="-228600" eaLnBrk="0" hangingPunct="0">
              <a:defRPr sz="4000">
                <a:solidFill>
                  <a:schemeClr val="tx2"/>
                </a:solidFill>
                <a:latin typeface="Times New Roman" pitchFamily="18" charset="0"/>
              </a:defRPr>
            </a:lvl3pPr>
            <a:lvl4pPr marL="1600200" indent="-228600" eaLnBrk="0" hangingPunct="0">
              <a:defRPr sz="4000">
                <a:solidFill>
                  <a:schemeClr val="tx2"/>
                </a:solidFill>
                <a:latin typeface="Times New Roman" pitchFamily="18" charset="0"/>
              </a:defRPr>
            </a:lvl4pPr>
            <a:lvl5pPr marL="2057400" indent="-228600" eaLnBrk="0" hangingPunct="0">
              <a:defRPr sz="4000">
                <a:solidFill>
                  <a:schemeClr val="tx2"/>
                </a:solidFill>
                <a:latin typeface="Times New Roman" pitchFamily="18" charset="0"/>
              </a:defRPr>
            </a:lvl5pPr>
            <a:lvl6pPr marL="2514600" indent="-228600" algn="ctr" eaLnBrk="0" fontAlgn="base" hangingPunct="0">
              <a:lnSpc>
                <a:spcPct val="85000"/>
              </a:lnSpc>
              <a:spcBef>
                <a:spcPct val="0"/>
              </a:spcBef>
              <a:spcAft>
                <a:spcPct val="0"/>
              </a:spcAft>
              <a:defRPr sz="4000">
                <a:solidFill>
                  <a:schemeClr val="tx2"/>
                </a:solidFill>
                <a:latin typeface="Times New Roman" pitchFamily="18" charset="0"/>
              </a:defRPr>
            </a:lvl6pPr>
            <a:lvl7pPr marL="2971800" indent="-228600" algn="ctr" eaLnBrk="0" fontAlgn="base" hangingPunct="0">
              <a:lnSpc>
                <a:spcPct val="85000"/>
              </a:lnSpc>
              <a:spcBef>
                <a:spcPct val="0"/>
              </a:spcBef>
              <a:spcAft>
                <a:spcPct val="0"/>
              </a:spcAft>
              <a:defRPr sz="4000">
                <a:solidFill>
                  <a:schemeClr val="tx2"/>
                </a:solidFill>
                <a:latin typeface="Times New Roman" pitchFamily="18" charset="0"/>
              </a:defRPr>
            </a:lvl7pPr>
            <a:lvl8pPr marL="3429000" indent="-228600" algn="ctr" eaLnBrk="0" fontAlgn="base" hangingPunct="0">
              <a:lnSpc>
                <a:spcPct val="85000"/>
              </a:lnSpc>
              <a:spcBef>
                <a:spcPct val="0"/>
              </a:spcBef>
              <a:spcAft>
                <a:spcPct val="0"/>
              </a:spcAft>
              <a:defRPr sz="4000">
                <a:solidFill>
                  <a:schemeClr val="tx2"/>
                </a:solidFill>
                <a:latin typeface="Times New Roman" pitchFamily="18" charset="0"/>
              </a:defRPr>
            </a:lvl8pPr>
            <a:lvl9pPr marL="3886200" indent="-228600" algn="ctr" eaLnBrk="0" fontAlgn="base" hangingPunct="0">
              <a:lnSpc>
                <a:spcPct val="85000"/>
              </a:lnSpc>
              <a:spcBef>
                <a:spcPct val="0"/>
              </a:spcBef>
              <a:spcAft>
                <a:spcPct val="0"/>
              </a:spcAft>
              <a:defRPr sz="4000">
                <a:solidFill>
                  <a:schemeClr val="tx2"/>
                </a:solidFill>
                <a:latin typeface="Times New Roman" pitchFamily="18" charset="0"/>
              </a:defRPr>
            </a:lvl9pPr>
          </a:lstStyle>
          <a:p>
            <a:pPr algn="r" eaLnBrk="1" hangingPunct="1">
              <a:lnSpc>
                <a:spcPct val="85000"/>
              </a:lnSpc>
              <a:defRPr/>
            </a:pPr>
            <a:r>
              <a:rPr lang="en-US" altLang="en-US" sz="1200" b="1" dirty="0">
                <a:solidFill>
                  <a:schemeClr val="tx1"/>
                </a:solidFill>
                <a:latin typeface="Arial" charset="0"/>
              </a:rPr>
              <a:t>University of Maryland</a:t>
            </a:r>
          </a:p>
        </p:txBody>
      </p:sp>
      <p:sp>
        <p:nvSpPr>
          <p:cNvPr id="5" name="Text Box 16"/>
          <p:cNvSpPr txBox="1">
            <a:spLocks noChangeArrowheads="1"/>
          </p:cNvSpPr>
          <p:nvPr userDrawn="1"/>
        </p:nvSpPr>
        <p:spPr bwMode="auto">
          <a:xfrm>
            <a:off x="6044867" y="6543676"/>
            <a:ext cx="309700" cy="196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4000">
                <a:solidFill>
                  <a:schemeClr val="tx2"/>
                </a:solidFill>
                <a:latin typeface="Times New Roman" pitchFamily="18" charset="0"/>
              </a:defRPr>
            </a:lvl1pPr>
            <a:lvl2pPr marL="742950" indent="-285750">
              <a:defRPr sz="4000">
                <a:solidFill>
                  <a:schemeClr val="tx2"/>
                </a:solidFill>
                <a:latin typeface="Times New Roman" pitchFamily="18" charset="0"/>
              </a:defRPr>
            </a:lvl2pPr>
            <a:lvl3pPr marL="1143000" indent="-228600">
              <a:defRPr sz="4000">
                <a:solidFill>
                  <a:schemeClr val="tx2"/>
                </a:solidFill>
                <a:latin typeface="Times New Roman" pitchFamily="18" charset="0"/>
              </a:defRPr>
            </a:lvl3pPr>
            <a:lvl4pPr marL="1600200" indent="-228600">
              <a:defRPr sz="4000">
                <a:solidFill>
                  <a:schemeClr val="tx2"/>
                </a:solidFill>
                <a:latin typeface="Times New Roman" pitchFamily="18" charset="0"/>
              </a:defRPr>
            </a:lvl4pPr>
            <a:lvl5pPr marL="2057400" indent="-228600">
              <a:defRPr sz="4000">
                <a:solidFill>
                  <a:schemeClr val="tx2"/>
                </a:solidFill>
                <a:latin typeface="Times New Roman" pitchFamily="18" charset="0"/>
              </a:defRPr>
            </a:lvl5pPr>
            <a:lvl6pPr marL="2514600" indent="-228600" eaLnBrk="0" fontAlgn="base" hangingPunct="0">
              <a:spcBef>
                <a:spcPct val="0"/>
              </a:spcBef>
              <a:spcAft>
                <a:spcPct val="0"/>
              </a:spcAft>
              <a:defRPr sz="4000">
                <a:solidFill>
                  <a:schemeClr val="tx2"/>
                </a:solidFill>
                <a:latin typeface="Times New Roman" pitchFamily="18" charset="0"/>
              </a:defRPr>
            </a:lvl6pPr>
            <a:lvl7pPr marL="2971800" indent="-228600" eaLnBrk="0" fontAlgn="base" hangingPunct="0">
              <a:spcBef>
                <a:spcPct val="0"/>
              </a:spcBef>
              <a:spcAft>
                <a:spcPct val="0"/>
              </a:spcAft>
              <a:defRPr sz="4000">
                <a:solidFill>
                  <a:schemeClr val="tx2"/>
                </a:solidFill>
                <a:latin typeface="Times New Roman" pitchFamily="18" charset="0"/>
              </a:defRPr>
            </a:lvl7pPr>
            <a:lvl8pPr marL="3429000" indent="-228600" eaLnBrk="0" fontAlgn="base" hangingPunct="0">
              <a:spcBef>
                <a:spcPct val="0"/>
              </a:spcBef>
              <a:spcAft>
                <a:spcPct val="0"/>
              </a:spcAft>
              <a:defRPr sz="4000">
                <a:solidFill>
                  <a:schemeClr val="tx2"/>
                </a:solidFill>
                <a:latin typeface="Times New Roman" pitchFamily="18" charset="0"/>
              </a:defRPr>
            </a:lvl8pPr>
            <a:lvl9pPr marL="3886200" indent="-228600" eaLnBrk="0" fontAlgn="base" hangingPunct="0">
              <a:spcBef>
                <a:spcPct val="0"/>
              </a:spcBef>
              <a:spcAft>
                <a:spcPct val="0"/>
              </a:spcAft>
              <a:defRPr sz="4000">
                <a:solidFill>
                  <a:schemeClr val="tx2"/>
                </a:solidFill>
                <a:latin typeface="Times New Roman" pitchFamily="18" charset="0"/>
              </a:defRPr>
            </a:lvl9pPr>
          </a:lstStyle>
          <a:p>
            <a:pPr algn="ctr" eaLnBrk="1" hangingPunct="1">
              <a:lnSpc>
                <a:spcPct val="85000"/>
              </a:lnSpc>
              <a:defRPr/>
            </a:pPr>
            <a:fld id="{62181403-D0BB-4B2F-BD26-76434987FE06}" type="slidenum">
              <a:rPr lang="en-US" altLang="en-US" sz="800" smtClean="0">
                <a:solidFill>
                  <a:schemeClr val="tx1"/>
                </a:solidFill>
                <a:latin typeface="Arial" charset="0"/>
              </a:rPr>
              <a:pPr algn="ctr" eaLnBrk="1" hangingPunct="1">
                <a:lnSpc>
                  <a:spcPct val="85000"/>
                </a:lnSpc>
                <a:defRPr/>
              </a:pPr>
              <a:t>‹#›</a:t>
            </a:fld>
            <a:endParaRPr lang="en-US" altLang="en-US" sz="4000" dirty="0"/>
          </a:p>
        </p:txBody>
      </p:sp>
      <p:sp>
        <p:nvSpPr>
          <p:cNvPr id="6" name="Line 17"/>
          <p:cNvSpPr>
            <a:spLocks noChangeShapeType="1"/>
          </p:cNvSpPr>
          <p:nvPr userDrawn="1"/>
        </p:nvSpPr>
        <p:spPr bwMode="auto">
          <a:xfrm>
            <a:off x="304800" y="6467475"/>
            <a:ext cx="11684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4000" dirty="0"/>
          </a:p>
        </p:txBody>
      </p:sp>
      <p:graphicFrame>
        <p:nvGraphicFramePr>
          <p:cNvPr id="7" name="Object 18"/>
          <p:cNvGraphicFramePr>
            <a:graphicFrameLocks noChangeAspect="1"/>
          </p:cNvGraphicFramePr>
          <p:nvPr userDrawn="1"/>
        </p:nvGraphicFramePr>
        <p:xfrm>
          <a:off x="575734" y="6524625"/>
          <a:ext cx="698500" cy="222250"/>
        </p:xfrm>
        <a:graphic>
          <a:graphicData uri="http://schemas.openxmlformats.org/presentationml/2006/ole">
            <mc:AlternateContent xmlns:mc="http://schemas.openxmlformats.org/markup-compatibility/2006">
              <mc:Choice xmlns:v="urn:schemas-microsoft-com:vml" Requires="v">
                <p:oleObj name="Photo Editor Photo" r:id="rId2" imgW="1933333" imgH="819048" progId="MSPhotoEd.3">
                  <p:embed/>
                </p:oleObj>
              </mc:Choice>
              <mc:Fallback>
                <p:oleObj name="Photo Editor Photo" r:id="rId2" imgW="1933333" imgH="819048" progId="MSPhotoEd.3">
                  <p:embed/>
                  <p:pic>
                    <p:nvPicPr>
                      <p:cNvPr id="7" name="Object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734" y="6524625"/>
                        <a:ext cx="698500" cy="22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 Box 19"/>
          <p:cNvSpPr txBox="1">
            <a:spLocks noChangeArrowheads="1"/>
          </p:cNvSpPr>
          <p:nvPr userDrawn="1"/>
        </p:nvSpPr>
        <p:spPr bwMode="auto">
          <a:xfrm>
            <a:off x="1721967" y="6540500"/>
            <a:ext cx="2855269" cy="223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4000">
                <a:solidFill>
                  <a:schemeClr val="tx2"/>
                </a:solidFill>
                <a:latin typeface="Times New Roman" pitchFamily="18" charset="0"/>
              </a:defRPr>
            </a:lvl1pPr>
            <a:lvl2pPr marL="742950" indent="-285750" eaLnBrk="0" hangingPunct="0">
              <a:defRPr sz="4000">
                <a:solidFill>
                  <a:schemeClr val="tx2"/>
                </a:solidFill>
                <a:latin typeface="Times New Roman" pitchFamily="18" charset="0"/>
              </a:defRPr>
            </a:lvl2pPr>
            <a:lvl3pPr marL="1143000" indent="-228600" eaLnBrk="0" hangingPunct="0">
              <a:defRPr sz="4000">
                <a:solidFill>
                  <a:schemeClr val="tx2"/>
                </a:solidFill>
                <a:latin typeface="Times New Roman" pitchFamily="18" charset="0"/>
              </a:defRPr>
            </a:lvl3pPr>
            <a:lvl4pPr marL="1600200" indent="-228600" eaLnBrk="0" hangingPunct="0">
              <a:defRPr sz="4000">
                <a:solidFill>
                  <a:schemeClr val="tx2"/>
                </a:solidFill>
                <a:latin typeface="Times New Roman" pitchFamily="18" charset="0"/>
              </a:defRPr>
            </a:lvl4pPr>
            <a:lvl5pPr marL="2057400" indent="-228600" eaLnBrk="0" hangingPunct="0">
              <a:defRPr sz="4000">
                <a:solidFill>
                  <a:schemeClr val="tx2"/>
                </a:solidFill>
                <a:latin typeface="Times New Roman" pitchFamily="18" charset="0"/>
              </a:defRPr>
            </a:lvl5pPr>
            <a:lvl6pPr marL="2514600" indent="-228600" algn="ctr" eaLnBrk="0" fontAlgn="base" hangingPunct="0">
              <a:lnSpc>
                <a:spcPct val="85000"/>
              </a:lnSpc>
              <a:spcBef>
                <a:spcPct val="0"/>
              </a:spcBef>
              <a:spcAft>
                <a:spcPct val="0"/>
              </a:spcAft>
              <a:defRPr sz="4000">
                <a:solidFill>
                  <a:schemeClr val="tx2"/>
                </a:solidFill>
                <a:latin typeface="Times New Roman" pitchFamily="18" charset="0"/>
              </a:defRPr>
            </a:lvl6pPr>
            <a:lvl7pPr marL="2971800" indent="-228600" algn="ctr" eaLnBrk="0" fontAlgn="base" hangingPunct="0">
              <a:lnSpc>
                <a:spcPct val="85000"/>
              </a:lnSpc>
              <a:spcBef>
                <a:spcPct val="0"/>
              </a:spcBef>
              <a:spcAft>
                <a:spcPct val="0"/>
              </a:spcAft>
              <a:defRPr sz="4000">
                <a:solidFill>
                  <a:schemeClr val="tx2"/>
                </a:solidFill>
                <a:latin typeface="Times New Roman" pitchFamily="18" charset="0"/>
              </a:defRPr>
            </a:lvl7pPr>
            <a:lvl8pPr marL="3429000" indent="-228600" algn="ctr" eaLnBrk="0" fontAlgn="base" hangingPunct="0">
              <a:lnSpc>
                <a:spcPct val="85000"/>
              </a:lnSpc>
              <a:spcBef>
                <a:spcPct val="0"/>
              </a:spcBef>
              <a:spcAft>
                <a:spcPct val="0"/>
              </a:spcAft>
              <a:defRPr sz="4000">
                <a:solidFill>
                  <a:schemeClr val="tx2"/>
                </a:solidFill>
                <a:latin typeface="Times New Roman" pitchFamily="18" charset="0"/>
              </a:defRPr>
            </a:lvl8pPr>
            <a:lvl9pPr marL="3886200" indent="-228600" algn="ctr" eaLnBrk="0" fontAlgn="base" hangingPunct="0">
              <a:lnSpc>
                <a:spcPct val="85000"/>
              </a:lnSpc>
              <a:spcBef>
                <a:spcPct val="0"/>
              </a:spcBef>
              <a:spcAft>
                <a:spcPct val="0"/>
              </a:spcAft>
              <a:defRPr sz="4000">
                <a:solidFill>
                  <a:schemeClr val="tx2"/>
                </a:solidFill>
                <a:latin typeface="Times New Roman" pitchFamily="18" charset="0"/>
              </a:defRPr>
            </a:lvl9pPr>
          </a:lstStyle>
          <a:p>
            <a:pPr algn="ctr" eaLnBrk="1" hangingPunct="1">
              <a:lnSpc>
                <a:spcPct val="85000"/>
              </a:lnSpc>
              <a:defRPr/>
            </a:pPr>
            <a:r>
              <a:rPr lang="en-US" sz="1000" b="1" dirty="0">
                <a:solidFill>
                  <a:schemeClr val="tx1"/>
                </a:solidFill>
                <a:latin typeface="Arial" charset="0"/>
              </a:rPr>
              <a:t>Center for Advanced Life Cycle Engineering</a:t>
            </a:r>
            <a:endParaRPr lang="en-US" sz="4000" dirty="0"/>
          </a:p>
        </p:txBody>
      </p:sp>
      <p:pic>
        <p:nvPicPr>
          <p:cNvPr id="9" name="Picture 13" descr="webglobe"/>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89985" y="239714"/>
            <a:ext cx="92710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914400" y="2130426"/>
            <a:ext cx="10363200" cy="1470025"/>
          </a:xfrm>
        </p:spPr>
        <p:txBody>
          <a:bodyPr/>
          <a:lstStyle>
            <a:lvl1pPr>
              <a:defRPr sz="4000" b="1"/>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pic>
        <p:nvPicPr>
          <p:cNvPr id="11" name="Picture 10" descr="Logo&#10;&#10;Description automatically generated">
            <a:extLst>
              <a:ext uri="{FF2B5EF4-FFF2-40B4-BE49-F238E27FC236}">
                <a16:creationId xmlns:a16="http://schemas.microsoft.com/office/drawing/2014/main" id="{FB67CAD4-CDF8-4BF1-95BE-AC6B6A20D439}"/>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34213" y="67365"/>
            <a:ext cx="1040021" cy="1040021"/>
          </a:xfrm>
          <a:prstGeom prst="rect">
            <a:avLst/>
          </a:prstGeom>
        </p:spPr>
      </p:pic>
    </p:spTree>
    <p:extLst>
      <p:ext uri="{BB962C8B-B14F-4D97-AF65-F5344CB8AC3E}">
        <p14:creationId xmlns:p14="http://schemas.microsoft.com/office/powerpoint/2010/main" val="20558556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9050"/>
            <a:ext cx="12192000" cy="1143000"/>
          </a:xfrm>
        </p:spPr>
        <p:txBody>
          <a:bodyPr/>
          <a:lstStyle>
            <a:lvl1pPr>
              <a:defRPr sz="3600" b="1"/>
            </a:lvl1pPr>
          </a:lstStyle>
          <a:p>
            <a:r>
              <a:rPr lang="en-US"/>
              <a:t>Click to edit Master title style</a:t>
            </a:r>
          </a:p>
        </p:txBody>
      </p:sp>
      <p:sp>
        <p:nvSpPr>
          <p:cNvPr id="3" name="Content Placeholder 2"/>
          <p:cNvSpPr>
            <a:spLocks noGrp="1"/>
          </p:cNvSpPr>
          <p:nvPr>
            <p:ph idx="1"/>
          </p:nvPr>
        </p:nvSpPr>
        <p:spPr>
          <a:xfrm>
            <a:off x="914400" y="1404242"/>
            <a:ext cx="10363200" cy="4114800"/>
          </a:xfrm>
        </p:spPr>
        <p:txBody>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390211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4699086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b="1"/>
            </a:lvl1pPr>
          </a:lstStyle>
          <a:p>
            <a:r>
              <a:rPr lang="en-US"/>
              <a:t>Click to edit Master title style</a:t>
            </a:r>
          </a:p>
        </p:txBody>
      </p:sp>
      <p:sp>
        <p:nvSpPr>
          <p:cNvPr id="3" name="Content Placeholder 2"/>
          <p:cNvSpPr>
            <a:spLocks noGrp="1"/>
          </p:cNvSpPr>
          <p:nvPr>
            <p:ph sz="half" idx="1"/>
          </p:nvPr>
        </p:nvSpPr>
        <p:spPr>
          <a:xfrm>
            <a:off x="914400" y="154576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54576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910005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sz="3600" b="1"/>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139444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19050"/>
            <a:ext cx="12192000" cy="1143000"/>
          </a:xfrm>
        </p:spPr>
        <p:txBody>
          <a:bodyPr/>
          <a:lstStyle>
            <a:lvl1pPr>
              <a:defRPr sz="3600" b="1"/>
            </a:lvl1pPr>
          </a:lstStyle>
          <a:p>
            <a:r>
              <a:rPr lang="en-US"/>
              <a:t>Click to edit Master title style</a:t>
            </a:r>
          </a:p>
        </p:txBody>
      </p:sp>
    </p:spTree>
    <p:extLst>
      <p:ext uri="{BB962C8B-B14F-4D97-AF65-F5344CB8AC3E}">
        <p14:creationId xmlns:p14="http://schemas.microsoft.com/office/powerpoint/2010/main" val="643785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4340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7"/>
        <p:cNvGrpSpPr/>
        <p:nvPr/>
      </p:nvGrpSpPr>
      <p:grpSpPr>
        <a:xfrm>
          <a:off x="0" y="0"/>
          <a:ext cx="0" cy="0"/>
          <a:chOff x="0" y="0"/>
          <a:chExt cx="0" cy="0"/>
        </a:xfrm>
      </p:grpSpPr>
      <p:sp>
        <p:nvSpPr>
          <p:cNvPr id="28" name="Google Shape;28;p74"/>
          <p:cNvSpPr txBox="1">
            <a:spLocks noGrp="1"/>
          </p:cNvSpPr>
          <p:nvPr>
            <p:ph type="title"/>
          </p:nvPr>
        </p:nvSpPr>
        <p:spPr>
          <a:xfrm>
            <a:off x="0" y="0"/>
            <a:ext cx="12192000" cy="11239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36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dirty="0"/>
          </a:p>
        </p:txBody>
      </p:sp>
      <p:sp>
        <p:nvSpPr>
          <p:cNvPr id="29" name="Google Shape;29;p74"/>
          <p:cNvSpPr txBox="1">
            <a:spLocks noGrp="1"/>
          </p:cNvSpPr>
          <p:nvPr>
            <p:ph type="body" idx="1"/>
          </p:nvPr>
        </p:nvSpPr>
        <p:spPr>
          <a:xfrm>
            <a:off x="914400" y="1404242"/>
            <a:ext cx="10363200" cy="41148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Font typeface="Times New Roman"/>
              <a:buChar char="•"/>
              <a:defRPr sz="2800"/>
            </a:lvl1pPr>
            <a:lvl2pPr marL="914400" lvl="1" indent="-381000" algn="l">
              <a:spcBef>
                <a:spcPts val="480"/>
              </a:spcBef>
              <a:spcAft>
                <a:spcPts val="0"/>
              </a:spcAft>
              <a:buClr>
                <a:schemeClr val="dk1"/>
              </a:buClr>
              <a:buSzPts val="2400"/>
              <a:buFont typeface="Times New Roman"/>
              <a:buChar char="–"/>
              <a:defRPr sz="2400"/>
            </a:lvl2pPr>
            <a:lvl3pPr marL="1371600" lvl="2" indent="-355600" algn="l">
              <a:spcBef>
                <a:spcPts val="400"/>
              </a:spcBef>
              <a:spcAft>
                <a:spcPts val="0"/>
              </a:spcAft>
              <a:buClr>
                <a:schemeClr val="dk1"/>
              </a:buClr>
              <a:buSzPts val="2000"/>
              <a:buFont typeface="Times New Roman"/>
              <a:buChar char="•"/>
              <a:defRPr sz="2000"/>
            </a:lvl3pPr>
            <a:lvl4pPr marL="1828800" lvl="3" indent="-342900" algn="l">
              <a:spcBef>
                <a:spcPts val="360"/>
              </a:spcBef>
              <a:spcAft>
                <a:spcPts val="0"/>
              </a:spcAft>
              <a:buClr>
                <a:schemeClr val="dk1"/>
              </a:buClr>
              <a:buSzPts val="1800"/>
              <a:buFont typeface="Times New Roman"/>
              <a:buChar char="–"/>
              <a:defRPr sz="1800"/>
            </a:lvl4pPr>
            <a:lvl5pPr marL="2286000" lvl="4" indent="-342900" algn="l">
              <a:spcBef>
                <a:spcPts val="360"/>
              </a:spcBef>
              <a:spcAft>
                <a:spcPts val="0"/>
              </a:spcAft>
              <a:buClr>
                <a:schemeClr val="dk1"/>
              </a:buClr>
              <a:buSzPts val="1800"/>
              <a:buFont typeface="Times New Roman"/>
              <a:buChar char="»"/>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8766094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14905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91151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b="1"/>
            </a:lvl1p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945111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19050"/>
            <a:ext cx="2590800" cy="6115050"/>
          </a:xfrm>
        </p:spPr>
        <p:txBody>
          <a:bodyPr vert="eaVert"/>
          <a:lstStyle>
            <a:lvl1pPr>
              <a:defRPr sz="3600" b="1"/>
            </a:lvl1pPr>
          </a:lstStyle>
          <a:p>
            <a:r>
              <a:rPr lang="en-US"/>
              <a:t>Click to edit Master title style</a:t>
            </a:r>
          </a:p>
        </p:txBody>
      </p:sp>
      <p:sp>
        <p:nvSpPr>
          <p:cNvPr id="3" name="Vertical Text Placeholder 2"/>
          <p:cNvSpPr>
            <a:spLocks noGrp="1"/>
          </p:cNvSpPr>
          <p:nvPr>
            <p:ph type="body" orient="vert" idx="1"/>
          </p:nvPr>
        </p:nvSpPr>
        <p:spPr>
          <a:xfrm>
            <a:off x="914400" y="-19050"/>
            <a:ext cx="7569200" cy="61150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640071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9050"/>
            <a:ext cx="10363200" cy="1143000"/>
          </a:xfrm>
        </p:spPr>
        <p:txBody>
          <a:bodyPr/>
          <a:lstStyle>
            <a:lvl1pPr>
              <a:defRPr sz="3600" b="1"/>
            </a:lvl1pPr>
          </a:lstStyle>
          <a:p>
            <a:r>
              <a:rPr lang="en-US" dirty="0"/>
              <a:t>Click to edit Master title style</a:t>
            </a:r>
          </a:p>
        </p:txBody>
      </p:sp>
      <p:sp>
        <p:nvSpPr>
          <p:cNvPr id="3" name="Text Placeholder 2"/>
          <p:cNvSpPr>
            <a:spLocks noGrp="1"/>
          </p:cNvSpPr>
          <p:nvPr>
            <p:ph type="body" sz="half" idx="1"/>
          </p:nvPr>
        </p:nvSpPr>
        <p:spPr>
          <a:xfrm>
            <a:off x="914400" y="1328040"/>
            <a:ext cx="5080000" cy="4114800"/>
          </a:xfrm>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328040"/>
            <a:ext cx="5080000" cy="4114800"/>
          </a:xfrm>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387810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Text Box 20"/>
          <p:cNvSpPr txBox="1">
            <a:spLocks noChangeArrowheads="1"/>
          </p:cNvSpPr>
          <p:nvPr userDrawn="1"/>
        </p:nvSpPr>
        <p:spPr bwMode="auto">
          <a:xfrm>
            <a:off x="6044867" y="6543676"/>
            <a:ext cx="309700" cy="215444"/>
          </a:xfrm>
          <a:prstGeom prst="rect">
            <a:avLst/>
          </a:prstGeom>
          <a:noFill/>
          <a:ln w="9525">
            <a:noFill/>
            <a:miter lim="800000"/>
            <a:headEnd/>
            <a:tailEnd/>
          </a:ln>
        </p:spPr>
        <p:txBody>
          <a:bodyPr wrap="none">
            <a:spAutoFit/>
          </a:bodyPr>
          <a:lstStyle>
            <a:lvl1pPr algn="ctr">
              <a:defRPr sz="2400">
                <a:solidFill>
                  <a:schemeClr val="tx1"/>
                </a:solidFill>
                <a:latin typeface="Times New Roman" pitchFamily="18" charset="0"/>
              </a:defRPr>
            </a:lvl1pPr>
            <a:lvl2pPr marL="742950" indent="-285750" algn="ctr">
              <a:defRPr sz="2400">
                <a:solidFill>
                  <a:schemeClr val="tx1"/>
                </a:solidFill>
                <a:latin typeface="Times New Roman" pitchFamily="18" charset="0"/>
              </a:defRPr>
            </a:lvl2pPr>
            <a:lvl3pPr marL="1143000" indent="-228600" algn="ctr">
              <a:defRPr sz="2400">
                <a:solidFill>
                  <a:schemeClr val="tx1"/>
                </a:solidFill>
                <a:latin typeface="Times New Roman" pitchFamily="18" charset="0"/>
              </a:defRPr>
            </a:lvl3pPr>
            <a:lvl4pPr marL="1600200" indent="-228600" algn="ctr">
              <a:defRPr sz="2400">
                <a:solidFill>
                  <a:schemeClr val="tx1"/>
                </a:solidFill>
                <a:latin typeface="Times New Roman" pitchFamily="18" charset="0"/>
              </a:defRPr>
            </a:lvl4pPr>
            <a:lvl5pPr marL="2057400" indent="-228600" algn="ctr">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defRPr/>
            </a:pPr>
            <a:fld id="{1DCC6943-3FF8-413A-972B-C29AA93EA8D7}" type="slidenum">
              <a:rPr lang="en-US" altLang="zh-CN" sz="800" smtClean="0">
                <a:solidFill>
                  <a:srgbClr val="000000"/>
                </a:solidFill>
                <a:latin typeface="Arial" pitchFamily="34" charset="0"/>
                <a:ea typeface="SimSun" pitchFamily="2" charset="-122"/>
              </a:rPr>
              <a:pPr eaLnBrk="1" hangingPunct="1">
                <a:defRPr/>
              </a:pPr>
              <a:t>‹#›</a:t>
            </a:fld>
            <a:endParaRPr lang="en-US" altLang="zh-CN" sz="2400" dirty="0">
              <a:ea typeface="SimSun" pitchFamily="2" charset="-122"/>
            </a:endParaRPr>
          </a:p>
        </p:txBody>
      </p:sp>
      <p:sp>
        <p:nvSpPr>
          <p:cNvPr id="6" name="Line 21"/>
          <p:cNvSpPr>
            <a:spLocks noChangeShapeType="1"/>
          </p:cNvSpPr>
          <p:nvPr userDrawn="1"/>
        </p:nvSpPr>
        <p:spPr bwMode="auto">
          <a:xfrm>
            <a:off x="304800" y="6467475"/>
            <a:ext cx="11684000"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2400" dirty="0"/>
          </a:p>
        </p:txBody>
      </p:sp>
      <p:graphicFrame>
        <p:nvGraphicFramePr>
          <p:cNvPr id="7" name="Object 22"/>
          <p:cNvGraphicFramePr>
            <a:graphicFrameLocks noChangeAspect="1"/>
          </p:cNvGraphicFramePr>
          <p:nvPr userDrawn="1"/>
        </p:nvGraphicFramePr>
        <p:xfrm>
          <a:off x="575734" y="6524625"/>
          <a:ext cx="698500" cy="222250"/>
        </p:xfrm>
        <a:graphic>
          <a:graphicData uri="http://schemas.openxmlformats.org/presentationml/2006/ole">
            <mc:AlternateContent xmlns:mc="http://schemas.openxmlformats.org/markup-compatibility/2006">
              <mc:Choice xmlns:v="urn:schemas-microsoft-com:vml" Requires="v">
                <p:oleObj name="Photo Editor Photo" r:id="rId2" imgW="1933333" imgH="819048" progId="MSPhotoEd.3">
                  <p:embed/>
                </p:oleObj>
              </mc:Choice>
              <mc:Fallback>
                <p:oleObj name="Photo Editor Photo" r:id="rId2" imgW="1933333" imgH="819048" progId="MSPhotoEd.3">
                  <p:embed/>
                  <p:pic>
                    <p:nvPicPr>
                      <p:cNvPr id="7" name="Object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734" y="6524625"/>
                        <a:ext cx="698500" cy="22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pic>
        <p:nvPicPr>
          <p:cNvPr id="10" name="Picture 92" descr="informal">
            <a:extLst>
              <a:ext uri="{FF2B5EF4-FFF2-40B4-BE49-F238E27FC236}">
                <a16:creationId xmlns:a16="http://schemas.microsoft.com/office/drawing/2014/main" id="{2D3E4C52-EA4B-4BA1-A7E6-A947892F8E0A}"/>
              </a:ext>
            </a:extLst>
          </p:cNvPr>
          <p:cNvPicPr>
            <a:picLocks noChangeAspect="1" noChangeArrowheads="1"/>
          </p:cNvPicPr>
          <p:nvPr userDrawn="1"/>
        </p:nvPicPr>
        <p:blipFill>
          <a:blip r:embed="rId4" cstate="print"/>
          <a:srcRect/>
          <a:stretch>
            <a:fillRect/>
          </a:stretch>
        </p:blipFill>
        <p:spPr bwMode="auto">
          <a:xfrm>
            <a:off x="152400" y="152400"/>
            <a:ext cx="1393371" cy="1371600"/>
          </a:xfrm>
          <a:prstGeom prst="rect">
            <a:avLst/>
          </a:prstGeom>
          <a:noFill/>
        </p:spPr>
      </p:pic>
      <p:sp>
        <p:nvSpPr>
          <p:cNvPr id="11" name="Rectangle 19">
            <a:extLst>
              <a:ext uri="{FF2B5EF4-FFF2-40B4-BE49-F238E27FC236}">
                <a16:creationId xmlns:a16="http://schemas.microsoft.com/office/drawing/2014/main" id="{134C6B26-75A0-4B19-9A4C-3535C4EB70CF}"/>
              </a:ext>
            </a:extLst>
          </p:cNvPr>
          <p:cNvSpPr>
            <a:spLocks noChangeArrowheads="1"/>
          </p:cNvSpPr>
          <p:nvPr userDrawn="1"/>
        </p:nvSpPr>
        <p:spPr bwMode="auto">
          <a:xfrm>
            <a:off x="7518400" y="6461126"/>
            <a:ext cx="4470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400">
                <a:solidFill>
                  <a:schemeClr val="tx1"/>
                </a:solidFill>
                <a:latin typeface="Times New Roman" pitchFamily="18" charset="0"/>
              </a:defRPr>
            </a:lvl1pPr>
            <a:lvl2pPr marL="742950" indent="-285750" algn="ctr">
              <a:defRPr sz="2400">
                <a:solidFill>
                  <a:schemeClr val="tx1"/>
                </a:solidFill>
                <a:latin typeface="Times New Roman" pitchFamily="18" charset="0"/>
              </a:defRPr>
            </a:lvl2pPr>
            <a:lvl3pPr marL="1143000" indent="-228600" algn="ctr">
              <a:defRPr sz="2400">
                <a:solidFill>
                  <a:schemeClr val="tx1"/>
                </a:solidFill>
                <a:latin typeface="Times New Roman" pitchFamily="18" charset="0"/>
              </a:defRPr>
            </a:lvl3pPr>
            <a:lvl4pPr marL="1600200" indent="-228600" algn="ctr">
              <a:defRPr sz="2400">
                <a:solidFill>
                  <a:schemeClr val="tx1"/>
                </a:solidFill>
                <a:latin typeface="Times New Roman" pitchFamily="18" charset="0"/>
              </a:defRPr>
            </a:lvl4pPr>
            <a:lvl5pPr marL="2057400" indent="-228600" algn="ctr">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r" eaLnBrk="1" hangingPunct="1">
              <a:defRPr/>
            </a:pPr>
            <a:r>
              <a:rPr lang="en-US" altLang="zh-CN" sz="1200" b="1" dirty="0">
                <a:solidFill>
                  <a:srgbClr val="000000"/>
                </a:solidFill>
                <a:latin typeface="Arial" pitchFamily="34" charset="0"/>
                <a:ea typeface="SimSun" pitchFamily="2" charset="-122"/>
              </a:rPr>
              <a:t>University of Maryland</a:t>
            </a:r>
          </a:p>
          <a:p>
            <a:pPr algn="r" fontAlgn="base">
              <a:spcBef>
                <a:spcPct val="0"/>
              </a:spcBef>
              <a:spcAft>
                <a:spcPct val="0"/>
              </a:spcAft>
              <a:defRPr/>
            </a:pPr>
            <a:r>
              <a:rPr lang="en-US" sz="800" dirty="0">
                <a:solidFill>
                  <a:srgbClr val="000000"/>
                </a:solidFill>
                <a:latin typeface="Arial" pitchFamily="34" charset="0"/>
              </a:rPr>
              <a:t>Copyright © 2022 CALCE</a:t>
            </a:r>
          </a:p>
        </p:txBody>
      </p:sp>
      <p:sp>
        <p:nvSpPr>
          <p:cNvPr id="12" name="Text Box 23">
            <a:extLst>
              <a:ext uri="{FF2B5EF4-FFF2-40B4-BE49-F238E27FC236}">
                <a16:creationId xmlns:a16="http://schemas.microsoft.com/office/drawing/2014/main" id="{AA557FA2-5BE0-4175-82DF-4AB25B855D9E}"/>
              </a:ext>
            </a:extLst>
          </p:cNvPr>
          <p:cNvSpPr txBox="1">
            <a:spLocks noChangeArrowheads="1"/>
          </p:cNvSpPr>
          <p:nvPr userDrawn="1"/>
        </p:nvSpPr>
        <p:spPr bwMode="auto">
          <a:xfrm>
            <a:off x="1478847" y="6539628"/>
            <a:ext cx="884465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sz="2400">
                <a:solidFill>
                  <a:schemeClr val="tx1"/>
                </a:solidFill>
                <a:latin typeface="Times New Roman" pitchFamily="18" charset="0"/>
              </a:defRPr>
            </a:lvl1pPr>
            <a:lvl2pPr marL="742950" indent="-285750" algn="ctr">
              <a:defRPr sz="2400">
                <a:solidFill>
                  <a:schemeClr val="tx1"/>
                </a:solidFill>
                <a:latin typeface="Times New Roman" pitchFamily="18" charset="0"/>
              </a:defRPr>
            </a:lvl2pPr>
            <a:lvl3pPr marL="1143000" indent="-228600" algn="ctr">
              <a:defRPr sz="2400">
                <a:solidFill>
                  <a:schemeClr val="tx1"/>
                </a:solidFill>
                <a:latin typeface="Times New Roman" pitchFamily="18" charset="0"/>
              </a:defRPr>
            </a:lvl3pPr>
            <a:lvl4pPr marL="1600200" indent="-228600" algn="ctr">
              <a:defRPr sz="2400">
                <a:solidFill>
                  <a:schemeClr val="tx1"/>
                </a:solidFill>
                <a:latin typeface="Times New Roman" pitchFamily="18" charset="0"/>
              </a:defRPr>
            </a:lvl4pPr>
            <a:lvl5pPr marL="2057400" indent="-228600" algn="ctr">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defRPr/>
            </a:pPr>
            <a:r>
              <a:rPr lang="en-US" altLang="zh-CN" sz="1000" b="1" dirty="0">
                <a:solidFill>
                  <a:srgbClr val="000000"/>
                </a:solidFill>
                <a:latin typeface="Arial" pitchFamily="34" charset="0"/>
                <a:ea typeface="SimSun" pitchFamily="2" charset="-122"/>
              </a:rPr>
              <a:t>Center for Advanced Life Cycle Engineering                                                                            </a:t>
            </a:r>
            <a:r>
              <a:rPr lang="en-US" sz="1000" b="0" dirty="0">
                <a:solidFill>
                  <a:schemeClr val="tx1"/>
                </a:solidFill>
                <a:latin typeface="Arial" charset="0"/>
                <a:cs typeface="Arial" charset="0"/>
              </a:rPr>
              <a:t>Not to be duplicated or distributed without permission</a:t>
            </a:r>
            <a:endParaRPr lang="en-US" altLang="zh-CN" sz="1000" b="1" dirty="0">
              <a:solidFill>
                <a:srgbClr val="000000"/>
              </a:solidFill>
              <a:latin typeface="Arial" pitchFamily="34" charset="0"/>
              <a:ea typeface="SimSun" pitchFamily="2" charset="-122"/>
            </a:endParaRPr>
          </a:p>
        </p:txBody>
      </p:sp>
    </p:spTree>
    <p:extLst>
      <p:ext uri="{BB962C8B-B14F-4D97-AF65-F5344CB8AC3E}">
        <p14:creationId xmlns:p14="http://schemas.microsoft.com/office/powerpoint/2010/main" val="2796225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9626573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5854588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p>
        </p:txBody>
      </p:sp>
      <p:sp>
        <p:nvSpPr>
          <p:cNvPr id="3" name="Content Placeholder 2"/>
          <p:cNvSpPr>
            <a:spLocks noGrp="1"/>
          </p:cNvSpPr>
          <p:nvPr>
            <p:ph sz="half" idx="1"/>
          </p:nvPr>
        </p:nvSpPr>
        <p:spPr>
          <a:xfrm>
            <a:off x="914400" y="1371600"/>
            <a:ext cx="508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371600"/>
            <a:ext cx="508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167355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12192000" cy="1143000"/>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22836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30"/>
        <p:cNvGrpSpPr/>
        <p:nvPr/>
      </p:nvGrpSpPr>
      <p:grpSpPr>
        <a:xfrm>
          <a:off x="0" y="0"/>
          <a:ext cx="0" cy="0"/>
          <a:chOff x="0" y="0"/>
          <a:chExt cx="0" cy="0"/>
        </a:xfrm>
      </p:grpSpPr>
      <p:sp>
        <p:nvSpPr>
          <p:cNvPr id="31" name="Google Shape;31;p75"/>
          <p:cNvSpPr txBox="1">
            <a:spLocks noGrp="1"/>
          </p:cNvSpPr>
          <p:nvPr>
            <p:ph type="title"/>
          </p:nvPr>
        </p:nvSpPr>
        <p:spPr>
          <a:xfrm>
            <a:off x="0" y="8382"/>
            <a:ext cx="121920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36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2" name="Google Shape;32;p75"/>
          <p:cNvSpPr txBox="1">
            <a:spLocks noGrp="1"/>
          </p:cNvSpPr>
          <p:nvPr>
            <p:ph type="body" idx="1"/>
          </p:nvPr>
        </p:nvSpPr>
        <p:spPr>
          <a:xfrm>
            <a:off x="914400" y="1545760"/>
            <a:ext cx="5080000" cy="41148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Font typeface="Times New Roman"/>
              <a:buChar char="•"/>
              <a:defRPr sz="2800"/>
            </a:lvl1pPr>
            <a:lvl2pPr marL="914400" lvl="1" indent="-381000" algn="l">
              <a:spcBef>
                <a:spcPts val="480"/>
              </a:spcBef>
              <a:spcAft>
                <a:spcPts val="0"/>
              </a:spcAft>
              <a:buClr>
                <a:schemeClr val="dk1"/>
              </a:buClr>
              <a:buSzPts val="2400"/>
              <a:buFont typeface="Times New Roman"/>
              <a:buChar char="–"/>
              <a:defRPr sz="2400"/>
            </a:lvl2pPr>
            <a:lvl3pPr marL="1371600" lvl="2" indent="-355600" algn="l">
              <a:spcBef>
                <a:spcPts val="400"/>
              </a:spcBef>
              <a:spcAft>
                <a:spcPts val="0"/>
              </a:spcAft>
              <a:buClr>
                <a:schemeClr val="dk1"/>
              </a:buClr>
              <a:buSzPts val="2000"/>
              <a:buFont typeface="Times New Roman"/>
              <a:buChar char="•"/>
              <a:defRPr sz="2000"/>
            </a:lvl3pPr>
            <a:lvl4pPr marL="1828800" lvl="3" indent="-342900" algn="l">
              <a:spcBef>
                <a:spcPts val="360"/>
              </a:spcBef>
              <a:spcAft>
                <a:spcPts val="0"/>
              </a:spcAft>
              <a:buClr>
                <a:schemeClr val="dk1"/>
              </a:buClr>
              <a:buSzPts val="1800"/>
              <a:buFont typeface="Times New Roman"/>
              <a:buChar char="–"/>
              <a:defRPr sz="1800"/>
            </a:lvl4pPr>
            <a:lvl5pPr marL="2286000" lvl="4" indent="-342900" algn="l">
              <a:spcBef>
                <a:spcPts val="360"/>
              </a:spcBef>
              <a:spcAft>
                <a:spcPts val="0"/>
              </a:spcAft>
              <a:buClr>
                <a:schemeClr val="dk1"/>
              </a:buClr>
              <a:buSzPts val="1800"/>
              <a:buFont typeface="Times New Roman"/>
              <a:buChar char="»"/>
              <a:defRPr sz="1800"/>
            </a:lvl5pPr>
            <a:lvl6pPr marL="2743200" lvl="5" indent="-342900" algn="l">
              <a:spcBef>
                <a:spcPts val="360"/>
              </a:spcBef>
              <a:spcAft>
                <a:spcPts val="0"/>
              </a:spcAft>
              <a:buClr>
                <a:schemeClr val="dk1"/>
              </a:buClr>
              <a:buSzPts val="1800"/>
              <a:buFont typeface="Times New Roman"/>
              <a:buChar char="»"/>
              <a:defRPr sz="1800"/>
            </a:lvl6pPr>
            <a:lvl7pPr marL="3200400" lvl="6" indent="-342900" algn="l">
              <a:spcBef>
                <a:spcPts val="360"/>
              </a:spcBef>
              <a:spcAft>
                <a:spcPts val="0"/>
              </a:spcAft>
              <a:buClr>
                <a:schemeClr val="dk1"/>
              </a:buClr>
              <a:buSzPts val="1800"/>
              <a:buFont typeface="Times New Roman"/>
              <a:buChar char="»"/>
              <a:defRPr sz="1800"/>
            </a:lvl7pPr>
            <a:lvl8pPr marL="3657600" lvl="7" indent="-342900" algn="l">
              <a:spcBef>
                <a:spcPts val="360"/>
              </a:spcBef>
              <a:spcAft>
                <a:spcPts val="0"/>
              </a:spcAft>
              <a:buClr>
                <a:schemeClr val="dk1"/>
              </a:buClr>
              <a:buSzPts val="1800"/>
              <a:buFont typeface="Times New Roman"/>
              <a:buChar char="»"/>
              <a:defRPr sz="1800"/>
            </a:lvl8pPr>
            <a:lvl9pPr marL="4114800" lvl="8" indent="-342900" algn="l">
              <a:spcBef>
                <a:spcPts val="360"/>
              </a:spcBef>
              <a:spcAft>
                <a:spcPts val="0"/>
              </a:spcAft>
              <a:buClr>
                <a:schemeClr val="dk1"/>
              </a:buClr>
              <a:buSzPts val="1800"/>
              <a:buFont typeface="Times New Roman"/>
              <a:buChar char="»"/>
              <a:defRPr sz="1800"/>
            </a:lvl9pPr>
          </a:lstStyle>
          <a:p>
            <a:endParaRPr/>
          </a:p>
        </p:txBody>
      </p:sp>
      <p:sp>
        <p:nvSpPr>
          <p:cNvPr id="33" name="Google Shape;33;p75"/>
          <p:cNvSpPr txBox="1">
            <a:spLocks noGrp="1"/>
          </p:cNvSpPr>
          <p:nvPr>
            <p:ph type="body" idx="2"/>
          </p:nvPr>
        </p:nvSpPr>
        <p:spPr>
          <a:xfrm>
            <a:off x="6197600" y="1545760"/>
            <a:ext cx="5080000" cy="41148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Font typeface="Times New Roman"/>
              <a:buChar char="•"/>
              <a:defRPr sz="2800"/>
            </a:lvl1pPr>
            <a:lvl2pPr marL="914400" lvl="1" indent="-381000" algn="l">
              <a:spcBef>
                <a:spcPts val="480"/>
              </a:spcBef>
              <a:spcAft>
                <a:spcPts val="0"/>
              </a:spcAft>
              <a:buClr>
                <a:schemeClr val="dk1"/>
              </a:buClr>
              <a:buSzPts val="2400"/>
              <a:buFont typeface="Times New Roman"/>
              <a:buChar char="–"/>
              <a:defRPr sz="2400"/>
            </a:lvl2pPr>
            <a:lvl3pPr marL="1371600" lvl="2" indent="-355600" algn="l">
              <a:spcBef>
                <a:spcPts val="400"/>
              </a:spcBef>
              <a:spcAft>
                <a:spcPts val="0"/>
              </a:spcAft>
              <a:buClr>
                <a:schemeClr val="dk1"/>
              </a:buClr>
              <a:buSzPts val="2000"/>
              <a:buFont typeface="Times New Roman"/>
              <a:buChar char="•"/>
              <a:defRPr sz="2000"/>
            </a:lvl3pPr>
            <a:lvl4pPr marL="1828800" lvl="3" indent="-342900" algn="l">
              <a:spcBef>
                <a:spcPts val="360"/>
              </a:spcBef>
              <a:spcAft>
                <a:spcPts val="0"/>
              </a:spcAft>
              <a:buClr>
                <a:schemeClr val="dk1"/>
              </a:buClr>
              <a:buSzPts val="1800"/>
              <a:buFont typeface="Times New Roman"/>
              <a:buChar char="–"/>
              <a:defRPr sz="1800"/>
            </a:lvl4pPr>
            <a:lvl5pPr marL="2286000" lvl="4" indent="-342900" algn="l">
              <a:spcBef>
                <a:spcPts val="360"/>
              </a:spcBef>
              <a:spcAft>
                <a:spcPts val="0"/>
              </a:spcAft>
              <a:buClr>
                <a:schemeClr val="dk1"/>
              </a:buClr>
              <a:buSzPts val="1800"/>
              <a:buFont typeface="Times New Roman"/>
              <a:buChar char="»"/>
              <a:defRPr sz="1800"/>
            </a:lvl5pPr>
            <a:lvl6pPr marL="2743200" lvl="5" indent="-342900" algn="l">
              <a:spcBef>
                <a:spcPts val="360"/>
              </a:spcBef>
              <a:spcAft>
                <a:spcPts val="0"/>
              </a:spcAft>
              <a:buClr>
                <a:schemeClr val="dk1"/>
              </a:buClr>
              <a:buSzPts val="1800"/>
              <a:buFont typeface="Times New Roman"/>
              <a:buChar char="»"/>
              <a:defRPr sz="1800"/>
            </a:lvl6pPr>
            <a:lvl7pPr marL="3200400" lvl="6" indent="-342900" algn="l">
              <a:spcBef>
                <a:spcPts val="360"/>
              </a:spcBef>
              <a:spcAft>
                <a:spcPts val="0"/>
              </a:spcAft>
              <a:buClr>
                <a:schemeClr val="dk1"/>
              </a:buClr>
              <a:buSzPts val="1800"/>
              <a:buFont typeface="Times New Roman"/>
              <a:buChar char="»"/>
              <a:defRPr sz="1800"/>
            </a:lvl7pPr>
            <a:lvl8pPr marL="3657600" lvl="7" indent="-342900" algn="l">
              <a:spcBef>
                <a:spcPts val="360"/>
              </a:spcBef>
              <a:spcAft>
                <a:spcPts val="0"/>
              </a:spcAft>
              <a:buClr>
                <a:schemeClr val="dk1"/>
              </a:buClr>
              <a:buSzPts val="1800"/>
              <a:buFont typeface="Times New Roman"/>
              <a:buChar char="»"/>
              <a:defRPr sz="1800"/>
            </a:lvl8pPr>
            <a:lvl9pPr marL="4114800" lvl="8" indent="-342900" algn="l">
              <a:spcBef>
                <a:spcPts val="360"/>
              </a:spcBef>
              <a:spcAft>
                <a:spcPts val="0"/>
              </a:spcAft>
              <a:buClr>
                <a:schemeClr val="dk1"/>
              </a:buClr>
              <a:buSzPts val="1800"/>
              <a:buFont typeface="Times New Roman"/>
              <a:buChar char="»"/>
              <a:defRPr sz="1800"/>
            </a:lvl9pPr>
          </a:lstStyle>
          <a:p>
            <a:endParaRPr/>
          </a:p>
        </p:txBody>
      </p:sp>
    </p:spTree>
    <p:extLst>
      <p:ext uri="{BB962C8B-B14F-4D97-AF65-F5344CB8AC3E}">
        <p14:creationId xmlns:p14="http://schemas.microsoft.com/office/powerpoint/2010/main" val="294576482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p>
        </p:txBody>
      </p:sp>
    </p:spTree>
    <p:extLst>
      <p:ext uri="{BB962C8B-B14F-4D97-AF65-F5344CB8AC3E}">
        <p14:creationId xmlns:p14="http://schemas.microsoft.com/office/powerpoint/2010/main" val="20765946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933371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8140918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848071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9919654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152400"/>
            <a:ext cx="2590800" cy="5943600"/>
          </a:xfrm>
        </p:spPr>
        <p:txBody>
          <a:bodyPr vert="eaVert"/>
          <a:lstStyle>
            <a:lvl1pPr>
              <a:defRPr sz="3600"/>
            </a:lvl1pPr>
          </a:lstStyle>
          <a:p>
            <a:r>
              <a:rPr lang="en-US"/>
              <a:t>Click to edit Master title style</a:t>
            </a:r>
          </a:p>
        </p:txBody>
      </p:sp>
      <p:sp>
        <p:nvSpPr>
          <p:cNvPr id="3" name="Vertical Text Placeholder 2"/>
          <p:cNvSpPr>
            <a:spLocks noGrp="1"/>
          </p:cNvSpPr>
          <p:nvPr>
            <p:ph type="body" orient="vert" idx="1"/>
          </p:nvPr>
        </p:nvSpPr>
        <p:spPr>
          <a:xfrm>
            <a:off x="914400" y="152400"/>
            <a:ext cx="7569200" cy="5943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3378540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12192000" cy="838200"/>
          </a:xfrm>
        </p:spPr>
        <p:txBody>
          <a:bodyPr/>
          <a:lstStyle>
            <a:lvl1pPr>
              <a:defRPr sz="3600"/>
            </a:lvl1pPr>
          </a:lstStyle>
          <a:p>
            <a:r>
              <a:rPr lang="en-US"/>
              <a:t>Click to edit Master title style</a:t>
            </a:r>
          </a:p>
        </p:txBody>
      </p:sp>
      <p:sp>
        <p:nvSpPr>
          <p:cNvPr id="3" name="Chart Placeholder 2"/>
          <p:cNvSpPr>
            <a:spLocks noGrp="1"/>
          </p:cNvSpPr>
          <p:nvPr>
            <p:ph type="chart" idx="1"/>
          </p:nvPr>
        </p:nvSpPr>
        <p:spPr>
          <a:xfrm>
            <a:off x="914400" y="1371600"/>
            <a:ext cx="10363200" cy="4724400"/>
          </a:xfrm>
        </p:spPr>
        <p:txBody>
          <a:bodyPr/>
          <a:lstStyle/>
          <a:p>
            <a:pPr lvl="0"/>
            <a:r>
              <a:rPr lang="en-US" noProof="0" dirty="0"/>
              <a:t>Click icon to add chart</a:t>
            </a:r>
          </a:p>
        </p:txBody>
      </p:sp>
    </p:spTree>
    <p:extLst>
      <p:ext uri="{BB962C8B-B14F-4D97-AF65-F5344CB8AC3E}">
        <p14:creationId xmlns:p14="http://schemas.microsoft.com/office/powerpoint/2010/main" val="47224580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12192000" cy="838200"/>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sz="half" idx="1"/>
          </p:nvPr>
        </p:nvSpPr>
        <p:spPr>
          <a:xfrm>
            <a:off x="914400" y="1371600"/>
            <a:ext cx="50800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371600"/>
            <a:ext cx="50800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419990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12192000" cy="838200"/>
          </a:xfrm>
        </p:spPr>
        <p:txBody>
          <a:bodyPr/>
          <a:lstStyle>
            <a:lvl1pPr>
              <a:defRPr sz="3600"/>
            </a:lvl1pPr>
          </a:lstStyle>
          <a:p>
            <a:r>
              <a:rPr lang="en-US"/>
              <a:t>Click to edit Master title style</a:t>
            </a:r>
          </a:p>
        </p:txBody>
      </p:sp>
      <p:sp>
        <p:nvSpPr>
          <p:cNvPr id="3" name="Text Placeholder 2"/>
          <p:cNvSpPr>
            <a:spLocks noGrp="1"/>
          </p:cNvSpPr>
          <p:nvPr>
            <p:ph type="body" sz="half" idx="1"/>
          </p:nvPr>
        </p:nvSpPr>
        <p:spPr>
          <a:xfrm>
            <a:off x="914400" y="1371600"/>
            <a:ext cx="50800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371600"/>
            <a:ext cx="5080000" cy="228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810000"/>
            <a:ext cx="5080000" cy="228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67584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12192000" cy="838200"/>
          </a:xfrm>
        </p:spPr>
        <p:txBody>
          <a:bodyPr/>
          <a:lstStyle>
            <a:lvl1pPr>
              <a:defRPr sz="3600"/>
            </a:lvl1pPr>
          </a:lstStyle>
          <a:p>
            <a:r>
              <a:rPr lang="en-US"/>
              <a:t>Click to edit Master title style</a:t>
            </a:r>
          </a:p>
        </p:txBody>
      </p:sp>
      <p:sp>
        <p:nvSpPr>
          <p:cNvPr id="3" name="Table Placeholder 2"/>
          <p:cNvSpPr>
            <a:spLocks noGrp="1"/>
          </p:cNvSpPr>
          <p:nvPr>
            <p:ph type="tbl" idx="1"/>
          </p:nvPr>
        </p:nvSpPr>
        <p:spPr>
          <a:xfrm>
            <a:off x="914400" y="1371600"/>
            <a:ext cx="10363200" cy="4724400"/>
          </a:xfrm>
        </p:spPr>
        <p:txBody>
          <a:bodyPr/>
          <a:lstStyle/>
          <a:p>
            <a:pPr lvl="0"/>
            <a:r>
              <a:rPr lang="en-US" noProof="0" dirty="0"/>
              <a:t>Click icon to add table</a:t>
            </a:r>
          </a:p>
        </p:txBody>
      </p:sp>
    </p:spTree>
    <p:extLst>
      <p:ext uri="{BB962C8B-B14F-4D97-AF65-F5344CB8AC3E}">
        <p14:creationId xmlns:p14="http://schemas.microsoft.com/office/powerpoint/2010/main" val="1634132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36"/>
        <p:cNvGrpSpPr/>
        <p:nvPr/>
      </p:nvGrpSpPr>
      <p:grpSpPr>
        <a:xfrm>
          <a:off x="0" y="0"/>
          <a:ext cx="0" cy="0"/>
          <a:chOff x="0" y="0"/>
          <a:chExt cx="0" cy="0"/>
        </a:xfrm>
      </p:grpSpPr>
      <p:sp>
        <p:nvSpPr>
          <p:cNvPr id="37" name="Google Shape;37;p77"/>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8" name="Google Shape;38;p77"/>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chemeClr val="dk1"/>
              </a:buClr>
              <a:buSzPts val="2000"/>
              <a:buFont typeface="Times New Roman"/>
              <a:buNone/>
              <a:defRPr sz="2000"/>
            </a:lvl1pPr>
            <a:lvl2pPr marL="914400" lvl="1" indent="-228600" algn="l">
              <a:spcBef>
                <a:spcPts val="360"/>
              </a:spcBef>
              <a:spcAft>
                <a:spcPts val="0"/>
              </a:spcAft>
              <a:buClr>
                <a:schemeClr val="dk1"/>
              </a:buClr>
              <a:buSzPts val="1800"/>
              <a:buFont typeface="Times New Roman"/>
              <a:buNone/>
              <a:defRPr sz="1800"/>
            </a:lvl2pPr>
            <a:lvl3pPr marL="1371600" lvl="2" indent="-228600" algn="l">
              <a:spcBef>
                <a:spcPts val="320"/>
              </a:spcBef>
              <a:spcAft>
                <a:spcPts val="0"/>
              </a:spcAft>
              <a:buClr>
                <a:schemeClr val="dk1"/>
              </a:buClr>
              <a:buSzPts val="1600"/>
              <a:buFont typeface="Times New Roman"/>
              <a:buNone/>
              <a:defRPr sz="1600"/>
            </a:lvl3pPr>
            <a:lvl4pPr marL="1828800" lvl="3" indent="-228600" algn="l">
              <a:spcBef>
                <a:spcPts val="280"/>
              </a:spcBef>
              <a:spcAft>
                <a:spcPts val="0"/>
              </a:spcAft>
              <a:buClr>
                <a:schemeClr val="dk1"/>
              </a:buClr>
              <a:buSzPts val="1400"/>
              <a:buFont typeface="Times New Roman"/>
              <a:buNone/>
              <a:defRPr sz="1400"/>
            </a:lvl4pPr>
            <a:lvl5pPr marL="2286000" lvl="4" indent="-228600" algn="l">
              <a:spcBef>
                <a:spcPts val="280"/>
              </a:spcBef>
              <a:spcAft>
                <a:spcPts val="0"/>
              </a:spcAft>
              <a:buClr>
                <a:schemeClr val="dk1"/>
              </a:buClr>
              <a:buSzPts val="1400"/>
              <a:buFont typeface="Times New Roman"/>
              <a:buNone/>
              <a:defRPr sz="1400"/>
            </a:lvl5pPr>
            <a:lvl6pPr marL="2743200" lvl="5" indent="-228600" algn="l">
              <a:spcBef>
                <a:spcPts val="280"/>
              </a:spcBef>
              <a:spcAft>
                <a:spcPts val="0"/>
              </a:spcAft>
              <a:buClr>
                <a:schemeClr val="dk1"/>
              </a:buClr>
              <a:buSzPts val="1400"/>
              <a:buFont typeface="Times New Roman"/>
              <a:buNone/>
              <a:defRPr sz="1400"/>
            </a:lvl6pPr>
            <a:lvl7pPr marL="3200400" lvl="6" indent="-228600" algn="l">
              <a:spcBef>
                <a:spcPts val="280"/>
              </a:spcBef>
              <a:spcAft>
                <a:spcPts val="0"/>
              </a:spcAft>
              <a:buClr>
                <a:schemeClr val="dk1"/>
              </a:buClr>
              <a:buSzPts val="1400"/>
              <a:buFont typeface="Times New Roman"/>
              <a:buNone/>
              <a:defRPr sz="1400"/>
            </a:lvl7pPr>
            <a:lvl8pPr marL="3657600" lvl="7" indent="-228600" algn="l">
              <a:spcBef>
                <a:spcPts val="280"/>
              </a:spcBef>
              <a:spcAft>
                <a:spcPts val="0"/>
              </a:spcAft>
              <a:buClr>
                <a:schemeClr val="dk1"/>
              </a:buClr>
              <a:buSzPts val="1400"/>
              <a:buFont typeface="Times New Roman"/>
              <a:buNone/>
              <a:defRPr sz="1400"/>
            </a:lvl8pPr>
            <a:lvl9pPr marL="4114800" lvl="8" indent="-228600" algn="l">
              <a:spcBef>
                <a:spcPts val="280"/>
              </a:spcBef>
              <a:spcAft>
                <a:spcPts val="0"/>
              </a:spcAft>
              <a:buClr>
                <a:schemeClr val="dk1"/>
              </a:buClr>
              <a:buSzPts val="1400"/>
              <a:buFont typeface="Times New Roman"/>
              <a:buNone/>
              <a:defRPr sz="1400"/>
            </a:lvl9pPr>
          </a:lstStyle>
          <a:p>
            <a:endParaRPr/>
          </a:p>
        </p:txBody>
      </p:sp>
    </p:spTree>
    <p:extLst>
      <p:ext uri="{BB962C8B-B14F-4D97-AF65-F5344CB8AC3E}">
        <p14:creationId xmlns:p14="http://schemas.microsoft.com/office/powerpoint/2010/main" val="298144272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49085" y="1291132"/>
            <a:ext cx="10363200" cy="1470025"/>
          </a:xfrm>
        </p:spPr>
        <p:txBody>
          <a:bodyPr>
            <a:normAutofit/>
          </a:bodyPr>
          <a:lstStyle>
            <a:lvl1pPr>
              <a:defRPr sz="3600"/>
            </a:lvl1pPr>
          </a:lstStyle>
          <a:p>
            <a:r>
              <a:rPr lang="en-US" dirty="0"/>
              <a:t>Click to edit Master title style</a:t>
            </a:r>
          </a:p>
        </p:txBody>
      </p:sp>
      <p:sp>
        <p:nvSpPr>
          <p:cNvPr id="3" name="Subtitle 2"/>
          <p:cNvSpPr>
            <a:spLocks noGrp="1"/>
          </p:cNvSpPr>
          <p:nvPr>
            <p:ph type="subTitle" idx="1" hasCustomPrompt="1"/>
          </p:nvPr>
        </p:nvSpPr>
        <p:spPr>
          <a:xfrm>
            <a:off x="1115130" y="2934223"/>
            <a:ext cx="9677400" cy="838200"/>
          </a:xfrm>
        </p:spPr>
        <p:txBody>
          <a:bodyPr>
            <a:normAutofit/>
          </a:bodyPr>
          <a:lstStyle>
            <a:lvl1pPr marL="0" indent="0" algn="ctr">
              <a:buNone/>
              <a:defRPr sz="28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CALCE Team: Click to edit Master subtitle style</a:t>
            </a:r>
          </a:p>
        </p:txBody>
      </p:sp>
      <p:sp>
        <p:nvSpPr>
          <p:cNvPr id="8" name="Rectangle 7"/>
          <p:cNvSpPr/>
          <p:nvPr userDrawn="1"/>
        </p:nvSpPr>
        <p:spPr>
          <a:xfrm>
            <a:off x="4275689" y="76201"/>
            <a:ext cx="3605474" cy="1015663"/>
          </a:xfrm>
          <a:prstGeom prst="rect">
            <a:avLst/>
          </a:prstGeom>
        </p:spPr>
        <p:txBody>
          <a:bodyPr wrap="none">
            <a:spAutoFit/>
          </a:bodyPr>
          <a:lstStyle/>
          <a:p>
            <a:pPr algn="ctr"/>
            <a:r>
              <a:rPr lang="en-US" sz="2000" b="1" dirty="0">
                <a:latin typeface="Times New Roman" panose="02020603050405020304" pitchFamily="18" charset="0"/>
                <a:cs typeface="Times New Roman" panose="02020603050405020304" pitchFamily="18" charset="0"/>
              </a:rPr>
              <a:t>Reliability Science Symposium </a:t>
            </a:r>
          </a:p>
          <a:p>
            <a:pPr algn="ctr"/>
            <a:r>
              <a:rPr lang="en-US" sz="2000" b="1" dirty="0">
                <a:latin typeface="Times New Roman" panose="02020603050405020304" pitchFamily="18" charset="0"/>
                <a:cs typeface="Times New Roman" panose="02020603050405020304" pitchFamily="18" charset="0"/>
              </a:rPr>
              <a:t>Spring 2022</a:t>
            </a:r>
          </a:p>
          <a:p>
            <a:pPr algn="ctr"/>
            <a:r>
              <a:rPr lang="en-US" sz="2000" b="1" dirty="0">
                <a:latin typeface="Times New Roman" panose="02020603050405020304" pitchFamily="18" charset="0"/>
                <a:cs typeface="Times New Roman" panose="02020603050405020304" pitchFamily="18" charset="0"/>
              </a:rPr>
              <a:t>March 22-23, 2022</a:t>
            </a:r>
          </a:p>
        </p:txBody>
      </p:sp>
      <p:pic>
        <p:nvPicPr>
          <p:cNvPr id="6" name="Picture 92" descr="informal">
            <a:extLst>
              <a:ext uri="{FF2B5EF4-FFF2-40B4-BE49-F238E27FC236}">
                <a16:creationId xmlns:a16="http://schemas.microsoft.com/office/drawing/2014/main" id="{67618D57-ACB1-434B-AFBA-9DAFB672FEF3}"/>
              </a:ext>
            </a:extLst>
          </p:cNvPr>
          <p:cNvPicPr>
            <a:picLocks noChangeAspect="1" noChangeArrowheads="1"/>
          </p:cNvPicPr>
          <p:nvPr userDrawn="1"/>
        </p:nvPicPr>
        <p:blipFill>
          <a:blip r:embed="rId2" cstate="print"/>
          <a:srcRect/>
          <a:stretch>
            <a:fillRect/>
          </a:stretch>
        </p:blipFill>
        <p:spPr bwMode="auto">
          <a:xfrm>
            <a:off x="152400" y="152400"/>
            <a:ext cx="1393371" cy="1371600"/>
          </a:xfrm>
          <a:prstGeom prst="rect">
            <a:avLst/>
          </a:prstGeom>
          <a:noFill/>
        </p:spPr>
      </p:pic>
      <p:sp>
        <p:nvSpPr>
          <p:cNvPr id="7" name="Content Placeholder 2">
            <a:extLst>
              <a:ext uri="{FF2B5EF4-FFF2-40B4-BE49-F238E27FC236}">
                <a16:creationId xmlns:a16="http://schemas.microsoft.com/office/drawing/2014/main" id="{6C6269A4-65C4-47FB-BEE9-829FA633A35B}"/>
              </a:ext>
            </a:extLst>
          </p:cNvPr>
          <p:cNvSpPr>
            <a:spLocks noGrp="1"/>
          </p:cNvSpPr>
          <p:nvPr>
            <p:ph idx="10" hasCustomPrompt="1"/>
          </p:nvPr>
        </p:nvSpPr>
        <p:spPr>
          <a:xfrm>
            <a:off x="1613115" y="4509351"/>
            <a:ext cx="9677400" cy="1593092"/>
          </a:xfrm>
        </p:spPr>
        <p:txBody>
          <a:bodyPr>
            <a:normAutofit/>
          </a:bodyPr>
          <a:lstStyle>
            <a:lvl1pPr marL="457200" indent="-457200">
              <a:buFont typeface="Arial" panose="020B0604020202020204" pitchFamily="34" charset="0"/>
              <a:buChar char="•"/>
              <a:defRPr sz="2800" b="0"/>
            </a:lvl1pPr>
            <a:lvl2pPr>
              <a:defRPr sz="2400"/>
            </a:lvl2pPr>
            <a:lvl3pPr>
              <a:defRPr sz="2000"/>
            </a:lvl3pPr>
            <a:lvl4pPr>
              <a:defRPr sz="1800"/>
            </a:lvl4pPr>
            <a:lvl5pPr>
              <a:defRPr sz="1800"/>
            </a:lvl5pPr>
          </a:lstStyle>
          <a:p>
            <a:pPr lvl="0"/>
            <a:r>
              <a:rPr lang="en-US" dirty="0"/>
              <a:t>Click to edit Master text styles</a:t>
            </a:r>
          </a:p>
        </p:txBody>
      </p:sp>
      <p:sp>
        <p:nvSpPr>
          <p:cNvPr id="5" name="TextBox 4">
            <a:extLst>
              <a:ext uri="{FF2B5EF4-FFF2-40B4-BE49-F238E27FC236}">
                <a16:creationId xmlns:a16="http://schemas.microsoft.com/office/drawing/2014/main" id="{3D5367F7-7521-4DE5-8F08-4608DEF09869}"/>
              </a:ext>
            </a:extLst>
          </p:cNvPr>
          <p:cNvSpPr txBox="1"/>
          <p:nvPr userDrawn="1"/>
        </p:nvSpPr>
        <p:spPr>
          <a:xfrm>
            <a:off x="713670" y="3959778"/>
            <a:ext cx="1798890"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Objectives</a:t>
            </a:r>
          </a:p>
        </p:txBody>
      </p:sp>
    </p:spTree>
    <p:extLst>
      <p:ext uri="{BB962C8B-B14F-4D97-AF65-F5344CB8AC3E}">
        <p14:creationId xmlns:p14="http://schemas.microsoft.com/office/powerpoint/2010/main" val="218827326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5"/>
          <p:cNvSpPr>
            <a:spLocks noChangeArrowheads="1"/>
          </p:cNvSpPr>
          <p:nvPr/>
        </p:nvSpPr>
        <p:spPr bwMode="auto">
          <a:xfrm>
            <a:off x="7518400" y="6511925"/>
            <a:ext cx="4470400" cy="249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000">
                <a:solidFill>
                  <a:schemeClr val="tx2"/>
                </a:solidFill>
                <a:latin typeface="Times New Roman" pitchFamily="18" charset="0"/>
              </a:defRPr>
            </a:lvl1pPr>
            <a:lvl2pPr marL="742950" indent="-285750" eaLnBrk="0" hangingPunct="0">
              <a:defRPr sz="4000">
                <a:solidFill>
                  <a:schemeClr val="tx2"/>
                </a:solidFill>
                <a:latin typeface="Times New Roman" pitchFamily="18" charset="0"/>
              </a:defRPr>
            </a:lvl2pPr>
            <a:lvl3pPr marL="1143000" indent="-228600" eaLnBrk="0" hangingPunct="0">
              <a:defRPr sz="4000">
                <a:solidFill>
                  <a:schemeClr val="tx2"/>
                </a:solidFill>
                <a:latin typeface="Times New Roman" pitchFamily="18" charset="0"/>
              </a:defRPr>
            </a:lvl3pPr>
            <a:lvl4pPr marL="1600200" indent="-228600" eaLnBrk="0" hangingPunct="0">
              <a:defRPr sz="4000">
                <a:solidFill>
                  <a:schemeClr val="tx2"/>
                </a:solidFill>
                <a:latin typeface="Times New Roman" pitchFamily="18" charset="0"/>
              </a:defRPr>
            </a:lvl4pPr>
            <a:lvl5pPr marL="2057400" indent="-228600" eaLnBrk="0" hangingPunct="0">
              <a:defRPr sz="4000">
                <a:solidFill>
                  <a:schemeClr val="tx2"/>
                </a:solidFill>
                <a:latin typeface="Times New Roman" pitchFamily="18" charset="0"/>
              </a:defRPr>
            </a:lvl5pPr>
            <a:lvl6pPr marL="2514600" indent="-228600" algn="ctr" eaLnBrk="0" fontAlgn="base" hangingPunct="0">
              <a:lnSpc>
                <a:spcPct val="85000"/>
              </a:lnSpc>
              <a:spcBef>
                <a:spcPct val="0"/>
              </a:spcBef>
              <a:spcAft>
                <a:spcPct val="0"/>
              </a:spcAft>
              <a:defRPr sz="4000">
                <a:solidFill>
                  <a:schemeClr val="tx2"/>
                </a:solidFill>
                <a:latin typeface="Times New Roman" pitchFamily="18" charset="0"/>
              </a:defRPr>
            </a:lvl6pPr>
            <a:lvl7pPr marL="2971800" indent="-228600" algn="ctr" eaLnBrk="0" fontAlgn="base" hangingPunct="0">
              <a:lnSpc>
                <a:spcPct val="85000"/>
              </a:lnSpc>
              <a:spcBef>
                <a:spcPct val="0"/>
              </a:spcBef>
              <a:spcAft>
                <a:spcPct val="0"/>
              </a:spcAft>
              <a:defRPr sz="4000">
                <a:solidFill>
                  <a:schemeClr val="tx2"/>
                </a:solidFill>
                <a:latin typeface="Times New Roman" pitchFamily="18" charset="0"/>
              </a:defRPr>
            </a:lvl7pPr>
            <a:lvl8pPr marL="3429000" indent="-228600" algn="ctr" eaLnBrk="0" fontAlgn="base" hangingPunct="0">
              <a:lnSpc>
                <a:spcPct val="85000"/>
              </a:lnSpc>
              <a:spcBef>
                <a:spcPct val="0"/>
              </a:spcBef>
              <a:spcAft>
                <a:spcPct val="0"/>
              </a:spcAft>
              <a:defRPr sz="4000">
                <a:solidFill>
                  <a:schemeClr val="tx2"/>
                </a:solidFill>
                <a:latin typeface="Times New Roman" pitchFamily="18" charset="0"/>
              </a:defRPr>
            </a:lvl8pPr>
            <a:lvl9pPr marL="3886200" indent="-228600" algn="ctr" eaLnBrk="0" fontAlgn="base" hangingPunct="0">
              <a:lnSpc>
                <a:spcPct val="85000"/>
              </a:lnSpc>
              <a:spcBef>
                <a:spcPct val="0"/>
              </a:spcBef>
              <a:spcAft>
                <a:spcPct val="0"/>
              </a:spcAft>
              <a:defRPr sz="4000">
                <a:solidFill>
                  <a:schemeClr val="tx2"/>
                </a:solidFill>
                <a:latin typeface="Times New Roman" pitchFamily="18" charset="0"/>
              </a:defRPr>
            </a:lvl9pPr>
          </a:lstStyle>
          <a:p>
            <a:pPr algn="r" eaLnBrk="1" hangingPunct="1">
              <a:lnSpc>
                <a:spcPct val="85000"/>
              </a:lnSpc>
              <a:defRPr/>
            </a:pPr>
            <a:r>
              <a:rPr lang="en-US" altLang="en-US" sz="1200" b="1" dirty="0">
                <a:solidFill>
                  <a:schemeClr val="tx1"/>
                </a:solidFill>
                <a:latin typeface="Arial" charset="0"/>
              </a:rPr>
              <a:t>University of Maryland</a:t>
            </a:r>
          </a:p>
        </p:txBody>
      </p:sp>
      <p:sp>
        <p:nvSpPr>
          <p:cNvPr id="5" name="Text Box 16"/>
          <p:cNvSpPr txBox="1">
            <a:spLocks noChangeArrowheads="1"/>
          </p:cNvSpPr>
          <p:nvPr/>
        </p:nvSpPr>
        <p:spPr bwMode="auto">
          <a:xfrm>
            <a:off x="6044867" y="6543676"/>
            <a:ext cx="309700" cy="196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4000">
                <a:solidFill>
                  <a:schemeClr val="tx2"/>
                </a:solidFill>
                <a:latin typeface="Times New Roman" pitchFamily="18" charset="0"/>
              </a:defRPr>
            </a:lvl1pPr>
            <a:lvl2pPr marL="742950" indent="-285750">
              <a:defRPr sz="4000">
                <a:solidFill>
                  <a:schemeClr val="tx2"/>
                </a:solidFill>
                <a:latin typeface="Times New Roman" pitchFamily="18" charset="0"/>
              </a:defRPr>
            </a:lvl2pPr>
            <a:lvl3pPr marL="1143000" indent="-228600">
              <a:defRPr sz="4000">
                <a:solidFill>
                  <a:schemeClr val="tx2"/>
                </a:solidFill>
                <a:latin typeface="Times New Roman" pitchFamily="18" charset="0"/>
              </a:defRPr>
            </a:lvl3pPr>
            <a:lvl4pPr marL="1600200" indent="-228600">
              <a:defRPr sz="4000">
                <a:solidFill>
                  <a:schemeClr val="tx2"/>
                </a:solidFill>
                <a:latin typeface="Times New Roman" pitchFamily="18" charset="0"/>
              </a:defRPr>
            </a:lvl4pPr>
            <a:lvl5pPr marL="2057400" indent="-228600">
              <a:defRPr sz="4000">
                <a:solidFill>
                  <a:schemeClr val="tx2"/>
                </a:solidFill>
                <a:latin typeface="Times New Roman" pitchFamily="18" charset="0"/>
              </a:defRPr>
            </a:lvl5pPr>
            <a:lvl6pPr marL="2514600" indent="-228600" eaLnBrk="0" fontAlgn="base" hangingPunct="0">
              <a:spcBef>
                <a:spcPct val="0"/>
              </a:spcBef>
              <a:spcAft>
                <a:spcPct val="0"/>
              </a:spcAft>
              <a:defRPr sz="4000">
                <a:solidFill>
                  <a:schemeClr val="tx2"/>
                </a:solidFill>
                <a:latin typeface="Times New Roman" pitchFamily="18" charset="0"/>
              </a:defRPr>
            </a:lvl6pPr>
            <a:lvl7pPr marL="2971800" indent="-228600" eaLnBrk="0" fontAlgn="base" hangingPunct="0">
              <a:spcBef>
                <a:spcPct val="0"/>
              </a:spcBef>
              <a:spcAft>
                <a:spcPct val="0"/>
              </a:spcAft>
              <a:defRPr sz="4000">
                <a:solidFill>
                  <a:schemeClr val="tx2"/>
                </a:solidFill>
                <a:latin typeface="Times New Roman" pitchFamily="18" charset="0"/>
              </a:defRPr>
            </a:lvl7pPr>
            <a:lvl8pPr marL="3429000" indent="-228600" eaLnBrk="0" fontAlgn="base" hangingPunct="0">
              <a:spcBef>
                <a:spcPct val="0"/>
              </a:spcBef>
              <a:spcAft>
                <a:spcPct val="0"/>
              </a:spcAft>
              <a:defRPr sz="4000">
                <a:solidFill>
                  <a:schemeClr val="tx2"/>
                </a:solidFill>
                <a:latin typeface="Times New Roman" pitchFamily="18" charset="0"/>
              </a:defRPr>
            </a:lvl8pPr>
            <a:lvl9pPr marL="3886200" indent="-228600" eaLnBrk="0" fontAlgn="base" hangingPunct="0">
              <a:spcBef>
                <a:spcPct val="0"/>
              </a:spcBef>
              <a:spcAft>
                <a:spcPct val="0"/>
              </a:spcAft>
              <a:defRPr sz="4000">
                <a:solidFill>
                  <a:schemeClr val="tx2"/>
                </a:solidFill>
                <a:latin typeface="Times New Roman" pitchFamily="18" charset="0"/>
              </a:defRPr>
            </a:lvl9pPr>
          </a:lstStyle>
          <a:p>
            <a:pPr algn="ctr" eaLnBrk="1" hangingPunct="1">
              <a:lnSpc>
                <a:spcPct val="85000"/>
              </a:lnSpc>
              <a:defRPr/>
            </a:pPr>
            <a:fld id="{62181403-D0BB-4B2F-BD26-76434987FE06}" type="slidenum">
              <a:rPr lang="en-US" altLang="en-US" sz="800" smtClean="0">
                <a:solidFill>
                  <a:schemeClr val="tx1"/>
                </a:solidFill>
                <a:latin typeface="Arial" charset="0"/>
              </a:rPr>
              <a:pPr algn="ctr" eaLnBrk="1" hangingPunct="1">
                <a:lnSpc>
                  <a:spcPct val="85000"/>
                </a:lnSpc>
                <a:defRPr/>
              </a:pPr>
              <a:t>‹#›</a:t>
            </a:fld>
            <a:endParaRPr lang="en-US" altLang="en-US" sz="4000" dirty="0"/>
          </a:p>
        </p:txBody>
      </p:sp>
      <p:sp>
        <p:nvSpPr>
          <p:cNvPr id="6" name="Line 17"/>
          <p:cNvSpPr>
            <a:spLocks noChangeShapeType="1"/>
          </p:cNvSpPr>
          <p:nvPr/>
        </p:nvSpPr>
        <p:spPr bwMode="auto">
          <a:xfrm>
            <a:off x="304800" y="6467475"/>
            <a:ext cx="11684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4000" dirty="0"/>
          </a:p>
        </p:txBody>
      </p:sp>
      <p:graphicFrame>
        <p:nvGraphicFramePr>
          <p:cNvPr id="7" name="Object 18"/>
          <p:cNvGraphicFramePr>
            <a:graphicFrameLocks noChangeAspect="1"/>
          </p:cNvGraphicFramePr>
          <p:nvPr/>
        </p:nvGraphicFramePr>
        <p:xfrm>
          <a:off x="575734" y="6524625"/>
          <a:ext cx="698500" cy="222250"/>
        </p:xfrm>
        <a:graphic>
          <a:graphicData uri="http://schemas.openxmlformats.org/presentationml/2006/ole">
            <mc:AlternateContent xmlns:mc="http://schemas.openxmlformats.org/markup-compatibility/2006">
              <mc:Choice xmlns:v="urn:schemas-microsoft-com:vml" Requires="v">
                <p:oleObj name="Photo Editor Photo" r:id="rId2" imgW="1933333" imgH="819048" progId="MSPhotoEd.3">
                  <p:embed/>
                </p:oleObj>
              </mc:Choice>
              <mc:Fallback>
                <p:oleObj name="Photo Editor Photo" r:id="rId2" imgW="1933333" imgH="819048" progId="MSPhotoEd.3">
                  <p:embed/>
                  <p:pic>
                    <p:nvPicPr>
                      <p:cNvPr id="7" name="Object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734" y="6524625"/>
                        <a:ext cx="698500" cy="22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 Box 19"/>
          <p:cNvSpPr txBox="1">
            <a:spLocks noChangeArrowheads="1"/>
          </p:cNvSpPr>
          <p:nvPr/>
        </p:nvSpPr>
        <p:spPr bwMode="auto">
          <a:xfrm>
            <a:off x="1721967" y="6540500"/>
            <a:ext cx="2855269" cy="223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4000">
                <a:solidFill>
                  <a:schemeClr val="tx2"/>
                </a:solidFill>
                <a:latin typeface="Times New Roman" pitchFamily="18" charset="0"/>
              </a:defRPr>
            </a:lvl1pPr>
            <a:lvl2pPr marL="742950" indent="-285750" eaLnBrk="0" hangingPunct="0">
              <a:defRPr sz="4000">
                <a:solidFill>
                  <a:schemeClr val="tx2"/>
                </a:solidFill>
                <a:latin typeface="Times New Roman" pitchFamily="18" charset="0"/>
              </a:defRPr>
            </a:lvl2pPr>
            <a:lvl3pPr marL="1143000" indent="-228600" eaLnBrk="0" hangingPunct="0">
              <a:defRPr sz="4000">
                <a:solidFill>
                  <a:schemeClr val="tx2"/>
                </a:solidFill>
                <a:latin typeface="Times New Roman" pitchFamily="18" charset="0"/>
              </a:defRPr>
            </a:lvl3pPr>
            <a:lvl4pPr marL="1600200" indent="-228600" eaLnBrk="0" hangingPunct="0">
              <a:defRPr sz="4000">
                <a:solidFill>
                  <a:schemeClr val="tx2"/>
                </a:solidFill>
                <a:latin typeface="Times New Roman" pitchFamily="18" charset="0"/>
              </a:defRPr>
            </a:lvl4pPr>
            <a:lvl5pPr marL="2057400" indent="-228600" eaLnBrk="0" hangingPunct="0">
              <a:defRPr sz="4000">
                <a:solidFill>
                  <a:schemeClr val="tx2"/>
                </a:solidFill>
                <a:latin typeface="Times New Roman" pitchFamily="18" charset="0"/>
              </a:defRPr>
            </a:lvl5pPr>
            <a:lvl6pPr marL="2514600" indent="-228600" algn="ctr" eaLnBrk="0" fontAlgn="base" hangingPunct="0">
              <a:lnSpc>
                <a:spcPct val="85000"/>
              </a:lnSpc>
              <a:spcBef>
                <a:spcPct val="0"/>
              </a:spcBef>
              <a:spcAft>
                <a:spcPct val="0"/>
              </a:spcAft>
              <a:defRPr sz="4000">
                <a:solidFill>
                  <a:schemeClr val="tx2"/>
                </a:solidFill>
                <a:latin typeface="Times New Roman" pitchFamily="18" charset="0"/>
              </a:defRPr>
            </a:lvl6pPr>
            <a:lvl7pPr marL="2971800" indent="-228600" algn="ctr" eaLnBrk="0" fontAlgn="base" hangingPunct="0">
              <a:lnSpc>
                <a:spcPct val="85000"/>
              </a:lnSpc>
              <a:spcBef>
                <a:spcPct val="0"/>
              </a:spcBef>
              <a:spcAft>
                <a:spcPct val="0"/>
              </a:spcAft>
              <a:defRPr sz="4000">
                <a:solidFill>
                  <a:schemeClr val="tx2"/>
                </a:solidFill>
                <a:latin typeface="Times New Roman" pitchFamily="18" charset="0"/>
              </a:defRPr>
            </a:lvl7pPr>
            <a:lvl8pPr marL="3429000" indent="-228600" algn="ctr" eaLnBrk="0" fontAlgn="base" hangingPunct="0">
              <a:lnSpc>
                <a:spcPct val="85000"/>
              </a:lnSpc>
              <a:spcBef>
                <a:spcPct val="0"/>
              </a:spcBef>
              <a:spcAft>
                <a:spcPct val="0"/>
              </a:spcAft>
              <a:defRPr sz="4000">
                <a:solidFill>
                  <a:schemeClr val="tx2"/>
                </a:solidFill>
                <a:latin typeface="Times New Roman" pitchFamily="18" charset="0"/>
              </a:defRPr>
            </a:lvl8pPr>
            <a:lvl9pPr marL="3886200" indent="-228600" algn="ctr" eaLnBrk="0" fontAlgn="base" hangingPunct="0">
              <a:lnSpc>
                <a:spcPct val="85000"/>
              </a:lnSpc>
              <a:spcBef>
                <a:spcPct val="0"/>
              </a:spcBef>
              <a:spcAft>
                <a:spcPct val="0"/>
              </a:spcAft>
              <a:defRPr sz="4000">
                <a:solidFill>
                  <a:schemeClr val="tx2"/>
                </a:solidFill>
                <a:latin typeface="Times New Roman" pitchFamily="18" charset="0"/>
              </a:defRPr>
            </a:lvl9pPr>
          </a:lstStyle>
          <a:p>
            <a:pPr algn="ctr" eaLnBrk="1" hangingPunct="1">
              <a:lnSpc>
                <a:spcPct val="85000"/>
              </a:lnSpc>
              <a:defRPr/>
            </a:pPr>
            <a:r>
              <a:rPr lang="en-US" sz="1000" b="1" dirty="0">
                <a:solidFill>
                  <a:schemeClr val="tx1"/>
                </a:solidFill>
                <a:latin typeface="Arial" charset="0"/>
              </a:rPr>
              <a:t>Center for Advanced Life Cycle Engineering</a:t>
            </a:r>
            <a:endParaRPr lang="en-US" sz="4000" dirty="0"/>
          </a:p>
        </p:txBody>
      </p:sp>
      <p:pic>
        <p:nvPicPr>
          <p:cNvPr id="9" name="Picture 13" descr="webglob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985" y="239714"/>
            <a:ext cx="92710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914400" y="2130426"/>
            <a:ext cx="10363200" cy="1470025"/>
          </a:xfrm>
        </p:spPr>
        <p:txBody>
          <a:bodyPr/>
          <a:lstStyle>
            <a:lvl1pPr>
              <a:defRPr sz="4000" b="1"/>
            </a:lvl1pPr>
          </a:lstStyle>
          <a:p>
            <a:r>
              <a:rPr lang="en-US"/>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pic>
        <p:nvPicPr>
          <p:cNvPr id="11" name="Picture 10" descr="Logo&#10;&#10;Description automatically generated">
            <a:extLst>
              <a:ext uri="{FF2B5EF4-FFF2-40B4-BE49-F238E27FC236}">
                <a16:creationId xmlns:a16="http://schemas.microsoft.com/office/drawing/2014/main" id="{FB67CAD4-CDF8-4BF1-95BE-AC6B6A20D43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4213" y="67365"/>
            <a:ext cx="1040021" cy="1040021"/>
          </a:xfrm>
          <a:prstGeom prst="rect">
            <a:avLst/>
          </a:prstGeom>
        </p:spPr>
      </p:pic>
      <p:sp>
        <p:nvSpPr>
          <p:cNvPr id="12" name="Rectangle 15">
            <a:extLst>
              <a:ext uri="{FF2B5EF4-FFF2-40B4-BE49-F238E27FC236}">
                <a16:creationId xmlns:a16="http://schemas.microsoft.com/office/drawing/2014/main" id="{06793C95-10D0-4345-BCF5-48930CD65337}"/>
              </a:ext>
            </a:extLst>
          </p:cNvPr>
          <p:cNvSpPr>
            <a:spLocks noChangeArrowheads="1"/>
          </p:cNvSpPr>
          <p:nvPr userDrawn="1"/>
        </p:nvSpPr>
        <p:spPr bwMode="auto">
          <a:xfrm>
            <a:off x="7518400" y="6511925"/>
            <a:ext cx="4470400" cy="249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000">
                <a:solidFill>
                  <a:schemeClr val="tx2"/>
                </a:solidFill>
                <a:latin typeface="Times New Roman" pitchFamily="18" charset="0"/>
              </a:defRPr>
            </a:lvl1pPr>
            <a:lvl2pPr marL="742950" indent="-285750" eaLnBrk="0" hangingPunct="0">
              <a:defRPr sz="4000">
                <a:solidFill>
                  <a:schemeClr val="tx2"/>
                </a:solidFill>
                <a:latin typeface="Times New Roman" pitchFamily="18" charset="0"/>
              </a:defRPr>
            </a:lvl2pPr>
            <a:lvl3pPr marL="1143000" indent="-228600" eaLnBrk="0" hangingPunct="0">
              <a:defRPr sz="4000">
                <a:solidFill>
                  <a:schemeClr val="tx2"/>
                </a:solidFill>
                <a:latin typeface="Times New Roman" pitchFamily="18" charset="0"/>
              </a:defRPr>
            </a:lvl3pPr>
            <a:lvl4pPr marL="1600200" indent="-228600" eaLnBrk="0" hangingPunct="0">
              <a:defRPr sz="4000">
                <a:solidFill>
                  <a:schemeClr val="tx2"/>
                </a:solidFill>
                <a:latin typeface="Times New Roman" pitchFamily="18" charset="0"/>
              </a:defRPr>
            </a:lvl4pPr>
            <a:lvl5pPr marL="2057400" indent="-228600" eaLnBrk="0" hangingPunct="0">
              <a:defRPr sz="4000">
                <a:solidFill>
                  <a:schemeClr val="tx2"/>
                </a:solidFill>
                <a:latin typeface="Times New Roman" pitchFamily="18" charset="0"/>
              </a:defRPr>
            </a:lvl5pPr>
            <a:lvl6pPr marL="2514600" indent="-228600" algn="ctr" eaLnBrk="0" fontAlgn="base" hangingPunct="0">
              <a:lnSpc>
                <a:spcPct val="85000"/>
              </a:lnSpc>
              <a:spcBef>
                <a:spcPct val="0"/>
              </a:spcBef>
              <a:spcAft>
                <a:spcPct val="0"/>
              </a:spcAft>
              <a:defRPr sz="4000">
                <a:solidFill>
                  <a:schemeClr val="tx2"/>
                </a:solidFill>
                <a:latin typeface="Times New Roman" pitchFamily="18" charset="0"/>
              </a:defRPr>
            </a:lvl6pPr>
            <a:lvl7pPr marL="2971800" indent="-228600" algn="ctr" eaLnBrk="0" fontAlgn="base" hangingPunct="0">
              <a:lnSpc>
                <a:spcPct val="85000"/>
              </a:lnSpc>
              <a:spcBef>
                <a:spcPct val="0"/>
              </a:spcBef>
              <a:spcAft>
                <a:spcPct val="0"/>
              </a:spcAft>
              <a:defRPr sz="4000">
                <a:solidFill>
                  <a:schemeClr val="tx2"/>
                </a:solidFill>
                <a:latin typeface="Times New Roman" pitchFamily="18" charset="0"/>
              </a:defRPr>
            </a:lvl7pPr>
            <a:lvl8pPr marL="3429000" indent="-228600" algn="ctr" eaLnBrk="0" fontAlgn="base" hangingPunct="0">
              <a:lnSpc>
                <a:spcPct val="85000"/>
              </a:lnSpc>
              <a:spcBef>
                <a:spcPct val="0"/>
              </a:spcBef>
              <a:spcAft>
                <a:spcPct val="0"/>
              </a:spcAft>
              <a:defRPr sz="4000">
                <a:solidFill>
                  <a:schemeClr val="tx2"/>
                </a:solidFill>
                <a:latin typeface="Times New Roman" pitchFamily="18" charset="0"/>
              </a:defRPr>
            </a:lvl8pPr>
            <a:lvl9pPr marL="3886200" indent="-228600" algn="ctr" eaLnBrk="0" fontAlgn="base" hangingPunct="0">
              <a:lnSpc>
                <a:spcPct val="85000"/>
              </a:lnSpc>
              <a:spcBef>
                <a:spcPct val="0"/>
              </a:spcBef>
              <a:spcAft>
                <a:spcPct val="0"/>
              </a:spcAft>
              <a:defRPr sz="4000">
                <a:solidFill>
                  <a:schemeClr val="tx2"/>
                </a:solidFill>
                <a:latin typeface="Times New Roman" pitchFamily="18" charset="0"/>
              </a:defRPr>
            </a:lvl9pPr>
          </a:lstStyle>
          <a:p>
            <a:pPr algn="r" eaLnBrk="1" hangingPunct="1">
              <a:lnSpc>
                <a:spcPct val="85000"/>
              </a:lnSpc>
              <a:defRPr/>
            </a:pPr>
            <a:r>
              <a:rPr lang="en-US" altLang="en-US" sz="1200" b="1" dirty="0">
                <a:solidFill>
                  <a:schemeClr val="tx1"/>
                </a:solidFill>
                <a:latin typeface="Arial" charset="0"/>
              </a:rPr>
              <a:t>University of Maryland</a:t>
            </a:r>
          </a:p>
        </p:txBody>
      </p:sp>
      <p:sp>
        <p:nvSpPr>
          <p:cNvPr id="13" name="Text Box 16">
            <a:extLst>
              <a:ext uri="{FF2B5EF4-FFF2-40B4-BE49-F238E27FC236}">
                <a16:creationId xmlns:a16="http://schemas.microsoft.com/office/drawing/2014/main" id="{3D04592C-DFF7-433C-A9B7-2C4A35D7B1E3}"/>
              </a:ext>
            </a:extLst>
          </p:cNvPr>
          <p:cNvSpPr txBox="1">
            <a:spLocks noChangeArrowheads="1"/>
          </p:cNvSpPr>
          <p:nvPr userDrawn="1"/>
        </p:nvSpPr>
        <p:spPr bwMode="auto">
          <a:xfrm>
            <a:off x="6044867" y="6543676"/>
            <a:ext cx="309700" cy="196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4000">
                <a:solidFill>
                  <a:schemeClr val="tx2"/>
                </a:solidFill>
                <a:latin typeface="Times New Roman" pitchFamily="18" charset="0"/>
              </a:defRPr>
            </a:lvl1pPr>
            <a:lvl2pPr marL="742950" indent="-285750">
              <a:defRPr sz="4000">
                <a:solidFill>
                  <a:schemeClr val="tx2"/>
                </a:solidFill>
                <a:latin typeface="Times New Roman" pitchFamily="18" charset="0"/>
              </a:defRPr>
            </a:lvl2pPr>
            <a:lvl3pPr marL="1143000" indent="-228600">
              <a:defRPr sz="4000">
                <a:solidFill>
                  <a:schemeClr val="tx2"/>
                </a:solidFill>
                <a:latin typeface="Times New Roman" pitchFamily="18" charset="0"/>
              </a:defRPr>
            </a:lvl3pPr>
            <a:lvl4pPr marL="1600200" indent="-228600">
              <a:defRPr sz="4000">
                <a:solidFill>
                  <a:schemeClr val="tx2"/>
                </a:solidFill>
                <a:latin typeface="Times New Roman" pitchFamily="18" charset="0"/>
              </a:defRPr>
            </a:lvl4pPr>
            <a:lvl5pPr marL="2057400" indent="-228600">
              <a:defRPr sz="4000">
                <a:solidFill>
                  <a:schemeClr val="tx2"/>
                </a:solidFill>
                <a:latin typeface="Times New Roman" pitchFamily="18" charset="0"/>
              </a:defRPr>
            </a:lvl5pPr>
            <a:lvl6pPr marL="2514600" indent="-228600" eaLnBrk="0" fontAlgn="base" hangingPunct="0">
              <a:spcBef>
                <a:spcPct val="0"/>
              </a:spcBef>
              <a:spcAft>
                <a:spcPct val="0"/>
              </a:spcAft>
              <a:defRPr sz="4000">
                <a:solidFill>
                  <a:schemeClr val="tx2"/>
                </a:solidFill>
                <a:latin typeface="Times New Roman" pitchFamily="18" charset="0"/>
              </a:defRPr>
            </a:lvl6pPr>
            <a:lvl7pPr marL="2971800" indent="-228600" eaLnBrk="0" fontAlgn="base" hangingPunct="0">
              <a:spcBef>
                <a:spcPct val="0"/>
              </a:spcBef>
              <a:spcAft>
                <a:spcPct val="0"/>
              </a:spcAft>
              <a:defRPr sz="4000">
                <a:solidFill>
                  <a:schemeClr val="tx2"/>
                </a:solidFill>
                <a:latin typeface="Times New Roman" pitchFamily="18" charset="0"/>
              </a:defRPr>
            </a:lvl7pPr>
            <a:lvl8pPr marL="3429000" indent="-228600" eaLnBrk="0" fontAlgn="base" hangingPunct="0">
              <a:spcBef>
                <a:spcPct val="0"/>
              </a:spcBef>
              <a:spcAft>
                <a:spcPct val="0"/>
              </a:spcAft>
              <a:defRPr sz="4000">
                <a:solidFill>
                  <a:schemeClr val="tx2"/>
                </a:solidFill>
                <a:latin typeface="Times New Roman" pitchFamily="18" charset="0"/>
              </a:defRPr>
            </a:lvl8pPr>
            <a:lvl9pPr marL="3886200" indent="-228600" eaLnBrk="0" fontAlgn="base" hangingPunct="0">
              <a:spcBef>
                <a:spcPct val="0"/>
              </a:spcBef>
              <a:spcAft>
                <a:spcPct val="0"/>
              </a:spcAft>
              <a:defRPr sz="4000">
                <a:solidFill>
                  <a:schemeClr val="tx2"/>
                </a:solidFill>
                <a:latin typeface="Times New Roman" pitchFamily="18" charset="0"/>
              </a:defRPr>
            </a:lvl9pPr>
          </a:lstStyle>
          <a:p>
            <a:pPr algn="ctr" eaLnBrk="1" hangingPunct="1">
              <a:lnSpc>
                <a:spcPct val="85000"/>
              </a:lnSpc>
              <a:defRPr/>
            </a:pPr>
            <a:fld id="{62181403-D0BB-4B2F-BD26-76434987FE06}" type="slidenum">
              <a:rPr lang="en-US" altLang="en-US" sz="800" smtClean="0">
                <a:solidFill>
                  <a:schemeClr val="tx1"/>
                </a:solidFill>
                <a:latin typeface="Arial" charset="0"/>
              </a:rPr>
              <a:pPr algn="ctr" eaLnBrk="1" hangingPunct="1">
                <a:lnSpc>
                  <a:spcPct val="85000"/>
                </a:lnSpc>
                <a:defRPr/>
              </a:pPr>
              <a:t>‹#›</a:t>
            </a:fld>
            <a:endParaRPr lang="en-US" altLang="en-US" sz="4000" dirty="0"/>
          </a:p>
        </p:txBody>
      </p:sp>
      <p:sp>
        <p:nvSpPr>
          <p:cNvPr id="14" name="Line 17">
            <a:extLst>
              <a:ext uri="{FF2B5EF4-FFF2-40B4-BE49-F238E27FC236}">
                <a16:creationId xmlns:a16="http://schemas.microsoft.com/office/drawing/2014/main" id="{A88010CA-1AB5-4387-A12E-447DC03363E3}"/>
              </a:ext>
            </a:extLst>
          </p:cNvPr>
          <p:cNvSpPr>
            <a:spLocks noChangeShapeType="1"/>
          </p:cNvSpPr>
          <p:nvPr userDrawn="1"/>
        </p:nvSpPr>
        <p:spPr bwMode="auto">
          <a:xfrm>
            <a:off x="304800" y="6467475"/>
            <a:ext cx="11684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4000" dirty="0"/>
          </a:p>
        </p:txBody>
      </p:sp>
      <p:graphicFrame>
        <p:nvGraphicFramePr>
          <p:cNvPr id="15" name="Object 18">
            <a:extLst>
              <a:ext uri="{FF2B5EF4-FFF2-40B4-BE49-F238E27FC236}">
                <a16:creationId xmlns:a16="http://schemas.microsoft.com/office/drawing/2014/main" id="{118E485F-9658-4807-8DBD-4132DECA69EC}"/>
              </a:ext>
            </a:extLst>
          </p:cNvPr>
          <p:cNvGraphicFramePr>
            <a:graphicFrameLocks noChangeAspect="1"/>
          </p:cNvGraphicFramePr>
          <p:nvPr userDrawn="1"/>
        </p:nvGraphicFramePr>
        <p:xfrm>
          <a:off x="575734" y="6524625"/>
          <a:ext cx="698500" cy="222250"/>
        </p:xfrm>
        <a:graphic>
          <a:graphicData uri="http://schemas.openxmlformats.org/presentationml/2006/ole">
            <mc:AlternateContent xmlns:mc="http://schemas.openxmlformats.org/markup-compatibility/2006">
              <mc:Choice xmlns:v="urn:schemas-microsoft-com:vml" Requires="v">
                <p:oleObj name="Photo Editor Photo" r:id="rId6" imgW="1933333" imgH="819048" progId="MSPhotoEd.3">
                  <p:embed/>
                </p:oleObj>
              </mc:Choice>
              <mc:Fallback>
                <p:oleObj name="Photo Editor Photo" r:id="rId6" imgW="1933333" imgH="819048" progId="MSPhotoEd.3">
                  <p:embed/>
                  <p:pic>
                    <p:nvPicPr>
                      <p:cNvPr id="15" name="Object 18">
                        <a:extLst>
                          <a:ext uri="{FF2B5EF4-FFF2-40B4-BE49-F238E27FC236}">
                            <a16:creationId xmlns:a16="http://schemas.microsoft.com/office/drawing/2014/main" id="{118E485F-9658-4807-8DBD-4132DECA69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734" y="6524625"/>
                        <a:ext cx="698500" cy="22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 name="Text Box 19">
            <a:extLst>
              <a:ext uri="{FF2B5EF4-FFF2-40B4-BE49-F238E27FC236}">
                <a16:creationId xmlns:a16="http://schemas.microsoft.com/office/drawing/2014/main" id="{2001723D-B38B-4827-B18C-6FB2BB2A3AEA}"/>
              </a:ext>
            </a:extLst>
          </p:cNvPr>
          <p:cNvSpPr txBox="1">
            <a:spLocks noChangeArrowheads="1"/>
          </p:cNvSpPr>
          <p:nvPr userDrawn="1"/>
        </p:nvSpPr>
        <p:spPr bwMode="auto">
          <a:xfrm>
            <a:off x="1721967" y="6540500"/>
            <a:ext cx="2855269" cy="223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4000">
                <a:solidFill>
                  <a:schemeClr val="tx2"/>
                </a:solidFill>
                <a:latin typeface="Times New Roman" pitchFamily="18" charset="0"/>
              </a:defRPr>
            </a:lvl1pPr>
            <a:lvl2pPr marL="742950" indent="-285750" eaLnBrk="0" hangingPunct="0">
              <a:defRPr sz="4000">
                <a:solidFill>
                  <a:schemeClr val="tx2"/>
                </a:solidFill>
                <a:latin typeface="Times New Roman" pitchFamily="18" charset="0"/>
              </a:defRPr>
            </a:lvl2pPr>
            <a:lvl3pPr marL="1143000" indent="-228600" eaLnBrk="0" hangingPunct="0">
              <a:defRPr sz="4000">
                <a:solidFill>
                  <a:schemeClr val="tx2"/>
                </a:solidFill>
                <a:latin typeface="Times New Roman" pitchFamily="18" charset="0"/>
              </a:defRPr>
            </a:lvl3pPr>
            <a:lvl4pPr marL="1600200" indent="-228600" eaLnBrk="0" hangingPunct="0">
              <a:defRPr sz="4000">
                <a:solidFill>
                  <a:schemeClr val="tx2"/>
                </a:solidFill>
                <a:latin typeface="Times New Roman" pitchFamily="18" charset="0"/>
              </a:defRPr>
            </a:lvl4pPr>
            <a:lvl5pPr marL="2057400" indent="-228600" eaLnBrk="0" hangingPunct="0">
              <a:defRPr sz="4000">
                <a:solidFill>
                  <a:schemeClr val="tx2"/>
                </a:solidFill>
                <a:latin typeface="Times New Roman" pitchFamily="18" charset="0"/>
              </a:defRPr>
            </a:lvl5pPr>
            <a:lvl6pPr marL="2514600" indent="-228600" algn="ctr" eaLnBrk="0" fontAlgn="base" hangingPunct="0">
              <a:lnSpc>
                <a:spcPct val="85000"/>
              </a:lnSpc>
              <a:spcBef>
                <a:spcPct val="0"/>
              </a:spcBef>
              <a:spcAft>
                <a:spcPct val="0"/>
              </a:spcAft>
              <a:defRPr sz="4000">
                <a:solidFill>
                  <a:schemeClr val="tx2"/>
                </a:solidFill>
                <a:latin typeface="Times New Roman" pitchFamily="18" charset="0"/>
              </a:defRPr>
            </a:lvl6pPr>
            <a:lvl7pPr marL="2971800" indent="-228600" algn="ctr" eaLnBrk="0" fontAlgn="base" hangingPunct="0">
              <a:lnSpc>
                <a:spcPct val="85000"/>
              </a:lnSpc>
              <a:spcBef>
                <a:spcPct val="0"/>
              </a:spcBef>
              <a:spcAft>
                <a:spcPct val="0"/>
              </a:spcAft>
              <a:defRPr sz="4000">
                <a:solidFill>
                  <a:schemeClr val="tx2"/>
                </a:solidFill>
                <a:latin typeface="Times New Roman" pitchFamily="18" charset="0"/>
              </a:defRPr>
            </a:lvl7pPr>
            <a:lvl8pPr marL="3429000" indent="-228600" algn="ctr" eaLnBrk="0" fontAlgn="base" hangingPunct="0">
              <a:lnSpc>
                <a:spcPct val="85000"/>
              </a:lnSpc>
              <a:spcBef>
                <a:spcPct val="0"/>
              </a:spcBef>
              <a:spcAft>
                <a:spcPct val="0"/>
              </a:spcAft>
              <a:defRPr sz="4000">
                <a:solidFill>
                  <a:schemeClr val="tx2"/>
                </a:solidFill>
                <a:latin typeface="Times New Roman" pitchFamily="18" charset="0"/>
              </a:defRPr>
            </a:lvl8pPr>
            <a:lvl9pPr marL="3886200" indent="-228600" algn="ctr" eaLnBrk="0" fontAlgn="base" hangingPunct="0">
              <a:lnSpc>
                <a:spcPct val="85000"/>
              </a:lnSpc>
              <a:spcBef>
                <a:spcPct val="0"/>
              </a:spcBef>
              <a:spcAft>
                <a:spcPct val="0"/>
              </a:spcAft>
              <a:defRPr sz="4000">
                <a:solidFill>
                  <a:schemeClr val="tx2"/>
                </a:solidFill>
                <a:latin typeface="Times New Roman" pitchFamily="18" charset="0"/>
              </a:defRPr>
            </a:lvl9pPr>
          </a:lstStyle>
          <a:p>
            <a:pPr algn="ctr" eaLnBrk="1" hangingPunct="1">
              <a:lnSpc>
                <a:spcPct val="85000"/>
              </a:lnSpc>
              <a:defRPr/>
            </a:pPr>
            <a:r>
              <a:rPr lang="en-US" sz="1000" b="1" dirty="0">
                <a:solidFill>
                  <a:schemeClr val="tx1"/>
                </a:solidFill>
                <a:latin typeface="Arial" charset="0"/>
              </a:rPr>
              <a:t>Center for Advanced Life Cycle Engineering</a:t>
            </a:r>
            <a:endParaRPr lang="en-US" sz="4000" dirty="0"/>
          </a:p>
        </p:txBody>
      </p:sp>
      <p:pic>
        <p:nvPicPr>
          <p:cNvPr id="17" name="Picture 13" descr="webglobe">
            <a:extLst>
              <a:ext uri="{FF2B5EF4-FFF2-40B4-BE49-F238E27FC236}">
                <a16:creationId xmlns:a16="http://schemas.microsoft.com/office/drawing/2014/main" id="{539D95AD-5712-4738-98A2-0E8840AEC99F}"/>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89985" y="239714"/>
            <a:ext cx="92710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7" descr="Logo&#10;&#10;Description automatically generated">
            <a:extLst>
              <a:ext uri="{FF2B5EF4-FFF2-40B4-BE49-F238E27FC236}">
                <a16:creationId xmlns:a16="http://schemas.microsoft.com/office/drawing/2014/main" id="{CEDE6886-323C-4E8D-84A9-80F2146B58B7}"/>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34213" y="67365"/>
            <a:ext cx="1040021" cy="1040021"/>
          </a:xfrm>
          <a:prstGeom prst="rect">
            <a:avLst/>
          </a:prstGeom>
        </p:spPr>
      </p:pic>
    </p:spTree>
    <p:extLst>
      <p:ext uri="{BB962C8B-B14F-4D97-AF65-F5344CB8AC3E}">
        <p14:creationId xmlns:p14="http://schemas.microsoft.com/office/powerpoint/2010/main" val="166456526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b="1"/>
            </a:lvl1pPr>
          </a:lstStyle>
          <a:p>
            <a:r>
              <a:rPr lang="en-US"/>
              <a:t>Click to edit Master title style</a:t>
            </a:r>
          </a:p>
        </p:txBody>
      </p:sp>
      <p:sp>
        <p:nvSpPr>
          <p:cNvPr id="3" name="Content Placeholder 2"/>
          <p:cNvSpPr>
            <a:spLocks noGrp="1"/>
          </p:cNvSpPr>
          <p:nvPr>
            <p:ph idx="1"/>
          </p:nvPr>
        </p:nvSpPr>
        <p:spPr>
          <a:xfrm>
            <a:off x="914400" y="1404242"/>
            <a:ext cx="10363200" cy="4114800"/>
          </a:xfrm>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128582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18092297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b="1"/>
            </a:lvl1pPr>
          </a:lstStyle>
          <a:p>
            <a:r>
              <a:rPr lang="en-US"/>
              <a:t>Click to edit Master title style</a:t>
            </a:r>
          </a:p>
        </p:txBody>
      </p:sp>
      <p:sp>
        <p:nvSpPr>
          <p:cNvPr id="3" name="Content Placeholder 2"/>
          <p:cNvSpPr>
            <a:spLocks noGrp="1"/>
          </p:cNvSpPr>
          <p:nvPr>
            <p:ph sz="half" idx="1"/>
          </p:nvPr>
        </p:nvSpPr>
        <p:spPr>
          <a:xfrm>
            <a:off x="914400" y="154576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54576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2144158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sz="3600" b="1"/>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741630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b="1"/>
            </a:lvl1pPr>
          </a:lstStyle>
          <a:p>
            <a:r>
              <a:rPr lang="en-US"/>
              <a:t>Click to edit Master title style</a:t>
            </a:r>
          </a:p>
        </p:txBody>
      </p:sp>
    </p:spTree>
    <p:extLst>
      <p:ext uri="{BB962C8B-B14F-4D97-AF65-F5344CB8AC3E}">
        <p14:creationId xmlns:p14="http://schemas.microsoft.com/office/powerpoint/2010/main" val="339508319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968276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7576517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39395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39"/>
        <p:cNvGrpSpPr/>
        <p:nvPr/>
      </p:nvGrpSpPr>
      <p:grpSpPr>
        <a:xfrm>
          <a:off x="0" y="0"/>
          <a:ext cx="0" cy="0"/>
          <a:chOff x="0" y="0"/>
          <a:chExt cx="0" cy="0"/>
        </a:xfrm>
      </p:grpSpPr>
      <p:sp>
        <p:nvSpPr>
          <p:cNvPr id="40" name="Google Shape;40;p78"/>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36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1" name="Google Shape;41;p78"/>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Times New Roman"/>
              <a:buNone/>
              <a:defRPr sz="2400" b="1"/>
            </a:lvl1pPr>
            <a:lvl2pPr marL="914400" lvl="1" indent="-228600" algn="l">
              <a:spcBef>
                <a:spcPts val="400"/>
              </a:spcBef>
              <a:spcAft>
                <a:spcPts val="0"/>
              </a:spcAft>
              <a:buClr>
                <a:schemeClr val="dk1"/>
              </a:buClr>
              <a:buSzPts val="2000"/>
              <a:buFont typeface="Times New Roman"/>
              <a:buNone/>
              <a:defRPr sz="2000" b="1"/>
            </a:lvl2pPr>
            <a:lvl3pPr marL="1371600" lvl="2" indent="-228600" algn="l">
              <a:spcBef>
                <a:spcPts val="360"/>
              </a:spcBef>
              <a:spcAft>
                <a:spcPts val="0"/>
              </a:spcAft>
              <a:buClr>
                <a:schemeClr val="dk1"/>
              </a:buClr>
              <a:buSzPts val="1800"/>
              <a:buFont typeface="Times New Roman"/>
              <a:buNone/>
              <a:defRPr sz="1800" b="1"/>
            </a:lvl3pPr>
            <a:lvl4pPr marL="1828800" lvl="3" indent="-228600" algn="l">
              <a:spcBef>
                <a:spcPts val="320"/>
              </a:spcBef>
              <a:spcAft>
                <a:spcPts val="0"/>
              </a:spcAft>
              <a:buClr>
                <a:schemeClr val="dk1"/>
              </a:buClr>
              <a:buSzPts val="1600"/>
              <a:buFont typeface="Times New Roman"/>
              <a:buNone/>
              <a:defRPr sz="1600" b="1"/>
            </a:lvl4pPr>
            <a:lvl5pPr marL="2286000" lvl="4" indent="-228600" algn="l">
              <a:spcBef>
                <a:spcPts val="320"/>
              </a:spcBef>
              <a:spcAft>
                <a:spcPts val="0"/>
              </a:spcAft>
              <a:buClr>
                <a:schemeClr val="dk1"/>
              </a:buClr>
              <a:buSzPts val="1600"/>
              <a:buFont typeface="Times New Roman"/>
              <a:buNone/>
              <a:defRPr sz="1600" b="1"/>
            </a:lvl5pPr>
            <a:lvl6pPr marL="2743200" lvl="5" indent="-228600" algn="l">
              <a:spcBef>
                <a:spcPts val="320"/>
              </a:spcBef>
              <a:spcAft>
                <a:spcPts val="0"/>
              </a:spcAft>
              <a:buClr>
                <a:schemeClr val="dk1"/>
              </a:buClr>
              <a:buSzPts val="1600"/>
              <a:buFont typeface="Times New Roman"/>
              <a:buNone/>
              <a:defRPr sz="1600" b="1"/>
            </a:lvl6pPr>
            <a:lvl7pPr marL="3200400" lvl="6" indent="-228600" algn="l">
              <a:spcBef>
                <a:spcPts val="320"/>
              </a:spcBef>
              <a:spcAft>
                <a:spcPts val="0"/>
              </a:spcAft>
              <a:buClr>
                <a:schemeClr val="dk1"/>
              </a:buClr>
              <a:buSzPts val="1600"/>
              <a:buFont typeface="Times New Roman"/>
              <a:buNone/>
              <a:defRPr sz="1600" b="1"/>
            </a:lvl7pPr>
            <a:lvl8pPr marL="3657600" lvl="7" indent="-228600" algn="l">
              <a:spcBef>
                <a:spcPts val="320"/>
              </a:spcBef>
              <a:spcAft>
                <a:spcPts val="0"/>
              </a:spcAft>
              <a:buClr>
                <a:schemeClr val="dk1"/>
              </a:buClr>
              <a:buSzPts val="1600"/>
              <a:buFont typeface="Times New Roman"/>
              <a:buNone/>
              <a:defRPr sz="1600" b="1"/>
            </a:lvl8pPr>
            <a:lvl9pPr marL="4114800" lvl="8" indent="-228600" algn="l">
              <a:spcBef>
                <a:spcPts val="320"/>
              </a:spcBef>
              <a:spcAft>
                <a:spcPts val="0"/>
              </a:spcAft>
              <a:buClr>
                <a:schemeClr val="dk1"/>
              </a:buClr>
              <a:buSzPts val="1600"/>
              <a:buFont typeface="Times New Roman"/>
              <a:buNone/>
              <a:defRPr sz="1600" b="1"/>
            </a:lvl9pPr>
          </a:lstStyle>
          <a:p>
            <a:endParaRPr/>
          </a:p>
        </p:txBody>
      </p:sp>
      <p:sp>
        <p:nvSpPr>
          <p:cNvPr id="42" name="Google Shape;42;p78"/>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Font typeface="Times New Roman"/>
              <a:buChar char="•"/>
              <a:defRPr sz="2400"/>
            </a:lvl1pPr>
            <a:lvl2pPr marL="914400" lvl="1" indent="-355600" algn="l">
              <a:spcBef>
                <a:spcPts val="400"/>
              </a:spcBef>
              <a:spcAft>
                <a:spcPts val="0"/>
              </a:spcAft>
              <a:buClr>
                <a:schemeClr val="dk1"/>
              </a:buClr>
              <a:buSzPts val="2000"/>
              <a:buFont typeface="Times New Roman"/>
              <a:buChar char="–"/>
              <a:defRPr sz="2000"/>
            </a:lvl2pPr>
            <a:lvl3pPr marL="1371600" lvl="2" indent="-342900" algn="l">
              <a:spcBef>
                <a:spcPts val="360"/>
              </a:spcBef>
              <a:spcAft>
                <a:spcPts val="0"/>
              </a:spcAft>
              <a:buClr>
                <a:schemeClr val="dk1"/>
              </a:buClr>
              <a:buSzPts val="1800"/>
              <a:buFont typeface="Times New Roman"/>
              <a:buChar char="•"/>
              <a:defRPr sz="1800"/>
            </a:lvl3pPr>
            <a:lvl4pPr marL="1828800" lvl="3" indent="-330200" algn="l">
              <a:spcBef>
                <a:spcPts val="320"/>
              </a:spcBef>
              <a:spcAft>
                <a:spcPts val="0"/>
              </a:spcAft>
              <a:buClr>
                <a:schemeClr val="dk1"/>
              </a:buClr>
              <a:buSzPts val="1600"/>
              <a:buFont typeface="Times New Roman"/>
              <a:buChar char="–"/>
              <a:defRPr sz="1600"/>
            </a:lvl4pPr>
            <a:lvl5pPr marL="2286000" lvl="4" indent="-330200" algn="l">
              <a:spcBef>
                <a:spcPts val="320"/>
              </a:spcBef>
              <a:spcAft>
                <a:spcPts val="0"/>
              </a:spcAft>
              <a:buClr>
                <a:schemeClr val="dk1"/>
              </a:buClr>
              <a:buSzPts val="1600"/>
              <a:buFont typeface="Times New Roman"/>
              <a:buChar char="»"/>
              <a:defRPr sz="1600"/>
            </a:lvl5pPr>
            <a:lvl6pPr marL="2743200" lvl="5" indent="-330200" algn="l">
              <a:spcBef>
                <a:spcPts val="320"/>
              </a:spcBef>
              <a:spcAft>
                <a:spcPts val="0"/>
              </a:spcAft>
              <a:buClr>
                <a:schemeClr val="dk1"/>
              </a:buClr>
              <a:buSzPts val="1600"/>
              <a:buFont typeface="Times New Roman"/>
              <a:buChar char="»"/>
              <a:defRPr sz="1600"/>
            </a:lvl6pPr>
            <a:lvl7pPr marL="3200400" lvl="6" indent="-330200" algn="l">
              <a:spcBef>
                <a:spcPts val="320"/>
              </a:spcBef>
              <a:spcAft>
                <a:spcPts val="0"/>
              </a:spcAft>
              <a:buClr>
                <a:schemeClr val="dk1"/>
              </a:buClr>
              <a:buSzPts val="1600"/>
              <a:buFont typeface="Times New Roman"/>
              <a:buChar char="»"/>
              <a:defRPr sz="1600"/>
            </a:lvl7pPr>
            <a:lvl8pPr marL="3657600" lvl="7" indent="-330200" algn="l">
              <a:spcBef>
                <a:spcPts val="320"/>
              </a:spcBef>
              <a:spcAft>
                <a:spcPts val="0"/>
              </a:spcAft>
              <a:buClr>
                <a:schemeClr val="dk1"/>
              </a:buClr>
              <a:buSzPts val="1600"/>
              <a:buFont typeface="Times New Roman"/>
              <a:buChar char="»"/>
              <a:defRPr sz="1600"/>
            </a:lvl8pPr>
            <a:lvl9pPr marL="4114800" lvl="8" indent="-330200" algn="l">
              <a:spcBef>
                <a:spcPts val="320"/>
              </a:spcBef>
              <a:spcAft>
                <a:spcPts val="0"/>
              </a:spcAft>
              <a:buClr>
                <a:schemeClr val="dk1"/>
              </a:buClr>
              <a:buSzPts val="1600"/>
              <a:buFont typeface="Times New Roman"/>
              <a:buChar char="»"/>
              <a:defRPr sz="1600"/>
            </a:lvl9pPr>
          </a:lstStyle>
          <a:p>
            <a:endParaRPr/>
          </a:p>
        </p:txBody>
      </p:sp>
      <p:sp>
        <p:nvSpPr>
          <p:cNvPr id="43" name="Google Shape;43;p78"/>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Times New Roman"/>
              <a:buNone/>
              <a:defRPr sz="2400" b="1"/>
            </a:lvl1pPr>
            <a:lvl2pPr marL="914400" lvl="1" indent="-228600" algn="l">
              <a:spcBef>
                <a:spcPts val="400"/>
              </a:spcBef>
              <a:spcAft>
                <a:spcPts val="0"/>
              </a:spcAft>
              <a:buClr>
                <a:schemeClr val="dk1"/>
              </a:buClr>
              <a:buSzPts val="2000"/>
              <a:buFont typeface="Times New Roman"/>
              <a:buNone/>
              <a:defRPr sz="2000" b="1"/>
            </a:lvl2pPr>
            <a:lvl3pPr marL="1371600" lvl="2" indent="-228600" algn="l">
              <a:spcBef>
                <a:spcPts val="360"/>
              </a:spcBef>
              <a:spcAft>
                <a:spcPts val="0"/>
              </a:spcAft>
              <a:buClr>
                <a:schemeClr val="dk1"/>
              </a:buClr>
              <a:buSzPts val="1800"/>
              <a:buFont typeface="Times New Roman"/>
              <a:buNone/>
              <a:defRPr sz="1800" b="1"/>
            </a:lvl3pPr>
            <a:lvl4pPr marL="1828800" lvl="3" indent="-228600" algn="l">
              <a:spcBef>
                <a:spcPts val="320"/>
              </a:spcBef>
              <a:spcAft>
                <a:spcPts val="0"/>
              </a:spcAft>
              <a:buClr>
                <a:schemeClr val="dk1"/>
              </a:buClr>
              <a:buSzPts val="1600"/>
              <a:buFont typeface="Times New Roman"/>
              <a:buNone/>
              <a:defRPr sz="1600" b="1"/>
            </a:lvl4pPr>
            <a:lvl5pPr marL="2286000" lvl="4" indent="-228600" algn="l">
              <a:spcBef>
                <a:spcPts val="320"/>
              </a:spcBef>
              <a:spcAft>
                <a:spcPts val="0"/>
              </a:spcAft>
              <a:buClr>
                <a:schemeClr val="dk1"/>
              </a:buClr>
              <a:buSzPts val="1600"/>
              <a:buFont typeface="Times New Roman"/>
              <a:buNone/>
              <a:defRPr sz="1600" b="1"/>
            </a:lvl5pPr>
            <a:lvl6pPr marL="2743200" lvl="5" indent="-228600" algn="l">
              <a:spcBef>
                <a:spcPts val="320"/>
              </a:spcBef>
              <a:spcAft>
                <a:spcPts val="0"/>
              </a:spcAft>
              <a:buClr>
                <a:schemeClr val="dk1"/>
              </a:buClr>
              <a:buSzPts val="1600"/>
              <a:buFont typeface="Times New Roman"/>
              <a:buNone/>
              <a:defRPr sz="1600" b="1"/>
            </a:lvl6pPr>
            <a:lvl7pPr marL="3200400" lvl="6" indent="-228600" algn="l">
              <a:spcBef>
                <a:spcPts val="320"/>
              </a:spcBef>
              <a:spcAft>
                <a:spcPts val="0"/>
              </a:spcAft>
              <a:buClr>
                <a:schemeClr val="dk1"/>
              </a:buClr>
              <a:buSzPts val="1600"/>
              <a:buFont typeface="Times New Roman"/>
              <a:buNone/>
              <a:defRPr sz="1600" b="1"/>
            </a:lvl7pPr>
            <a:lvl8pPr marL="3657600" lvl="7" indent="-228600" algn="l">
              <a:spcBef>
                <a:spcPts val="320"/>
              </a:spcBef>
              <a:spcAft>
                <a:spcPts val="0"/>
              </a:spcAft>
              <a:buClr>
                <a:schemeClr val="dk1"/>
              </a:buClr>
              <a:buSzPts val="1600"/>
              <a:buFont typeface="Times New Roman"/>
              <a:buNone/>
              <a:defRPr sz="1600" b="1"/>
            </a:lvl8pPr>
            <a:lvl9pPr marL="4114800" lvl="8" indent="-228600" algn="l">
              <a:spcBef>
                <a:spcPts val="320"/>
              </a:spcBef>
              <a:spcAft>
                <a:spcPts val="0"/>
              </a:spcAft>
              <a:buClr>
                <a:schemeClr val="dk1"/>
              </a:buClr>
              <a:buSzPts val="1600"/>
              <a:buFont typeface="Times New Roman"/>
              <a:buNone/>
              <a:defRPr sz="1600" b="1"/>
            </a:lvl9pPr>
          </a:lstStyle>
          <a:p>
            <a:endParaRPr/>
          </a:p>
        </p:txBody>
      </p:sp>
      <p:sp>
        <p:nvSpPr>
          <p:cNvPr id="44" name="Google Shape;44;p78"/>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Font typeface="Times New Roman"/>
              <a:buChar char="•"/>
              <a:defRPr sz="2400"/>
            </a:lvl1pPr>
            <a:lvl2pPr marL="914400" lvl="1" indent="-355600" algn="l">
              <a:spcBef>
                <a:spcPts val="400"/>
              </a:spcBef>
              <a:spcAft>
                <a:spcPts val="0"/>
              </a:spcAft>
              <a:buClr>
                <a:schemeClr val="dk1"/>
              </a:buClr>
              <a:buSzPts val="2000"/>
              <a:buFont typeface="Times New Roman"/>
              <a:buChar char="–"/>
              <a:defRPr sz="2000"/>
            </a:lvl2pPr>
            <a:lvl3pPr marL="1371600" lvl="2" indent="-342900" algn="l">
              <a:spcBef>
                <a:spcPts val="360"/>
              </a:spcBef>
              <a:spcAft>
                <a:spcPts val="0"/>
              </a:spcAft>
              <a:buClr>
                <a:schemeClr val="dk1"/>
              </a:buClr>
              <a:buSzPts val="1800"/>
              <a:buFont typeface="Times New Roman"/>
              <a:buChar char="•"/>
              <a:defRPr sz="1800"/>
            </a:lvl3pPr>
            <a:lvl4pPr marL="1828800" lvl="3" indent="-330200" algn="l">
              <a:spcBef>
                <a:spcPts val="320"/>
              </a:spcBef>
              <a:spcAft>
                <a:spcPts val="0"/>
              </a:spcAft>
              <a:buClr>
                <a:schemeClr val="dk1"/>
              </a:buClr>
              <a:buSzPts val="1600"/>
              <a:buFont typeface="Times New Roman"/>
              <a:buChar char="–"/>
              <a:defRPr sz="1600"/>
            </a:lvl4pPr>
            <a:lvl5pPr marL="2286000" lvl="4" indent="-330200" algn="l">
              <a:spcBef>
                <a:spcPts val="320"/>
              </a:spcBef>
              <a:spcAft>
                <a:spcPts val="0"/>
              </a:spcAft>
              <a:buClr>
                <a:schemeClr val="dk1"/>
              </a:buClr>
              <a:buSzPts val="1600"/>
              <a:buFont typeface="Times New Roman"/>
              <a:buChar char="»"/>
              <a:defRPr sz="1600"/>
            </a:lvl5pPr>
            <a:lvl6pPr marL="2743200" lvl="5" indent="-330200" algn="l">
              <a:spcBef>
                <a:spcPts val="320"/>
              </a:spcBef>
              <a:spcAft>
                <a:spcPts val="0"/>
              </a:spcAft>
              <a:buClr>
                <a:schemeClr val="dk1"/>
              </a:buClr>
              <a:buSzPts val="1600"/>
              <a:buFont typeface="Times New Roman"/>
              <a:buChar char="»"/>
              <a:defRPr sz="1600"/>
            </a:lvl6pPr>
            <a:lvl7pPr marL="3200400" lvl="6" indent="-330200" algn="l">
              <a:spcBef>
                <a:spcPts val="320"/>
              </a:spcBef>
              <a:spcAft>
                <a:spcPts val="0"/>
              </a:spcAft>
              <a:buClr>
                <a:schemeClr val="dk1"/>
              </a:buClr>
              <a:buSzPts val="1600"/>
              <a:buFont typeface="Times New Roman"/>
              <a:buChar char="»"/>
              <a:defRPr sz="1600"/>
            </a:lvl7pPr>
            <a:lvl8pPr marL="3657600" lvl="7" indent="-330200" algn="l">
              <a:spcBef>
                <a:spcPts val="320"/>
              </a:spcBef>
              <a:spcAft>
                <a:spcPts val="0"/>
              </a:spcAft>
              <a:buClr>
                <a:schemeClr val="dk1"/>
              </a:buClr>
              <a:buSzPts val="1600"/>
              <a:buFont typeface="Times New Roman"/>
              <a:buChar char="»"/>
              <a:defRPr sz="1600"/>
            </a:lvl8pPr>
            <a:lvl9pPr marL="4114800" lvl="8" indent="-330200" algn="l">
              <a:spcBef>
                <a:spcPts val="320"/>
              </a:spcBef>
              <a:spcAft>
                <a:spcPts val="0"/>
              </a:spcAft>
              <a:buClr>
                <a:schemeClr val="dk1"/>
              </a:buClr>
              <a:buSzPts val="1600"/>
              <a:buFont typeface="Times New Roman"/>
              <a:buChar char="»"/>
              <a:defRPr sz="1600"/>
            </a:lvl9pPr>
          </a:lstStyle>
          <a:p>
            <a:endParaRPr/>
          </a:p>
        </p:txBody>
      </p:sp>
    </p:spTree>
    <p:extLst>
      <p:ext uri="{BB962C8B-B14F-4D97-AF65-F5344CB8AC3E}">
        <p14:creationId xmlns:p14="http://schemas.microsoft.com/office/powerpoint/2010/main" val="282422993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b="1"/>
            </a:lvl1p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4076773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19050"/>
            <a:ext cx="2590800" cy="6115050"/>
          </a:xfrm>
        </p:spPr>
        <p:txBody>
          <a:bodyPr vert="eaVert"/>
          <a:lstStyle>
            <a:lvl1pPr>
              <a:defRPr sz="3600" b="1"/>
            </a:lvl1pPr>
          </a:lstStyle>
          <a:p>
            <a:r>
              <a:rPr lang="en-US"/>
              <a:t>Click to edit Master title style</a:t>
            </a:r>
          </a:p>
        </p:txBody>
      </p:sp>
      <p:sp>
        <p:nvSpPr>
          <p:cNvPr id="3" name="Vertical Text Placeholder 2"/>
          <p:cNvSpPr>
            <a:spLocks noGrp="1"/>
          </p:cNvSpPr>
          <p:nvPr>
            <p:ph type="body" orient="vert" idx="1"/>
          </p:nvPr>
        </p:nvSpPr>
        <p:spPr>
          <a:xfrm>
            <a:off x="914400" y="-19050"/>
            <a:ext cx="7569200" cy="61150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9564975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9050"/>
            <a:ext cx="10363200" cy="1143000"/>
          </a:xfrm>
        </p:spPr>
        <p:txBody>
          <a:bodyPr/>
          <a:lstStyle>
            <a:lvl1pPr>
              <a:defRPr sz="3600" b="1"/>
            </a:lvl1pPr>
          </a:lstStyle>
          <a:p>
            <a:r>
              <a:rPr lang="en-US"/>
              <a:t>Click to edit Master title style</a:t>
            </a:r>
            <a:endParaRPr lang="en-US" dirty="0"/>
          </a:p>
        </p:txBody>
      </p:sp>
      <p:sp>
        <p:nvSpPr>
          <p:cNvPr id="3" name="Text Placeholder 2"/>
          <p:cNvSpPr>
            <a:spLocks noGrp="1"/>
          </p:cNvSpPr>
          <p:nvPr>
            <p:ph type="body" sz="half" idx="1"/>
          </p:nvPr>
        </p:nvSpPr>
        <p:spPr>
          <a:xfrm>
            <a:off x="914400" y="1328040"/>
            <a:ext cx="5080000" cy="4114800"/>
          </a:xfrm>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328040"/>
            <a:ext cx="5080000" cy="4114800"/>
          </a:xfrm>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40213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Tree>
    <p:extLst>
      <p:ext uri="{BB962C8B-B14F-4D97-AF65-F5344CB8AC3E}">
        <p14:creationId xmlns:p14="http://schemas.microsoft.com/office/powerpoint/2010/main" val="4205277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46"/>
        <p:cNvGrpSpPr/>
        <p:nvPr/>
      </p:nvGrpSpPr>
      <p:grpSpPr>
        <a:xfrm>
          <a:off x="0" y="0"/>
          <a:ext cx="0" cy="0"/>
          <a:chOff x="0" y="0"/>
          <a:chExt cx="0" cy="0"/>
        </a:xfrm>
      </p:grpSpPr>
      <p:sp>
        <p:nvSpPr>
          <p:cNvPr id="47" name="Google Shape;47;p80"/>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8" name="Google Shape;48;p80"/>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Font typeface="Times New Roman"/>
              <a:buChar char="•"/>
              <a:defRPr sz="3200"/>
            </a:lvl1pPr>
            <a:lvl2pPr marL="914400" lvl="1" indent="-406400" algn="l">
              <a:spcBef>
                <a:spcPts val="560"/>
              </a:spcBef>
              <a:spcAft>
                <a:spcPts val="0"/>
              </a:spcAft>
              <a:buClr>
                <a:schemeClr val="dk1"/>
              </a:buClr>
              <a:buSzPts val="2800"/>
              <a:buFont typeface="Times New Roman"/>
              <a:buChar char="–"/>
              <a:defRPr sz="2800"/>
            </a:lvl2pPr>
            <a:lvl3pPr marL="1371600" lvl="2" indent="-381000" algn="l">
              <a:spcBef>
                <a:spcPts val="480"/>
              </a:spcBef>
              <a:spcAft>
                <a:spcPts val="0"/>
              </a:spcAft>
              <a:buClr>
                <a:schemeClr val="dk1"/>
              </a:buClr>
              <a:buSzPts val="2400"/>
              <a:buFont typeface="Times New Roman"/>
              <a:buChar char="•"/>
              <a:defRPr sz="2400"/>
            </a:lvl3pPr>
            <a:lvl4pPr marL="1828800" lvl="3" indent="-355600" algn="l">
              <a:spcBef>
                <a:spcPts val="400"/>
              </a:spcBef>
              <a:spcAft>
                <a:spcPts val="0"/>
              </a:spcAft>
              <a:buClr>
                <a:schemeClr val="dk1"/>
              </a:buClr>
              <a:buSzPts val="2000"/>
              <a:buFont typeface="Times New Roman"/>
              <a:buChar char="–"/>
              <a:defRPr sz="2000"/>
            </a:lvl4pPr>
            <a:lvl5pPr marL="2286000" lvl="4" indent="-355600" algn="l">
              <a:spcBef>
                <a:spcPts val="400"/>
              </a:spcBef>
              <a:spcAft>
                <a:spcPts val="0"/>
              </a:spcAft>
              <a:buClr>
                <a:schemeClr val="dk1"/>
              </a:buClr>
              <a:buSzPts val="2000"/>
              <a:buFont typeface="Times New Roman"/>
              <a:buChar char="»"/>
              <a:defRPr sz="2000"/>
            </a:lvl5pPr>
            <a:lvl6pPr marL="2743200" lvl="5" indent="-355600" algn="l">
              <a:spcBef>
                <a:spcPts val="400"/>
              </a:spcBef>
              <a:spcAft>
                <a:spcPts val="0"/>
              </a:spcAft>
              <a:buClr>
                <a:schemeClr val="dk1"/>
              </a:buClr>
              <a:buSzPts val="2000"/>
              <a:buFont typeface="Times New Roman"/>
              <a:buChar char="»"/>
              <a:defRPr sz="2000"/>
            </a:lvl6pPr>
            <a:lvl7pPr marL="3200400" lvl="6" indent="-355600" algn="l">
              <a:spcBef>
                <a:spcPts val="400"/>
              </a:spcBef>
              <a:spcAft>
                <a:spcPts val="0"/>
              </a:spcAft>
              <a:buClr>
                <a:schemeClr val="dk1"/>
              </a:buClr>
              <a:buSzPts val="2000"/>
              <a:buFont typeface="Times New Roman"/>
              <a:buChar char="»"/>
              <a:defRPr sz="2000"/>
            </a:lvl7pPr>
            <a:lvl8pPr marL="3657600" lvl="7" indent="-355600" algn="l">
              <a:spcBef>
                <a:spcPts val="400"/>
              </a:spcBef>
              <a:spcAft>
                <a:spcPts val="0"/>
              </a:spcAft>
              <a:buClr>
                <a:schemeClr val="dk1"/>
              </a:buClr>
              <a:buSzPts val="2000"/>
              <a:buFont typeface="Times New Roman"/>
              <a:buChar char="»"/>
              <a:defRPr sz="2000"/>
            </a:lvl8pPr>
            <a:lvl9pPr marL="4114800" lvl="8" indent="-355600" algn="l">
              <a:spcBef>
                <a:spcPts val="400"/>
              </a:spcBef>
              <a:spcAft>
                <a:spcPts val="0"/>
              </a:spcAft>
              <a:buClr>
                <a:schemeClr val="dk1"/>
              </a:buClr>
              <a:buSzPts val="2000"/>
              <a:buFont typeface="Times New Roman"/>
              <a:buChar char="»"/>
              <a:defRPr sz="2000"/>
            </a:lvl9pPr>
          </a:lstStyle>
          <a:p>
            <a:endParaRPr/>
          </a:p>
        </p:txBody>
      </p:sp>
      <p:sp>
        <p:nvSpPr>
          <p:cNvPr id="49" name="Google Shape;49;p80"/>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Font typeface="Times New Roman"/>
              <a:buNone/>
              <a:defRPr sz="1400"/>
            </a:lvl1pPr>
            <a:lvl2pPr marL="914400" lvl="1" indent="-228600" algn="l">
              <a:spcBef>
                <a:spcPts val="240"/>
              </a:spcBef>
              <a:spcAft>
                <a:spcPts val="0"/>
              </a:spcAft>
              <a:buClr>
                <a:schemeClr val="dk1"/>
              </a:buClr>
              <a:buSzPts val="1200"/>
              <a:buFont typeface="Times New Roman"/>
              <a:buNone/>
              <a:defRPr sz="1200"/>
            </a:lvl2pPr>
            <a:lvl3pPr marL="1371600" lvl="2" indent="-228600" algn="l">
              <a:spcBef>
                <a:spcPts val="200"/>
              </a:spcBef>
              <a:spcAft>
                <a:spcPts val="0"/>
              </a:spcAft>
              <a:buClr>
                <a:schemeClr val="dk1"/>
              </a:buClr>
              <a:buSzPts val="1000"/>
              <a:buFont typeface="Times New Roman"/>
              <a:buNone/>
              <a:defRPr sz="1000"/>
            </a:lvl3pPr>
            <a:lvl4pPr marL="1828800" lvl="3" indent="-228600" algn="l">
              <a:spcBef>
                <a:spcPts val="180"/>
              </a:spcBef>
              <a:spcAft>
                <a:spcPts val="0"/>
              </a:spcAft>
              <a:buClr>
                <a:schemeClr val="dk1"/>
              </a:buClr>
              <a:buSzPts val="900"/>
              <a:buFont typeface="Times New Roman"/>
              <a:buNone/>
              <a:defRPr sz="900"/>
            </a:lvl4pPr>
            <a:lvl5pPr marL="2286000" lvl="4" indent="-228600" algn="l">
              <a:spcBef>
                <a:spcPts val="180"/>
              </a:spcBef>
              <a:spcAft>
                <a:spcPts val="0"/>
              </a:spcAft>
              <a:buClr>
                <a:schemeClr val="dk1"/>
              </a:buClr>
              <a:buSzPts val="900"/>
              <a:buFont typeface="Times New Roman"/>
              <a:buNone/>
              <a:defRPr sz="900"/>
            </a:lvl5pPr>
            <a:lvl6pPr marL="2743200" lvl="5" indent="-228600" algn="l">
              <a:spcBef>
                <a:spcPts val="180"/>
              </a:spcBef>
              <a:spcAft>
                <a:spcPts val="0"/>
              </a:spcAft>
              <a:buClr>
                <a:schemeClr val="dk1"/>
              </a:buClr>
              <a:buSzPts val="900"/>
              <a:buFont typeface="Times New Roman"/>
              <a:buNone/>
              <a:defRPr sz="900"/>
            </a:lvl6pPr>
            <a:lvl7pPr marL="3200400" lvl="6" indent="-228600" algn="l">
              <a:spcBef>
                <a:spcPts val="180"/>
              </a:spcBef>
              <a:spcAft>
                <a:spcPts val="0"/>
              </a:spcAft>
              <a:buClr>
                <a:schemeClr val="dk1"/>
              </a:buClr>
              <a:buSzPts val="900"/>
              <a:buFont typeface="Times New Roman"/>
              <a:buNone/>
              <a:defRPr sz="900"/>
            </a:lvl7pPr>
            <a:lvl8pPr marL="3657600" lvl="7" indent="-228600" algn="l">
              <a:spcBef>
                <a:spcPts val="180"/>
              </a:spcBef>
              <a:spcAft>
                <a:spcPts val="0"/>
              </a:spcAft>
              <a:buClr>
                <a:schemeClr val="dk1"/>
              </a:buClr>
              <a:buSzPts val="900"/>
              <a:buFont typeface="Times New Roman"/>
              <a:buNone/>
              <a:defRPr sz="900"/>
            </a:lvl8pPr>
            <a:lvl9pPr marL="4114800" lvl="8" indent="-228600" algn="l">
              <a:spcBef>
                <a:spcPts val="180"/>
              </a:spcBef>
              <a:spcAft>
                <a:spcPts val="0"/>
              </a:spcAft>
              <a:buClr>
                <a:schemeClr val="dk1"/>
              </a:buClr>
              <a:buSzPts val="900"/>
              <a:buFont typeface="Times New Roman"/>
              <a:buNone/>
              <a:defRPr sz="900"/>
            </a:lvl9pPr>
          </a:lstStyle>
          <a:p>
            <a:endParaRPr/>
          </a:p>
        </p:txBody>
      </p:sp>
    </p:spTree>
    <p:extLst>
      <p:ext uri="{BB962C8B-B14F-4D97-AF65-F5344CB8AC3E}">
        <p14:creationId xmlns:p14="http://schemas.microsoft.com/office/powerpoint/2010/main" val="2833424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50"/>
        <p:cNvGrpSpPr/>
        <p:nvPr/>
      </p:nvGrpSpPr>
      <p:grpSpPr>
        <a:xfrm>
          <a:off x="0" y="0"/>
          <a:ext cx="0" cy="0"/>
          <a:chOff x="0" y="0"/>
          <a:chExt cx="0" cy="0"/>
        </a:xfrm>
      </p:grpSpPr>
      <p:sp>
        <p:nvSpPr>
          <p:cNvPr id="51" name="Google Shape;51;p81"/>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2" name="Google Shape;52;p81"/>
          <p:cNvSpPr>
            <a:spLocks noGrp="1"/>
          </p:cNvSpPr>
          <p:nvPr>
            <p:ph type="pic" idx="2"/>
          </p:nvPr>
        </p:nvSpPr>
        <p:spPr>
          <a:xfrm>
            <a:off x="2389717" y="612775"/>
            <a:ext cx="7315200" cy="4114800"/>
          </a:xfrm>
          <a:prstGeom prst="rect">
            <a:avLst/>
          </a:prstGeom>
          <a:noFill/>
          <a:ln>
            <a:noFill/>
          </a:ln>
        </p:spPr>
      </p:sp>
      <p:sp>
        <p:nvSpPr>
          <p:cNvPr id="53" name="Google Shape;53;p81"/>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Font typeface="Times New Roman"/>
              <a:buNone/>
              <a:defRPr sz="1400"/>
            </a:lvl1pPr>
            <a:lvl2pPr marL="914400" lvl="1" indent="-228600" algn="l">
              <a:spcBef>
                <a:spcPts val="240"/>
              </a:spcBef>
              <a:spcAft>
                <a:spcPts val="0"/>
              </a:spcAft>
              <a:buClr>
                <a:schemeClr val="dk1"/>
              </a:buClr>
              <a:buSzPts val="1200"/>
              <a:buFont typeface="Times New Roman"/>
              <a:buNone/>
              <a:defRPr sz="1200"/>
            </a:lvl2pPr>
            <a:lvl3pPr marL="1371600" lvl="2" indent="-228600" algn="l">
              <a:spcBef>
                <a:spcPts val="200"/>
              </a:spcBef>
              <a:spcAft>
                <a:spcPts val="0"/>
              </a:spcAft>
              <a:buClr>
                <a:schemeClr val="dk1"/>
              </a:buClr>
              <a:buSzPts val="1000"/>
              <a:buFont typeface="Times New Roman"/>
              <a:buNone/>
              <a:defRPr sz="1000"/>
            </a:lvl3pPr>
            <a:lvl4pPr marL="1828800" lvl="3" indent="-228600" algn="l">
              <a:spcBef>
                <a:spcPts val="180"/>
              </a:spcBef>
              <a:spcAft>
                <a:spcPts val="0"/>
              </a:spcAft>
              <a:buClr>
                <a:schemeClr val="dk1"/>
              </a:buClr>
              <a:buSzPts val="900"/>
              <a:buFont typeface="Times New Roman"/>
              <a:buNone/>
              <a:defRPr sz="900"/>
            </a:lvl4pPr>
            <a:lvl5pPr marL="2286000" lvl="4" indent="-228600" algn="l">
              <a:spcBef>
                <a:spcPts val="180"/>
              </a:spcBef>
              <a:spcAft>
                <a:spcPts val="0"/>
              </a:spcAft>
              <a:buClr>
                <a:schemeClr val="dk1"/>
              </a:buClr>
              <a:buSzPts val="900"/>
              <a:buFont typeface="Times New Roman"/>
              <a:buNone/>
              <a:defRPr sz="900"/>
            </a:lvl5pPr>
            <a:lvl6pPr marL="2743200" lvl="5" indent="-228600" algn="l">
              <a:spcBef>
                <a:spcPts val="180"/>
              </a:spcBef>
              <a:spcAft>
                <a:spcPts val="0"/>
              </a:spcAft>
              <a:buClr>
                <a:schemeClr val="dk1"/>
              </a:buClr>
              <a:buSzPts val="900"/>
              <a:buFont typeface="Times New Roman"/>
              <a:buNone/>
              <a:defRPr sz="900"/>
            </a:lvl6pPr>
            <a:lvl7pPr marL="3200400" lvl="6" indent="-228600" algn="l">
              <a:spcBef>
                <a:spcPts val="180"/>
              </a:spcBef>
              <a:spcAft>
                <a:spcPts val="0"/>
              </a:spcAft>
              <a:buClr>
                <a:schemeClr val="dk1"/>
              </a:buClr>
              <a:buSzPts val="900"/>
              <a:buFont typeface="Times New Roman"/>
              <a:buNone/>
              <a:defRPr sz="900"/>
            </a:lvl7pPr>
            <a:lvl8pPr marL="3657600" lvl="7" indent="-228600" algn="l">
              <a:spcBef>
                <a:spcPts val="180"/>
              </a:spcBef>
              <a:spcAft>
                <a:spcPts val="0"/>
              </a:spcAft>
              <a:buClr>
                <a:schemeClr val="dk1"/>
              </a:buClr>
              <a:buSzPts val="900"/>
              <a:buFont typeface="Times New Roman"/>
              <a:buNone/>
              <a:defRPr sz="900"/>
            </a:lvl8pPr>
            <a:lvl9pPr marL="4114800" lvl="8" indent="-228600" algn="l">
              <a:spcBef>
                <a:spcPts val="180"/>
              </a:spcBef>
              <a:spcAft>
                <a:spcPts val="0"/>
              </a:spcAft>
              <a:buClr>
                <a:schemeClr val="dk1"/>
              </a:buClr>
              <a:buSzPts val="900"/>
              <a:buFont typeface="Times New Roman"/>
              <a:buNone/>
              <a:defRPr sz="900"/>
            </a:lvl9pPr>
          </a:lstStyle>
          <a:p>
            <a:endParaRPr/>
          </a:p>
        </p:txBody>
      </p:sp>
    </p:spTree>
    <p:extLst>
      <p:ext uri="{BB962C8B-B14F-4D97-AF65-F5344CB8AC3E}">
        <p14:creationId xmlns:p14="http://schemas.microsoft.com/office/powerpoint/2010/main" val="2670898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54"/>
        <p:cNvGrpSpPr/>
        <p:nvPr/>
      </p:nvGrpSpPr>
      <p:grpSpPr>
        <a:xfrm>
          <a:off x="0" y="0"/>
          <a:ext cx="0" cy="0"/>
          <a:chOff x="0" y="0"/>
          <a:chExt cx="0" cy="0"/>
        </a:xfrm>
      </p:grpSpPr>
      <p:sp>
        <p:nvSpPr>
          <p:cNvPr id="55" name="Google Shape;55;p82"/>
          <p:cNvSpPr txBox="1">
            <a:spLocks noGrp="1"/>
          </p:cNvSpPr>
          <p:nvPr>
            <p:ph type="title"/>
          </p:nvPr>
        </p:nvSpPr>
        <p:spPr>
          <a:xfrm>
            <a:off x="914400" y="-19050"/>
            <a:ext cx="103632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36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6" name="Google Shape;56;p82"/>
          <p:cNvSpPr txBox="1">
            <a:spLocks noGrp="1"/>
          </p:cNvSpPr>
          <p:nvPr>
            <p:ph type="body" idx="1"/>
          </p:nvPr>
        </p:nvSpPr>
        <p:spPr>
          <a:xfrm rot="5400000">
            <a:off x="4038600" y="-1143000"/>
            <a:ext cx="4114800" cy="103632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518387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oleObject" Target="../embeddings/oleObject2.bin"/></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oleObject" Target="../embeddings/oleObject4.bin"/><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theme" Target="../theme/theme3.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19" Type="http://schemas.openxmlformats.org/officeDocument/2006/relationships/image" Target="../media/image1.png"/><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theme" Target="../theme/theme4.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2" Type="http://schemas.openxmlformats.org/officeDocument/2006/relationships/slideLayout" Target="../slideLayouts/slideLayout42.xml"/><Relationship Id="rId16" Type="http://schemas.openxmlformats.org/officeDocument/2006/relationships/oleObject" Target="../embeddings/oleObject7.bin"/><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5" Type="http://schemas.openxmlformats.org/officeDocument/2006/relationships/image" Target="../media/image1.png"/><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oleObject" Target="../embeddings/oleObject6.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2"/>
          <p:cNvSpPr txBox="1">
            <a:spLocks noGrp="1"/>
          </p:cNvSpPr>
          <p:nvPr>
            <p:ph type="title"/>
          </p:nvPr>
        </p:nvSpPr>
        <p:spPr>
          <a:xfrm>
            <a:off x="914400" y="-19050"/>
            <a:ext cx="103632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1pPr>
            <a:lvl2pPr marR="0" lvl="1"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2pPr>
            <a:lvl3pPr marR="0" lvl="2"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3pPr>
            <a:lvl4pPr marR="0" lvl="3"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4pPr>
            <a:lvl5pPr marR="0" lvl="4"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5pPr>
            <a:lvl6pPr marR="0" lvl="5"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6pPr>
            <a:lvl7pPr marR="0" lvl="6"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7pPr>
            <a:lvl8pPr marR="0" lvl="7"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8pPr>
            <a:lvl9pPr marR="0" lvl="8"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9pPr>
          </a:lstStyle>
          <a:p>
            <a:endParaRPr/>
          </a:p>
        </p:txBody>
      </p:sp>
      <p:sp>
        <p:nvSpPr>
          <p:cNvPr id="11" name="Google Shape;11;p72"/>
          <p:cNvSpPr txBox="1">
            <a:spLocks noGrp="1"/>
          </p:cNvSpPr>
          <p:nvPr>
            <p:ph type="body" idx="1"/>
          </p:nvPr>
        </p:nvSpPr>
        <p:spPr>
          <a:xfrm>
            <a:off x="914400" y="1981200"/>
            <a:ext cx="10363200" cy="41148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Times New Roman"/>
              <a:buChar char="•"/>
              <a:defRPr sz="3200" b="0" i="0" u="none" strike="noStrike" cap="none">
                <a:solidFill>
                  <a:schemeClr val="dk1"/>
                </a:solidFill>
                <a:latin typeface="Times New Roman"/>
                <a:ea typeface="Times New Roman"/>
                <a:cs typeface="Times New Roman"/>
                <a:sym typeface="Times New Roman"/>
              </a:defRPr>
            </a:lvl1pPr>
            <a:lvl2pPr marL="914400" marR="0" lvl="1" indent="-406400" algn="l" rtl="0">
              <a:spcBef>
                <a:spcPts val="560"/>
              </a:spcBef>
              <a:spcAft>
                <a:spcPts val="0"/>
              </a:spcAft>
              <a:buClr>
                <a:schemeClr val="dk1"/>
              </a:buClr>
              <a:buSzPts val="2800"/>
              <a:buFont typeface="Times New Roman"/>
              <a:buChar char="–"/>
              <a:defRPr sz="2800" b="0" i="0" u="none" strike="noStrike" cap="none">
                <a:solidFill>
                  <a:schemeClr val="dk1"/>
                </a:solidFill>
                <a:latin typeface="Times New Roman"/>
                <a:ea typeface="Times New Roman"/>
                <a:cs typeface="Times New Roman"/>
                <a:sym typeface="Times New Roman"/>
              </a:defRPr>
            </a:lvl2pPr>
            <a:lvl3pPr marL="1371600" marR="0" lvl="2"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3" name="Google Shape;13;p72"/>
          <p:cNvSpPr txBox="1"/>
          <p:nvPr userDrawn="1"/>
        </p:nvSpPr>
        <p:spPr>
          <a:xfrm>
            <a:off x="6044867" y="6543676"/>
            <a:ext cx="309700" cy="196977"/>
          </a:xfrm>
          <a:prstGeom prst="rect">
            <a:avLst/>
          </a:prstGeom>
          <a:noFill/>
          <a:ln>
            <a:noFill/>
          </a:ln>
        </p:spPr>
        <p:txBody>
          <a:bodyPr spcFirstLastPara="1" wrap="square" lIns="91425" tIns="45700" rIns="91425" bIns="45700" anchor="t" anchorCtr="0">
            <a:spAutoFit/>
          </a:bodyPr>
          <a:lstStyle/>
          <a:p>
            <a:pPr marL="0" marR="0" lvl="0" indent="0" algn="ctr" rtl="0">
              <a:lnSpc>
                <a:spcPct val="85000"/>
              </a:lnSpc>
              <a:spcBef>
                <a:spcPts val="0"/>
              </a:spcBef>
              <a:spcAft>
                <a:spcPts val="0"/>
              </a:spcAft>
              <a:buNone/>
            </a:pPr>
            <a:fld id="{00000000-1234-1234-1234-123412341234}" type="slidenum">
              <a:rPr lang="en" sz="800" b="0" i="0" u="none" strike="noStrike" cap="none">
                <a:solidFill>
                  <a:schemeClr val="dk1"/>
                </a:solidFill>
                <a:latin typeface="Arial"/>
                <a:ea typeface="Arial"/>
                <a:cs typeface="Arial"/>
                <a:sym typeface="Arial"/>
              </a:rPr>
              <a:t>‹#›</a:t>
            </a:fld>
            <a:endParaRPr sz="4000" b="0" i="0" u="none" strike="noStrike" cap="none" dirty="0">
              <a:solidFill>
                <a:schemeClr val="dk2"/>
              </a:solidFill>
              <a:latin typeface="Times New Roman"/>
              <a:ea typeface="Times New Roman"/>
              <a:cs typeface="Times New Roman"/>
              <a:sym typeface="Times New Roman"/>
            </a:endParaRPr>
          </a:p>
        </p:txBody>
      </p:sp>
      <p:cxnSp>
        <p:nvCxnSpPr>
          <p:cNvPr id="14" name="Google Shape;14;p72"/>
          <p:cNvCxnSpPr/>
          <p:nvPr/>
        </p:nvCxnSpPr>
        <p:spPr>
          <a:xfrm>
            <a:off x="304800" y="6467475"/>
            <a:ext cx="11684000" cy="0"/>
          </a:xfrm>
          <a:prstGeom prst="straightConnector1">
            <a:avLst/>
          </a:prstGeom>
          <a:noFill/>
          <a:ln w="12700" cap="flat" cmpd="sng">
            <a:solidFill>
              <a:schemeClr val="dk1"/>
            </a:solidFill>
            <a:prstDash val="solid"/>
            <a:round/>
            <a:headEnd type="none" w="sm" len="sm"/>
            <a:tailEnd type="none" w="sm" len="sm"/>
          </a:ln>
        </p:spPr>
      </p:cxnSp>
      <p:graphicFrame>
        <p:nvGraphicFramePr>
          <p:cNvPr id="15" name="Google Shape;15;p72"/>
          <p:cNvGraphicFramePr/>
          <p:nvPr/>
        </p:nvGraphicFramePr>
        <p:xfrm>
          <a:off x="575734" y="6524625"/>
          <a:ext cx="698500" cy="222250"/>
        </p:xfrm>
        <a:graphic>
          <a:graphicData uri="http://schemas.openxmlformats.org/presentationml/2006/ole">
            <mc:AlternateContent xmlns:mc="http://schemas.openxmlformats.org/markup-compatibility/2006">
              <mc:Choice xmlns:v="urn:schemas-microsoft-com:vml" Requires="v">
                <p:oleObj r:id="rId14" imgW="698500" imgH="222250" progId="MSPhotoEd.3">
                  <p:embed/>
                </p:oleObj>
              </mc:Choice>
              <mc:Fallback>
                <p:oleObj r:id="rId14" imgW="698500" imgH="222250" progId="MSPhotoEd.3">
                  <p:embed/>
                  <p:pic>
                    <p:nvPicPr>
                      <p:cNvPr id="15" name="Google Shape;15;p72"/>
                      <p:cNvPicPr preferRelativeResize="0"/>
                      <p:nvPr/>
                    </p:nvPicPr>
                    <p:blipFill rotWithShape="1">
                      <a:blip r:embed="rId15">
                        <a:alphaModFix/>
                      </a:blip>
                      <a:srcRect/>
                      <a:stretch/>
                    </p:blipFill>
                    <p:spPr>
                      <a:xfrm>
                        <a:off x="575734" y="6524625"/>
                        <a:ext cx="698500" cy="222250"/>
                      </a:xfrm>
                      <a:prstGeom prst="rect">
                        <a:avLst/>
                      </a:prstGeom>
                      <a:noFill/>
                      <a:ln>
                        <a:noFill/>
                      </a:ln>
                    </p:spPr>
                  </p:pic>
                </p:oleObj>
              </mc:Fallback>
            </mc:AlternateContent>
          </a:graphicData>
        </a:graphic>
      </p:graphicFrame>
      <p:sp>
        <p:nvSpPr>
          <p:cNvPr id="9" name="Rectangle 19">
            <a:extLst>
              <a:ext uri="{FF2B5EF4-FFF2-40B4-BE49-F238E27FC236}">
                <a16:creationId xmlns:a16="http://schemas.microsoft.com/office/drawing/2014/main" id="{99629018-F9C9-4D74-A38F-2992FAD38D0C}"/>
              </a:ext>
            </a:extLst>
          </p:cNvPr>
          <p:cNvSpPr>
            <a:spLocks noChangeArrowheads="1"/>
          </p:cNvSpPr>
          <p:nvPr userDrawn="1"/>
        </p:nvSpPr>
        <p:spPr bwMode="auto">
          <a:xfrm>
            <a:off x="10087613" y="6684018"/>
            <a:ext cx="1901187" cy="215444"/>
          </a:xfrm>
          <a:prstGeom prst="rect">
            <a:avLst/>
          </a:prstGeom>
          <a:noFill/>
          <a:ln w="9525">
            <a:noFill/>
            <a:miter lim="800000"/>
            <a:headEnd/>
            <a:tailEnd/>
          </a:ln>
        </p:spPr>
        <p:txBody>
          <a:bodyPr wrap="square">
            <a:spAutoFit/>
          </a:bodyPr>
          <a:lstStyle/>
          <a:p>
            <a:pPr algn="r" fontAlgn="base">
              <a:spcBef>
                <a:spcPct val="0"/>
              </a:spcBef>
              <a:spcAft>
                <a:spcPct val="0"/>
              </a:spcAft>
              <a:defRPr/>
            </a:pPr>
            <a:r>
              <a:rPr lang="en-US" sz="800" dirty="0">
                <a:solidFill>
                  <a:srgbClr val="000000"/>
                </a:solidFill>
                <a:latin typeface="Arial" pitchFamily="34" charset="0"/>
              </a:rPr>
              <a:t>Copyright © 2022 CALCE</a:t>
            </a:r>
          </a:p>
        </p:txBody>
      </p:sp>
      <p:pic>
        <p:nvPicPr>
          <p:cNvPr id="17" name="Picture 16">
            <a:extLst>
              <a:ext uri="{FF2B5EF4-FFF2-40B4-BE49-F238E27FC236}">
                <a16:creationId xmlns:a16="http://schemas.microsoft.com/office/drawing/2014/main" id="{0268CA4D-1954-4441-8985-EDC6F18D08EA}"/>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10448525" y="6492937"/>
            <a:ext cx="1520955" cy="256033"/>
          </a:xfrm>
          <a:prstGeom prst="rect">
            <a:avLst/>
          </a:prstGeom>
        </p:spPr>
      </p:pic>
      <p:sp>
        <p:nvSpPr>
          <p:cNvPr id="18" name="Text Box 23">
            <a:extLst>
              <a:ext uri="{FF2B5EF4-FFF2-40B4-BE49-F238E27FC236}">
                <a16:creationId xmlns:a16="http://schemas.microsoft.com/office/drawing/2014/main" id="{E18CA0EB-04DA-D195-C71E-2C9297A0CAAE}"/>
              </a:ext>
            </a:extLst>
          </p:cNvPr>
          <p:cNvSpPr txBox="1">
            <a:spLocks noChangeArrowheads="1"/>
          </p:cNvSpPr>
          <p:nvPr userDrawn="1"/>
        </p:nvSpPr>
        <p:spPr bwMode="auto">
          <a:xfrm>
            <a:off x="1478847" y="6539628"/>
            <a:ext cx="884465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sz="2400">
                <a:solidFill>
                  <a:schemeClr val="tx1"/>
                </a:solidFill>
                <a:latin typeface="Times New Roman" pitchFamily="18" charset="0"/>
              </a:defRPr>
            </a:lvl1pPr>
            <a:lvl2pPr marL="742950" indent="-285750" algn="ctr">
              <a:defRPr sz="2400">
                <a:solidFill>
                  <a:schemeClr val="tx1"/>
                </a:solidFill>
                <a:latin typeface="Times New Roman" pitchFamily="18" charset="0"/>
              </a:defRPr>
            </a:lvl2pPr>
            <a:lvl3pPr marL="1143000" indent="-228600" algn="ctr">
              <a:defRPr sz="2400">
                <a:solidFill>
                  <a:schemeClr val="tx1"/>
                </a:solidFill>
                <a:latin typeface="Times New Roman" pitchFamily="18" charset="0"/>
              </a:defRPr>
            </a:lvl3pPr>
            <a:lvl4pPr marL="1600200" indent="-228600" algn="ctr">
              <a:defRPr sz="2400">
                <a:solidFill>
                  <a:schemeClr val="tx1"/>
                </a:solidFill>
                <a:latin typeface="Times New Roman" pitchFamily="18" charset="0"/>
              </a:defRPr>
            </a:lvl4pPr>
            <a:lvl5pPr marL="2057400" indent="-228600" algn="ctr">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defRPr/>
            </a:pPr>
            <a:r>
              <a:rPr lang="en-US" altLang="zh-CN" sz="1000" b="1" dirty="0">
                <a:solidFill>
                  <a:srgbClr val="000000"/>
                </a:solidFill>
                <a:latin typeface="Arial" pitchFamily="34" charset="0"/>
                <a:ea typeface="SimSun" pitchFamily="2" charset="-122"/>
              </a:rPr>
              <a:t>Center for Advanced Life Cycle Engineering                                                                            </a:t>
            </a:r>
            <a:r>
              <a:rPr lang="en-US" sz="1000" b="0" dirty="0">
                <a:solidFill>
                  <a:schemeClr val="tx1"/>
                </a:solidFill>
                <a:latin typeface="Arial" charset="0"/>
                <a:cs typeface="Arial" charset="0"/>
              </a:rPr>
              <a:t>Not to be duplicated or distributed without permission</a:t>
            </a:r>
            <a:endParaRPr lang="en-US" altLang="zh-CN" sz="1000" b="1" dirty="0">
              <a:solidFill>
                <a:srgbClr val="000000"/>
              </a:solidFill>
              <a:latin typeface="Arial" pitchFamily="34" charset="0"/>
              <a:ea typeface="SimSun" pitchFamily="2" charset="-122"/>
            </a:endParaRPr>
          </a:p>
        </p:txBody>
      </p:sp>
    </p:spTree>
    <p:extLst>
      <p:ext uri="{BB962C8B-B14F-4D97-AF65-F5344CB8AC3E}">
        <p14:creationId xmlns:p14="http://schemas.microsoft.com/office/powerpoint/2010/main" val="4039243336"/>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905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914400" y="1981200"/>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15"/>
          <p:cNvSpPr>
            <a:spLocks noChangeArrowheads="1"/>
          </p:cNvSpPr>
          <p:nvPr userDrawn="1"/>
        </p:nvSpPr>
        <p:spPr bwMode="auto">
          <a:xfrm>
            <a:off x="7518400" y="6511925"/>
            <a:ext cx="4470400" cy="249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000">
                <a:solidFill>
                  <a:schemeClr val="tx2"/>
                </a:solidFill>
                <a:latin typeface="Times New Roman" pitchFamily="18" charset="0"/>
              </a:defRPr>
            </a:lvl1pPr>
            <a:lvl2pPr marL="742950" indent="-285750" eaLnBrk="0" hangingPunct="0">
              <a:defRPr sz="4000">
                <a:solidFill>
                  <a:schemeClr val="tx2"/>
                </a:solidFill>
                <a:latin typeface="Times New Roman" pitchFamily="18" charset="0"/>
              </a:defRPr>
            </a:lvl2pPr>
            <a:lvl3pPr marL="1143000" indent="-228600" eaLnBrk="0" hangingPunct="0">
              <a:defRPr sz="4000">
                <a:solidFill>
                  <a:schemeClr val="tx2"/>
                </a:solidFill>
                <a:latin typeface="Times New Roman" pitchFamily="18" charset="0"/>
              </a:defRPr>
            </a:lvl3pPr>
            <a:lvl4pPr marL="1600200" indent="-228600" eaLnBrk="0" hangingPunct="0">
              <a:defRPr sz="4000">
                <a:solidFill>
                  <a:schemeClr val="tx2"/>
                </a:solidFill>
                <a:latin typeface="Times New Roman" pitchFamily="18" charset="0"/>
              </a:defRPr>
            </a:lvl4pPr>
            <a:lvl5pPr marL="2057400" indent="-228600" eaLnBrk="0" hangingPunct="0">
              <a:defRPr sz="4000">
                <a:solidFill>
                  <a:schemeClr val="tx2"/>
                </a:solidFill>
                <a:latin typeface="Times New Roman" pitchFamily="18" charset="0"/>
              </a:defRPr>
            </a:lvl5pPr>
            <a:lvl6pPr marL="2514600" indent="-228600" algn="ctr" eaLnBrk="0" fontAlgn="base" hangingPunct="0">
              <a:lnSpc>
                <a:spcPct val="85000"/>
              </a:lnSpc>
              <a:spcBef>
                <a:spcPct val="0"/>
              </a:spcBef>
              <a:spcAft>
                <a:spcPct val="0"/>
              </a:spcAft>
              <a:defRPr sz="4000">
                <a:solidFill>
                  <a:schemeClr val="tx2"/>
                </a:solidFill>
                <a:latin typeface="Times New Roman" pitchFamily="18" charset="0"/>
              </a:defRPr>
            </a:lvl6pPr>
            <a:lvl7pPr marL="2971800" indent="-228600" algn="ctr" eaLnBrk="0" fontAlgn="base" hangingPunct="0">
              <a:lnSpc>
                <a:spcPct val="85000"/>
              </a:lnSpc>
              <a:spcBef>
                <a:spcPct val="0"/>
              </a:spcBef>
              <a:spcAft>
                <a:spcPct val="0"/>
              </a:spcAft>
              <a:defRPr sz="4000">
                <a:solidFill>
                  <a:schemeClr val="tx2"/>
                </a:solidFill>
                <a:latin typeface="Times New Roman" pitchFamily="18" charset="0"/>
              </a:defRPr>
            </a:lvl7pPr>
            <a:lvl8pPr marL="3429000" indent="-228600" algn="ctr" eaLnBrk="0" fontAlgn="base" hangingPunct="0">
              <a:lnSpc>
                <a:spcPct val="85000"/>
              </a:lnSpc>
              <a:spcBef>
                <a:spcPct val="0"/>
              </a:spcBef>
              <a:spcAft>
                <a:spcPct val="0"/>
              </a:spcAft>
              <a:defRPr sz="4000">
                <a:solidFill>
                  <a:schemeClr val="tx2"/>
                </a:solidFill>
                <a:latin typeface="Times New Roman" pitchFamily="18" charset="0"/>
              </a:defRPr>
            </a:lvl8pPr>
            <a:lvl9pPr marL="3886200" indent="-228600" algn="ctr" eaLnBrk="0" fontAlgn="base" hangingPunct="0">
              <a:lnSpc>
                <a:spcPct val="85000"/>
              </a:lnSpc>
              <a:spcBef>
                <a:spcPct val="0"/>
              </a:spcBef>
              <a:spcAft>
                <a:spcPct val="0"/>
              </a:spcAft>
              <a:defRPr sz="4000">
                <a:solidFill>
                  <a:schemeClr val="tx2"/>
                </a:solidFill>
                <a:latin typeface="Times New Roman" pitchFamily="18" charset="0"/>
              </a:defRPr>
            </a:lvl9pPr>
          </a:lstStyle>
          <a:p>
            <a:pPr algn="r" eaLnBrk="1" hangingPunct="1">
              <a:lnSpc>
                <a:spcPct val="85000"/>
              </a:lnSpc>
              <a:defRPr/>
            </a:pPr>
            <a:r>
              <a:rPr lang="en-US" altLang="en-US" sz="1200" b="1" dirty="0">
                <a:solidFill>
                  <a:schemeClr val="tx1"/>
                </a:solidFill>
                <a:latin typeface="Arial" charset="0"/>
              </a:rPr>
              <a:t>University of Maryland</a:t>
            </a:r>
          </a:p>
        </p:txBody>
      </p:sp>
      <p:sp>
        <p:nvSpPr>
          <p:cNvPr id="1029" name="Text Box 16"/>
          <p:cNvSpPr txBox="1">
            <a:spLocks noChangeArrowheads="1"/>
          </p:cNvSpPr>
          <p:nvPr userDrawn="1"/>
        </p:nvSpPr>
        <p:spPr bwMode="auto">
          <a:xfrm>
            <a:off x="6044867" y="6543676"/>
            <a:ext cx="309700" cy="196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4000">
                <a:solidFill>
                  <a:schemeClr val="tx2"/>
                </a:solidFill>
                <a:latin typeface="Times New Roman" pitchFamily="18" charset="0"/>
              </a:defRPr>
            </a:lvl1pPr>
            <a:lvl2pPr marL="742950" indent="-285750">
              <a:defRPr sz="4000">
                <a:solidFill>
                  <a:schemeClr val="tx2"/>
                </a:solidFill>
                <a:latin typeface="Times New Roman" pitchFamily="18" charset="0"/>
              </a:defRPr>
            </a:lvl2pPr>
            <a:lvl3pPr marL="1143000" indent="-228600">
              <a:defRPr sz="4000">
                <a:solidFill>
                  <a:schemeClr val="tx2"/>
                </a:solidFill>
                <a:latin typeface="Times New Roman" pitchFamily="18" charset="0"/>
              </a:defRPr>
            </a:lvl3pPr>
            <a:lvl4pPr marL="1600200" indent="-228600">
              <a:defRPr sz="4000">
                <a:solidFill>
                  <a:schemeClr val="tx2"/>
                </a:solidFill>
                <a:latin typeface="Times New Roman" pitchFamily="18" charset="0"/>
              </a:defRPr>
            </a:lvl4pPr>
            <a:lvl5pPr marL="2057400" indent="-228600">
              <a:defRPr sz="4000">
                <a:solidFill>
                  <a:schemeClr val="tx2"/>
                </a:solidFill>
                <a:latin typeface="Times New Roman" pitchFamily="18" charset="0"/>
              </a:defRPr>
            </a:lvl5pPr>
            <a:lvl6pPr marL="2514600" indent="-228600" eaLnBrk="0" fontAlgn="base" hangingPunct="0">
              <a:spcBef>
                <a:spcPct val="0"/>
              </a:spcBef>
              <a:spcAft>
                <a:spcPct val="0"/>
              </a:spcAft>
              <a:defRPr sz="4000">
                <a:solidFill>
                  <a:schemeClr val="tx2"/>
                </a:solidFill>
                <a:latin typeface="Times New Roman" pitchFamily="18" charset="0"/>
              </a:defRPr>
            </a:lvl6pPr>
            <a:lvl7pPr marL="2971800" indent="-228600" eaLnBrk="0" fontAlgn="base" hangingPunct="0">
              <a:spcBef>
                <a:spcPct val="0"/>
              </a:spcBef>
              <a:spcAft>
                <a:spcPct val="0"/>
              </a:spcAft>
              <a:defRPr sz="4000">
                <a:solidFill>
                  <a:schemeClr val="tx2"/>
                </a:solidFill>
                <a:latin typeface="Times New Roman" pitchFamily="18" charset="0"/>
              </a:defRPr>
            </a:lvl7pPr>
            <a:lvl8pPr marL="3429000" indent="-228600" eaLnBrk="0" fontAlgn="base" hangingPunct="0">
              <a:spcBef>
                <a:spcPct val="0"/>
              </a:spcBef>
              <a:spcAft>
                <a:spcPct val="0"/>
              </a:spcAft>
              <a:defRPr sz="4000">
                <a:solidFill>
                  <a:schemeClr val="tx2"/>
                </a:solidFill>
                <a:latin typeface="Times New Roman" pitchFamily="18" charset="0"/>
              </a:defRPr>
            </a:lvl8pPr>
            <a:lvl9pPr marL="3886200" indent="-228600" eaLnBrk="0" fontAlgn="base" hangingPunct="0">
              <a:spcBef>
                <a:spcPct val="0"/>
              </a:spcBef>
              <a:spcAft>
                <a:spcPct val="0"/>
              </a:spcAft>
              <a:defRPr sz="4000">
                <a:solidFill>
                  <a:schemeClr val="tx2"/>
                </a:solidFill>
                <a:latin typeface="Times New Roman" pitchFamily="18" charset="0"/>
              </a:defRPr>
            </a:lvl9pPr>
          </a:lstStyle>
          <a:p>
            <a:pPr algn="ctr" eaLnBrk="1" hangingPunct="1">
              <a:lnSpc>
                <a:spcPct val="85000"/>
              </a:lnSpc>
              <a:defRPr/>
            </a:pPr>
            <a:fld id="{65EEB639-2D39-454E-8C29-88BADD49F6FA}" type="slidenum">
              <a:rPr lang="en-US" altLang="en-US" sz="800" smtClean="0">
                <a:solidFill>
                  <a:schemeClr val="tx1"/>
                </a:solidFill>
                <a:latin typeface="Arial" charset="0"/>
              </a:rPr>
              <a:pPr algn="ctr" eaLnBrk="1" hangingPunct="1">
                <a:lnSpc>
                  <a:spcPct val="85000"/>
                </a:lnSpc>
                <a:defRPr/>
              </a:pPr>
              <a:t>‹#›</a:t>
            </a:fld>
            <a:endParaRPr lang="en-US" altLang="en-US" sz="4000" dirty="0"/>
          </a:p>
        </p:txBody>
      </p:sp>
      <p:sp>
        <p:nvSpPr>
          <p:cNvPr id="1030" name="Line 17"/>
          <p:cNvSpPr>
            <a:spLocks noChangeShapeType="1"/>
          </p:cNvSpPr>
          <p:nvPr userDrawn="1"/>
        </p:nvSpPr>
        <p:spPr bwMode="auto">
          <a:xfrm>
            <a:off x="304800" y="6467475"/>
            <a:ext cx="11684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4000" dirty="0"/>
          </a:p>
        </p:txBody>
      </p:sp>
      <p:graphicFrame>
        <p:nvGraphicFramePr>
          <p:cNvPr id="1031" name="Object 18"/>
          <p:cNvGraphicFramePr>
            <a:graphicFrameLocks noChangeAspect="1"/>
          </p:cNvGraphicFramePr>
          <p:nvPr userDrawn="1"/>
        </p:nvGraphicFramePr>
        <p:xfrm>
          <a:off x="575734" y="6524625"/>
          <a:ext cx="698500" cy="222250"/>
        </p:xfrm>
        <a:graphic>
          <a:graphicData uri="http://schemas.openxmlformats.org/presentationml/2006/ole">
            <mc:AlternateContent xmlns:mc="http://schemas.openxmlformats.org/markup-compatibility/2006">
              <mc:Choice xmlns:v="urn:schemas-microsoft-com:vml" Requires="v">
                <p:oleObj name="Photo Editor Photo" r:id="rId14" imgW="1933333" imgH="819048" progId="MSPhotoEd.3">
                  <p:embed/>
                </p:oleObj>
              </mc:Choice>
              <mc:Fallback>
                <p:oleObj name="Photo Editor Photo" r:id="rId14" imgW="1933333" imgH="819048" progId="MSPhotoEd.3">
                  <p:embed/>
                  <p:pic>
                    <p:nvPicPr>
                      <p:cNvPr id="1031" name="Object 1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75734" y="6524625"/>
                        <a:ext cx="698500" cy="22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2" name="Text Box 19"/>
          <p:cNvSpPr txBox="1">
            <a:spLocks noChangeArrowheads="1"/>
          </p:cNvSpPr>
          <p:nvPr userDrawn="1"/>
        </p:nvSpPr>
        <p:spPr bwMode="auto">
          <a:xfrm>
            <a:off x="1721967" y="6540500"/>
            <a:ext cx="2855269" cy="223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4000">
                <a:solidFill>
                  <a:schemeClr val="tx2"/>
                </a:solidFill>
                <a:latin typeface="Times New Roman" pitchFamily="18" charset="0"/>
              </a:defRPr>
            </a:lvl1pPr>
            <a:lvl2pPr marL="742950" indent="-285750" eaLnBrk="0" hangingPunct="0">
              <a:defRPr sz="4000">
                <a:solidFill>
                  <a:schemeClr val="tx2"/>
                </a:solidFill>
                <a:latin typeface="Times New Roman" pitchFamily="18" charset="0"/>
              </a:defRPr>
            </a:lvl2pPr>
            <a:lvl3pPr marL="1143000" indent="-228600" eaLnBrk="0" hangingPunct="0">
              <a:defRPr sz="4000">
                <a:solidFill>
                  <a:schemeClr val="tx2"/>
                </a:solidFill>
                <a:latin typeface="Times New Roman" pitchFamily="18" charset="0"/>
              </a:defRPr>
            </a:lvl3pPr>
            <a:lvl4pPr marL="1600200" indent="-228600" eaLnBrk="0" hangingPunct="0">
              <a:defRPr sz="4000">
                <a:solidFill>
                  <a:schemeClr val="tx2"/>
                </a:solidFill>
                <a:latin typeface="Times New Roman" pitchFamily="18" charset="0"/>
              </a:defRPr>
            </a:lvl4pPr>
            <a:lvl5pPr marL="2057400" indent="-228600" eaLnBrk="0" hangingPunct="0">
              <a:defRPr sz="4000">
                <a:solidFill>
                  <a:schemeClr val="tx2"/>
                </a:solidFill>
                <a:latin typeface="Times New Roman" pitchFamily="18" charset="0"/>
              </a:defRPr>
            </a:lvl5pPr>
            <a:lvl6pPr marL="2514600" indent="-228600" algn="ctr" eaLnBrk="0" fontAlgn="base" hangingPunct="0">
              <a:lnSpc>
                <a:spcPct val="85000"/>
              </a:lnSpc>
              <a:spcBef>
                <a:spcPct val="0"/>
              </a:spcBef>
              <a:spcAft>
                <a:spcPct val="0"/>
              </a:spcAft>
              <a:defRPr sz="4000">
                <a:solidFill>
                  <a:schemeClr val="tx2"/>
                </a:solidFill>
                <a:latin typeface="Times New Roman" pitchFamily="18" charset="0"/>
              </a:defRPr>
            </a:lvl6pPr>
            <a:lvl7pPr marL="2971800" indent="-228600" algn="ctr" eaLnBrk="0" fontAlgn="base" hangingPunct="0">
              <a:lnSpc>
                <a:spcPct val="85000"/>
              </a:lnSpc>
              <a:spcBef>
                <a:spcPct val="0"/>
              </a:spcBef>
              <a:spcAft>
                <a:spcPct val="0"/>
              </a:spcAft>
              <a:defRPr sz="4000">
                <a:solidFill>
                  <a:schemeClr val="tx2"/>
                </a:solidFill>
                <a:latin typeface="Times New Roman" pitchFamily="18" charset="0"/>
              </a:defRPr>
            </a:lvl7pPr>
            <a:lvl8pPr marL="3429000" indent="-228600" algn="ctr" eaLnBrk="0" fontAlgn="base" hangingPunct="0">
              <a:lnSpc>
                <a:spcPct val="85000"/>
              </a:lnSpc>
              <a:spcBef>
                <a:spcPct val="0"/>
              </a:spcBef>
              <a:spcAft>
                <a:spcPct val="0"/>
              </a:spcAft>
              <a:defRPr sz="4000">
                <a:solidFill>
                  <a:schemeClr val="tx2"/>
                </a:solidFill>
                <a:latin typeface="Times New Roman" pitchFamily="18" charset="0"/>
              </a:defRPr>
            </a:lvl8pPr>
            <a:lvl9pPr marL="3886200" indent="-228600" algn="ctr" eaLnBrk="0" fontAlgn="base" hangingPunct="0">
              <a:lnSpc>
                <a:spcPct val="85000"/>
              </a:lnSpc>
              <a:spcBef>
                <a:spcPct val="0"/>
              </a:spcBef>
              <a:spcAft>
                <a:spcPct val="0"/>
              </a:spcAft>
              <a:defRPr sz="4000">
                <a:solidFill>
                  <a:schemeClr val="tx2"/>
                </a:solidFill>
                <a:latin typeface="Times New Roman" pitchFamily="18" charset="0"/>
              </a:defRPr>
            </a:lvl9pPr>
          </a:lstStyle>
          <a:p>
            <a:pPr algn="ctr" eaLnBrk="1" hangingPunct="1">
              <a:lnSpc>
                <a:spcPct val="85000"/>
              </a:lnSpc>
              <a:defRPr/>
            </a:pPr>
            <a:r>
              <a:rPr lang="en-US" sz="1000" b="1" dirty="0">
                <a:solidFill>
                  <a:schemeClr val="tx1"/>
                </a:solidFill>
                <a:latin typeface="Arial" charset="0"/>
              </a:rPr>
              <a:t>Center for Advanced Life Cycle Engineering</a:t>
            </a:r>
            <a:endParaRPr lang="en-US" sz="4000" dirty="0"/>
          </a:p>
        </p:txBody>
      </p:sp>
    </p:spTree>
    <p:extLst>
      <p:ext uri="{BB962C8B-B14F-4D97-AF65-F5344CB8AC3E}">
        <p14:creationId xmlns:p14="http://schemas.microsoft.com/office/powerpoint/2010/main" val="346864206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152400"/>
            <a:ext cx="1219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914400" y="1371600"/>
            <a:ext cx="103632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8" name="Rectangle 19"/>
          <p:cNvSpPr>
            <a:spLocks noChangeArrowheads="1"/>
          </p:cNvSpPr>
          <p:nvPr userDrawn="1"/>
        </p:nvSpPr>
        <p:spPr bwMode="auto">
          <a:xfrm>
            <a:off x="7518400" y="6461126"/>
            <a:ext cx="4470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400">
                <a:solidFill>
                  <a:schemeClr val="tx1"/>
                </a:solidFill>
                <a:latin typeface="Times New Roman" pitchFamily="18" charset="0"/>
              </a:defRPr>
            </a:lvl1pPr>
            <a:lvl2pPr marL="742950" indent="-285750" algn="ctr">
              <a:defRPr sz="2400">
                <a:solidFill>
                  <a:schemeClr val="tx1"/>
                </a:solidFill>
                <a:latin typeface="Times New Roman" pitchFamily="18" charset="0"/>
              </a:defRPr>
            </a:lvl2pPr>
            <a:lvl3pPr marL="1143000" indent="-228600" algn="ctr">
              <a:defRPr sz="2400">
                <a:solidFill>
                  <a:schemeClr val="tx1"/>
                </a:solidFill>
                <a:latin typeface="Times New Roman" pitchFamily="18" charset="0"/>
              </a:defRPr>
            </a:lvl3pPr>
            <a:lvl4pPr marL="1600200" indent="-228600" algn="ctr">
              <a:defRPr sz="2400">
                <a:solidFill>
                  <a:schemeClr val="tx1"/>
                </a:solidFill>
                <a:latin typeface="Times New Roman" pitchFamily="18" charset="0"/>
              </a:defRPr>
            </a:lvl4pPr>
            <a:lvl5pPr marL="2057400" indent="-228600" algn="ctr">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r" eaLnBrk="1" hangingPunct="1">
              <a:defRPr/>
            </a:pPr>
            <a:r>
              <a:rPr lang="en-US" altLang="zh-CN" sz="1200" b="1" dirty="0">
                <a:solidFill>
                  <a:srgbClr val="000000"/>
                </a:solidFill>
                <a:latin typeface="Arial" pitchFamily="34" charset="0"/>
                <a:ea typeface="SimSun" pitchFamily="2" charset="-122"/>
              </a:rPr>
              <a:t>University of Maryland</a:t>
            </a:r>
          </a:p>
          <a:p>
            <a:pPr algn="r" fontAlgn="base">
              <a:spcBef>
                <a:spcPct val="0"/>
              </a:spcBef>
              <a:spcAft>
                <a:spcPct val="0"/>
              </a:spcAft>
              <a:defRPr/>
            </a:pPr>
            <a:r>
              <a:rPr lang="en-US" sz="800" dirty="0">
                <a:solidFill>
                  <a:srgbClr val="000000"/>
                </a:solidFill>
                <a:latin typeface="Arial" pitchFamily="34" charset="0"/>
              </a:rPr>
              <a:t>Copyright © 2022 CALCE</a:t>
            </a:r>
          </a:p>
        </p:txBody>
      </p:sp>
      <p:sp>
        <p:nvSpPr>
          <p:cNvPr id="3" name="Text Box 20"/>
          <p:cNvSpPr txBox="1">
            <a:spLocks noChangeArrowheads="1"/>
          </p:cNvSpPr>
          <p:nvPr userDrawn="1"/>
        </p:nvSpPr>
        <p:spPr bwMode="auto">
          <a:xfrm>
            <a:off x="6044867" y="6543676"/>
            <a:ext cx="309700" cy="215444"/>
          </a:xfrm>
          <a:prstGeom prst="rect">
            <a:avLst/>
          </a:prstGeom>
          <a:noFill/>
          <a:ln w="9525">
            <a:noFill/>
            <a:miter lim="800000"/>
            <a:headEnd/>
            <a:tailEnd/>
          </a:ln>
        </p:spPr>
        <p:txBody>
          <a:bodyPr wrap="none">
            <a:spAutoFit/>
          </a:bodyPr>
          <a:lstStyle>
            <a:lvl1pPr algn="ctr">
              <a:defRPr sz="2400">
                <a:solidFill>
                  <a:schemeClr val="tx1"/>
                </a:solidFill>
                <a:latin typeface="Times New Roman" pitchFamily="18" charset="0"/>
              </a:defRPr>
            </a:lvl1pPr>
            <a:lvl2pPr marL="742950" indent="-285750" algn="ctr">
              <a:defRPr sz="2400">
                <a:solidFill>
                  <a:schemeClr val="tx1"/>
                </a:solidFill>
                <a:latin typeface="Times New Roman" pitchFamily="18" charset="0"/>
              </a:defRPr>
            </a:lvl2pPr>
            <a:lvl3pPr marL="1143000" indent="-228600" algn="ctr">
              <a:defRPr sz="2400">
                <a:solidFill>
                  <a:schemeClr val="tx1"/>
                </a:solidFill>
                <a:latin typeface="Times New Roman" pitchFamily="18" charset="0"/>
              </a:defRPr>
            </a:lvl3pPr>
            <a:lvl4pPr marL="1600200" indent="-228600" algn="ctr">
              <a:defRPr sz="2400">
                <a:solidFill>
                  <a:schemeClr val="tx1"/>
                </a:solidFill>
                <a:latin typeface="Times New Roman" pitchFamily="18" charset="0"/>
              </a:defRPr>
            </a:lvl4pPr>
            <a:lvl5pPr marL="2057400" indent="-228600" algn="ctr">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defRPr/>
            </a:pPr>
            <a:fld id="{B8049901-2894-4301-9C31-B53657384A2C}" type="slidenum">
              <a:rPr lang="en-US" altLang="zh-CN" sz="800" smtClean="0">
                <a:solidFill>
                  <a:srgbClr val="000000"/>
                </a:solidFill>
                <a:latin typeface="Arial" pitchFamily="34" charset="0"/>
                <a:ea typeface="SimSun" pitchFamily="2" charset="-122"/>
              </a:rPr>
              <a:pPr eaLnBrk="1" hangingPunct="1">
                <a:defRPr/>
              </a:pPr>
              <a:t>‹#›</a:t>
            </a:fld>
            <a:endParaRPr lang="en-US" altLang="zh-CN" sz="2400" dirty="0">
              <a:ea typeface="SimSun" pitchFamily="2" charset="-122"/>
            </a:endParaRPr>
          </a:p>
        </p:txBody>
      </p:sp>
      <p:sp>
        <p:nvSpPr>
          <p:cNvPr id="1030" name="Line 21"/>
          <p:cNvSpPr>
            <a:spLocks noChangeShapeType="1"/>
          </p:cNvSpPr>
          <p:nvPr userDrawn="1"/>
        </p:nvSpPr>
        <p:spPr bwMode="auto">
          <a:xfrm>
            <a:off x="304800" y="6467475"/>
            <a:ext cx="11684000"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2400" dirty="0"/>
          </a:p>
        </p:txBody>
      </p:sp>
      <p:graphicFrame>
        <p:nvGraphicFramePr>
          <p:cNvPr id="1031" name="Object 22"/>
          <p:cNvGraphicFramePr>
            <a:graphicFrameLocks noChangeAspect="1"/>
          </p:cNvGraphicFramePr>
          <p:nvPr userDrawn="1"/>
        </p:nvGraphicFramePr>
        <p:xfrm>
          <a:off x="575734" y="6524625"/>
          <a:ext cx="698500" cy="222250"/>
        </p:xfrm>
        <a:graphic>
          <a:graphicData uri="http://schemas.openxmlformats.org/presentationml/2006/ole">
            <mc:AlternateContent xmlns:mc="http://schemas.openxmlformats.org/markup-compatibility/2006">
              <mc:Choice xmlns:v="urn:schemas-microsoft-com:vml" Requires="v">
                <p:oleObj name="Photo Editor Photo" r:id="rId18" imgW="1933333" imgH="819048" progId="MSPhotoEd.3">
                  <p:embed/>
                </p:oleObj>
              </mc:Choice>
              <mc:Fallback>
                <p:oleObj name="Photo Editor Photo" r:id="rId18" imgW="1933333" imgH="819048" progId="MSPhotoEd.3">
                  <p:embed/>
                  <p:pic>
                    <p:nvPicPr>
                      <p:cNvPr id="1031" name="Object 2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75734" y="6524625"/>
                        <a:ext cx="698500" cy="22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Text Box 23">
            <a:extLst>
              <a:ext uri="{FF2B5EF4-FFF2-40B4-BE49-F238E27FC236}">
                <a16:creationId xmlns:a16="http://schemas.microsoft.com/office/drawing/2014/main" id="{E834CB90-ECCA-45D3-8A10-22949DDEA74B}"/>
              </a:ext>
            </a:extLst>
          </p:cNvPr>
          <p:cNvSpPr txBox="1">
            <a:spLocks noChangeArrowheads="1"/>
          </p:cNvSpPr>
          <p:nvPr userDrawn="1"/>
        </p:nvSpPr>
        <p:spPr bwMode="auto">
          <a:xfrm>
            <a:off x="1478847" y="6539628"/>
            <a:ext cx="884465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sz="2400">
                <a:solidFill>
                  <a:schemeClr val="tx1"/>
                </a:solidFill>
                <a:latin typeface="Times New Roman" pitchFamily="18" charset="0"/>
              </a:defRPr>
            </a:lvl1pPr>
            <a:lvl2pPr marL="742950" indent="-285750" algn="ctr">
              <a:defRPr sz="2400">
                <a:solidFill>
                  <a:schemeClr val="tx1"/>
                </a:solidFill>
                <a:latin typeface="Times New Roman" pitchFamily="18" charset="0"/>
              </a:defRPr>
            </a:lvl2pPr>
            <a:lvl3pPr marL="1143000" indent="-228600" algn="ctr">
              <a:defRPr sz="2400">
                <a:solidFill>
                  <a:schemeClr val="tx1"/>
                </a:solidFill>
                <a:latin typeface="Times New Roman" pitchFamily="18" charset="0"/>
              </a:defRPr>
            </a:lvl3pPr>
            <a:lvl4pPr marL="1600200" indent="-228600" algn="ctr">
              <a:defRPr sz="2400">
                <a:solidFill>
                  <a:schemeClr val="tx1"/>
                </a:solidFill>
                <a:latin typeface="Times New Roman" pitchFamily="18" charset="0"/>
              </a:defRPr>
            </a:lvl4pPr>
            <a:lvl5pPr marL="2057400" indent="-228600" algn="ctr">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defRPr/>
            </a:pPr>
            <a:r>
              <a:rPr lang="en-US" altLang="zh-CN" sz="1000" b="1" dirty="0">
                <a:solidFill>
                  <a:srgbClr val="000000"/>
                </a:solidFill>
                <a:latin typeface="Arial" pitchFamily="34" charset="0"/>
                <a:ea typeface="SimSun" pitchFamily="2" charset="-122"/>
              </a:rPr>
              <a:t>Center for Advanced Life Cycle Engineering                                                                            </a:t>
            </a:r>
            <a:r>
              <a:rPr lang="en-US" sz="1000" b="0" dirty="0">
                <a:solidFill>
                  <a:schemeClr val="tx1"/>
                </a:solidFill>
                <a:latin typeface="Arial" charset="0"/>
                <a:cs typeface="Arial" charset="0"/>
              </a:rPr>
              <a:t>Not to be duplicated or distributed without permission</a:t>
            </a:r>
            <a:endParaRPr lang="en-US" altLang="zh-CN" sz="1000" b="1" dirty="0">
              <a:solidFill>
                <a:srgbClr val="000000"/>
              </a:solidFill>
              <a:latin typeface="Arial" pitchFamily="34" charset="0"/>
              <a:ea typeface="SimSun" pitchFamily="2" charset="-122"/>
            </a:endParaRPr>
          </a:p>
        </p:txBody>
      </p:sp>
    </p:spTree>
    <p:extLst>
      <p:ext uri="{BB962C8B-B14F-4D97-AF65-F5344CB8AC3E}">
        <p14:creationId xmlns:p14="http://schemas.microsoft.com/office/powerpoint/2010/main" val="2410082929"/>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Lst>
  <p:hf sldNum="0" hdr="0" ftr="0" dt="0"/>
  <p:txStyles>
    <p:titleStyle>
      <a:lvl1pPr algn="ctr" rtl="0" eaLnBrk="1" fontAlgn="base" hangingPunct="1">
        <a:spcBef>
          <a:spcPct val="0"/>
        </a:spcBef>
        <a:spcAft>
          <a:spcPct val="0"/>
        </a:spcAft>
        <a:defRPr sz="3600" b="1">
          <a:solidFill>
            <a:schemeClr val="tx2"/>
          </a:solidFill>
          <a:latin typeface="+mj-lt"/>
          <a:ea typeface="+mj-ea"/>
          <a:cs typeface="+mj-cs"/>
        </a:defRPr>
      </a:lvl1pPr>
      <a:lvl2pPr algn="ctr" rtl="0" eaLnBrk="1" fontAlgn="base" hangingPunct="1">
        <a:spcBef>
          <a:spcPct val="0"/>
        </a:spcBef>
        <a:spcAft>
          <a:spcPct val="0"/>
        </a:spcAft>
        <a:defRPr sz="3200" b="1">
          <a:solidFill>
            <a:schemeClr val="tx2"/>
          </a:solidFill>
          <a:latin typeface="Times New Roman" pitchFamily="18" charset="0"/>
        </a:defRPr>
      </a:lvl2pPr>
      <a:lvl3pPr algn="ctr" rtl="0" eaLnBrk="1" fontAlgn="base" hangingPunct="1">
        <a:spcBef>
          <a:spcPct val="0"/>
        </a:spcBef>
        <a:spcAft>
          <a:spcPct val="0"/>
        </a:spcAft>
        <a:defRPr sz="3200" b="1">
          <a:solidFill>
            <a:schemeClr val="tx2"/>
          </a:solidFill>
          <a:latin typeface="Times New Roman" pitchFamily="18" charset="0"/>
        </a:defRPr>
      </a:lvl3pPr>
      <a:lvl4pPr algn="ctr" rtl="0" eaLnBrk="1" fontAlgn="base" hangingPunct="1">
        <a:spcBef>
          <a:spcPct val="0"/>
        </a:spcBef>
        <a:spcAft>
          <a:spcPct val="0"/>
        </a:spcAft>
        <a:defRPr sz="3200" b="1">
          <a:solidFill>
            <a:schemeClr val="tx2"/>
          </a:solidFill>
          <a:latin typeface="Times New Roman" pitchFamily="18" charset="0"/>
        </a:defRPr>
      </a:lvl4pPr>
      <a:lvl5pPr algn="ctr" rtl="0" eaLnBrk="1" fontAlgn="base" hangingPunct="1">
        <a:spcBef>
          <a:spcPct val="0"/>
        </a:spcBef>
        <a:spcAft>
          <a:spcPct val="0"/>
        </a:spcAft>
        <a:defRPr sz="3200" b="1">
          <a:solidFill>
            <a:schemeClr val="tx2"/>
          </a:solidFill>
          <a:latin typeface="Times New Roman" pitchFamily="18" charset="0"/>
        </a:defRPr>
      </a:lvl5pPr>
      <a:lvl6pPr marL="457200" algn="ctr" rtl="0" eaLnBrk="1" fontAlgn="base" hangingPunct="1">
        <a:spcBef>
          <a:spcPct val="0"/>
        </a:spcBef>
        <a:spcAft>
          <a:spcPct val="0"/>
        </a:spcAft>
        <a:defRPr sz="3200" b="1">
          <a:solidFill>
            <a:schemeClr val="tx2"/>
          </a:solidFill>
          <a:latin typeface="Times New Roman" pitchFamily="18" charset="0"/>
        </a:defRPr>
      </a:lvl6pPr>
      <a:lvl7pPr marL="914400" algn="ctr" rtl="0" eaLnBrk="1" fontAlgn="base" hangingPunct="1">
        <a:spcBef>
          <a:spcPct val="0"/>
        </a:spcBef>
        <a:spcAft>
          <a:spcPct val="0"/>
        </a:spcAft>
        <a:defRPr sz="3200" b="1">
          <a:solidFill>
            <a:schemeClr val="tx2"/>
          </a:solidFill>
          <a:latin typeface="Times New Roman" pitchFamily="18" charset="0"/>
        </a:defRPr>
      </a:lvl7pPr>
      <a:lvl8pPr marL="1371600" algn="ctr" rtl="0" eaLnBrk="1" fontAlgn="base" hangingPunct="1">
        <a:spcBef>
          <a:spcPct val="0"/>
        </a:spcBef>
        <a:spcAft>
          <a:spcPct val="0"/>
        </a:spcAft>
        <a:defRPr sz="3200" b="1">
          <a:solidFill>
            <a:schemeClr val="tx2"/>
          </a:solidFill>
          <a:latin typeface="Times New Roman" pitchFamily="18" charset="0"/>
        </a:defRPr>
      </a:lvl8pPr>
      <a:lvl9pPr marL="1828800" algn="ctr" rtl="0" eaLnBrk="1" fontAlgn="base" hangingPunct="1">
        <a:spcBef>
          <a:spcPct val="0"/>
        </a:spcBef>
        <a:spcAft>
          <a:spcPct val="0"/>
        </a:spcAft>
        <a:defRPr sz="3200" b="1">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defRPr>
      </a:lvl2pPr>
      <a:lvl3pPr marL="1143000" indent="-228600" algn="l" rtl="0" eaLnBrk="1" fontAlgn="base" hangingPunct="1">
        <a:spcBef>
          <a:spcPct val="20000"/>
        </a:spcBef>
        <a:spcAft>
          <a:spcPct val="0"/>
        </a:spcAft>
        <a:buChar char="•"/>
        <a:defRPr sz="20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a:solidFill>
            <a:schemeClr val="tx1"/>
          </a:solidFill>
          <a:latin typeface="+mn-lt"/>
        </a:defRPr>
      </a:lvl6pPr>
      <a:lvl7pPr marL="2971800" indent="-228600" algn="l" rtl="0" eaLnBrk="1" fontAlgn="base" hangingPunct="1">
        <a:spcBef>
          <a:spcPct val="20000"/>
        </a:spcBef>
        <a:spcAft>
          <a:spcPct val="0"/>
        </a:spcAft>
        <a:buChar char="»"/>
        <a:defRPr>
          <a:solidFill>
            <a:schemeClr val="tx1"/>
          </a:solidFill>
          <a:latin typeface="+mn-lt"/>
        </a:defRPr>
      </a:lvl7pPr>
      <a:lvl8pPr marL="3429000" indent="-228600" algn="l" rtl="0" eaLnBrk="1" fontAlgn="base" hangingPunct="1">
        <a:spcBef>
          <a:spcPct val="20000"/>
        </a:spcBef>
        <a:spcAft>
          <a:spcPct val="0"/>
        </a:spcAft>
        <a:buChar char="»"/>
        <a:defRPr>
          <a:solidFill>
            <a:schemeClr val="tx1"/>
          </a:solidFill>
          <a:latin typeface="+mn-lt"/>
        </a:defRPr>
      </a:lvl8pPr>
      <a:lvl9pPr marL="3886200" indent="-22860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905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914400" y="1981200"/>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15"/>
          <p:cNvSpPr>
            <a:spLocks noChangeArrowheads="1"/>
          </p:cNvSpPr>
          <p:nvPr/>
        </p:nvSpPr>
        <p:spPr bwMode="auto">
          <a:xfrm>
            <a:off x="7518400" y="6511925"/>
            <a:ext cx="4470400" cy="249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000">
                <a:solidFill>
                  <a:schemeClr val="tx2"/>
                </a:solidFill>
                <a:latin typeface="Times New Roman" pitchFamily="18" charset="0"/>
              </a:defRPr>
            </a:lvl1pPr>
            <a:lvl2pPr marL="742950" indent="-285750" eaLnBrk="0" hangingPunct="0">
              <a:defRPr sz="4000">
                <a:solidFill>
                  <a:schemeClr val="tx2"/>
                </a:solidFill>
                <a:latin typeface="Times New Roman" pitchFamily="18" charset="0"/>
              </a:defRPr>
            </a:lvl2pPr>
            <a:lvl3pPr marL="1143000" indent="-228600" eaLnBrk="0" hangingPunct="0">
              <a:defRPr sz="4000">
                <a:solidFill>
                  <a:schemeClr val="tx2"/>
                </a:solidFill>
                <a:latin typeface="Times New Roman" pitchFamily="18" charset="0"/>
              </a:defRPr>
            </a:lvl3pPr>
            <a:lvl4pPr marL="1600200" indent="-228600" eaLnBrk="0" hangingPunct="0">
              <a:defRPr sz="4000">
                <a:solidFill>
                  <a:schemeClr val="tx2"/>
                </a:solidFill>
                <a:latin typeface="Times New Roman" pitchFamily="18" charset="0"/>
              </a:defRPr>
            </a:lvl4pPr>
            <a:lvl5pPr marL="2057400" indent="-228600" eaLnBrk="0" hangingPunct="0">
              <a:defRPr sz="4000">
                <a:solidFill>
                  <a:schemeClr val="tx2"/>
                </a:solidFill>
                <a:latin typeface="Times New Roman" pitchFamily="18" charset="0"/>
              </a:defRPr>
            </a:lvl5pPr>
            <a:lvl6pPr marL="2514600" indent="-228600" algn="ctr" eaLnBrk="0" fontAlgn="base" hangingPunct="0">
              <a:lnSpc>
                <a:spcPct val="85000"/>
              </a:lnSpc>
              <a:spcBef>
                <a:spcPct val="0"/>
              </a:spcBef>
              <a:spcAft>
                <a:spcPct val="0"/>
              </a:spcAft>
              <a:defRPr sz="4000">
                <a:solidFill>
                  <a:schemeClr val="tx2"/>
                </a:solidFill>
                <a:latin typeface="Times New Roman" pitchFamily="18" charset="0"/>
              </a:defRPr>
            </a:lvl6pPr>
            <a:lvl7pPr marL="2971800" indent="-228600" algn="ctr" eaLnBrk="0" fontAlgn="base" hangingPunct="0">
              <a:lnSpc>
                <a:spcPct val="85000"/>
              </a:lnSpc>
              <a:spcBef>
                <a:spcPct val="0"/>
              </a:spcBef>
              <a:spcAft>
                <a:spcPct val="0"/>
              </a:spcAft>
              <a:defRPr sz="4000">
                <a:solidFill>
                  <a:schemeClr val="tx2"/>
                </a:solidFill>
                <a:latin typeface="Times New Roman" pitchFamily="18" charset="0"/>
              </a:defRPr>
            </a:lvl7pPr>
            <a:lvl8pPr marL="3429000" indent="-228600" algn="ctr" eaLnBrk="0" fontAlgn="base" hangingPunct="0">
              <a:lnSpc>
                <a:spcPct val="85000"/>
              </a:lnSpc>
              <a:spcBef>
                <a:spcPct val="0"/>
              </a:spcBef>
              <a:spcAft>
                <a:spcPct val="0"/>
              </a:spcAft>
              <a:defRPr sz="4000">
                <a:solidFill>
                  <a:schemeClr val="tx2"/>
                </a:solidFill>
                <a:latin typeface="Times New Roman" pitchFamily="18" charset="0"/>
              </a:defRPr>
            </a:lvl8pPr>
            <a:lvl9pPr marL="3886200" indent="-228600" algn="ctr" eaLnBrk="0" fontAlgn="base" hangingPunct="0">
              <a:lnSpc>
                <a:spcPct val="85000"/>
              </a:lnSpc>
              <a:spcBef>
                <a:spcPct val="0"/>
              </a:spcBef>
              <a:spcAft>
                <a:spcPct val="0"/>
              </a:spcAft>
              <a:defRPr sz="4000">
                <a:solidFill>
                  <a:schemeClr val="tx2"/>
                </a:solidFill>
                <a:latin typeface="Times New Roman" pitchFamily="18" charset="0"/>
              </a:defRPr>
            </a:lvl9pPr>
          </a:lstStyle>
          <a:p>
            <a:pPr algn="r" eaLnBrk="1" hangingPunct="1">
              <a:lnSpc>
                <a:spcPct val="85000"/>
              </a:lnSpc>
              <a:defRPr/>
            </a:pPr>
            <a:r>
              <a:rPr lang="en-US" altLang="en-US" sz="1200" b="1" dirty="0">
                <a:solidFill>
                  <a:schemeClr val="tx1"/>
                </a:solidFill>
                <a:latin typeface="Arial" charset="0"/>
              </a:rPr>
              <a:t>University of Maryland</a:t>
            </a:r>
          </a:p>
        </p:txBody>
      </p:sp>
      <p:sp>
        <p:nvSpPr>
          <p:cNvPr id="1029" name="Text Box 16"/>
          <p:cNvSpPr txBox="1">
            <a:spLocks noChangeArrowheads="1"/>
          </p:cNvSpPr>
          <p:nvPr/>
        </p:nvSpPr>
        <p:spPr bwMode="auto">
          <a:xfrm>
            <a:off x="6044867" y="6543676"/>
            <a:ext cx="309700" cy="196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4000">
                <a:solidFill>
                  <a:schemeClr val="tx2"/>
                </a:solidFill>
                <a:latin typeface="Times New Roman" pitchFamily="18" charset="0"/>
              </a:defRPr>
            </a:lvl1pPr>
            <a:lvl2pPr marL="742950" indent="-285750">
              <a:defRPr sz="4000">
                <a:solidFill>
                  <a:schemeClr val="tx2"/>
                </a:solidFill>
                <a:latin typeface="Times New Roman" pitchFamily="18" charset="0"/>
              </a:defRPr>
            </a:lvl2pPr>
            <a:lvl3pPr marL="1143000" indent="-228600">
              <a:defRPr sz="4000">
                <a:solidFill>
                  <a:schemeClr val="tx2"/>
                </a:solidFill>
                <a:latin typeface="Times New Roman" pitchFamily="18" charset="0"/>
              </a:defRPr>
            </a:lvl3pPr>
            <a:lvl4pPr marL="1600200" indent="-228600">
              <a:defRPr sz="4000">
                <a:solidFill>
                  <a:schemeClr val="tx2"/>
                </a:solidFill>
                <a:latin typeface="Times New Roman" pitchFamily="18" charset="0"/>
              </a:defRPr>
            </a:lvl4pPr>
            <a:lvl5pPr marL="2057400" indent="-228600">
              <a:defRPr sz="4000">
                <a:solidFill>
                  <a:schemeClr val="tx2"/>
                </a:solidFill>
                <a:latin typeface="Times New Roman" pitchFamily="18" charset="0"/>
              </a:defRPr>
            </a:lvl5pPr>
            <a:lvl6pPr marL="2514600" indent="-228600" eaLnBrk="0" fontAlgn="base" hangingPunct="0">
              <a:spcBef>
                <a:spcPct val="0"/>
              </a:spcBef>
              <a:spcAft>
                <a:spcPct val="0"/>
              </a:spcAft>
              <a:defRPr sz="4000">
                <a:solidFill>
                  <a:schemeClr val="tx2"/>
                </a:solidFill>
                <a:latin typeface="Times New Roman" pitchFamily="18" charset="0"/>
              </a:defRPr>
            </a:lvl6pPr>
            <a:lvl7pPr marL="2971800" indent="-228600" eaLnBrk="0" fontAlgn="base" hangingPunct="0">
              <a:spcBef>
                <a:spcPct val="0"/>
              </a:spcBef>
              <a:spcAft>
                <a:spcPct val="0"/>
              </a:spcAft>
              <a:defRPr sz="4000">
                <a:solidFill>
                  <a:schemeClr val="tx2"/>
                </a:solidFill>
                <a:latin typeface="Times New Roman" pitchFamily="18" charset="0"/>
              </a:defRPr>
            </a:lvl7pPr>
            <a:lvl8pPr marL="3429000" indent="-228600" eaLnBrk="0" fontAlgn="base" hangingPunct="0">
              <a:spcBef>
                <a:spcPct val="0"/>
              </a:spcBef>
              <a:spcAft>
                <a:spcPct val="0"/>
              </a:spcAft>
              <a:defRPr sz="4000">
                <a:solidFill>
                  <a:schemeClr val="tx2"/>
                </a:solidFill>
                <a:latin typeface="Times New Roman" pitchFamily="18" charset="0"/>
              </a:defRPr>
            </a:lvl8pPr>
            <a:lvl9pPr marL="3886200" indent="-228600" eaLnBrk="0" fontAlgn="base" hangingPunct="0">
              <a:spcBef>
                <a:spcPct val="0"/>
              </a:spcBef>
              <a:spcAft>
                <a:spcPct val="0"/>
              </a:spcAft>
              <a:defRPr sz="4000">
                <a:solidFill>
                  <a:schemeClr val="tx2"/>
                </a:solidFill>
                <a:latin typeface="Times New Roman" pitchFamily="18" charset="0"/>
              </a:defRPr>
            </a:lvl9pPr>
          </a:lstStyle>
          <a:p>
            <a:pPr algn="ctr" eaLnBrk="1" hangingPunct="1">
              <a:lnSpc>
                <a:spcPct val="85000"/>
              </a:lnSpc>
              <a:defRPr/>
            </a:pPr>
            <a:fld id="{65EEB639-2D39-454E-8C29-88BADD49F6FA}" type="slidenum">
              <a:rPr lang="en-US" altLang="en-US" sz="800" smtClean="0">
                <a:solidFill>
                  <a:schemeClr val="tx1"/>
                </a:solidFill>
                <a:latin typeface="Arial" charset="0"/>
              </a:rPr>
              <a:pPr algn="ctr" eaLnBrk="1" hangingPunct="1">
                <a:lnSpc>
                  <a:spcPct val="85000"/>
                </a:lnSpc>
                <a:defRPr/>
              </a:pPr>
              <a:t>‹#›</a:t>
            </a:fld>
            <a:endParaRPr lang="en-US" altLang="en-US" sz="4000" dirty="0"/>
          </a:p>
        </p:txBody>
      </p:sp>
      <p:sp>
        <p:nvSpPr>
          <p:cNvPr id="1030" name="Line 17"/>
          <p:cNvSpPr>
            <a:spLocks noChangeShapeType="1"/>
          </p:cNvSpPr>
          <p:nvPr/>
        </p:nvSpPr>
        <p:spPr bwMode="auto">
          <a:xfrm>
            <a:off x="304800" y="6467475"/>
            <a:ext cx="11684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4000" dirty="0"/>
          </a:p>
        </p:txBody>
      </p:sp>
      <p:graphicFrame>
        <p:nvGraphicFramePr>
          <p:cNvPr id="1031" name="Object 18"/>
          <p:cNvGraphicFramePr>
            <a:graphicFrameLocks noChangeAspect="1"/>
          </p:cNvGraphicFramePr>
          <p:nvPr/>
        </p:nvGraphicFramePr>
        <p:xfrm>
          <a:off x="575734" y="6524625"/>
          <a:ext cx="698500" cy="222250"/>
        </p:xfrm>
        <a:graphic>
          <a:graphicData uri="http://schemas.openxmlformats.org/presentationml/2006/ole">
            <mc:AlternateContent xmlns:mc="http://schemas.openxmlformats.org/markup-compatibility/2006">
              <mc:Choice xmlns:v="urn:schemas-microsoft-com:vml" Requires="v">
                <p:oleObj name="Photo Editor Photo" r:id="rId14" imgW="1933333" imgH="819048" progId="MSPhotoEd.3">
                  <p:embed/>
                </p:oleObj>
              </mc:Choice>
              <mc:Fallback>
                <p:oleObj name="Photo Editor Photo" r:id="rId14" imgW="1933333" imgH="819048" progId="MSPhotoEd.3">
                  <p:embed/>
                  <p:pic>
                    <p:nvPicPr>
                      <p:cNvPr id="1031" name="Object 1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75734" y="6524625"/>
                        <a:ext cx="698500" cy="22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2" name="Text Box 19"/>
          <p:cNvSpPr txBox="1">
            <a:spLocks noChangeArrowheads="1"/>
          </p:cNvSpPr>
          <p:nvPr/>
        </p:nvSpPr>
        <p:spPr bwMode="auto">
          <a:xfrm>
            <a:off x="1721967" y="6540500"/>
            <a:ext cx="2855269" cy="223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4000">
                <a:solidFill>
                  <a:schemeClr val="tx2"/>
                </a:solidFill>
                <a:latin typeface="Times New Roman" pitchFamily="18" charset="0"/>
              </a:defRPr>
            </a:lvl1pPr>
            <a:lvl2pPr marL="742950" indent="-285750" eaLnBrk="0" hangingPunct="0">
              <a:defRPr sz="4000">
                <a:solidFill>
                  <a:schemeClr val="tx2"/>
                </a:solidFill>
                <a:latin typeface="Times New Roman" pitchFamily="18" charset="0"/>
              </a:defRPr>
            </a:lvl2pPr>
            <a:lvl3pPr marL="1143000" indent="-228600" eaLnBrk="0" hangingPunct="0">
              <a:defRPr sz="4000">
                <a:solidFill>
                  <a:schemeClr val="tx2"/>
                </a:solidFill>
                <a:latin typeface="Times New Roman" pitchFamily="18" charset="0"/>
              </a:defRPr>
            </a:lvl3pPr>
            <a:lvl4pPr marL="1600200" indent="-228600" eaLnBrk="0" hangingPunct="0">
              <a:defRPr sz="4000">
                <a:solidFill>
                  <a:schemeClr val="tx2"/>
                </a:solidFill>
                <a:latin typeface="Times New Roman" pitchFamily="18" charset="0"/>
              </a:defRPr>
            </a:lvl4pPr>
            <a:lvl5pPr marL="2057400" indent="-228600" eaLnBrk="0" hangingPunct="0">
              <a:defRPr sz="4000">
                <a:solidFill>
                  <a:schemeClr val="tx2"/>
                </a:solidFill>
                <a:latin typeface="Times New Roman" pitchFamily="18" charset="0"/>
              </a:defRPr>
            </a:lvl5pPr>
            <a:lvl6pPr marL="2514600" indent="-228600" algn="ctr" eaLnBrk="0" fontAlgn="base" hangingPunct="0">
              <a:lnSpc>
                <a:spcPct val="85000"/>
              </a:lnSpc>
              <a:spcBef>
                <a:spcPct val="0"/>
              </a:spcBef>
              <a:spcAft>
                <a:spcPct val="0"/>
              </a:spcAft>
              <a:defRPr sz="4000">
                <a:solidFill>
                  <a:schemeClr val="tx2"/>
                </a:solidFill>
                <a:latin typeface="Times New Roman" pitchFamily="18" charset="0"/>
              </a:defRPr>
            </a:lvl6pPr>
            <a:lvl7pPr marL="2971800" indent="-228600" algn="ctr" eaLnBrk="0" fontAlgn="base" hangingPunct="0">
              <a:lnSpc>
                <a:spcPct val="85000"/>
              </a:lnSpc>
              <a:spcBef>
                <a:spcPct val="0"/>
              </a:spcBef>
              <a:spcAft>
                <a:spcPct val="0"/>
              </a:spcAft>
              <a:defRPr sz="4000">
                <a:solidFill>
                  <a:schemeClr val="tx2"/>
                </a:solidFill>
                <a:latin typeface="Times New Roman" pitchFamily="18" charset="0"/>
              </a:defRPr>
            </a:lvl7pPr>
            <a:lvl8pPr marL="3429000" indent="-228600" algn="ctr" eaLnBrk="0" fontAlgn="base" hangingPunct="0">
              <a:lnSpc>
                <a:spcPct val="85000"/>
              </a:lnSpc>
              <a:spcBef>
                <a:spcPct val="0"/>
              </a:spcBef>
              <a:spcAft>
                <a:spcPct val="0"/>
              </a:spcAft>
              <a:defRPr sz="4000">
                <a:solidFill>
                  <a:schemeClr val="tx2"/>
                </a:solidFill>
                <a:latin typeface="Times New Roman" pitchFamily="18" charset="0"/>
              </a:defRPr>
            </a:lvl8pPr>
            <a:lvl9pPr marL="3886200" indent="-228600" algn="ctr" eaLnBrk="0" fontAlgn="base" hangingPunct="0">
              <a:lnSpc>
                <a:spcPct val="85000"/>
              </a:lnSpc>
              <a:spcBef>
                <a:spcPct val="0"/>
              </a:spcBef>
              <a:spcAft>
                <a:spcPct val="0"/>
              </a:spcAft>
              <a:defRPr sz="4000">
                <a:solidFill>
                  <a:schemeClr val="tx2"/>
                </a:solidFill>
                <a:latin typeface="Times New Roman" pitchFamily="18" charset="0"/>
              </a:defRPr>
            </a:lvl9pPr>
          </a:lstStyle>
          <a:p>
            <a:pPr algn="ctr" eaLnBrk="1" hangingPunct="1">
              <a:lnSpc>
                <a:spcPct val="85000"/>
              </a:lnSpc>
              <a:defRPr/>
            </a:pPr>
            <a:r>
              <a:rPr lang="en-US" sz="1000" b="1" dirty="0">
                <a:solidFill>
                  <a:schemeClr val="tx1"/>
                </a:solidFill>
                <a:latin typeface="Arial" charset="0"/>
              </a:rPr>
              <a:t>Center for Advanced Life Cycle Engineering</a:t>
            </a:r>
            <a:endParaRPr lang="en-US" sz="4000" dirty="0"/>
          </a:p>
        </p:txBody>
      </p:sp>
      <p:sp>
        <p:nvSpPr>
          <p:cNvPr id="9" name="Rectangle 15">
            <a:extLst>
              <a:ext uri="{FF2B5EF4-FFF2-40B4-BE49-F238E27FC236}">
                <a16:creationId xmlns:a16="http://schemas.microsoft.com/office/drawing/2014/main" id="{1320351B-9D67-41D4-9350-BC3E82D16CBE}"/>
              </a:ext>
            </a:extLst>
          </p:cNvPr>
          <p:cNvSpPr>
            <a:spLocks noChangeArrowheads="1"/>
          </p:cNvSpPr>
          <p:nvPr userDrawn="1"/>
        </p:nvSpPr>
        <p:spPr bwMode="auto">
          <a:xfrm>
            <a:off x="7518400" y="6511925"/>
            <a:ext cx="4470400" cy="249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000">
                <a:solidFill>
                  <a:schemeClr val="tx2"/>
                </a:solidFill>
                <a:latin typeface="Times New Roman" pitchFamily="18" charset="0"/>
              </a:defRPr>
            </a:lvl1pPr>
            <a:lvl2pPr marL="742950" indent="-285750" eaLnBrk="0" hangingPunct="0">
              <a:defRPr sz="4000">
                <a:solidFill>
                  <a:schemeClr val="tx2"/>
                </a:solidFill>
                <a:latin typeface="Times New Roman" pitchFamily="18" charset="0"/>
              </a:defRPr>
            </a:lvl2pPr>
            <a:lvl3pPr marL="1143000" indent="-228600" eaLnBrk="0" hangingPunct="0">
              <a:defRPr sz="4000">
                <a:solidFill>
                  <a:schemeClr val="tx2"/>
                </a:solidFill>
                <a:latin typeface="Times New Roman" pitchFamily="18" charset="0"/>
              </a:defRPr>
            </a:lvl3pPr>
            <a:lvl4pPr marL="1600200" indent="-228600" eaLnBrk="0" hangingPunct="0">
              <a:defRPr sz="4000">
                <a:solidFill>
                  <a:schemeClr val="tx2"/>
                </a:solidFill>
                <a:latin typeface="Times New Roman" pitchFamily="18" charset="0"/>
              </a:defRPr>
            </a:lvl4pPr>
            <a:lvl5pPr marL="2057400" indent="-228600" eaLnBrk="0" hangingPunct="0">
              <a:defRPr sz="4000">
                <a:solidFill>
                  <a:schemeClr val="tx2"/>
                </a:solidFill>
                <a:latin typeface="Times New Roman" pitchFamily="18" charset="0"/>
              </a:defRPr>
            </a:lvl5pPr>
            <a:lvl6pPr marL="2514600" indent="-228600" algn="ctr" eaLnBrk="0" fontAlgn="base" hangingPunct="0">
              <a:lnSpc>
                <a:spcPct val="85000"/>
              </a:lnSpc>
              <a:spcBef>
                <a:spcPct val="0"/>
              </a:spcBef>
              <a:spcAft>
                <a:spcPct val="0"/>
              </a:spcAft>
              <a:defRPr sz="4000">
                <a:solidFill>
                  <a:schemeClr val="tx2"/>
                </a:solidFill>
                <a:latin typeface="Times New Roman" pitchFamily="18" charset="0"/>
              </a:defRPr>
            </a:lvl6pPr>
            <a:lvl7pPr marL="2971800" indent="-228600" algn="ctr" eaLnBrk="0" fontAlgn="base" hangingPunct="0">
              <a:lnSpc>
                <a:spcPct val="85000"/>
              </a:lnSpc>
              <a:spcBef>
                <a:spcPct val="0"/>
              </a:spcBef>
              <a:spcAft>
                <a:spcPct val="0"/>
              </a:spcAft>
              <a:defRPr sz="4000">
                <a:solidFill>
                  <a:schemeClr val="tx2"/>
                </a:solidFill>
                <a:latin typeface="Times New Roman" pitchFamily="18" charset="0"/>
              </a:defRPr>
            </a:lvl7pPr>
            <a:lvl8pPr marL="3429000" indent="-228600" algn="ctr" eaLnBrk="0" fontAlgn="base" hangingPunct="0">
              <a:lnSpc>
                <a:spcPct val="85000"/>
              </a:lnSpc>
              <a:spcBef>
                <a:spcPct val="0"/>
              </a:spcBef>
              <a:spcAft>
                <a:spcPct val="0"/>
              </a:spcAft>
              <a:defRPr sz="4000">
                <a:solidFill>
                  <a:schemeClr val="tx2"/>
                </a:solidFill>
                <a:latin typeface="Times New Roman" pitchFamily="18" charset="0"/>
              </a:defRPr>
            </a:lvl8pPr>
            <a:lvl9pPr marL="3886200" indent="-228600" algn="ctr" eaLnBrk="0" fontAlgn="base" hangingPunct="0">
              <a:lnSpc>
                <a:spcPct val="85000"/>
              </a:lnSpc>
              <a:spcBef>
                <a:spcPct val="0"/>
              </a:spcBef>
              <a:spcAft>
                <a:spcPct val="0"/>
              </a:spcAft>
              <a:defRPr sz="4000">
                <a:solidFill>
                  <a:schemeClr val="tx2"/>
                </a:solidFill>
                <a:latin typeface="Times New Roman" pitchFamily="18" charset="0"/>
              </a:defRPr>
            </a:lvl9pPr>
          </a:lstStyle>
          <a:p>
            <a:pPr algn="r" eaLnBrk="1" hangingPunct="1">
              <a:lnSpc>
                <a:spcPct val="85000"/>
              </a:lnSpc>
              <a:defRPr/>
            </a:pPr>
            <a:r>
              <a:rPr lang="en-US" altLang="en-US" sz="1200" b="1" dirty="0">
                <a:solidFill>
                  <a:schemeClr val="tx1"/>
                </a:solidFill>
                <a:latin typeface="Arial" charset="0"/>
              </a:rPr>
              <a:t>University of Maryland</a:t>
            </a:r>
          </a:p>
        </p:txBody>
      </p:sp>
      <p:sp>
        <p:nvSpPr>
          <p:cNvPr id="10" name="Text Box 16">
            <a:extLst>
              <a:ext uri="{FF2B5EF4-FFF2-40B4-BE49-F238E27FC236}">
                <a16:creationId xmlns:a16="http://schemas.microsoft.com/office/drawing/2014/main" id="{A28C42A1-C0C7-4315-A630-8082A0A9ED14}"/>
              </a:ext>
            </a:extLst>
          </p:cNvPr>
          <p:cNvSpPr txBox="1">
            <a:spLocks noChangeArrowheads="1"/>
          </p:cNvSpPr>
          <p:nvPr userDrawn="1"/>
        </p:nvSpPr>
        <p:spPr bwMode="auto">
          <a:xfrm>
            <a:off x="6044867" y="6543676"/>
            <a:ext cx="309700" cy="196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4000">
                <a:solidFill>
                  <a:schemeClr val="tx2"/>
                </a:solidFill>
                <a:latin typeface="Times New Roman" pitchFamily="18" charset="0"/>
              </a:defRPr>
            </a:lvl1pPr>
            <a:lvl2pPr marL="742950" indent="-285750">
              <a:defRPr sz="4000">
                <a:solidFill>
                  <a:schemeClr val="tx2"/>
                </a:solidFill>
                <a:latin typeface="Times New Roman" pitchFamily="18" charset="0"/>
              </a:defRPr>
            </a:lvl2pPr>
            <a:lvl3pPr marL="1143000" indent="-228600">
              <a:defRPr sz="4000">
                <a:solidFill>
                  <a:schemeClr val="tx2"/>
                </a:solidFill>
                <a:latin typeface="Times New Roman" pitchFamily="18" charset="0"/>
              </a:defRPr>
            </a:lvl3pPr>
            <a:lvl4pPr marL="1600200" indent="-228600">
              <a:defRPr sz="4000">
                <a:solidFill>
                  <a:schemeClr val="tx2"/>
                </a:solidFill>
                <a:latin typeface="Times New Roman" pitchFamily="18" charset="0"/>
              </a:defRPr>
            </a:lvl4pPr>
            <a:lvl5pPr marL="2057400" indent="-228600">
              <a:defRPr sz="4000">
                <a:solidFill>
                  <a:schemeClr val="tx2"/>
                </a:solidFill>
                <a:latin typeface="Times New Roman" pitchFamily="18" charset="0"/>
              </a:defRPr>
            </a:lvl5pPr>
            <a:lvl6pPr marL="2514600" indent="-228600" eaLnBrk="0" fontAlgn="base" hangingPunct="0">
              <a:spcBef>
                <a:spcPct val="0"/>
              </a:spcBef>
              <a:spcAft>
                <a:spcPct val="0"/>
              </a:spcAft>
              <a:defRPr sz="4000">
                <a:solidFill>
                  <a:schemeClr val="tx2"/>
                </a:solidFill>
                <a:latin typeface="Times New Roman" pitchFamily="18" charset="0"/>
              </a:defRPr>
            </a:lvl6pPr>
            <a:lvl7pPr marL="2971800" indent="-228600" eaLnBrk="0" fontAlgn="base" hangingPunct="0">
              <a:spcBef>
                <a:spcPct val="0"/>
              </a:spcBef>
              <a:spcAft>
                <a:spcPct val="0"/>
              </a:spcAft>
              <a:defRPr sz="4000">
                <a:solidFill>
                  <a:schemeClr val="tx2"/>
                </a:solidFill>
                <a:latin typeface="Times New Roman" pitchFamily="18" charset="0"/>
              </a:defRPr>
            </a:lvl7pPr>
            <a:lvl8pPr marL="3429000" indent="-228600" eaLnBrk="0" fontAlgn="base" hangingPunct="0">
              <a:spcBef>
                <a:spcPct val="0"/>
              </a:spcBef>
              <a:spcAft>
                <a:spcPct val="0"/>
              </a:spcAft>
              <a:defRPr sz="4000">
                <a:solidFill>
                  <a:schemeClr val="tx2"/>
                </a:solidFill>
                <a:latin typeface="Times New Roman" pitchFamily="18" charset="0"/>
              </a:defRPr>
            </a:lvl8pPr>
            <a:lvl9pPr marL="3886200" indent="-228600" eaLnBrk="0" fontAlgn="base" hangingPunct="0">
              <a:spcBef>
                <a:spcPct val="0"/>
              </a:spcBef>
              <a:spcAft>
                <a:spcPct val="0"/>
              </a:spcAft>
              <a:defRPr sz="4000">
                <a:solidFill>
                  <a:schemeClr val="tx2"/>
                </a:solidFill>
                <a:latin typeface="Times New Roman" pitchFamily="18" charset="0"/>
              </a:defRPr>
            </a:lvl9pPr>
          </a:lstStyle>
          <a:p>
            <a:pPr algn="ctr" eaLnBrk="1" hangingPunct="1">
              <a:lnSpc>
                <a:spcPct val="85000"/>
              </a:lnSpc>
              <a:defRPr/>
            </a:pPr>
            <a:fld id="{65EEB639-2D39-454E-8C29-88BADD49F6FA}" type="slidenum">
              <a:rPr lang="en-US" altLang="en-US" sz="800" smtClean="0">
                <a:solidFill>
                  <a:schemeClr val="tx1"/>
                </a:solidFill>
                <a:latin typeface="Arial" charset="0"/>
              </a:rPr>
              <a:pPr algn="ctr" eaLnBrk="1" hangingPunct="1">
                <a:lnSpc>
                  <a:spcPct val="85000"/>
                </a:lnSpc>
                <a:defRPr/>
              </a:pPr>
              <a:t>‹#›</a:t>
            </a:fld>
            <a:endParaRPr lang="en-US" altLang="en-US" sz="4000" dirty="0"/>
          </a:p>
        </p:txBody>
      </p:sp>
      <p:sp>
        <p:nvSpPr>
          <p:cNvPr id="11" name="Line 17">
            <a:extLst>
              <a:ext uri="{FF2B5EF4-FFF2-40B4-BE49-F238E27FC236}">
                <a16:creationId xmlns:a16="http://schemas.microsoft.com/office/drawing/2014/main" id="{B7BA79C4-DBB0-4E0E-A134-5787B0C6E222}"/>
              </a:ext>
            </a:extLst>
          </p:cNvPr>
          <p:cNvSpPr>
            <a:spLocks noChangeShapeType="1"/>
          </p:cNvSpPr>
          <p:nvPr userDrawn="1"/>
        </p:nvSpPr>
        <p:spPr bwMode="auto">
          <a:xfrm>
            <a:off x="304800" y="6467475"/>
            <a:ext cx="11684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4000" dirty="0"/>
          </a:p>
        </p:txBody>
      </p:sp>
      <p:graphicFrame>
        <p:nvGraphicFramePr>
          <p:cNvPr id="12" name="Object 18">
            <a:extLst>
              <a:ext uri="{FF2B5EF4-FFF2-40B4-BE49-F238E27FC236}">
                <a16:creationId xmlns:a16="http://schemas.microsoft.com/office/drawing/2014/main" id="{2BD1DAC2-377F-4706-A718-B1CA43F655F9}"/>
              </a:ext>
            </a:extLst>
          </p:cNvPr>
          <p:cNvGraphicFramePr>
            <a:graphicFrameLocks noChangeAspect="1"/>
          </p:cNvGraphicFramePr>
          <p:nvPr userDrawn="1"/>
        </p:nvGraphicFramePr>
        <p:xfrm>
          <a:off x="575734" y="6524625"/>
          <a:ext cx="698500" cy="222250"/>
        </p:xfrm>
        <a:graphic>
          <a:graphicData uri="http://schemas.openxmlformats.org/presentationml/2006/ole">
            <mc:AlternateContent xmlns:mc="http://schemas.openxmlformats.org/markup-compatibility/2006">
              <mc:Choice xmlns:v="urn:schemas-microsoft-com:vml" Requires="v">
                <p:oleObj name="Photo Editor Photo" r:id="rId16" imgW="1933333" imgH="819048" progId="MSPhotoEd.3">
                  <p:embed/>
                </p:oleObj>
              </mc:Choice>
              <mc:Fallback>
                <p:oleObj name="Photo Editor Photo" r:id="rId16" imgW="1933333" imgH="819048" progId="MSPhotoEd.3">
                  <p:embed/>
                  <p:pic>
                    <p:nvPicPr>
                      <p:cNvPr id="12" name="Object 18">
                        <a:extLst>
                          <a:ext uri="{FF2B5EF4-FFF2-40B4-BE49-F238E27FC236}">
                            <a16:creationId xmlns:a16="http://schemas.microsoft.com/office/drawing/2014/main" id="{2BD1DAC2-377F-4706-A718-B1CA43F655F9}"/>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75734" y="6524625"/>
                        <a:ext cx="698500" cy="22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Text Box 19">
            <a:extLst>
              <a:ext uri="{FF2B5EF4-FFF2-40B4-BE49-F238E27FC236}">
                <a16:creationId xmlns:a16="http://schemas.microsoft.com/office/drawing/2014/main" id="{9BECA4DB-5F07-4DB4-A354-64B97F054DDF}"/>
              </a:ext>
            </a:extLst>
          </p:cNvPr>
          <p:cNvSpPr txBox="1">
            <a:spLocks noChangeArrowheads="1"/>
          </p:cNvSpPr>
          <p:nvPr userDrawn="1"/>
        </p:nvSpPr>
        <p:spPr bwMode="auto">
          <a:xfrm>
            <a:off x="1721967" y="6540500"/>
            <a:ext cx="2855269" cy="223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4000">
                <a:solidFill>
                  <a:schemeClr val="tx2"/>
                </a:solidFill>
                <a:latin typeface="Times New Roman" pitchFamily="18" charset="0"/>
              </a:defRPr>
            </a:lvl1pPr>
            <a:lvl2pPr marL="742950" indent="-285750" eaLnBrk="0" hangingPunct="0">
              <a:defRPr sz="4000">
                <a:solidFill>
                  <a:schemeClr val="tx2"/>
                </a:solidFill>
                <a:latin typeface="Times New Roman" pitchFamily="18" charset="0"/>
              </a:defRPr>
            </a:lvl2pPr>
            <a:lvl3pPr marL="1143000" indent="-228600" eaLnBrk="0" hangingPunct="0">
              <a:defRPr sz="4000">
                <a:solidFill>
                  <a:schemeClr val="tx2"/>
                </a:solidFill>
                <a:latin typeface="Times New Roman" pitchFamily="18" charset="0"/>
              </a:defRPr>
            </a:lvl3pPr>
            <a:lvl4pPr marL="1600200" indent="-228600" eaLnBrk="0" hangingPunct="0">
              <a:defRPr sz="4000">
                <a:solidFill>
                  <a:schemeClr val="tx2"/>
                </a:solidFill>
                <a:latin typeface="Times New Roman" pitchFamily="18" charset="0"/>
              </a:defRPr>
            </a:lvl4pPr>
            <a:lvl5pPr marL="2057400" indent="-228600" eaLnBrk="0" hangingPunct="0">
              <a:defRPr sz="4000">
                <a:solidFill>
                  <a:schemeClr val="tx2"/>
                </a:solidFill>
                <a:latin typeface="Times New Roman" pitchFamily="18" charset="0"/>
              </a:defRPr>
            </a:lvl5pPr>
            <a:lvl6pPr marL="2514600" indent="-228600" algn="ctr" eaLnBrk="0" fontAlgn="base" hangingPunct="0">
              <a:lnSpc>
                <a:spcPct val="85000"/>
              </a:lnSpc>
              <a:spcBef>
                <a:spcPct val="0"/>
              </a:spcBef>
              <a:spcAft>
                <a:spcPct val="0"/>
              </a:spcAft>
              <a:defRPr sz="4000">
                <a:solidFill>
                  <a:schemeClr val="tx2"/>
                </a:solidFill>
                <a:latin typeface="Times New Roman" pitchFamily="18" charset="0"/>
              </a:defRPr>
            </a:lvl6pPr>
            <a:lvl7pPr marL="2971800" indent="-228600" algn="ctr" eaLnBrk="0" fontAlgn="base" hangingPunct="0">
              <a:lnSpc>
                <a:spcPct val="85000"/>
              </a:lnSpc>
              <a:spcBef>
                <a:spcPct val="0"/>
              </a:spcBef>
              <a:spcAft>
                <a:spcPct val="0"/>
              </a:spcAft>
              <a:defRPr sz="4000">
                <a:solidFill>
                  <a:schemeClr val="tx2"/>
                </a:solidFill>
                <a:latin typeface="Times New Roman" pitchFamily="18" charset="0"/>
              </a:defRPr>
            </a:lvl7pPr>
            <a:lvl8pPr marL="3429000" indent="-228600" algn="ctr" eaLnBrk="0" fontAlgn="base" hangingPunct="0">
              <a:lnSpc>
                <a:spcPct val="85000"/>
              </a:lnSpc>
              <a:spcBef>
                <a:spcPct val="0"/>
              </a:spcBef>
              <a:spcAft>
                <a:spcPct val="0"/>
              </a:spcAft>
              <a:defRPr sz="4000">
                <a:solidFill>
                  <a:schemeClr val="tx2"/>
                </a:solidFill>
                <a:latin typeface="Times New Roman" pitchFamily="18" charset="0"/>
              </a:defRPr>
            </a:lvl8pPr>
            <a:lvl9pPr marL="3886200" indent="-228600" algn="ctr" eaLnBrk="0" fontAlgn="base" hangingPunct="0">
              <a:lnSpc>
                <a:spcPct val="85000"/>
              </a:lnSpc>
              <a:spcBef>
                <a:spcPct val="0"/>
              </a:spcBef>
              <a:spcAft>
                <a:spcPct val="0"/>
              </a:spcAft>
              <a:defRPr sz="4000">
                <a:solidFill>
                  <a:schemeClr val="tx2"/>
                </a:solidFill>
                <a:latin typeface="Times New Roman" pitchFamily="18" charset="0"/>
              </a:defRPr>
            </a:lvl9pPr>
          </a:lstStyle>
          <a:p>
            <a:pPr algn="ctr" eaLnBrk="1" hangingPunct="1">
              <a:lnSpc>
                <a:spcPct val="85000"/>
              </a:lnSpc>
              <a:defRPr/>
            </a:pPr>
            <a:r>
              <a:rPr lang="en-US" sz="1000" b="1" dirty="0">
                <a:solidFill>
                  <a:schemeClr val="tx1"/>
                </a:solidFill>
                <a:latin typeface="Arial" charset="0"/>
              </a:rPr>
              <a:t>Center for Advanced Life Cycle Engineering</a:t>
            </a:r>
            <a:endParaRPr lang="en-US" sz="4000" dirty="0"/>
          </a:p>
        </p:txBody>
      </p:sp>
    </p:spTree>
    <p:extLst>
      <p:ext uri="{BB962C8B-B14F-4D97-AF65-F5344CB8AC3E}">
        <p14:creationId xmlns:p14="http://schemas.microsoft.com/office/powerpoint/2010/main" val="3614205581"/>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New Roman" pitchFamily="18" charset="0"/>
        </a:defRPr>
      </a:lvl2pPr>
      <a:lvl3pPr algn="ctr" rtl="0" eaLnBrk="1" fontAlgn="base" hangingPunct="1">
        <a:spcBef>
          <a:spcPct val="0"/>
        </a:spcBef>
        <a:spcAft>
          <a:spcPct val="0"/>
        </a:spcAft>
        <a:defRPr sz="4400">
          <a:solidFill>
            <a:schemeClr val="tx2"/>
          </a:solidFill>
          <a:latin typeface="Times New Roman" pitchFamily="18" charset="0"/>
        </a:defRPr>
      </a:lvl3pPr>
      <a:lvl4pPr algn="ctr" rtl="0" eaLnBrk="1" fontAlgn="base" hangingPunct="1">
        <a:spcBef>
          <a:spcPct val="0"/>
        </a:spcBef>
        <a:spcAft>
          <a:spcPct val="0"/>
        </a:spcAft>
        <a:defRPr sz="4400">
          <a:solidFill>
            <a:schemeClr val="tx2"/>
          </a:solidFill>
          <a:latin typeface="Times New Roman" pitchFamily="18" charset="0"/>
        </a:defRPr>
      </a:lvl4pPr>
      <a:lvl5pPr algn="ctr" rtl="0" eaLnBrk="1" fontAlgn="base" hangingPunct="1">
        <a:spcBef>
          <a:spcPct val="0"/>
        </a:spcBef>
        <a:spcAft>
          <a:spcPct val="0"/>
        </a:spcAft>
        <a:defRPr sz="4400">
          <a:solidFill>
            <a:schemeClr val="tx2"/>
          </a:solidFill>
          <a:latin typeface="Times New Roman" pitchFamily="18"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sv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png"/><Relationship Id="rId9"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0.png"/><Relationship Id="rId5" Type="http://schemas.openxmlformats.org/officeDocument/2006/relationships/image" Target="../media/image80.png"/><Relationship Id="rId4" Type="http://schemas.openxmlformats.org/officeDocument/2006/relationships/image" Target="../media/image7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0.xml.rels><?xml version="1.0" encoding="UTF-8" standalone="yes"?>
<Relationships xmlns="http://schemas.openxmlformats.org/package/2006/relationships"><Relationship Id="rId3" Type="http://schemas.openxmlformats.org/officeDocument/2006/relationships/image" Target="../media/image180.png"/><Relationship Id="rId1" Type="http://schemas.openxmlformats.org/officeDocument/2006/relationships/slideLayout" Target="../slideLayouts/slideLayout2.xml"/><Relationship Id="rId4" Type="http://schemas.openxmlformats.org/officeDocument/2006/relationships/image" Target="../media/image220.png"/></Relationships>
</file>

<file path=ppt/slides/_rels/slide4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xml"/><Relationship Id="rId1" Type="http://schemas.openxmlformats.org/officeDocument/2006/relationships/slideLayout" Target="../slideLayouts/slideLayout42.xml"/></Relationships>
</file>

<file path=ppt/slides/_rels/slide42.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FCC622C9-64CD-42C2-B436-F095F931B567}"/>
              </a:ext>
            </a:extLst>
          </p:cNvPr>
          <p:cNvSpPr>
            <a:spLocks noGrp="1"/>
          </p:cNvSpPr>
          <p:nvPr>
            <p:ph type="ctrTitle"/>
          </p:nvPr>
        </p:nvSpPr>
        <p:spPr>
          <a:xfrm>
            <a:off x="914400" y="533400"/>
            <a:ext cx="10363200" cy="1470025"/>
          </a:xfrm>
        </p:spPr>
        <p:txBody>
          <a:bodyPr/>
          <a:lstStyle/>
          <a:p>
            <a:r>
              <a:rPr lang="en-US" dirty="0"/>
              <a:t>Prognostics-Based Qualification for Product Reliability Demonstration</a:t>
            </a:r>
          </a:p>
        </p:txBody>
      </p:sp>
      <p:sp>
        <p:nvSpPr>
          <p:cNvPr id="15" name="Subtitle 2">
            <a:extLst>
              <a:ext uri="{FF2B5EF4-FFF2-40B4-BE49-F238E27FC236}">
                <a16:creationId xmlns:a16="http://schemas.microsoft.com/office/drawing/2014/main" id="{F31EDEB2-3BE3-49C6-89A8-6C87450FCAC3}"/>
              </a:ext>
            </a:extLst>
          </p:cNvPr>
          <p:cNvSpPr>
            <a:spLocks noGrp="1"/>
          </p:cNvSpPr>
          <p:nvPr>
            <p:ph type="subTitle" idx="1"/>
          </p:nvPr>
        </p:nvSpPr>
        <p:spPr>
          <a:xfrm>
            <a:off x="914400" y="2003425"/>
            <a:ext cx="10363200" cy="2117035"/>
          </a:xfrm>
        </p:spPr>
        <p:txBody>
          <a:bodyPr/>
          <a:lstStyle/>
          <a:p>
            <a:r>
              <a:rPr lang="en-US" dirty="0"/>
              <a:t>Abhishek Ram and Dr. Diganta Das (diganta@umd.edu)</a:t>
            </a:r>
          </a:p>
          <a:p>
            <a:r>
              <a:rPr lang="en-US" dirty="0"/>
              <a:t>Center for Advanced Life Cycle Engineering (CALCE)</a:t>
            </a:r>
          </a:p>
          <a:p>
            <a:r>
              <a:rPr lang="en-US" dirty="0"/>
              <a:t>University of Maryland, College Park</a:t>
            </a:r>
          </a:p>
          <a:p>
            <a:pPr>
              <a:lnSpc>
                <a:spcPct val="90000"/>
              </a:lnSpc>
              <a:defRPr/>
            </a:pPr>
            <a:r>
              <a:rPr lang="en-US" altLang="en-US" dirty="0"/>
              <a:t>https://calce.umd.edu/</a:t>
            </a:r>
          </a:p>
          <a:p>
            <a:endParaRPr lang="en-US" dirty="0"/>
          </a:p>
          <a:p>
            <a:r>
              <a:rPr lang="en-US" b="1" dirty="0"/>
              <a:t>Presented at </a:t>
            </a:r>
          </a:p>
          <a:p>
            <a:r>
              <a:rPr lang="en-US" b="1" dirty="0"/>
              <a:t>Centre for Advances in Reliability and Safety (CAiRS)</a:t>
            </a:r>
            <a:br>
              <a:rPr lang="en-US" b="1" dirty="0"/>
            </a:br>
            <a:r>
              <a:rPr lang="en-US" b="1" dirty="0"/>
              <a:t>May 4, 2022 (Wednesday)</a:t>
            </a:r>
          </a:p>
        </p:txBody>
      </p:sp>
    </p:spTree>
    <p:extLst>
      <p:ext uri="{BB962C8B-B14F-4D97-AF65-F5344CB8AC3E}">
        <p14:creationId xmlns:p14="http://schemas.microsoft.com/office/powerpoint/2010/main" val="2672759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E2758-2F1C-46D9-97F3-8AEB18A21FC2}"/>
              </a:ext>
            </a:extLst>
          </p:cNvPr>
          <p:cNvSpPr>
            <a:spLocks noGrp="1"/>
          </p:cNvSpPr>
          <p:nvPr>
            <p:ph type="title"/>
          </p:nvPr>
        </p:nvSpPr>
        <p:spPr/>
        <p:txBody>
          <a:bodyPr/>
          <a:lstStyle/>
          <a:p>
            <a:r>
              <a:rPr lang="en-US" dirty="0"/>
              <a:t>Product Qualification Methods</a:t>
            </a:r>
          </a:p>
        </p:txBody>
      </p:sp>
      <p:sp>
        <p:nvSpPr>
          <p:cNvPr id="3" name="Content Placeholder 2">
            <a:extLst>
              <a:ext uri="{FF2B5EF4-FFF2-40B4-BE49-F238E27FC236}">
                <a16:creationId xmlns:a16="http://schemas.microsoft.com/office/drawing/2014/main" id="{CBB35730-BB8E-4C61-B2E4-52DBF894CDD0}"/>
              </a:ext>
            </a:extLst>
          </p:cNvPr>
          <p:cNvSpPr>
            <a:spLocks noGrp="1"/>
          </p:cNvSpPr>
          <p:nvPr>
            <p:ph type="body" idx="1"/>
          </p:nvPr>
        </p:nvSpPr>
        <p:spPr>
          <a:xfrm>
            <a:off x="714756" y="964985"/>
            <a:ext cx="10762488" cy="4114800"/>
          </a:xfrm>
        </p:spPr>
        <p:txBody>
          <a:bodyPr/>
          <a:lstStyle/>
          <a:p>
            <a:pPr>
              <a:spcBef>
                <a:spcPts val="600"/>
              </a:spcBef>
              <a:spcAft>
                <a:spcPts val="600"/>
              </a:spcAft>
            </a:pPr>
            <a:r>
              <a:rPr lang="en-US" dirty="0"/>
              <a:t>Examples of methods for developing and conducting qualification:</a:t>
            </a:r>
          </a:p>
          <a:p>
            <a:pPr lvl="1">
              <a:spcBef>
                <a:spcPts val="600"/>
              </a:spcBef>
              <a:spcAft>
                <a:spcPts val="600"/>
              </a:spcAft>
            </a:pPr>
            <a:r>
              <a:rPr lang="en-US" dirty="0"/>
              <a:t>Application-agnostic</a:t>
            </a:r>
          </a:p>
          <a:p>
            <a:pPr lvl="1">
              <a:spcBef>
                <a:spcPts val="600"/>
              </a:spcBef>
              <a:spcAft>
                <a:spcPts val="600"/>
              </a:spcAft>
            </a:pPr>
            <a:r>
              <a:rPr lang="en-US" dirty="0"/>
              <a:t>Physics-of-failure based</a:t>
            </a:r>
          </a:p>
          <a:p>
            <a:pPr lvl="1">
              <a:spcBef>
                <a:spcPts val="600"/>
              </a:spcBef>
              <a:spcAft>
                <a:spcPts val="600"/>
              </a:spcAft>
            </a:pPr>
            <a:r>
              <a:rPr lang="en-US" dirty="0"/>
              <a:t>Prognostics-based</a:t>
            </a:r>
          </a:p>
          <a:p>
            <a:pPr>
              <a:spcBef>
                <a:spcPts val="600"/>
              </a:spcBef>
              <a:spcAft>
                <a:spcPts val="600"/>
              </a:spcAft>
            </a:pPr>
            <a:r>
              <a:rPr lang="en-US" dirty="0"/>
              <a:t>One can use any of these three methods or combine these methods. The compliance with reliability program requirements will vary depending on the selected method(s).</a:t>
            </a:r>
          </a:p>
          <a:p>
            <a:pPr>
              <a:spcBef>
                <a:spcPts val="600"/>
              </a:spcBef>
              <a:spcAft>
                <a:spcPts val="600"/>
              </a:spcAft>
            </a:pPr>
            <a:r>
              <a:rPr lang="en-US" dirty="0"/>
              <a:t>This presentation provides examples of using these qualification methods together and separately.</a:t>
            </a:r>
          </a:p>
        </p:txBody>
      </p:sp>
    </p:spTree>
    <p:extLst>
      <p:ext uri="{BB962C8B-B14F-4D97-AF65-F5344CB8AC3E}">
        <p14:creationId xmlns:p14="http://schemas.microsoft.com/office/powerpoint/2010/main" val="3303517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35892-B548-47CB-8E42-CD745C9D6796}"/>
              </a:ext>
            </a:extLst>
          </p:cNvPr>
          <p:cNvSpPr>
            <a:spLocks noGrp="1"/>
          </p:cNvSpPr>
          <p:nvPr>
            <p:ph type="title"/>
          </p:nvPr>
        </p:nvSpPr>
        <p:spPr/>
        <p:txBody>
          <a:bodyPr/>
          <a:lstStyle/>
          <a:p>
            <a:r>
              <a:rPr lang="en-US" dirty="0"/>
              <a:t>Hybrid Vehicle Traction Inverter</a:t>
            </a:r>
          </a:p>
        </p:txBody>
      </p:sp>
      <p:pic>
        <p:nvPicPr>
          <p:cNvPr id="9" name="Picture 8">
            <a:extLst>
              <a:ext uri="{FF2B5EF4-FFF2-40B4-BE49-F238E27FC236}">
                <a16:creationId xmlns:a16="http://schemas.microsoft.com/office/drawing/2014/main" id="{DFF6D1CA-308E-4A6A-8B75-08771F8E11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3899" y="845628"/>
            <a:ext cx="5564647" cy="4520271"/>
          </a:xfrm>
          <a:prstGeom prst="rect">
            <a:avLst/>
          </a:prstGeom>
        </p:spPr>
      </p:pic>
      <p:sp>
        <p:nvSpPr>
          <p:cNvPr id="10" name="TextBox 9">
            <a:extLst>
              <a:ext uri="{FF2B5EF4-FFF2-40B4-BE49-F238E27FC236}">
                <a16:creationId xmlns:a16="http://schemas.microsoft.com/office/drawing/2014/main" id="{3A294AB6-9AC8-4C58-BD13-0CFF4808C470}"/>
              </a:ext>
            </a:extLst>
          </p:cNvPr>
          <p:cNvSpPr txBox="1"/>
          <p:nvPr/>
        </p:nvSpPr>
        <p:spPr>
          <a:xfrm>
            <a:off x="7388045" y="5287773"/>
            <a:ext cx="3956357"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Example of a Traction Inverter</a:t>
            </a:r>
          </a:p>
        </p:txBody>
      </p:sp>
      <p:sp>
        <p:nvSpPr>
          <p:cNvPr id="11" name="Rectangle 1">
            <a:extLst>
              <a:ext uri="{FF2B5EF4-FFF2-40B4-BE49-F238E27FC236}">
                <a16:creationId xmlns:a16="http://schemas.microsoft.com/office/drawing/2014/main" id="{4C0A0BB1-9AA1-4312-B613-2405DED8EBE0}"/>
              </a:ext>
            </a:extLst>
          </p:cNvPr>
          <p:cNvSpPr>
            <a:spLocks noChangeArrowheads="1"/>
          </p:cNvSpPr>
          <p:nvPr/>
        </p:nvSpPr>
        <p:spPr bwMode="auto">
          <a:xfrm>
            <a:off x="1828800" y="5687883"/>
            <a:ext cx="103632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dirty="0">
                <a:ln>
                  <a:noFill/>
                </a:ln>
                <a:solidFill>
                  <a:srgbClr val="000000"/>
                </a:solidFill>
                <a:effectLst/>
                <a:uLnTx/>
                <a:uFillTx/>
                <a:latin typeface="Times New Roman" panose="02020603050405020304" pitchFamily="18" charset="0"/>
                <a:ea typeface="DengXian" panose="02010600030101010101" pitchFamily="2" charset="-122"/>
                <a:cs typeface="Times New Roman" panose="02020603050405020304" pitchFamily="18" charset="0"/>
              </a:rPr>
              <a:t>Traction Inverter Image from</a:t>
            </a:r>
            <a:r>
              <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DengXian" panose="02010600030101010101" pitchFamily="2" charset="-122"/>
                <a:cs typeface="Times New Roman" panose="02020603050405020304" pitchFamily="18" charset="0"/>
              </a:rPr>
              <a:t>: Huber, T., </a:t>
            </a:r>
            <a:r>
              <a:rPr kumimoji="0" lang="en-US" altLang="en-US" sz="1600" b="0" i="0" u="none" strike="noStrike" kern="1200" cap="none" spc="0" normalizeH="0" baseline="0" noProof="0" dirty="0" err="1">
                <a:ln>
                  <a:noFill/>
                </a:ln>
                <a:solidFill>
                  <a:srgbClr val="000000"/>
                </a:solidFill>
                <a:effectLst/>
                <a:uLnTx/>
                <a:uFillTx/>
                <a:latin typeface="Times New Roman" panose="02020603050405020304" pitchFamily="18" charset="0"/>
                <a:ea typeface="DengXian" panose="02010600030101010101" pitchFamily="2" charset="-122"/>
                <a:cs typeface="Times New Roman" panose="02020603050405020304" pitchFamily="18" charset="0"/>
              </a:rPr>
              <a:t>Kleimaier</a:t>
            </a:r>
            <a:r>
              <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DengXian" panose="02010600030101010101" pitchFamily="2" charset="-122"/>
                <a:cs typeface="Times New Roman" panose="02020603050405020304" pitchFamily="18" charset="0"/>
              </a:rPr>
              <a:t>, A., &amp; Kennel, R. (2019). Centralized Short-Circuit Detection for Multiphase Inverters. </a:t>
            </a:r>
            <a:r>
              <a:rPr kumimoji="0" lang="en-US" altLang="en-US" sz="1600" b="0" i="1" u="none" strike="noStrike" kern="1200" cap="none" spc="0" normalizeH="0" baseline="0" noProof="0" dirty="0">
                <a:ln>
                  <a:noFill/>
                </a:ln>
                <a:solidFill>
                  <a:srgbClr val="000000"/>
                </a:solidFill>
                <a:effectLst/>
                <a:uLnTx/>
                <a:uFillTx/>
                <a:latin typeface="Times New Roman" panose="02020603050405020304" pitchFamily="18" charset="0"/>
                <a:ea typeface="DengXian" panose="02010600030101010101" pitchFamily="2" charset="-122"/>
                <a:cs typeface="Times New Roman" panose="02020603050405020304" pitchFamily="18" charset="0"/>
              </a:rPr>
              <a:t>International Exhibition and Conference for Power Electronics, Intelligent Motion, Renewable Energy and Energy Management</a:t>
            </a:r>
            <a:r>
              <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DengXian" panose="02010600030101010101" pitchFamily="2" charset="-122"/>
                <a:cs typeface="Times New Roman" panose="02020603050405020304" pitchFamily="18" charset="0"/>
              </a:rPr>
              <a:t> (pp. 362-368). Nuremberg, Germany: Power Conversion and Intelligent Motion - Europe.</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3" name="Text Placeholder 2">
            <a:extLst>
              <a:ext uri="{FF2B5EF4-FFF2-40B4-BE49-F238E27FC236}">
                <a16:creationId xmlns:a16="http://schemas.microsoft.com/office/drawing/2014/main" id="{FAC7619F-48CD-4937-8317-3BE162A4117B}"/>
              </a:ext>
            </a:extLst>
          </p:cNvPr>
          <p:cNvSpPr>
            <a:spLocks noGrp="1"/>
          </p:cNvSpPr>
          <p:nvPr>
            <p:ph type="body" idx="1"/>
          </p:nvPr>
        </p:nvSpPr>
        <p:spPr>
          <a:xfrm>
            <a:off x="0" y="1048363"/>
            <a:ext cx="6785113" cy="4114800"/>
          </a:xfrm>
        </p:spPr>
        <p:txBody>
          <a:bodyPr/>
          <a:lstStyle/>
          <a:p>
            <a:pPr>
              <a:spcBef>
                <a:spcPts val="600"/>
              </a:spcBef>
              <a:spcAft>
                <a:spcPts val="600"/>
              </a:spcAft>
            </a:pPr>
            <a:r>
              <a:rPr lang="en-US" dirty="0"/>
              <a:t>Discrete power electronic components are used in a hybrid vehicle’s traction inverter, which converts energy from the vehicle battery to drive the vehicle’s motors.</a:t>
            </a:r>
          </a:p>
          <a:p>
            <a:pPr>
              <a:spcBef>
                <a:spcPts val="600"/>
              </a:spcBef>
              <a:spcAft>
                <a:spcPts val="600"/>
              </a:spcAft>
            </a:pPr>
            <a:r>
              <a:rPr lang="en-US" dirty="0"/>
              <a:t>The traction inverter application’s qualification requirements should differ from other high power switching applications, such as home appliances or uninterruptible power systems.</a:t>
            </a:r>
          </a:p>
        </p:txBody>
      </p:sp>
    </p:spTree>
    <p:extLst>
      <p:ext uri="{BB962C8B-B14F-4D97-AF65-F5344CB8AC3E}">
        <p14:creationId xmlns:p14="http://schemas.microsoft.com/office/powerpoint/2010/main" val="3415740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0AF4E-90C0-46DC-B697-0B0FD4046583}"/>
              </a:ext>
            </a:extLst>
          </p:cNvPr>
          <p:cNvSpPr>
            <a:spLocks noGrp="1"/>
          </p:cNvSpPr>
          <p:nvPr>
            <p:ph type="title"/>
          </p:nvPr>
        </p:nvSpPr>
        <p:spPr/>
        <p:txBody>
          <a:bodyPr/>
          <a:lstStyle/>
          <a:p>
            <a:r>
              <a:rPr lang="en-US" dirty="0"/>
              <a:t>Application-Agnostic “Qualification”</a:t>
            </a:r>
          </a:p>
        </p:txBody>
      </p:sp>
      <p:sp>
        <p:nvSpPr>
          <p:cNvPr id="3" name="Text Placeholder 2">
            <a:extLst>
              <a:ext uri="{FF2B5EF4-FFF2-40B4-BE49-F238E27FC236}">
                <a16:creationId xmlns:a16="http://schemas.microsoft.com/office/drawing/2014/main" id="{E98EE0C4-92C8-4BE4-B583-2EE10E30BD42}"/>
              </a:ext>
            </a:extLst>
          </p:cNvPr>
          <p:cNvSpPr>
            <a:spLocks noGrp="1"/>
          </p:cNvSpPr>
          <p:nvPr>
            <p:ph type="body" idx="1"/>
          </p:nvPr>
        </p:nvSpPr>
        <p:spPr>
          <a:xfrm>
            <a:off x="914400" y="1123950"/>
            <a:ext cx="10363200" cy="4114800"/>
          </a:xfrm>
        </p:spPr>
        <p:txBody>
          <a:bodyPr/>
          <a:lstStyle/>
          <a:p>
            <a:pPr>
              <a:spcBef>
                <a:spcPts val="600"/>
              </a:spcBef>
              <a:spcAft>
                <a:spcPts val="600"/>
              </a:spcAft>
            </a:pPr>
            <a:r>
              <a:rPr lang="en-US" dirty="0"/>
              <a:t>Application-agnostic “qualification” is </a:t>
            </a:r>
            <a:r>
              <a:rPr lang="en-US" b="1" dirty="0"/>
              <a:t>our</a:t>
            </a:r>
            <a:r>
              <a:rPr lang="en-US" dirty="0"/>
              <a:t> term for using the procedures from previously reported or recommended practices and not from the intended application.</a:t>
            </a:r>
          </a:p>
          <a:p>
            <a:pPr>
              <a:spcBef>
                <a:spcPts val="600"/>
              </a:spcBef>
              <a:spcAft>
                <a:spcPts val="600"/>
              </a:spcAft>
            </a:pPr>
            <a:r>
              <a:rPr lang="en-US" dirty="0"/>
              <a:t>Examples of application-agnostic “qualification” methods include:</a:t>
            </a:r>
          </a:p>
          <a:p>
            <a:pPr lvl="1">
              <a:spcBef>
                <a:spcPts val="600"/>
              </a:spcBef>
              <a:spcAft>
                <a:spcPts val="600"/>
              </a:spcAft>
            </a:pPr>
            <a:r>
              <a:rPr lang="en-US" dirty="0"/>
              <a:t>Manufacturer-reported qualification</a:t>
            </a:r>
          </a:p>
          <a:p>
            <a:pPr lvl="1">
              <a:spcBef>
                <a:spcPts val="600"/>
              </a:spcBef>
              <a:spcAft>
                <a:spcPts val="600"/>
              </a:spcAft>
            </a:pPr>
            <a:r>
              <a:rPr lang="en-US" dirty="0"/>
              <a:t>Qualification standards</a:t>
            </a:r>
          </a:p>
        </p:txBody>
      </p:sp>
    </p:spTree>
    <p:extLst>
      <p:ext uri="{BB962C8B-B14F-4D97-AF65-F5344CB8AC3E}">
        <p14:creationId xmlns:p14="http://schemas.microsoft.com/office/powerpoint/2010/main" val="3030407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7EAF0-74D7-4D1B-8DC9-77AAD2C9A6C9}"/>
              </a:ext>
            </a:extLst>
          </p:cNvPr>
          <p:cNvSpPr>
            <a:spLocks noGrp="1"/>
          </p:cNvSpPr>
          <p:nvPr>
            <p:ph type="title"/>
          </p:nvPr>
        </p:nvSpPr>
        <p:spPr/>
        <p:txBody>
          <a:bodyPr/>
          <a:lstStyle/>
          <a:p>
            <a:r>
              <a:rPr lang="en-US" dirty="0"/>
              <a:t>Manufacturer-Reported Qualification </a:t>
            </a:r>
          </a:p>
        </p:txBody>
      </p:sp>
      <p:sp>
        <p:nvSpPr>
          <p:cNvPr id="3" name="Content Placeholder 2">
            <a:extLst>
              <a:ext uri="{FF2B5EF4-FFF2-40B4-BE49-F238E27FC236}">
                <a16:creationId xmlns:a16="http://schemas.microsoft.com/office/drawing/2014/main" id="{96C6198C-C6EB-494F-AE6D-9F0541F7C3F5}"/>
              </a:ext>
            </a:extLst>
          </p:cNvPr>
          <p:cNvSpPr>
            <a:spLocks noGrp="1"/>
          </p:cNvSpPr>
          <p:nvPr>
            <p:ph idx="1"/>
          </p:nvPr>
        </p:nvSpPr>
        <p:spPr>
          <a:xfrm>
            <a:off x="0" y="1483359"/>
            <a:ext cx="3972245" cy="3714843"/>
          </a:xfrm>
        </p:spPr>
        <p:txBody>
          <a:bodyPr>
            <a:normAutofit/>
          </a:bodyPr>
          <a:lstStyle/>
          <a:p>
            <a:pPr indent="-457200"/>
            <a:r>
              <a:rPr lang="en-US" dirty="0"/>
              <a:t>Manufacturers report this qualification as conducted by them.</a:t>
            </a:r>
          </a:p>
          <a:p>
            <a:pPr indent="-457200"/>
            <a:r>
              <a:rPr lang="en-US" dirty="0"/>
              <a:t>These may be stand-alone qualification reports or be included in a process change notification. </a:t>
            </a:r>
          </a:p>
          <a:p>
            <a:pPr marL="0" indent="0">
              <a:buNone/>
            </a:pPr>
            <a:endParaRPr lang="en-US" dirty="0">
              <a:latin typeface="Times New Roman" panose="02020603050405020304" pitchFamily="18" charset="0"/>
              <a:cs typeface="Times New Roman" panose="02020603050405020304" pitchFamily="18" charset="0"/>
            </a:endParaRPr>
          </a:p>
        </p:txBody>
      </p:sp>
      <p:graphicFrame>
        <p:nvGraphicFramePr>
          <p:cNvPr id="4" name="Table 7">
            <a:extLst>
              <a:ext uri="{FF2B5EF4-FFF2-40B4-BE49-F238E27FC236}">
                <a16:creationId xmlns:a16="http://schemas.microsoft.com/office/drawing/2014/main" id="{E8BE5F35-2738-477B-8635-51B580122319}"/>
              </a:ext>
            </a:extLst>
          </p:cNvPr>
          <p:cNvGraphicFramePr>
            <a:graphicFrameLocks noGrp="1"/>
          </p:cNvGraphicFramePr>
          <p:nvPr>
            <p:extLst>
              <p:ext uri="{D42A27DB-BD31-4B8C-83A1-F6EECF244321}">
                <p14:modId xmlns:p14="http://schemas.microsoft.com/office/powerpoint/2010/main" val="2454111734"/>
              </p:ext>
            </p:extLst>
          </p:nvPr>
        </p:nvGraphicFramePr>
        <p:xfrm>
          <a:off x="4135902" y="1659798"/>
          <a:ext cx="7873219" cy="4175760"/>
        </p:xfrm>
        <a:graphic>
          <a:graphicData uri="http://schemas.openxmlformats.org/drawingml/2006/table">
            <a:tbl>
              <a:tblPr firstRow="1" bandRow="1">
                <a:tableStyleId>{5C22544A-7EE6-4342-B048-85BDC9FD1C3A}</a:tableStyleId>
              </a:tblPr>
              <a:tblGrid>
                <a:gridCol w="1522813">
                  <a:extLst>
                    <a:ext uri="{9D8B030D-6E8A-4147-A177-3AD203B41FA5}">
                      <a16:colId xmlns:a16="http://schemas.microsoft.com/office/drawing/2014/main" val="1099037405"/>
                    </a:ext>
                  </a:extLst>
                </a:gridCol>
                <a:gridCol w="1242880">
                  <a:extLst>
                    <a:ext uri="{9D8B030D-6E8A-4147-A177-3AD203B41FA5}">
                      <a16:colId xmlns:a16="http://schemas.microsoft.com/office/drawing/2014/main" val="2164054336"/>
                    </a:ext>
                  </a:extLst>
                </a:gridCol>
                <a:gridCol w="2400758">
                  <a:extLst>
                    <a:ext uri="{9D8B030D-6E8A-4147-A177-3AD203B41FA5}">
                      <a16:colId xmlns:a16="http://schemas.microsoft.com/office/drawing/2014/main" val="3575899122"/>
                    </a:ext>
                  </a:extLst>
                </a:gridCol>
                <a:gridCol w="1298523">
                  <a:extLst>
                    <a:ext uri="{9D8B030D-6E8A-4147-A177-3AD203B41FA5}">
                      <a16:colId xmlns:a16="http://schemas.microsoft.com/office/drawing/2014/main" val="561945118"/>
                    </a:ext>
                  </a:extLst>
                </a:gridCol>
                <a:gridCol w="1408245">
                  <a:extLst>
                    <a:ext uri="{9D8B030D-6E8A-4147-A177-3AD203B41FA5}">
                      <a16:colId xmlns:a16="http://schemas.microsoft.com/office/drawing/2014/main" val="253567764"/>
                    </a:ext>
                  </a:extLst>
                </a:gridCol>
              </a:tblGrid>
              <a:tr h="370840">
                <a:tc>
                  <a:txBody>
                    <a:bodyPr/>
                    <a:lstStyle/>
                    <a:p>
                      <a:pPr algn="ctr"/>
                      <a:r>
                        <a:rPr lang="en-US" sz="2000" dirty="0">
                          <a:solidFill>
                            <a:sysClr val="windowText" lastClr="000000"/>
                          </a:solidFill>
                          <a:latin typeface="Times New Roman" panose="02020603050405020304" pitchFamily="18" charset="0"/>
                          <a:cs typeface="Times New Roman" panose="02020603050405020304" pitchFamily="18" charset="0"/>
                        </a:rPr>
                        <a:t>Test Conducted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ysClr val="windowText" lastClr="000000"/>
                          </a:solidFill>
                          <a:latin typeface="Times New Roman" panose="02020603050405020304" pitchFamily="18" charset="0"/>
                          <a:cs typeface="Times New Roman" panose="02020603050405020304" pitchFamily="18" charset="0"/>
                        </a:rPr>
                        <a:t>Test Method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ysClr val="windowText" lastClr="000000"/>
                          </a:solidFill>
                          <a:latin typeface="Times New Roman" panose="02020603050405020304" pitchFamily="18" charset="0"/>
                          <a:cs typeface="Times New Roman" panose="02020603050405020304" pitchFamily="18" charset="0"/>
                        </a:rPr>
                        <a:t>Test Conditions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ysClr val="windowText" lastClr="000000"/>
                          </a:solidFill>
                          <a:latin typeface="Times New Roman" panose="02020603050405020304" pitchFamily="18" charset="0"/>
                          <a:cs typeface="Times New Roman" panose="02020603050405020304" pitchFamily="18" charset="0"/>
                        </a:rPr>
                        <a:t>Test Duration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ysClr val="windowText" lastClr="000000"/>
                          </a:solidFill>
                          <a:latin typeface="Times New Roman" panose="02020603050405020304" pitchFamily="18" charset="0"/>
                          <a:cs typeface="Times New Roman" panose="02020603050405020304" pitchFamily="18" charset="0"/>
                        </a:rPr>
                        <a:t>Number of Samples Failed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20336789"/>
                  </a:ext>
                </a:extLst>
              </a:tr>
              <a:tr h="370840">
                <a:tc>
                  <a:txBody>
                    <a:bodyPr/>
                    <a:lstStyle/>
                    <a:p>
                      <a:pPr algn="ctr"/>
                      <a:r>
                        <a:rPr lang="en-US" sz="1900" dirty="0">
                          <a:solidFill>
                            <a:sysClr val="windowText" lastClr="000000"/>
                          </a:solidFill>
                          <a:latin typeface="Times New Roman" panose="02020603050405020304" pitchFamily="18" charset="0"/>
                          <a:cs typeface="Times New Roman" panose="02020603050405020304" pitchFamily="18" charset="0"/>
                        </a:rPr>
                        <a:t>High Temperature Reverse Bias </a:t>
                      </a:r>
                      <a:r>
                        <a:rPr lang="en-US" sz="1900" b="0" dirty="0">
                          <a:solidFill>
                            <a:sysClr val="windowText" lastClr="000000"/>
                          </a:solidFill>
                          <a:latin typeface="Times New Roman" panose="02020603050405020304" pitchFamily="18" charset="0"/>
                          <a:cs typeface="Times New Roman" panose="02020603050405020304" pitchFamily="18" charset="0"/>
                        </a:rPr>
                        <a:t>(HTRB)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900" dirty="0">
                          <a:solidFill>
                            <a:sysClr val="windowText" lastClr="000000"/>
                          </a:solidFill>
                          <a:latin typeface="Times New Roman" panose="02020603050405020304" pitchFamily="18" charset="0"/>
                          <a:cs typeface="Times New Roman" panose="02020603050405020304" pitchFamily="18" charset="0"/>
                        </a:rPr>
                        <a:t>JESD22-A108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900" dirty="0">
                          <a:solidFill>
                            <a:sysClr val="windowText" lastClr="000000"/>
                          </a:solidFill>
                          <a:latin typeface="Times New Roman" panose="02020603050405020304" pitchFamily="18" charset="0"/>
                          <a:cs typeface="Times New Roman" panose="02020603050405020304" pitchFamily="18" charset="0"/>
                        </a:rPr>
                        <a:t>Ambient temperature 150°C, 80% of maximum rated voltage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900" dirty="0">
                          <a:solidFill>
                            <a:sysClr val="windowText" lastClr="000000"/>
                          </a:solidFill>
                          <a:latin typeface="Times New Roman" panose="02020603050405020304" pitchFamily="18" charset="0"/>
                          <a:cs typeface="Times New Roman" panose="02020603050405020304" pitchFamily="18" charset="0"/>
                        </a:rPr>
                        <a:t>1008 hr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900" dirty="0">
                          <a:solidFill>
                            <a:sysClr val="windowText" lastClr="000000"/>
                          </a:solidFill>
                          <a:latin typeface="Times New Roman" panose="02020603050405020304" pitchFamily="18" charset="0"/>
                          <a:cs typeface="Times New Roman" panose="02020603050405020304" pitchFamily="18" charset="0"/>
                        </a:rPr>
                        <a:t>0/231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54622474"/>
                  </a:ext>
                </a:extLst>
              </a:tr>
              <a:tr h="370840">
                <a:tc>
                  <a:txBody>
                    <a:bodyPr/>
                    <a:lstStyle/>
                    <a:p>
                      <a:pPr algn="ctr"/>
                      <a:r>
                        <a:rPr lang="en-US" sz="1900" dirty="0">
                          <a:solidFill>
                            <a:sysClr val="windowText" lastClr="000000"/>
                          </a:solidFill>
                          <a:latin typeface="Times New Roman" panose="02020603050405020304" pitchFamily="18" charset="0"/>
                          <a:cs typeface="Times New Roman" panose="02020603050405020304" pitchFamily="18" charset="0"/>
                        </a:rPr>
                        <a:t>High Temperature Gate Bias </a:t>
                      </a:r>
                      <a:r>
                        <a:rPr lang="en-US" sz="1900" b="0" dirty="0">
                          <a:solidFill>
                            <a:sysClr val="windowText" lastClr="000000"/>
                          </a:solidFill>
                          <a:latin typeface="Times New Roman" panose="02020603050405020304" pitchFamily="18" charset="0"/>
                          <a:cs typeface="Times New Roman" panose="02020603050405020304" pitchFamily="18" charset="0"/>
                        </a:rPr>
                        <a:t>(HTGB)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900" dirty="0">
                          <a:solidFill>
                            <a:sysClr val="windowText" lastClr="000000"/>
                          </a:solidFill>
                          <a:latin typeface="Times New Roman" panose="02020603050405020304" pitchFamily="18" charset="0"/>
                          <a:cs typeface="Times New Roman" panose="02020603050405020304" pitchFamily="18" charset="0"/>
                        </a:rPr>
                        <a:t>JESD22-A108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900" dirty="0">
                          <a:solidFill>
                            <a:sysClr val="windowText" lastClr="000000"/>
                          </a:solidFill>
                          <a:latin typeface="Times New Roman" panose="02020603050405020304" pitchFamily="18" charset="0"/>
                          <a:cs typeface="Times New Roman" panose="02020603050405020304" pitchFamily="18" charset="0"/>
                        </a:rPr>
                        <a:t>Ambient temperature 150°C, 100% of maximum rated voltage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900" dirty="0">
                          <a:solidFill>
                            <a:sysClr val="windowText" lastClr="000000"/>
                          </a:solidFill>
                          <a:latin typeface="Times New Roman" panose="02020603050405020304" pitchFamily="18" charset="0"/>
                          <a:cs typeface="Times New Roman" panose="02020603050405020304" pitchFamily="18" charset="0"/>
                        </a:rPr>
                        <a:t>1008 hr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900" dirty="0">
                          <a:solidFill>
                            <a:sysClr val="windowText" lastClr="000000"/>
                          </a:solidFill>
                          <a:latin typeface="Times New Roman" panose="02020603050405020304" pitchFamily="18" charset="0"/>
                          <a:cs typeface="Times New Roman" panose="02020603050405020304" pitchFamily="18" charset="0"/>
                        </a:rPr>
                        <a:t>0/231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71322770"/>
                  </a:ext>
                </a:extLst>
              </a:tr>
              <a:tr h="370840">
                <a:tc>
                  <a:txBody>
                    <a:bodyPr/>
                    <a:lstStyle/>
                    <a:p>
                      <a:pPr algn="ctr"/>
                      <a:r>
                        <a:rPr lang="en-US" sz="1900" dirty="0">
                          <a:solidFill>
                            <a:sysClr val="windowText" lastClr="000000"/>
                          </a:solidFill>
                          <a:latin typeface="Times New Roman" panose="02020603050405020304" pitchFamily="18" charset="0"/>
                          <a:cs typeface="Times New Roman" panose="02020603050405020304" pitchFamily="18" charset="0"/>
                        </a:rPr>
                        <a:t>Temperature Cycling </a:t>
                      </a:r>
                      <a:r>
                        <a:rPr lang="en-US" sz="1900" b="0" dirty="0">
                          <a:solidFill>
                            <a:sysClr val="windowText" lastClr="000000"/>
                          </a:solidFill>
                          <a:latin typeface="Times New Roman" panose="02020603050405020304" pitchFamily="18" charset="0"/>
                          <a:cs typeface="Times New Roman" panose="02020603050405020304" pitchFamily="18" charset="0"/>
                        </a:rPr>
                        <a:t>(TC)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900" dirty="0">
                          <a:solidFill>
                            <a:sysClr val="windowText" lastClr="000000"/>
                          </a:solidFill>
                          <a:latin typeface="Times New Roman" panose="02020603050405020304" pitchFamily="18" charset="0"/>
                          <a:cs typeface="Times New Roman" panose="02020603050405020304" pitchFamily="18" charset="0"/>
                        </a:rPr>
                        <a:t>JESD22-A104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900" dirty="0">
                          <a:solidFill>
                            <a:sysClr val="windowText" lastClr="000000"/>
                          </a:solidFill>
                          <a:latin typeface="Times New Roman" panose="02020603050405020304" pitchFamily="18" charset="0"/>
                          <a:cs typeface="Times New Roman" panose="02020603050405020304" pitchFamily="18" charset="0"/>
                        </a:rPr>
                        <a:t>-55°C &lt; Temperature &lt; 150°C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900" dirty="0">
                          <a:solidFill>
                            <a:sysClr val="windowText" lastClr="000000"/>
                          </a:solidFill>
                          <a:latin typeface="Times New Roman" panose="02020603050405020304" pitchFamily="18" charset="0"/>
                          <a:cs typeface="Times New Roman" panose="02020603050405020304" pitchFamily="18" charset="0"/>
                        </a:rPr>
                        <a:t>1000 cycles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900" dirty="0">
                          <a:solidFill>
                            <a:sysClr val="windowText" lastClr="000000"/>
                          </a:solidFill>
                          <a:latin typeface="Times New Roman" panose="02020603050405020304" pitchFamily="18" charset="0"/>
                          <a:cs typeface="Times New Roman" panose="02020603050405020304" pitchFamily="18" charset="0"/>
                        </a:rPr>
                        <a:t>0/231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72490268"/>
                  </a:ext>
                </a:extLst>
              </a:tr>
            </a:tbl>
          </a:graphicData>
        </a:graphic>
      </p:graphicFrame>
      <p:sp>
        <p:nvSpPr>
          <p:cNvPr id="8" name="TextBox 7">
            <a:extLst>
              <a:ext uri="{FF2B5EF4-FFF2-40B4-BE49-F238E27FC236}">
                <a16:creationId xmlns:a16="http://schemas.microsoft.com/office/drawing/2014/main" id="{17DDAA76-FB2E-406E-BC8E-2F176E7EA5B5}"/>
              </a:ext>
            </a:extLst>
          </p:cNvPr>
          <p:cNvSpPr txBox="1"/>
          <p:nvPr/>
        </p:nvSpPr>
        <p:spPr>
          <a:xfrm>
            <a:off x="4482437" y="951912"/>
            <a:ext cx="7363027" cy="707886"/>
          </a:xfrm>
          <a:prstGeom prst="rect">
            <a:avLst/>
          </a:prstGeom>
          <a:noFill/>
        </p:spPr>
        <p:txBody>
          <a:bodyPr wrap="square">
            <a:spAutoFit/>
          </a:bodyPr>
          <a:lstStyle/>
          <a:p>
            <a:pPr algn="ctr"/>
            <a:r>
              <a:rPr lang="en-US" sz="2000" b="1" dirty="0">
                <a:latin typeface="Times New Roman" panose="02020603050405020304" pitchFamily="18" charset="0"/>
                <a:cs typeface="Times New Roman" panose="02020603050405020304" pitchFamily="18" charset="0"/>
              </a:rPr>
              <a:t>Example of an IGBT qualification report found in a process change notification for the original discrete IGBT manufacturer</a:t>
            </a:r>
          </a:p>
        </p:txBody>
      </p:sp>
    </p:spTree>
    <p:extLst>
      <p:ext uri="{BB962C8B-B14F-4D97-AF65-F5344CB8AC3E}">
        <p14:creationId xmlns:p14="http://schemas.microsoft.com/office/powerpoint/2010/main" val="243080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175B5-E3E8-4B37-A39E-86F3FFB12B7A}"/>
              </a:ext>
            </a:extLst>
          </p:cNvPr>
          <p:cNvSpPr>
            <a:spLocks noGrp="1"/>
          </p:cNvSpPr>
          <p:nvPr>
            <p:ph type="title"/>
          </p:nvPr>
        </p:nvSpPr>
        <p:spPr/>
        <p:txBody>
          <a:bodyPr/>
          <a:lstStyle/>
          <a:p>
            <a:r>
              <a:rPr lang="en-US" dirty="0"/>
              <a:t>Application-Agnostic “Qualification” for the Discrete IGBT</a:t>
            </a:r>
          </a:p>
        </p:txBody>
      </p:sp>
      <p:sp>
        <p:nvSpPr>
          <p:cNvPr id="3" name="Text Placeholder 2">
            <a:extLst>
              <a:ext uri="{FF2B5EF4-FFF2-40B4-BE49-F238E27FC236}">
                <a16:creationId xmlns:a16="http://schemas.microsoft.com/office/drawing/2014/main" id="{CE36102C-FD5C-46EF-ADCE-B1835769E81B}"/>
              </a:ext>
            </a:extLst>
          </p:cNvPr>
          <p:cNvSpPr>
            <a:spLocks noGrp="1"/>
          </p:cNvSpPr>
          <p:nvPr>
            <p:ph type="body" idx="1"/>
          </p:nvPr>
        </p:nvSpPr>
        <p:spPr>
          <a:xfrm>
            <a:off x="1" y="874423"/>
            <a:ext cx="6330462" cy="5522435"/>
          </a:xfrm>
        </p:spPr>
        <p:txBody>
          <a:bodyPr/>
          <a:lstStyle/>
          <a:p>
            <a:pPr>
              <a:spcBef>
                <a:spcPts val="600"/>
              </a:spcBef>
              <a:spcAft>
                <a:spcPts val="600"/>
              </a:spcAft>
            </a:pPr>
            <a:r>
              <a:rPr lang="en-US" dirty="0"/>
              <a:t>The application-agnostic approach is common in the industry, but it generally does not consider product reliability requirements. </a:t>
            </a:r>
          </a:p>
          <a:p>
            <a:pPr>
              <a:spcBef>
                <a:spcPts val="600"/>
              </a:spcBef>
              <a:spcAft>
                <a:spcPts val="600"/>
              </a:spcAft>
            </a:pPr>
            <a:r>
              <a:rPr lang="en-US" dirty="0"/>
              <a:t>Therefore, a qualification procedure stemming from manufacturer-reported qualification cannot meet the requirements set by IEEE 1332. </a:t>
            </a:r>
          </a:p>
          <a:p>
            <a:pPr>
              <a:spcBef>
                <a:spcPts val="600"/>
              </a:spcBef>
              <a:spcAft>
                <a:spcPts val="600"/>
              </a:spcAft>
            </a:pPr>
            <a:r>
              <a:rPr lang="en-US" dirty="0"/>
              <a:t>For example, the automotive company knows </a:t>
            </a:r>
            <a:r>
              <a:rPr lang="en-US" b="1" dirty="0"/>
              <a:t>only</a:t>
            </a:r>
            <a:r>
              <a:rPr lang="en-US" dirty="0"/>
              <a:t> that the discrete IGBT is tested to the conditions reported.</a:t>
            </a:r>
          </a:p>
        </p:txBody>
      </p:sp>
      <p:cxnSp>
        <p:nvCxnSpPr>
          <p:cNvPr id="4" name="Straight Connector 3">
            <a:extLst>
              <a:ext uri="{FF2B5EF4-FFF2-40B4-BE49-F238E27FC236}">
                <a16:creationId xmlns:a16="http://schemas.microsoft.com/office/drawing/2014/main" id="{9FD23685-9259-4822-9AE2-67185C5BD756}"/>
              </a:ext>
            </a:extLst>
          </p:cNvPr>
          <p:cNvCxnSpPr/>
          <p:nvPr/>
        </p:nvCxnSpPr>
        <p:spPr bwMode="auto">
          <a:xfrm>
            <a:off x="6614232" y="1123950"/>
            <a:ext cx="0" cy="4080331"/>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 name="Straight Connector 4">
            <a:extLst>
              <a:ext uri="{FF2B5EF4-FFF2-40B4-BE49-F238E27FC236}">
                <a16:creationId xmlns:a16="http://schemas.microsoft.com/office/drawing/2014/main" id="{67740696-5E6D-4F5F-ACCE-1F300C03594E}"/>
              </a:ext>
            </a:extLst>
          </p:cNvPr>
          <p:cNvCxnSpPr/>
          <p:nvPr/>
        </p:nvCxnSpPr>
        <p:spPr bwMode="auto">
          <a:xfrm>
            <a:off x="6614231" y="5204281"/>
            <a:ext cx="5413830" cy="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TextBox 5">
            <a:extLst>
              <a:ext uri="{FF2B5EF4-FFF2-40B4-BE49-F238E27FC236}">
                <a16:creationId xmlns:a16="http://schemas.microsoft.com/office/drawing/2014/main" id="{F4CD9A0E-3384-4CFA-BB85-E94D2208F6E5}"/>
              </a:ext>
            </a:extLst>
          </p:cNvPr>
          <p:cNvSpPr txBox="1"/>
          <p:nvPr/>
        </p:nvSpPr>
        <p:spPr>
          <a:xfrm>
            <a:off x="11019215" y="5313848"/>
            <a:ext cx="99796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Times New Roman"/>
                <a:ea typeface="+mn-ea"/>
                <a:cs typeface="+mn-cs"/>
              </a:rPr>
              <a:t>Testing Time</a:t>
            </a:r>
          </a:p>
        </p:txBody>
      </p:sp>
      <p:sp>
        <p:nvSpPr>
          <p:cNvPr id="7" name="TextBox 6">
            <a:extLst>
              <a:ext uri="{FF2B5EF4-FFF2-40B4-BE49-F238E27FC236}">
                <a16:creationId xmlns:a16="http://schemas.microsoft.com/office/drawing/2014/main" id="{B1CB8236-53D2-481D-B08E-F8A074E04F7A}"/>
              </a:ext>
            </a:extLst>
          </p:cNvPr>
          <p:cNvSpPr txBox="1"/>
          <p:nvPr/>
        </p:nvSpPr>
        <p:spPr>
          <a:xfrm>
            <a:off x="6625117" y="1097637"/>
            <a:ext cx="165463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Times New Roman"/>
                <a:ea typeface="+mn-ea"/>
                <a:cs typeface="+mn-cs"/>
              </a:rPr>
              <a:t>Load Experienced</a:t>
            </a:r>
          </a:p>
        </p:txBody>
      </p:sp>
      <p:cxnSp>
        <p:nvCxnSpPr>
          <p:cNvPr id="8" name="Straight Connector 7">
            <a:extLst>
              <a:ext uri="{FF2B5EF4-FFF2-40B4-BE49-F238E27FC236}">
                <a16:creationId xmlns:a16="http://schemas.microsoft.com/office/drawing/2014/main" id="{4A851860-E641-4667-8A98-662F14D0F063}"/>
              </a:ext>
            </a:extLst>
          </p:cNvPr>
          <p:cNvCxnSpPr/>
          <p:nvPr/>
        </p:nvCxnSpPr>
        <p:spPr bwMode="auto">
          <a:xfrm>
            <a:off x="6614231" y="3429000"/>
            <a:ext cx="5413830" cy="0"/>
          </a:xfrm>
          <a:prstGeom prst="line">
            <a:avLst/>
          </a:prstGeom>
          <a:noFill/>
          <a:ln w="38100" cap="flat" cmpd="sng" algn="ctr">
            <a:solidFill>
              <a:srgbClr val="0070C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Arrow Connector 8">
            <a:extLst>
              <a:ext uri="{FF2B5EF4-FFF2-40B4-BE49-F238E27FC236}">
                <a16:creationId xmlns:a16="http://schemas.microsoft.com/office/drawing/2014/main" id="{A6856F25-87E4-457C-813D-7AD98DA5AD80}"/>
              </a:ext>
            </a:extLst>
          </p:cNvPr>
          <p:cNvCxnSpPr/>
          <p:nvPr/>
        </p:nvCxnSpPr>
        <p:spPr bwMode="auto">
          <a:xfrm flipV="1">
            <a:off x="9088917" y="3429000"/>
            <a:ext cx="0" cy="495885"/>
          </a:xfrm>
          <a:prstGeom prst="straightConnector1">
            <a:avLst/>
          </a:prstGeom>
          <a:noFill/>
          <a:ln w="38100" cap="flat" cmpd="sng" algn="ctr">
            <a:solidFill>
              <a:schemeClr val="accent2"/>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Box 9">
            <a:extLst>
              <a:ext uri="{FF2B5EF4-FFF2-40B4-BE49-F238E27FC236}">
                <a16:creationId xmlns:a16="http://schemas.microsoft.com/office/drawing/2014/main" id="{EB415823-2415-46B5-95A6-CFEA9C69FDE7}"/>
              </a:ext>
            </a:extLst>
          </p:cNvPr>
          <p:cNvSpPr txBox="1"/>
          <p:nvPr/>
        </p:nvSpPr>
        <p:spPr>
          <a:xfrm>
            <a:off x="6603348" y="3924885"/>
            <a:ext cx="4391968"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3333CC"/>
                </a:solidFill>
                <a:effectLst/>
                <a:uLnTx/>
                <a:uFillTx/>
                <a:latin typeface="Times New Roman" panose="02020603050405020304" pitchFamily="18" charset="0"/>
                <a:ea typeface="+mn-ea"/>
                <a:cs typeface="Times New Roman" panose="02020603050405020304" pitchFamily="18" charset="0"/>
              </a:rPr>
              <a:t>Loading Profile Set by a High Temperature Reverse Bias (HTRB) Test from AEC-Q101 (80% of maximum rated voltage and 150°C)</a:t>
            </a:r>
          </a:p>
        </p:txBody>
      </p:sp>
      <p:sp>
        <p:nvSpPr>
          <p:cNvPr id="11" name="TextBox 10">
            <a:extLst>
              <a:ext uri="{FF2B5EF4-FFF2-40B4-BE49-F238E27FC236}">
                <a16:creationId xmlns:a16="http://schemas.microsoft.com/office/drawing/2014/main" id="{6251FF08-6CAD-4805-BCD5-9D479DEB29C9}"/>
              </a:ext>
            </a:extLst>
          </p:cNvPr>
          <p:cNvSpPr txBox="1"/>
          <p:nvPr/>
        </p:nvSpPr>
        <p:spPr>
          <a:xfrm>
            <a:off x="8922514" y="1617552"/>
            <a:ext cx="3304960" cy="9233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DA8200"/>
                </a:solidFill>
                <a:effectLst/>
                <a:uLnTx/>
                <a:uFillTx/>
                <a:latin typeface="Times New Roman"/>
                <a:ea typeface="+mn-ea"/>
                <a:cs typeface="+mn-cs"/>
              </a:rPr>
              <a:t>Actual Loading Profile Experienced by Discrete IGBT Mapped to Testing Time</a:t>
            </a:r>
          </a:p>
        </p:txBody>
      </p:sp>
      <p:cxnSp>
        <p:nvCxnSpPr>
          <p:cNvPr id="12" name="Straight Arrow Connector 11">
            <a:extLst>
              <a:ext uri="{FF2B5EF4-FFF2-40B4-BE49-F238E27FC236}">
                <a16:creationId xmlns:a16="http://schemas.microsoft.com/office/drawing/2014/main" id="{C08A267C-FD4E-499C-AF4D-E81EA305D9ED}"/>
              </a:ext>
            </a:extLst>
          </p:cNvPr>
          <p:cNvCxnSpPr/>
          <p:nvPr/>
        </p:nvCxnSpPr>
        <p:spPr bwMode="auto">
          <a:xfrm flipH="1">
            <a:off x="9824573" y="2508317"/>
            <a:ext cx="312057" cy="596771"/>
          </a:xfrm>
          <a:prstGeom prst="straightConnector1">
            <a:avLst/>
          </a:prstGeom>
          <a:noFill/>
          <a:ln w="38100" cap="flat" cmpd="sng" algn="ctr">
            <a:solidFill>
              <a:srgbClr val="F3B04D"/>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Freeform: Shape 12">
            <a:extLst>
              <a:ext uri="{FF2B5EF4-FFF2-40B4-BE49-F238E27FC236}">
                <a16:creationId xmlns:a16="http://schemas.microsoft.com/office/drawing/2014/main" id="{8A813096-9270-440E-A85D-33EFF2B747D4}"/>
              </a:ext>
            </a:extLst>
          </p:cNvPr>
          <p:cNvSpPr/>
          <p:nvPr/>
        </p:nvSpPr>
        <p:spPr>
          <a:xfrm>
            <a:off x="6625117" y="2401439"/>
            <a:ext cx="1901952" cy="777013"/>
          </a:xfrm>
          <a:custGeom>
            <a:avLst/>
            <a:gdLst>
              <a:gd name="connsiteX0" fmla="*/ 0 w 1901952"/>
              <a:gd name="connsiteY0" fmla="*/ 222404 h 1278930"/>
              <a:gd name="connsiteX1" fmla="*/ 100584 w 1901952"/>
              <a:gd name="connsiteY1" fmla="*/ 30380 h 1278930"/>
              <a:gd name="connsiteX2" fmla="*/ 182880 w 1901952"/>
              <a:gd name="connsiteY2" fmla="*/ 789332 h 1278930"/>
              <a:gd name="connsiteX3" fmla="*/ 310896 w 1901952"/>
              <a:gd name="connsiteY3" fmla="*/ 533300 h 1278930"/>
              <a:gd name="connsiteX4" fmla="*/ 457200 w 1901952"/>
              <a:gd name="connsiteY4" fmla="*/ 1036220 h 1278930"/>
              <a:gd name="connsiteX5" fmla="*/ 557784 w 1901952"/>
              <a:gd name="connsiteY5" fmla="*/ 807620 h 1278930"/>
              <a:gd name="connsiteX6" fmla="*/ 667512 w 1901952"/>
              <a:gd name="connsiteY6" fmla="*/ 103532 h 1278930"/>
              <a:gd name="connsiteX7" fmla="*/ 822960 w 1901952"/>
              <a:gd name="connsiteY7" fmla="*/ 396140 h 1278930"/>
              <a:gd name="connsiteX8" fmla="*/ 914400 w 1901952"/>
              <a:gd name="connsiteY8" fmla="*/ 588164 h 1278930"/>
              <a:gd name="connsiteX9" fmla="*/ 1014984 w 1901952"/>
              <a:gd name="connsiteY9" fmla="*/ 277268 h 1278930"/>
              <a:gd name="connsiteX10" fmla="*/ 1097280 w 1901952"/>
              <a:gd name="connsiteY10" fmla="*/ 505868 h 1278930"/>
              <a:gd name="connsiteX11" fmla="*/ 1261872 w 1901952"/>
              <a:gd name="connsiteY11" fmla="*/ 908204 h 1278930"/>
              <a:gd name="connsiteX12" fmla="*/ 1325880 w 1901952"/>
              <a:gd name="connsiteY12" fmla="*/ 460148 h 1278930"/>
              <a:gd name="connsiteX13" fmla="*/ 1527048 w 1901952"/>
              <a:gd name="connsiteY13" fmla="*/ 816764 h 1278930"/>
              <a:gd name="connsiteX14" fmla="*/ 1655064 w 1901952"/>
              <a:gd name="connsiteY14" fmla="*/ 588164 h 1278930"/>
              <a:gd name="connsiteX15" fmla="*/ 1755648 w 1901952"/>
              <a:gd name="connsiteY15" fmla="*/ 1264820 h 1278930"/>
              <a:gd name="connsiteX16" fmla="*/ 1901952 w 1901952"/>
              <a:gd name="connsiteY16" fmla="*/ 1063652 h 1278930"/>
              <a:gd name="connsiteX17" fmla="*/ 1901952 w 1901952"/>
              <a:gd name="connsiteY17" fmla="*/ 1063652 h 1278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01952" h="1278930">
                <a:moveTo>
                  <a:pt x="0" y="222404"/>
                </a:moveTo>
                <a:cubicBezTo>
                  <a:pt x="35052" y="79148"/>
                  <a:pt x="70104" y="-64108"/>
                  <a:pt x="100584" y="30380"/>
                </a:cubicBezTo>
                <a:cubicBezTo>
                  <a:pt x="131064" y="124868"/>
                  <a:pt x="147828" y="705512"/>
                  <a:pt x="182880" y="789332"/>
                </a:cubicBezTo>
                <a:cubicBezTo>
                  <a:pt x="217932" y="873152"/>
                  <a:pt x="265176" y="492152"/>
                  <a:pt x="310896" y="533300"/>
                </a:cubicBezTo>
                <a:cubicBezTo>
                  <a:pt x="356616" y="574448"/>
                  <a:pt x="416052" y="990500"/>
                  <a:pt x="457200" y="1036220"/>
                </a:cubicBezTo>
                <a:cubicBezTo>
                  <a:pt x="498348" y="1081940"/>
                  <a:pt x="522732" y="963068"/>
                  <a:pt x="557784" y="807620"/>
                </a:cubicBezTo>
                <a:cubicBezTo>
                  <a:pt x="592836" y="652172"/>
                  <a:pt x="623316" y="172112"/>
                  <a:pt x="667512" y="103532"/>
                </a:cubicBezTo>
                <a:cubicBezTo>
                  <a:pt x="711708" y="34952"/>
                  <a:pt x="781812" y="315368"/>
                  <a:pt x="822960" y="396140"/>
                </a:cubicBezTo>
                <a:cubicBezTo>
                  <a:pt x="864108" y="476912"/>
                  <a:pt x="882396" y="607976"/>
                  <a:pt x="914400" y="588164"/>
                </a:cubicBezTo>
                <a:cubicBezTo>
                  <a:pt x="946404" y="568352"/>
                  <a:pt x="984504" y="290984"/>
                  <a:pt x="1014984" y="277268"/>
                </a:cubicBezTo>
                <a:cubicBezTo>
                  <a:pt x="1045464" y="263552"/>
                  <a:pt x="1056132" y="400712"/>
                  <a:pt x="1097280" y="505868"/>
                </a:cubicBezTo>
                <a:cubicBezTo>
                  <a:pt x="1138428" y="611024"/>
                  <a:pt x="1223772" y="915824"/>
                  <a:pt x="1261872" y="908204"/>
                </a:cubicBezTo>
                <a:cubicBezTo>
                  <a:pt x="1299972" y="900584"/>
                  <a:pt x="1281684" y="475388"/>
                  <a:pt x="1325880" y="460148"/>
                </a:cubicBezTo>
                <a:cubicBezTo>
                  <a:pt x="1370076" y="444908"/>
                  <a:pt x="1472184" y="795428"/>
                  <a:pt x="1527048" y="816764"/>
                </a:cubicBezTo>
                <a:cubicBezTo>
                  <a:pt x="1581912" y="838100"/>
                  <a:pt x="1616964" y="513488"/>
                  <a:pt x="1655064" y="588164"/>
                </a:cubicBezTo>
                <a:cubicBezTo>
                  <a:pt x="1693164" y="662840"/>
                  <a:pt x="1714500" y="1185572"/>
                  <a:pt x="1755648" y="1264820"/>
                </a:cubicBezTo>
                <a:cubicBezTo>
                  <a:pt x="1796796" y="1344068"/>
                  <a:pt x="1901952" y="1063652"/>
                  <a:pt x="1901952" y="1063652"/>
                </a:cubicBezTo>
                <a:lnTo>
                  <a:pt x="1901952" y="1063652"/>
                </a:lnTo>
              </a:path>
            </a:pathLst>
          </a:custGeom>
          <a:noFill/>
          <a:ln>
            <a:solidFill>
              <a:srgbClr val="F3B0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14" name="Freeform: Shape 13">
            <a:extLst>
              <a:ext uri="{FF2B5EF4-FFF2-40B4-BE49-F238E27FC236}">
                <a16:creationId xmlns:a16="http://schemas.microsoft.com/office/drawing/2014/main" id="{66B8563B-1A5B-45D2-B1AF-8069BD341B31}"/>
              </a:ext>
            </a:extLst>
          </p:cNvPr>
          <p:cNvSpPr/>
          <p:nvPr/>
        </p:nvSpPr>
        <p:spPr>
          <a:xfrm>
            <a:off x="8524167" y="2864794"/>
            <a:ext cx="3493008" cy="770847"/>
          </a:xfrm>
          <a:custGeom>
            <a:avLst/>
            <a:gdLst>
              <a:gd name="connsiteX0" fmla="*/ 0 w 3493008"/>
              <a:gd name="connsiteY0" fmla="*/ 184037 h 770847"/>
              <a:gd name="connsiteX1" fmla="*/ 64008 w 3493008"/>
              <a:gd name="connsiteY1" fmla="*/ 92597 h 770847"/>
              <a:gd name="connsiteX2" fmla="*/ 164592 w 3493008"/>
              <a:gd name="connsiteY2" fmla="*/ 741821 h 770847"/>
              <a:gd name="connsiteX3" fmla="*/ 301752 w 3493008"/>
              <a:gd name="connsiteY3" fmla="*/ 357773 h 770847"/>
              <a:gd name="connsiteX4" fmla="*/ 466344 w 3493008"/>
              <a:gd name="connsiteY4" fmla="*/ 120029 h 770847"/>
              <a:gd name="connsiteX5" fmla="*/ 566928 w 3493008"/>
              <a:gd name="connsiteY5" fmla="*/ 494933 h 770847"/>
              <a:gd name="connsiteX6" fmla="*/ 694944 w 3493008"/>
              <a:gd name="connsiteY6" fmla="*/ 174893 h 770847"/>
              <a:gd name="connsiteX7" fmla="*/ 822960 w 3493008"/>
              <a:gd name="connsiteY7" fmla="*/ 430925 h 770847"/>
              <a:gd name="connsiteX8" fmla="*/ 960120 w 3493008"/>
              <a:gd name="connsiteY8" fmla="*/ 193181 h 770847"/>
              <a:gd name="connsiteX9" fmla="*/ 1097280 w 3493008"/>
              <a:gd name="connsiteY9" fmla="*/ 412637 h 770847"/>
              <a:gd name="connsiteX10" fmla="*/ 1207008 w 3493008"/>
              <a:gd name="connsiteY10" fmla="*/ 238901 h 770847"/>
              <a:gd name="connsiteX11" fmla="*/ 1353312 w 3493008"/>
              <a:gd name="connsiteY11" fmla="*/ 769253 h 770847"/>
              <a:gd name="connsiteX12" fmla="*/ 1472184 w 3493008"/>
              <a:gd name="connsiteY12" fmla="*/ 412637 h 770847"/>
              <a:gd name="connsiteX13" fmla="*/ 1591056 w 3493008"/>
              <a:gd name="connsiteY13" fmla="*/ 705245 h 770847"/>
              <a:gd name="connsiteX14" fmla="*/ 1783080 w 3493008"/>
              <a:gd name="connsiteY14" fmla="*/ 449213 h 770847"/>
              <a:gd name="connsiteX15" fmla="*/ 1892808 w 3493008"/>
              <a:gd name="connsiteY15" fmla="*/ 705245 h 770847"/>
              <a:gd name="connsiteX16" fmla="*/ 2029968 w 3493008"/>
              <a:gd name="connsiteY16" fmla="*/ 458357 h 770847"/>
              <a:gd name="connsiteX17" fmla="*/ 2148840 w 3493008"/>
              <a:gd name="connsiteY17" fmla="*/ 705245 h 770847"/>
              <a:gd name="connsiteX18" fmla="*/ 2258568 w 3493008"/>
              <a:gd name="connsiteY18" fmla="*/ 449213 h 770847"/>
              <a:gd name="connsiteX19" fmla="*/ 2404872 w 3493008"/>
              <a:gd name="connsiteY19" fmla="*/ 1157 h 770847"/>
              <a:gd name="connsiteX20" fmla="*/ 2514600 w 3493008"/>
              <a:gd name="connsiteY20" fmla="*/ 312053 h 770847"/>
              <a:gd name="connsiteX21" fmla="*/ 2660904 w 3493008"/>
              <a:gd name="connsiteY21" fmla="*/ 65165 h 770847"/>
              <a:gd name="connsiteX22" fmla="*/ 2779776 w 3493008"/>
              <a:gd name="connsiteY22" fmla="*/ 302909 h 770847"/>
              <a:gd name="connsiteX23" fmla="*/ 2880360 w 3493008"/>
              <a:gd name="connsiteY23" fmla="*/ 101741 h 770847"/>
              <a:gd name="connsiteX24" fmla="*/ 2990088 w 3493008"/>
              <a:gd name="connsiteY24" fmla="*/ 494933 h 770847"/>
              <a:gd name="connsiteX25" fmla="*/ 3081528 w 3493008"/>
              <a:gd name="connsiteY25" fmla="*/ 275477 h 770847"/>
              <a:gd name="connsiteX26" fmla="*/ 3209544 w 3493008"/>
              <a:gd name="connsiteY26" fmla="*/ 504077 h 770847"/>
              <a:gd name="connsiteX27" fmla="*/ 3346704 w 3493008"/>
              <a:gd name="connsiteY27" fmla="*/ 705245 h 770847"/>
              <a:gd name="connsiteX28" fmla="*/ 3493008 w 3493008"/>
              <a:gd name="connsiteY28" fmla="*/ 558941 h 770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493008" h="770847">
                <a:moveTo>
                  <a:pt x="0" y="184037"/>
                </a:moveTo>
                <a:cubicBezTo>
                  <a:pt x="18288" y="91835"/>
                  <a:pt x="36576" y="-367"/>
                  <a:pt x="64008" y="92597"/>
                </a:cubicBezTo>
                <a:cubicBezTo>
                  <a:pt x="91440" y="185561"/>
                  <a:pt x="124968" y="697625"/>
                  <a:pt x="164592" y="741821"/>
                </a:cubicBezTo>
                <a:cubicBezTo>
                  <a:pt x="204216" y="786017"/>
                  <a:pt x="251460" y="461405"/>
                  <a:pt x="301752" y="357773"/>
                </a:cubicBezTo>
                <a:cubicBezTo>
                  <a:pt x="352044" y="254141"/>
                  <a:pt x="422148" y="97169"/>
                  <a:pt x="466344" y="120029"/>
                </a:cubicBezTo>
                <a:cubicBezTo>
                  <a:pt x="510540" y="142889"/>
                  <a:pt x="528828" y="485789"/>
                  <a:pt x="566928" y="494933"/>
                </a:cubicBezTo>
                <a:cubicBezTo>
                  <a:pt x="605028" y="504077"/>
                  <a:pt x="652272" y="185561"/>
                  <a:pt x="694944" y="174893"/>
                </a:cubicBezTo>
                <a:cubicBezTo>
                  <a:pt x="737616" y="164225"/>
                  <a:pt x="778764" y="427877"/>
                  <a:pt x="822960" y="430925"/>
                </a:cubicBezTo>
                <a:cubicBezTo>
                  <a:pt x="867156" y="433973"/>
                  <a:pt x="914400" y="196229"/>
                  <a:pt x="960120" y="193181"/>
                </a:cubicBezTo>
                <a:cubicBezTo>
                  <a:pt x="1005840" y="190133"/>
                  <a:pt x="1056132" y="405017"/>
                  <a:pt x="1097280" y="412637"/>
                </a:cubicBezTo>
                <a:cubicBezTo>
                  <a:pt x="1138428" y="420257"/>
                  <a:pt x="1164336" y="179465"/>
                  <a:pt x="1207008" y="238901"/>
                </a:cubicBezTo>
                <a:cubicBezTo>
                  <a:pt x="1249680" y="298337"/>
                  <a:pt x="1309116" y="740297"/>
                  <a:pt x="1353312" y="769253"/>
                </a:cubicBezTo>
                <a:cubicBezTo>
                  <a:pt x="1397508" y="798209"/>
                  <a:pt x="1432560" y="423305"/>
                  <a:pt x="1472184" y="412637"/>
                </a:cubicBezTo>
                <a:cubicBezTo>
                  <a:pt x="1511808" y="401969"/>
                  <a:pt x="1539240" y="699149"/>
                  <a:pt x="1591056" y="705245"/>
                </a:cubicBezTo>
                <a:cubicBezTo>
                  <a:pt x="1642872" y="711341"/>
                  <a:pt x="1732788" y="449213"/>
                  <a:pt x="1783080" y="449213"/>
                </a:cubicBezTo>
                <a:cubicBezTo>
                  <a:pt x="1833372" y="449213"/>
                  <a:pt x="1851660" y="703721"/>
                  <a:pt x="1892808" y="705245"/>
                </a:cubicBezTo>
                <a:cubicBezTo>
                  <a:pt x="1933956" y="706769"/>
                  <a:pt x="1987296" y="458357"/>
                  <a:pt x="2029968" y="458357"/>
                </a:cubicBezTo>
                <a:cubicBezTo>
                  <a:pt x="2072640" y="458357"/>
                  <a:pt x="2110740" y="706769"/>
                  <a:pt x="2148840" y="705245"/>
                </a:cubicBezTo>
                <a:cubicBezTo>
                  <a:pt x="2186940" y="703721"/>
                  <a:pt x="2215896" y="566561"/>
                  <a:pt x="2258568" y="449213"/>
                </a:cubicBezTo>
                <a:cubicBezTo>
                  <a:pt x="2301240" y="331865"/>
                  <a:pt x="2362200" y="24017"/>
                  <a:pt x="2404872" y="1157"/>
                </a:cubicBezTo>
                <a:cubicBezTo>
                  <a:pt x="2447544" y="-21703"/>
                  <a:pt x="2471928" y="301385"/>
                  <a:pt x="2514600" y="312053"/>
                </a:cubicBezTo>
                <a:cubicBezTo>
                  <a:pt x="2557272" y="322721"/>
                  <a:pt x="2616708" y="66689"/>
                  <a:pt x="2660904" y="65165"/>
                </a:cubicBezTo>
                <a:cubicBezTo>
                  <a:pt x="2705100" y="63641"/>
                  <a:pt x="2743200" y="296813"/>
                  <a:pt x="2779776" y="302909"/>
                </a:cubicBezTo>
                <a:cubicBezTo>
                  <a:pt x="2816352" y="309005"/>
                  <a:pt x="2845308" y="69737"/>
                  <a:pt x="2880360" y="101741"/>
                </a:cubicBezTo>
                <a:cubicBezTo>
                  <a:pt x="2915412" y="133745"/>
                  <a:pt x="2956560" y="465977"/>
                  <a:pt x="2990088" y="494933"/>
                </a:cubicBezTo>
                <a:cubicBezTo>
                  <a:pt x="3023616" y="523889"/>
                  <a:pt x="3044952" y="273953"/>
                  <a:pt x="3081528" y="275477"/>
                </a:cubicBezTo>
                <a:cubicBezTo>
                  <a:pt x="3118104" y="277001"/>
                  <a:pt x="3165348" y="432449"/>
                  <a:pt x="3209544" y="504077"/>
                </a:cubicBezTo>
                <a:cubicBezTo>
                  <a:pt x="3253740" y="575705"/>
                  <a:pt x="3299460" y="696101"/>
                  <a:pt x="3346704" y="705245"/>
                </a:cubicBezTo>
                <a:cubicBezTo>
                  <a:pt x="3393948" y="714389"/>
                  <a:pt x="3483864" y="572657"/>
                  <a:pt x="3493008" y="558941"/>
                </a:cubicBezTo>
              </a:path>
            </a:pathLst>
          </a:custGeom>
          <a:noFill/>
          <a:ln>
            <a:solidFill>
              <a:srgbClr val="F3B0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cxnSp>
        <p:nvCxnSpPr>
          <p:cNvPr id="15" name="Straight Connector 14">
            <a:extLst>
              <a:ext uri="{FF2B5EF4-FFF2-40B4-BE49-F238E27FC236}">
                <a16:creationId xmlns:a16="http://schemas.microsoft.com/office/drawing/2014/main" id="{D7FF6C9C-AE44-46B5-87F5-68FA3155D454}"/>
              </a:ext>
            </a:extLst>
          </p:cNvPr>
          <p:cNvCxnSpPr/>
          <p:nvPr/>
        </p:nvCxnSpPr>
        <p:spPr bwMode="auto">
          <a:xfrm>
            <a:off x="12017175" y="3423735"/>
            <a:ext cx="0" cy="1733755"/>
          </a:xfrm>
          <a:prstGeom prst="line">
            <a:avLst/>
          </a:prstGeom>
          <a:noFill/>
          <a:ln w="635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TextBox 15">
            <a:extLst>
              <a:ext uri="{FF2B5EF4-FFF2-40B4-BE49-F238E27FC236}">
                <a16:creationId xmlns:a16="http://schemas.microsoft.com/office/drawing/2014/main" id="{15495112-89BC-4E2B-BB49-EC771CD55F60}"/>
              </a:ext>
            </a:extLst>
          </p:cNvPr>
          <p:cNvSpPr txBox="1"/>
          <p:nvPr/>
        </p:nvSpPr>
        <p:spPr>
          <a:xfrm>
            <a:off x="10995317" y="4323226"/>
            <a:ext cx="1027301"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Times New Roman"/>
                <a:ea typeface="+mn-ea"/>
                <a:cs typeface="+mn-cs"/>
              </a:rPr>
              <a:t>End of Test</a:t>
            </a:r>
          </a:p>
        </p:txBody>
      </p:sp>
    </p:spTree>
    <p:extLst>
      <p:ext uri="{BB962C8B-B14F-4D97-AF65-F5344CB8AC3E}">
        <p14:creationId xmlns:p14="http://schemas.microsoft.com/office/powerpoint/2010/main" val="530113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0AF4E-90C0-46DC-B697-0B0FD4046583}"/>
              </a:ext>
            </a:extLst>
          </p:cNvPr>
          <p:cNvSpPr>
            <a:spLocks noGrp="1"/>
          </p:cNvSpPr>
          <p:nvPr>
            <p:ph type="title"/>
          </p:nvPr>
        </p:nvSpPr>
        <p:spPr/>
        <p:txBody>
          <a:bodyPr/>
          <a:lstStyle/>
          <a:p>
            <a:r>
              <a:rPr lang="en-US" dirty="0"/>
              <a:t>Physics-of-Failure Based Qualification</a:t>
            </a:r>
          </a:p>
        </p:txBody>
      </p:sp>
      <p:sp>
        <p:nvSpPr>
          <p:cNvPr id="3" name="Text Placeholder 2">
            <a:extLst>
              <a:ext uri="{FF2B5EF4-FFF2-40B4-BE49-F238E27FC236}">
                <a16:creationId xmlns:a16="http://schemas.microsoft.com/office/drawing/2014/main" id="{E98EE0C4-92C8-4BE4-B583-2EE10E30BD42}"/>
              </a:ext>
            </a:extLst>
          </p:cNvPr>
          <p:cNvSpPr>
            <a:spLocks noGrp="1"/>
          </p:cNvSpPr>
          <p:nvPr>
            <p:ph type="body" idx="1"/>
          </p:nvPr>
        </p:nvSpPr>
        <p:spPr>
          <a:xfrm>
            <a:off x="237744" y="965330"/>
            <a:ext cx="11640312" cy="5023990"/>
          </a:xfrm>
        </p:spPr>
        <p:txBody>
          <a:bodyPr/>
          <a:lstStyle/>
          <a:p>
            <a:pPr>
              <a:spcBef>
                <a:spcPts val="600"/>
              </a:spcBef>
              <a:spcAft>
                <a:spcPts val="600"/>
              </a:spcAft>
            </a:pPr>
            <a:r>
              <a:rPr lang="en-US" dirty="0"/>
              <a:t>Physics-of-failure based qualification accounts for:</a:t>
            </a:r>
          </a:p>
          <a:p>
            <a:pPr lvl="1">
              <a:spcBef>
                <a:spcPts val="600"/>
              </a:spcBef>
              <a:spcAft>
                <a:spcPts val="600"/>
              </a:spcAft>
            </a:pPr>
            <a:r>
              <a:rPr lang="en-US" dirty="0"/>
              <a:t>The intended product application</a:t>
            </a:r>
          </a:p>
          <a:p>
            <a:pPr lvl="1">
              <a:spcBef>
                <a:spcPts val="600"/>
              </a:spcBef>
              <a:spcAft>
                <a:spcPts val="600"/>
              </a:spcAft>
            </a:pPr>
            <a:r>
              <a:rPr lang="en-US" dirty="0"/>
              <a:t>Product characteristics</a:t>
            </a:r>
          </a:p>
          <a:p>
            <a:pPr lvl="1">
              <a:spcBef>
                <a:spcPts val="600"/>
              </a:spcBef>
              <a:spcAft>
                <a:spcPts val="600"/>
              </a:spcAft>
            </a:pPr>
            <a:r>
              <a:rPr lang="en-US" dirty="0"/>
              <a:t>Critical failure mechanisms </a:t>
            </a:r>
          </a:p>
          <a:p>
            <a:pPr>
              <a:spcBef>
                <a:spcPts val="600"/>
              </a:spcBef>
              <a:spcAft>
                <a:spcPts val="600"/>
              </a:spcAft>
            </a:pPr>
            <a:r>
              <a:rPr lang="en-US" dirty="0"/>
              <a:t>These factors determine the tests conducted, the testing conditions, and the testing durations.</a:t>
            </a:r>
          </a:p>
          <a:p>
            <a:pPr>
              <a:spcBef>
                <a:spcPts val="600"/>
              </a:spcBef>
              <a:spcAft>
                <a:spcPts val="600"/>
              </a:spcAft>
            </a:pPr>
            <a:r>
              <a:rPr lang="en-US" dirty="0"/>
              <a:t>Development of a physics-of-failure based qualification requires:</a:t>
            </a:r>
          </a:p>
          <a:p>
            <a:pPr lvl="1">
              <a:spcBef>
                <a:spcPts val="600"/>
              </a:spcBef>
              <a:spcAft>
                <a:spcPts val="600"/>
              </a:spcAft>
            </a:pPr>
            <a:r>
              <a:rPr lang="en-US" dirty="0"/>
              <a:t>Development of a life cycle profile</a:t>
            </a:r>
          </a:p>
          <a:p>
            <a:pPr lvl="1">
              <a:spcBef>
                <a:spcPts val="600"/>
              </a:spcBef>
              <a:spcAft>
                <a:spcPts val="600"/>
              </a:spcAft>
            </a:pPr>
            <a:r>
              <a:rPr lang="en-US" dirty="0"/>
              <a:t>Prioritization of failure mechanisms</a:t>
            </a:r>
          </a:p>
        </p:txBody>
      </p:sp>
    </p:spTree>
    <p:extLst>
      <p:ext uri="{BB962C8B-B14F-4D97-AF65-F5344CB8AC3E}">
        <p14:creationId xmlns:p14="http://schemas.microsoft.com/office/powerpoint/2010/main" val="2497894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Graphic 24" descr="Volume with solid fill">
            <a:extLst>
              <a:ext uri="{FF2B5EF4-FFF2-40B4-BE49-F238E27FC236}">
                <a16:creationId xmlns:a16="http://schemas.microsoft.com/office/drawing/2014/main" id="{76ECD703-245E-410F-EA0B-2E80AB71399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36177" y="2171077"/>
            <a:ext cx="1607290" cy="1607290"/>
          </a:xfrm>
          <a:prstGeom prst="rect">
            <a:avLst/>
          </a:prstGeom>
        </p:spPr>
      </p:pic>
      <p:sp>
        <p:nvSpPr>
          <p:cNvPr id="26" name="Rectangle 25">
            <a:extLst>
              <a:ext uri="{FF2B5EF4-FFF2-40B4-BE49-F238E27FC236}">
                <a16:creationId xmlns:a16="http://schemas.microsoft.com/office/drawing/2014/main" id="{5465DA7F-F5B5-3100-4D2D-27D032106C84}"/>
              </a:ext>
            </a:extLst>
          </p:cNvPr>
          <p:cNvSpPr/>
          <p:nvPr/>
        </p:nvSpPr>
        <p:spPr>
          <a:xfrm>
            <a:off x="10504867" y="2110436"/>
            <a:ext cx="914400" cy="16528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266821-1FF1-44C6-B90C-923EF00F21FA}"/>
              </a:ext>
            </a:extLst>
          </p:cNvPr>
          <p:cNvSpPr>
            <a:spLocks noGrp="1"/>
          </p:cNvSpPr>
          <p:nvPr>
            <p:ph type="title"/>
          </p:nvPr>
        </p:nvSpPr>
        <p:spPr/>
        <p:txBody>
          <a:bodyPr/>
          <a:lstStyle/>
          <a:p>
            <a:r>
              <a:rPr lang="en-US" dirty="0"/>
              <a:t>Physics-of-Failure Based Qualification for the Discrete IGBT</a:t>
            </a:r>
          </a:p>
        </p:txBody>
      </p:sp>
      <p:sp>
        <p:nvSpPr>
          <p:cNvPr id="3" name="Text Placeholder 2">
            <a:extLst>
              <a:ext uri="{FF2B5EF4-FFF2-40B4-BE49-F238E27FC236}">
                <a16:creationId xmlns:a16="http://schemas.microsoft.com/office/drawing/2014/main" id="{AA282F40-6CA4-4100-B279-C0AE957A5802}"/>
              </a:ext>
            </a:extLst>
          </p:cNvPr>
          <p:cNvSpPr>
            <a:spLocks noGrp="1"/>
          </p:cNvSpPr>
          <p:nvPr>
            <p:ph type="body" idx="1"/>
          </p:nvPr>
        </p:nvSpPr>
        <p:spPr>
          <a:xfrm>
            <a:off x="184262" y="1125343"/>
            <a:ext cx="6768987" cy="3031039"/>
          </a:xfrm>
        </p:spPr>
        <p:txBody>
          <a:bodyPr/>
          <a:lstStyle/>
          <a:p>
            <a:pPr>
              <a:spcBef>
                <a:spcPts val="600"/>
              </a:spcBef>
              <a:spcAft>
                <a:spcPts val="600"/>
              </a:spcAft>
            </a:pPr>
            <a:r>
              <a:rPr lang="en-US" dirty="0"/>
              <a:t>In the traction inverter application, three types of loads the discrete IGBT could experience include:</a:t>
            </a:r>
          </a:p>
          <a:p>
            <a:pPr lvl="1">
              <a:spcBef>
                <a:spcPts val="600"/>
              </a:spcBef>
              <a:spcAft>
                <a:spcPts val="600"/>
              </a:spcAft>
            </a:pPr>
            <a:r>
              <a:rPr lang="en-US" dirty="0"/>
              <a:t>Temperature cycling</a:t>
            </a:r>
          </a:p>
          <a:p>
            <a:pPr lvl="1">
              <a:spcBef>
                <a:spcPts val="600"/>
              </a:spcBef>
              <a:spcAft>
                <a:spcPts val="600"/>
              </a:spcAft>
            </a:pPr>
            <a:r>
              <a:rPr lang="en-US" dirty="0"/>
              <a:t>Power inputs</a:t>
            </a:r>
          </a:p>
          <a:p>
            <a:pPr lvl="1">
              <a:spcBef>
                <a:spcPts val="600"/>
              </a:spcBef>
              <a:spcAft>
                <a:spcPts val="600"/>
              </a:spcAft>
            </a:pPr>
            <a:r>
              <a:rPr lang="en-US" dirty="0"/>
              <a:t>Vibration</a:t>
            </a:r>
          </a:p>
        </p:txBody>
      </p:sp>
      <p:pic>
        <p:nvPicPr>
          <p:cNvPr id="5" name="Picture 4">
            <a:extLst>
              <a:ext uri="{FF2B5EF4-FFF2-40B4-BE49-F238E27FC236}">
                <a16:creationId xmlns:a16="http://schemas.microsoft.com/office/drawing/2014/main" id="{9F379A4E-1009-47CE-95B0-63724098AAA8}"/>
              </a:ext>
            </a:extLst>
          </p:cNvPr>
          <p:cNvPicPr>
            <a:picLocks noChangeAspect="1"/>
          </p:cNvPicPr>
          <p:nvPr/>
        </p:nvPicPr>
        <p:blipFill>
          <a:blip r:embed="rId4"/>
          <a:stretch>
            <a:fillRect/>
          </a:stretch>
        </p:blipFill>
        <p:spPr>
          <a:xfrm>
            <a:off x="8053388" y="812329"/>
            <a:ext cx="2318239" cy="5233341"/>
          </a:xfrm>
          <a:prstGeom prst="rect">
            <a:avLst/>
          </a:prstGeom>
        </p:spPr>
      </p:pic>
      <p:pic>
        <p:nvPicPr>
          <p:cNvPr id="6" name="Graphic 5" descr="Thermometer">
            <a:extLst>
              <a:ext uri="{FF2B5EF4-FFF2-40B4-BE49-F238E27FC236}">
                <a16:creationId xmlns:a16="http://schemas.microsoft.com/office/drawing/2014/main" id="{BBC35364-47CF-490A-92E1-49DB5AC0062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328924" y="2514599"/>
            <a:ext cx="914400" cy="914400"/>
          </a:xfrm>
          <a:prstGeom prst="rect">
            <a:avLst/>
          </a:prstGeom>
        </p:spPr>
      </p:pic>
      <p:pic>
        <p:nvPicPr>
          <p:cNvPr id="7" name="Graphic 6" descr="Lightning bolt">
            <a:extLst>
              <a:ext uri="{FF2B5EF4-FFF2-40B4-BE49-F238E27FC236}">
                <a16:creationId xmlns:a16="http://schemas.microsoft.com/office/drawing/2014/main" id="{2885D243-9E69-4914-AA02-1AABFB95765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212507" y="5533134"/>
            <a:ext cx="836298" cy="836298"/>
          </a:xfrm>
          <a:prstGeom prst="rect">
            <a:avLst/>
          </a:prstGeom>
        </p:spPr>
      </p:pic>
      <p:pic>
        <p:nvPicPr>
          <p:cNvPr id="12" name="Graphic 11" descr="Thermometer">
            <a:extLst>
              <a:ext uri="{FF2B5EF4-FFF2-40B4-BE49-F238E27FC236}">
                <a16:creationId xmlns:a16="http://schemas.microsoft.com/office/drawing/2014/main" id="{CBC1CC65-6CBF-40E5-B7D6-9C87F8C72D0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062568" y="2514599"/>
            <a:ext cx="914400" cy="914400"/>
          </a:xfrm>
          <a:prstGeom prst="rect">
            <a:avLst/>
          </a:prstGeom>
        </p:spPr>
      </p:pic>
      <p:sp>
        <p:nvSpPr>
          <p:cNvPr id="13" name="Rectangle 12">
            <a:extLst>
              <a:ext uri="{FF2B5EF4-FFF2-40B4-BE49-F238E27FC236}">
                <a16:creationId xmlns:a16="http://schemas.microsoft.com/office/drawing/2014/main" id="{8BC62E9B-810E-40DC-B11A-935189D289B2}"/>
              </a:ext>
            </a:extLst>
          </p:cNvPr>
          <p:cNvSpPr/>
          <p:nvPr/>
        </p:nvSpPr>
        <p:spPr>
          <a:xfrm>
            <a:off x="7495980" y="2737794"/>
            <a:ext cx="45719" cy="37731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14" name="Rectangle 13">
            <a:extLst>
              <a:ext uri="{FF2B5EF4-FFF2-40B4-BE49-F238E27FC236}">
                <a16:creationId xmlns:a16="http://schemas.microsoft.com/office/drawing/2014/main" id="{D17DC33B-CE65-4673-943F-E0F87AFDC3CB}"/>
              </a:ext>
            </a:extLst>
          </p:cNvPr>
          <p:cNvSpPr/>
          <p:nvPr/>
        </p:nvSpPr>
        <p:spPr>
          <a:xfrm>
            <a:off x="6764193" y="2857499"/>
            <a:ext cx="45719" cy="2560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15" name="Rectangle 14">
            <a:extLst>
              <a:ext uri="{FF2B5EF4-FFF2-40B4-BE49-F238E27FC236}">
                <a16:creationId xmlns:a16="http://schemas.microsoft.com/office/drawing/2014/main" id="{3B7A7828-F797-42B8-A6AD-9CD26A61FAB3}"/>
              </a:ext>
            </a:extLst>
          </p:cNvPr>
          <p:cNvSpPr/>
          <p:nvPr/>
        </p:nvSpPr>
        <p:spPr>
          <a:xfrm>
            <a:off x="6764193" y="2836471"/>
            <a:ext cx="45719" cy="1211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cxnSp>
        <p:nvCxnSpPr>
          <p:cNvPr id="17" name="Connector: Elbow 16">
            <a:extLst>
              <a:ext uri="{FF2B5EF4-FFF2-40B4-BE49-F238E27FC236}">
                <a16:creationId xmlns:a16="http://schemas.microsoft.com/office/drawing/2014/main" id="{7A84953D-B996-42A0-94F6-C9CF75A64F22}"/>
              </a:ext>
            </a:extLst>
          </p:cNvPr>
          <p:cNvCxnSpPr>
            <a:cxnSpLocks/>
            <a:stCxn id="6" idx="0"/>
            <a:endCxn id="12" idx="0"/>
          </p:cNvCxnSpPr>
          <p:nvPr/>
        </p:nvCxnSpPr>
        <p:spPr>
          <a:xfrm rot="5400000" flipH="1" flipV="1">
            <a:off x="7152946" y="2147777"/>
            <a:ext cx="12700" cy="733644"/>
          </a:xfrm>
          <a:prstGeom prst="bentConnector3">
            <a:avLst>
              <a:gd name="adj1" fmla="val 180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FF59AB9F-6828-4E10-9CAB-6D03191333A4}"/>
              </a:ext>
            </a:extLst>
          </p:cNvPr>
          <p:cNvCxnSpPr>
            <a:cxnSpLocks/>
            <a:stCxn id="12" idx="2"/>
            <a:endCxn id="6" idx="2"/>
          </p:cNvCxnSpPr>
          <p:nvPr/>
        </p:nvCxnSpPr>
        <p:spPr>
          <a:xfrm rot="5400000">
            <a:off x="7152946" y="3062177"/>
            <a:ext cx="12700" cy="733644"/>
          </a:xfrm>
          <a:prstGeom prst="bentConnector3">
            <a:avLst>
              <a:gd name="adj1" fmla="val 180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3B42749A-5EF5-43CC-AF35-7113A3895606}"/>
              </a:ext>
            </a:extLst>
          </p:cNvPr>
          <p:cNvSpPr txBox="1"/>
          <p:nvPr/>
        </p:nvSpPr>
        <p:spPr>
          <a:xfrm>
            <a:off x="6356840" y="3678962"/>
            <a:ext cx="1620128"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Temperature Cycling</a:t>
            </a:r>
          </a:p>
        </p:txBody>
      </p:sp>
      <p:sp>
        <p:nvSpPr>
          <p:cNvPr id="16" name="TextBox 15">
            <a:extLst>
              <a:ext uri="{FF2B5EF4-FFF2-40B4-BE49-F238E27FC236}">
                <a16:creationId xmlns:a16="http://schemas.microsoft.com/office/drawing/2014/main" id="{46597BE7-6EC2-45A4-924A-E53591392AE6}"/>
              </a:ext>
            </a:extLst>
          </p:cNvPr>
          <p:cNvSpPr txBox="1"/>
          <p:nvPr/>
        </p:nvSpPr>
        <p:spPr>
          <a:xfrm>
            <a:off x="10430184" y="3422649"/>
            <a:ext cx="1624745"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Vibration</a:t>
            </a:r>
          </a:p>
        </p:txBody>
      </p:sp>
      <p:sp>
        <p:nvSpPr>
          <p:cNvPr id="18" name="TextBox 17">
            <a:extLst>
              <a:ext uri="{FF2B5EF4-FFF2-40B4-BE49-F238E27FC236}">
                <a16:creationId xmlns:a16="http://schemas.microsoft.com/office/drawing/2014/main" id="{2492C056-7370-4B4B-89DB-2866845D4DA5}"/>
              </a:ext>
            </a:extLst>
          </p:cNvPr>
          <p:cNvSpPr txBox="1"/>
          <p:nvPr/>
        </p:nvSpPr>
        <p:spPr>
          <a:xfrm>
            <a:off x="9648351" y="5951283"/>
            <a:ext cx="1804584"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Power Inputs</a:t>
            </a:r>
          </a:p>
        </p:txBody>
      </p:sp>
      <p:sp>
        <p:nvSpPr>
          <p:cNvPr id="9" name="Oval 8">
            <a:extLst>
              <a:ext uri="{FF2B5EF4-FFF2-40B4-BE49-F238E27FC236}">
                <a16:creationId xmlns:a16="http://schemas.microsoft.com/office/drawing/2014/main" id="{52C40CC6-18D5-6955-6D31-0F3957DDC43B}"/>
              </a:ext>
            </a:extLst>
          </p:cNvPr>
          <p:cNvSpPr/>
          <p:nvPr/>
        </p:nvSpPr>
        <p:spPr>
          <a:xfrm>
            <a:off x="11264348" y="293627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a:extLst>
              <a:ext uri="{FF2B5EF4-FFF2-40B4-BE49-F238E27FC236}">
                <a16:creationId xmlns:a16="http://schemas.microsoft.com/office/drawing/2014/main" id="{F22EB387-BDC7-9B0C-F52C-AE5A3C2D3274}"/>
              </a:ext>
            </a:extLst>
          </p:cNvPr>
          <p:cNvPicPr>
            <a:picLocks noChangeAspect="1"/>
          </p:cNvPicPr>
          <p:nvPr/>
        </p:nvPicPr>
        <p:blipFill>
          <a:blip r:embed="rId11"/>
          <a:stretch>
            <a:fillRect/>
          </a:stretch>
        </p:blipFill>
        <p:spPr>
          <a:xfrm rot="10800000">
            <a:off x="10695723" y="2503087"/>
            <a:ext cx="546834" cy="997972"/>
          </a:xfrm>
          <a:prstGeom prst="rect">
            <a:avLst/>
          </a:prstGeom>
        </p:spPr>
      </p:pic>
    </p:spTree>
    <p:extLst>
      <p:ext uri="{BB962C8B-B14F-4D97-AF65-F5344CB8AC3E}">
        <p14:creationId xmlns:p14="http://schemas.microsoft.com/office/powerpoint/2010/main" val="3914642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CB3F2-E9DE-49F2-85A1-08447F268EA5}"/>
              </a:ext>
            </a:extLst>
          </p:cNvPr>
          <p:cNvSpPr>
            <a:spLocks noGrp="1"/>
          </p:cNvSpPr>
          <p:nvPr>
            <p:ph type="title"/>
          </p:nvPr>
        </p:nvSpPr>
        <p:spPr/>
        <p:txBody>
          <a:bodyPr/>
          <a:lstStyle/>
          <a:p>
            <a:r>
              <a:rPr lang="en-US" dirty="0"/>
              <a:t>Example of Prioritizing Failure Mechanisms: IGBT Failure</a:t>
            </a:r>
          </a:p>
        </p:txBody>
      </p:sp>
      <p:sp>
        <p:nvSpPr>
          <p:cNvPr id="3" name="Content Placeholder 2">
            <a:extLst>
              <a:ext uri="{FF2B5EF4-FFF2-40B4-BE49-F238E27FC236}">
                <a16:creationId xmlns:a16="http://schemas.microsoft.com/office/drawing/2014/main" id="{B8281984-243C-44FF-9363-69B4F155EB7D}"/>
              </a:ext>
            </a:extLst>
          </p:cNvPr>
          <p:cNvSpPr>
            <a:spLocks noGrp="1"/>
          </p:cNvSpPr>
          <p:nvPr>
            <p:ph idx="1"/>
          </p:nvPr>
        </p:nvSpPr>
        <p:spPr>
          <a:xfrm>
            <a:off x="0" y="1883102"/>
            <a:ext cx="6078253" cy="3091795"/>
          </a:xfrm>
        </p:spPr>
        <p:txBody>
          <a:bodyPr/>
          <a:lstStyle/>
          <a:p>
            <a:pPr>
              <a:spcBef>
                <a:spcPts val="600"/>
              </a:spcBef>
              <a:spcAft>
                <a:spcPts val="600"/>
              </a:spcAft>
            </a:pPr>
            <a:r>
              <a:rPr lang="en-US" dirty="0"/>
              <a:t>Analyzing a discrete IGBT failure, the IGBT die burned and a crack formed on the die surface near the wirebonds.</a:t>
            </a:r>
          </a:p>
          <a:p>
            <a:pPr>
              <a:spcBef>
                <a:spcPts val="600"/>
              </a:spcBef>
              <a:spcAft>
                <a:spcPts val="600"/>
              </a:spcAft>
            </a:pPr>
            <a:r>
              <a:rPr lang="en-US" dirty="0"/>
              <a:t>It is hypothesized that the effects of temperature cycling and electrical loads contributed to this failure.</a:t>
            </a:r>
          </a:p>
        </p:txBody>
      </p:sp>
      <p:pic>
        <p:nvPicPr>
          <p:cNvPr id="4" name="Picture 3">
            <a:extLst>
              <a:ext uri="{FF2B5EF4-FFF2-40B4-BE49-F238E27FC236}">
                <a16:creationId xmlns:a16="http://schemas.microsoft.com/office/drawing/2014/main" id="{9B74A7D5-EBA1-4EFB-A041-45F0B4ED8EC9}"/>
              </a:ext>
            </a:extLst>
          </p:cNvPr>
          <p:cNvPicPr>
            <a:picLocks noChangeAspect="1"/>
          </p:cNvPicPr>
          <p:nvPr/>
        </p:nvPicPr>
        <p:blipFill>
          <a:blip r:embed="rId2"/>
          <a:stretch>
            <a:fillRect/>
          </a:stretch>
        </p:blipFill>
        <p:spPr>
          <a:xfrm>
            <a:off x="6705600" y="1600200"/>
            <a:ext cx="4714875" cy="4786968"/>
          </a:xfrm>
          <a:prstGeom prst="rect">
            <a:avLst/>
          </a:prstGeom>
        </p:spPr>
      </p:pic>
      <p:sp>
        <p:nvSpPr>
          <p:cNvPr id="5" name="Oval 4">
            <a:extLst>
              <a:ext uri="{FF2B5EF4-FFF2-40B4-BE49-F238E27FC236}">
                <a16:creationId xmlns:a16="http://schemas.microsoft.com/office/drawing/2014/main" id="{10A90CCC-0BF7-4CD6-8C79-3123D2EC7FC3}"/>
              </a:ext>
            </a:extLst>
          </p:cNvPr>
          <p:cNvSpPr/>
          <p:nvPr/>
        </p:nvSpPr>
        <p:spPr>
          <a:xfrm rot="18966619">
            <a:off x="8975381" y="2521170"/>
            <a:ext cx="321141" cy="256694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imes New Roman"/>
              <a:ea typeface="+mn-ea"/>
              <a:cs typeface="+mn-cs"/>
            </a:endParaRPr>
          </a:p>
        </p:txBody>
      </p:sp>
      <p:cxnSp>
        <p:nvCxnSpPr>
          <p:cNvPr id="7" name="Straight Arrow Connector 6">
            <a:extLst>
              <a:ext uri="{FF2B5EF4-FFF2-40B4-BE49-F238E27FC236}">
                <a16:creationId xmlns:a16="http://schemas.microsoft.com/office/drawing/2014/main" id="{078B97C0-F7DC-4F2E-9507-28D66934522E}"/>
              </a:ext>
            </a:extLst>
          </p:cNvPr>
          <p:cNvCxnSpPr/>
          <p:nvPr/>
        </p:nvCxnSpPr>
        <p:spPr>
          <a:xfrm>
            <a:off x="7543800" y="2590800"/>
            <a:ext cx="304800" cy="1066800"/>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BFCB65F-2A0C-4678-8E74-BB426AE8BB0F}"/>
              </a:ext>
            </a:extLst>
          </p:cNvPr>
          <p:cNvSpPr txBox="1"/>
          <p:nvPr/>
        </p:nvSpPr>
        <p:spPr>
          <a:xfrm>
            <a:off x="7162799" y="2133600"/>
            <a:ext cx="1075525" cy="523220"/>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7030A0"/>
                </a:solidFill>
                <a:effectLst/>
                <a:uLnTx/>
                <a:uFillTx/>
                <a:latin typeface="Times New Roman" panose="02020603050405020304" pitchFamily="18" charset="0"/>
                <a:ea typeface="+mn-ea"/>
                <a:cs typeface="Times New Roman" panose="02020603050405020304" pitchFamily="18" charset="0"/>
              </a:rPr>
              <a:t>Burn</a:t>
            </a:r>
          </a:p>
        </p:txBody>
      </p:sp>
      <p:cxnSp>
        <p:nvCxnSpPr>
          <p:cNvPr id="9" name="Straight Arrow Connector 8">
            <a:extLst>
              <a:ext uri="{FF2B5EF4-FFF2-40B4-BE49-F238E27FC236}">
                <a16:creationId xmlns:a16="http://schemas.microsoft.com/office/drawing/2014/main" id="{B89674FE-DD27-4195-8CD9-22A316659738}"/>
              </a:ext>
            </a:extLst>
          </p:cNvPr>
          <p:cNvCxnSpPr>
            <a:cxnSpLocks/>
          </p:cNvCxnSpPr>
          <p:nvPr/>
        </p:nvCxnSpPr>
        <p:spPr>
          <a:xfrm flipH="1">
            <a:off x="8695523" y="2588036"/>
            <a:ext cx="490536" cy="53340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9E1AFCC-8DA2-4ED3-AA2F-38118D07F000}"/>
              </a:ext>
            </a:extLst>
          </p:cNvPr>
          <p:cNvSpPr txBox="1"/>
          <p:nvPr/>
        </p:nvSpPr>
        <p:spPr>
          <a:xfrm>
            <a:off x="8830474" y="2133600"/>
            <a:ext cx="1202508" cy="523220"/>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Crack</a:t>
            </a:r>
          </a:p>
        </p:txBody>
      </p:sp>
      <p:sp>
        <p:nvSpPr>
          <p:cNvPr id="14" name="TextBox 13">
            <a:extLst>
              <a:ext uri="{FF2B5EF4-FFF2-40B4-BE49-F238E27FC236}">
                <a16:creationId xmlns:a16="http://schemas.microsoft.com/office/drawing/2014/main" id="{A8020754-FADA-4911-9DD7-C07991A8EC99}"/>
              </a:ext>
            </a:extLst>
          </p:cNvPr>
          <p:cNvSpPr txBox="1"/>
          <p:nvPr/>
        </p:nvSpPr>
        <p:spPr>
          <a:xfrm>
            <a:off x="7377768" y="1155493"/>
            <a:ext cx="322766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De-encapsulated IGBT</a:t>
            </a:r>
          </a:p>
        </p:txBody>
      </p:sp>
      <p:sp>
        <p:nvSpPr>
          <p:cNvPr id="11" name="Rectangle 10">
            <a:extLst>
              <a:ext uri="{FF2B5EF4-FFF2-40B4-BE49-F238E27FC236}">
                <a16:creationId xmlns:a16="http://schemas.microsoft.com/office/drawing/2014/main" id="{903DA967-6C63-4EFA-9B1D-891C0071CF01}"/>
              </a:ext>
            </a:extLst>
          </p:cNvPr>
          <p:cNvSpPr/>
          <p:nvPr/>
        </p:nvSpPr>
        <p:spPr>
          <a:xfrm>
            <a:off x="7696200" y="5221933"/>
            <a:ext cx="1295400" cy="264467"/>
          </a:xfrm>
          <a:prstGeom prst="rect">
            <a:avLst/>
          </a:prstGeom>
          <a:solidFill>
            <a:srgbClr val="F7D5E6"/>
          </a:solidFill>
          <a:ln>
            <a:solidFill>
              <a:srgbClr val="F9D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imes New Roman"/>
              <a:ea typeface="+mn-ea"/>
              <a:cs typeface="+mn-cs"/>
            </a:endParaRPr>
          </a:p>
        </p:txBody>
      </p:sp>
      <p:sp>
        <p:nvSpPr>
          <p:cNvPr id="13" name="Rectangle 12">
            <a:extLst>
              <a:ext uri="{FF2B5EF4-FFF2-40B4-BE49-F238E27FC236}">
                <a16:creationId xmlns:a16="http://schemas.microsoft.com/office/drawing/2014/main" id="{75E768A7-62F1-4007-A644-8E06E0CB9CF4}"/>
              </a:ext>
            </a:extLst>
          </p:cNvPr>
          <p:cNvSpPr/>
          <p:nvPr/>
        </p:nvSpPr>
        <p:spPr>
          <a:xfrm rot="18909476">
            <a:off x="8544796" y="4979334"/>
            <a:ext cx="755423" cy="264467"/>
          </a:xfrm>
          <a:prstGeom prst="rect">
            <a:avLst/>
          </a:prstGeom>
          <a:solidFill>
            <a:srgbClr val="F7D5E6"/>
          </a:solidFill>
          <a:ln>
            <a:solidFill>
              <a:srgbClr val="F9D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imes New Roman"/>
              <a:ea typeface="+mn-ea"/>
              <a:cs typeface="+mn-cs"/>
            </a:endParaRPr>
          </a:p>
        </p:txBody>
      </p:sp>
      <p:sp>
        <p:nvSpPr>
          <p:cNvPr id="6" name="Oval 5">
            <a:extLst>
              <a:ext uri="{FF2B5EF4-FFF2-40B4-BE49-F238E27FC236}">
                <a16:creationId xmlns:a16="http://schemas.microsoft.com/office/drawing/2014/main" id="{F2BF79B5-7853-46C2-8585-6B7B52D8D5DB}"/>
              </a:ext>
            </a:extLst>
          </p:cNvPr>
          <p:cNvSpPr/>
          <p:nvPr/>
        </p:nvSpPr>
        <p:spPr>
          <a:xfrm>
            <a:off x="7357260" y="3642423"/>
            <a:ext cx="1862940" cy="1843977"/>
          </a:xfrm>
          <a:prstGeom prst="ellipse">
            <a:avLst/>
          </a:prstGeom>
          <a:noFill/>
          <a:ln w="762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imes New Roman"/>
              <a:ea typeface="+mn-ea"/>
              <a:cs typeface="+mn-cs"/>
            </a:endParaRPr>
          </a:p>
        </p:txBody>
      </p:sp>
    </p:spTree>
    <p:extLst>
      <p:ext uri="{BB962C8B-B14F-4D97-AF65-F5344CB8AC3E}">
        <p14:creationId xmlns:p14="http://schemas.microsoft.com/office/powerpoint/2010/main" val="1938038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3956A-E518-4202-8954-48F880773BD6}"/>
              </a:ext>
            </a:extLst>
          </p:cNvPr>
          <p:cNvSpPr>
            <a:spLocks noGrp="1"/>
          </p:cNvSpPr>
          <p:nvPr>
            <p:ph type="title"/>
          </p:nvPr>
        </p:nvSpPr>
        <p:spPr/>
        <p:txBody>
          <a:bodyPr/>
          <a:lstStyle/>
          <a:p>
            <a:r>
              <a:rPr lang="en-US" dirty="0"/>
              <a:t>Example of Prioritizing Failure Mechanisms: IGBT Failure</a:t>
            </a:r>
          </a:p>
        </p:txBody>
      </p:sp>
      <p:sp>
        <p:nvSpPr>
          <p:cNvPr id="3" name="Content Placeholder 2">
            <a:extLst>
              <a:ext uri="{FF2B5EF4-FFF2-40B4-BE49-F238E27FC236}">
                <a16:creationId xmlns:a16="http://schemas.microsoft.com/office/drawing/2014/main" id="{C2E58BA0-12AC-475D-8D44-882E75ECE4F0}"/>
              </a:ext>
            </a:extLst>
          </p:cNvPr>
          <p:cNvSpPr>
            <a:spLocks noGrp="1"/>
          </p:cNvSpPr>
          <p:nvPr>
            <p:ph idx="1"/>
          </p:nvPr>
        </p:nvSpPr>
        <p:spPr>
          <a:xfrm>
            <a:off x="237988" y="1298965"/>
            <a:ext cx="4501662" cy="4260070"/>
          </a:xfrm>
        </p:spPr>
        <p:txBody>
          <a:bodyPr/>
          <a:lstStyle/>
          <a:p>
            <a:pPr>
              <a:spcBef>
                <a:spcPts val="600"/>
              </a:spcBef>
              <a:spcAft>
                <a:spcPts val="600"/>
              </a:spcAft>
            </a:pPr>
            <a:r>
              <a:rPr lang="en-US" sz="2600" dirty="0"/>
              <a:t>Next prioritize the failure mechanisms using the results of failure analysis and the life cycle profile.</a:t>
            </a:r>
          </a:p>
          <a:p>
            <a:pPr>
              <a:spcBef>
                <a:spcPts val="600"/>
              </a:spcBef>
              <a:spcAft>
                <a:spcPts val="600"/>
              </a:spcAft>
            </a:pPr>
            <a:r>
              <a:rPr lang="en-US" sz="2600" dirty="0"/>
              <a:t>In the case of this IGBT failure, the failure mechanisms that contributed to the failure appear to be:</a:t>
            </a:r>
          </a:p>
          <a:p>
            <a:pPr lvl="1">
              <a:spcBef>
                <a:spcPts val="600"/>
              </a:spcBef>
              <a:spcAft>
                <a:spcPts val="600"/>
              </a:spcAft>
            </a:pPr>
            <a:r>
              <a:rPr lang="en-US" dirty="0"/>
              <a:t>Latch-up </a:t>
            </a:r>
          </a:p>
          <a:p>
            <a:pPr lvl="1">
              <a:spcBef>
                <a:spcPts val="600"/>
              </a:spcBef>
              <a:spcAft>
                <a:spcPts val="600"/>
              </a:spcAft>
            </a:pPr>
            <a:r>
              <a:rPr lang="en-US" dirty="0"/>
              <a:t>Bond-wire failure mechanisms</a:t>
            </a:r>
          </a:p>
        </p:txBody>
      </p:sp>
      <p:pic>
        <p:nvPicPr>
          <p:cNvPr id="4" name="Picture 3">
            <a:extLst>
              <a:ext uri="{FF2B5EF4-FFF2-40B4-BE49-F238E27FC236}">
                <a16:creationId xmlns:a16="http://schemas.microsoft.com/office/drawing/2014/main" id="{93EDDFDD-C1C4-4EEE-A032-A23EBE772777}"/>
              </a:ext>
            </a:extLst>
          </p:cNvPr>
          <p:cNvPicPr>
            <a:picLocks noChangeAspect="1"/>
          </p:cNvPicPr>
          <p:nvPr/>
        </p:nvPicPr>
        <p:blipFill>
          <a:blip r:embed="rId2"/>
          <a:stretch>
            <a:fillRect/>
          </a:stretch>
        </p:blipFill>
        <p:spPr>
          <a:xfrm>
            <a:off x="5128591" y="1123950"/>
            <a:ext cx="7063409" cy="4269971"/>
          </a:xfrm>
          <a:prstGeom prst="rect">
            <a:avLst/>
          </a:prstGeom>
        </p:spPr>
      </p:pic>
      <p:sp>
        <p:nvSpPr>
          <p:cNvPr id="5" name="TextBox 7">
            <a:extLst>
              <a:ext uri="{FF2B5EF4-FFF2-40B4-BE49-F238E27FC236}">
                <a16:creationId xmlns:a16="http://schemas.microsoft.com/office/drawing/2014/main" id="{ACA5D52B-116F-4860-BA4E-05C8915CD706}"/>
              </a:ext>
            </a:extLst>
          </p:cNvPr>
          <p:cNvSpPr txBox="1"/>
          <p:nvPr/>
        </p:nvSpPr>
        <p:spPr>
          <a:xfrm>
            <a:off x="7909887" y="1165505"/>
            <a:ext cx="1881538" cy="584775"/>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Life Cycle Profile Conditions</a:t>
            </a:r>
          </a:p>
        </p:txBody>
      </p:sp>
      <p:sp>
        <p:nvSpPr>
          <p:cNvPr id="6" name="TextBox 8">
            <a:extLst>
              <a:ext uri="{FF2B5EF4-FFF2-40B4-BE49-F238E27FC236}">
                <a16:creationId xmlns:a16="http://schemas.microsoft.com/office/drawing/2014/main" id="{F48D19F6-435C-4545-B28B-5FBF673591F6}"/>
              </a:ext>
            </a:extLst>
          </p:cNvPr>
          <p:cNvSpPr txBox="1"/>
          <p:nvPr/>
        </p:nvSpPr>
        <p:spPr>
          <a:xfrm>
            <a:off x="5128591" y="1152772"/>
            <a:ext cx="2319682" cy="584775"/>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Potential Failure Modes and Failure Sites</a:t>
            </a:r>
          </a:p>
        </p:txBody>
      </p:sp>
      <p:sp>
        <p:nvSpPr>
          <p:cNvPr id="7" name="TextBox 9">
            <a:extLst>
              <a:ext uri="{FF2B5EF4-FFF2-40B4-BE49-F238E27FC236}">
                <a16:creationId xmlns:a16="http://schemas.microsoft.com/office/drawing/2014/main" id="{ED132CD5-2E16-42F1-8E7D-99FED93E81D6}"/>
              </a:ext>
            </a:extLst>
          </p:cNvPr>
          <p:cNvSpPr txBox="1"/>
          <p:nvPr/>
        </p:nvSpPr>
        <p:spPr>
          <a:xfrm>
            <a:off x="10033028" y="1152771"/>
            <a:ext cx="2158972" cy="584775"/>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Potential Failure Mechanisms</a:t>
            </a:r>
          </a:p>
        </p:txBody>
      </p:sp>
      <p:sp>
        <p:nvSpPr>
          <p:cNvPr id="13" name="TextBox 19">
            <a:extLst>
              <a:ext uri="{FF2B5EF4-FFF2-40B4-BE49-F238E27FC236}">
                <a16:creationId xmlns:a16="http://schemas.microsoft.com/office/drawing/2014/main" id="{B8CA51C7-C220-4765-A1A1-ACAD9877FF63}"/>
              </a:ext>
            </a:extLst>
          </p:cNvPr>
          <p:cNvSpPr txBox="1"/>
          <p:nvPr/>
        </p:nvSpPr>
        <p:spPr>
          <a:xfrm>
            <a:off x="6117257" y="5524339"/>
            <a:ext cx="5466797" cy="92333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Book Antiqua" panose="02040602050305030304" pitchFamily="18" charset="0"/>
                <a:cs typeface="Book Antiqua" panose="02040602050305030304" pitchFamily="18" charset="0"/>
              </a:rPr>
              <a:t>N. Valentine, D. Das and M. Pecht, "Failure Mechanisms of Insulated Gate Bipolar Transistors (IGBTs)," in </a:t>
            </a:r>
            <a:r>
              <a:rPr kumimoji="0" lang="en-US" sz="1800" b="0" i="1" u="none" strike="noStrike" kern="1200" cap="none" spc="0" normalizeH="0" baseline="0" noProof="0" dirty="0">
                <a:ln>
                  <a:noFill/>
                </a:ln>
                <a:solidFill>
                  <a:srgbClr val="000000"/>
                </a:solidFill>
                <a:effectLst/>
                <a:uLnTx/>
                <a:uFillTx/>
                <a:latin typeface="Times New Roman" panose="02020603050405020304" pitchFamily="18" charset="0"/>
                <a:ea typeface="Book Antiqua" panose="02040602050305030304" pitchFamily="18" charset="0"/>
                <a:cs typeface="Book Antiqua" panose="02040602050305030304" pitchFamily="18" charset="0"/>
              </a:rPr>
              <a:t>2015 NREL Photovoltaic Reliability Workshop</a:t>
            </a:r>
            <a:r>
              <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Book Antiqua" panose="02040602050305030304" pitchFamily="18" charset="0"/>
                <a:cs typeface="Book Antiqua" panose="02040602050305030304" pitchFamily="18" charset="0"/>
              </a:rPr>
              <a:t>, 2015.</a:t>
            </a:r>
            <a:endParaRPr kumimoji="0" lang="en-US" sz="1800" b="0" i="0" u="none" strike="noStrike" kern="1200" cap="none" spc="0" normalizeH="0" baseline="0" noProof="0" dirty="0">
              <a:ln>
                <a:noFill/>
              </a:ln>
              <a:solidFill>
                <a:srgbClr val="000000"/>
              </a:solidFill>
              <a:effectLst/>
              <a:uLnTx/>
              <a:uFillTx/>
              <a:latin typeface="Times New Roman"/>
              <a:ea typeface="+mn-ea"/>
              <a:cs typeface="+mn-cs"/>
            </a:endParaRPr>
          </a:p>
        </p:txBody>
      </p:sp>
      <p:sp>
        <p:nvSpPr>
          <p:cNvPr id="14" name="Rectangle 13">
            <a:extLst>
              <a:ext uri="{FF2B5EF4-FFF2-40B4-BE49-F238E27FC236}">
                <a16:creationId xmlns:a16="http://schemas.microsoft.com/office/drawing/2014/main" id="{5A510208-A314-4209-87A8-B6F9BDF71C86}"/>
              </a:ext>
            </a:extLst>
          </p:cNvPr>
          <p:cNvSpPr/>
          <p:nvPr/>
        </p:nvSpPr>
        <p:spPr bwMode="auto">
          <a:xfrm>
            <a:off x="5367682" y="2333543"/>
            <a:ext cx="6586330" cy="600654"/>
          </a:xfrm>
          <a:prstGeom prst="rect">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15" name="Rectangle 14">
            <a:extLst>
              <a:ext uri="{FF2B5EF4-FFF2-40B4-BE49-F238E27FC236}">
                <a16:creationId xmlns:a16="http://schemas.microsoft.com/office/drawing/2014/main" id="{7155100A-F560-4CE2-9693-2AE64060E777}"/>
              </a:ext>
            </a:extLst>
          </p:cNvPr>
          <p:cNvSpPr/>
          <p:nvPr/>
        </p:nvSpPr>
        <p:spPr bwMode="auto">
          <a:xfrm>
            <a:off x="5367130" y="3863732"/>
            <a:ext cx="6586330" cy="584775"/>
          </a:xfrm>
          <a:prstGeom prst="rect">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7608120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C30A9-801F-4C28-B080-BD7D2B4153AE}"/>
              </a:ext>
            </a:extLst>
          </p:cNvPr>
          <p:cNvSpPr>
            <a:spLocks noGrp="1"/>
          </p:cNvSpPr>
          <p:nvPr>
            <p:ph type="title"/>
          </p:nvPr>
        </p:nvSpPr>
        <p:spPr/>
        <p:txBody>
          <a:bodyPr/>
          <a:lstStyle/>
          <a:p>
            <a:r>
              <a:rPr lang="en-US" dirty="0"/>
              <a:t>Identifying Qualification Tests to Run – Temperature Cycling Test</a:t>
            </a:r>
          </a:p>
        </p:txBody>
      </p:sp>
      <p:sp>
        <p:nvSpPr>
          <p:cNvPr id="3" name="Content Placeholder 2">
            <a:extLst>
              <a:ext uri="{FF2B5EF4-FFF2-40B4-BE49-F238E27FC236}">
                <a16:creationId xmlns:a16="http://schemas.microsoft.com/office/drawing/2014/main" id="{00AE7629-2BDF-4666-8FE1-3682B6BEA463}"/>
              </a:ext>
            </a:extLst>
          </p:cNvPr>
          <p:cNvSpPr>
            <a:spLocks noGrp="1"/>
          </p:cNvSpPr>
          <p:nvPr>
            <p:ph idx="1"/>
          </p:nvPr>
        </p:nvSpPr>
        <p:spPr>
          <a:xfrm>
            <a:off x="133643" y="1546272"/>
            <a:ext cx="4853354" cy="4186312"/>
          </a:xfrm>
        </p:spPr>
        <p:txBody>
          <a:bodyPr/>
          <a:lstStyle/>
          <a:p>
            <a:pPr>
              <a:spcBef>
                <a:spcPts val="600"/>
              </a:spcBef>
              <a:spcAft>
                <a:spcPts val="600"/>
              </a:spcAft>
            </a:pPr>
            <a:r>
              <a:rPr lang="en-US" dirty="0"/>
              <a:t>Based on the life cycle profile and failure analysis, it is hypothesized that temperature cycling and power inputs contributed to IGBT failure.</a:t>
            </a:r>
          </a:p>
          <a:p>
            <a:pPr>
              <a:spcBef>
                <a:spcPts val="600"/>
              </a:spcBef>
              <a:spcAft>
                <a:spcPts val="600"/>
              </a:spcAft>
            </a:pPr>
            <a:r>
              <a:rPr lang="en-US" dirty="0"/>
              <a:t>Temperature cycling testing evaluates the effect of fluctuating temperatures on the product over its lifetime.</a:t>
            </a:r>
          </a:p>
        </p:txBody>
      </p:sp>
      <p:pic>
        <p:nvPicPr>
          <p:cNvPr id="5" name="Picture 4">
            <a:extLst>
              <a:ext uri="{FF2B5EF4-FFF2-40B4-BE49-F238E27FC236}">
                <a16:creationId xmlns:a16="http://schemas.microsoft.com/office/drawing/2014/main" id="{19ED8898-629A-4717-BB7B-6C9923F4EF5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266924" y="1672120"/>
            <a:ext cx="5425909" cy="4069432"/>
          </a:xfrm>
          <a:prstGeom prst="rect">
            <a:avLst/>
          </a:prstGeom>
        </p:spPr>
      </p:pic>
      <p:sp>
        <p:nvSpPr>
          <p:cNvPr id="7" name="TextBox 6">
            <a:extLst>
              <a:ext uri="{FF2B5EF4-FFF2-40B4-BE49-F238E27FC236}">
                <a16:creationId xmlns:a16="http://schemas.microsoft.com/office/drawing/2014/main" id="{EF93D936-F106-41CE-BA3E-63DC2FF75E07}"/>
              </a:ext>
            </a:extLst>
          </p:cNvPr>
          <p:cNvSpPr txBox="1"/>
          <p:nvPr/>
        </p:nvSpPr>
        <p:spPr>
          <a:xfrm>
            <a:off x="6140550" y="1116448"/>
            <a:ext cx="5678658" cy="830997"/>
          </a:xfrm>
          <a:prstGeom prst="rect">
            <a:avLst/>
          </a:prstGeom>
          <a:noFill/>
        </p:spPr>
        <p:txBody>
          <a:bodyPr wrap="square" rtlCol="0">
            <a:spAutoFit/>
          </a:bodyPr>
          <a:lstStyle/>
          <a:p>
            <a:pPr algn="ctr"/>
            <a:r>
              <a:rPr lang="en-US" sz="2400" b="1" dirty="0"/>
              <a:t>Approximation of a Sample Temperature Cycle from JESD22-A104F</a:t>
            </a:r>
          </a:p>
        </p:txBody>
      </p:sp>
      <p:sp>
        <p:nvSpPr>
          <p:cNvPr id="9" name="TextBox 8">
            <a:extLst>
              <a:ext uri="{FF2B5EF4-FFF2-40B4-BE49-F238E27FC236}">
                <a16:creationId xmlns:a16="http://schemas.microsoft.com/office/drawing/2014/main" id="{31A08913-F406-416F-BC40-CE818D900659}"/>
              </a:ext>
            </a:extLst>
          </p:cNvPr>
          <p:cNvSpPr txBox="1"/>
          <p:nvPr/>
        </p:nvSpPr>
        <p:spPr>
          <a:xfrm>
            <a:off x="7498080" y="5867400"/>
            <a:ext cx="4693920" cy="584775"/>
          </a:xfrm>
          <a:prstGeom prst="rect">
            <a:avLst/>
          </a:prstGeom>
          <a:noFill/>
        </p:spPr>
        <p:txBody>
          <a:bodyPr wrap="square">
            <a:spAutoFit/>
          </a:bodyPr>
          <a:lstStyle/>
          <a:p>
            <a:r>
              <a:rPr lang="en-US" sz="1600" i="1" dirty="0">
                <a:effectLst/>
                <a:latin typeface="Times New Roman" panose="02020603050405020304" pitchFamily="18" charset="0"/>
                <a:ea typeface="Book Antiqua" panose="02040602050305030304" pitchFamily="18" charset="0"/>
                <a:cs typeface="Book Antiqua" panose="02040602050305030304" pitchFamily="18" charset="0"/>
              </a:rPr>
              <a:t>JESD22-A104F: Temperature Cycling, </a:t>
            </a:r>
            <a:r>
              <a:rPr lang="en-US" sz="1600" dirty="0">
                <a:effectLst/>
                <a:latin typeface="Times New Roman" panose="02020603050405020304" pitchFamily="18" charset="0"/>
                <a:ea typeface="Book Antiqua" panose="02040602050305030304" pitchFamily="18" charset="0"/>
                <a:cs typeface="Book Antiqua" panose="02040602050305030304" pitchFamily="18" charset="0"/>
              </a:rPr>
              <a:t>Arlington, VA: Joint Electron Device Engineering Council, 2020.</a:t>
            </a:r>
            <a:endParaRPr lang="en-US" sz="1600" dirty="0"/>
          </a:p>
        </p:txBody>
      </p:sp>
    </p:spTree>
    <p:extLst>
      <p:ext uri="{BB962C8B-B14F-4D97-AF65-F5344CB8AC3E}">
        <p14:creationId xmlns:p14="http://schemas.microsoft.com/office/powerpoint/2010/main" val="2102501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03F22-4F36-4864-808B-368841626D62}"/>
              </a:ext>
            </a:extLst>
          </p:cNvPr>
          <p:cNvSpPr>
            <a:spLocks noGrp="1"/>
          </p:cNvSpPr>
          <p:nvPr>
            <p:ph type="title"/>
          </p:nvPr>
        </p:nvSpPr>
        <p:spPr/>
        <p:txBody>
          <a:bodyPr/>
          <a:lstStyle/>
          <a:p>
            <a:r>
              <a:rPr lang="en-US" dirty="0"/>
              <a:t>Abhishek Ram</a:t>
            </a:r>
          </a:p>
        </p:txBody>
      </p:sp>
      <p:sp>
        <p:nvSpPr>
          <p:cNvPr id="6" name="Rectangle 5">
            <a:extLst>
              <a:ext uri="{FF2B5EF4-FFF2-40B4-BE49-F238E27FC236}">
                <a16:creationId xmlns:a16="http://schemas.microsoft.com/office/drawing/2014/main" id="{06DB9906-8D07-4DA4-A132-984BAB818D91}"/>
              </a:ext>
            </a:extLst>
          </p:cNvPr>
          <p:cNvSpPr/>
          <p:nvPr/>
        </p:nvSpPr>
        <p:spPr>
          <a:xfrm>
            <a:off x="4743634" y="990600"/>
            <a:ext cx="7250097" cy="3631763"/>
          </a:xfrm>
          <a:prstGeom prst="rect">
            <a:avLst/>
          </a:prstGeom>
        </p:spPr>
        <p:txBody>
          <a:bodyPr wrap="square">
            <a:spAutoFit/>
          </a:bodyPr>
          <a:lstStyle/>
          <a:p>
            <a:pPr algn="just">
              <a:spcBef>
                <a:spcPts val="600"/>
              </a:spcBef>
              <a:spcAft>
                <a:spcPts val="600"/>
              </a:spcAft>
            </a:pPr>
            <a:r>
              <a:rPr lang="en-US" sz="2000" b="1" dirty="0"/>
              <a:t>Abhishek Ram </a:t>
            </a:r>
            <a:r>
              <a:rPr lang="en-US" sz="2000" dirty="0"/>
              <a:t>is currently pursuing his M.S. in Mechanical Engineering at the University of Maryland (UMD), where he is also the president of the IPC Chapter at UMD. He completed his B.S. in Mechanical Engineering with a minor in Applied Mathematics at the University of Massachusetts, Amherst, in December 2019. </a:t>
            </a:r>
          </a:p>
          <a:p>
            <a:pPr algn="just">
              <a:spcBef>
                <a:spcPts val="600"/>
              </a:spcBef>
              <a:spcAft>
                <a:spcPts val="600"/>
              </a:spcAft>
            </a:pPr>
            <a:r>
              <a:rPr lang="en-US" sz="2000" dirty="0"/>
              <a:t>Abhishek is working with Dr. Diganta Das for his Master’s thesis. His research focuses on developing qualification testing and screening procedures for electronic components, including insulated gate bipolar transistors. Abhishek’s research also includes applications of prognostics and diagnostics techniques to supplement existing qualification practices.</a:t>
            </a:r>
          </a:p>
        </p:txBody>
      </p:sp>
      <p:pic>
        <p:nvPicPr>
          <p:cNvPr id="7" name="Content Placeholder 4" descr="A person wearing glasses&#10;&#10;Description automatically generated with medium confidence">
            <a:extLst>
              <a:ext uri="{FF2B5EF4-FFF2-40B4-BE49-F238E27FC236}">
                <a16:creationId xmlns:a16="http://schemas.microsoft.com/office/drawing/2014/main" id="{C0194D04-D1B2-474D-817A-E2AC345EF72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6902" r="10334" b="32844"/>
          <a:stretch/>
        </p:blipFill>
        <p:spPr>
          <a:xfrm>
            <a:off x="152358" y="912360"/>
            <a:ext cx="4393007" cy="3631764"/>
          </a:xfrm>
        </p:spPr>
      </p:pic>
    </p:spTree>
    <p:extLst>
      <p:ext uri="{BB962C8B-B14F-4D97-AF65-F5344CB8AC3E}">
        <p14:creationId xmlns:p14="http://schemas.microsoft.com/office/powerpoint/2010/main" val="112794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F4FEA-97A8-4797-B6E1-3E65E815EA4C}"/>
              </a:ext>
            </a:extLst>
          </p:cNvPr>
          <p:cNvSpPr>
            <a:spLocks noGrp="1"/>
          </p:cNvSpPr>
          <p:nvPr>
            <p:ph type="title"/>
          </p:nvPr>
        </p:nvSpPr>
        <p:spPr/>
        <p:txBody>
          <a:bodyPr/>
          <a:lstStyle/>
          <a:p>
            <a:r>
              <a:rPr lang="en-US" dirty="0"/>
              <a:t>Norris-</a:t>
            </a:r>
            <a:r>
              <a:rPr lang="en-US" dirty="0" err="1"/>
              <a:t>Landzberg’s</a:t>
            </a:r>
            <a:r>
              <a:rPr lang="en-US" dirty="0"/>
              <a:t> Modified Coffin-Manson Model for Temperature Cycling</a:t>
            </a:r>
          </a:p>
        </p:txBody>
      </p:sp>
      <p:sp>
        <p:nvSpPr>
          <p:cNvPr id="3" name="Content Placeholder 2">
            <a:extLst>
              <a:ext uri="{FF2B5EF4-FFF2-40B4-BE49-F238E27FC236}">
                <a16:creationId xmlns:a16="http://schemas.microsoft.com/office/drawing/2014/main" id="{7E8C5873-C834-45FF-9AD5-D97226CBA5BF}"/>
              </a:ext>
            </a:extLst>
          </p:cNvPr>
          <p:cNvSpPr>
            <a:spLocks noGrp="1"/>
          </p:cNvSpPr>
          <p:nvPr>
            <p:ph idx="1"/>
          </p:nvPr>
        </p:nvSpPr>
        <p:spPr>
          <a:xfrm>
            <a:off x="0" y="2050707"/>
            <a:ext cx="3643533" cy="3022360"/>
          </a:xfrm>
        </p:spPr>
        <p:txBody>
          <a:bodyPr/>
          <a:lstStyle/>
          <a:p>
            <a:pPr marL="50800" indent="0">
              <a:buNone/>
            </a:pPr>
            <a:r>
              <a:rPr lang="en-US" dirty="0"/>
              <a:t>Norris-</a:t>
            </a:r>
            <a:r>
              <a:rPr lang="en-US" dirty="0" err="1"/>
              <a:t>Landzberg’s</a:t>
            </a:r>
            <a:r>
              <a:rPr lang="en-US" dirty="0"/>
              <a:t> modified Coffin-Manson Model applies for modeling bond-wire fatigue in temperature cycling conditions.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4E03FB8-B6B8-48AB-B112-15657E08B325}"/>
                  </a:ext>
                </a:extLst>
              </p:cNvPr>
              <p:cNvSpPr txBox="1"/>
              <p:nvPr/>
            </p:nvSpPr>
            <p:spPr>
              <a:xfrm>
                <a:off x="3643533" y="1163676"/>
                <a:ext cx="8548467" cy="9057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𝐴𝐹</m:t>
                      </m:r>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𝑢𝑠𝑒</m:t>
                              </m:r>
                            </m:sub>
                          </m:sSub>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𝑡𝑒𝑠𝑡</m:t>
                              </m:r>
                            </m:sub>
                          </m:sSub>
                        </m:den>
                      </m:f>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𝑓</m:t>
                                  </m:r>
                                </m:e>
                                <m:sub>
                                  <m:r>
                                    <a:rPr lang="en-US" sz="2400" i="1">
                                      <a:latin typeface="Cambria Math" panose="02040503050406030204" pitchFamily="18" charset="0"/>
                                    </a:rPr>
                                    <m:t>𝑢𝑠𝑒</m:t>
                                  </m:r>
                                </m:sub>
                              </m:sSub>
                            </m:num>
                            <m:den>
                              <m:sSub>
                                <m:sSubPr>
                                  <m:ctrlPr>
                                    <a:rPr lang="en-US" sz="2400" i="1">
                                      <a:latin typeface="Cambria Math" panose="02040503050406030204" pitchFamily="18" charset="0"/>
                                    </a:rPr>
                                  </m:ctrlPr>
                                </m:sSubPr>
                                <m:e>
                                  <m:r>
                                    <a:rPr lang="en-US" sz="2400" i="1">
                                      <a:latin typeface="Cambria Math" panose="02040503050406030204" pitchFamily="18" charset="0"/>
                                    </a:rPr>
                                    <m:t>𝑓</m:t>
                                  </m:r>
                                </m:e>
                                <m:sub>
                                  <m:r>
                                    <a:rPr lang="en-US" sz="2400" i="1">
                                      <a:latin typeface="Cambria Math" panose="02040503050406030204" pitchFamily="18" charset="0"/>
                                    </a:rPr>
                                    <m:t>𝑡𝑒𝑠𝑡</m:t>
                                  </m:r>
                                </m:sub>
                              </m:sSub>
                            </m:den>
                          </m:f>
                          <m:r>
                            <a:rPr lang="en-US" sz="2400" i="1">
                              <a:latin typeface="Cambria Math" panose="02040503050406030204" pitchFamily="18" charset="0"/>
                            </a:rPr>
                            <m:t>)</m:t>
                          </m:r>
                        </m:e>
                        <m:sup>
                          <m:r>
                            <a:rPr lang="en-US" sz="2400" b="0" i="1" smtClean="0">
                              <a:latin typeface="Cambria Math" panose="02040503050406030204" pitchFamily="18" charset="0"/>
                            </a:rPr>
                            <m:t>−</m:t>
                          </m:r>
                          <m:r>
                            <a:rPr lang="en-US" sz="2400" b="0" i="1" smtClean="0">
                              <a:latin typeface="Cambria Math" panose="02040503050406030204" pitchFamily="18" charset="0"/>
                            </a:rPr>
                            <m:t>𝑚</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𝑇</m:t>
                                  </m:r>
                                </m:e>
                                <m:sub>
                                  <m:r>
                                    <a:rPr lang="en-US" sz="2400" i="1">
                                      <a:latin typeface="Cambria Math" panose="02040503050406030204" pitchFamily="18" charset="0"/>
                                      <a:ea typeface="Cambria Math" panose="02040503050406030204" pitchFamily="18" charset="0"/>
                                    </a:rPr>
                                    <m:t>𝑢𝑠𝑒</m:t>
                                  </m:r>
                                </m:sub>
                              </m:sSub>
                            </m:num>
                            <m:den>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𝑇</m:t>
                                  </m:r>
                                </m:e>
                                <m:sub>
                                  <m:r>
                                    <a:rPr lang="en-US" sz="2400" i="1">
                                      <a:latin typeface="Cambria Math" panose="02040503050406030204" pitchFamily="18" charset="0"/>
                                      <a:ea typeface="Cambria Math" panose="02040503050406030204" pitchFamily="18" charset="0"/>
                                    </a:rPr>
                                    <m:t>𝑡𝑒𝑠𝑡</m:t>
                                  </m:r>
                                </m:sub>
                              </m:sSub>
                            </m:den>
                          </m:f>
                          <m:r>
                            <a:rPr lang="en-US" sz="2400" i="1">
                              <a:latin typeface="Cambria Math" panose="02040503050406030204" pitchFamily="18" charset="0"/>
                            </a:rPr>
                            <m:t>)</m:t>
                          </m:r>
                        </m:e>
                        <m:sup>
                          <m:r>
                            <a:rPr lang="en-US" sz="2400" b="0" i="1" smtClean="0">
                              <a:latin typeface="Cambria Math" panose="02040503050406030204" pitchFamily="18" charset="0"/>
                            </a:rPr>
                            <m:t>−</m:t>
                          </m:r>
                          <m:r>
                            <a:rPr lang="en-US" sz="2400" b="0" i="1" smtClean="0">
                              <a:latin typeface="Cambria Math" panose="02040503050406030204" pitchFamily="18" charset="0"/>
                            </a:rPr>
                            <m:t>𝑛</m:t>
                          </m:r>
                        </m:sup>
                      </m:sSup>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𝑒</m:t>
                          </m:r>
                        </m:e>
                        <m:sup>
                          <m:f>
                            <m:fPr>
                              <m:ctrlPr>
                                <a:rPr lang="en-US" sz="2400" b="0" i="1" smtClean="0">
                                  <a:latin typeface="Cambria Math" panose="02040503050406030204" pitchFamily="18" charset="0"/>
                                  <a:ea typeface="Cambria Math" panose="02040503050406030204" pitchFamily="18" charset="0"/>
                                </a:rPr>
                              </m:ctrlPr>
                            </m:fPr>
                            <m:num>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𝐸</m:t>
                                  </m:r>
                                </m:e>
                                <m:sub>
                                  <m:r>
                                    <a:rPr lang="en-US" sz="2400" b="0" i="1" smtClean="0">
                                      <a:latin typeface="Cambria Math" panose="02040503050406030204" pitchFamily="18" charset="0"/>
                                      <a:ea typeface="Cambria Math" panose="02040503050406030204" pitchFamily="18" charset="0"/>
                                    </a:rPr>
                                    <m:t>𝑎</m:t>
                                  </m:r>
                                </m:sub>
                              </m:sSub>
                            </m:num>
                            <m:den>
                              <m:r>
                                <a:rPr lang="en-US" sz="2400" b="0" i="1" smtClean="0">
                                  <a:latin typeface="Cambria Math" panose="02040503050406030204" pitchFamily="18" charset="0"/>
                                  <a:ea typeface="Cambria Math" panose="02040503050406030204" pitchFamily="18" charset="0"/>
                                </a:rPr>
                                <m:t>𝑘</m:t>
                              </m:r>
                            </m:den>
                          </m:f>
                          <m:r>
                            <a:rPr lang="en-US" sz="2400" b="0" i="1"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𝑇</m:t>
                                  </m:r>
                                </m:e>
                                <m:sub>
                                  <m:r>
                                    <a:rPr lang="en-US" sz="2400" i="1">
                                      <a:solidFill>
                                        <a:srgbClr val="000000"/>
                                      </a:solidFill>
                                      <a:latin typeface="Cambria Math" panose="02040503050406030204" pitchFamily="18" charset="0"/>
                                    </a:rPr>
                                    <m:t>𝑚𝑎𝑥</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𝑢𝑠𝑒</m:t>
                                  </m:r>
                                </m:sub>
                              </m:sSub>
                            </m:den>
                          </m:f>
                          <m:r>
                            <a:rPr lang="en-US" sz="2400" b="0" i="1" smtClean="0">
                              <a:latin typeface="Cambria Math" panose="02040503050406030204" pitchFamily="18" charset="0"/>
                              <a:ea typeface="Cambria Math" panose="02040503050406030204" pitchFamily="18" charset="0"/>
                            </a:rPr>
                            <m:t>−</m:t>
                          </m:r>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1</m:t>
                              </m:r>
                            </m:num>
                            <m:den>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𝑇</m:t>
                                  </m:r>
                                </m:e>
                                <m:sub>
                                  <m:r>
                                    <a:rPr lang="en-US" sz="2400" i="1">
                                      <a:solidFill>
                                        <a:srgbClr val="000000"/>
                                      </a:solidFill>
                                      <a:latin typeface="Cambria Math" panose="02040503050406030204" pitchFamily="18" charset="0"/>
                                    </a:rPr>
                                    <m:t>𝑚𝑎𝑥</m:t>
                                  </m:r>
                                  <m:r>
                                    <a:rPr lang="en-US" sz="2400" i="1">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𝑡𝑒𝑠𝑡</m:t>
                                  </m:r>
                                </m:sub>
                              </m:sSub>
                            </m:den>
                          </m:f>
                          <m:r>
                            <a:rPr lang="en-US" sz="2400" b="0" i="1" smtClean="0">
                              <a:solidFill>
                                <a:srgbClr val="000000"/>
                              </a:solidFill>
                              <a:latin typeface="Cambria Math" panose="02040503050406030204" pitchFamily="18" charset="0"/>
                            </a:rPr>
                            <m:t>)</m:t>
                          </m:r>
                        </m:sup>
                      </m:sSup>
                    </m:oMath>
                  </m:oMathPara>
                </a14:m>
                <a:endParaRPr lang="en-US" sz="2400" dirty="0"/>
              </a:p>
            </p:txBody>
          </p:sp>
        </mc:Choice>
        <mc:Fallback xmlns="">
          <p:sp>
            <p:nvSpPr>
              <p:cNvPr id="5" name="TextBox 4">
                <a:extLst>
                  <a:ext uri="{FF2B5EF4-FFF2-40B4-BE49-F238E27FC236}">
                    <a16:creationId xmlns:a16="http://schemas.microsoft.com/office/drawing/2014/main" id="{F4E03FB8-B6B8-48AB-B112-15657E08B325}"/>
                  </a:ext>
                </a:extLst>
              </p:cNvPr>
              <p:cNvSpPr txBox="1">
                <a:spLocks noRot="1" noChangeAspect="1" noMove="1" noResize="1" noEditPoints="1" noAdjustHandles="1" noChangeArrowheads="1" noChangeShapeType="1" noTextEdit="1"/>
              </p:cNvSpPr>
              <p:nvPr/>
            </p:nvSpPr>
            <p:spPr>
              <a:xfrm>
                <a:off x="3643533" y="1163676"/>
                <a:ext cx="8548467" cy="905761"/>
              </a:xfrm>
              <a:prstGeom prst="rect">
                <a:avLst/>
              </a:prstGeom>
              <a:blipFill>
                <a:blip r:embed="rId2"/>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B96D2301-4178-4E9C-BBD4-0BED0ABCD48D}"/>
              </a:ext>
            </a:extLst>
          </p:cNvPr>
          <p:cNvSpPr txBox="1"/>
          <p:nvPr/>
        </p:nvSpPr>
        <p:spPr>
          <a:xfrm>
            <a:off x="3005797" y="5426315"/>
            <a:ext cx="9186203" cy="584775"/>
          </a:xfrm>
          <a:prstGeom prst="rect">
            <a:avLst/>
          </a:prstGeom>
          <a:noFill/>
        </p:spPr>
        <p:txBody>
          <a:bodyPr wrap="square">
            <a:spAutoFit/>
          </a:bodyPr>
          <a:lstStyle/>
          <a:p>
            <a:pPr algn="r"/>
            <a:r>
              <a:rPr lang="en-US" sz="1600" dirty="0">
                <a:effectLst/>
                <a:latin typeface="Times New Roman" panose="02020603050405020304" pitchFamily="18" charset="0"/>
                <a:ea typeface="Book Antiqua" panose="02040602050305030304" pitchFamily="18" charset="0"/>
                <a:cs typeface="Book Antiqua" panose="02040602050305030304" pitchFamily="18" charset="0"/>
              </a:rPr>
              <a:t>Z. Ni, X. </a:t>
            </a:r>
            <a:r>
              <a:rPr lang="en-US" sz="1600" dirty="0" err="1">
                <a:effectLst/>
                <a:latin typeface="Times New Roman" panose="02020603050405020304" pitchFamily="18" charset="0"/>
                <a:ea typeface="Book Antiqua" panose="02040602050305030304" pitchFamily="18" charset="0"/>
                <a:cs typeface="Book Antiqua" panose="02040602050305030304" pitchFamily="18" charset="0"/>
              </a:rPr>
              <a:t>Lyu</a:t>
            </a:r>
            <a:r>
              <a:rPr lang="en-US" sz="1600" dirty="0">
                <a:effectLst/>
                <a:latin typeface="Times New Roman" panose="02020603050405020304" pitchFamily="18" charset="0"/>
                <a:ea typeface="Book Antiqua" panose="02040602050305030304" pitchFamily="18" charset="0"/>
                <a:cs typeface="Book Antiqua" panose="02040602050305030304" pitchFamily="18" charset="0"/>
              </a:rPr>
              <a:t>, O. P. Yadav and D. Cao, “Review of SiC MOSFET Based Three-Phase Inverter Lifetime Prediction,” in </a:t>
            </a:r>
            <a:r>
              <a:rPr lang="en-US" sz="1600" i="1" dirty="0">
                <a:effectLst/>
                <a:latin typeface="Times New Roman" panose="02020603050405020304" pitchFamily="18" charset="0"/>
                <a:ea typeface="Book Antiqua" panose="02040602050305030304" pitchFamily="18" charset="0"/>
                <a:cs typeface="Book Antiqua" panose="02040602050305030304" pitchFamily="18" charset="0"/>
              </a:rPr>
              <a:t>IEEE Applied Power Electronics Conference and Exposition (APEC)</a:t>
            </a:r>
            <a:r>
              <a:rPr lang="en-US" sz="1600" dirty="0">
                <a:effectLst/>
                <a:latin typeface="Times New Roman" panose="02020603050405020304" pitchFamily="18" charset="0"/>
                <a:ea typeface="Book Antiqua" panose="02040602050305030304" pitchFamily="18" charset="0"/>
                <a:cs typeface="Book Antiqua" panose="02040602050305030304" pitchFamily="18" charset="0"/>
              </a:rPr>
              <a:t>, Tampa, FL, USA, 2017.</a:t>
            </a:r>
            <a:endParaRPr lang="en-US" sz="1600" dirty="0"/>
          </a:p>
        </p:txBody>
      </p:sp>
      <p:sp>
        <p:nvSpPr>
          <p:cNvPr id="9" name="TextBox 8">
            <a:extLst>
              <a:ext uri="{FF2B5EF4-FFF2-40B4-BE49-F238E27FC236}">
                <a16:creationId xmlns:a16="http://schemas.microsoft.com/office/drawing/2014/main" id="{055703CA-5A82-46F3-931A-447B6E779DB5}"/>
              </a:ext>
            </a:extLst>
          </p:cNvPr>
          <p:cNvSpPr txBox="1"/>
          <p:nvPr/>
        </p:nvSpPr>
        <p:spPr>
          <a:xfrm>
            <a:off x="3005797" y="5918922"/>
            <a:ext cx="9186204" cy="584775"/>
          </a:xfrm>
          <a:prstGeom prst="rect">
            <a:avLst/>
          </a:prstGeom>
          <a:noFill/>
        </p:spPr>
        <p:txBody>
          <a:bodyPr wrap="square">
            <a:spAutoFit/>
          </a:bodyPr>
          <a:lstStyle/>
          <a:p>
            <a:pPr algn="r"/>
            <a:r>
              <a:rPr lang="en-US" sz="1600" dirty="0">
                <a:effectLst/>
                <a:latin typeface="Times New Roman" panose="02020603050405020304" pitchFamily="18" charset="0"/>
                <a:ea typeface="Book Antiqua" panose="02040602050305030304" pitchFamily="18" charset="0"/>
                <a:cs typeface="Book Antiqua" panose="02040602050305030304" pitchFamily="18" charset="0"/>
              </a:rPr>
              <a:t>F. C. </a:t>
            </a:r>
            <a:r>
              <a:rPr lang="en-US" sz="1600" dirty="0" err="1">
                <a:effectLst/>
                <a:latin typeface="Times New Roman" panose="02020603050405020304" pitchFamily="18" charset="0"/>
                <a:ea typeface="Book Antiqua" panose="02040602050305030304" pitchFamily="18" charset="0"/>
                <a:cs typeface="Book Antiqua" panose="02040602050305030304" pitchFamily="18" charset="0"/>
              </a:rPr>
              <a:t>Classe</a:t>
            </a:r>
            <a:r>
              <a:rPr lang="en-US" sz="1600" dirty="0">
                <a:effectLst/>
                <a:latin typeface="Times New Roman" panose="02020603050405020304" pitchFamily="18" charset="0"/>
                <a:ea typeface="Book Antiqua" panose="02040602050305030304" pitchFamily="18" charset="0"/>
                <a:cs typeface="Book Antiqua" panose="02040602050305030304" pitchFamily="18" charset="0"/>
              </a:rPr>
              <a:t> and S. </a:t>
            </a:r>
            <a:r>
              <a:rPr lang="en-US" sz="1600" dirty="0" err="1">
                <a:effectLst/>
                <a:latin typeface="Times New Roman" panose="02020603050405020304" pitchFamily="18" charset="0"/>
                <a:ea typeface="Book Antiqua" panose="02040602050305030304" pitchFamily="18" charset="0"/>
                <a:cs typeface="Book Antiqua" panose="02040602050305030304" pitchFamily="18" charset="0"/>
              </a:rPr>
              <a:t>Gaddamraja</a:t>
            </a:r>
            <a:r>
              <a:rPr lang="en-US" sz="1600" dirty="0">
                <a:effectLst/>
                <a:latin typeface="Times New Roman" panose="02020603050405020304" pitchFamily="18" charset="0"/>
                <a:ea typeface="Book Antiqua" panose="02040602050305030304" pitchFamily="18" charset="0"/>
                <a:cs typeface="Book Antiqua" panose="02040602050305030304" pitchFamily="18" charset="0"/>
              </a:rPr>
              <a:t>, “Long Term Isothermal Reliability of Copper Wire Bonded to Thin 6.5 µm Aluminum,” in </a:t>
            </a:r>
            <a:r>
              <a:rPr lang="en-US" sz="1600" i="1" dirty="0">
                <a:effectLst/>
                <a:latin typeface="Times New Roman" panose="02020603050405020304" pitchFamily="18" charset="0"/>
                <a:ea typeface="Book Antiqua" panose="02040602050305030304" pitchFamily="18" charset="0"/>
                <a:cs typeface="Book Antiqua" panose="02040602050305030304" pitchFamily="18" charset="0"/>
              </a:rPr>
              <a:t>International Reliability Physics Symposium</a:t>
            </a:r>
            <a:r>
              <a:rPr lang="en-US" sz="1600" dirty="0">
                <a:effectLst/>
                <a:latin typeface="Times New Roman" panose="02020603050405020304" pitchFamily="18" charset="0"/>
                <a:ea typeface="Book Antiqua" panose="02040602050305030304" pitchFamily="18" charset="0"/>
                <a:cs typeface="Book Antiqua" panose="02040602050305030304" pitchFamily="18" charset="0"/>
              </a:rPr>
              <a:t>, Monterey, CA, USA, 2011. </a:t>
            </a:r>
            <a:endParaRPr lang="en-US" sz="1600"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ADA3DC2-A34D-4D08-819C-922E0A25DC91}"/>
                  </a:ext>
                </a:extLst>
              </p:cNvPr>
              <p:cNvSpPr txBox="1"/>
              <p:nvPr/>
            </p:nvSpPr>
            <p:spPr>
              <a:xfrm>
                <a:off x="4107767" y="2050707"/>
                <a:ext cx="8084234" cy="3082575"/>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r>
                      <a:rPr lang="en-US" sz="2200" b="0" i="1" smtClean="0">
                        <a:latin typeface="Cambria Math" panose="02040503050406030204" pitchFamily="18" charset="0"/>
                      </a:rPr>
                      <m:t>𝐴𝐹</m:t>
                    </m:r>
                  </m:oMath>
                </a14:m>
                <a:r>
                  <a:rPr lang="en-US" sz="2200" dirty="0">
                    <a:latin typeface="Times New Roman" panose="02020603050405020304" pitchFamily="18" charset="0"/>
                    <a:cs typeface="Times New Roman" panose="02020603050405020304" pitchFamily="18" charset="0"/>
                  </a:rPr>
                  <a:t> ~ acceleration factor for a loading cycle in operation and testing</a:t>
                </a: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N ~ cycles to failure</a:t>
                </a:r>
              </a:p>
              <a:p>
                <a:pPr marL="285750" indent="-285750">
                  <a:buFont typeface="Arial" panose="020B0604020202020204" pitchFamily="34" charset="0"/>
                  <a:buChar char="•"/>
                </a:pPr>
                <a14:m>
                  <m:oMath xmlns:m="http://schemas.openxmlformats.org/officeDocument/2006/math">
                    <m:r>
                      <a:rPr lang="en-US" sz="2200" b="0" i="1" smtClean="0">
                        <a:latin typeface="Cambria Math" panose="02040503050406030204" pitchFamily="18" charset="0"/>
                        <a:ea typeface="Cambria Math" panose="02040503050406030204" pitchFamily="18" charset="0"/>
                      </a:rPr>
                      <m:t>𝑢𝑠𝑒</m:t>
                    </m:r>
                  </m:oMath>
                </a14:m>
                <a:r>
                  <a:rPr lang="en-US" sz="2200" dirty="0">
                    <a:latin typeface="Times New Roman" panose="02020603050405020304" pitchFamily="18" charset="0"/>
                    <a:cs typeface="Times New Roman" panose="02020603050405020304" pitchFamily="18" charset="0"/>
                  </a:rPr>
                  <a:t> ~ each loading cycle in lifetime</a:t>
                </a:r>
              </a:p>
              <a:p>
                <a:pPr marL="285750" indent="-285750">
                  <a:buFont typeface="Arial" panose="020B0604020202020204" pitchFamily="34" charset="0"/>
                  <a:buChar char="•"/>
                </a:pPr>
                <a14:m>
                  <m:oMath xmlns:m="http://schemas.openxmlformats.org/officeDocument/2006/math">
                    <m:r>
                      <a:rPr lang="en-US" sz="2200" i="1" smtClean="0">
                        <a:latin typeface="Cambria Math" panose="02040503050406030204" pitchFamily="18" charset="0"/>
                      </a:rPr>
                      <m:t>𝑡</m:t>
                    </m:r>
                    <m:r>
                      <a:rPr lang="en-US" sz="2200" b="0" i="1" smtClean="0">
                        <a:latin typeface="Cambria Math" panose="02040503050406030204" pitchFamily="18" charset="0"/>
                      </a:rPr>
                      <m:t>𝑒𝑠𝑡</m:t>
                    </m:r>
                  </m:oMath>
                </a14:m>
                <a:r>
                  <a:rPr lang="en-US" sz="2200" dirty="0">
                    <a:latin typeface="Times New Roman" panose="02020603050405020304" pitchFamily="18" charset="0"/>
                    <a:cs typeface="Times New Roman" panose="02020603050405020304" pitchFamily="18" charset="0"/>
                  </a:rPr>
                  <a:t> ~ loading cycle used for testing</a:t>
                </a:r>
              </a:p>
              <a:p>
                <a:pPr marL="342900" indent="-342900">
                  <a:buFont typeface="Arial" panose="020B0604020202020204" pitchFamily="34" charset="0"/>
                  <a:buChar char="•"/>
                </a:pPr>
                <a:r>
                  <a:rPr lang="en-US" sz="2200" i="1" dirty="0">
                    <a:latin typeface="Times New Roman" panose="02020603050405020304" pitchFamily="18" charset="0"/>
                    <a:cs typeface="Times New Roman" panose="02020603050405020304" pitchFamily="18" charset="0"/>
                  </a:rPr>
                  <a:t>f</a:t>
                </a:r>
                <a:r>
                  <a:rPr lang="en-US" sz="2200" dirty="0">
                    <a:latin typeface="Times New Roman" panose="02020603050405020304" pitchFamily="18" charset="0"/>
                    <a:cs typeface="Times New Roman" panose="02020603050405020304" pitchFamily="18" charset="0"/>
                  </a:rPr>
                  <a:t>  = </a:t>
                </a:r>
                <a14:m>
                  <m:oMath xmlns:m="http://schemas.openxmlformats.org/officeDocument/2006/math">
                    <m:f>
                      <m:fPr>
                        <m:ctrlPr>
                          <a:rPr lang="en-US" sz="2200" b="0" i="1" smtClean="0">
                            <a:solidFill>
                              <a:srgbClr val="000000"/>
                            </a:solidFill>
                            <a:latin typeface="Cambria Math" panose="02040503050406030204" pitchFamily="18" charset="0"/>
                          </a:rPr>
                        </m:ctrlPr>
                      </m:fPr>
                      <m:num>
                        <m:r>
                          <a:rPr lang="en-US" sz="2200" b="0" i="1" smtClean="0">
                            <a:solidFill>
                              <a:srgbClr val="000000"/>
                            </a:solidFill>
                            <a:latin typeface="Cambria Math" panose="02040503050406030204" pitchFamily="18" charset="0"/>
                          </a:rPr>
                          <m:t>1</m:t>
                        </m:r>
                      </m:num>
                      <m:den>
                        <m:r>
                          <a:rPr lang="en-US" sz="2200" b="0" i="1" smtClean="0">
                            <a:solidFill>
                              <a:srgbClr val="000000"/>
                            </a:solidFill>
                            <a:latin typeface="Cambria Math" panose="02040503050406030204" pitchFamily="18" charset="0"/>
                          </a:rPr>
                          <m:t>𝐷𝑢𝑟𝑎𝑡𝑖𝑜𝑛</m:t>
                        </m:r>
                      </m:den>
                    </m:f>
                  </m:oMath>
                </a14:m>
                <a:r>
                  <a:rPr lang="en-US" sz="2200" dirty="0">
                    <a:latin typeface="Times New Roman" panose="02020603050405020304" pitchFamily="18" charset="0"/>
                    <a:cs typeface="Times New Roman" panose="02020603050405020304" pitchFamily="18" charset="0"/>
                  </a:rPr>
                  <a:t> ~ cycling frequency </a:t>
                </a:r>
              </a:p>
              <a:p>
                <a:pPr marL="342900" indent="-342900">
                  <a:buFont typeface="Arial" panose="020B0604020202020204" pitchFamily="34" charset="0"/>
                  <a:buChar char="•"/>
                </a:pPr>
                <a14:m>
                  <m:oMath xmlns:m="http://schemas.openxmlformats.org/officeDocument/2006/math">
                    <m:sSub>
                      <m:sSubPr>
                        <m:ctrlPr>
                          <a:rPr lang="en-US" sz="2200" b="0" i="1" smtClean="0">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𝐸</m:t>
                        </m:r>
                      </m:e>
                      <m:sub>
                        <m:r>
                          <a:rPr lang="en-US" sz="2200" b="0" i="1" smtClean="0">
                            <a:latin typeface="Cambria Math" panose="02040503050406030204" pitchFamily="18" charset="0"/>
                            <a:ea typeface="Cambria Math" panose="02040503050406030204" pitchFamily="18" charset="0"/>
                          </a:rPr>
                          <m:t>𝑎</m:t>
                        </m:r>
                      </m:sub>
                    </m:sSub>
                  </m:oMath>
                </a14:m>
                <a:r>
                  <a:rPr lang="en-US" sz="2200" b="0" dirty="0">
                    <a:solidFill>
                      <a:schemeClr val="tx1"/>
                    </a:solidFill>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activation energy </a:t>
                </a:r>
              </a:p>
              <a:p>
                <a:pPr marL="342900" indent="-342900">
                  <a:buFont typeface="Arial" panose="020B0604020202020204" pitchFamily="34" charset="0"/>
                  <a:buChar char="•"/>
                </a:pPr>
                <a14:m>
                  <m:oMath xmlns:m="http://schemas.openxmlformats.org/officeDocument/2006/math">
                    <m:r>
                      <a:rPr lang="en-US" sz="2200" b="0" i="1" smtClean="0">
                        <a:latin typeface="Cambria Math" panose="02040503050406030204" pitchFamily="18" charset="0"/>
                        <a:ea typeface="Cambria Math" panose="02040503050406030204" pitchFamily="18" charset="0"/>
                      </a:rPr>
                      <m:t>𝑘</m:t>
                    </m:r>
                  </m:oMath>
                </a14:m>
                <a:r>
                  <a:rPr lang="en-US" sz="2200" dirty="0">
                    <a:latin typeface="Times New Roman" panose="02020603050405020304" pitchFamily="18" charset="0"/>
                    <a:cs typeface="Times New Roman" panose="02020603050405020304" pitchFamily="18" charset="0"/>
                  </a:rPr>
                  <a:t>~ Boltzmann constant (</a:t>
                </a:r>
                <a14:m>
                  <m:oMath xmlns:m="http://schemas.openxmlformats.org/officeDocument/2006/math">
                    <m:r>
                      <a:rPr lang="en-US" sz="2200" i="1">
                        <a:latin typeface="Cambria Math" panose="02040503050406030204" pitchFamily="18" charset="0"/>
                      </a:rPr>
                      <m:t>=1.381∗</m:t>
                    </m:r>
                    <m:sSup>
                      <m:sSupPr>
                        <m:ctrlPr>
                          <a:rPr lang="en-US" sz="2200" i="1">
                            <a:latin typeface="Cambria Math" panose="02040503050406030204" pitchFamily="18" charset="0"/>
                          </a:rPr>
                        </m:ctrlPr>
                      </m:sSupPr>
                      <m:e>
                        <m:r>
                          <a:rPr lang="en-US" sz="2200" i="1">
                            <a:latin typeface="Cambria Math" panose="02040503050406030204" pitchFamily="18" charset="0"/>
                          </a:rPr>
                          <m:t>10</m:t>
                        </m:r>
                      </m:e>
                      <m:sup>
                        <m:r>
                          <a:rPr lang="en-US" sz="2200" i="1">
                            <a:latin typeface="Cambria Math" panose="02040503050406030204" pitchFamily="18" charset="0"/>
                          </a:rPr>
                          <m:t>−23</m:t>
                        </m:r>
                      </m:sup>
                    </m:sSup>
                    <m:r>
                      <a:rPr lang="en-US" sz="2200" i="1">
                        <a:latin typeface="Cambria Math" panose="02040503050406030204" pitchFamily="18" charset="0"/>
                      </a:rPr>
                      <m:t> </m:t>
                    </m:r>
                    <m:f>
                      <m:fPr>
                        <m:ctrlPr>
                          <a:rPr lang="en-US" sz="2200" i="1">
                            <a:latin typeface="Cambria Math" panose="02040503050406030204" pitchFamily="18" charset="0"/>
                          </a:rPr>
                        </m:ctrlPr>
                      </m:fPr>
                      <m:num>
                        <m:r>
                          <a:rPr lang="en-US" sz="2200" i="1">
                            <a:latin typeface="Cambria Math" panose="02040503050406030204" pitchFamily="18" charset="0"/>
                          </a:rPr>
                          <m:t>𝐽</m:t>
                        </m:r>
                      </m:num>
                      <m:den>
                        <m:r>
                          <a:rPr lang="en-US" sz="2200" i="1">
                            <a:latin typeface="Cambria Math" panose="02040503050406030204" pitchFamily="18" charset="0"/>
                          </a:rPr>
                          <m:t>𝐾</m:t>
                        </m:r>
                      </m:den>
                    </m:f>
                  </m:oMath>
                </a14:m>
                <a:r>
                  <a:rPr lang="en-US" sz="2200"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m, n ~ model constants</a:t>
                </a:r>
              </a:p>
            </p:txBody>
          </p:sp>
        </mc:Choice>
        <mc:Fallback xmlns="">
          <p:sp>
            <p:nvSpPr>
              <p:cNvPr id="10" name="TextBox 9">
                <a:extLst>
                  <a:ext uri="{FF2B5EF4-FFF2-40B4-BE49-F238E27FC236}">
                    <a16:creationId xmlns:a16="http://schemas.microsoft.com/office/drawing/2014/main" id="{9ADA3DC2-A34D-4D08-819C-922E0A25DC91}"/>
                  </a:ext>
                </a:extLst>
              </p:cNvPr>
              <p:cNvSpPr txBox="1">
                <a:spLocks noRot="1" noChangeAspect="1" noMove="1" noResize="1" noEditPoints="1" noAdjustHandles="1" noChangeArrowheads="1" noChangeShapeType="1" noTextEdit="1"/>
              </p:cNvSpPr>
              <p:nvPr/>
            </p:nvSpPr>
            <p:spPr>
              <a:xfrm>
                <a:off x="4107767" y="2050707"/>
                <a:ext cx="8084234" cy="3082575"/>
              </a:xfrm>
              <a:prstGeom prst="rect">
                <a:avLst/>
              </a:prstGeom>
              <a:blipFill>
                <a:blip r:embed="rId3"/>
                <a:stretch>
                  <a:fillRect l="-905" t="-1186" r="-302" b="-3162"/>
                </a:stretch>
              </a:blipFill>
            </p:spPr>
            <p:txBody>
              <a:bodyPr/>
              <a:lstStyle/>
              <a:p>
                <a:r>
                  <a:rPr lang="en-US">
                    <a:noFill/>
                  </a:rPr>
                  <a:t> </a:t>
                </a:r>
              </a:p>
            </p:txBody>
          </p:sp>
        </mc:Fallback>
      </mc:AlternateContent>
    </p:spTree>
    <p:extLst>
      <p:ext uri="{BB962C8B-B14F-4D97-AF65-F5344CB8AC3E}">
        <p14:creationId xmlns:p14="http://schemas.microsoft.com/office/powerpoint/2010/main" val="23341718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78757-029D-4BDC-8A0C-F60D229F00B5}"/>
              </a:ext>
            </a:extLst>
          </p:cNvPr>
          <p:cNvSpPr>
            <a:spLocks noGrp="1"/>
          </p:cNvSpPr>
          <p:nvPr>
            <p:ph type="title"/>
          </p:nvPr>
        </p:nvSpPr>
        <p:spPr/>
        <p:txBody>
          <a:bodyPr/>
          <a:lstStyle/>
          <a:p>
            <a:r>
              <a:rPr lang="en-US" dirty="0"/>
              <a:t>Determining Desired Qualification Conditions</a:t>
            </a:r>
          </a:p>
        </p:txBody>
      </p:sp>
      <p:sp>
        <p:nvSpPr>
          <p:cNvPr id="3" name="Text Placeholder 2">
            <a:extLst>
              <a:ext uri="{FF2B5EF4-FFF2-40B4-BE49-F238E27FC236}">
                <a16:creationId xmlns:a16="http://schemas.microsoft.com/office/drawing/2014/main" id="{25A5CDFB-147A-4A83-85BF-43D305633F0B}"/>
              </a:ext>
            </a:extLst>
          </p:cNvPr>
          <p:cNvSpPr>
            <a:spLocks noGrp="1"/>
          </p:cNvSpPr>
          <p:nvPr>
            <p:ph type="body" idx="1"/>
          </p:nvPr>
        </p:nvSpPr>
        <p:spPr>
          <a:xfrm>
            <a:off x="305074" y="1035243"/>
            <a:ext cx="6180132" cy="4787514"/>
          </a:xfrm>
        </p:spPr>
        <p:txBody>
          <a:bodyPr/>
          <a:lstStyle/>
          <a:p>
            <a:pPr>
              <a:spcBef>
                <a:spcPts val="600"/>
              </a:spcBef>
              <a:spcAft>
                <a:spcPts val="600"/>
              </a:spcAft>
            </a:pPr>
            <a:r>
              <a:rPr lang="en-US" dirty="0"/>
              <a:t>Identify a desired testing cycle strategy by referencing qualification and test method standards.</a:t>
            </a:r>
          </a:p>
          <a:p>
            <a:pPr>
              <a:spcBef>
                <a:spcPts val="600"/>
              </a:spcBef>
              <a:spcAft>
                <a:spcPts val="600"/>
              </a:spcAft>
            </a:pPr>
            <a:r>
              <a:rPr lang="en-US" dirty="0"/>
              <a:t>Categorize the life cycle loads in order of occurrence in the product lifetime.</a:t>
            </a:r>
          </a:p>
          <a:p>
            <a:pPr>
              <a:spcBef>
                <a:spcPts val="600"/>
              </a:spcBef>
              <a:spcAft>
                <a:spcPts val="600"/>
              </a:spcAft>
            </a:pPr>
            <a:r>
              <a:rPr lang="en-US" dirty="0"/>
              <a:t>For each ordered loading cycle in the life cycle profile, calculate the summation of all loading cycles divided by each acceleration factor.</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4843244-F913-4638-81C7-967942C28D32}"/>
                  </a:ext>
                </a:extLst>
              </p:cNvPr>
              <p:cNvSpPr txBox="1"/>
              <p:nvPr/>
            </p:nvSpPr>
            <p:spPr>
              <a:xfrm>
                <a:off x="7380303" y="811429"/>
                <a:ext cx="4811697" cy="11329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𝑁</m:t>
                          </m:r>
                        </m:e>
                        <m:sub>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𝑞𝑢𝑎𝑙</m:t>
                          </m:r>
                        </m:sub>
                      </m:sSub>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nary>
                        <m:naryPr>
                          <m:chr m:val="∑"/>
                          <m:ctrlP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naryPr>
                        <m:sub>
                          <m:r>
                            <m:rPr>
                              <m:brk m:alnAt="23"/>
                            </m:rP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𝑖</m:t>
                          </m:r>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=1</m:t>
                          </m:r>
                        </m:sub>
                        <m:sup>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𝐶</m:t>
                          </m:r>
                        </m:sup>
                        <m:e>
                          <m:f>
                            <m:fPr>
                              <m:ctrlP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fPr>
                            <m:num>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1</m:t>
                              </m:r>
                            </m:num>
                            <m:den>
                              <m:sSub>
                                <m:sSubPr>
                                  <m:ctrlP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𝐴𝐹</m:t>
                                  </m:r>
                                </m:e>
                                <m:sub>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𝑖</m:t>
                                  </m:r>
                                </m:sub>
                              </m:sSub>
                            </m:den>
                          </m:f>
                        </m:e>
                      </m:nary>
                    </m:oMath>
                  </m:oMathPara>
                </a14:m>
                <a:endParaRPr kumimoji="0" lang="en-US" sz="2400" b="0" i="0" u="none" strike="noStrike" kern="1200" cap="none" spc="0" normalizeH="0" baseline="0" noProof="0" dirty="0">
                  <a:ln>
                    <a:noFill/>
                  </a:ln>
                  <a:solidFill>
                    <a:srgbClr val="000000"/>
                  </a:solidFill>
                  <a:effectLst/>
                  <a:uLnTx/>
                  <a:uFillTx/>
                  <a:latin typeface="Arial"/>
                  <a:ea typeface="+mn-ea"/>
                  <a:cs typeface="+mn-cs"/>
                </a:endParaRPr>
              </a:p>
            </p:txBody>
          </p:sp>
        </mc:Choice>
        <mc:Fallback xmlns="">
          <p:sp>
            <p:nvSpPr>
              <p:cNvPr id="5" name="TextBox 4">
                <a:extLst>
                  <a:ext uri="{FF2B5EF4-FFF2-40B4-BE49-F238E27FC236}">
                    <a16:creationId xmlns:a16="http://schemas.microsoft.com/office/drawing/2014/main" id="{04843244-F913-4638-81C7-967942C28D32}"/>
                  </a:ext>
                </a:extLst>
              </p:cNvPr>
              <p:cNvSpPr txBox="1">
                <a:spLocks noRot="1" noChangeAspect="1" noMove="1" noResize="1" noEditPoints="1" noAdjustHandles="1" noChangeArrowheads="1" noChangeShapeType="1" noTextEdit="1"/>
              </p:cNvSpPr>
              <p:nvPr/>
            </p:nvSpPr>
            <p:spPr>
              <a:xfrm>
                <a:off x="7380303" y="811429"/>
                <a:ext cx="4811697" cy="1132939"/>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ED44471-A1A9-4A8C-86AF-4BC7A033684C}"/>
                  </a:ext>
                </a:extLst>
              </p:cNvPr>
              <p:cNvSpPr txBox="1"/>
              <p:nvPr/>
            </p:nvSpPr>
            <p:spPr>
              <a:xfrm>
                <a:off x="6790280" y="2062249"/>
                <a:ext cx="5401719" cy="3537187"/>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600"/>
                  </a:spcBef>
                  <a:spcAft>
                    <a:spcPts val="600"/>
                  </a:spcAft>
                  <a:buClrTx/>
                  <a:buSzTx/>
                  <a:buFont typeface="Arial" panose="020B0604020202020204" pitchFamily="34" charset="0"/>
                  <a:buChar char="•"/>
                  <a:tabLst/>
                  <a:defRPr/>
                </a:pPr>
                <a14:m>
                  <m:oMath xmlns:m="http://schemas.openxmlformats.org/officeDocument/2006/math">
                    <m:sSub>
                      <m:sSubPr>
                        <m:ctrlP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𝑁</m:t>
                        </m:r>
                      </m:e>
                      <m:sub>
                        <m: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𝑞𝑢𝑎𝑙</m:t>
                        </m:r>
                      </m:sub>
                    </m:sSub>
                  </m:oMath>
                </a14:m>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 required number of qualification cycles</a:t>
                </a:r>
              </a:p>
              <a:p>
                <a:pPr marL="342900" marR="0" lvl="0" indent="-342900" algn="l" defTabSz="914400"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US" sz="2400" b="0" i="1"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C</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 total number of cycles in product lifetime</a:t>
                </a:r>
              </a:p>
              <a:p>
                <a:pPr marL="342900" marR="0" lvl="0" indent="-342900" algn="l" defTabSz="914400" rtl="0" eaLnBrk="1" fontAlgn="auto" latinLnBrk="0" hangingPunct="1">
                  <a:lnSpc>
                    <a:spcPct val="100000"/>
                  </a:lnSpc>
                  <a:spcBef>
                    <a:spcPts val="600"/>
                  </a:spcBef>
                  <a:spcAft>
                    <a:spcPts val="600"/>
                  </a:spcAft>
                  <a:buClrTx/>
                  <a:buSzTx/>
                  <a:buFont typeface="Arial" panose="020B0604020202020204" pitchFamily="34" charset="0"/>
                  <a:buChar char="•"/>
                  <a:tabLst/>
                  <a:defRPr/>
                </a:pPr>
                <a14:m>
                  <m:oMath xmlns:m="http://schemas.openxmlformats.org/officeDocument/2006/math">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𝑖</m:t>
                    </m:r>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𝐶</m:t>
                    </m:r>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oMath>
                </a14:m>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indexing through each cycle in order of occurrence</a:t>
                </a:r>
              </a:p>
              <a:p>
                <a:pPr marL="342900" marR="0" lvl="0" indent="-342900" algn="l" defTabSz="914400" rtl="0" eaLnBrk="1" fontAlgn="auto" latinLnBrk="0" hangingPunct="1">
                  <a:lnSpc>
                    <a:spcPct val="100000"/>
                  </a:lnSpc>
                  <a:spcBef>
                    <a:spcPts val="600"/>
                  </a:spcBef>
                  <a:spcAft>
                    <a:spcPts val="600"/>
                  </a:spcAft>
                  <a:buClrTx/>
                  <a:buSzTx/>
                  <a:buFont typeface="Arial" panose="020B0604020202020204" pitchFamily="34" charset="0"/>
                  <a:buChar char="•"/>
                  <a:tabLst/>
                  <a:defRPr/>
                </a:pPr>
                <a14:m>
                  <m:oMath xmlns:m="http://schemas.openxmlformats.org/officeDocument/2006/math">
                    <m:sSub>
                      <m:sSubPr>
                        <m:ctrlP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𝐴𝐹</m:t>
                        </m:r>
                      </m:e>
                      <m:sub>
                        <m: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𝑖</m:t>
                        </m:r>
                      </m:sub>
                    </m:sSub>
                  </m:oMath>
                </a14:m>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 acceleration factor for each cycle in order of occurrence</a:t>
                </a:r>
              </a:p>
            </p:txBody>
          </p:sp>
        </mc:Choice>
        <mc:Fallback xmlns="">
          <p:sp>
            <p:nvSpPr>
              <p:cNvPr id="6" name="TextBox 5">
                <a:extLst>
                  <a:ext uri="{FF2B5EF4-FFF2-40B4-BE49-F238E27FC236}">
                    <a16:creationId xmlns:a16="http://schemas.microsoft.com/office/drawing/2014/main" id="{3ED44471-A1A9-4A8C-86AF-4BC7A033684C}"/>
                  </a:ext>
                </a:extLst>
              </p:cNvPr>
              <p:cNvSpPr txBox="1">
                <a:spLocks noRot="1" noChangeAspect="1" noMove="1" noResize="1" noEditPoints="1" noAdjustHandles="1" noChangeArrowheads="1" noChangeShapeType="1" noTextEdit="1"/>
              </p:cNvSpPr>
              <p:nvPr/>
            </p:nvSpPr>
            <p:spPr>
              <a:xfrm>
                <a:off x="6790280" y="2062249"/>
                <a:ext cx="5401719" cy="3537187"/>
              </a:xfrm>
              <a:prstGeom prst="rect">
                <a:avLst/>
              </a:prstGeom>
              <a:blipFill>
                <a:blip r:embed="rId3"/>
                <a:stretch>
                  <a:fillRect l="-1580" t="-1377" r="-451" b="-2926"/>
                </a:stretch>
              </a:blipFill>
            </p:spPr>
            <p:txBody>
              <a:bodyPr/>
              <a:lstStyle/>
              <a:p>
                <a:r>
                  <a:rPr lang="en-US">
                    <a:noFill/>
                  </a:rPr>
                  <a:t> </a:t>
                </a:r>
              </a:p>
            </p:txBody>
          </p:sp>
        </mc:Fallback>
      </mc:AlternateContent>
    </p:spTree>
    <p:extLst>
      <p:ext uri="{BB962C8B-B14F-4D97-AF65-F5344CB8AC3E}">
        <p14:creationId xmlns:p14="http://schemas.microsoft.com/office/powerpoint/2010/main" val="1547062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55370-F993-4B31-914C-19F94497EC7A}"/>
              </a:ext>
            </a:extLst>
          </p:cNvPr>
          <p:cNvSpPr>
            <a:spLocks noGrp="1"/>
          </p:cNvSpPr>
          <p:nvPr>
            <p:ph type="title"/>
          </p:nvPr>
        </p:nvSpPr>
        <p:spPr>
          <a:xfrm>
            <a:off x="778413" y="-19050"/>
            <a:ext cx="10635175" cy="1143000"/>
          </a:xfrm>
        </p:spPr>
        <p:txBody>
          <a:bodyPr/>
          <a:lstStyle/>
          <a:p>
            <a:r>
              <a:rPr lang="en-US" dirty="0"/>
              <a:t>Combining Physics-of-Failure Based and Application-Agnostic Qualification</a:t>
            </a:r>
          </a:p>
        </p:txBody>
      </p:sp>
      <p:sp>
        <p:nvSpPr>
          <p:cNvPr id="3" name="Content Placeholder 2">
            <a:extLst>
              <a:ext uri="{FF2B5EF4-FFF2-40B4-BE49-F238E27FC236}">
                <a16:creationId xmlns:a16="http://schemas.microsoft.com/office/drawing/2014/main" id="{9B11B6E2-53FE-475A-A880-68A625BD90ED}"/>
              </a:ext>
            </a:extLst>
          </p:cNvPr>
          <p:cNvSpPr>
            <a:spLocks noGrp="1"/>
          </p:cNvSpPr>
          <p:nvPr>
            <p:ph type="body" idx="1"/>
          </p:nvPr>
        </p:nvSpPr>
        <p:spPr>
          <a:xfrm>
            <a:off x="0" y="1496744"/>
            <a:ext cx="4398264" cy="4151434"/>
          </a:xfrm>
        </p:spPr>
        <p:txBody>
          <a:bodyPr/>
          <a:lstStyle/>
          <a:p>
            <a:pPr indent="-457200">
              <a:spcBef>
                <a:spcPts val="600"/>
              </a:spcBef>
              <a:spcAft>
                <a:spcPts val="600"/>
              </a:spcAft>
            </a:pPr>
            <a:r>
              <a:rPr lang="en-US" dirty="0"/>
              <a:t>Physics-of-Failure based qualification and application-agnostic qualification can complement each other.</a:t>
            </a:r>
          </a:p>
          <a:p>
            <a:pPr indent="-457200">
              <a:spcBef>
                <a:spcPts val="600"/>
              </a:spcBef>
              <a:spcAft>
                <a:spcPts val="600"/>
              </a:spcAft>
            </a:pPr>
            <a:r>
              <a:rPr lang="en-US" dirty="0"/>
              <a:t>However, even this combination of the methods has limitations.</a:t>
            </a:r>
          </a:p>
        </p:txBody>
      </p:sp>
      <p:sp>
        <p:nvSpPr>
          <p:cNvPr id="4" name="Rectangle: Rounded Corners 3">
            <a:extLst>
              <a:ext uri="{FF2B5EF4-FFF2-40B4-BE49-F238E27FC236}">
                <a16:creationId xmlns:a16="http://schemas.microsoft.com/office/drawing/2014/main" id="{95CF281A-E52F-4C24-B5C5-A5D84DD0B0E7}"/>
              </a:ext>
            </a:extLst>
          </p:cNvPr>
          <p:cNvSpPr/>
          <p:nvPr/>
        </p:nvSpPr>
        <p:spPr bwMode="auto">
          <a:xfrm>
            <a:off x="4690693" y="1123950"/>
            <a:ext cx="6890829" cy="745588"/>
          </a:xfrm>
          <a:prstGeom prst="roundRect">
            <a:avLst/>
          </a:prstGeom>
          <a:solidFill>
            <a:schemeClr val="accent2">
              <a:lumMod val="20000"/>
              <a:lumOff val="80000"/>
            </a:schemeClr>
          </a:solidFill>
          <a:ln>
            <a:solidFill>
              <a:schemeClr val="tx1"/>
            </a:solid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r>
              <a:rPr kumimoji="0" lang="en-US" sz="2800" b="1" i="0" u="none" strike="noStrike" kern="1200" cap="none" spc="0" normalizeH="0" baseline="0" noProof="0" dirty="0">
                <a:ln>
                  <a:noFill/>
                </a:ln>
                <a:solidFill>
                  <a:srgbClr val="000000"/>
                </a:solidFill>
                <a:effectLst/>
                <a:uLnTx/>
                <a:uFillTx/>
                <a:latin typeface="Times New Roman" pitchFamily="18" charset="0"/>
                <a:ea typeface="+mn-ea"/>
                <a:cs typeface="+mn-cs"/>
              </a:rPr>
              <a:t>Advantages that Each Qualification Method Provides</a:t>
            </a:r>
          </a:p>
        </p:txBody>
      </p:sp>
      <p:sp>
        <p:nvSpPr>
          <p:cNvPr id="5" name="Rectangle 4">
            <a:extLst>
              <a:ext uri="{FF2B5EF4-FFF2-40B4-BE49-F238E27FC236}">
                <a16:creationId xmlns:a16="http://schemas.microsoft.com/office/drawing/2014/main" id="{ED36C0AB-8696-4FE0-8544-026C9C69401B}"/>
              </a:ext>
            </a:extLst>
          </p:cNvPr>
          <p:cNvSpPr/>
          <p:nvPr/>
        </p:nvSpPr>
        <p:spPr bwMode="auto">
          <a:xfrm>
            <a:off x="5301910" y="2011680"/>
            <a:ext cx="2286000" cy="914400"/>
          </a:xfrm>
          <a:prstGeom prst="rect">
            <a:avLst/>
          </a:prstGeom>
          <a:solidFill>
            <a:schemeClr val="accent5">
              <a:lumMod val="60000"/>
              <a:lumOff val="40000"/>
            </a:schemeClr>
          </a:solidFill>
          <a:ln>
            <a:solidFill>
              <a:schemeClr val="tx1"/>
            </a:solid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r>
              <a:rPr kumimoji="0" lang="en-US" sz="2200" b="1" i="0" u="none" strike="noStrike" kern="1200" cap="none" spc="0" normalizeH="0" baseline="0" noProof="0" dirty="0">
                <a:ln>
                  <a:noFill/>
                </a:ln>
                <a:solidFill>
                  <a:srgbClr val="000000"/>
                </a:solidFill>
                <a:effectLst/>
                <a:uLnTx/>
                <a:uFillTx/>
                <a:latin typeface="Times New Roman" pitchFamily="18" charset="0"/>
                <a:ea typeface="+mn-ea"/>
                <a:cs typeface="+mn-cs"/>
              </a:rPr>
              <a:t>Application-Agnostic Qualification</a:t>
            </a:r>
          </a:p>
        </p:txBody>
      </p:sp>
      <p:sp>
        <p:nvSpPr>
          <p:cNvPr id="6" name="Rectangle 5">
            <a:extLst>
              <a:ext uri="{FF2B5EF4-FFF2-40B4-BE49-F238E27FC236}">
                <a16:creationId xmlns:a16="http://schemas.microsoft.com/office/drawing/2014/main" id="{2DE4C79B-5DD7-4DD5-A1EC-178767812F27}"/>
              </a:ext>
            </a:extLst>
          </p:cNvPr>
          <p:cNvSpPr/>
          <p:nvPr/>
        </p:nvSpPr>
        <p:spPr bwMode="auto">
          <a:xfrm>
            <a:off x="9141068" y="2011680"/>
            <a:ext cx="2286000" cy="914400"/>
          </a:xfrm>
          <a:prstGeom prst="rect">
            <a:avLst/>
          </a:prstGeom>
          <a:solidFill>
            <a:srgbClr val="99CCFF"/>
          </a:solidFill>
          <a:ln>
            <a:solidFill>
              <a:schemeClr val="tx1"/>
            </a:solid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r>
              <a:rPr kumimoji="0" lang="en-US" sz="2200" b="1" i="0" u="none" strike="noStrike" kern="1200" cap="none" spc="0" normalizeH="0" baseline="0" noProof="0" dirty="0">
                <a:ln>
                  <a:noFill/>
                </a:ln>
                <a:solidFill>
                  <a:srgbClr val="000000"/>
                </a:solidFill>
                <a:effectLst/>
                <a:uLnTx/>
                <a:uFillTx/>
                <a:latin typeface="Times New Roman" pitchFamily="18" charset="0"/>
                <a:ea typeface="+mn-ea"/>
                <a:cs typeface="+mn-cs"/>
              </a:rPr>
              <a:t>Physics-of-Failure Based Qualification</a:t>
            </a:r>
          </a:p>
        </p:txBody>
      </p:sp>
      <p:sp>
        <p:nvSpPr>
          <p:cNvPr id="11" name="TextBox 10">
            <a:extLst>
              <a:ext uri="{FF2B5EF4-FFF2-40B4-BE49-F238E27FC236}">
                <a16:creationId xmlns:a16="http://schemas.microsoft.com/office/drawing/2014/main" id="{6D3195B0-229B-4FFB-9EDA-B6E4D4D9C54A}"/>
              </a:ext>
            </a:extLst>
          </p:cNvPr>
          <p:cNvSpPr txBox="1"/>
          <p:nvPr/>
        </p:nvSpPr>
        <p:spPr>
          <a:xfrm>
            <a:off x="4536979" y="2912012"/>
            <a:ext cx="3815863" cy="2123658"/>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srgbClr val="000000"/>
                </a:solidFill>
                <a:effectLst/>
                <a:uLnTx/>
                <a:uFillTx/>
                <a:latin typeface="Times New Roman"/>
                <a:ea typeface="+mn-ea"/>
                <a:cs typeface="+mn-cs"/>
              </a:rPr>
              <a:t>Review of qualification tests already conducted on similar component/product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srgbClr val="000000"/>
                </a:solidFill>
                <a:effectLst/>
                <a:uLnTx/>
                <a:uFillTx/>
                <a:latin typeface="Times New Roman"/>
                <a:ea typeface="+mn-ea"/>
                <a:cs typeface="+mn-cs"/>
              </a:rPr>
              <a:t>Practices for verifying product performance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0000"/>
                </a:solidFill>
                <a:effectLst/>
                <a:uLnTx/>
                <a:uFillTx/>
                <a:latin typeface="Times New Roman"/>
                <a:ea typeface="+mn-ea"/>
                <a:cs typeface="+mn-cs"/>
              </a:rPr>
              <a:t>…</a:t>
            </a:r>
          </a:p>
        </p:txBody>
      </p:sp>
      <p:sp>
        <p:nvSpPr>
          <p:cNvPr id="12" name="TextBox 11">
            <a:extLst>
              <a:ext uri="{FF2B5EF4-FFF2-40B4-BE49-F238E27FC236}">
                <a16:creationId xmlns:a16="http://schemas.microsoft.com/office/drawing/2014/main" id="{F8EB7CB8-D3B5-4F18-B7F4-409162878F5D}"/>
              </a:ext>
            </a:extLst>
          </p:cNvPr>
          <p:cNvSpPr txBox="1"/>
          <p:nvPr/>
        </p:nvSpPr>
        <p:spPr>
          <a:xfrm>
            <a:off x="8376137" y="2927545"/>
            <a:ext cx="3815863" cy="2800767"/>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srgbClr val="000000"/>
                </a:solidFill>
                <a:effectLst/>
                <a:uLnTx/>
                <a:uFillTx/>
                <a:latin typeface="Times New Roman"/>
                <a:ea typeface="+mn-ea"/>
                <a:cs typeface="+mn-cs"/>
              </a:rPr>
              <a:t>Product life cycle profile influencing qualification test conditions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srgbClr val="000000"/>
                </a:solidFill>
                <a:effectLst/>
                <a:uLnTx/>
                <a:uFillTx/>
                <a:latin typeface="Times New Roman"/>
                <a:ea typeface="+mn-ea"/>
                <a:cs typeface="+mn-cs"/>
              </a:rPr>
              <a:t>Prioritization of failure mechanisms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srgbClr val="000000"/>
                </a:solidFill>
                <a:effectLst/>
                <a:uLnTx/>
                <a:uFillTx/>
                <a:latin typeface="Times New Roman"/>
                <a:ea typeface="+mn-ea"/>
                <a:cs typeface="+mn-cs"/>
              </a:rPr>
              <a:t>Product design and operational knowledge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0000"/>
                </a:solidFill>
                <a:effectLst/>
                <a:uLnTx/>
                <a:uFillTx/>
                <a:latin typeface="Times New Roman"/>
                <a:ea typeface="+mn-ea"/>
                <a:cs typeface="+mn-cs"/>
              </a:rPr>
              <a:t>…</a:t>
            </a:r>
          </a:p>
        </p:txBody>
      </p:sp>
      <p:cxnSp>
        <p:nvCxnSpPr>
          <p:cNvPr id="14" name="Straight Connector 13">
            <a:extLst>
              <a:ext uri="{FF2B5EF4-FFF2-40B4-BE49-F238E27FC236}">
                <a16:creationId xmlns:a16="http://schemas.microsoft.com/office/drawing/2014/main" id="{3552A63C-8DD4-4FED-A237-7D419D114B91}"/>
              </a:ext>
            </a:extLst>
          </p:cNvPr>
          <p:cNvCxnSpPr/>
          <p:nvPr/>
        </p:nvCxnSpPr>
        <p:spPr bwMode="auto">
          <a:xfrm>
            <a:off x="8352842" y="1869538"/>
            <a:ext cx="0" cy="4487594"/>
          </a:xfrm>
          <a:prstGeom prst="line">
            <a:avLst/>
          </a:prstGeom>
          <a:noFill/>
          <a:ln w="762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0237015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57E91-A815-49C1-96F2-3AF55F4C0FC4}"/>
              </a:ext>
            </a:extLst>
          </p:cNvPr>
          <p:cNvSpPr>
            <a:spLocks noGrp="1"/>
          </p:cNvSpPr>
          <p:nvPr>
            <p:ph type="title"/>
          </p:nvPr>
        </p:nvSpPr>
        <p:spPr>
          <a:xfrm>
            <a:off x="1208649" y="-19050"/>
            <a:ext cx="9774702" cy="1143000"/>
          </a:xfrm>
        </p:spPr>
        <p:txBody>
          <a:bodyPr/>
          <a:lstStyle/>
          <a:p>
            <a:r>
              <a:rPr lang="en-US" dirty="0"/>
              <a:t>Issues with Measuring Product Parameters Before and After Qualification Tests</a:t>
            </a:r>
          </a:p>
        </p:txBody>
      </p:sp>
      <p:sp>
        <p:nvSpPr>
          <p:cNvPr id="14" name="Content Placeholder 2">
            <a:extLst>
              <a:ext uri="{FF2B5EF4-FFF2-40B4-BE49-F238E27FC236}">
                <a16:creationId xmlns:a16="http://schemas.microsoft.com/office/drawing/2014/main" id="{1DBEF89D-D494-4C1C-8598-2C3C2CB7CEE7}"/>
              </a:ext>
            </a:extLst>
          </p:cNvPr>
          <p:cNvSpPr>
            <a:spLocks noGrp="1"/>
          </p:cNvSpPr>
          <p:nvPr>
            <p:ph type="body" idx="1"/>
          </p:nvPr>
        </p:nvSpPr>
        <p:spPr>
          <a:xfrm>
            <a:off x="134154" y="1104632"/>
            <a:ext cx="5417180" cy="2721780"/>
          </a:xfrm>
        </p:spPr>
        <p:txBody>
          <a:bodyPr/>
          <a:lstStyle/>
          <a:p>
            <a:pPr>
              <a:spcBef>
                <a:spcPts val="600"/>
              </a:spcBef>
              <a:spcAft>
                <a:spcPts val="600"/>
              </a:spcAft>
            </a:pPr>
            <a:r>
              <a:rPr lang="en-US" kern="0" dirty="0"/>
              <a:t>Some qualification standards only require measuring product parameters before and after the test, and not during the test.</a:t>
            </a:r>
          </a:p>
        </p:txBody>
      </p:sp>
      <p:cxnSp>
        <p:nvCxnSpPr>
          <p:cNvPr id="18" name="Straight Arrow Connector 17">
            <a:extLst>
              <a:ext uri="{FF2B5EF4-FFF2-40B4-BE49-F238E27FC236}">
                <a16:creationId xmlns:a16="http://schemas.microsoft.com/office/drawing/2014/main" id="{1E8C9602-F1A5-4357-9789-C9BDCA43A49E}"/>
              </a:ext>
            </a:extLst>
          </p:cNvPr>
          <p:cNvCxnSpPr>
            <a:cxnSpLocks/>
          </p:cNvCxnSpPr>
          <p:nvPr/>
        </p:nvCxnSpPr>
        <p:spPr bwMode="auto">
          <a:xfrm flipV="1">
            <a:off x="6051017" y="1123950"/>
            <a:ext cx="0" cy="3724428"/>
          </a:xfrm>
          <a:prstGeom prst="straightConnector1">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18">
            <a:extLst>
              <a:ext uri="{FF2B5EF4-FFF2-40B4-BE49-F238E27FC236}">
                <a16:creationId xmlns:a16="http://schemas.microsoft.com/office/drawing/2014/main" id="{FB4C81AB-E9E0-4023-80DC-1AC84C6CCEDA}"/>
              </a:ext>
            </a:extLst>
          </p:cNvPr>
          <p:cNvSpPr txBox="1"/>
          <p:nvPr/>
        </p:nvSpPr>
        <p:spPr>
          <a:xfrm>
            <a:off x="10772200" y="4823768"/>
            <a:ext cx="1004169"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Times New Roman"/>
                <a:ea typeface="+mn-ea"/>
                <a:cs typeface="+mn-cs"/>
              </a:rPr>
              <a:t>Testing Time </a:t>
            </a:r>
          </a:p>
        </p:txBody>
      </p:sp>
      <p:cxnSp>
        <p:nvCxnSpPr>
          <p:cNvPr id="20" name="Straight Connector 19">
            <a:extLst>
              <a:ext uri="{FF2B5EF4-FFF2-40B4-BE49-F238E27FC236}">
                <a16:creationId xmlns:a16="http://schemas.microsoft.com/office/drawing/2014/main" id="{CB15D97F-CF0D-47CC-8F7D-9A092D95E693}"/>
              </a:ext>
            </a:extLst>
          </p:cNvPr>
          <p:cNvCxnSpPr/>
          <p:nvPr/>
        </p:nvCxnSpPr>
        <p:spPr bwMode="auto">
          <a:xfrm>
            <a:off x="6051017" y="4848378"/>
            <a:ext cx="6140983" cy="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TextBox 20">
            <a:extLst>
              <a:ext uri="{FF2B5EF4-FFF2-40B4-BE49-F238E27FC236}">
                <a16:creationId xmlns:a16="http://schemas.microsoft.com/office/drawing/2014/main" id="{09BA131B-8C1A-4F7D-93A5-813C2C7A26EA}"/>
              </a:ext>
            </a:extLst>
          </p:cNvPr>
          <p:cNvSpPr txBox="1"/>
          <p:nvPr/>
        </p:nvSpPr>
        <p:spPr>
          <a:xfrm>
            <a:off x="5241200" y="4823768"/>
            <a:ext cx="1619631"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Times New Roman"/>
                <a:ea typeface="+mn-ea"/>
                <a:cs typeface="+mn-cs"/>
              </a:rPr>
              <a:t>Time 0 &amp; Failure Criteria</a:t>
            </a:r>
          </a:p>
        </p:txBody>
      </p:sp>
      <p:sp>
        <p:nvSpPr>
          <p:cNvPr id="22" name="Oval 21">
            <a:extLst>
              <a:ext uri="{FF2B5EF4-FFF2-40B4-BE49-F238E27FC236}">
                <a16:creationId xmlns:a16="http://schemas.microsoft.com/office/drawing/2014/main" id="{FAA5FC35-8B5F-4EDC-B27D-0CA9E5FAA431}"/>
              </a:ext>
            </a:extLst>
          </p:cNvPr>
          <p:cNvSpPr/>
          <p:nvPr/>
        </p:nvSpPr>
        <p:spPr bwMode="auto">
          <a:xfrm>
            <a:off x="5966966" y="2402579"/>
            <a:ext cx="182880" cy="182880"/>
          </a:xfrm>
          <a:prstGeom prst="ellipse">
            <a:avLst/>
          </a:prstGeom>
          <a:solidFill>
            <a:schemeClr val="accent1"/>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23" name="Oval 22">
            <a:extLst>
              <a:ext uri="{FF2B5EF4-FFF2-40B4-BE49-F238E27FC236}">
                <a16:creationId xmlns:a16="http://schemas.microsoft.com/office/drawing/2014/main" id="{5B546FFC-DDF3-447E-92E2-F1EB8AEDEE89}"/>
              </a:ext>
            </a:extLst>
          </p:cNvPr>
          <p:cNvSpPr/>
          <p:nvPr/>
        </p:nvSpPr>
        <p:spPr bwMode="auto">
          <a:xfrm>
            <a:off x="11776370" y="2415069"/>
            <a:ext cx="182880" cy="182880"/>
          </a:xfrm>
          <a:prstGeom prst="ellipse">
            <a:avLst/>
          </a:prstGeom>
          <a:solidFill>
            <a:schemeClr val="accent1"/>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24" name="TextBox 23">
            <a:extLst>
              <a:ext uri="{FF2B5EF4-FFF2-40B4-BE49-F238E27FC236}">
                <a16:creationId xmlns:a16="http://schemas.microsoft.com/office/drawing/2014/main" id="{4F8F0002-4175-4828-A7C9-AEA171046910}"/>
              </a:ext>
            </a:extLst>
          </p:cNvPr>
          <p:cNvSpPr txBox="1"/>
          <p:nvPr/>
        </p:nvSpPr>
        <p:spPr>
          <a:xfrm>
            <a:off x="11262719" y="1714341"/>
            <a:ext cx="1027301"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Times New Roman"/>
                <a:ea typeface="+mn-ea"/>
                <a:cs typeface="+mn-cs"/>
              </a:rPr>
              <a:t>End of Test</a:t>
            </a:r>
          </a:p>
        </p:txBody>
      </p:sp>
      <p:cxnSp>
        <p:nvCxnSpPr>
          <p:cNvPr id="25" name="Straight Connector 24">
            <a:extLst>
              <a:ext uri="{FF2B5EF4-FFF2-40B4-BE49-F238E27FC236}">
                <a16:creationId xmlns:a16="http://schemas.microsoft.com/office/drawing/2014/main" id="{63F4F511-0FF2-4035-BEC8-D27265067E57}"/>
              </a:ext>
            </a:extLst>
          </p:cNvPr>
          <p:cNvCxnSpPr/>
          <p:nvPr/>
        </p:nvCxnSpPr>
        <p:spPr bwMode="auto">
          <a:xfrm>
            <a:off x="11895041" y="2543704"/>
            <a:ext cx="0" cy="2280064"/>
          </a:xfrm>
          <a:prstGeom prst="line">
            <a:avLst/>
          </a:prstGeom>
          <a:noFill/>
          <a:ln w="635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TextBox 11">
            <a:extLst>
              <a:ext uri="{FF2B5EF4-FFF2-40B4-BE49-F238E27FC236}">
                <a16:creationId xmlns:a16="http://schemas.microsoft.com/office/drawing/2014/main" id="{072BE935-8D8D-48E3-AA21-011FD420A565}"/>
              </a:ext>
            </a:extLst>
          </p:cNvPr>
          <p:cNvSpPr txBox="1"/>
          <p:nvPr/>
        </p:nvSpPr>
        <p:spPr>
          <a:xfrm>
            <a:off x="6058406" y="1133027"/>
            <a:ext cx="1348244"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Times New Roman"/>
                <a:ea typeface="+mn-ea"/>
                <a:cs typeface="+mn-cs"/>
              </a:rPr>
              <a:t>Parameter Value</a:t>
            </a:r>
          </a:p>
        </p:txBody>
      </p:sp>
    </p:spTree>
    <p:extLst>
      <p:ext uri="{BB962C8B-B14F-4D97-AF65-F5344CB8AC3E}">
        <p14:creationId xmlns:p14="http://schemas.microsoft.com/office/powerpoint/2010/main" val="539043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2">
            <a:extLst>
              <a:ext uri="{FF2B5EF4-FFF2-40B4-BE49-F238E27FC236}">
                <a16:creationId xmlns:a16="http://schemas.microsoft.com/office/drawing/2014/main" id="{C287DFAC-6A4D-496B-BDE2-8870195F5C96}"/>
              </a:ext>
            </a:extLst>
          </p:cNvPr>
          <p:cNvSpPr>
            <a:spLocks noGrp="1"/>
          </p:cNvSpPr>
          <p:nvPr>
            <p:ph type="body" idx="1"/>
          </p:nvPr>
        </p:nvSpPr>
        <p:spPr>
          <a:xfrm>
            <a:off x="134154" y="1104632"/>
            <a:ext cx="5417180" cy="5042950"/>
          </a:xfrm>
        </p:spPr>
        <p:txBody>
          <a:bodyPr/>
          <a:lstStyle/>
          <a:p>
            <a:pPr>
              <a:spcBef>
                <a:spcPts val="600"/>
              </a:spcBef>
              <a:spcAft>
                <a:spcPts val="600"/>
              </a:spcAft>
            </a:pPr>
            <a:r>
              <a:rPr lang="en-US" kern="0" dirty="0"/>
              <a:t>Some qualification standards only require measuring product parameters before and after the test and not during the test.</a:t>
            </a:r>
          </a:p>
          <a:p>
            <a:pPr>
              <a:spcBef>
                <a:spcPts val="600"/>
              </a:spcBef>
              <a:spcAft>
                <a:spcPts val="600"/>
              </a:spcAft>
            </a:pPr>
            <a:r>
              <a:rPr lang="en-US" dirty="0"/>
              <a:t>However, this means that how product parameters change over the qualification test is unknown.</a:t>
            </a:r>
          </a:p>
        </p:txBody>
      </p:sp>
      <p:cxnSp>
        <p:nvCxnSpPr>
          <p:cNvPr id="18" name="Straight Arrow Connector 17">
            <a:extLst>
              <a:ext uri="{FF2B5EF4-FFF2-40B4-BE49-F238E27FC236}">
                <a16:creationId xmlns:a16="http://schemas.microsoft.com/office/drawing/2014/main" id="{F16896C5-3CBF-49E4-ABD6-D170E565AC47}"/>
              </a:ext>
            </a:extLst>
          </p:cNvPr>
          <p:cNvCxnSpPr>
            <a:cxnSpLocks/>
          </p:cNvCxnSpPr>
          <p:nvPr/>
        </p:nvCxnSpPr>
        <p:spPr bwMode="auto">
          <a:xfrm flipV="1">
            <a:off x="6051017" y="1123950"/>
            <a:ext cx="0" cy="3724428"/>
          </a:xfrm>
          <a:prstGeom prst="straightConnector1">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18">
            <a:extLst>
              <a:ext uri="{FF2B5EF4-FFF2-40B4-BE49-F238E27FC236}">
                <a16:creationId xmlns:a16="http://schemas.microsoft.com/office/drawing/2014/main" id="{077C5341-626F-4141-8B95-309EEFF5B34E}"/>
              </a:ext>
            </a:extLst>
          </p:cNvPr>
          <p:cNvSpPr txBox="1"/>
          <p:nvPr/>
        </p:nvSpPr>
        <p:spPr>
          <a:xfrm>
            <a:off x="10772200" y="4823768"/>
            <a:ext cx="1004169"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Times New Roman"/>
                <a:ea typeface="+mn-ea"/>
                <a:cs typeface="+mn-cs"/>
              </a:rPr>
              <a:t>Testing Time </a:t>
            </a:r>
          </a:p>
        </p:txBody>
      </p:sp>
      <p:cxnSp>
        <p:nvCxnSpPr>
          <p:cNvPr id="22" name="Straight Connector 21">
            <a:extLst>
              <a:ext uri="{FF2B5EF4-FFF2-40B4-BE49-F238E27FC236}">
                <a16:creationId xmlns:a16="http://schemas.microsoft.com/office/drawing/2014/main" id="{C1EC40AC-4262-4026-9C26-1069167D909A}"/>
              </a:ext>
            </a:extLst>
          </p:cNvPr>
          <p:cNvCxnSpPr/>
          <p:nvPr/>
        </p:nvCxnSpPr>
        <p:spPr bwMode="auto">
          <a:xfrm>
            <a:off x="6051017" y="4848378"/>
            <a:ext cx="6140983" cy="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TextBox 30">
            <a:extLst>
              <a:ext uri="{FF2B5EF4-FFF2-40B4-BE49-F238E27FC236}">
                <a16:creationId xmlns:a16="http://schemas.microsoft.com/office/drawing/2014/main" id="{9888F500-CCA9-497D-8D35-F6F3C1FB0847}"/>
              </a:ext>
            </a:extLst>
          </p:cNvPr>
          <p:cNvSpPr txBox="1"/>
          <p:nvPr/>
        </p:nvSpPr>
        <p:spPr>
          <a:xfrm>
            <a:off x="5241200" y="4823768"/>
            <a:ext cx="1619631"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Times New Roman"/>
                <a:ea typeface="+mn-ea"/>
                <a:cs typeface="+mn-cs"/>
              </a:rPr>
              <a:t>Time 0 &amp; Failure Criteria</a:t>
            </a:r>
          </a:p>
        </p:txBody>
      </p:sp>
      <p:sp>
        <p:nvSpPr>
          <p:cNvPr id="34" name="Oval 33">
            <a:extLst>
              <a:ext uri="{FF2B5EF4-FFF2-40B4-BE49-F238E27FC236}">
                <a16:creationId xmlns:a16="http://schemas.microsoft.com/office/drawing/2014/main" id="{DFA69172-36AF-43EC-97CF-CAA3723DF22B}"/>
              </a:ext>
            </a:extLst>
          </p:cNvPr>
          <p:cNvSpPr/>
          <p:nvPr/>
        </p:nvSpPr>
        <p:spPr bwMode="auto">
          <a:xfrm>
            <a:off x="5966966" y="2402579"/>
            <a:ext cx="182880" cy="182880"/>
          </a:xfrm>
          <a:prstGeom prst="ellipse">
            <a:avLst/>
          </a:prstGeom>
          <a:solidFill>
            <a:schemeClr val="accent1"/>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35" name="Oval 34">
            <a:extLst>
              <a:ext uri="{FF2B5EF4-FFF2-40B4-BE49-F238E27FC236}">
                <a16:creationId xmlns:a16="http://schemas.microsoft.com/office/drawing/2014/main" id="{63B2E52E-3DEE-4CDA-9A7C-9DCCF357FA54}"/>
              </a:ext>
            </a:extLst>
          </p:cNvPr>
          <p:cNvSpPr/>
          <p:nvPr/>
        </p:nvSpPr>
        <p:spPr bwMode="auto">
          <a:xfrm>
            <a:off x="11776370" y="2415069"/>
            <a:ext cx="182880" cy="182880"/>
          </a:xfrm>
          <a:prstGeom prst="ellipse">
            <a:avLst/>
          </a:prstGeom>
          <a:solidFill>
            <a:schemeClr val="accent1"/>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39" name="TextBox 38">
            <a:extLst>
              <a:ext uri="{FF2B5EF4-FFF2-40B4-BE49-F238E27FC236}">
                <a16:creationId xmlns:a16="http://schemas.microsoft.com/office/drawing/2014/main" id="{D95137A0-9294-4D62-A45C-D5B8C180D798}"/>
              </a:ext>
            </a:extLst>
          </p:cNvPr>
          <p:cNvSpPr txBox="1"/>
          <p:nvPr/>
        </p:nvSpPr>
        <p:spPr>
          <a:xfrm>
            <a:off x="11030545" y="1272498"/>
            <a:ext cx="1027301"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Times New Roman"/>
                <a:ea typeface="+mn-ea"/>
                <a:cs typeface="+mn-cs"/>
              </a:rPr>
              <a:t>End of Test</a:t>
            </a:r>
          </a:p>
        </p:txBody>
      </p:sp>
      <p:cxnSp>
        <p:nvCxnSpPr>
          <p:cNvPr id="40" name="Straight Connector 39">
            <a:extLst>
              <a:ext uri="{FF2B5EF4-FFF2-40B4-BE49-F238E27FC236}">
                <a16:creationId xmlns:a16="http://schemas.microsoft.com/office/drawing/2014/main" id="{32694924-A038-46A0-8FA7-35654C2882B1}"/>
              </a:ext>
            </a:extLst>
          </p:cNvPr>
          <p:cNvCxnSpPr/>
          <p:nvPr/>
        </p:nvCxnSpPr>
        <p:spPr bwMode="auto">
          <a:xfrm>
            <a:off x="11895041" y="2543704"/>
            <a:ext cx="0" cy="2280064"/>
          </a:xfrm>
          <a:prstGeom prst="line">
            <a:avLst/>
          </a:prstGeom>
          <a:noFill/>
          <a:ln w="635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Right Brace 1">
            <a:extLst>
              <a:ext uri="{FF2B5EF4-FFF2-40B4-BE49-F238E27FC236}">
                <a16:creationId xmlns:a16="http://schemas.microsoft.com/office/drawing/2014/main" id="{315FEBB5-AF6E-4A8C-A4DB-FAD368CC6860}"/>
              </a:ext>
            </a:extLst>
          </p:cNvPr>
          <p:cNvSpPr/>
          <p:nvPr/>
        </p:nvSpPr>
        <p:spPr bwMode="auto">
          <a:xfrm rot="16200000">
            <a:off x="8675365" y="-804607"/>
            <a:ext cx="602717" cy="5836634"/>
          </a:xfrm>
          <a:prstGeom prst="rightBrace">
            <a:avLst/>
          </a:prstGeom>
          <a:noFill/>
          <a:ln w="38100"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41" name="TextBox 40">
            <a:extLst>
              <a:ext uri="{FF2B5EF4-FFF2-40B4-BE49-F238E27FC236}">
                <a16:creationId xmlns:a16="http://schemas.microsoft.com/office/drawing/2014/main" id="{03BAC9B1-DB2F-4043-A63B-43DB59B5B3E5}"/>
              </a:ext>
            </a:extLst>
          </p:cNvPr>
          <p:cNvSpPr txBox="1"/>
          <p:nvPr/>
        </p:nvSpPr>
        <p:spPr>
          <a:xfrm>
            <a:off x="8776936" y="1104632"/>
            <a:ext cx="399574"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000000"/>
                </a:solidFill>
                <a:effectLst/>
                <a:uLnTx/>
                <a:uFillTx/>
                <a:latin typeface="Times New Roman"/>
                <a:ea typeface="+mn-ea"/>
                <a:cs typeface="+mn-cs"/>
              </a:rPr>
              <a:t>?</a:t>
            </a:r>
          </a:p>
        </p:txBody>
      </p:sp>
      <p:sp>
        <p:nvSpPr>
          <p:cNvPr id="17" name="Title 1">
            <a:extLst>
              <a:ext uri="{FF2B5EF4-FFF2-40B4-BE49-F238E27FC236}">
                <a16:creationId xmlns:a16="http://schemas.microsoft.com/office/drawing/2014/main" id="{77A54674-D688-42C8-B0D5-5ED72197D2BB}"/>
              </a:ext>
            </a:extLst>
          </p:cNvPr>
          <p:cNvSpPr txBox="1">
            <a:spLocks/>
          </p:cNvSpPr>
          <p:nvPr/>
        </p:nvSpPr>
        <p:spPr bwMode="auto">
          <a:xfrm>
            <a:off x="1208649" y="-19050"/>
            <a:ext cx="9774702"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600" b="1" i="0" u="none" strike="noStrike" kern="0" cap="none" spc="0" normalizeH="0" baseline="0" noProof="0" dirty="0">
                <a:ln>
                  <a:noFill/>
                </a:ln>
                <a:solidFill>
                  <a:srgbClr val="000000"/>
                </a:solidFill>
                <a:effectLst/>
                <a:uLnTx/>
                <a:uFillTx/>
                <a:latin typeface="Times New Roman" panose="02020603050405020304" pitchFamily="18" charset="0"/>
                <a:ea typeface="+mj-ea"/>
                <a:cs typeface="Times New Roman" panose="02020603050405020304" pitchFamily="18" charset="0"/>
              </a:rPr>
              <a:t>Issues with Measuring Product Parameters Before and After Qualification Tests</a:t>
            </a:r>
          </a:p>
        </p:txBody>
      </p:sp>
      <p:sp>
        <p:nvSpPr>
          <p:cNvPr id="20" name="TextBox 19">
            <a:extLst>
              <a:ext uri="{FF2B5EF4-FFF2-40B4-BE49-F238E27FC236}">
                <a16:creationId xmlns:a16="http://schemas.microsoft.com/office/drawing/2014/main" id="{74FB34AF-0CC9-41E7-9FE4-E57DCED134DC}"/>
              </a:ext>
            </a:extLst>
          </p:cNvPr>
          <p:cNvSpPr txBox="1"/>
          <p:nvPr/>
        </p:nvSpPr>
        <p:spPr>
          <a:xfrm>
            <a:off x="6058406" y="1133027"/>
            <a:ext cx="1348244"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Times New Roman"/>
                <a:ea typeface="+mn-ea"/>
                <a:cs typeface="+mn-cs"/>
              </a:rPr>
              <a:t>Parameter Value</a:t>
            </a:r>
          </a:p>
        </p:txBody>
      </p:sp>
    </p:spTree>
    <p:extLst>
      <p:ext uri="{BB962C8B-B14F-4D97-AF65-F5344CB8AC3E}">
        <p14:creationId xmlns:p14="http://schemas.microsoft.com/office/powerpoint/2010/main" val="13600268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Straight Arrow Connector 28">
            <a:extLst>
              <a:ext uri="{FF2B5EF4-FFF2-40B4-BE49-F238E27FC236}">
                <a16:creationId xmlns:a16="http://schemas.microsoft.com/office/drawing/2014/main" id="{B94769C5-D68F-4E59-B575-0D4B7D5D26BB}"/>
              </a:ext>
            </a:extLst>
          </p:cNvPr>
          <p:cNvCxnSpPr>
            <a:cxnSpLocks/>
          </p:cNvCxnSpPr>
          <p:nvPr/>
        </p:nvCxnSpPr>
        <p:spPr bwMode="auto">
          <a:xfrm flipV="1">
            <a:off x="6051017" y="1123950"/>
            <a:ext cx="0" cy="3724428"/>
          </a:xfrm>
          <a:prstGeom prst="straightConnector1">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TextBox 29">
            <a:extLst>
              <a:ext uri="{FF2B5EF4-FFF2-40B4-BE49-F238E27FC236}">
                <a16:creationId xmlns:a16="http://schemas.microsoft.com/office/drawing/2014/main" id="{25B26D73-3A13-4CF5-8453-C64DFFB4E1AA}"/>
              </a:ext>
            </a:extLst>
          </p:cNvPr>
          <p:cNvSpPr txBox="1"/>
          <p:nvPr/>
        </p:nvSpPr>
        <p:spPr>
          <a:xfrm>
            <a:off x="10772200" y="4823768"/>
            <a:ext cx="1004169"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Times New Roman"/>
                <a:ea typeface="+mn-ea"/>
                <a:cs typeface="+mn-cs"/>
              </a:rPr>
              <a:t>Testing Time </a:t>
            </a:r>
          </a:p>
        </p:txBody>
      </p:sp>
      <p:cxnSp>
        <p:nvCxnSpPr>
          <p:cNvPr id="31" name="Straight Connector 30">
            <a:extLst>
              <a:ext uri="{FF2B5EF4-FFF2-40B4-BE49-F238E27FC236}">
                <a16:creationId xmlns:a16="http://schemas.microsoft.com/office/drawing/2014/main" id="{8253A975-5764-4120-BD71-EFD80084BD17}"/>
              </a:ext>
            </a:extLst>
          </p:cNvPr>
          <p:cNvCxnSpPr/>
          <p:nvPr/>
        </p:nvCxnSpPr>
        <p:spPr bwMode="auto">
          <a:xfrm>
            <a:off x="6051017" y="4848378"/>
            <a:ext cx="6140983" cy="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Arrow Connector 36">
            <a:extLst>
              <a:ext uri="{FF2B5EF4-FFF2-40B4-BE49-F238E27FC236}">
                <a16:creationId xmlns:a16="http://schemas.microsoft.com/office/drawing/2014/main" id="{72212A84-240F-42EC-A065-43A523868E91}"/>
              </a:ext>
            </a:extLst>
          </p:cNvPr>
          <p:cNvCxnSpPr/>
          <p:nvPr/>
        </p:nvCxnSpPr>
        <p:spPr bwMode="auto">
          <a:xfrm>
            <a:off x="7608357" y="1728839"/>
            <a:ext cx="0" cy="755268"/>
          </a:xfrm>
          <a:prstGeom prst="straightConnector1">
            <a:avLst/>
          </a:prstGeom>
          <a:noFill/>
          <a:ln w="38100" cap="flat" cmpd="sng" algn="ctr">
            <a:solidFill>
              <a:schemeClr val="accent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TextBox 39">
            <a:extLst>
              <a:ext uri="{FF2B5EF4-FFF2-40B4-BE49-F238E27FC236}">
                <a16:creationId xmlns:a16="http://schemas.microsoft.com/office/drawing/2014/main" id="{1B14C2F4-317A-4422-A19F-95BB1AC5663B}"/>
              </a:ext>
            </a:extLst>
          </p:cNvPr>
          <p:cNvSpPr txBox="1"/>
          <p:nvPr/>
        </p:nvSpPr>
        <p:spPr>
          <a:xfrm>
            <a:off x="7270363" y="1025675"/>
            <a:ext cx="1468441"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CC99">
                    <a:lumMod val="75000"/>
                  </a:srgbClr>
                </a:solidFill>
                <a:effectLst/>
                <a:uLnTx/>
                <a:uFillTx/>
                <a:latin typeface="Times New Roman"/>
                <a:ea typeface="+mn-ea"/>
                <a:cs typeface="+mn-cs"/>
              </a:rPr>
              <a:t>Normal Parameter Trend</a:t>
            </a:r>
          </a:p>
        </p:txBody>
      </p:sp>
      <p:cxnSp>
        <p:nvCxnSpPr>
          <p:cNvPr id="42" name="Straight Connector 41">
            <a:extLst>
              <a:ext uri="{FF2B5EF4-FFF2-40B4-BE49-F238E27FC236}">
                <a16:creationId xmlns:a16="http://schemas.microsoft.com/office/drawing/2014/main" id="{631BAC67-A39B-4820-BC06-5AAFA6C51F37}"/>
              </a:ext>
            </a:extLst>
          </p:cNvPr>
          <p:cNvCxnSpPr/>
          <p:nvPr/>
        </p:nvCxnSpPr>
        <p:spPr bwMode="auto">
          <a:xfrm flipV="1">
            <a:off x="6051016" y="2484107"/>
            <a:ext cx="5883131" cy="19824"/>
          </a:xfrm>
          <a:prstGeom prst="line">
            <a:avLst/>
          </a:prstGeom>
          <a:noFill/>
          <a:ln w="76200"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Oval 46">
            <a:extLst>
              <a:ext uri="{FF2B5EF4-FFF2-40B4-BE49-F238E27FC236}">
                <a16:creationId xmlns:a16="http://schemas.microsoft.com/office/drawing/2014/main" id="{76B45F0B-5888-4B85-A701-6AAD13C5185B}"/>
              </a:ext>
            </a:extLst>
          </p:cNvPr>
          <p:cNvSpPr/>
          <p:nvPr/>
        </p:nvSpPr>
        <p:spPr bwMode="auto">
          <a:xfrm>
            <a:off x="8866045" y="3532860"/>
            <a:ext cx="239148" cy="28659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56" name="Freeform: Shape 55">
            <a:extLst>
              <a:ext uri="{FF2B5EF4-FFF2-40B4-BE49-F238E27FC236}">
                <a16:creationId xmlns:a16="http://schemas.microsoft.com/office/drawing/2014/main" id="{7AE7EA70-5169-445B-9DD8-D04BFF41BA40}"/>
              </a:ext>
            </a:extLst>
          </p:cNvPr>
          <p:cNvSpPr/>
          <p:nvPr/>
        </p:nvSpPr>
        <p:spPr bwMode="auto">
          <a:xfrm>
            <a:off x="6049108" y="2039798"/>
            <a:ext cx="1477107" cy="478319"/>
          </a:xfrm>
          <a:custGeom>
            <a:avLst/>
            <a:gdLst>
              <a:gd name="connsiteX0" fmla="*/ 0 w 1477107"/>
              <a:gd name="connsiteY0" fmla="*/ 464251 h 478319"/>
              <a:gd name="connsiteX1" fmla="*/ 661181 w 1477107"/>
              <a:gd name="connsiteY1" fmla="*/ 17 h 478319"/>
              <a:gd name="connsiteX2" fmla="*/ 1477107 w 1477107"/>
              <a:gd name="connsiteY2" fmla="*/ 478319 h 478319"/>
            </a:gdLst>
            <a:ahLst/>
            <a:cxnLst>
              <a:cxn ang="0">
                <a:pos x="connsiteX0" y="connsiteY0"/>
              </a:cxn>
              <a:cxn ang="0">
                <a:pos x="connsiteX1" y="connsiteY1"/>
              </a:cxn>
              <a:cxn ang="0">
                <a:pos x="connsiteX2" y="connsiteY2"/>
              </a:cxn>
            </a:cxnLst>
            <a:rect l="l" t="t" r="r" b="b"/>
            <a:pathLst>
              <a:path w="1477107" h="478319">
                <a:moveTo>
                  <a:pt x="0" y="464251"/>
                </a:moveTo>
                <a:cubicBezTo>
                  <a:pt x="207498" y="230961"/>
                  <a:pt x="414997" y="-2328"/>
                  <a:pt x="661181" y="17"/>
                </a:cubicBezTo>
                <a:cubicBezTo>
                  <a:pt x="907365" y="2362"/>
                  <a:pt x="1192236" y="240340"/>
                  <a:pt x="1477107" y="478319"/>
                </a:cubicBezTo>
              </a:path>
            </a:pathLst>
          </a:custGeom>
          <a:noFill/>
          <a:ln w="762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57" name="Freeform: Shape 56">
            <a:extLst>
              <a:ext uri="{FF2B5EF4-FFF2-40B4-BE49-F238E27FC236}">
                <a16:creationId xmlns:a16="http://schemas.microsoft.com/office/drawing/2014/main" id="{96CBBDBB-F62D-43C1-BD4C-D100E0DBCE0C}"/>
              </a:ext>
            </a:extLst>
          </p:cNvPr>
          <p:cNvSpPr/>
          <p:nvPr/>
        </p:nvSpPr>
        <p:spPr bwMode="auto">
          <a:xfrm rot="10800000">
            <a:off x="7508512" y="2501679"/>
            <a:ext cx="1477107" cy="478319"/>
          </a:xfrm>
          <a:custGeom>
            <a:avLst/>
            <a:gdLst>
              <a:gd name="connsiteX0" fmla="*/ 0 w 1477107"/>
              <a:gd name="connsiteY0" fmla="*/ 464251 h 478319"/>
              <a:gd name="connsiteX1" fmla="*/ 661181 w 1477107"/>
              <a:gd name="connsiteY1" fmla="*/ 17 h 478319"/>
              <a:gd name="connsiteX2" fmla="*/ 1477107 w 1477107"/>
              <a:gd name="connsiteY2" fmla="*/ 478319 h 478319"/>
            </a:gdLst>
            <a:ahLst/>
            <a:cxnLst>
              <a:cxn ang="0">
                <a:pos x="connsiteX0" y="connsiteY0"/>
              </a:cxn>
              <a:cxn ang="0">
                <a:pos x="connsiteX1" y="connsiteY1"/>
              </a:cxn>
              <a:cxn ang="0">
                <a:pos x="connsiteX2" y="connsiteY2"/>
              </a:cxn>
            </a:cxnLst>
            <a:rect l="l" t="t" r="r" b="b"/>
            <a:pathLst>
              <a:path w="1477107" h="478319">
                <a:moveTo>
                  <a:pt x="0" y="464251"/>
                </a:moveTo>
                <a:cubicBezTo>
                  <a:pt x="207498" y="230961"/>
                  <a:pt x="414997" y="-2328"/>
                  <a:pt x="661181" y="17"/>
                </a:cubicBezTo>
                <a:cubicBezTo>
                  <a:pt x="907365" y="2362"/>
                  <a:pt x="1192236" y="240340"/>
                  <a:pt x="1477107" y="478319"/>
                </a:cubicBezTo>
              </a:path>
            </a:pathLst>
          </a:custGeom>
          <a:noFill/>
          <a:ln w="762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58" name="Freeform: Shape 57">
            <a:extLst>
              <a:ext uri="{FF2B5EF4-FFF2-40B4-BE49-F238E27FC236}">
                <a16:creationId xmlns:a16="http://schemas.microsoft.com/office/drawing/2014/main" id="{8BB66573-3073-43B6-A011-5FB2DAE9C791}"/>
              </a:ext>
            </a:extLst>
          </p:cNvPr>
          <p:cNvSpPr/>
          <p:nvPr/>
        </p:nvSpPr>
        <p:spPr bwMode="auto">
          <a:xfrm>
            <a:off x="8977200" y="2068850"/>
            <a:ext cx="1477107" cy="478319"/>
          </a:xfrm>
          <a:custGeom>
            <a:avLst/>
            <a:gdLst>
              <a:gd name="connsiteX0" fmla="*/ 0 w 1477107"/>
              <a:gd name="connsiteY0" fmla="*/ 464251 h 478319"/>
              <a:gd name="connsiteX1" fmla="*/ 661181 w 1477107"/>
              <a:gd name="connsiteY1" fmla="*/ 17 h 478319"/>
              <a:gd name="connsiteX2" fmla="*/ 1477107 w 1477107"/>
              <a:gd name="connsiteY2" fmla="*/ 478319 h 478319"/>
            </a:gdLst>
            <a:ahLst/>
            <a:cxnLst>
              <a:cxn ang="0">
                <a:pos x="connsiteX0" y="connsiteY0"/>
              </a:cxn>
              <a:cxn ang="0">
                <a:pos x="connsiteX1" y="connsiteY1"/>
              </a:cxn>
              <a:cxn ang="0">
                <a:pos x="connsiteX2" y="connsiteY2"/>
              </a:cxn>
            </a:cxnLst>
            <a:rect l="l" t="t" r="r" b="b"/>
            <a:pathLst>
              <a:path w="1477107" h="478319">
                <a:moveTo>
                  <a:pt x="0" y="464251"/>
                </a:moveTo>
                <a:cubicBezTo>
                  <a:pt x="207498" y="230961"/>
                  <a:pt x="414997" y="-2328"/>
                  <a:pt x="661181" y="17"/>
                </a:cubicBezTo>
                <a:cubicBezTo>
                  <a:pt x="907365" y="2362"/>
                  <a:pt x="1192236" y="240340"/>
                  <a:pt x="1477107" y="478319"/>
                </a:cubicBezTo>
              </a:path>
            </a:pathLst>
          </a:custGeom>
          <a:noFill/>
          <a:ln w="762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59" name="Freeform: Shape 58">
            <a:extLst>
              <a:ext uri="{FF2B5EF4-FFF2-40B4-BE49-F238E27FC236}">
                <a16:creationId xmlns:a16="http://schemas.microsoft.com/office/drawing/2014/main" id="{B3460D33-6FEC-4D2C-A800-EAB57D1D00AF}"/>
              </a:ext>
            </a:extLst>
          </p:cNvPr>
          <p:cNvSpPr/>
          <p:nvPr/>
        </p:nvSpPr>
        <p:spPr bwMode="auto">
          <a:xfrm rot="10800000">
            <a:off x="10399122" y="2518815"/>
            <a:ext cx="1477107" cy="478319"/>
          </a:xfrm>
          <a:custGeom>
            <a:avLst/>
            <a:gdLst>
              <a:gd name="connsiteX0" fmla="*/ 0 w 1477107"/>
              <a:gd name="connsiteY0" fmla="*/ 464251 h 478319"/>
              <a:gd name="connsiteX1" fmla="*/ 661181 w 1477107"/>
              <a:gd name="connsiteY1" fmla="*/ 17 h 478319"/>
              <a:gd name="connsiteX2" fmla="*/ 1477107 w 1477107"/>
              <a:gd name="connsiteY2" fmla="*/ 478319 h 478319"/>
            </a:gdLst>
            <a:ahLst/>
            <a:cxnLst>
              <a:cxn ang="0">
                <a:pos x="connsiteX0" y="connsiteY0"/>
              </a:cxn>
              <a:cxn ang="0">
                <a:pos x="connsiteX1" y="connsiteY1"/>
              </a:cxn>
              <a:cxn ang="0">
                <a:pos x="connsiteX2" y="connsiteY2"/>
              </a:cxn>
            </a:cxnLst>
            <a:rect l="l" t="t" r="r" b="b"/>
            <a:pathLst>
              <a:path w="1477107" h="478319">
                <a:moveTo>
                  <a:pt x="0" y="464251"/>
                </a:moveTo>
                <a:cubicBezTo>
                  <a:pt x="207498" y="230961"/>
                  <a:pt x="414997" y="-2328"/>
                  <a:pt x="661181" y="17"/>
                </a:cubicBezTo>
                <a:cubicBezTo>
                  <a:pt x="907365" y="2362"/>
                  <a:pt x="1192236" y="240340"/>
                  <a:pt x="1477107" y="478319"/>
                </a:cubicBezTo>
              </a:path>
            </a:pathLst>
          </a:custGeom>
          <a:noFill/>
          <a:ln w="762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cxnSp>
        <p:nvCxnSpPr>
          <p:cNvPr id="61" name="Straight Arrow Connector 60">
            <a:extLst>
              <a:ext uri="{FF2B5EF4-FFF2-40B4-BE49-F238E27FC236}">
                <a16:creationId xmlns:a16="http://schemas.microsoft.com/office/drawing/2014/main" id="{5DEF301D-05B6-43FC-A399-14A5CE84500B}"/>
              </a:ext>
            </a:extLst>
          </p:cNvPr>
          <p:cNvCxnSpPr/>
          <p:nvPr/>
        </p:nvCxnSpPr>
        <p:spPr bwMode="auto">
          <a:xfrm flipH="1" flipV="1">
            <a:off x="8866045" y="2781884"/>
            <a:ext cx="111155" cy="543256"/>
          </a:xfrm>
          <a:prstGeom prst="straightConnector1">
            <a:avLst/>
          </a:prstGeom>
          <a:noFill/>
          <a:ln w="38100" cap="flat" cmpd="sng" algn="ctr">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 name="TextBox 61">
            <a:extLst>
              <a:ext uri="{FF2B5EF4-FFF2-40B4-BE49-F238E27FC236}">
                <a16:creationId xmlns:a16="http://schemas.microsoft.com/office/drawing/2014/main" id="{E810798B-4789-4A4B-A835-2BA885BA8854}"/>
              </a:ext>
            </a:extLst>
          </p:cNvPr>
          <p:cNvSpPr txBox="1"/>
          <p:nvPr/>
        </p:nvSpPr>
        <p:spPr>
          <a:xfrm>
            <a:off x="8353419" y="3295169"/>
            <a:ext cx="1468441"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Times New Roman"/>
                <a:ea typeface="+mn-ea"/>
                <a:cs typeface="+mn-cs"/>
              </a:rPr>
              <a:t>Actual Parameter Trend</a:t>
            </a:r>
          </a:p>
        </p:txBody>
      </p:sp>
      <p:sp>
        <p:nvSpPr>
          <p:cNvPr id="66" name="TextBox 65">
            <a:extLst>
              <a:ext uri="{FF2B5EF4-FFF2-40B4-BE49-F238E27FC236}">
                <a16:creationId xmlns:a16="http://schemas.microsoft.com/office/drawing/2014/main" id="{1E88DC9B-F7C6-410E-BB90-9D61CD3F3838}"/>
              </a:ext>
            </a:extLst>
          </p:cNvPr>
          <p:cNvSpPr txBox="1"/>
          <p:nvPr/>
        </p:nvSpPr>
        <p:spPr>
          <a:xfrm>
            <a:off x="5241200" y="4823768"/>
            <a:ext cx="1619631"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Times New Roman"/>
                <a:ea typeface="+mn-ea"/>
                <a:cs typeface="+mn-cs"/>
              </a:rPr>
              <a:t>Time 0 &amp; Failure Criteria</a:t>
            </a:r>
          </a:p>
        </p:txBody>
      </p:sp>
      <p:sp>
        <p:nvSpPr>
          <p:cNvPr id="67" name="Oval 66">
            <a:extLst>
              <a:ext uri="{FF2B5EF4-FFF2-40B4-BE49-F238E27FC236}">
                <a16:creationId xmlns:a16="http://schemas.microsoft.com/office/drawing/2014/main" id="{C45D7F9F-DC85-4B62-AB85-5D8F7D64EF02}"/>
              </a:ext>
            </a:extLst>
          </p:cNvPr>
          <p:cNvSpPr/>
          <p:nvPr/>
        </p:nvSpPr>
        <p:spPr bwMode="auto">
          <a:xfrm>
            <a:off x="5966966" y="2402579"/>
            <a:ext cx="182880" cy="182880"/>
          </a:xfrm>
          <a:prstGeom prst="ellipse">
            <a:avLst/>
          </a:prstGeom>
          <a:solidFill>
            <a:schemeClr val="accent1"/>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68" name="Oval 67">
            <a:extLst>
              <a:ext uri="{FF2B5EF4-FFF2-40B4-BE49-F238E27FC236}">
                <a16:creationId xmlns:a16="http://schemas.microsoft.com/office/drawing/2014/main" id="{3540F605-35F5-4EF2-8A7F-423A269D8030}"/>
              </a:ext>
            </a:extLst>
          </p:cNvPr>
          <p:cNvSpPr/>
          <p:nvPr/>
        </p:nvSpPr>
        <p:spPr bwMode="auto">
          <a:xfrm>
            <a:off x="11776370" y="2415069"/>
            <a:ext cx="182880" cy="182880"/>
          </a:xfrm>
          <a:prstGeom prst="ellipse">
            <a:avLst/>
          </a:prstGeom>
          <a:solidFill>
            <a:schemeClr val="accent1"/>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cxnSp>
        <p:nvCxnSpPr>
          <p:cNvPr id="70" name="Straight Connector 69">
            <a:extLst>
              <a:ext uri="{FF2B5EF4-FFF2-40B4-BE49-F238E27FC236}">
                <a16:creationId xmlns:a16="http://schemas.microsoft.com/office/drawing/2014/main" id="{EE91408D-819B-4E08-9EAE-47D42954C52E}"/>
              </a:ext>
            </a:extLst>
          </p:cNvPr>
          <p:cNvCxnSpPr/>
          <p:nvPr/>
        </p:nvCxnSpPr>
        <p:spPr bwMode="auto">
          <a:xfrm>
            <a:off x="11895041" y="2543704"/>
            <a:ext cx="0" cy="2280064"/>
          </a:xfrm>
          <a:prstGeom prst="line">
            <a:avLst/>
          </a:prstGeom>
          <a:noFill/>
          <a:ln w="635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 name="TextBox 70">
            <a:extLst>
              <a:ext uri="{FF2B5EF4-FFF2-40B4-BE49-F238E27FC236}">
                <a16:creationId xmlns:a16="http://schemas.microsoft.com/office/drawing/2014/main" id="{0F3FE065-BAA0-45A7-A29D-B6C495BF1876}"/>
              </a:ext>
            </a:extLst>
          </p:cNvPr>
          <p:cNvSpPr txBox="1"/>
          <p:nvPr/>
        </p:nvSpPr>
        <p:spPr>
          <a:xfrm>
            <a:off x="11262719" y="1714341"/>
            <a:ext cx="1027301"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Times New Roman"/>
                <a:ea typeface="+mn-ea"/>
                <a:cs typeface="+mn-cs"/>
              </a:rPr>
              <a:t>End of Test</a:t>
            </a:r>
          </a:p>
        </p:txBody>
      </p:sp>
      <p:sp>
        <p:nvSpPr>
          <p:cNvPr id="25" name="TextBox 24">
            <a:extLst>
              <a:ext uri="{FF2B5EF4-FFF2-40B4-BE49-F238E27FC236}">
                <a16:creationId xmlns:a16="http://schemas.microsoft.com/office/drawing/2014/main" id="{90186264-99D4-4375-8546-7B9CC59E16B4}"/>
              </a:ext>
            </a:extLst>
          </p:cNvPr>
          <p:cNvSpPr txBox="1"/>
          <p:nvPr/>
        </p:nvSpPr>
        <p:spPr>
          <a:xfrm>
            <a:off x="6058406" y="1133027"/>
            <a:ext cx="1348244"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Times New Roman"/>
                <a:ea typeface="+mn-ea"/>
                <a:cs typeface="+mn-cs"/>
              </a:rPr>
              <a:t>Parameter Value</a:t>
            </a:r>
          </a:p>
        </p:txBody>
      </p:sp>
      <p:sp>
        <p:nvSpPr>
          <p:cNvPr id="26" name="Content Placeholder 2">
            <a:extLst>
              <a:ext uri="{FF2B5EF4-FFF2-40B4-BE49-F238E27FC236}">
                <a16:creationId xmlns:a16="http://schemas.microsoft.com/office/drawing/2014/main" id="{44ADB1E9-CDCB-4DA4-B07E-6FB0A07F611E}"/>
              </a:ext>
            </a:extLst>
          </p:cNvPr>
          <p:cNvSpPr>
            <a:spLocks noGrp="1"/>
          </p:cNvSpPr>
          <p:nvPr>
            <p:ph type="body" idx="1"/>
          </p:nvPr>
        </p:nvSpPr>
        <p:spPr>
          <a:xfrm>
            <a:off x="129238" y="1123950"/>
            <a:ext cx="5142253" cy="4938094"/>
          </a:xfrm>
        </p:spPr>
        <p:txBody>
          <a:bodyPr/>
          <a:lstStyle/>
          <a:p>
            <a:pPr>
              <a:spcBef>
                <a:spcPts val="600"/>
              </a:spcBef>
              <a:spcAft>
                <a:spcPts val="600"/>
              </a:spcAft>
            </a:pPr>
            <a:r>
              <a:rPr lang="en-US" dirty="0"/>
              <a:t>Unexpected product parameters changes are not observed with measurements only before and after the qualification test.</a:t>
            </a:r>
          </a:p>
        </p:txBody>
      </p:sp>
      <p:sp>
        <p:nvSpPr>
          <p:cNvPr id="27" name="Title 1">
            <a:extLst>
              <a:ext uri="{FF2B5EF4-FFF2-40B4-BE49-F238E27FC236}">
                <a16:creationId xmlns:a16="http://schemas.microsoft.com/office/drawing/2014/main" id="{6420D484-523E-4AAF-8605-93AF4BBB294B}"/>
              </a:ext>
            </a:extLst>
          </p:cNvPr>
          <p:cNvSpPr txBox="1">
            <a:spLocks/>
          </p:cNvSpPr>
          <p:nvPr/>
        </p:nvSpPr>
        <p:spPr bwMode="auto">
          <a:xfrm>
            <a:off x="1208649" y="-19050"/>
            <a:ext cx="9774702"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600" b="1" i="0" u="none" strike="noStrike" kern="0" cap="none" spc="0" normalizeH="0" baseline="0" noProof="0" dirty="0">
                <a:ln>
                  <a:noFill/>
                </a:ln>
                <a:solidFill>
                  <a:srgbClr val="000000"/>
                </a:solidFill>
                <a:effectLst/>
                <a:uLnTx/>
                <a:uFillTx/>
                <a:latin typeface="Times New Roman" panose="02020603050405020304" pitchFamily="18" charset="0"/>
                <a:ea typeface="+mj-ea"/>
                <a:cs typeface="Times New Roman" panose="02020603050405020304" pitchFamily="18" charset="0"/>
              </a:rPr>
              <a:t>Issues with Measuring Product Parameters Before and After Qualification Tests</a:t>
            </a:r>
          </a:p>
        </p:txBody>
      </p:sp>
    </p:spTree>
    <p:extLst>
      <p:ext uri="{BB962C8B-B14F-4D97-AF65-F5344CB8AC3E}">
        <p14:creationId xmlns:p14="http://schemas.microsoft.com/office/powerpoint/2010/main" val="9976149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357C8D-6D5F-4359-85A0-A725A8905AAF}"/>
              </a:ext>
            </a:extLst>
          </p:cNvPr>
          <p:cNvSpPr>
            <a:spLocks noGrp="1"/>
          </p:cNvSpPr>
          <p:nvPr>
            <p:ph type="body" idx="1"/>
          </p:nvPr>
        </p:nvSpPr>
        <p:spPr>
          <a:xfrm>
            <a:off x="129238" y="1123950"/>
            <a:ext cx="5142253" cy="4938094"/>
          </a:xfrm>
        </p:spPr>
        <p:txBody>
          <a:bodyPr/>
          <a:lstStyle/>
          <a:p>
            <a:pPr>
              <a:spcBef>
                <a:spcPts val="600"/>
              </a:spcBef>
              <a:spcAft>
                <a:spcPts val="600"/>
              </a:spcAft>
            </a:pPr>
            <a:r>
              <a:rPr lang="en-US" dirty="0"/>
              <a:t>Unexpected product parameters changes are not observed with measurements only before and after the qualification test.</a:t>
            </a:r>
          </a:p>
          <a:p>
            <a:pPr>
              <a:spcBef>
                <a:spcPts val="600"/>
              </a:spcBef>
              <a:spcAft>
                <a:spcPts val="600"/>
              </a:spcAft>
            </a:pPr>
            <a:r>
              <a:rPr lang="en-US" dirty="0"/>
              <a:t>Any anomalous behavior or degradation would not be observed during testing.</a:t>
            </a:r>
          </a:p>
        </p:txBody>
      </p:sp>
      <p:sp>
        <p:nvSpPr>
          <p:cNvPr id="12" name="Oval 11">
            <a:extLst>
              <a:ext uri="{FF2B5EF4-FFF2-40B4-BE49-F238E27FC236}">
                <a16:creationId xmlns:a16="http://schemas.microsoft.com/office/drawing/2014/main" id="{E881A369-E97A-4CEC-9ED6-1C3D41D21788}"/>
              </a:ext>
            </a:extLst>
          </p:cNvPr>
          <p:cNvSpPr/>
          <p:nvPr/>
        </p:nvSpPr>
        <p:spPr bwMode="auto">
          <a:xfrm>
            <a:off x="6216877" y="1378297"/>
            <a:ext cx="274320" cy="27432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cxnSp>
        <p:nvCxnSpPr>
          <p:cNvPr id="15" name="Straight Connector 14">
            <a:extLst>
              <a:ext uri="{FF2B5EF4-FFF2-40B4-BE49-F238E27FC236}">
                <a16:creationId xmlns:a16="http://schemas.microsoft.com/office/drawing/2014/main" id="{AA889020-8EB8-4373-AC4E-C5923DE07593}"/>
              </a:ext>
            </a:extLst>
          </p:cNvPr>
          <p:cNvCxnSpPr/>
          <p:nvPr/>
        </p:nvCxnSpPr>
        <p:spPr bwMode="auto">
          <a:xfrm>
            <a:off x="11934147" y="2543704"/>
            <a:ext cx="0" cy="2280064"/>
          </a:xfrm>
          <a:prstGeom prst="line">
            <a:avLst/>
          </a:prstGeom>
          <a:noFill/>
          <a:ln w="635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TextBox 22">
            <a:extLst>
              <a:ext uri="{FF2B5EF4-FFF2-40B4-BE49-F238E27FC236}">
                <a16:creationId xmlns:a16="http://schemas.microsoft.com/office/drawing/2014/main" id="{EA56F74C-5092-4559-A13E-DD5CF6D12D8C}"/>
              </a:ext>
            </a:extLst>
          </p:cNvPr>
          <p:cNvSpPr txBox="1"/>
          <p:nvPr/>
        </p:nvSpPr>
        <p:spPr>
          <a:xfrm>
            <a:off x="10926616" y="2602020"/>
            <a:ext cx="1027301"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Times New Roman"/>
                <a:ea typeface="+mn-ea"/>
                <a:cs typeface="+mn-cs"/>
              </a:rPr>
              <a:t>End of Test</a:t>
            </a:r>
          </a:p>
        </p:txBody>
      </p:sp>
      <p:sp>
        <p:nvSpPr>
          <p:cNvPr id="28" name="TextBox 27">
            <a:extLst>
              <a:ext uri="{FF2B5EF4-FFF2-40B4-BE49-F238E27FC236}">
                <a16:creationId xmlns:a16="http://schemas.microsoft.com/office/drawing/2014/main" id="{A01013CF-1670-4F5C-BFCF-F4C884F9104B}"/>
              </a:ext>
            </a:extLst>
          </p:cNvPr>
          <p:cNvSpPr txBox="1"/>
          <p:nvPr/>
        </p:nvSpPr>
        <p:spPr>
          <a:xfrm>
            <a:off x="9924774" y="3241773"/>
            <a:ext cx="1989604" cy="923330"/>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Times New Roman"/>
                <a:ea typeface="+mn-ea"/>
                <a:cs typeface="+mn-cs"/>
              </a:rPr>
              <a:t>Example of a Product Failure Parameter Trend </a:t>
            </a:r>
          </a:p>
        </p:txBody>
      </p:sp>
      <p:sp>
        <p:nvSpPr>
          <p:cNvPr id="6" name="Freeform: Shape 5">
            <a:extLst>
              <a:ext uri="{FF2B5EF4-FFF2-40B4-BE49-F238E27FC236}">
                <a16:creationId xmlns:a16="http://schemas.microsoft.com/office/drawing/2014/main" id="{223CC9EA-0887-463A-9227-14E7F4EAA5E4}"/>
              </a:ext>
            </a:extLst>
          </p:cNvPr>
          <p:cNvSpPr/>
          <p:nvPr/>
        </p:nvSpPr>
        <p:spPr bwMode="auto">
          <a:xfrm>
            <a:off x="8813653" y="2523755"/>
            <a:ext cx="1961240" cy="2300013"/>
          </a:xfrm>
          <a:custGeom>
            <a:avLst/>
            <a:gdLst>
              <a:gd name="connsiteX0" fmla="*/ 0 w 2011680"/>
              <a:gd name="connsiteY0" fmla="*/ 0 h 2350567"/>
              <a:gd name="connsiteX1" fmla="*/ 562708 w 2011680"/>
              <a:gd name="connsiteY1" fmla="*/ 506436 h 2350567"/>
              <a:gd name="connsiteX2" fmla="*/ 759655 w 2011680"/>
              <a:gd name="connsiteY2" fmla="*/ 1716258 h 2350567"/>
              <a:gd name="connsiteX3" fmla="*/ 1420837 w 2011680"/>
              <a:gd name="connsiteY3" fmla="*/ 2250830 h 2350567"/>
              <a:gd name="connsiteX4" fmla="*/ 2011680 w 2011680"/>
              <a:gd name="connsiteY4" fmla="*/ 2349304 h 23505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80" h="2350567">
                <a:moveTo>
                  <a:pt x="0" y="0"/>
                </a:moveTo>
                <a:cubicBezTo>
                  <a:pt x="218049" y="110196"/>
                  <a:pt x="436099" y="220393"/>
                  <a:pt x="562708" y="506436"/>
                </a:cubicBezTo>
                <a:cubicBezTo>
                  <a:pt x="689317" y="792479"/>
                  <a:pt x="616634" y="1425526"/>
                  <a:pt x="759655" y="1716258"/>
                </a:cubicBezTo>
                <a:cubicBezTo>
                  <a:pt x="902676" y="2006990"/>
                  <a:pt x="1212166" y="2145322"/>
                  <a:pt x="1420837" y="2250830"/>
                </a:cubicBezTo>
                <a:cubicBezTo>
                  <a:pt x="1629508" y="2356338"/>
                  <a:pt x="1820594" y="2352821"/>
                  <a:pt x="2011680" y="2349304"/>
                </a:cubicBezTo>
              </a:path>
            </a:pathLst>
          </a:custGeom>
          <a:noFill/>
          <a:ln w="76200"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cxnSp>
        <p:nvCxnSpPr>
          <p:cNvPr id="29" name="Straight Arrow Connector 28">
            <a:extLst>
              <a:ext uri="{FF2B5EF4-FFF2-40B4-BE49-F238E27FC236}">
                <a16:creationId xmlns:a16="http://schemas.microsoft.com/office/drawing/2014/main" id="{F3CDEA22-AAC5-40B5-88B4-419BA8E20DDA}"/>
              </a:ext>
            </a:extLst>
          </p:cNvPr>
          <p:cNvCxnSpPr/>
          <p:nvPr/>
        </p:nvCxnSpPr>
        <p:spPr bwMode="auto">
          <a:xfrm flipH="1">
            <a:off x="7319216" y="1641475"/>
            <a:ext cx="576400" cy="862456"/>
          </a:xfrm>
          <a:prstGeom prst="straightConnector1">
            <a:avLst/>
          </a:prstGeom>
          <a:noFill/>
          <a:ln w="38100" cap="flat" cmpd="sng" algn="ctr">
            <a:solidFill>
              <a:schemeClr val="accent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TextBox 29">
            <a:extLst>
              <a:ext uri="{FF2B5EF4-FFF2-40B4-BE49-F238E27FC236}">
                <a16:creationId xmlns:a16="http://schemas.microsoft.com/office/drawing/2014/main" id="{A9FD2773-DD55-498A-A8B5-019F444248E2}"/>
              </a:ext>
            </a:extLst>
          </p:cNvPr>
          <p:cNvSpPr txBox="1"/>
          <p:nvPr/>
        </p:nvSpPr>
        <p:spPr>
          <a:xfrm>
            <a:off x="7793468" y="1041311"/>
            <a:ext cx="1515352" cy="1200329"/>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CC99">
                    <a:lumMod val="75000"/>
                  </a:srgbClr>
                </a:solidFill>
                <a:effectLst/>
                <a:uLnTx/>
                <a:uFillTx/>
                <a:latin typeface="Times New Roman"/>
                <a:ea typeface="+mn-ea"/>
                <a:cs typeface="+mn-cs"/>
              </a:rPr>
              <a:t>Expected Product Parameter Trend</a:t>
            </a:r>
          </a:p>
        </p:txBody>
      </p:sp>
      <p:cxnSp>
        <p:nvCxnSpPr>
          <p:cNvPr id="27" name="Straight Arrow Connector 26">
            <a:extLst>
              <a:ext uri="{FF2B5EF4-FFF2-40B4-BE49-F238E27FC236}">
                <a16:creationId xmlns:a16="http://schemas.microsoft.com/office/drawing/2014/main" id="{0CFA9203-12EB-4D24-A3F2-484FFDFCC152}"/>
              </a:ext>
            </a:extLst>
          </p:cNvPr>
          <p:cNvCxnSpPr/>
          <p:nvPr/>
        </p:nvCxnSpPr>
        <p:spPr bwMode="auto">
          <a:xfrm flipH="1">
            <a:off x="9534202" y="3562537"/>
            <a:ext cx="600327" cy="95184"/>
          </a:xfrm>
          <a:prstGeom prst="straightConnector1">
            <a:avLst/>
          </a:prstGeom>
          <a:noFill/>
          <a:ln w="38100" cap="flat" cmpd="sng" algn="ctr">
            <a:solidFill>
              <a:srgbClr val="C0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Arrow Connector 21">
            <a:extLst>
              <a:ext uri="{FF2B5EF4-FFF2-40B4-BE49-F238E27FC236}">
                <a16:creationId xmlns:a16="http://schemas.microsoft.com/office/drawing/2014/main" id="{D19202DE-9B6A-4384-8C91-7C87CD9C7AEC}"/>
              </a:ext>
            </a:extLst>
          </p:cNvPr>
          <p:cNvCxnSpPr>
            <a:cxnSpLocks/>
          </p:cNvCxnSpPr>
          <p:nvPr/>
        </p:nvCxnSpPr>
        <p:spPr bwMode="auto">
          <a:xfrm flipV="1">
            <a:off x="6051017" y="1123950"/>
            <a:ext cx="0" cy="3724428"/>
          </a:xfrm>
          <a:prstGeom prst="straightConnector1">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Straight Connector 33">
            <a:extLst>
              <a:ext uri="{FF2B5EF4-FFF2-40B4-BE49-F238E27FC236}">
                <a16:creationId xmlns:a16="http://schemas.microsoft.com/office/drawing/2014/main" id="{BCD0702F-70AA-482D-B730-EDE00EC76ED9}"/>
              </a:ext>
            </a:extLst>
          </p:cNvPr>
          <p:cNvCxnSpPr/>
          <p:nvPr/>
        </p:nvCxnSpPr>
        <p:spPr bwMode="auto">
          <a:xfrm>
            <a:off x="6051017" y="4848378"/>
            <a:ext cx="5942958" cy="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TextBox 34">
            <a:extLst>
              <a:ext uri="{FF2B5EF4-FFF2-40B4-BE49-F238E27FC236}">
                <a16:creationId xmlns:a16="http://schemas.microsoft.com/office/drawing/2014/main" id="{7417FACC-CEF6-4752-A433-A3973F3D6BC0}"/>
              </a:ext>
            </a:extLst>
          </p:cNvPr>
          <p:cNvSpPr txBox="1"/>
          <p:nvPr/>
        </p:nvSpPr>
        <p:spPr>
          <a:xfrm>
            <a:off x="5241200" y="4823768"/>
            <a:ext cx="1619631"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Times New Roman"/>
                <a:ea typeface="+mn-ea"/>
                <a:cs typeface="+mn-cs"/>
              </a:rPr>
              <a:t>Time 0 &amp; Failure Criteria</a:t>
            </a:r>
          </a:p>
        </p:txBody>
      </p:sp>
      <p:cxnSp>
        <p:nvCxnSpPr>
          <p:cNvPr id="38" name="Straight Connector 37">
            <a:extLst>
              <a:ext uri="{FF2B5EF4-FFF2-40B4-BE49-F238E27FC236}">
                <a16:creationId xmlns:a16="http://schemas.microsoft.com/office/drawing/2014/main" id="{164984AF-EEF2-4011-9894-63DCF7684B1A}"/>
              </a:ext>
            </a:extLst>
          </p:cNvPr>
          <p:cNvCxnSpPr/>
          <p:nvPr/>
        </p:nvCxnSpPr>
        <p:spPr bwMode="auto">
          <a:xfrm flipV="1">
            <a:off x="6051016" y="2484107"/>
            <a:ext cx="5883131" cy="19824"/>
          </a:xfrm>
          <a:prstGeom prst="line">
            <a:avLst/>
          </a:prstGeom>
          <a:noFill/>
          <a:ln w="76200"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Oval 38">
            <a:extLst>
              <a:ext uri="{FF2B5EF4-FFF2-40B4-BE49-F238E27FC236}">
                <a16:creationId xmlns:a16="http://schemas.microsoft.com/office/drawing/2014/main" id="{DEAA4E80-5FA5-47EE-AE8B-DC21B22C9C50}"/>
              </a:ext>
            </a:extLst>
          </p:cNvPr>
          <p:cNvSpPr/>
          <p:nvPr/>
        </p:nvSpPr>
        <p:spPr bwMode="auto">
          <a:xfrm>
            <a:off x="8866045" y="3532860"/>
            <a:ext cx="239148" cy="28659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46" name="TextBox 45">
            <a:extLst>
              <a:ext uri="{FF2B5EF4-FFF2-40B4-BE49-F238E27FC236}">
                <a16:creationId xmlns:a16="http://schemas.microsoft.com/office/drawing/2014/main" id="{900839F0-FDE5-4F24-96D6-FEAA7E94EAE7}"/>
              </a:ext>
            </a:extLst>
          </p:cNvPr>
          <p:cNvSpPr txBox="1"/>
          <p:nvPr/>
        </p:nvSpPr>
        <p:spPr>
          <a:xfrm>
            <a:off x="10772200" y="4823768"/>
            <a:ext cx="1004169"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Times New Roman"/>
                <a:ea typeface="+mn-ea"/>
                <a:cs typeface="+mn-cs"/>
              </a:rPr>
              <a:t>Testing Time </a:t>
            </a:r>
          </a:p>
        </p:txBody>
      </p:sp>
      <p:sp>
        <p:nvSpPr>
          <p:cNvPr id="24" name="TextBox 23">
            <a:extLst>
              <a:ext uri="{FF2B5EF4-FFF2-40B4-BE49-F238E27FC236}">
                <a16:creationId xmlns:a16="http://schemas.microsoft.com/office/drawing/2014/main" id="{43EE7841-7DFF-40A4-8ACA-2CDA49C83310}"/>
              </a:ext>
            </a:extLst>
          </p:cNvPr>
          <p:cNvSpPr txBox="1"/>
          <p:nvPr/>
        </p:nvSpPr>
        <p:spPr>
          <a:xfrm>
            <a:off x="6058406" y="1133027"/>
            <a:ext cx="1348244"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Times New Roman"/>
                <a:ea typeface="+mn-ea"/>
                <a:cs typeface="+mn-cs"/>
              </a:rPr>
              <a:t>Parameter Value</a:t>
            </a:r>
          </a:p>
        </p:txBody>
      </p:sp>
      <p:sp>
        <p:nvSpPr>
          <p:cNvPr id="4" name="Rectangle 3">
            <a:extLst>
              <a:ext uri="{FF2B5EF4-FFF2-40B4-BE49-F238E27FC236}">
                <a16:creationId xmlns:a16="http://schemas.microsoft.com/office/drawing/2014/main" id="{0C28A8E9-6919-4F7B-866A-4AC4AAF5447B}"/>
              </a:ext>
            </a:extLst>
          </p:cNvPr>
          <p:cNvSpPr/>
          <p:nvPr/>
        </p:nvSpPr>
        <p:spPr bwMode="auto">
          <a:xfrm>
            <a:off x="7895616" y="2377440"/>
            <a:ext cx="576398" cy="284282"/>
          </a:xfrm>
          <a:prstGeom prst="rect">
            <a:avLst/>
          </a:prstGeom>
          <a:solidFill>
            <a:schemeClr val="bg1"/>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808080"/>
              </a:solidFill>
              <a:effectLst/>
              <a:uLnTx/>
              <a:uFillTx/>
              <a:latin typeface="Times New Roman" pitchFamily="18" charset="0"/>
              <a:ea typeface="+mn-ea"/>
              <a:cs typeface="+mn-cs"/>
            </a:endParaRPr>
          </a:p>
        </p:txBody>
      </p:sp>
      <p:cxnSp>
        <p:nvCxnSpPr>
          <p:cNvPr id="25" name="Straight Connector 24">
            <a:extLst>
              <a:ext uri="{FF2B5EF4-FFF2-40B4-BE49-F238E27FC236}">
                <a16:creationId xmlns:a16="http://schemas.microsoft.com/office/drawing/2014/main" id="{0F1F588C-C0CB-428A-A762-4E8B68C4D1A4}"/>
              </a:ext>
            </a:extLst>
          </p:cNvPr>
          <p:cNvCxnSpPr/>
          <p:nvPr/>
        </p:nvCxnSpPr>
        <p:spPr bwMode="auto">
          <a:xfrm>
            <a:off x="7921506" y="2487295"/>
            <a:ext cx="550508" cy="2323952"/>
          </a:xfrm>
          <a:prstGeom prst="line">
            <a:avLst/>
          </a:prstGeom>
          <a:noFill/>
          <a:ln w="76200" cap="flat" cmpd="sng" algn="ctr">
            <a:solidFill>
              <a:srgbClr val="FFCC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TextBox 30">
            <a:extLst>
              <a:ext uri="{FF2B5EF4-FFF2-40B4-BE49-F238E27FC236}">
                <a16:creationId xmlns:a16="http://schemas.microsoft.com/office/drawing/2014/main" id="{57F0528A-FD05-423C-9A48-C51DFA9725E2}"/>
              </a:ext>
            </a:extLst>
          </p:cNvPr>
          <p:cNvSpPr txBox="1"/>
          <p:nvPr/>
        </p:nvSpPr>
        <p:spPr>
          <a:xfrm>
            <a:off x="6158816" y="3629249"/>
            <a:ext cx="1515352" cy="923330"/>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B96D3A"/>
                </a:solidFill>
                <a:effectLst/>
                <a:uLnTx/>
                <a:uFillTx/>
                <a:latin typeface="Times New Roman"/>
                <a:ea typeface="+mn-ea"/>
                <a:cs typeface="+mn-cs"/>
              </a:rPr>
              <a:t>Example of Intermittent Failure</a:t>
            </a:r>
          </a:p>
        </p:txBody>
      </p:sp>
      <p:cxnSp>
        <p:nvCxnSpPr>
          <p:cNvPr id="7" name="Straight Arrow Connector 6">
            <a:extLst>
              <a:ext uri="{FF2B5EF4-FFF2-40B4-BE49-F238E27FC236}">
                <a16:creationId xmlns:a16="http://schemas.microsoft.com/office/drawing/2014/main" id="{948CEE86-0407-4E51-8199-3A05616599BE}"/>
              </a:ext>
            </a:extLst>
          </p:cNvPr>
          <p:cNvCxnSpPr/>
          <p:nvPr/>
        </p:nvCxnSpPr>
        <p:spPr bwMode="auto">
          <a:xfrm flipV="1">
            <a:off x="7601191" y="3901562"/>
            <a:ext cx="482852" cy="124088"/>
          </a:xfrm>
          <a:prstGeom prst="straightConnector1">
            <a:avLst/>
          </a:prstGeom>
          <a:noFill/>
          <a:ln w="38100" cap="flat" cmpd="sng" algn="ctr">
            <a:solidFill>
              <a:srgbClr val="FFC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a:extLst>
              <a:ext uri="{FF2B5EF4-FFF2-40B4-BE49-F238E27FC236}">
                <a16:creationId xmlns:a16="http://schemas.microsoft.com/office/drawing/2014/main" id="{E2317A53-A6DD-4925-8248-E3ACFCA402AF}"/>
              </a:ext>
            </a:extLst>
          </p:cNvPr>
          <p:cNvCxnSpPr>
            <a:stCxn id="4" idx="3"/>
          </p:cNvCxnSpPr>
          <p:nvPr/>
        </p:nvCxnSpPr>
        <p:spPr bwMode="auto">
          <a:xfrm>
            <a:off x="8472014" y="2519581"/>
            <a:ext cx="0" cy="2328797"/>
          </a:xfrm>
          <a:prstGeom prst="line">
            <a:avLst/>
          </a:prstGeom>
          <a:noFill/>
          <a:ln w="28575" cap="flat" cmpd="sng" algn="ctr">
            <a:solidFill>
              <a:srgbClr val="FFC000"/>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 name="Title 1">
            <a:extLst>
              <a:ext uri="{FF2B5EF4-FFF2-40B4-BE49-F238E27FC236}">
                <a16:creationId xmlns:a16="http://schemas.microsoft.com/office/drawing/2014/main" id="{6AB16458-080D-4BCD-8044-10011D0482D6}"/>
              </a:ext>
            </a:extLst>
          </p:cNvPr>
          <p:cNvSpPr txBox="1">
            <a:spLocks/>
          </p:cNvSpPr>
          <p:nvPr/>
        </p:nvSpPr>
        <p:spPr bwMode="auto">
          <a:xfrm>
            <a:off x="1208649" y="-19050"/>
            <a:ext cx="9774702"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600" b="1" i="0" u="none" strike="noStrike" kern="0" cap="none" spc="0" normalizeH="0" baseline="0" noProof="0" dirty="0">
                <a:ln>
                  <a:noFill/>
                </a:ln>
                <a:solidFill>
                  <a:srgbClr val="000000"/>
                </a:solidFill>
                <a:effectLst/>
                <a:uLnTx/>
                <a:uFillTx/>
                <a:latin typeface="Times New Roman" panose="02020603050405020304" pitchFamily="18" charset="0"/>
                <a:ea typeface="+mj-ea"/>
                <a:cs typeface="Times New Roman" panose="02020603050405020304" pitchFamily="18" charset="0"/>
              </a:rPr>
              <a:t>Issues with Measuring Product Parameters Before and After Qualification Tests</a:t>
            </a:r>
          </a:p>
        </p:txBody>
      </p:sp>
    </p:spTree>
    <p:extLst>
      <p:ext uri="{BB962C8B-B14F-4D97-AF65-F5344CB8AC3E}">
        <p14:creationId xmlns:p14="http://schemas.microsoft.com/office/powerpoint/2010/main" val="35630312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E438B-F658-42F8-8A20-162DB819DD15}"/>
              </a:ext>
            </a:extLst>
          </p:cNvPr>
          <p:cNvSpPr>
            <a:spLocks noGrp="1"/>
          </p:cNvSpPr>
          <p:nvPr>
            <p:ph type="title"/>
          </p:nvPr>
        </p:nvSpPr>
        <p:spPr/>
        <p:txBody>
          <a:bodyPr/>
          <a:lstStyle/>
          <a:p>
            <a:r>
              <a:rPr lang="en-US" dirty="0"/>
              <a:t>Real-time Measurement During Qualification Test</a:t>
            </a:r>
          </a:p>
        </p:txBody>
      </p:sp>
      <p:sp>
        <p:nvSpPr>
          <p:cNvPr id="24" name="TextBox 23">
            <a:extLst>
              <a:ext uri="{FF2B5EF4-FFF2-40B4-BE49-F238E27FC236}">
                <a16:creationId xmlns:a16="http://schemas.microsoft.com/office/drawing/2014/main" id="{965CBC1A-AB0E-4126-B44B-055AC0BDA181}"/>
              </a:ext>
            </a:extLst>
          </p:cNvPr>
          <p:cNvSpPr txBox="1"/>
          <p:nvPr/>
        </p:nvSpPr>
        <p:spPr>
          <a:xfrm>
            <a:off x="0" y="1025675"/>
            <a:ext cx="5551329" cy="4401205"/>
          </a:xfrm>
          <a:prstGeom prst="rect">
            <a:avLst/>
          </a:prstGeom>
          <a:noFill/>
        </p:spPr>
        <p:txBody>
          <a:bodyPr wrap="square">
            <a:spAutoFit/>
          </a:bodyPr>
          <a:lstStyle/>
          <a:p>
            <a:pPr marL="342900" marR="0" lvl="0" indent="-342900" algn="l" defTabSz="914400"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0000"/>
                </a:solidFill>
                <a:effectLst/>
                <a:uLnTx/>
                <a:uFillTx/>
                <a:latin typeface="Times New Roman"/>
                <a:ea typeface="+mn-ea"/>
                <a:cs typeface="+mn-cs"/>
              </a:rPr>
              <a:t>Real-time measurement of operating and environmental parameters tracks performance trends during the qualification test.</a:t>
            </a:r>
          </a:p>
          <a:p>
            <a:pPr marL="342900" marR="0" lvl="0" indent="-342900" algn="l" defTabSz="914400"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0000"/>
                </a:solidFill>
                <a:effectLst/>
                <a:uLnTx/>
                <a:uFillTx/>
                <a:latin typeface="Times New Roman"/>
                <a:ea typeface="+mn-ea"/>
                <a:cs typeface="+mn-cs"/>
              </a:rPr>
              <a:t>The parameters to measure and the failure criteria can come from:</a:t>
            </a:r>
          </a:p>
          <a:p>
            <a:pPr marL="742950" lvl="1" indent="-285750" fontAlgn="base">
              <a:spcBef>
                <a:spcPts val="600"/>
              </a:spcBef>
              <a:spcAft>
                <a:spcPts val="600"/>
              </a:spcAft>
              <a:buFont typeface="Arial" panose="020B0604020202020204" pitchFamily="34" charset="0"/>
              <a:buChar char="–"/>
              <a:defRPr/>
            </a:pPr>
            <a:r>
              <a:rPr lang="en-US" sz="2400" dirty="0">
                <a:latin typeface="Times New Roman" panose="02020603050405020304" pitchFamily="18" charset="0"/>
                <a:cs typeface="Times New Roman" panose="02020603050405020304" pitchFamily="18" charset="0"/>
              </a:rPr>
              <a:t>Product datasheets</a:t>
            </a:r>
          </a:p>
          <a:p>
            <a:pPr marL="742950" lvl="1" indent="-285750" fontAlgn="base">
              <a:spcBef>
                <a:spcPts val="600"/>
              </a:spcBef>
              <a:spcAft>
                <a:spcPts val="600"/>
              </a:spcAft>
              <a:buFont typeface="Arial" panose="020B0604020202020204" pitchFamily="34" charset="0"/>
              <a:buChar char="–"/>
              <a:defRPr/>
            </a:pPr>
            <a:r>
              <a:rPr lang="en-US" sz="2400" dirty="0">
                <a:latin typeface="Times New Roman" panose="02020603050405020304" pitchFamily="18" charset="0"/>
                <a:cs typeface="Times New Roman" panose="02020603050405020304" pitchFamily="18" charset="0"/>
              </a:rPr>
              <a:t>Intended application</a:t>
            </a:r>
          </a:p>
          <a:p>
            <a:pPr marL="742950" lvl="1" indent="-285750" fontAlgn="base">
              <a:spcBef>
                <a:spcPts val="600"/>
              </a:spcBef>
              <a:spcAft>
                <a:spcPts val="600"/>
              </a:spcAft>
              <a:buFont typeface="Arial" panose="020B0604020202020204" pitchFamily="34" charset="0"/>
              <a:buChar char="–"/>
              <a:defRPr/>
            </a:pPr>
            <a:r>
              <a:rPr lang="en-US" sz="2400" dirty="0">
                <a:latin typeface="Times New Roman" panose="02020603050405020304" pitchFamily="18" charset="0"/>
                <a:cs typeface="Times New Roman" panose="02020603050405020304" pitchFamily="18" charset="0"/>
              </a:rPr>
              <a:t>Qualification standards</a:t>
            </a:r>
          </a:p>
        </p:txBody>
      </p:sp>
      <p:cxnSp>
        <p:nvCxnSpPr>
          <p:cNvPr id="17" name="Straight Arrow Connector 16">
            <a:extLst>
              <a:ext uri="{FF2B5EF4-FFF2-40B4-BE49-F238E27FC236}">
                <a16:creationId xmlns:a16="http://schemas.microsoft.com/office/drawing/2014/main" id="{6270451F-0C47-401C-92A4-7AD668EE47F7}"/>
              </a:ext>
            </a:extLst>
          </p:cNvPr>
          <p:cNvCxnSpPr>
            <a:cxnSpLocks/>
          </p:cNvCxnSpPr>
          <p:nvPr/>
        </p:nvCxnSpPr>
        <p:spPr bwMode="auto">
          <a:xfrm flipV="1">
            <a:off x="6051017" y="1123950"/>
            <a:ext cx="0" cy="3724428"/>
          </a:xfrm>
          <a:prstGeom prst="straightConnector1">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TextBox 17">
            <a:extLst>
              <a:ext uri="{FF2B5EF4-FFF2-40B4-BE49-F238E27FC236}">
                <a16:creationId xmlns:a16="http://schemas.microsoft.com/office/drawing/2014/main" id="{2169BC38-E82F-445C-9A0E-AE4A16466834}"/>
              </a:ext>
            </a:extLst>
          </p:cNvPr>
          <p:cNvSpPr txBox="1"/>
          <p:nvPr/>
        </p:nvSpPr>
        <p:spPr>
          <a:xfrm>
            <a:off x="10772200" y="4823768"/>
            <a:ext cx="1004169"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Times New Roman"/>
                <a:ea typeface="+mn-ea"/>
                <a:cs typeface="+mn-cs"/>
              </a:rPr>
              <a:t>Testing Time </a:t>
            </a:r>
          </a:p>
        </p:txBody>
      </p:sp>
      <p:cxnSp>
        <p:nvCxnSpPr>
          <p:cNvPr id="19" name="Straight Connector 18">
            <a:extLst>
              <a:ext uri="{FF2B5EF4-FFF2-40B4-BE49-F238E27FC236}">
                <a16:creationId xmlns:a16="http://schemas.microsoft.com/office/drawing/2014/main" id="{88A80D65-0884-4B75-BC1C-F4113785A3BD}"/>
              </a:ext>
            </a:extLst>
          </p:cNvPr>
          <p:cNvCxnSpPr/>
          <p:nvPr/>
        </p:nvCxnSpPr>
        <p:spPr bwMode="auto">
          <a:xfrm>
            <a:off x="6051017" y="4848378"/>
            <a:ext cx="6140983" cy="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Arrow Connector 20">
            <a:extLst>
              <a:ext uri="{FF2B5EF4-FFF2-40B4-BE49-F238E27FC236}">
                <a16:creationId xmlns:a16="http://schemas.microsoft.com/office/drawing/2014/main" id="{C9869D9C-B237-4959-AB7A-8EC680C3F3BC}"/>
              </a:ext>
            </a:extLst>
          </p:cNvPr>
          <p:cNvCxnSpPr/>
          <p:nvPr/>
        </p:nvCxnSpPr>
        <p:spPr bwMode="auto">
          <a:xfrm>
            <a:off x="7608357" y="1728839"/>
            <a:ext cx="0" cy="755268"/>
          </a:xfrm>
          <a:prstGeom prst="straightConnector1">
            <a:avLst/>
          </a:prstGeom>
          <a:noFill/>
          <a:ln w="38100" cap="flat" cmpd="sng" algn="ctr">
            <a:solidFill>
              <a:schemeClr val="accent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TextBox 21">
            <a:extLst>
              <a:ext uri="{FF2B5EF4-FFF2-40B4-BE49-F238E27FC236}">
                <a16:creationId xmlns:a16="http://schemas.microsoft.com/office/drawing/2014/main" id="{004F4BCD-5A6C-429F-9DEA-B8AE4C741968}"/>
              </a:ext>
            </a:extLst>
          </p:cNvPr>
          <p:cNvSpPr txBox="1"/>
          <p:nvPr/>
        </p:nvSpPr>
        <p:spPr>
          <a:xfrm>
            <a:off x="7270363" y="1025675"/>
            <a:ext cx="1468441"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CC99">
                    <a:lumMod val="75000"/>
                  </a:srgbClr>
                </a:solidFill>
                <a:effectLst/>
                <a:uLnTx/>
                <a:uFillTx/>
                <a:latin typeface="Times New Roman"/>
                <a:ea typeface="+mn-ea"/>
                <a:cs typeface="+mn-cs"/>
              </a:rPr>
              <a:t>Normal Parameter Trend</a:t>
            </a:r>
          </a:p>
        </p:txBody>
      </p:sp>
      <p:cxnSp>
        <p:nvCxnSpPr>
          <p:cNvPr id="23" name="Straight Connector 22">
            <a:extLst>
              <a:ext uri="{FF2B5EF4-FFF2-40B4-BE49-F238E27FC236}">
                <a16:creationId xmlns:a16="http://schemas.microsoft.com/office/drawing/2014/main" id="{1088197B-9B3C-434E-93C9-2580F096AAD3}"/>
              </a:ext>
            </a:extLst>
          </p:cNvPr>
          <p:cNvCxnSpPr/>
          <p:nvPr/>
        </p:nvCxnSpPr>
        <p:spPr bwMode="auto">
          <a:xfrm flipV="1">
            <a:off x="6051016" y="2484107"/>
            <a:ext cx="5883131" cy="19824"/>
          </a:xfrm>
          <a:prstGeom prst="line">
            <a:avLst/>
          </a:prstGeom>
          <a:noFill/>
          <a:ln w="76200"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Box 24">
            <a:extLst>
              <a:ext uri="{FF2B5EF4-FFF2-40B4-BE49-F238E27FC236}">
                <a16:creationId xmlns:a16="http://schemas.microsoft.com/office/drawing/2014/main" id="{B936ACD9-2D83-4CA6-BFE7-90E46E22413D}"/>
              </a:ext>
            </a:extLst>
          </p:cNvPr>
          <p:cNvSpPr txBox="1"/>
          <p:nvPr/>
        </p:nvSpPr>
        <p:spPr>
          <a:xfrm>
            <a:off x="5241200" y="4823768"/>
            <a:ext cx="1619631"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Times New Roman"/>
                <a:ea typeface="+mn-ea"/>
                <a:cs typeface="+mn-cs"/>
              </a:rPr>
              <a:t>Time 0 &amp; Failure Criteria</a:t>
            </a:r>
          </a:p>
        </p:txBody>
      </p:sp>
      <p:sp>
        <p:nvSpPr>
          <p:cNvPr id="26" name="Oval 25">
            <a:extLst>
              <a:ext uri="{FF2B5EF4-FFF2-40B4-BE49-F238E27FC236}">
                <a16:creationId xmlns:a16="http://schemas.microsoft.com/office/drawing/2014/main" id="{64225FAA-E33D-430E-B608-88A7F1DA734D}"/>
              </a:ext>
            </a:extLst>
          </p:cNvPr>
          <p:cNvSpPr/>
          <p:nvPr/>
        </p:nvSpPr>
        <p:spPr bwMode="auto">
          <a:xfrm>
            <a:off x="5966966" y="2402579"/>
            <a:ext cx="182880" cy="182880"/>
          </a:xfrm>
          <a:prstGeom prst="ellipse">
            <a:avLst/>
          </a:prstGeom>
          <a:solidFill>
            <a:schemeClr val="accent1"/>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27" name="Oval 26">
            <a:extLst>
              <a:ext uri="{FF2B5EF4-FFF2-40B4-BE49-F238E27FC236}">
                <a16:creationId xmlns:a16="http://schemas.microsoft.com/office/drawing/2014/main" id="{7B8A7966-B6B5-48C6-BE89-A8B0BBD77A96}"/>
              </a:ext>
            </a:extLst>
          </p:cNvPr>
          <p:cNvSpPr/>
          <p:nvPr/>
        </p:nvSpPr>
        <p:spPr bwMode="auto">
          <a:xfrm>
            <a:off x="11776370" y="2415069"/>
            <a:ext cx="182880" cy="182880"/>
          </a:xfrm>
          <a:prstGeom prst="ellipse">
            <a:avLst/>
          </a:prstGeom>
          <a:solidFill>
            <a:schemeClr val="accent1"/>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cxnSp>
        <p:nvCxnSpPr>
          <p:cNvPr id="28" name="Straight Connector 27">
            <a:extLst>
              <a:ext uri="{FF2B5EF4-FFF2-40B4-BE49-F238E27FC236}">
                <a16:creationId xmlns:a16="http://schemas.microsoft.com/office/drawing/2014/main" id="{F2FB6A8F-2A65-4661-8112-18F8C2FD35FD}"/>
              </a:ext>
            </a:extLst>
          </p:cNvPr>
          <p:cNvCxnSpPr/>
          <p:nvPr/>
        </p:nvCxnSpPr>
        <p:spPr bwMode="auto">
          <a:xfrm>
            <a:off x="11895041" y="2543704"/>
            <a:ext cx="0" cy="2280064"/>
          </a:xfrm>
          <a:prstGeom prst="line">
            <a:avLst/>
          </a:prstGeom>
          <a:noFill/>
          <a:ln w="635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TextBox 28">
            <a:extLst>
              <a:ext uri="{FF2B5EF4-FFF2-40B4-BE49-F238E27FC236}">
                <a16:creationId xmlns:a16="http://schemas.microsoft.com/office/drawing/2014/main" id="{34B44689-444F-4E0A-AE6B-2C0975239BF3}"/>
              </a:ext>
            </a:extLst>
          </p:cNvPr>
          <p:cNvSpPr txBox="1"/>
          <p:nvPr/>
        </p:nvSpPr>
        <p:spPr>
          <a:xfrm>
            <a:off x="11262719" y="1714341"/>
            <a:ext cx="1027301"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Times New Roman"/>
                <a:ea typeface="+mn-ea"/>
                <a:cs typeface="+mn-cs"/>
              </a:rPr>
              <a:t>End of Test</a:t>
            </a:r>
          </a:p>
        </p:txBody>
      </p:sp>
      <p:sp>
        <p:nvSpPr>
          <p:cNvPr id="16" name="TextBox 15">
            <a:extLst>
              <a:ext uri="{FF2B5EF4-FFF2-40B4-BE49-F238E27FC236}">
                <a16:creationId xmlns:a16="http://schemas.microsoft.com/office/drawing/2014/main" id="{E6FB6DE0-DA74-4CA6-B4ED-3C9E33564E9C}"/>
              </a:ext>
            </a:extLst>
          </p:cNvPr>
          <p:cNvSpPr txBox="1"/>
          <p:nvPr/>
        </p:nvSpPr>
        <p:spPr>
          <a:xfrm>
            <a:off x="6058406" y="1133027"/>
            <a:ext cx="1348244"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Times New Roman"/>
                <a:ea typeface="+mn-ea"/>
                <a:cs typeface="+mn-cs"/>
              </a:rPr>
              <a:t>Parameter Value</a:t>
            </a:r>
          </a:p>
        </p:txBody>
      </p:sp>
    </p:spTree>
    <p:extLst>
      <p:ext uri="{BB962C8B-B14F-4D97-AF65-F5344CB8AC3E}">
        <p14:creationId xmlns:p14="http://schemas.microsoft.com/office/powerpoint/2010/main" val="21351103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9F3C3-82F4-4C4C-BA5E-8530A1F601F4}"/>
              </a:ext>
            </a:extLst>
          </p:cNvPr>
          <p:cNvSpPr>
            <a:spLocks noGrp="1"/>
          </p:cNvSpPr>
          <p:nvPr>
            <p:ph type="title"/>
          </p:nvPr>
        </p:nvSpPr>
        <p:spPr/>
        <p:txBody>
          <a:bodyPr/>
          <a:lstStyle/>
          <a:p>
            <a:r>
              <a:rPr lang="en-US" dirty="0"/>
              <a:t>How Else to Use Measured Parameters?</a:t>
            </a:r>
          </a:p>
        </p:txBody>
      </p:sp>
      <p:sp>
        <p:nvSpPr>
          <p:cNvPr id="49" name="TextBox 48">
            <a:extLst>
              <a:ext uri="{FF2B5EF4-FFF2-40B4-BE49-F238E27FC236}">
                <a16:creationId xmlns:a16="http://schemas.microsoft.com/office/drawing/2014/main" id="{36B02762-FAB9-4EFE-9D43-6D84AAC8EEA2}"/>
              </a:ext>
            </a:extLst>
          </p:cNvPr>
          <p:cNvSpPr txBox="1"/>
          <p:nvPr/>
        </p:nvSpPr>
        <p:spPr>
          <a:xfrm>
            <a:off x="10831504" y="4473384"/>
            <a:ext cx="1004169"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Times New Roman"/>
                <a:ea typeface="+mn-ea"/>
                <a:cs typeface="+mn-cs"/>
              </a:rPr>
              <a:t>Testing Time </a:t>
            </a:r>
          </a:p>
        </p:txBody>
      </p:sp>
      <p:cxnSp>
        <p:nvCxnSpPr>
          <p:cNvPr id="50" name="Straight Connector 49">
            <a:extLst>
              <a:ext uri="{FF2B5EF4-FFF2-40B4-BE49-F238E27FC236}">
                <a16:creationId xmlns:a16="http://schemas.microsoft.com/office/drawing/2014/main" id="{FE937943-9BFF-4EC1-89E1-4404EDE437F3}"/>
              </a:ext>
            </a:extLst>
          </p:cNvPr>
          <p:cNvCxnSpPr/>
          <p:nvPr/>
        </p:nvCxnSpPr>
        <p:spPr bwMode="auto">
          <a:xfrm>
            <a:off x="5952543" y="5205880"/>
            <a:ext cx="5869205" cy="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Straight Arrow Connector 50">
            <a:extLst>
              <a:ext uri="{FF2B5EF4-FFF2-40B4-BE49-F238E27FC236}">
                <a16:creationId xmlns:a16="http://schemas.microsoft.com/office/drawing/2014/main" id="{D38B7937-A5DC-45E0-821F-5E3695EF0D08}"/>
              </a:ext>
            </a:extLst>
          </p:cNvPr>
          <p:cNvCxnSpPr/>
          <p:nvPr/>
        </p:nvCxnSpPr>
        <p:spPr bwMode="auto">
          <a:xfrm flipH="1">
            <a:off x="8506290" y="2176718"/>
            <a:ext cx="586919" cy="744329"/>
          </a:xfrm>
          <a:prstGeom prst="straightConnector1">
            <a:avLst/>
          </a:prstGeom>
          <a:noFill/>
          <a:ln w="38100" cap="flat" cmpd="sng" algn="ctr">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 name="TextBox 51">
            <a:extLst>
              <a:ext uri="{FF2B5EF4-FFF2-40B4-BE49-F238E27FC236}">
                <a16:creationId xmlns:a16="http://schemas.microsoft.com/office/drawing/2014/main" id="{AA182A23-0D06-4AB5-A4D5-3349126C01BC}"/>
              </a:ext>
            </a:extLst>
          </p:cNvPr>
          <p:cNvSpPr txBox="1"/>
          <p:nvPr/>
        </p:nvSpPr>
        <p:spPr>
          <a:xfrm>
            <a:off x="8884703" y="1587929"/>
            <a:ext cx="1748199"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Times New Roman"/>
                <a:ea typeface="+mn-ea"/>
                <a:cs typeface="+mn-cs"/>
              </a:rPr>
              <a:t>Anomalous Behavior</a:t>
            </a:r>
          </a:p>
        </p:txBody>
      </p:sp>
      <p:sp>
        <p:nvSpPr>
          <p:cNvPr id="54" name="Freeform: Shape 53">
            <a:extLst>
              <a:ext uri="{FF2B5EF4-FFF2-40B4-BE49-F238E27FC236}">
                <a16:creationId xmlns:a16="http://schemas.microsoft.com/office/drawing/2014/main" id="{E9174CD3-8FBB-45F0-8EF0-7D46BD3A227E}"/>
              </a:ext>
            </a:extLst>
          </p:cNvPr>
          <p:cNvSpPr/>
          <p:nvPr/>
        </p:nvSpPr>
        <p:spPr bwMode="auto">
          <a:xfrm>
            <a:off x="8165981" y="2861433"/>
            <a:ext cx="384152" cy="253219"/>
          </a:xfrm>
          <a:custGeom>
            <a:avLst/>
            <a:gdLst>
              <a:gd name="connsiteX0" fmla="*/ 0 w 384152"/>
              <a:gd name="connsiteY0" fmla="*/ 0 h 253219"/>
              <a:gd name="connsiteX1" fmla="*/ 182880 w 384152"/>
              <a:gd name="connsiteY1" fmla="*/ 42203 h 253219"/>
              <a:gd name="connsiteX2" fmla="*/ 28136 w 384152"/>
              <a:gd name="connsiteY2" fmla="*/ 154745 h 253219"/>
              <a:gd name="connsiteX3" fmla="*/ 365760 w 384152"/>
              <a:gd name="connsiteY3" fmla="*/ 126609 h 253219"/>
              <a:gd name="connsiteX4" fmla="*/ 309489 w 384152"/>
              <a:gd name="connsiteY4" fmla="*/ 253219 h 253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152" h="253219">
                <a:moveTo>
                  <a:pt x="0" y="0"/>
                </a:moveTo>
                <a:cubicBezTo>
                  <a:pt x="89095" y="8206"/>
                  <a:pt x="178191" y="16412"/>
                  <a:pt x="182880" y="42203"/>
                </a:cubicBezTo>
                <a:cubicBezTo>
                  <a:pt x="187569" y="67994"/>
                  <a:pt x="-2344" y="140677"/>
                  <a:pt x="28136" y="154745"/>
                </a:cubicBezTo>
                <a:cubicBezTo>
                  <a:pt x="58616" y="168813"/>
                  <a:pt x="318868" y="110197"/>
                  <a:pt x="365760" y="126609"/>
                </a:cubicBezTo>
                <a:cubicBezTo>
                  <a:pt x="412652" y="143021"/>
                  <a:pt x="361070" y="198120"/>
                  <a:pt x="309489" y="253219"/>
                </a:cubicBezTo>
              </a:path>
            </a:pathLst>
          </a:custGeom>
          <a:noFill/>
          <a:ln w="76200"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cxnSp>
        <p:nvCxnSpPr>
          <p:cNvPr id="55" name="Straight Arrow Connector 54">
            <a:extLst>
              <a:ext uri="{FF2B5EF4-FFF2-40B4-BE49-F238E27FC236}">
                <a16:creationId xmlns:a16="http://schemas.microsoft.com/office/drawing/2014/main" id="{54697574-3A40-42F2-B2B0-175819455053}"/>
              </a:ext>
            </a:extLst>
          </p:cNvPr>
          <p:cNvCxnSpPr/>
          <p:nvPr/>
        </p:nvCxnSpPr>
        <p:spPr bwMode="auto">
          <a:xfrm flipH="1">
            <a:off x="6567328" y="2385071"/>
            <a:ext cx="668734" cy="423353"/>
          </a:xfrm>
          <a:prstGeom prst="straightConnector1">
            <a:avLst/>
          </a:prstGeom>
          <a:noFill/>
          <a:ln w="38100" cap="flat" cmpd="sng" algn="ctr">
            <a:solidFill>
              <a:schemeClr val="accent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 name="TextBox 55">
            <a:extLst>
              <a:ext uri="{FF2B5EF4-FFF2-40B4-BE49-F238E27FC236}">
                <a16:creationId xmlns:a16="http://schemas.microsoft.com/office/drawing/2014/main" id="{1C90F0A8-2C90-40D4-ADC6-43BDDD4B231A}"/>
              </a:ext>
            </a:extLst>
          </p:cNvPr>
          <p:cNvSpPr txBox="1"/>
          <p:nvPr/>
        </p:nvSpPr>
        <p:spPr>
          <a:xfrm>
            <a:off x="6901695" y="1673270"/>
            <a:ext cx="1468441"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CC99">
                    <a:lumMod val="75000"/>
                  </a:srgbClr>
                </a:solidFill>
                <a:effectLst/>
                <a:uLnTx/>
                <a:uFillTx/>
                <a:latin typeface="Times New Roman"/>
                <a:ea typeface="+mn-ea"/>
                <a:cs typeface="+mn-cs"/>
              </a:rPr>
              <a:t>Normal Parameter Trend</a:t>
            </a:r>
          </a:p>
        </p:txBody>
      </p:sp>
      <p:cxnSp>
        <p:nvCxnSpPr>
          <p:cNvPr id="57" name="Straight Connector 56">
            <a:extLst>
              <a:ext uri="{FF2B5EF4-FFF2-40B4-BE49-F238E27FC236}">
                <a16:creationId xmlns:a16="http://schemas.microsoft.com/office/drawing/2014/main" id="{98A1F42F-9B14-4F72-9CB7-C592C3934CF8}"/>
              </a:ext>
            </a:extLst>
          </p:cNvPr>
          <p:cNvCxnSpPr/>
          <p:nvPr/>
        </p:nvCxnSpPr>
        <p:spPr bwMode="auto">
          <a:xfrm>
            <a:off x="5952543" y="2861433"/>
            <a:ext cx="2213438" cy="0"/>
          </a:xfrm>
          <a:prstGeom prst="line">
            <a:avLst/>
          </a:prstGeom>
          <a:noFill/>
          <a:ln w="76200"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 name="Freeform: Shape 57">
            <a:extLst>
              <a:ext uri="{FF2B5EF4-FFF2-40B4-BE49-F238E27FC236}">
                <a16:creationId xmlns:a16="http://schemas.microsoft.com/office/drawing/2014/main" id="{6D366F0B-6891-40C4-9333-EE2A8F198512}"/>
              </a:ext>
            </a:extLst>
          </p:cNvPr>
          <p:cNvSpPr/>
          <p:nvPr/>
        </p:nvSpPr>
        <p:spPr bwMode="auto">
          <a:xfrm>
            <a:off x="8352295" y="2975656"/>
            <a:ext cx="384152" cy="253219"/>
          </a:xfrm>
          <a:custGeom>
            <a:avLst/>
            <a:gdLst>
              <a:gd name="connsiteX0" fmla="*/ 0 w 384152"/>
              <a:gd name="connsiteY0" fmla="*/ 0 h 253219"/>
              <a:gd name="connsiteX1" fmla="*/ 182880 w 384152"/>
              <a:gd name="connsiteY1" fmla="*/ 42203 h 253219"/>
              <a:gd name="connsiteX2" fmla="*/ 28136 w 384152"/>
              <a:gd name="connsiteY2" fmla="*/ 154745 h 253219"/>
              <a:gd name="connsiteX3" fmla="*/ 365760 w 384152"/>
              <a:gd name="connsiteY3" fmla="*/ 126609 h 253219"/>
              <a:gd name="connsiteX4" fmla="*/ 309489 w 384152"/>
              <a:gd name="connsiteY4" fmla="*/ 253219 h 253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152" h="253219">
                <a:moveTo>
                  <a:pt x="0" y="0"/>
                </a:moveTo>
                <a:cubicBezTo>
                  <a:pt x="89095" y="8206"/>
                  <a:pt x="178191" y="16412"/>
                  <a:pt x="182880" y="42203"/>
                </a:cubicBezTo>
                <a:cubicBezTo>
                  <a:pt x="187569" y="67994"/>
                  <a:pt x="-2344" y="140677"/>
                  <a:pt x="28136" y="154745"/>
                </a:cubicBezTo>
                <a:cubicBezTo>
                  <a:pt x="58616" y="168813"/>
                  <a:pt x="318868" y="110197"/>
                  <a:pt x="365760" y="126609"/>
                </a:cubicBezTo>
                <a:cubicBezTo>
                  <a:pt x="412652" y="143021"/>
                  <a:pt x="361070" y="198120"/>
                  <a:pt x="309489" y="253219"/>
                </a:cubicBezTo>
              </a:path>
            </a:pathLst>
          </a:custGeom>
          <a:noFill/>
          <a:ln w="76200"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59" name="Freeform: Shape 58">
            <a:extLst>
              <a:ext uri="{FF2B5EF4-FFF2-40B4-BE49-F238E27FC236}">
                <a16:creationId xmlns:a16="http://schemas.microsoft.com/office/drawing/2014/main" id="{7032EC8F-C841-48FF-A9F5-21CD347B6670}"/>
              </a:ext>
            </a:extLst>
          </p:cNvPr>
          <p:cNvSpPr/>
          <p:nvPr/>
        </p:nvSpPr>
        <p:spPr bwMode="auto">
          <a:xfrm>
            <a:off x="8506290" y="3084288"/>
            <a:ext cx="384152" cy="253219"/>
          </a:xfrm>
          <a:custGeom>
            <a:avLst/>
            <a:gdLst>
              <a:gd name="connsiteX0" fmla="*/ 0 w 384152"/>
              <a:gd name="connsiteY0" fmla="*/ 0 h 253219"/>
              <a:gd name="connsiteX1" fmla="*/ 182880 w 384152"/>
              <a:gd name="connsiteY1" fmla="*/ 42203 h 253219"/>
              <a:gd name="connsiteX2" fmla="*/ 28136 w 384152"/>
              <a:gd name="connsiteY2" fmla="*/ 154745 h 253219"/>
              <a:gd name="connsiteX3" fmla="*/ 365760 w 384152"/>
              <a:gd name="connsiteY3" fmla="*/ 126609 h 253219"/>
              <a:gd name="connsiteX4" fmla="*/ 309489 w 384152"/>
              <a:gd name="connsiteY4" fmla="*/ 253219 h 253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152" h="253219">
                <a:moveTo>
                  <a:pt x="0" y="0"/>
                </a:moveTo>
                <a:cubicBezTo>
                  <a:pt x="89095" y="8206"/>
                  <a:pt x="178191" y="16412"/>
                  <a:pt x="182880" y="42203"/>
                </a:cubicBezTo>
                <a:cubicBezTo>
                  <a:pt x="187569" y="67994"/>
                  <a:pt x="-2344" y="140677"/>
                  <a:pt x="28136" y="154745"/>
                </a:cubicBezTo>
                <a:cubicBezTo>
                  <a:pt x="58616" y="168813"/>
                  <a:pt x="318868" y="110197"/>
                  <a:pt x="365760" y="126609"/>
                </a:cubicBezTo>
                <a:cubicBezTo>
                  <a:pt x="412652" y="143021"/>
                  <a:pt x="361070" y="198120"/>
                  <a:pt x="309489" y="253219"/>
                </a:cubicBezTo>
              </a:path>
            </a:pathLst>
          </a:custGeom>
          <a:noFill/>
          <a:ln w="76200"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cxnSp>
        <p:nvCxnSpPr>
          <p:cNvPr id="60" name="Straight Arrow Connector 59">
            <a:extLst>
              <a:ext uri="{FF2B5EF4-FFF2-40B4-BE49-F238E27FC236}">
                <a16:creationId xmlns:a16="http://schemas.microsoft.com/office/drawing/2014/main" id="{E5B2784A-EBBA-4B0D-ABD7-293DEAAA0715}"/>
              </a:ext>
            </a:extLst>
          </p:cNvPr>
          <p:cNvCxnSpPr>
            <a:cxnSpLocks/>
          </p:cNvCxnSpPr>
          <p:nvPr/>
        </p:nvCxnSpPr>
        <p:spPr bwMode="auto">
          <a:xfrm flipV="1">
            <a:off x="5952543" y="1481452"/>
            <a:ext cx="0" cy="3724428"/>
          </a:xfrm>
          <a:prstGeom prst="straightConnector1">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TextBox 60">
            <a:extLst>
              <a:ext uri="{FF2B5EF4-FFF2-40B4-BE49-F238E27FC236}">
                <a16:creationId xmlns:a16="http://schemas.microsoft.com/office/drawing/2014/main" id="{81B5D9A2-38C0-4291-B291-8E2A37C2A067}"/>
              </a:ext>
            </a:extLst>
          </p:cNvPr>
          <p:cNvSpPr txBox="1"/>
          <p:nvPr/>
        </p:nvSpPr>
        <p:spPr>
          <a:xfrm>
            <a:off x="5977362" y="1123950"/>
            <a:ext cx="1348244"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Times New Roman"/>
                <a:ea typeface="+mn-ea"/>
                <a:cs typeface="+mn-cs"/>
              </a:rPr>
              <a:t>Parameter Value</a:t>
            </a:r>
          </a:p>
        </p:txBody>
      </p:sp>
      <p:sp>
        <p:nvSpPr>
          <p:cNvPr id="18" name="Content Placeholder 2">
            <a:extLst>
              <a:ext uri="{FF2B5EF4-FFF2-40B4-BE49-F238E27FC236}">
                <a16:creationId xmlns:a16="http://schemas.microsoft.com/office/drawing/2014/main" id="{C53BB72E-119D-4078-88AD-EBAD4DC0E567}"/>
              </a:ext>
            </a:extLst>
          </p:cNvPr>
          <p:cNvSpPr>
            <a:spLocks noGrp="1"/>
          </p:cNvSpPr>
          <p:nvPr>
            <p:ph type="body" idx="1"/>
          </p:nvPr>
        </p:nvSpPr>
        <p:spPr>
          <a:xfrm>
            <a:off x="0" y="1371600"/>
            <a:ext cx="4764024" cy="4114800"/>
          </a:xfrm>
        </p:spPr>
        <p:txBody>
          <a:bodyPr/>
          <a:lstStyle/>
          <a:p>
            <a:pPr>
              <a:spcBef>
                <a:spcPts val="600"/>
              </a:spcBef>
              <a:spcAft>
                <a:spcPts val="600"/>
              </a:spcAft>
            </a:pPr>
            <a:r>
              <a:rPr lang="en-US" kern="0" dirty="0"/>
              <a:t>With parameter measurements occurring in real-time, can one identify unexpected (anomalous) behavior during the test? </a:t>
            </a:r>
          </a:p>
        </p:txBody>
      </p:sp>
      <p:sp>
        <p:nvSpPr>
          <p:cNvPr id="17" name="TextBox 16">
            <a:extLst>
              <a:ext uri="{FF2B5EF4-FFF2-40B4-BE49-F238E27FC236}">
                <a16:creationId xmlns:a16="http://schemas.microsoft.com/office/drawing/2014/main" id="{E402E34E-B82D-4E17-87BE-BCFDA9450F3D}"/>
              </a:ext>
            </a:extLst>
          </p:cNvPr>
          <p:cNvSpPr txBox="1"/>
          <p:nvPr/>
        </p:nvSpPr>
        <p:spPr>
          <a:xfrm>
            <a:off x="5182496" y="5277901"/>
            <a:ext cx="1827007"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Times New Roman"/>
                <a:ea typeface="+mn-ea"/>
                <a:cs typeface="+mn-cs"/>
              </a:rPr>
              <a:t>Time 0 &amp; Failure Criteria</a:t>
            </a:r>
          </a:p>
        </p:txBody>
      </p:sp>
    </p:spTree>
    <p:extLst>
      <p:ext uri="{BB962C8B-B14F-4D97-AF65-F5344CB8AC3E}">
        <p14:creationId xmlns:p14="http://schemas.microsoft.com/office/powerpoint/2010/main" val="37496686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9F3C3-82F4-4C4C-BA5E-8530A1F601F4}"/>
              </a:ext>
            </a:extLst>
          </p:cNvPr>
          <p:cNvSpPr>
            <a:spLocks noGrp="1"/>
          </p:cNvSpPr>
          <p:nvPr>
            <p:ph type="title"/>
          </p:nvPr>
        </p:nvSpPr>
        <p:spPr/>
        <p:txBody>
          <a:bodyPr/>
          <a:lstStyle/>
          <a:p>
            <a:r>
              <a:rPr lang="en-US" dirty="0"/>
              <a:t>How Else to Use Measured Parameters?</a:t>
            </a:r>
          </a:p>
        </p:txBody>
      </p:sp>
      <p:sp>
        <p:nvSpPr>
          <p:cNvPr id="4" name="Content Placeholder 2">
            <a:extLst>
              <a:ext uri="{FF2B5EF4-FFF2-40B4-BE49-F238E27FC236}">
                <a16:creationId xmlns:a16="http://schemas.microsoft.com/office/drawing/2014/main" id="{C381A5D6-27AC-4E63-B9CE-E3E7DAF2507E}"/>
              </a:ext>
            </a:extLst>
          </p:cNvPr>
          <p:cNvSpPr>
            <a:spLocks noGrp="1"/>
          </p:cNvSpPr>
          <p:nvPr>
            <p:ph type="body" idx="1"/>
          </p:nvPr>
        </p:nvSpPr>
        <p:spPr>
          <a:xfrm>
            <a:off x="0" y="1371600"/>
            <a:ext cx="4764024" cy="4114800"/>
          </a:xfrm>
        </p:spPr>
        <p:txBody>
          <a:bodyPr/>
          <a:lstStyle/>
          <a:p>
            <a:pPr>
              <a:spcBef>
                <a:spcPts val="600"/>
              </a:spcBef>
              <a:spcAft>
                <a:spcPts val="600"/>
              </a:spcAft>
            </a:pPr>
            <a:r>
              <a:rPr lang="en-US" kern="0" dirty="0"/>
              <a:t>With parameter measurements occurring in real-time, can one identify unexpected (anomalous) behavior during the test? </a:t>
            </a:r>
          </a:p>
          <a:p>
            <a:pPr>
              <a:spcBef>
                <a:spcPts val="600"/>
              </a:spcBef>
              <a:spcAft>
                <a:spcPts val="600"/>
              </a:spcAft>
            </a:pPr>
            <a:r>
              <a:rPr lang="en-US" sz="2800" dirty="0"/>
              <a:t>Likewise, can one predict the future parameter measurements and if or when the product fails?</a:t>
            </a:r>
          </a:p>
        </p:txBody>
      </p:sp>
      <p:sp>
        <p:nvSpPr>
          <p:cNvPr id="64" name="TextBox 63">
            <a:extLst>
              <a:ext uri="{FF2B5EF4-FFF2-40B4-BE49-F238E27FC236}">
                <a16:creationId xmlns:a16="http://schemas.microsoft.com/office/drawing/2014/main" id="{E41C7AD8-DF4B-49CE-B927-BE60ACE15A76}"/>
              </a:ext>
            </a:extLst>
          </p:cNvPr>
          <p:cNvSpPr txBox="1"/>
          <p:nvPr/>
        </p:nvSpPr>
        <p:spPr>
          <a:xfrm>
            <a:off x="10831504" y="4473384"/>
            <a:ext cx="1004169"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Times New Roman"/>
                <a:ea typeface="+mn-ea"/>
                <a:cs typeface="+mn-cs"/>
              </a:rPr>
              <a:t>Testing Time </a:t>
            </a:r>
          </a:p>
        </p:txBody>
      </p:sp>
      <p:cxnSp>
        <p:nvCxnSpPr>
          <p:cNvPr id="65" name="Straight Connector 64">
            <a:extLst>
              <a:ext uri="{FF2B5EF4-FFF2-40B4-BE49-F238E27FC236}">
                <a16:creationId xmlns:a16="http://schemas.microsoft.com/office/drawing/2014/main" id="{46DF99B1-5915-4FB6-84CF-110680F509AF}"/>
              </a:ext>
            </a:extLst>
          </p:cNvPr>
          <p:cNvCxnSpPr/>
          <p:nvPr/>
        </p:nvCxnSpPr>
        <p:spPr bwMode="auto">
          <a:xfrm>
            <a:off x="5952543" y="5205880"/>
            <a:ext cx="5869205" cy="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 name="Straight Connector 65">
            <a:extLst>
              <a:ext uri="{FF2B5EF4-FFF2-40B4-BE49-F238E27FC236}">
                <a16:creationId xmlns:a16="http://schemas.microsoft.com/office/drawing/2014/main" id="{07362159-6BDC-4608-B304-C06CA4FFBD01}"/>
              </a:ext>
            </a:extLst>
          </p:cNvPr>
          <p:cNvCxnSpPr>
            <a:stCxn id="83" idx="2"/>
          </p:cNvCxnSpPr>
          <p:nvPr/>
        </p:nvCxnSpPr>
        <p:spPr bwMode="auto">
          <a:xfrm>
            <a:off x="8798486" y="3363366"/>
            <a:ext cx="0" cy="1840677"/>
          </a:xfrm>
          <a:prstGeom prst="line">
            <a:avLst/>
          </a:prstGeom>
          <a:noFill/>
          <a:ln w="12700" cap="flat" cmpd="sng" algn="ctr">
            <a:solidFill>
              <a:schemeClr val="accent2">
                <a:lumMod val="60000"/>
                <a:lumOff val="40000"/>
              </a:schemeClr>
            </a:solidFill>
            <a:prstDash val="sys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 name="TextBox 66">
            <a:extLst>
              <a:ext uri="{FF2B5EF4-FFF2-40B4-BE49-F238E27FC236}">
                <a16:creationId xmlns:a16="http://schemas.microsoft.com/office/drawing/2014/main" id="{FD23BE51-70EB-4C4E-ADB3-677FC02F71DA}"/>
              </a:ext>
            </a:extLst>
          </p:cNvPr>
          <p:cNvSpPr txBox="1"/>
          <p:nvPr/>
        </p:nvSpPr>
        <p:spPr>
          <a:xfrm>
            <a:off x="10072193" y="2676357"/>
            <a:ext cx="1620756"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3333CC">
                    <a:lumMod val="75000"/>
                  </a:srgbClr>
                </a:solidFill>
                <a:effectLst/>
                <a:uLnTx/>
                <a:uFillTx/>
                <a:latin typeface="Times New Roman"/>
                <a:ea typeface="+mn-ea"/>
                <a:cs typeface="+mn-cs"/>
              </a:rPr>
              <a:t>Future Parameter Predictions</a:t>
            </a:r>
          </a:p>
        </p:txBody>
      </p:sp>
      <p:cxnSp>
        <p:nvCxnSpPr>
          <p:cNvPr id="68" name="Straight Arrow Connector 67">
            <a:extLst>
              <a:ext uri="{FF2B5EF4-FFF2-40B4-BE49-F238E27FC236}">
                <a16:creationId xmlns:a16="http://schemas.microsoft.com/office/drawing/2014/main" id="{A83D9681-5847-42FB-9A47-93542FDE69D0}"/>
              </a:ext>
            </a:extLst>
          </p:cNvPr>
          <p:cNvCxnSpPr>
            <a:cxnSpLocks/>
          </p:cNvCxnSpPr>
          <p:nvPr/>
        </p:nvCxnSpPr>
        <p:spPr bwMode="auto">
          <a:xfrm flipH="1">
            <a:off x="9998996" y="3786839"/>
            <a:ext cx="887617" cy="564332"/>
          </a:xfrm>
          <a:prstGeom prst="straightConnector1">
            <a:avLst/>
          </a:prstGeom>
          <a:noFill/>
          <a:ln w="38100" cap="flat" cmpd="sng" algn="ctr">
            <a:solidFill>
              <a:schemeClr val="accent2">
                <a:lumMod val="60000"/>
                <a:lumOff val="40000"/>
              </a:schemeClr>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0" name="Freeform: Shape 69">
            <a:extLst>
              <a:ext uri="{FF2B5EF4-FFF2-40B4-BE49-F238E27FC236}">
                <a16:creationId xmlns:a16="http://schemas.microsoft.com/office/drawing/2014/main" id="{A1754F27-8C1A-4F54-BC13-95D087C8F1E5}"/>
              </a:ext>
            </a:extLst>
          </p:cNvPr>
          <p:cNvSpPr/>
          <p:nvPr/>
        </p:nvSpPr>
        <p:spPr bwMode="auto">
          <a:xfrm rot="806332">
            <a:off x="9421067" y="4023271"/>
            <a:ext cx="384152" cy="253219"/>
          </a:xfrm>
          <a:custGeom>
            <a:avLst/>
            <a:gdLst>
              <a:gd name="connsiteX0" fmla="*/ 0 w 384152"/>
              <a:gd name="connsiteY0" fmla="*/ 0 h 253219"/>
              <a:gd name="connsiteX1" fmla="*/ 182880 w 384152"/>
              <a:gd name="connsiteY1" fmla="*/ 42203 h 253219"/>
              <a:gd name="connsiteX2" fmla="*/ 28136 w 384152"/>
              <a:gd name="connsiteY2" fmla="*/ 154745 h 253219"/>
              <a:gd name="connsiteX3" fmla="*/ 365760 w 384152"/>
              <a:gd name="connsiteY3" fmla="*/ 126609 h 253219"/>
              <a:gd name="connsiteX4" fmla="*/ 309489 w 384152"/>
              <a:gd name="connsiteY4" fmla="*/ 253219 h 253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152" h="253219">
                <a:moveTo>
                  <a:pt x="0" y="0"/>
                </a:moveTo>
                <a:cubicBezTo>
                  <a:pt x="89095" y="8206"/>
                  <a:pt x="178191" y="16412"/>
                  <a:pt x="182880" y="42203"/>
                </a:cubicBezTo>
                <a:cubicBezTo>
                  <a:pt x="187569" y="67994"/>
                  <a:pt x="-2344" y="140677"/>
                  <a:pt x="28136" y="154745"/>
                </a:cubicBezTo>
                <a:cubicBezTo>
                  <a:pt x="58616" y="168813"/>
                  <a:pt x="318868" y="110197"/>
                  <a:pt x="365760" y="126609"/>
                </a:cubicBezTo>
                <a:cubicBezTo>
                  <a:pt x="412652" y="143021"/>
                  <a:pt x="361070" y="198120"/>
                  <a:pt x="309489" y="253219"/>
                </a:cubicBezTo>
              </a:path>
            </a:pathLst>
          </a:custGeom>
          <a:noFill/>
          <a:ln w="76200" cap="flat" cmpd="sng" algn="ctr">
            <a:solidFill>
              <a:schemeClr val="accent2">
                <a:lumMod val="60000"/>
                <a:lumOff val="4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71" name="Freeform: Shape 70">
            <a:extLst>
              <a:ext uri="{FF2B5EF4-FFF2-40B4-BE49-F238E27FC236}">
                <a16:creationId xmlns:a16="http://schemas.microsoft.com/office/drawing/2014/main" id="{D6B2C625-51C2-4FD9-8534-BB53F34B5785}"/>
              </a:ext>
            </a:extLst>
          </p:cNvPr>
          <p:cNvSpPr/>
          <p:nvPr/>
        </p:nvSpPr>
        <p:spPr bwMode="auto">
          <a:xfrm rot="806332">
            <a:off x="9666077" y="4331634"/>
            <a:ext cx="384152" cy="253219"/>
          </a:xfrm>
          <a:custGeom>
            <a:avLst/>
            <a:gdLst>
              <a:gd name="connsiteX0" fmla="*/ 0 w 384152"/>
              <a:gd name="connsiteY0" fmla="*/ 0 h 253219"/>
              <a:gd name="connsiteX1" fmla="*/ 182880 w 384152"/>
              <a:gd name="connsiteY1" fmla="*/ 42203 h 253219"/>
              <a:gd name="connsiteX2" fmla="*/ 28136 w 384152"/>
              <a:gd name="connsiteY2" fmla="*/ 154745 h 253219"/>
              <a:gd name="connsiteX3" fmla="*/ 365760 w 384152"/>
              <a:gd name="connsiteY3" fmla="*/ 126609 h 253219"/>
              <a:gd name="connsiteX4" fmla="*/ 309489 w 384152"/>
              <a:gd name="connsiteY4" fmla="*/ 253219 h 253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152" h="253219">
                <a:moveTo>
                  <a:pt x="0" y="0"/>
                </a:moveTo>
                <a:cubicBezTo>
                  <a:pt x="89095" y="8206"/>
                  <a:pt x="178191" y="16412"/>
                  <a:pt x="182880" y="42203"/>
                </a:cubicBezTo>
                <a:cubicBezTo>
                  <a:pt x="187569" y="67994"/>
                  <a:pt x="-2344" y="140677"/>
                  <a:pt x="28136" y="154745"/>
                </a:cubicBezTo>
                <a:cubicBezTo>
                  <a:pt x="58616" y="168813"/>
                  <a:pt x="318868" y="110197"/>
                  <a:pt x="365760" y="126609"/>
                </a:cubicBezTo>
                <a:cubicBezTo>
                  <a:pt x="412652" y="143021"/>
                  <a:pt x="361070" y="198120"/>
                  <a:pt x="309489" y="253219"/>
                </a:cubicBezTo>
              </a:path>
            </a:pathLst>
          </a:custGeom>
          <a:noFill/>
          <a:ln w="76200" cap="flat" cmpd="sng" algn="ctr">
            <a:solidFill>
              <a:schemeClr val="accent2">
                <a:lumMod val="60000"/>
                <a:lumOff val="4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72" name="Freeform: Shape 71">
            <a:extLst>
              <a:ext uri="{FF2B5EF4-FFF2-40B4-BE49-F238E27FC236}">
                <a16:creationId xmlns:a16="http://schemas.microsoft.com/office/drawing/2014/main" id="{0011B813-FE59-4E4C-8D0E-8F799C3BCEEF}"/>
              </a:ext>
            </a:extLst>
          </p:cNvPr>
          <p:cNvSpPr/>
          <p:nvPr/>
        </p:nvSpPr>
        <p:spPr bwMode="auto">
          <a:xfrm rot="806332">
            <a:off x="9889625" y="4606901"/>
            <a:ext cx="384152" cy="253219"/>
          </a:xfrm>
          <a:custGeom>
            <a:avLst/>
            <a:gdLst>
              <a:gd name="connsiteX0" fmla="*/ 0 w 384152"/>
              <a:gd name="connsiteY0" fmla="*/ 0 h 253219"/>
              <a:gd name="connsiteX1" fmla="*/ 182880 w 384152"/>
              <a:gd name="connsiteY1" fmla="*/ 42203 h 253219"/>
              <a:gd name="connsiteX2" fmla="*/ 28136 w 384152"/>
              <a:gd name="connsiteY2" fmla="*/ 154745 h 253219"/>
              <a:gd name="connsiteX3" fmla="*/ 365760 w 384152"/>
              <a:gd name="connsiteY3" fmla="*/ 126609 h 253219"/>
              <a:gd name="connsiteX4" fmla="*/ 309489 w 384152"/>
              <a:gd name="connsiteY4" fmla="*/ 253219 h 253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152" h="253219">
                <a:moveTo>
                  <a:pt x="0" y="0"/>
                </a:moveTo>
                <a:cubicBezTo>
                  <a:pt x="89095" y="8206"/>
                  <a:pt x="178191" y="16412"/>
                  <a:pt x="182880" y="42203"/>
                </a:cubicBezTo>
                <a:cubicBezTo>
                  <a:pt x="187569" y="67994"/>
                  <a:pt x="-2344" y="140677"/>
                  <a:pt x="28136" y="154745"/>
                </a:cubicBezTo>
                <a:cubicBezTo>
                  <a:pt x="58616" y="168813"/>
                  <a:pt x="318868" y="110197"/>
                  <a:pt x="365760" y="126609"/>
                </a:cubicBezTo>
                <a:cubicBezTo>
                  <a:pt x="412652" y="143021"/>
                  <a:pt x="361070" y="198120"/>
                  <a:pt x="309489" y="253219"/>
                </a:cubicBezTo>
              </a:path>
            </a:pathLst>
          </a:custGeom>
          <a:noFill/>
          <a:ln w="76200" cap="flat" cmpd="sng" algn="ctr">
            <a:solidFill>
              <a:schemeClr val="accent2">
                <a:lumMod val="60000"/>
                <a:lumOff val="4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73" name="Freeform: Shape 72">
            <a:extLst>
              <a:ext uri="{FF2B5EF4-FFF2-40B4-BE49-F238E27FC236}">
                <a16:creationId xmlns:a16="http://schemas.microsoft.com/office/drawing/2014/main" id="{EE9DA815-BD44-4CC2-91A2-202682D8827C}"/>
              </a:ext>
            </a:extLst>
          </p:cNvPr>
          <p:cNvSpPr/>
          <p:nvPr/>
        </p:nvSpPr>
        <p:spPr bwMode="auto">
          <a:xfrm rot="806332">
            <a:off x="10113174" y="4886877"/>
            <a:ext cx="384152" cy="253219"/>
          </a:xfrm>
          <a:custGeom>
            <a:avLst/>
            <a:gdLst>
              <a:gd name="connsiteX0" fmla="*/ 0 w 384152"/>
              <a:gd name="connsiteY0" fmla="*/ 0 h 253219"/>
              <a:gd name="connsiteX1" fmla="*/ 182880 w 384152"/>
              <a:gd name="connsiteY1" fmla="*/ 42203 h 253219"/>
              <a:gd name="connsiteX2" fmla="*/ 28136 w 384152"/>
              <a:gd name="connsiteY2" fmla="*/ 154745 h 253219"/>
              <a:gd name="connsiteX3" fmla="*/ 365760 w 384152"/>
              <a:gd name="connsiteY3" fmla="*/ 126609 h 253219"/>
              <a:gd name="connsiteX4" fmla="*/ 309489 w 384152"/>
              <a:gd name="connsiteY4" fmla="*/ 253219 h 253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152" h="253219">
                <a:moveTo>
                  <a:pt x="0" y="0"/>
                </a:moveTo>
                <a:cubicBezTo>
                  <a:pt x="89095" y="8206"/>
                  <a:pt x="178191" y="16412"/>
                  <a:pt x="182880" y="42203"/>
                </a:cubicBezTo>
                <a:cubicBezTo>
                  <a:pt x="187569" y="67994"/>
                  <a:pt x="-2344" y="140677"/>
                  <a:pt x="28136" y="154745"/>
                </a:cubicBezTo>
                <a:cubicBezTo>
                  <a:pt x="58616" y="168813"/>
                  <a:pt x="318868" y="110197"/>
                  <a:pt x="365760" y="126609"/>
                </a:cubicBezTo>
                <a:cubicBezTo>
                  <a:pt x="412652" y="143021"/>
                  <a:pt x="361070" y="198120"/>
                  <a:pt x="309489" y="253219"/>
                </a:cubicBezTo>
              </a:path>
            </a:pathLst>
          </a:custGeom>
          <a:noFill/>
          <a:ln w="76200" cap="flat" cmpd="sng" algn="ctr">
            <a:solidFill>
              <a:schemeClr val="accent2">
                <a:lumMod val="60000"/>
                <a:lumOff val="4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74" name="Freeform: Shape 73">
            <a:extLst>
              <a:ext uri="{FF2B5EF4-FFF2-40B4-BE49-F238E27FC236}">
                <a16:creationId xmlns:a16="http://schemas.microsoft.com/office/drawing/2014/main" id="{AF146EDC-CD58-49D9-9804-787A38AC2C9D}"/>
              </a:ext>
            </a:extLst>
          </p:cNvPr>
          <p:cNvSpPr/>
          <p:nvPr/>
        </p:nvSpPr>
        <p:spPr bwMode="auto">
          <a:xfrm rot="806332">
            <a:off x="8829069" y="3447195"/>
            <a:ext cx="384152" cy="253219"/>
          </a:xfrm>
          <a:custGeom>
            <a:avLst/>
            <a:gdLst>
              <a:gd name="connsiteX0" fmla="*/ 0 w 384152"/>
              <a:gd name="connsiteY0" fmla="*/ 0 h 253219"/>
              <a:gd name="connsiteX1" fmla="*/ 182880 w 384152"/>
              <a:gd name="connsiteY1" fmla="*/ 42203 h 253219"/>
              <a:gd name="connsiteX2" fmla="*/ 28136 w 384152"/>
              <a:gd name="connsiteY2" fmla="*/ 154745 h 253219"/>
              <a:gd name="connsiteX3" fmla="*/ 365760 w 384152"/>
              <a:gd name="connsiteY3" fmla="*/ 126609 h 253219"/>
              <a:gd name="connsiteX4" fmla="*/ 309489 w 384152"/>
              <a:gd name="connsiteY4" fmla="*/ 253219 h 253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152" h="253219">
                <a:moveTo>
                  <a:pt x="0" y="0"/>
                </a:moveTo>
                <a:cubicBezTo>
                  <a:pt x="89095" y="8206"/>
                  <a:pt x="178191" y="16412"/>
                  <a:pt x="182880" y="42203"/>
                </a:cubicBezTo>
                <a:cubicBezTo>
                  <a:pt x="187569" y="67994"/>
                  <a:pt x="-2344" y="140677"/>
                  <a:pt x="28136" y="154745"/>
                </a:cubicBezTo>
                <a:cubicBezTo>
                  <a:pt x="58616" y="168813"/>
                  <a:pt x="318868" y="110197"/>
                  <a:pt x="365760" y="126609"/>
                </a:cubicBezTo>
                <a:cubicBezTo>
                  <a:pt x="412652" y="143021"/>
                  <a:pt x="361070" y="198120"/>
                  <a:pt x="309489" y="253219"/>
                </a:cubicBezTo>
              </a:path>
            </a:pathLst>
          </a:custGeom>
          <a:noFill/>
          <a:ln w="76200" cap="flat" cmpd="sng" algn="ctr">
            <a:solidFill>
              <a:schemeClr val="accent2">
                <a:lumMod val="60000"/>
                <a:lumOff val="4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75" name="Freeform: Shape 74">
            <a:extLst>
              <a:ext uri="{FF2B5EF4-FFF2-40B4-BE49-F238E27FC236}">
                <a16:creationId xmlns:a16="http://schemas.microsoft.com/office/drawing/2014/main" id="{C0EE3F7A-F12A-4F05-9E86-6BE7479A754F}"/>
              </a:ext>
            </a:extLst>
          </p:cNvPr>
          <p:cNvSpPr/>
          <p:nvPr/>
        </p:nvSpPr>
        <p:spPr bwMode="auto">
          <a:xfrm rot="806332">
            <a:off x="9046304" y="3610651"/>
            <a:ext cx="340595" cy="199614"/>
          </a:xfrm>
          <a:custGeom>
            <a:avLst/>
            <a:gdLst>
              <a:gd name="connsiteX0" fmla="*/ 0 w 384152"/>
              <a:gd name="connsiteY0" fmla="*/ 0 h 253219"/>
              <a:gd name="connsiteX1" fmla="*/ 182880 w 384152"/>
              <a:gd name="connsiteY1" fmla="*/ 42203 h 253219"/>
              <a:gd name="connsiteX2" fmla="*/ 28136 w 384152"/>
              <a:gd name="connsiteY2" fmla="*/ 154745 h 253219"/>
              <a:gd name="connsiteX3" fmla="*/ 365760 w 384152"/>
              <a:gd name="connsiteY3" fmla="*/ 126609 h 253219"/>
              <a:gd name="connsiteX4" fmla="*/ 309489 w 384152"/>
              <a:gd name="connsiteY4" fmla="*/ 253219 h 253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152" h="253219">
                <a:moveTo>
                  <a:pt x="0" y="0"/>
                </a:moveTo>
                <a:cubicBezTo>
                  <a:pt x="89095" y="8206"/>
                  <a:pt x="178191" y="16412"/>
                  <a:pt x="182880" y="42203"/>
                </a:cubicBezTo>
                <a:cubicBezTo>
                  <a:pt x="187569" y="67994"/>
                  <a:pt x="-2344" y="140677"/>
                  <a:pt x="28136" y="154745"/>
                </a:cubicBezTo>
                <a:cubicBezTo>
                  <a:pt x="58616" y="168813"/>
                  <a:pt x="318868" y="110197"/>
                  <a:pt x="365760" y="126609"/>
                </a:cubicBezTo>
                <a:cubicBezTo>
                  <a:pt x="412652" y="143021"/>
                  <a:pt x="361070" y="198120"/>
                  <a:pt x="309489" y="253219"/>
                </a:cubicBezTo>
              </a:path>
            </a:pathLst>
          </a:custGeom>
          <a:noFill/>
          <a:ln w="76200" cap="flat" cmpd="sng" algn="ctr">
            <a:solidFill>
              <a:schemeClr val="accent2">
                <a:lumMod val="60000"/>
                <a:lumOff val="4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76" name="Freeform: Shape 75">
            <a:extLst>
              <a:ext uri="{FF2B5EF4-FFF2-40B4-BE49-F238E27FC236}">
                <a16:creationId xmlns:a16="http://schemas.microsoft.com/office/drawing/2014/main" id="{91C088BB-AA0E-4F4F-98B6-07EDC487F29F}"/>
              </a:ext>
            </a:extLst>
          </p:cNvPr>
          <p:cNvSpPr/>
          <p:nvPr/>
        </p:nvSpPr>
        <p:spPr bwMode="auto">
          <a:xfrm>
            <a:off x="8165981" y="2861433"/>
            <a:ext cx="384152" cy="253219"/>
          </a:xfrm>
          <a:custGeom>
            <a:avLst/>
            <a:gdLst>
              <a:gd name="connsiteX0" fmla="*/ 0 w 384152"/>
              <a:gd name="connsiteY0" fmla="*/ 0 h 253219"/>
              <a:gd name="connsiteX1" fmla="*/ 182880 w 384152"/>
              <a:gd name="connsiteY1" fmla="*/ 42203 h 253219"/>
              <a:gd name="connsiteX2" fmla="*/ 28136 w 384152"/>
              <a:gd name="connsiteY2" fmla="*/ 154745 h 253219"/>
              <a:gd name="connsiteX3" fmla="*/ 365760 w 384152"/>
              <a:gd name="connsiteY3" fmla="*/ 126609 h 253219"/>
              <a:gd name="connsiteX4" fmla="*/ 309489 w 384152"/>
              <a:gd name="connsiteY4" fmla="*/ 253219 h 253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152" h="253219">
                <a:moveTo>
                  <a:pt x="0" y="0"/>
                </a:moveTo>
                <a:cubicBezTo>
                  <a:pt x="89095" y="8206"/>
                  <a:pt x="178191" y="16412"/>
                  <a:pt x="182880" y="42203"/>
                </a:cubicBezTo>
                <a:cubicBezTo>
                  <a:pt x="187569" y="67994"/>
                  <a:pt x="-2344" y="140677"/>
                  <a:pt x="28136" y="154745"/>
                </a:cubicBezTo>
                <a:cubicBezTo>
                  <a:pt x="58616" y="168813"/>
                  <a:pt x="318868" y="110197"/>
                  <a:pt x="365760" y="126609"/>
                </a:cubicBezTo>
                <a:cubicBezTo>
                  <a:pt x="412652" y="143021"/>
                  <a:pt x="361070" y="198120"/>
                  <a:pt x="309489" y="253219"/>
                </a:cubicBezTo>
              </a:path>
            </a:pathLst>
          </a:custGeom>
          <a:noFill/>
          <a:ln w="76200"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cxnSp>
        <p:nvCxnSpPr>
          <p:cNvPr id="77" name="Straight Arrow Connector 76">
            <a:extLst>
              <a:ext uri="{FF2B5EF4-FFF2-40B4-BE49-F238E27FC236}">
                <a16:creationId xmlns:a16="http://schemas.microsoft.com/office/drawing/2014/main" id="{CD234530-38BF-4584-AC2D-5A803FD155DC}"/>
              </a:ext>
            </a:extLst>
          </p:cNvPr>
          <p:cNvCxnSpPr/>
          <p:nvPr/>
        </p:nvCxnSpPr>
        <p:spPr bwMode="auto">
          <a:xfrm flipH="1">
            <a:off x="6567328" y="2385071"/>
            <a:ext cx="668734" cy="423353"/>
          </a:xfrm>
          <a:prstGeom prst="straightConnector1">
            <a:avLst/>
          </a:prstGeom>
          <a:noFill/>
          <a:ln w="38100" cap="flat" cmpd="sng" algn="ctr">
            <a:solidFill>
              <a:schemeClr val="accent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TextBox 77">
            <a:extLst>
              <a:ext uri="{FF2B5EF4-FFF2-40B4-BE49-F238E27FC236}">
                <a16:creationId xmlns:a16="http://schemas.microsoft.com/office/drawing/2014/main" id="{B4394823-CDE1-4AFE-8812-38A48D7106EB}"/>
              </a:ext>
            </a:extLst>
          </p:cNvPr>
          <p:cNvSpPr txBox="1"/>
          <p:nvPr/>
        </p:nvSpPr>
        <p:spPr>
          <a:xfrm>
            <a:off x="6901695" y="1673270"/>
            <a:ext cx="1468441"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CC99">
                    <a:lumMod val="75000"/>
                  </a:srgbClr>
                </a:solidFill>
                <a:effectLst/>
                <a:uLnTx/>
                <a:uFillTx/>
                <a:latin typeface="Times New Roman"/>
                <a:ea typeface="+mn-ea"/>
                <a:cs typeface="+mn-cs"/>
              </a:rPr>
              <a:t>Normal Parameter Trend</a:t>
            </a:r>
          </a:p>
        </p:txBody>
      </p:sp>
      <p:cxnSp>
        <p:nvCxnSpPr>
          <p:cNvPr id="79" name="Straight Connector 78">
            <a:extLst>
              <a:ext uri="{FF2B5EF4-FFF2-40B4-BE49-F238E27FC236}">
                <a16:creationId xmlns:a16="http://schemas.microsoft.com/office/drawing/2014/main" id="{A6EA5E7F-4656-4966-94ED-21A426B4DE8F}"/>
              </a:ext>
            </a:extLst>
          </p:cNvPr>
          <p:cNvCxnSpPr/>
          <p:nvPr/>
        </p:nvCxnSpPr>
        <p:spPr bwMode="auto">
          <a:xfrm>
            <a:off x="5952543" y="2861433"/>
            <a:ext cx="2213438" cy="0"/>
          </a:xfrm>
          <a:prstGeom prst="line">
            <a:avLst/>
          </a:prstGeom>
          <a:noFill/>
          <a:ln w="76200"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0" name="Freeform: Shape 79">
            <a:extLst>
              <a:ext uri="{FF2B5EF4-FFF2-40B4-BE49-F238E27FC236}">
                <a16:creationId xmlns:a16="http://schemas.microsoft.com/office/drawing/2014/main" id="{679C7EAA-E6CF-41AA-81C0-9916DAC5808A}"/>
              </a:ext>
            </a:extLst>
          </p:cNvPr>
          <p:cNvSpPr/>
          <p:nvPr/>
        </p:nvSpPr>
        <p:spPr bwMode="auto">
          <a:xfrm rot="638177">
            <a:off x="9307738" y="3896136"/>
            <a:ext cx="384152" cy="253219"/>
          </a:xfrm>
          <a:custGeom>
            <a:avLst/>
            <a:gdLst>
              <a:gd name="connsiteX0" fmla="*/ 0 w 384152"/>
              <a:gd name="connsiteY0" fmla="*/ 0 h 253219"/>
              <a:gd name="connsiteX1" fmla="*/ 182880 w 384152"/>
              <a:gd name="connsiteY1" fmla="*/ 42203 h 253219"/>
              <a:gd name="connsiteX2" fmla="*/ 28136 w 384152"/>
              <a:gd name="connsiteY2" fmla="*/ 154745 h 253219"/>
              <a:gd name="connsiteX3" fmla="*/ 365760 w 384152"/>
              <a:gd name="connsiteY3" fmla="*/ 126609 h 253219"/>
              <a:gd name="connsiteX4" fmla="*/ 309489 w 384152"/>
              <a:gd name="connsiteY4" fmla="*/ 253219 h 253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152" h="253219">
                <a:moveTo>
                  <a:pt x="0" y="0"/>
                </a:moveTo>
                <a:cubicBezTo>
                  <a:pt x="89095" y="8206"/>
                  <a:pt x="178191" y="16412"/>
                  <a:pt x="182880" y="42203"/>
                </a:cubicBezTo>
                <a:cubicBezTo>
                  <a:pt x="187569" y="67994"/>
                  <a:pt x="-2344" y="140677"/>
                  <a:pt x="28136" y="154745"/>
                </a:cubicBezTo>
                <a:cubicBezTo>
                  <a:pt x="58616" y="168813"/>
                  <a:pt x="318868" y="110197"/>
                  <a:pt x="365760" y="126609"/>
                </a:cubicBezTo>
                <a:cubicBezTo>
                  <a:pt x="412652" y="143021"/>
                  <a:pt x="361070" y="198120"/>
                  <a:pt x="309489" y="253219"/>
                </a:cubicBezTo>
              </a:path>
            </a:pathLst>
          </a:custGeom>
          <a:noFill/>
          <a:ln w="76200" cap="flat" cmpd="sng" algn="ctr">
            <a:solidFill>
              <a:schemeClr val="accent2">
                <a:lumMod val="60000"/>
                <a:lumOff val="4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81" name="Freeform: Shape 80">
            <a:extLst>
              <a:ext uri="{FF2B5EF4-FFF2-40B4-BE49-F238E27FC236}">
                <a16:creationId xmlns:a16="http://schemas.microsoft.com/office/drawing/2014/main" id="{E5257C0E-900F-41CD-B0BB-3631212713A6}"/>
              </a:ext>
            </a:extLst>
          </p:cNvPr>
          <p:cNvSpPr/>
          <p:nvPr/>
        </p:nvSpPr>
        <p:spPr bwMode="auto">
          <a:xfrm>
            <a:off x="8352295" y="2975656"/>
            <a:ext cx="384152" cy="253219"/>
          </a:xfrm>
          <a:custGeom>
            <a:avLst/>
            <a:gdLst>
              <a:gd name="connsiteX0" fmla="*/ 0 w 384152"/>
              <a:gd name="connsiteY0" fmla="*/ 0 h 253219"/>
              <a:gd name="connsiteX1" fmla="*/ 182880 w 384152"/>
              <a:gd name="connsiteY1" fmla="*/ 42203 h 253219"/>
              <a:gd name="connsiteX2" fmla="*/ 28136 w 384152"/>
              <a:gd name="connsiteY2" fmla="*/ 154745 h 253219"/>
              <a:gd name="connsiteX3" fmla="*/ 365760 w 384152"/>
              <a:gd name="connsiteY3" fmla="*/ 126609 h 253219"/>
              <a:gd name="connsiteX4" fmla="*/ 309489 w 384152"/>
              <a:gd name="connsiteY4" fmla="*/ 253219 h 253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152" h="253219">
                <a:moveTo>
                  <a:pt x="0" y="0"/>
                </a:moveTo>
                <a:cubicBezTo>
                  <a:pt x="89095" y="8206"/>
                  <a:pt x="178191" y="16412"/>
                  <a:pt x="182880" y="42203"/>
                </a:cubicBezTo>
                <a:cubicBezTo>
                  <a:pt x="187569" y="67994"/>
                  <a:pt x="-2344" y="140677"/>
                  <a:pt x="28136" y="154745"/>
                </a:cubicBezTo>
                <a:cubicBezTo>
                  <a:pt x="58616" y="168813"/>
                  <a:pt x="318868" y="110197"/>
                  <a:pt x="365760" y="126609"/>
                </a:cubicBezTo>
                <a:cubicBezTo>
                  <a:pt x="412652" y="143021"/>
                  <a:pt x="361070" y="198120"/>
                  <a:pt x="309489" y="253219"/>
                </a:cubicBezTo>
              </a:path>
            </a:pathLst>
          </a:custGeom>
          <a:noFill/>
          <a:ln w="76200"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82" name="Freeform: Shape 81">
            <a:extLst>
              <a:ext uri="{FF2B5EF4-FFF2-40B4-BE49-F238E27FC236}">
                <a16:creationId xmlns:a16="http://schemas.microsoft.com/office/drawing/2014/main" id="{C7C81B22-4894-4B9A-8B84-F3DF9A522390}"/>
              </a:ext>
            </a:extLst>
          </p:cNvPr>
          <p:cNvSpPr/>
          <p:nvPr/>
        </p:nvSpPr>
        <p:spPr bwMode="auto">
          <a:xfrm>
            <a:off x="8506290" y="3084288"/>
            <a:ext cx="384152" cy="253219"/>
          </a:xfrm>
          <a:custGeom>
            <a:avLst/>
            <a:gdLst>
              <a:gd name="connsiteX0" fmla="*/ 0 w 384152"/>
              <a:gd name="connsiteY0" fmla="*/ 0 h 253219"/>
              <a:gd name="connsiteX1" fmla="*/ 182880 w 384152"/>
              <a:gd name="connsiteY1" fmla="*/ 42203 h 253219"/>
              <a:gd name="connsiteX2" fmla="*/ 28136 w 384152"/>
              <a:gd name="connsiteY2" fmla="*/ 154745 h 253219"/>
              <a:gd name="connsiteX3" fmla="*/ 365760 w 384152"/>
              <a:gd name="connsiteY3" fmla="*/ 126609 h 253219"/>
              <a:gd name="connsiteX4" fmla="*/ 309489 w 384152"/>
              <a:gd name="connsiteY4" fmla="*/ 253219 h 253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152" h="253219">
                <a:moveTo>
                  <a:pt x="0" y="0"/>
                </a:moveTo>
                <a:cubicBezTo>
                  <a:pt x="89095" y="8206"/>
                  <a:pt x="178191" y="16412"/>
                  <a:pt x="182880" y="42203"/>
                </a:cubicBezTo>
                <a:cubicBezTo>
                  <a:pt x="187569" y="67994"/>
                  <a:pt x="-2344" y="140677"/>
                  <a:pt x="28136" y="154745"/>
                </a:cubicBezTo>
                <a:cubicBezTo>
                  <a:pt x="58616" y="168813"/>
                  <a:pt x="318868" y="110197"/>
                  <a:pt x="365760" y="126609"/>
                </a:cubicBezTo>
                <a:cubicBezTo>
                  <a:pt x="412652" y="143021"/>
                  <a:pt x="361070" y="198120"/>
                  <a:pt x="309489" y="253219"/>
                </a:cubicBezTo>
              </a:path>
            </a:pathLst>
          </a:custGeom>
          <a:noFill/>
          <a:ln w="76200"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83" name="Freeform: Shape 82">
            <a:extLst>
              <a:ext uri="{FF2B5EF4-FFF2-40B4-BE49-F238E27FC236}">
                <a16:creationId xmlns:a16="http://schemas.microsoft.com/office/drawing/2014/main" id="{7DEBE69A-BA16-4495-8B85-D7B51F6544B4}"/>
              </a:ext>
            </a:extLst>
          </p:cNvPr>
          <p:cNvSpPr/>
          <p:nvPr/>
        </p:nvSpPr>
        <p:spPr bwMode="auto">
          <a:xfrm rot="806332">
            <a:off x="8790489" y="3346285"/>
            <a:ext cx="108069" cy="45719"/>
          </a:xfrm>
          <a:custGeom>
            <a:avLst/>
            <a:gdLst>
              <a:gd name="connsiteX0" fmla="*/ 0 w 384152"/>
              <a:gd name="connsiteY0" fmla="*/ 0 h 253219"/>
              <a:gd name="connsiteX1" fmla="*/ 182880 w 384152"/>
              <a:gd name="connsiteY1" fmla="*/ 42203 h 253219"/>
              <a:gd name="connsiteX2" fmla="*/ 28136 w 384152"/>
              <a:gd name="connsiteY2" fmla="*/ 154745 h 253219"/>
              <a:gd name="connsiteX3" fmla="*/ 365760 w 384152"/>
              <a:gd name="connsiteY3" fmla="*/ 126609 h 253219"/>
              <a:gd name="connsiteX4" fmla="*/ 309489 w 384152"/>
              <a:gd name="connsiteY4" fmla="*/ 253219 h 253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152" h="253219">
                <a:moveTo>
                  <a:pt x="0" y="0"/>
                </a:moveTo>
                <a:cubicBezTo>
                  <a:pt x="89095" y="8206"/>
                  <a:pt x="178191" y="16412"/>
                  <a:pt x="182880" y="42203"/>
                </a:cubicBezTo>
                <a:cubicBezTo>
                  <a:pt x="187569" y="67994"/>
                  <a:pt x="-2344" y="140677"/>
                  <a:pt x="28136" y="154745"/>
                </a:cubicBezTo>
                <a:cubicBezTo>
                  <a:pt x="58616" y="168813"/>
                  <a:pt x="318868" y="110197"/>
                  <a:pt x="365760" y="126609"/>
                </a:cubicBezTo>
                <a:cubicBezTo>
                  <a:pt x="412652" y="143021"/>
                  <a:pt x="361070" y="198120"/>
                  <a:pt x="309489" y="253219"/>
                </a:cubicBezTo>
              </a:path>
            </a:pathLst>
          </a:custGeom>
          <a:noFill/>
          <a:ln w="76200" cap="flat" cmpd="sng" algn="ctr">
            <a:solidFill>
              <a:schemeClr val="accent2">
                <a:lumMod val="60000"/>
                <a:lumOff val="4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cxnSp>
        <p:nvCxnSpPr>
          <p:cNvPr id="84" name="Straight Arrow Connector 83">
            <a:extLst>
              <a:ext uri="{FF2B5EF4-FFF2-40B4-BE49-F238E27FC236}">
                <a16:creationId xmlns:a16="http://schemas.microsoft.com/office/drawing/2014/main" id="{BF4FB780-091C-40A4-B8F1-C50F436E0C27}"/>
              </a:ext>
            </a:extLst>
          </p:cNvPr>
          <p:cNvCxnSpPr>
            <a:cxnSpLocks/>
          </p:cNvCxnSpPr>
          <p:nvPr/>
        </p:nvCxnSpPr>
        <p:spPr bwMode="auto">
          <a:xfrm flipV="1">
            <a:off x="5952543" y="1481452"/>
            <a:ext cx="0" cy="3724428"/>
          </a:xfrm>
          <a:prstGeom prst="straightConnector1">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5" name="TextBox 84">
            <a:extLst>
              <a:ext uri="{FF2B5EF4-FFF2-40B4-BE49-F238E27FC236}">
                <a16:creationId xmlns:a16="http://schemas.microsoft.com/office/drawing/2014/main" id="{F9DD1F4E-3869-4CF2-A611-8B6EBA2DFB3D}"/>
              </a:ext>
            </a:extLst>
          </p:cNvPr>
          <p:cNvSpPr txBox="1"/>
          <p:nvPr/>
        </p:nvSpPr>
        <p:spPr>
          <a:xfrm>
            <a:off x="5977362" y="1123950"/>
            <a:ext cx="1348244"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Times New Roman"/>
                <a:ea typeface="+mn-ea"/>
                <a:cs typeface="+mn-cs"/>
              </a:rPr>
              <a:t>Parameter Value</a:t>
            </a:r>
          </a:p>
        </p:txBody>
      </p:sp>
      <p:cxnSp>
        <p:nvCxnSpPr>
          <p:cNvPr id="86" name="Straight Arrow Connector 85">
            <a:extLst>
              <a:ext uri="{FF2B5EF4-FFF2-40B4-BE49-F238E27FC236}">
                <a16:creationId xmlns:a16="http://schemas.microsoft.com/office/drawing/2014/main" id="{1476E781-0EE0-486F-ACA5-23FBF2E39599}"/>
              </a:ext>
            </a:extLst>
          </p:cNvPr>
          <p:cNvCxnSpPr>
            <a:cxnSpLocks/>
          </p:cNvCxnSpPr>
          <p:nvPr/>
        </p:nvCxnSpPr>
        <p:spPr bwMode="auto">
          <a:xfrm>
            <a:off x="8767635" y="5361340"/>
            <a:ext cx="1753857" cy="0"/>
          </a:xfrm>
          <a:prstGeom prst="straightConnector1">
            <a:avLst/>
          </a:prstGeom>
          <a:noFill/>
          <a:ln w="38100" cap="flat" cmpd="sng" algn="ctr">
            <a:solidFill>
              <a:schemeClr val="accent2">
                <a:lumMod val="60000"/>
                <a:lumOff val="40000"/>
              </a:schemeClr>
            </a:solidFill>
            <a:prstDash val="solid"/>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7" name="TextBox 86">
            <a:extLst>
              <a:ext uri="{FF2B5EF4-FFF2-40B4-BE49-F238E27FC236}">
                <a16:creationId xmlns:a16="http://schemas.microsoft.com/office/drawing/2014/main" id="{FD47D705-469E-4F18-9172-3BC70812D282}"/>
              </a:ext>
            </a:extLst>
          </p:cNvPr>
          <p:cNvSpPr txBox="1"/>
          <p:nvPr/>
        </p:nvSpPr>
        <p:spPr>
          <a:xfrm>
            <a:off x="8633307" y="5461040"/>
            <a:ext cx="2198197"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3333CC">
                    <a:lumMod val="75000"/>
                  </a:srgbClr>
                </a:solidFill>
                <a:effectLst/>
                <a:uLnTx/>
                <a:uFillTx/>
                <a:latin typeface="Times New Roman"/>
                <a:ea typeface="+mn-ea"/>
                <a:cs typeface="+mn-cs"/>
              </a:rPr>
              <a:t>Remaining </a:t>
            </a:r>
            <a:r>
              <a:rPr lang="en-US" sz="2000" b="1" dirty="0">
                <a:solidFill>
                  <a:srgbClr val="3333CC">
                    <a:lumMod val="75000"/>
                  </a:srgbClr>
                </a:solidFill>
                <a:latin typeface="Times New Roman"/>
              </a:rPr>
              <a:t>Time to Failure</a:t>
            </a:r>
            <a:endParaRPr kumimoji="0" lang="en-US" sz="2000" b="1" i="0" u="none" strike="noStrike" kern="1200" cap="none" spc="0" normalizeH="0" baseline="0" noProof="0" dirty="0">
              <a:ln>
                <a:noFill/>
              </a:ln>
              <a:solidFill>
                <a:srgbClr val="3333CC">
                  <a:lumMod val="75000"/>
                </a:srgbClr>
              </a:solidFill>
              <a:effectLst/>
              <a:uLnTx/>
              <a:uFillTx/>
              <a:latin typeface="Times New Roman"/>
              <a:ea typeface="+mn-ea"/>
              <a:cs typeface="+mn-cs"/>
            </a:endParaRPr>
          </a:p>
        </p:txBody>
      </p:sp>
      <p:sp>
        <p:nvSpPr>
          <p:cNvPr id="28" name="TextBox 27">
            <a:extLst>
              <a:ext uri="{FF2B5EF4-FFF2-40B4-BE49-F238E27FC236}">
                <a16:creationId xmlns:a16="http://schemas.microsoft.com/office/drawing/2014/main" id="{357021A8-FEC7-405D-941B-62F5949FC4F2}"/>
              </a:ext>
            </a:extLst>
          </p:cNvPr>
          <p:cNvSpPr txBox="1"/>
          <p:nvPr/>
        </p:nvSpPr>
        <p:spPr>
          <a:xfrm>
            <a:off x="5182496" y="5277901"/>
            <a:ext cx="1827007"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Times New Roman"/>
                <a:ea typeface="+mn-ea"/>
                <a:cs typeface="+mn-cs"/>
              </a:rPr>
              <a:t>Time 0 &amp; Failure Criteria</a:t>
            </a:r>
          </a:p>
        </p:txBody>
      </p:sp>
    </p:spTree>
    <p:extLst>
      <p:ext uri="{BB962C8B-B14F-4D97-AF65-F5344CB8AC3E}">
        <p14:creationId xmlns:p14="http://schemas.microsoft.com/office/powerpoint/2010/main" val="3145623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Dr. Diganta Das</a:t>
            </a:r>
          </a:p>
        </p:txBody>
      </p:sp>
      <p:sp>
        <p:nvSpPr>
          <p:cNvPr id="3" name="Content Placeholder 2"/>
          <p:cNvSpPr>
            <a:spLocks noGrp="1"/>
          </p:cNvSpPr>
          <p:nvPr>
            <p:ph idx="1"/>
          </p:nvPr>
        </p:nvSpPr>
        <p:spPr>
          <a:xfrm>
            <a:off x="4038600" y="914399"/>
            <a:ext cx="8077200" cy="5446643"/>
          </a:xfrm>
        </p:spPr>
        <p:txBody>
          <a:bodyPr/>
          <a:lstStyle/>
          <a:p>
            <a:pPr marL="119063" indent="-119063" algn="just">
              <a:buFont typeface="Times New Roman" pitchFamily="18" charset="0"/>
              <a:buChar char=" "/>
              <a:defRPr/>
            </a:pPr>
            <a:r>
              <a:rPr lang="en-US" sz="1800" b="1" dirty="0"/>
              <a:t>Dr. Diganta Das </a:t>
            </a:r>
            <a:r>
              <a:rPr lang="en-US" sz="1800" dirty="0"/>
              <a:t>(Ph.D., Mechanical Engineering, University of Maryland, College Park, B.Tech (Hons), Manufacturing Science and Engineering, Indian Institute of Technology) is an Associate Research Scientist at the Center for Advanced Life Cycle Engineering. His expertise is in reliability, environmental and operational ratings of electronic parts, uprating, electronic part reprocessing, counterfeit electronics, technology trends in the electronic parts, and parts selection and management methodologies. He performs benchmarking processes and organizations of electronics companies for parts selection and management, and reliability practices. </a:t>
            </a:r>
          </a:p>
          <a:p>
            <a:pPr marL="119063" indent="-119063" algn="just">
              <a:buFont typeface="Times New Roman" pitchFamily="18" charset="0"/>
              <a:buChar char=" "/>
              <a:defRPr/>
            </a:pPr>
            <a:r>
              <a:rPr lang="en-US" sz="1800" dirty="0"/>
              <a:t>His current research interests include electronic parts supply chain, counterfeit electronics avoidance and detection, light-emitting diode failure mechanisms, and power electronics reliability. In addition, Dr. Das is involved in prognostics-based risk mitigation of electronics. Dr. Das has published more than 75 articles on these subjects and presented his research at international conferences and workshops. </a:t>
            </a:r>
          </a:p>
          <a:p>
            <a:pPr marL="119063" indent="-119063" algn="just">
              <a:buFont typeface="Times New Roman" pitchFamily="18" charset="0"/>
              <a:buChar char=" "/>
              <a:defRPr/>
            </a:pPr>
            <a:r>
              <a:rPr lang="en-US" sz="1800" dirty="0"/>
              <a:t>Dr. Das leads the Educational Outreach of CALCE to develop inter-organizational agreements on joint educational programs, training and internship programs, and professional development. He had been an Associate Editor of the journal Microelectronics Reliability. He is a Six Sigma Black Belt and a member of IEEE, IMAPS, and SMTA.</a:t>
            </a:r>
          </a:p>
          <a:p>
            <a:pPr marL="0" indent="0">
              <a:buNone/>
              <a:defRPr/>
            </a:pPr>
            <a:endParaRPr lang="en-US" dirty="0"/>
          </a:p>
        </p:txBody>
      </p:sp>
      <p:pic>
        <p:nvPicPr>
          <p:cNvPr id="15364" name="Picture 2" descr="Das_portrait"/>
          <p:cNvPicPr>
            <a:picLocks noChangeAspect="1" noChangeArrowheads="1"/>
          </p:cNvPicPr>
          <p:nvPr/>
        </p:nvPicPr>
        <p:blipFill>
          <a:blip r:embed="rId2" cstate="print"/>
          <a:srcRect/>
          <a:stretch>
            <a:fillRect/>
          </a:stretch>
        </p:blipFill>
        <p:spPr bwMode="auto">
          <a:xfrm>
            <a:off x="76200" y="933254"/>
            <a:ext cx="3935436" cy="5315146"/>
          </a:xfrm>
          <a:prstGeom prst="rect">
            <a:avLst/>
          </a:prstGeom>
          <a:noFill/>
          <a:ln w="9525">
            <a:noFill/>
            <a:miter lim="800000"/>
            <a:headEnd/>
            <a:tailEnd/>
          </a:ln>
        </p:spPr>
      </p:pic>
    </p:spTree>
    <p:extLst>
      <p:ext uri="{BB962C8B-B14F-4D97-AF65-F5344CB8AC3E}">
        <p14:creationId xmlns:p14="http://schemas.microsoft.com/office/powerpoint/2010/main" val="16211014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D9F51-459B-4412-B857-246B5308F1D9}"/>
              </a:ext>
            </a:extLst>
          </p:cNvPr>
          <p:cNvSpPr>
            <a:spLocks noGrp="1"/>
          </p:cNvSpPr>
          <p:nvPr>
            <p:ph type="title"/>
          </p:nvPr>
        </p:nvSpPr>
        <p:spPr/>
        <p:txBody>
          <a:bodyPr/>
          <a:lstStyle/>
          <a:p>
            <a:r>
              <a:rPr lang="en-US" dirty="0"/>
              <a:t>Introduction to Diagnostics and Prognostics Techniques</a:t>
            </a:r>
          </a:p>
        </p:txBody>
      </p:sp>
      <p:sp>
        <p:nvSpPr>
          <p:cNvPr id="43" name="TextBox 42">
            <a:extLst>
              <a:ext uri="{FF2B5EF4-FFF2-40B4-BE49-F238E27FC236}">
                <a16:creationId xmlns:a16="http://schemas.microsoft.com/office/drawing/2014/main" id="{A03E3592-A289-423B-B507-6E2E2A90CAFF}"/>
              </a:ext>
            </a:extLst>
          </p:cNvPr>
          <p:cNvSpPr txBox="1"/>
          <p:nvPr/>
        </p:nvSpPr>
        <p:spPr>
          <a:xfrm>
            <a:off x="10831504" y="4473384"/>
            <a:ext cx="1004169"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Times New Roman"/>
                <a:ea typeface="+mn-ea"/>
                <a:cs typeface="+mn-cs"/>
              </a:rPr>
              <a:t>Testing Time </a:t>
            </a:r>
          </a:p>
        </p:txBody>
      </p:sp>
      <p:cxnSp>
        <p:nvCxnSpPr>
          <p:cNvPr id="44" name="Straight Connector 43">
            <a:extLst>
              <a:ext uri="{FF2B5EF4-FFF2-40B4-BE49-F238E27FC236}">
                <a16:creationId xmlns:a16="http://schemas.microsoft.com/office/drawing/2014/main" id="{026F413F-0191-461C-AF09-3405907CB3F0}"/>
              </a:ext>
            </a:extLst>
          </p:cNvPr>
          <p:cNvCxnSpPr/>
          <p:nvPr/>
        </p:nvCxnSpPr>
        <p:spPr bwMode="auto">
          <a:xfrm>
            <a:off x="5952543" y="5205880"/>
            <a:ext cx="5869205" cy="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Straight Arrow Connector 45">
            <a:extLst>
              <a:ext uri="{FF2B5EF4-FFF2-40B4-BE49-F238E27FC236}">
                <a16:creationId xmlns:a16="http://schemas.microsoft.com/office/drawing/2014/main" id="{D8449AC7-A97B-4408-90CF-5D01EE5016C8}"/>
              </a:ext>
            </a:extLst>
          </p:cNvPr>
          <p:cNvCxnSpPr/>
          <p:nvPr/>
        </p:nvCxnSpPr>
        <p:spPr bwMode="auto">
          <a:xfrm flipH="1">
            <a:off x="8506290" y="2176718"/>
            <a:ext cx="586919" cy="744329"/>
          </a:xfrm>
          <a:prstGeom prst="straightConnector1">
            <a:avLst/>
          </a:prstGeom>
          <a:noFill/>
          <a:ln w="38100" cap="flat" cmpd="sng" algn="ctr">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TextBox 46">
            <a:extLst>
              <a:ext uri="{FF2B5EF4-FFF2-40B4-BE49-F238E27FC236}">
                <a16:creationId xmlns:a16="http://schemas.microsoft.com/office/drawing/2014/main" id="{0AFF6E74-0ED6-4CDC-A2A8-8E8707D2B61C}"/>
              </a:ext>
            </a:extLst>
          </p:cNvPr>
          <p:cNvSpPr txBox="1"/>
          <p:nvPr/>
        </p:nvSpPr>
        <p:spPr>
          <a:xfrm>
            <a:off x="8942878" y="1470100"/>
            <a:ext cx="1748199"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Times New Roman"/>
                <a:ea typeface="+mn-ea"/>
                <a:cs typeface="+mn-cs"/>
              </a:rPr>
              <a:t>Anomalous Behavior (Diagnostics)</a:t>
            </a:r>
          </a:p>
        </p:txBody>
      </p:sp>
      <p:sp>
        <p:nvSpPr>
          <p:cNvPr id="57" name="Freeform: Shape 56">
            <a:extLst>
              <a:ext uri="{FF2B5EF4-FFF2-40B4-BE49-F238E27FC236}">
                <a16:creationId xmlns:a16="http://schemas.microsoft.com/office/drawing/2014/main" id="{0ADA41C3-787A-4BCA-855A-13E933660893}"/>
              </a:ext>
            </a:extLst>
          </p:cNvPr>
          <p:cNvSpPr/>
          <p:nvPr/>
        </p:nvSpPr>
        <p:spPr bwMode="auto">
          <a:xfrm>
            <a:off x="8165981" y="2861433"/>
            <a:ext cx="384152" cy="253219"/>
          </a:xfrm>
          <a:custGeom>
            <a:avLst/>
            <a:gdLst>
              <a:gd name="connsiteX0" fmla="*/ 0 w 384152"/>
              <a:gd name="connsiteY0" fmla="*/ 0 h 253219"/>
              <a:gd name="connsiteX1" fmla="*/ 182880 w 384152"/>
              <a:gd name="connsiteY1" fmla="*/ 42203 h 253219"/>
              <a:gd name="connsiteX2" fmla="*/ 28136 w 384152"/>
              <a:gd name="connsiteY2" fmla="*/ 154745 h 253219"/>
              <a:gd name="connsiteX3" fmla="*/ 365760 w 384152"/>
              <a:gd name="connsiteY3" fmla="*/ 126609 h 253219"/>
              <a:gd name="connsiteX4" fmla="*/ 309489 w 384152"/>
              <a:gd name="connsiteY4" fmla="*/ 253219 h 253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152" h="253219">
                <a:moveTo>
                  <a:pt x="0" y="0"/>
                </a:moveTo>
                <a:cubicBezTo>
                  <a:pt x="89095" y="8206"/>
                  <a:pt x="178191" y="16412"/>
                  <a:pt x="182880" y="42203"/>
                </a:cubicBezTo>
                <a:cubicBezTo>
                  <a:pt x="187569" y="67994"/>
                  <a:pt x="-2344" y="140677"/>
                  <a:pt x="28136" y="154745"/>
                </a:cubicBezTo>
                <a:cubicBezTo>
                  <a:pt x="58616" y="168813"/>
                  <a:pt x="318868" y="110197"/>
                  <a:pt x="365760" y="126609"/>
                </a:cubicBezTo>
                <a:cubicBezTo>
                  <a:pt x="412652" y="143021"/>
                  <a:pt x="361070" y="198120"/>
                  <a:pt x="309489" y="253219"/>
                </a:cubicBezTo>
              </a:path>
            </a:pathLst>
          </a:custGeom>
          <a:noFill/>
          <a:ln w="76200"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cxnSp>
        <p:nvCxnSpPr>
          <p:cNvPr id="58" name="Straight Arrow Connector 57">
            <a:extLst>
              <a:ext uri="{FF2B5EF4-FFF2-40B4-BE49-F238E27FC236}">
                <a16:creationId xmlns:a16="http://schemas.microsoft.com/office/drawing/2014/main" id="{7D94862C-6DB4-46AA-8427-EAA599D26114}"/>
              </a:ext>
            </a:extLst>
          </p:cNvPr>
          <p:cNvCxnSpPr/>
          <p:nvPr/>
        </p:nvCxnSpPr>
        <p:spPr bwMode="auto">
          <a:xfrm flipH="1">
            <a:off x="6567328" y="2385071"/>
            <a:ext cx="668734" cy="423353"/>
          </a:xfrm>
          <a:prstGeom prst="straightConnector1">
            <a:avLst/>
          </a:prstGeom>
          <a:noFill/>
          <a:ln w="38100" cap="flat" cmpd="sng" algn="ctr">
            <a:solidFill>
              <a:schemeClr val="accent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 name="TextBox 58">
            <a:extLst>
              <a:ext uri="{FF2B5EF4-FFF2-40B4-BE49-F238E27FC236}">
                <a16:creationId xmlns:a16="http://schemas.microsoft.com/office/drawing/2014/main" id="{72571890-E050-45C0-B0E5-F86F1C62FFDA}"/>
              </a:ext>
            </a:extLst>
          </p:cNvPr>
          <p:cNvSpPr txBox="1"/>
          <p:nvPr/>
        </p:nvSpPr>
        <p:spPr>
          <a:xfrm>
            <a:off x="6901695" y="1673270"/>
            <a:ext cx="1468441"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CC99">
                    <a:lumMod val="75000"/>
                  </a:srgbClr>
                </a:solidFill>
                <a:effectLst/>
                <a:uLnTx/>
                <a:uFillTx/>
                <a:latin typeface="Times New Roman"/>
                <a:ea typeface="+mn-ea"/>
                <a:cs typeface="+mn-cs"/>
              </a:rPr>
              <a:t>Normal Parameter Trend</a:t>
            </a:r>
          </a:p>
        </p:txBody>
      </p:sp>
      <p:cxnSp>
        <p:nvCxnSpPr>
          <p:cNvPr id="60" name="Straight Connector 59">
            <a:extLst>
              <a:ext uri="{FF2B5EF4-FFF2-40B4-BE49-F238E27FC236}">
                <a16:creationId xmlns:a16="http://schemas.microsoft.com/office/drawing/2014/main" id="{616A56F5-00B8-4EC0-8E88-0DB024E3B426}"/>
              </a:ext>
            </a:extLst>
          </p:cNvPr>
          <p:cNvCxnSpPr/>
          <p:nvPr/>
        </p:nvCxnSpPr>
        <p:spPr bwMode="auto">
          <a:xfrm>
            <a:off x="5952543" y="2861433"/>
            <a:ext cx="2213438" cy="0"/>
          </a:xfrm>
          <a:prstGeom prst="line">
            <a:avLst/>
          </a:prstGeom>
          <a:noFill/>
          <a:ln w="76200"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 name="Freeform: Shape 61">
            <a:extLst>
              <a:ext uri="{FF2B5EF4-FFF2-40B4-BE49-F238E27FC236}">
                <a16:creationId xmlns:a16="http://schemas.microsoft.com/office/drawing/2014/main" id="{74D1ECBD-7C97-49D2-B3A8-47905BCD858A}"/>
              </a:ext>
            </a:extLst>
          </p:cNvPr>
          <p:cNvSpPr/>
          <p:nvPr/>
        </p:nvSpPr>
        <p:spPr bwMode="auto">
          <a:xfrm>
            <a:off x="8352295" y="2975656"/>
            <a:ext cx="384152" cy="253219"/>
          </a:xfrm>
          <a:custGeom>
            <a:avLst/>
            <a:gdLst>
              <a:gd name="connsiteX0" fmla="*/ 0 w 384152"/>
              <a:gd name="connsiteY0" fmla="*/ 0 h 253219"/>
              <a:gd name="connsiteX1" fmla="*/ 182880 w 384152"/>
              <a:gd name="connsiteY1" fmla="*/ 42203 h 253219"/>
              <a:gd name="connsiteX2" fmla="*/ 28136 w 384152"/>
              <a:gd name="connsiteY2" fmla="*/ 154745 h 253219"/>
              <a:gd name="connsiteX3" fmla="*/ 365760 w 384152"/>
              <a:gd name="connsiteY3" fmla="*/ 126609 h 253219"/>
              <a:gd name="connsiteX4" fmla="*/ 309489 w 384152"/>
              <a:gd name="connsiteY4" fmla="*/ 253219 h 253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152" h="253219">
                <a:moveTo>
                  <a:pt x="0" y="0"/>
                </a:moveTo>
                <a:cubicBezTo>
                  <a:pt x="89095" y="8206"/>
                  <a:pt x="178191" y="16412"/>
                  <a:pt x="182880" y="42203"/>
                </a:cubicBezTo>
                <a:cubicBezTo>
                  <a:pt x="187569" y="67994"/>
                  <a:pt x="-2344" y="140677"/>
                  <a:pt x="28136" y="154745"/>
                </a:cubicBezTo>
                <a:cubicBezTo>
                  <a:pt x="58616" y="168813"/>
                  <a:pt x="318868" y="110197"/>
                  <a:pt x="365760" y="126609"/>
                </a:cubicBezTo>
                <a:cubicBezTo>
                  <a:pt x="412652" y="143021"/>
                  <a:pt x="361070" y="198120"/>
                  <a:pt x="309489" y="253219"/>
                </a:cubicBezTo>
              </a:path>
            </a:pathLst>
          </a:custGeom>
          <a:noFill/>
          <a:ln w="76200"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66" name="Freeform: Shape 65">
            <a:extLst>
              <a:ext uri="{FF2B5EF4-FFF2-40B4-BE49-F238E27FC236}">
                <a16:creationId xmlns:a16="http://schemas.microsoft.com/office/drawing/2014/main" id="{3ED701F5-5663-44D0-B853-16E5FC067CD7}"/>
              </a:ext>
            </a:extLst>
          </p:cNvPr>
          <p:cNvSpPr/>
          <p:nvPr/>
        </p:nvSpPr>
        <p:spPr bwMode="auto">
          <a:xfrm>
            <a:off x="8506290" y="3084288"/>
            <a:ext cx="384152" cy="253219"/>
          </a:xfrm>
          <a:custGeom>
            <a:avLst/>
            <a:gdLst>
              <a:gd name="connsiteX0" fmla="*/ 0 w 384152"/>
              <a:gd name="connsiteY0" fmla="*/ 0 h 253219"/>
              <a:gd name="connsiteX1" fmla="*/ 182880 w 384152"/>
              <a:gd name="connsiteY1" fmla="*/ 42203 h 253219"/>
              <a:gd name="connsiteX2" fmla="*/ 28136 w 384152"/>
              <a:gd name="connsiteY2" fmla="*/ 154745 h 253219"/>
              <a:gd name="connsiteX3" fmla="*/ 365760 w 384152"/>
              <a:gd name="connsiteY3" fmla="*/ 126609 h 253219"/>
              <a:gd name="connsiteX4" fmla="*/ 309489 w 384152"/>
              <a:gd name="connsiteY4" fmla="*/ 253219 h 253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152" h="253219">
                <a:moveTo>
                  <a:pt x="0" y="0"/>
                </a:moveTo>
                <a:cubicBezTo>
                  <a:pt x="89095" y="8206"/>
                  <a:pt x="178191" y="16412"/>
                  <a:pt x="182880" y="42203"/>
                </a:cubicBezTo>
                <a:cubicBezTo>
                  <a:pt x="187569" y="67994"/>
                  <a:pt x="-2344" y="140677"/>
                  <a:pt x="28136" y="154745"/>
                </a:cubicBezTo>
                <a:cubicBezTo>
                  <a:pt x="58616" y="168813"/>
                  <a:pt x="318868" y="110197"/>
                  <a:pt x="365760" y="126609"/>
                </a:cubicBezTo>
                <a:cubicBezTo>
                  <a:pt x="412652" y="143021"/>
                  <a:pt x="361070" y="198120"/>
                  <a:pt x="309489" y="253219"/>
                </a:cubicBezTo>
              </a:path>
            </a:pathLst>
          </a:custGeom>
          <a:noFill/>
          <a:ln w="76200"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cxnSp>
        <p:nvCxnSpPr>
          <p:cNvPr id="72" name="Straight Arrow Connector 71">
            <a:extLst>
              <a:ext uri="{FF2B5EF4-FFF2-40B4-BE49-F238E27FC236}">
                <a16:creationId xmlns:a16="http://schemas.microsoft.com/office/drawing/2014/main" id="{B111DE10-818E-47C1-AA62-1F645F8CD819}"/>
              </a:ext>
            </a:extLst>
          </p:cNvPr>
          <p:cNvCxnSpPr>
            <a:cxnSpLocks/>
          </p:cNvCxnSpPr>
          <p:nvPr/>
        </p:nvCxnSpPr>
        <p:spPr bwMode="auto">
          <a:xfrm flipV="1">
            <a:off x="5952543" y="1481452"/>
            <a:ext cx="0" cy="3724428"/>
          </a:xfrm>
          <a:prstGeom prst="straightConnector1">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9" name="TextBox 78">
            <a:extLst>
              <a:ext uri="{FF2B5EF4-FFF2-40B4-BE49-F238E27FC236}">
                <a16:creationId xmlns:a16="http://schemas.microsoft.com/office/drawing/2014/main" id="{5C1A23B1-D9CB-4B72-BB61-DA0AE276F572}"/>
              </a:ext>
            </a:extLst>
          </p:cNvPr>
          <p:cNvSpPr txBox="1"/>
          <p:nvPr/>
        </p:nvSpPr>
        <p:spPr>
          <a:xfrm>
            <a:off x="5977362" y="1123950"/>
            <a:ext cx="1348244"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Times New Roman"/>
                <a:ea typeface="+mn-ea"/>
                <a:cs typeface="+mn-cs"/>
              </a:rPr>
              <a:t>Parameter Value</a:t>
            </a:r>
          </a:p>
        </p:txBody>
      </p:sp>
      <p:sp>
        <p:nvSpPr>
          <p:cNvPr id="17" name="Content Placeholder 2">
            <a:extLst>
              <a:ext uri="{FF2B5EF4-FFF2-40B4-BE49-F238E27FC236}">
                <a16:creationId xmlns:a16="http://schemas.microsoft.com/office/drawing/2014/main" id="{28F8A9CD-D0CB-45E6-956C-0987E32A377F}"/>
              </a:ext>
            </a:extLst>
          </p:cNvPr>
          <p:cNvSpPr txBox="1">
            <a:spLocks/>
          </p:cNvSpPr>
          <p:nvPr/>
        </p:nvSpPr>
        <p:spPr bwMode="auto">
          <a:xfrm>
            <a:off x="-869" y="1070133"/>
            <a:ext cx="4936693" cy="452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800">
                <a:solidFill>
                  <a:schemeClr val="tx1"/>
                </a:solidFill>
                <a:latin typeface="+mn-lt"/>
              </a:defRPr>
            </a:lvl4pPr>
            <a:lvl5pPr marL="2057400" indent="-228600" algn="l" rtl="0" eaLnBrk="0" fontAlgn="base" hangingPunct="0">
              <a:spcBef>
                <a:spcPct val="20000"/>
              </a:spcBef>
              <a:spcAft>
                <a:spcPct val="0"/>
              </a:spcAft>
              <a:buChar char="»"/>
              <a:defRPr sz="18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42900" marR="0" lvl="0" indent="-342900" algn="l" defTabSz="914400" rtl="0" eaLnBrk="0" fontAlgn="base" latinLnBrk="0" hangingPunct="0">
              <a:lnSpc>
                <a:spcPct val="100000"/>
              </a:lnSpc>
              <a:spcBef>
                <a:spcPts val="600"/>
              </a:spcBef>
              <a:spcAft>
                <a:spcPts val="600"/>
              </a:spcAft>
              <a:buClrTx/>
              <a:buSzTx/>
              <a:buFontTx/>
              <a:buChar char="•"/>
              <a:tabLst/>
              <a:defRPr/>
            </a:pPr>
            <a:r>
              <a:rPr kumimoji="0" lang="en-US" sz="2800" b="0" i="0" u="none" strike="noStrike" kern="1200" cap="none" spc="0" normalizeH="0" baseline="0" noProof="0" dirty="0">
                <a:ln>
                  <a:noFill/>
                </a:ln>
                <a:solidFill>
                  <a:srgbClr val="000000"/>
                </a:solidFill>
                <a:effectLst/>
                <a:uLnTx/>
                <a:uFillTx/>
                <a:latin typeface="Times New Roman"/>
                <a:ea typeface="+mn-ea"/>
                <a:cs typeface="+mn-cs"/>
              </a:rPr>
              <a:t>Data-driven diagnostics techniques identify anomalous product behavior at a given time using the measured parameter values.</a:t>
            </a:r>
          </a:p>
        </p:txBody>
      </p:sp>
      <p:sp>
        <p:nvSpPr>
          <p:cNvPr id="18" name="TextBox 17">
            <a:extLst>
              <a:ext uri="{FF2B5EF4-FFF2-40B4-BE49-F238E27FC236}">
                <a16:creationId xmlns:a16="http://schemas.microsoft.com/office/drawing/2014/main" id="{4E5F9FAF-64C3-4E47-BD1E-430D7B5962E7}"/>
              </a:ext>
            </a:extLst>
          </p:cNvPr>
          <p:cNvSpPr txBox="1"/>
          <p:nvPr/>
        </p:nvSpPr>
        <p:spPr>
          <a:xfrm>
            <a:off x="5182496" y="5277901"/>
            <a:ext cx="1827007"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Times New Roman"/>
                <a:ea typeface="+mn-ea"/>
                <a:cs typeface="+mn-cs"/>
              </a:rPr>
              <a:t>Time 0 &amp; Failure Criteria</a:t>
            </a:r>
          </a:p>
        </p:txBody>
      </p:sp>
    </p:spTree>
    <p:extLst>
      <p:ext uri="{BB962C8B-B14F-4D97-AF65-F5344CB8AC3E}">
        <p14:creationId xmlns:p14="http://schemas.microsoft.com/office/powerpoint/2010/main" val="33249797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D9F51-459B-4412-B857-246B5308F1D9}"/>
              </a:ext>
            </a:extLst>
          </p:cNvPr>
          <p:cNvSpPr>
            <a:spLocks noGrp="1"/>
          </p:cNvSpPr>
          <p:nvPr>
            <p:ph type="title"/>
          </p:nvPr>
        </p:nvSpPr>
        <p:spPr/>
        <p:txBody>
          <a:bodyPr/>
          <a:lstStyle/>
          <a:p>
            <a:r>
              <a:rPr lang="en-US" dirty="0"/>
              <a:t>Introduction to Diagnostics and Prognostics Techniques</a:t>
            </a:r>
          </a:p>
        </p:txBody>
      </p:sp>
      <p:sp>
        <p:nvSpPr>
          <p:cNvPr id="65" name="Content Placeholder 2">
            <a:extLst>
              <a:ext uri="{FF2B5EF4-FFF2-40B4-BE49-F238E27FC236}">
                <a16:creationId xmlns:a16="http://schemas.microsoft.com/office/drawing/2014/main" id="{F2F0149C-8CF3-4E38-AD0D-0830E5FD2377}"/>
              </a:ext>
            </a:extLst>
          </p:cNvPr>
          <p:cNvSpPr txBox="1">
            <a:spLocks/>
          </p:cNvSpPr>
          <p:nvPr/>
        </p:nvSpPr>
        <p:spPr bwMode="auto">
          <a:xfrm>
            <a:off x="-869" y="1070133"/>
            <a:ext cx="4936693" cy="452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800">
                <a:solidFill>
                  <a:schemeClr val="tx1"/>
                </a:solidFill>
                <a:latin typeface="+mn-lt"/>
              </a:defRPr>
            </a:lvl4pPr>
            <a:lvl5pPr marL="2057400" indent="-228600" algn="l" rtl="0" eaLnBrk="0" fontAlgn="base" hangingPunct="0">
              <a:spcBef>
                <a:spcPct val="20000"/>
              </a:spcBef>
              <a:spcAft>
                <a:spcPct val="0"/>
              </a:spcAft>
              <a:buChar char="»"/>
              <a:defRPr sz="18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42900" marR="0" lvl="0" indent="-342900" algn="l" defTabSz="914400" rtl="0" eaLnBrk="0" fontAlgn="base" latinLnBrk="0" hangingPunct="0">
              <a:lnSpc>
                <a:spcPct val="100000"/>
              </a:lnSpc>
              <a:spcBef>
                <a:spcPts val="600"/>
              </a:spcBef>
              <a:spcAft>
                <a:spcPts val="600"/>
              </a:spcAft>
              <a:buClrTx/>
              <a:buSzTx/>
              <a:buFontTx/>
              <a:buChar char="•"/>
              <a:tabLst/>
              <a:defRPr/>
            </a:pPr>
            <a:r>
              <a:rPr kumimoji="0" lang="en-US" sz="2800" b="0" i="0" u="none" strike="noStrike" kern="1200" cap="none" spc="0" normalizeH="0" baseline="0" noProof="0" dirty="0">
                <a:ln>
                  <a:noFill/>
                </a:ln>
                <a:solidFill>
                  <a:srgbClr val="000000"/>
                </a:solidFill>
                <a:effectLst/>
                <a:uLnTx/>
                <a:uFillTx/>
                <a:latin typeface="Times New Roman"/>
                <a:ea typeface="+mn-ea"/>
                <a:cs typeface="+mn-cs"/>
              </a:rPr>
              <a:t>Data-driven diagnostics techniques identify anomalous product behavior at a given time using the measured parameter values.</a:t>
            </a:r>
          </a:p>
          <a:p>
            <a:pPr marL="342900" marR="0" lvl="0" indent="-342900" algn="l" defTabSz="914400" rtl="0" eaLnBrk="0" fontAlgn="base" latinLnBrk="0" hangingPunct="0">
              <a:lnSpc>
                <a:spcPct val="100000"/>
              </a:lnSpc>
              <a:spcBef>
                <a:spcPts val="600"/>
              </a:spcBef>
              <a:spcAft>
                <a:spcPts val="600"/>
              </a:spcAft>
              <a:buClrTx/>
              <a:buSzTx/>
              <a:buFontTx/>
              <a:buChar char="•"/>
              <a:tabLst/>
              <a:defRPr/>
            </a:pPr>
            <a:r>
              <a:rPr kumimoji="0" lang="en-US" sz="2800" b="0" i="0" u="none" strike="noStrike" kern="0" cap="none" spc="0" normalizeH="0" baseline="0" noProof="0" dirty="0">
                <a:ln>
                  <a:noFill/>
                </a:ln>
                <a:solidFill>
                  <a:srgbClr val="000000"/>
                </a:solidFill>
                <a:effectLst/>
                <a:uLnTx/>
                <a:uFillTx/>
                <a:latin typeface="Times New Roman"/>
                <a:ea typeface="+mn-ea"/>
                <a:cs typeface="+mn-cs"/>
              </a:rPr>
              <a:t>Prognostics techniques predict the future product parameter trend and remaining time to “failure.”</a:t>
            </a:r>
          </a:p>
          <a:p>
            <a:pPr marL="0" marR="0" lvl="0" indent="0" algn="l" defTabSz="914400" rtl="0" eaLnBrk="0" fontAlgn="base" latinLnBrk="0" hangingPunct="0">
              <a:lnSpc>
                <a:spcPct val="100000"/>
              </a:lnSpc>
              <a:spcBef>
                <a:spcPts val="600"/>
              </a:spcBef>
              <a:spcAft>
                <a:spcPts val="60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Times New Roman"/>
              <a:ea typeface="+mn-ea"/>
              <a:cs typeface="+mn-cs"/>
            </a:endParaRPr>
          </a:p>
        </p:txBody>
      </p:sp>
      <p:sp>
        <p:nvSpPr>
          <p:cNvPr id="76" name="TextBox 75">
            <a:extLst>
              <a:ext uri="{FF2B5EF4-FFF2-40B4-BE49-F238E27FC236}">
                <a16:creationId xmlns:a16="http://schemas.microsoft.com/office/drawing/2014/main" id="{D724400A-4691-40A4-8420-CA00A5A25A49}"/>
              </a:ext>
            </a:extLst>
          </p:cNvPr>
          <p:cNvSpPr txBox="1"/>
          <p:nvPr/>
        </p:nvSpPr>
        <p:spPr>
          <a:xfrm>
            <a:off x="10831504" y="4473384"/>
            <a:ext cx="1004169"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Times New Roman"/>
                <a:ea typeface="+mn-ea"/>
                <a:cs typeface="+mn-cs"/>
              </a:rPr>
              <a:t>Testing Time </a:t>
            </a:r>
          </a:p>
        </p:txBody>
      </p:sp>
      <p:cxnSp>
        <p:nvCxnSpPr>
          <p:cNvPr id="77" name="Straight Connector 76">
            <a:extLst>
              <a:ext uri="{FF2B5EF4-FFF2-40B4-BE49-F238E27FC236}">
                <a16:creationId xmlns:a16="http://schemas.microsoft.com/office/drawing/2014/main" id="{3C8EB98B-37A6-4457-9637-0D6A2FED63CD}"/>
              </a:ext>
            </a:extLst>
          </p:cNvPr>
          <p:cNvCxnSpPr/>
          <p:nvPr/>
        </p:nvCxnSpPr>
        <p:spPr bwMode="auto">
          <a:xfrm>
            <a:off x="5952543" y="5205880"/>
            <a:ext cx="5869205" cy="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 name="Straight Connector 77">
            <a:extLst>
              <a:ext uri="{FF2B5EF4-FFF2-40B4-BE49-F238E27FC236}">
                <a16:creationId xmlns:a16="http://schemas.microsoft.com/office/drawing/2014/main" id="{5C82169D-CFB5-42B2-947D-BCCCE4125D46}"/>
              </a:ext>
            </a:extLst>
          </p:cNvPr>
          <p:cNvCxnSpPr>
            <a:stCxn id="97" idx="2"/>
          </p:cNvCxnSpPr>
          <p:nvPr/>
        </p:nvCxnSpPr>
        <p:spPr bwMode="auto">
          <a:xfrm>
            <a:off x="8798486" y="3363366"/>
            <a:ext cx="0" cy="1840677"/>
          </a:xfrm>
          <a:prstGeom prst="line">
            <a:avLst/>
          </a:prstGeom>
          <a:noFill/>
          <a:ln w="12700" cap="flat" cmpd="sng" algn="ctr">
            <a:solidFill>
              <a:schemeClr val="accent2">
                <a:lumMod val="60000"/>
                <a:lumOff val="40000"/>
              </a:schemeClr>
            </a:solidFill>
            <a:prstDash val="sys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1" name="TextBox 80">
            <a:extLst>
              <a:ext uri="{FF2B5EF4-FFF2-40B4-BE49-F238E27FC236}">
                <a16:creationId xmlns:a16="http://schemas.microsoft.com/office/drawing/2014/main" id="{0D48282D-A1A9-44CF-9921-3A4827F3DC5D}"/>
              </a:ext>
            </a:extLst>
          </p:cNvPr>
          <p:cNvSpPr txBox="1"/>
          <p:nvPr/>
        </p:nvSpPr>
        <p:spPr>
          <a:xfrm>
            <a:off x="10074395" y="2423264"/>
            <a:ext cx="1620756"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3333CC">
                    <a:lumMod val="75000"/>
                  </a:srgbClr>
                </a:solidFill>
                <a:effectLst/>
                <a:uLnTx/>
                <a:uFillTx/>
                <a:latin typeface="Times New Roman"/>
                <a:ea typeface="+mn-ea"/>
                <a:cs typeface="+mn-cs"/>
              </a:rPr>
              <a:t>Future Parameter Predictions (Prognostics)</a:t>
            </a:r>
          </a:p>
        </p:txBody>
      </p:sp>
      <p:cxnSp>
        <p:nvCxnSpPr>
          <p:cNvPr id="82" name="Straight Arrow Connector 81">
            <a:extLst>
              <a:ext uri="{FF2B5EF4-FFF2-40B4-BE49-F238E27FC236}">
                <a16:creationId xmlns:a16="http://schemas.microsoft.com/office/drawing/2014/main" id="{516838DC-C66B-409D-A74C-ECE81185D0E9}"/>
              </a:ext>
            </a:extLst>
          </p:cNvPr>
          <p:cNvCxnSpPr>
            <a:cxnSpLocks/>
          </p:cNvCxnSpPr>
          <p:nvPr/>
        </p:nvCxnSpPr>
        <p:spPr bwMode="auto">
          <a:xfrm flipH="1">
            <a:off x="9998996" y="3786839"/>
            <a:ext cx="887617" cy="564332"/>
          </a:xfrm>
          <a:prstGeom prst="straightConnector1">
            <a:avLst/>
          </a:prstGeom>
          <a:noFill/>
          <a:ln w="38100" cap="flat" cmpd="sng" algn="ctr">
            <a:solidFill>
              <a:schemeClr val="accent2">
                <a:lumMod val="60000"/>
                <a:lumOff val="40000"/>
              </a:schemeClr>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3" name="TextBox 82">
            <a:extLst>
              <a:ext uri="{FF2B5EF4-FFF2-40B4-BE49-F238E27FC236}">
                <a16:creationId xmlns:a16="http://schemas.microsoft.com/office/drawing/2014/main" id="{8CB32BF2-9819-4869-B711-D1D3357CE1F3}"/>
              </a:ext>
            </a:extLst>
          </p:cNvPr>
          <p:cNvSpPr txBox="1"/>
          <p:nvPr/>
        </p:nvSpPr>
        <p:spPr>
          <a:xfrm>
            <a:off x="5182496" y="5277901"/>
            <a:ext cx="1827007"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Times New Roman"/>
                <a:ea typeface="+mn-ea"/>
                <a:cs typeface="+mn-cs"/>
              </a:rPr>
              <a:t>Time 0 &amp; Failure Criteria</a:t>
            </a:r>
          </a:p>
        </p:txBody>
      </p:sp>
      <p:sp>
        <p:nvSpPr>
          <p:cNvPr id="84" name="Freeform: Shape 83">
            <a:extLst>
              <a:ext uri="{FF2B5EF4-FFF2-40B4-BE49-F238E27FC236}">
                <a16:creationId xmlns:a16="http://schemas.microsoft.com/office/drawing/2014/main" id="{5D2BEFC8-111E-4A89-93CB-A3C99C9C6B33}"/>
              </a:ext>
            </a:extLst>
          </p:cNvPr>
          <p:cNvSpPr/>
          <p:nvPr/>
        </p:nvSpPr>
        <p:spPr bwMode="auto">
          <a:xfrm rot="806332">
            <a:off x="9421067" y="4023271"/>
            <a:ext cx="384152" cy="253219"/>
          </a:xfrm>
          <a:custGeom>
            <a:avLst/>
            <a:gdLst>
              <a:gd name="connsiteX0" fmla="*/ 0 w 384152"/>
              <a:gd name="connsiteY0" fmla="*/ 0 h 253219"/>
              <a:gd name="connsiteX1" fmla="*/ 182880 w 384152"/>
              <a:gd name="connsiteY1" fmla="*/ 42203 h 253219"/>
              <a:gd name="connsiteX2" fmla="*/ 28136 w 384152"/>
              <a:gd name="connsiteY2" fmla="*/ 154745 h 253219"/>
              <a:gd name="connsiteX3" fmla="*/ 365760 w 384152"/>
              <a:gd name="connsiteY3" fmla="*/ 126609 h 253219"/>
              <a:gd name="connsiteX4" fmla="*/ 309489 w 384152"/>
              <a:gd name="connsiteY4" fmla="*/ 253219 h 253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152" h="253219">
                <a:moveTo>
                  <a:pt x="0" y="0"/>
                </a:moveTo>
                <a:cubicBezTo>
                  <a:pt x="89095" y="8206"/>
                  <a:pt x="178191" y="16412"/>
                  <a:pt x="182880" y="42203"/>
                </a:cubicBezTo>
                <a:cubicBezTo>
                  <a:pt x="187569" y="67994"/>
                  <a:pt x="-2344" y="140677"/>
                  <a:pt x="28136" y="154745"/>
                </a:cubicBezTo>
                <a:cubicBezTo>
                  <a:pt x="58616" y="168813"/>
                  <a:pt x="318868" y="110197"/>
                  <a:pt x="365760" y="126609"/>
                </a:cubicBezTo>
                <a:cubicBezTo>
                  <a:pt x="412652" y="143021"/>
                  <a:pt x="361070" y="198120"/>
                  <a:pt x="309489" y="253219"/>
                </a:cubicBezTo>
              </a:path>
            </a:pathLst>
          </a:custGeom>
          <a:noFill/>
          <a:ln w="76200" cap="flat" cmpd="sng" algn="ctr">
            <a:solidFill>
              <a:schemeClr val="accent2">
                <a:lumMod val="60000"/>
                <a:lumOff val="4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85" name="Freeform: Shape 84">
            <a:extLst>
              <a:ext uri="{FF2B5EF4-FFF2-40B4-BE49-F238E27FC236}">
                <a16:creationId xmlns:a16="http://schemas.microsoft.com/office/drawing/2014/main" id="{8AB99B03-4E23-4FF0-895E-3DEEF8CFBBBC}"/>
              </a:ext>
            </a:extLst>
          </p:cNvPr>
          <p:cNvSpPr/>
          <p:nvPr/>
        </p:nvSpPr>
        <p:spPr bwMode="auto">
          <a:xfrm rot="806332">
            <a:off x="9666077" y="4331634"/>
            <a:ext cx="384152" cy="253219"/>
          </a:xfrm>
          <a:custGeom>
            <a:avLst/>
            <a:gdLst>
              <a:gd name="connsiteX0" fmla="*/ 0 w 384152"/>
              <a:gd name="connsiteY0" fmla="*/ 0 h 253219"/>
              <a:gd name="connsiteX1" fmla="*/ 182880 w 384152"/>
              <a:gd name="connsiteY1" fmla="*/ 42203 h 253219"/>
              <a:gd name="connsiteX2" fmla="*/ 28136 w 384152"/>
              <a:gd name="connsiteY2" fmla="*/ 154745 h 253219"/>
              <a:gd name="connsiteX3" fmla="*/ 365760 w 384152"/>
              <a:gd name="connsiteY3" fmla="*/ 126609 h 253219"/>
              <a:gd name="connsiteX4" fmla="*/ 309489 w 384152"/>
              <a:gd name="connsiteY4" fmla="*/ 253219 h 253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152" h="253219">
                <a:moveTo>
                  <a:pt x="0" y="0"/>
                </a:moveTo>
                <a:cubicBezTo>
                  <a:pt x="89095" y="8206"/>
                  <a:pt x="178191" y="16412"/>
                  <a:pt x="182880" y="42203"/>
                </a:cubicBezTo>
                <a:cubicBezTo>
                  <a:pt x="187569" y="67994"/>
                  <a:pt x="-2344" y="140677"/>
                  <a:pt x="28136" y="154745"/>
                </a:cubicBezTo>
                <a:cubicBezTo>
                  <a:pt x="58616" y="168813"/>
                  <a:pt x="318868" y="110197"/>
                  <a:pt x="365760" y="126609"/>
                </a:cubicBezTo>
                <a:cubicBezTo>
                  <a:pt x="412652" y="143021"/>
                  <a:pt x="361070" y="198120"/>
                  <a:pt x="309489" y="253219"/>
                </a:cubicBezTo>
              </a:path>
            </a:pathLst>
          </a:custGeom>
          <a:noFill/>
          <a:ln w="76200" cap="flat" cmpd="sng" algn="ctr">
            <a:solidFill>
              <a:schemeClr val="accent2">
                <a:lumMod val="60000"/>
                <a:lumOff val="4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86" name="Freeform: Shape 85">
            <a:extLst>
              <a:ext uri="{FF2B5EF4-FFF2-40B4-BE49-F238E27FC236}">
                <a16:creationId xmlns:a16="http://schemas.microsoft.com/office/drawing/2014/main" id="{D0031849-8446-41B0-B8B2-1CF2D628FFCE}"/>
              </a:ext>
            </a:extLst>
          </p:cNvPr>
          <p:cNvSpPr/>
          <p:nvPr/>
        </p:nvSpPr>
        <p:spPr bwMode="auto">
          <a:xfrm rot="806332">
            <a:off x="9889625" y="4606901"/>
            <a:ext cx="384152" cy="253219"/>
          </a:xfrm>
          <a:custGeom>
            <a:avLst/>
            <a:gdLst>
              <a:gd name="connsiteX0" fmla="*/ 0 w 384152"/>
              <a:gd name="connsiteY0" fmla="*/ 0 h 253219"/>
              <a:gd name="connsiteX1" fmla="*/ 182880 w 384152"/>
              <a:gd name="connsiteY1" fmla="*/ 42203 h 253219"/>
              <a:gd name="connsiteX2" fmla="*/ 28136 w 384152"/>
              <a:gd name="connsiteY2" fmla="*/ 154745 h 253219"/>
              <a:gd name="connsiteX3" fmla="*/ 365760 w 384152"/>
              <a:gd name="connsiteY3" fmla="*/ 126609 h 253219"/>
              <a:gd name="connsiteX4" fmla="*/ 309489 w 384152"/>
              <a:gd name="connsiteY4" fmla="*/ 253219 h 253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152" h="253219">
                <a:moveTo>
                  <a:pt x="0" y="0"/>
                </a:moveTo>
                <a:cubicBezTo>
                  <a:pt x="89095" y="8206"/>
                  <a:pt x="178191" y="16412"/>
                  <a:pt x="182880" y="42203"/>
                </a:cubicBezTo>
                <a:cubicBezTo>
                  <a:pt x="187569" y="67994"/>
                  <a:pt x="-2344" y="140677"/>
                  <a:pt x="28136" y="154745"/>
                </a:cubicBezTo>
                <a:cubicBezTo>
                  <a:pt x="58616" y="168813"/>
                  <a:pt x="318868" y="110197"/>
                  <a:pt x="365760" y="126609"/>
                </a:cubicBezTo>
                <a:cubicBezTo>
                  <a:pt x="412652" y="143021"/>
                  <a:pt x="361070" y="198120"/>
                  <a:pt x="309489" y="253219"/>
                </a:cubicBezTo>
              </a:path>
            </a:pathLst>
          </a:custGeom>
          <a:noFill/>
          <a:ln w="76200" cap="flat" cmpd="sng" algn="ctr">
            <a:solidFill>
              <a:schemeClr val="accent2">
                <a:lumMod val="60000"/>
                <a:lumOff val="4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87" name="Freeform: Shape 86">
            <a:extLst>
              <a:ext uri="{FF2B5EF4-FFF2-40B4-BE49-F238E27FC236}">
                <a16:creationId xmlns:a16="http://schemas.microsoft.com/office/drawing/2014/main" id="{6BEC2C5C-1BBD-40A2-99EA-B65E394CFD00}"/>
              </a:ext>
            </a:extLst>
          </p:cNvPr>
          <p:cNvSpPr/>
          <p:nvPr/>
        </p:nvSpPr>
        <p:spPr bwMode="auto">
          <a:xfrm rot="806332">
            <a:off x="10113174" y="4886877"/>
            <a:ext cx="384152" cy="253219"/>
          </a:xfrm>
          <a:custGeom>
            <a:avLst/>
            <a:gdLst>
              <a:gd name="connsiteX0" fmla="*/ 0 w 384152"/>
              <a:gd name="connsiteY0" fmla="*/ 0 h 253219"/>
              <a:gd name="connsiteX1" fmla="*/ 182880 w 384152"/>
              <a:gd name="connsiteY1" fmla="*/ 42203 h 253219"/>
              <a:gd name="connsiteX2" fmla="*/ 28136 w 384152"/>
              <a:gd name="connsiteY2" fmla="*/ 154745 h 253219"/>
              <a:gd name="connsiteX3" fmla="*/ 365760 w 384152"/>
              <a:gd name="connsiteY3" fmla="*/ 126609 h 253219"/>
              <a:gd name="connsiteX4" fmla="*/ 309489 w 384152"/>
              <a:gd name="connsiteY4" fmla="*/ 253219 h 253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152" h="253219">
                <a:moveTo>
                  <a:pt x="0" y="0"/>
                </a:moveTo>
                <a:cubicBezTo>
                  <a:pt x="89095" y="8206"/>
                  <a:pt x="178191" y="16412"/>
                  <a:pt x="182880" y="42203"/>
                </a:cubicBezTo>
                <a:cubicBezTo>
                  <a:pt x="187569" y="67994"/>
                  <a:pt x="-2344" y="140677"/>
                  <a:pt x="28136" y="154745"/>
                </a:cubicBezTo>
                <a:cubicBezTo>
                  <a:pt x="58616" y="168813"/>
                  <a:pt x="318868" y="110197"/>
                  <a:pt x="365760" y="126609"/>
                </a:cubicBezTo>
                <a:cubicBezTo>
                  <a:pt x="412652" y="143021"/>
                  <a:pt x="361070" y="198120"/>
                  <a:pt x="309489" y="253219"/>
                </a:cubicBezTo>
              </a:path>
            </a:pathLst>
          </a:custGeom>
          <a:noFill/>
          <a:ln w="76200" cap="flat" cmpd="sng" algn="ctr">
            <a:solidFill>
              <a:schemeClr val="accent2">
                <a:lumMod val="60000"/>
                <a:lumOff val="4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88" name="Freeform: Shape 87">
            <a:extLst>
              <a:ext uri="{FF2B5EF4-FFF2-40B4-BE49-F238E27FC236}">
                <a16:creationId xmlns:a16="http://schemas.microsoft.com/office/drawing/2014/main" id="{EECA99D9-9114-452E-8CBA-32170D4D2A73}"/>
              </a:ext>
            </a:extLst>
          </p:cNvPr>
          <p:cNvSpPr/>
          <p:nvPr/>
        </p:nvSpPr>
        <p:spPr bwMode="auto">
          <a:xfrm rot="806332">
            <a:off x="8829069" y="3447195"/>
            <a:ext cx="384152" cy="253219"/>
          </a:xfrm>
          <a:custGeom>
            <a:avLst/>
            <a:gdLst>
              <a:gd name="connsiteX0" fmla="*/ 0 w 384152"/>
              <a:gd name="connsiteY0" fmla="*/ 0 h 253219"/>
              <a:gd name="connsiteX1" fmla="*/ 182880 w 384152"/>
              <a:gd name="connsiteY1" fmla="*/ 42203 h 253219"/>
              <a:gd name="connsiteX2" fmla="*/ 28136 w 384152"/>
              <a:gd name="connsiteY2" fmla="*/ 154745 h 253219"/>
              <a:gd name="connsiteX3" fmla="*/ 365760 w 384152"/>
              <a:gd name="connsiteY3" fmla="*/ 126609 h 253219"/>
              <a:gd name="connsiteX4" fmla="*/ 309489 w 384152"/>
              <a:gd name="connsiteY4" fmla="*/ 253219 h 253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152" h="253219">
                <a:moveTo>
                  <a:pt x="0" y="0"/>
                </a:moveTo>
                <a:cubicBezTo>
                  <a:pt x="89095" y="8206"/>
                  <a:pt x="178191" y="16412"/>
                  <a:pt x="182880" y="42203"/>
                </a:cubicBezTo>
                <a:cubicBezTo>
                  <a:pt x="187569" y="67994"/>
                  <a:pt x="-2344" y="140677"/>
                  <a:pt x="28136" y="154745"/>
                </a:cubicBezTo>
                <a:cubicBezTo>
                  <a:pt x="58616" y="168813"/>
                  <a:pt x="318868" y="110197"/>
                  <a:pt x="365760" y="126609"/>
                </a:cubicBezTo>
                <a:cubicBezTo>
                  <a:pt x="412652" y="143021"/>
                  <a:pt x="361070" y="198120"/>
                  <a:pt x="309489" y="253219"/>
                </a:cubicBezTo>
              </a:path>
            </a:pathLst>
          </a:custGeom>
          <a:noFill/>
          <a:ln w="76200" cap="flat" cmpd="sng" algn="ctr">
            <a:solidFill>
              <a:schemeClr val="accent2">
                <a:lumMod val="60000"/>
                <a:lumOff val="4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89" name="Freeform: Shape 88">
            <a:extLst>
              <a:ext uri="{FF2B5EF4-FFF2-40B4-BE49-F238E27FC236}">
                <a16:creationId xmlns:a16="http://schemas.microsoft.com/office/drawing/2014/main" id="{8B2662DB-6004-4DC5-B741-E603A61ACA12}"/>
              </a:ext>
            </a:extLst>
          </p:cNvPr>
          <p:cNvSpPr/>
          <p:nvPr/>
        </p:nvSpPr>
        <p:spPr bwMode="auto">
          <a:xfrm rot="806332">
            <a:off x="9046304" y="3610651"/>
            <a:ext cx="340595" cy="199614"/>
          </a:xfrm>
          <a:custGeom>
            <a:avLst/>
            <a:gdLst>
              <a:gd name="connsiteX0" fmla="*/ 0 w 384152"/>
              <a:gd name="connsiteY0" fmla="*/ 0 h 253219"/>
              <a:gd name="connsiteX1" fmla="*/ 182880 w 384152"/>
              <a:gd name="connsiteY1" fmla="*/ 42203 h 253219"/>
              <a:gd name="connsiteX2" fmla="*/ 28136 w 384152"/>
              <a:gd name="connsiteY2" fmla="*/ 154745 h 253219"/>
              <a:gd name="connsiteX3" fmla="*/ 365760 w 384152"/>
              <a:gd name="connsiteY3" fmla="*/ 126609 h 253219"/>
              <a:gd name="connsiteX4" fmla="*/ 309489 w 384152"/>
              <a:gd name="connsiteY4" fmla="*/ 253219 h 253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152" h="253219">
                <a:moveTo>
                  <a:pt x="0" y="0"/>
                </a:moveTo>
                <a:cubicBezTo>
                  <a:pt x="89095" y="8206"/>
                  <a:pt x="178191" y="16412"/>
                  <a:pt x="182880" y="42203"/>
                </a:cubicBezTo>
                <a:cubicBezTo>
                  <a:pt x="187569" y="67994"/>
                  <a:pt x="-2344" y="140677"/>
                  <a:pt x="28136" y="154745"/>
                </a:cubicBezTo>
                <a:cubicBezTo>
                  <a:pt x="58616" y="168813"/>
                  <a:pt x="318868" y="110197"/>
                  <a:pt x="365760" y="126609"/>
                </a:cubicBezTo>
                <a:cubicBezTo>
                  <a:pt x="412652" y="143021"/>
                  <a:pt x="361070" y="198120"/>
                  <a:pt x="309489" y="253219"/>
                </a:cubicBezTo>
              </a:path>
            </a:pathLst>
          </a:custGeom>
          <a:noFill/>
          <a:ln w="76200" cap="flat" cmpd="sng" algn="ctr">
            <a:solidFill>
              <a:schemeClr val="accent2">
                <a:lumMod val="60000"/>
                <a:lumOff val="4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90" name="Freeform: Shape 89">
            <a:extLst>
              <a:ext uri="{FF2B5EF4-FFF2-40B4-BE49-F238E27FC236}">
                <a16:creationId xmlns:a16="http://schemas.microsoft.com/office/drawing/2014/main" id="{8E8206D1-D241-4D56-ABAD-543B1722DE69}"/>
              </a:ext>
            </a:extLst>
          </p:cNvPr>
          <p:cNvSpPr/>
          <p:nvPr/>
        </p:nvSpPr>
        <p:spPr bwMode="auto">
          <a:xfrm>
            <a:off x="8165981" y="2861433"/>
            <a:ext cx="384152" cy="253219"/>
          </a:xfrm>
          <a:custGeom>
            <a:avLst/>
            <a:gdLst>
              <a:gd name="connsiteX0" fmla="*/ 0 w 384152"/>
              <a:gd name="connsiteY0" fmla="*/ 0 h 253219"/>
              <a:gd name="connsiteX1" fmla="*/ 182880 w 384152"/>
              <a:gd name="connsiteY1" fmla="*/ 42203 h 253219"/>
              <a:gd name="connsiteX2" fmla="*/ 28136 w 384152"/>
              <a:gd name="connsiteY2" fmla="*/ 154745 h 253219"/>
              <a:gd name="connsiteX3" fmla="*/ 365760 w 384152"/>
              <a:gd name="connsiteY3" fmla="*/ 126609 h 253219"/>
              <a:gd name="connsiteX4" fmla="*/ 309489 w 384152"/>
              <a:gd name="connsiteY4" fmla="*/ 253219 h 253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152" h="253219">
                <a:moveTo>
                  <a:pt x="0" y="0"/>
                </a:moveTo>
                <a:cubicBezTo>
                  <a:pt x="89095" y="8206"/>
                  <a:pt x="178191" y="16412"/>
                  <a:pt x="182880" y="42203"/>
                </a:cubicBezTo>
                <a:cubicBezTo>
                  <a:pt x="187569" y="67994"/>
                  <a:pt x="-2344" y="140677"/>
                  <a:pt x="28136" y="154745"/>
                </a:cubicBezTo>
                <a:cubicBezTo>
                  <a:pt x="58616" y="168813"/>
                  <a:pt x="318868" y="110197"/>
                  <a:pt x="365760" y="126609"/>
                </a:cubicBezTo>
                <a:cubicBezTo>
                  <a:pt x="412652" y="143021"/>
                  <a:pt x="361070" y="198120"/>
                  <a:pt x="309489" y="253219"/>
                </a:cubicBezTo>
              </a:path>
            </a:pathLst>
          </a:custGeom>
          <a:noFill/>
          <a:ln w="76200"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cxnSp>
        <p:nvCxnSpPr>
          <p:cNvPr id="91" name="Straight Arrow Connector 90">
            <a:extLst>
              <a:ext uri="{FF2B5EF4-FFF2-40B4-BE49-F238E27FC236}">
                <a16:creationId xmlns:a16="http://schemas.microsoft.com/office/drawing/2014/main" id="{0A008928-0D9E-4D2F-B96A-112C432B6A2B}"/>
              </a:ext>
            </a:extLst>
          </p:cNvPr>
          <p:cNvCxnSpPr/>
          <p:nvPr/>
        </p:nvCxnSpPr>
        <p:spPr bwMode="auto">
          <a:xfrm flipH="1">
            <a:off x="6567328" y="2385071"/>
            <a:ext cx="668734" cy="423353"/>
          </a:xfrm>
          <a:prstGeom prst="straightConnector1">
            <a:avLst/>
          </a:prstGeom>
          <a:noFill/>
          <a:ln w="38100" cap="flat" cmpd="sng" algn="ctr">
            <a:solidFill>
              <a:schemeClr val="accent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2" name="TextBox 91">
            <a:extLst>
              <a:ext uri="{FF2B5EF4-FFF2-40B4-BE49-F238E27FC236}">
                <a16:creationId xmlns:a16="http://schemas.microsoft.com/office/drawing/2014/main" id="{E507983C-AA42-4627-BC7B-C0E6AB71D17F}"/>
              </a:ext>
            </a:extLst>
          </p:cNvPr>
          <p:cNvSpPr txBox="1"/>
          <p:nvPr/>
        </p:nvSpPr>
        <p:spPr>
          <a:xfrm>
            <a:off x="6901695" y="1673270"/>
            <a:ext cx="1468441"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CC99">
                    <a:lumMod val="75000"/>
                  </a:srgbClr>
                </a:solidFill>
                <a:effectLst/>
                <a:uLnTx/>
                <a:uFillTx/>
                <a:latin typeface="Times New Roman"/>
                <a:ea typeface="+mn-ea"/>
                <a:cs typeface="+mn-cs"/>
              </a:rPr>
              <a:t>Normal Parameter Trend</a:t>
            </a:r>
          </a:p>
        </p:txBody>
      </p:sp>
      <p:cxnSp>
        <p:nvCxnSpPr>
          <p:cNvPr id="93" name="Straight Connector 92">
            <a:extLst>
              <a:ext uri="{FF2B5EF4-FFF2-40B4-BE49-F238E27FC236}">
                <a16:creationId xmlns:a16="http://schemas.microsoft.com/office/drawing/2014/main" id="{548421AE-8B76-4EE3-9E79-A7A28FAD8058}"/>
              </a:ext>
            </a:extLst>
          </p:cNvPr>
          <p:cNvCxnSpPr/>
          <p:nvPr/>
        </p:nvCxnSpPr>
        <p:spPr bwMode="auto">
          <a:xfrm>
            <a:off x="5952543" y="2861433"/>
            <a:ext cx="2213438" cy="0"/>
          </a:xfrm>
          <a:prstGeom prst="line">
            <a:avLst/>
          </a:prstGeom>
          <a:noFill/>
          <a:ln w="76200"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4" name="Freeform: Shape 93">
            <a:extLst>
              <a:ext uri="{FF2B5EF4-FFF2-40B4-BE49-F238E27FC236}">
                <a16:creationId xmlns:a16="http://schemas.microsoft.com/office/drawing/2014/main" id="{32B18E89-B161-4A17-B680-2C4107E27ADC}"/>
              </a:ext>
            </a:extLst>
          </p:cNvPr>
          <p:cNvSpPr/>
          <p:nvPr/>
        </p:nvSpPr>
        <p:spPr bwMode="auto">
          <a:xfrm rot="638177">
            <a:off x="9307738" y="3896136"/>
            <a:ext cx="384152" cy="253219"/>
          </a:xfrm>
          <a:custGeom>
            <a:avLst/>
            <a:gdLst>
              <a:gd name="connsiteX0" fmla="*/ 0 w 384152"/>
              <a:gd name="connsiteY0" fmla="*/ 0 h 253219"/>
              <a:gd name="connsiteX1" fmla="*/ 182880 w 384152"/>
              <a:gd name="connsiteY1" fmla="*/ 42203 h 253219"/>
              <a:gd name="connsiteX2" fmla="*/ 28136 w 384152"/>
              <a:gd name="connsiteY2" fmla="*/ 154745 h 253219"/>
              <a:gd name="connsiteX3" fmla="*/ 365760 w 384152"/>
              <a:gd name="connsiteY3" fmla="*/ 126609 h 253219"/>
              <a:gd name="connsiteX4" fmla="*/ 309489 w 384152"/>
              <a:gd name="connsiteY4" fmla="*/ 253219 h 253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152" h="253219">
                <a:moveTo>
                  <a:pt x="0" y="0"/>
                </a:moveTo>
                <a:cubicBezTo>
                  <a:pt x="89095" y="8206"/>
                  <a:pt x="178191" y="16412"/>
                  <a:pt x="182880" y="42203"/>
                </a:cubicBezTo>
                <a:cubicBezTo>
                  <a:pt x="187569" y="67994"/>
                  <a:pt x="-2344" y="140677"/>
                  <a:pt x="28136" y="154745"/>
                </a:cubicBezTo>
                <a:cubicBezTo>
                  <a:pt x="58616" y="168813"/>
                  <a:pt x="318868" y="110197"/>
                  <a:pt x="365760" y="126609"/>
                </a:cubicBezTo>
                <a:cubicBezTo>
                  <a:pt x="412652" y="143021"/>
                  <a:pt x="361070" y="198120"/>
                  <a:pt x="309489" y="253219"/>
                </a:cubicBezTo>
              </a:path>
            </a:pathLst>
          </a:custGeom>
          <a:noFill/>
          <a:ln w="76200" cap="flat" cmpd="sng" algn="ctr">
            <a:solidFill>
              <a:schemeClr val="accent2">
                <a:lumMod val="60000"/>
                <a:lumOff val="4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95" name="Freeform: Shape 94">
            <a:extLst>
              <a:ext uri="{FF2B5EF4-FFF2-40B4-BE49-F238E27FC236}">
                <a16:creationId xmlns:a16="http://schemas.microsoft.com/office/drawing/2014/main" id="{742F7D7C-A489-4655-8B64-1425ACAE7B5C}"/>
              </a:ext>
            </a:extLst>
          </p:cNvPr>
          <p:cNvSpPr/>
          <p:nvPr/>
        </p:nvSpPr>
        <p:spPr bwMode="auto">
          <a:xfrm>
            <a:off x="8352295" y="2975656"/>
            <a:ext cx="384152" cy="253219"/>
          </a:xfrm>
          <a:custGeom>
            <a:avLst/>
            <a:gdLst>
              <a:gd name="connsiteX0" fmla="*/ 0 w 384152"/>
              <a:gd name="connsiteY0" fmla="*/ 0 h 253219"/>
              <a:gd name="connsiteX1" fmla="*/ 182880 w 384152"/>
              <a:gd name="connsiteY1" fmla="*/ 42203 h 253219"/>
              <a:gd name="connsiteX2" fmla="*/ 28136 w 384152"/>
              <a:gd name="connsiteY2" fmla="*/ 154745 h 253219"/>
              <a:gd name="connsiteX3" fmla="*/ 365760 w 384152"/>
              <a:gd name="connsiteY3" fmla="*/ 126609 h 253219"/>
              <a:gd name="connsiteX4" fmla="*/ 309489 w 384152"/>
              <a:gd name="connsiteY4" fmla="*/ 253219 h 253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152" h="253219">
                <a:moveTo>
                  <a:pt x="0" y="0"/>
                </a:moveTo>
                <a:cubicBezTo>
                  <a:pt x="89095" y="8206"/>
                  <a:pt x="178191" y="16412"/>
                  <a:pt x="182880" y="42203"/>
                </a:cubicBezTo>
                <a:cubicBezTo>
                  <a:pt x="187569" y="67994"/>
                  <a:pt x="-2344" y="140677"/>
                  <a:pt x="28136" y="154745"/>
                </a:cubicBezTo>
                <a:cubicBezTo>
                  <a:pt x="58616" y="168813"/>
                  <a:pt x="318868" y="110197"/>
                  <a:pt x="365760" y="126609"/>
                </a:cubicBezTo>
                <a:cubicBezTo>
                  <a:pt x="412652" y="143021"/>
                  <a:pt x="361070" y="198120"/>
                  <a:pt x="309489" y="253219"/>
                </a:cubicBezTo>
              </a:path>
            </a:pathLst>
          </a:custGeom>
          <a:noFill/>
          <a:ln w="76200"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96" name="Freeform: Shape 95">
            <a:extLst>
              <a:ext uri="{FF2B5EF4-FFF2-40B4-BE49-F238E27FC236}">
                <a16:creationId xmlns:a16="http://schemas.microsoft.com/office/drawing/2014/main" id="{B8B1B869-F040-4406-9672-DF3EB1916A9F}"/>
              </a:ext>
            </a:extLst>
          </p:cNvPr>
          <p:cNvSpPr/>
          <p:nvPr/>
        </p:nvSpPr>
        <p:spPr bwMode="auto">
          <a:xfrm>
            <a:off x="8506290" y="3084288"/>
            <a:ext cx="384152" cy="253219"/>
          </a:xfrm>
          <a:custGeom>
            <a:avLst/>
            <a:gdLst>
              <a:gd name="connsiteX0" fmla="*/ 0 w 384152"/>
              <a:gd name="connsiteY0" fmla="*/ 0 h 253219"/>
              <a:gd name="connsiteX1" fmla="*/ 182880 w 384152"/>
              <a:gd name="connsiteY1" fmla="*/ 42203 h 253219"/>
              <a:gd name="connsiteX2" fmla="*/ 28136 w 384152"/>
              <a:gd name="connsiteY2" fmla="*/ 154745 h 253219"/>
              <a:gd name="connsiteX3" fmla="*/ 365760 w 384152"/>
              <a:gd name="connsiteY3" fmla="*/ 126609 h 253219"/>
              <a:gd name="connsiteX4" fmla="*/ 309489 w 384152"/>
              <a:gd name="connsiteY4" fmla="*/ 253219 h 253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152" h="253219">
                <a:moveTo>
                  <a:pt x="0" y="0"/>
                </a:moveTo>
                <a:cubicBezTo>
                  <a:pt x="89095" y="8206"/>
                  <a:pt x="178191" y="16412"/>
                  <a:pt x="182880" y="42203"/>
                </a:cubicBezTo>
                <a:cubicBezTo>
                  <a:pt x="187569" y="67994"/>
                  <a:pt x="-2344" y="140677"/>
                  <a:pt x="28136" y="154745"/>
                </a:cubicBezTo>
                <a:cubicBezTo>
                  <a:pt x="58616" y="168813"/>
                  <a:pt x="318868" y="110197"/>
                  <a:pt x="365760" y="126609"/>
                </a:cubicBezTo>
                <a:cubicBezTo>
                  <a:pt x="412652" y="143021"/>
                  <a:pt x="361070" y="198120"/>
                  <a:pt x="309489" y="253219"/>
                </a:cubicBezTo>
              </a:path>
            </a:pathLst>
          </a:custGeom>
          <a:noFill/>
          <a:ln w="76200"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97" name="Freeform: Shape 96">
            <a:extLst>
              <a:ext uri="{FF2B5EF4-FFF2-40B4-BE49-F238E27FC236}">
                <a16:creationId xmlns:a16="http://schemas.microsoft.com/office/drawing/2014/main" id="{D10075D5-4A1F-4A62-A09F-879B7F61C9BF}"/>
              </a:ext>
            </a:extLst>
          </p:cNvPr>
          <p:cNvSpPr/>
          <p:nvPr/>
        </p:nvSpPr>
        <p:spPr bwMode="auto">
          <a:xfrm rot="806332">
            <a:off x="8790489" y="3346285"/>
            <a:ext cx="108069" cy="45719"/>
          </a:xfrm>
          <a:custGeom>
            <a:avLst/>
            <a:gdLst>
              <a:gd name="connsiteX0" fmla="*/ 0 w 384152"/>
              <a:gd name="connsiteY0" fmla="*/ 0 h 253219"/>
              <a:gd name="connsiteX1" fmla="*/ 182880 w 384152"/>
              <a:gd name="connsiteY1" fmla="*/ 42203 h 253219"/>
              <a:gd name="connsiteX2" fmla="*/ 28136 w 384152"/>
              <a:gd name="connsiteY2" fmla="*/ 154745 h 253219"/>
              <a:gd name="connsiteX3" fmla="*/ 365760 w 384152"/>
              <a:gd name="connsiteY3" fmla="*/ 126609 h 253219"/>
              <a:gd name="connsiteX4" fmla="*/ 309489 w 384152"/>
              <a:gd name="connsiteY4" fmla="*/ 253219 h 253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152" h="253219">
                <a:moveTo>
                  <a:pt x="0" y="0"/>
                </a:moveTo>
                <a:cubicBezTo>
                  <a:pt x="89095" y="8206"/>
                  <a:pt x="178191" y="16412"/>
                  <a:pt x="182880" y="42203"/>
                </a:cubicBezTo>
                <a:cubicBezTo>
                  <a:pt x="187569" y="67994"/>
                  <a:pt x="-2344" y="140677"/>
                  <a:pt x="28136" y="154745"/>
                </a:cubicBezTo>
                <a:cubicBezTo>
                  <a:pt x="58616" y="168813"/>
                  <a:pt x="318868" y="110197"/>
                  <a:pt x="365760" y="126609"/>
                </a:cubicBezTo>
                <a:cubicBezTo>
                  <a:pt x="412652" y="143021"/>
                  <a:pt x="361070" y="198120"/>
                  <a:pt x="309489" y="253219"/>
                </a:cubicBezTo>
              </a:path>
            </a:pathLst>
          </a:custGeom>
          <a:noFill/>
          <a:ln w="76200" cap="flat" cmpd="sng" algn="ctr">
            <a:solidFill>
              <a:schemeClr val="accent2">
                <a:lumMod val="60000"/>
                <a:lumOff val="4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cxnSp>
        <p:nvCxnSpPr>
          <p:cNvPr id="98" name="Straight Arrow Connector 97">
            <a:extLst>
              <a:ext uri="{FF2B5EF4-FFF2-40B4-BE49-F238E27FC236}">
                <a16:creationId xmlns:a16="http://schemas.microsoft.com/office/drawing/2014/main" id="{FCE90B8D-46DC-4218-8800-41A887E43570}"/>
              </a:ext>
            </a:extLst>
          </p:cNvPr>
          <p:cNvCxnSpPr>
            <a:cxnSpLocks/>
          </p:cNvCxnSpPr>
          <p:nvPr/>
        </p:nvCxnSpPr>
        <p:spPr bwMode="auto">
          <a:xfrm flipV="1">
            <a:off x="5952543" y="1481452"/>
            <a:ext cx="0" cy="3724428"/>
          </a:xfrm>
          <a:prstGeom prst="straightConnector1">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9" name="TextBox 98">
            <a:extLst>
              <a:ext uri="{FF2B5EF4-FFF2-40B4-BE49-F238E27FC236}">
                <a16:creationId xmlns:a16="http://schemas.microsoft.com/office/drawing/2014/main" id="{3310F74D-F526-44F7-A963-247AAA68E17D}"/>
              </a:ext>
            </a:extLst>
          </p:cNvPr>
          <p:cNvSpPr txBox="1"/>
          <p:nvPr/>
        </p:nvSpPr>
        <p:spPr>
          <a:xfrm>
            <a:off x="5977362" y="1123950"/>
            <a:ext cx="1348244"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Times New Roman"/>
                <a:ea typeface="+mn-ea"/>
                <a:cs typeface="+mn-cs"/>
              </a:rPr>
              <a:t>Parameter Value</a:t>
            </a:r>
          </a:p>
        </p:txBody>
      </p:sp>
      <p:cxnSp>
        <p:nvCxnSpPr>
          <p:cNvPr id="100" name="Straight Arrow Connector 99">
            <a:extLst>
              <a:ext uri="{FF2B5EF4-FFF2-40B4-BE49-F238E27FC236}">
                <a16:creationId xmlns:a16="http://schemas.microsoft.com/office/drawing/2014/main" id="{EFD51889-E271-4401-956A-CC6AD764C01B}"/>
              </a:ext>
            </a:extLst>
          </p:cNvPr>
          <p:cNvCxnSpPr>
            <a:cxnSpLocks/>
          </p:cNvCxnSpPr>
          <p:nvPr/>
        </p:nvCxnSpPr>
        <p:spPr bwMode="auto">
          <a:xfrm>
            <a:off x="8767635" y="5361340"/>
            <a:ext cx="1753857" cy="0"/>
          </a:xfrm>
          <a:prstGeom prst="straightConnector1">
            <a:avLst/>
          </a:prstGeom>
          <a:noFill/>
          <a:ln w="38100" cap="flat" cmpd="sng" algn="ctr">
            <a:solidFill>
              <a:schemeClr val="accent2">
                <a:lumMod val="60000"/>
                <a:lumOff val="40000"/>
              </a:schemeClr>
            </a:solidFill>
            <a:prstDash val="solid"/>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TextBox 28">
            <a:extLst>
              <a:ext uri="{FF2B5EF4-FFF2-40B4-BE49-F238E27FC236}">
                <a16:creationId xmlns:a16="http://schemas.microsoft.com/office/drawing/2014/main" id="{BA650635-B9A4-436E-BCC4-F10035EA5F39}"/>
              </a:ext>
            </a:extLst>
          </p:cNvPr>
          <p:cNvSpPr txBox="1"/>
          <p:nvPr/>
        </p:nvSpPr>
        <p:spPr>
          <a:xfrm>
            <a:off x="8633307" y="5461040"/>
            <a:ext cx="2198197"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3333CC">
                    <a:lumMod val="75000"/>
                  </a:srgbClr>
                </a:solidFill>
                <a:effectLst/>
                <a:uLnTx/>
                <a:uFillTx/>
                <a:latin typeface="Times New Roman"/>
                <a:ea typeface="+mn-ea"/>
                <a:cs typeface="+mn-cs"/>
              </a:rPr>
              <a:t>Remaining </a:t>
            </a:r>
            <a:r>
              <a:rPr lang="en-US" sz="2000" b="1" dirty="0">
                <a:solidFill>
                  <a:srgbClr val="3333CC">
                    <a:lumMod val="75000"/>
                  </a:srgbClr>
                </a:solidFill>
                <a:latin typeface="Times New Roman"/>
              </a:rPr>
              <a:t>Time to Failure</a:t>
            </a:r>
            <a:endParaRPr kumimoji="0" lang="en-US" sz="2000" b="1" i="0" u="none" strike="noStrike" kern="1200" cap="none" spc="0" normalizeH="0" baseline="0" noProof="0" dirty="0">
              <a:ln>
                <a:noFill/>
              </a:ln>
              <a:solidFill>
                <a:srgbClr val="3333CC">
                  <a:lumMod val="75000"/>
                </a:srgbClr>
              </a:solidFill>
              <a:effectLst/>
              <a:uLnTx/>
              <a:uFillTx/>
              <a:latin typeface="Times New Roman"/>
              <a:ea typeface="+mn-ea"/>
              <a:cs typeface="+mn-cs"/>
            </a:endParaRPr>
          </a:p>
        </p:txBody>
      </p:sp>
    </p:spTree>
    <p:extLst>
      <p:ext uri="{BB962C8B-B14F-4D97-AF65-F5344CB8AC3E}">
        <p14:creationId xmlns:p14="http://schemas.microsoft.com/office/powerpoint/2010/main" val="9245703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4E3B6-7870-4AA0-93E3-094850FB13B6}"/>
              </a:ext>
            </a:extLst>
          </p:cNvPr>
          <p:cNvSpPr>
            <a:spLocks noGrp="1"/>
          </p:cNvSpPr>
          <p:nvPr>
            <p:ph type="title"/>
          </p:nvPr>
        </p:nvSpPr>
        <p:spPr/>
        <p:txBody>
          <a:bodyPr/>
          <a:lstStyle/>
          <a:p>
            <a:r>
              <a:rPr lang="en-US" dirty="0"/>
              <a:t>Prognostics-Based Qualification</a:t>
            </a:r>
          </a:p>
        </p:txBody>
      </p:sp>
      <p:sp>
        <p:nvSpPr>
          <p:cNvPr id="27" name="TextBox 26">
            <a:extLst>
              <a:ext uri="{FF2B5EF4-FFF2-40B4-BE49-F238E27FC236}">
                <a16:creationId xmlns:a16="http://schemas.microsoft.com/office/drawing/2014/main" id="{27C3576A-F59D-4F68-B32F-545C49E524E1}"/>
              </a:ext>
            </a:extLst>
          </p:cNvPr>
          <p:cNvSpPr txBox="1"/>
          <p:nvPr/>
        </p:nvSpPr>
        <p:spPr>
          <a:xfrm>
            <a:off x="193963" y="1884078"/>
            <a:ext cx="5239290" cy="2246769"/>
          </a:xfrm>
          <a:prstGeom prst="rect">
            <a:avLst/>
          </a:prstGeom>
          <a:noFill/>
        </p:spPr>
        <p:txBody>
          <a:bodyPr wrap="square">
            <a:spAutoFit/>
          </a:bodyPr>
          <a:lstStyle/>
          <a:p>
            <a:pPr marL="0" marR="0" lvl="0" indent="0" algn="l" defTabSz="914400" rtl="0" eaLnBrk="1" fontAlgn="auto" latinLnBrk="0" hangingPunct="1">
              <a:lnSpc>
                <a:spcPct val="100000"/>
              </a:lnSpc>
              <a:spcBef>
                <a:spcPts val="600"/>
              </a:spcBef>
              <a:spcAft>
                <a:spcPts val="60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Times New Roman"/>
                <a:ea typeface="+mn-ea"/>
                <a:cs typeface="+mn-cs"/>
              </a:rPr>
              <a:t>The application of diagnostics and prognostics techniques to supplement current qualification practices is called prognostics-based qualification.</a:t>
            </a:r>
          </a:p>
        </p:txBody>
      </p:sp>
      <p:sp>
        <p:nvSpPr>
          <p:cNvPr id="59" name="TextBox 58">
            <a:extLst>
              <a:ext uri="{FF2B5EF4-FFF2-40B4-BE49-F238E27FC236}">
                <a16:creationId xmlns:a16="http://schemas.microsoft.com/office/drawing/2014/main" id="{45F0CC77-B84E-4862-B64A-B4AE76BA313A}"/>
              </a:ext>
            </a:extLst>
          </p:cNvPr>
          <p:cNvSpPr txBox="1"/>
          <p:nvPr/>
        </p:nvSpPr>
        <p:spPr>
          <a:xfrm>
            <a:off x="10831504" y="4473384"/>
            <a:ext cx="1004169"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Times New Roman"/>
                <a:ea typeface="+mn-ea"/>
                <a:cs typeface="+mn-cs"/>
              </a:rPr>
              <a:t>Testing Time </a:t>
            </a:r>
          </a:p>
        </p:txBody>
      </p:sp>
      <p:cxnSp>
        <p:nvCxnSpPr>
          <p:cNvPr id="60" name="Straight Connector 59">
            <a:extLst>
              <a:ext uri="{FF2B5EF4-FFF2-40B4-BE49-F238E27FC236}">
                <a16:creationId xmlns:a16="http://schemas.microsoft.com/office/drawing/2014/main" id="{AB092FF7-BA34-42E5-ACDE-48857B26D4C6}"/>
              </a:ext>
            </a:extLst>
          </p:cNvPr>
          <p:cNvCxnSpPr/>
          <p:nvPr/>
        </p:nvCxnSpPr>
        <p:spPr bwMode="auto">
          <a:xfrm>
            <a:off x="5952543" y="5205880"/>
            <a:ext cx="5869205" cy="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Straight Connector 60">
            <a:extLst>
              <a:ext uri="{FF2B5EF4-FFF2-40B4-BE49-F238E27FC236}">
                <a16:creationId xmlns:a16="http://schemas.microsoft.com/office/drawing/2014/main" id="{607B81D3-E363-4662-8FD4-816ECBDB65BA}"/>
              </a:ext>
            </a:extLst>
          </p:cNvPr>
          <p:cNvCxnSpPr>
            <a:stCxn id="80" idx="2"/>
          </p:cNvCxnSpPr>
          <p:nvPr/>
        </p:nvCxnSpPr>
        <p:spPr bwMode="auto">
          <a:xfrm>
            <a:off x="8798486" y="3363366"/>
            <a:ext cx="0" cy="1840677"/>
          </a:xfrm>
          <a:prstGeom prst="line">
            <a:avLst/>
          </a:prstGeom>
          <a:noFill/>
          <a:ln w="12700" cap="flat" cmpd="sng" algn="ctr">
            <a:solidFill>
              <a:schemeClr val="accent2">
                <a:lumMod val="60000"/>
                <a:lumOff val="40000"/>
              </a:schemeClr>
            </a:solidFill>
            <a:prstDash val="sys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 name="Straight Arrow Connector 61">
            <a:extLst>
              <a:ext uri="{FF2B5EF4-FFF2-40B4-BE49-F238E27FC236}">
                <a16:creationId xmlns:a16="http://schemas.microsoft.com/office/drawing/2014/main" id="{78F9E809-D74D-4922-AC7B-2F515C2D2AAE}"/>
              </a:ext>
            </a:extLst>
          </p:cNvPr>
          <p:cNvCxnSpPr/>
          <p:nvPr/>
        </p:nvCxnSpPr>
        <p:spPr bwMode="auto">
          <a:xfrm flipH="1">
            <a:off x="8506290" y="2176718"/>
            <a:ext cx="586919" cy="744329"/>
          </a:xfrm>
          <a:prstGeom prst="straightConnector1">
            <a:avLst/>
          </a:prstGeom>
          <a:noFill/>
          <a:ln w="38100" cap="flat" cmpd="sng" algn="ctr">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 name="TextBox 62">
            <a:extLst>
              <a:ext uri="{FF2B5EF4-FFF2-40B4-BE49-F238E27FC236}">
                <a16:creationId xmlns:a16="http://schemas.microsoft.com/office/drawing/2014/main" id="{23163559-9567-4181-90F5-B35EECF02DF9}"/>
              </a:ext>
            </a:extLst>
          </p:cNvPr>
          <p:cNvSpPr txBox="1"/>
          <p:nvPr/>
        </p:nvSpPr>
        <p:spPr>
          <a:xfrm>
            <a:off x="8942878" y="1470100"/>
            <a:ext cx="1748199"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Times New Roman"/>
                <a:ea typeface="+mn-ea"/>
                <a:cs typeface="+mn-cs"/>
              </a:rPr>
              <a:t>Anomalous Behavior (Diagnostics)</a:t>
            </a:r>
          </a:p>
        </p:txBody>
      </p:sp>
      <p:sp>
        <p:nvSpPr>
          <p:cNvPr id="64" name="TextBox 63">
            <a:extLst>
              <a:ext uri="{FF2B5EF4-FFF2-40B4-BE49-F238E27FC236}">
                <a16:creationId xmlns:a16="http://schemas.microsoft.com/office/drawing/2014/main" id="{3E310DD6-0672-4427-9355-1487592FB3C2}"/>
              </a:ext>
            </a:extLst>
          </p:cNvPr>
          <p:cNvSpPr txBox="1"/>
          <p:nvPr/>
        </p:nvSpPr>
        <p:spPr>
          <a:xfrm>
            <a:off x="10074395" y="2423264"/>
            <a:ext cx="1620756"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3333CC">
                    <a:lumMod val="75000"/>
                  </a:srgbClr>
                </a:solidFill>
                <a:effectLst/>
                <a:uLnTx/>
                <a:uFillTx/>
                <a:latin typeface="Times New Roman"/>
                <a:ea typeface="+mn-ea"/>
                <a:cs typeface="+mn-cs"/>
              </a:rPr>
              <a:t>Future Parameter Predictions (Prognostics)</a:t>
            </a:r>
          </a:p>
        </p:txBody>
      </p:sp>
      <p:cxnSp>
        <p:nvCxnSpPr>
          <p:cNvPr id="65" name="Straight Arrow Connector 64">
            <a:extLst>
              <a:ext uri="{FF2B5EF4-FFF2-40B4-BE49-F238E27FC236}">
                <a16:creationId xmlns:a16="http://schemas.microsoft.com/office/drawing/2014/main" id="{9A3356AC-0968-42B5-9C10-A57BEFC02891}"/>
              </a:ext>
            </a:extLst>
          </p:cNvPr>
          <p:cNvCxnSpPr>
            <a:cxnSpLocks/>
          </p:cNvCxnSpPr>
          <p:nvPr/>
        </p:nvCxnSpPr>
        <p:spPr bwMode="auto">
          <a:xfrm flipH="1">
            <a:off x="9998996" y="3786839"/>
            <a:ext cx="887617" cy="564332"/>
          </a:xfrm>
          <a:prstGeom prst="straightConnector1">
            <a:avLst/>
          </a:prstGeom>
          <a:noFill/>
          <a:ln w="38100" cap="flat" cmpd="sng" algn="ctr">
            <a:solidFill>
              <a:schemeClr val="accent2">
                <a:lumMod val="60000"/>
                <a:lumOff val="40000"/>
              </a:schemeClr>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 name="Freeform: Shape 66">
            <a:extLst>
              <a:ext uri="{FF2B5EF4-FFF2-40B4-BE49-F238E27FC236}">
                <a16:creationId xmlns:a16="http://schemas.microsoft.com/office/drawing/2014/main" id="{92F8FE47-1BB4-445A-B8D4-F68066B93FA4}"/>
              </a:ext>
            </a:extLst>
          </p:cNvPr>
          <p:cNvSpPr/>
          <p:nvPr/>
        </p:nvSpPr>
        <p:spPr bwMode="auto">
          <a:xfrm rot="806332">
            <a:off x="9421067" y="4023271"/>
            <a:ext cx="384152" cy="253219"/>
          </a:xfrm>
          <a:custGeom>
            <a:avLst/>
            <a:gdLst>
              <a:gd name="connsiteX0" fmla="*/ 0 w 384152"/>
              <a:gd name="connsiteY0" fmla="*/ 0 h 253219"/>
              <a:gd name="connsiteX1" fmla="*/ 182880 w 384152"/>
              <a:gd name="connsiteY1" fmla="*/ 42203 h 253219"/>
              <a:gd name="connsiteX2" fmla="*/ 28136 w 384152"/>
              <a:gd name="connsiteY2" fmla="*/ 154745 h 253219"/>
              <a:gd name="connsiteX3" fmla="*/ 365760 w 384152"/>
              <a:gd name="connsiteY3" fmla="*/ 126609 h 253219"/>
              <a:gd name="connsiteX4" fmla="*/ 309489 w 384152"/>
              <a:gd name="connsiteY4" fmla="*/ 253219 h 253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152" h="253219">
                <a:moveTo>
                  <a:pt x="0" y="0"/>
                </a:moveTo>
                <a:cubicBezTo>
                  <a:pt x="89095" y="8206"/>
                  <a:pt x="178191" y="16412"/>
                  <a:pt x="182880" y="42203"/>
                </a:cubicBezTo>
                <a:cubicBezTo>
                  <a:pt x="187569" y="67994"/>
                  <a:pt x="-2344" y="140677"/>
                  <a:pt x="28136" y="154745"/>
                </a:cubicBezTo>
                <a:cubicBezTo>
                  <a:pt x="58616" y="168813"/>
                  <a:pt x="318868" y="110197"/>
                  <a:pt x="365760" y="126609"/>
                </a:cubicBezTo>
                <a:cubicBezTo>
                  <a:pt x="412652" y="143021"/>
                  <a:pt x="361070" y="198120"/>
                  <a:pt x="309489" y="253219"/>
                </a:cubicBezTo>
              </a:path>
            </a:pathLst>
          </a:custGeom>
          <a:noFill/>
          <a:ln w="76200" cap="flat" cmpd="sng" algn="ctr">
            <a:solidFill>
              <a:schemeClr val="accent2">
                <a:lumMod val="60000"/>
                <a:lumOff val="4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68" name="Freeform: Shape 67">
            <a:extLst>
              <a:ext uri="{FF2B5EF4-FFF2-40B4-BE49-F238E27FC236}">
                <a16:creationId xmlns:a16="http://schemas.microsoft.com/office/drawing/2014/main" id="{DCF29FC3-15B6-4969-A9E1-DB01EA78ED96}"/>
              </a:ext>
            </a:extLst>
          </p:cNvPr>
          <p:cNvSpPr/>
          <p:nvPr/>
        </p:nvSpPr>
        <p:spPr bwMode="auto">
          <a:xfrm rot="806332">
            <a:off x="9666077" y="4331634"/>
            <a:ext cx="384152" cy="253219"/>
          </a:xfrm>
          <a:custGeom>
            <a:avLst/>
            <a:gdLst>
              <a:gd name="connsiteX0" fmla="*/ 0 w 384152"/>
              <a:gd name="connsiteY0" fmla="*/ 0 h 253219"/>
              <a:gd name="connsiteX1" fmla="*/ 182880 w 384152"/>
              <a:gd name="connsiteY1" fmla="*/ 42203 h 253219"/>
              <a:gd name="connsiteX2" fmla="*/ 28136 w 384152"/>
              <a:gd name="connsiteY2" fmla="*/ 154745 h 253219"/>
              <a:gd name="connsiteX3" fmla="*/ 365760 w 384152"/>
              <a:gd name="connsiteY3" fmla="*/ 126609 h 253219"/>
              <a:gd name="connsiteX4" fmla="*/ 309489 w 384152"/>
              <a:gd name="connsiteY4" fmla="*/ 253219 h 253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152" h="253219">
                <a:moveTo>
                  <a:pt x="0" y="0"/>
                </a:moveTo>
                <a:cubicBezTo>
                  <a:pt x="89095" y="8206"/>
                  <a:pt x="178191" y="16412"/>
                  <a:pt x="182880" y="42203"/>
                </a:cubicBezTo>
                <a:cubicBezTo>
                  <a:pt x="187569" y="67994"/>
                  <a:pt x="-2344" y="140677"/>
                  <a:pt x="28136" y="154745"/>
                </a:cubicBezTo>
                <a:cubicBezTo>
                  <a:pt x="58616" y="168813"/>
                  <a:pt x="318868" y="110197"/>
                  <a:pt x="365760" y="126609"/>
                </a:cubicBezTo>
                <a:cubicBezTo>
                  <a:pt x="412652" y="143021"/>
                  <a:pt x="361070" y="198120"/>
                  <a:pt x="309489" y="253219"/>
                </a:cubicBezTo>
              </a:path>
            </a:pathLst>
          </a:custGeom>
          <a:noFill/>
          <a:ln w="76200" cap="flat" cmpd="sng" algn="ctr">
            <a:solidFill>
              <a:schemeClr val="accent2">
                <a:lumMod val="60000"/>
                <a:lumOff val="4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69" name="Freeform: Shape 68">
            <a:extLst>
              <a:ext uri="{FF2B5EF4-FFF2-40B4-BE49-F238E27FC236}">
                <a16:creationId xmlns:a16="http://schemas.microsoft.com/office/drawing/2014/main" id="{C1EF29F9-03FE-4D4C-8C1F-E865B8A1F7B6}"/>
              </a:ext>
            </a:extLst>
          </p:cNvPr>
          <p:cNvSpPr/>
          <p:nvPr/>
        </p:nvSpPr>
        <p:spPr bwMode="auto">
          <a:xfrm rot="806332">
            <a:off x="9889625" y="4606901"/>
            <a:ext cx="384152" cy="253219"/>
          </a:xfrm>
          <a:custGeom>
            <a:avLst/>
            <a:gdLst>
              <a:gd name="connsiteX0" fmla="*/ 0 w 384152"/>
              <a:gd name="connsiteY0" fmla="*/ 0 h 253219"/>
              <a:gd name="connsiteX1" fmla="*/ 182880 w 384152"/>
              <a:gd name="connsiteY1" fmla="*/ 42203 h 253219"/>
              <a:gd name="connsiteX2" fmla="*/ 28136 w 384152"/>
              <a:gd name="connsiteY2" fmla="*/ 154745 h 253219"/>
              <a:gd name="connsiteX3" fmla="*/ 365760 w 384152"/>
              <a:gd name="connsiteY3" fmla="*/ 126609 h 253219"/>
              <a:gd name="connsiteX4" fmla="*/ 309489 w 384152"/>
              <a:gd name="connsiteY4" fmla="*/ 253219 h 253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152" h="253219">
                <a:moveTo>
                  <a:pt x="0" y="0"/>
                </a:moveTo>
                <a:cubicBezTo>
                  <a:pt x="89095" y="8206"/>
                  <a:pt x="178191" y="16412"/>
                  <a:pt x="182880" y="42203"/>
                </a:cubicBezTo>
                <a:cubicBezTo>
                  <a:pt x="187569" y="67994"/>
                  <a:pt x="-2344" y="140677"/>
                  <a:pt x="28136" y="154745"/>
                </a:cubicBezTo>
                <a:cubicBezTo>
                  <a:pt x="58616" y="168813"/>
                  <a:pt x="318868" y="110197"/>
                  <a:pt x="365760" y="126609"/>
                </a:cubicBezTo>
                <a:cubicBezTo>
                  <a:pt x="412652" y="143021"/>
                  <a:pt x="361070" y="198120"/>
                  <a:pt x="309489" y="253219"/>
                </a:cubicBezTo>
              </a:path>
            </a:pathLst>
          </a:custGeom>
          <a:noFill/>
          <a:ln w="76200" cap="flat" cmpd="sng" algn="ctr">
            <a:solidFill>
              <a:schemeClr val="accent2">
                <a:lumMod val="60000"/>
                <a:lumOff val="4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70" name="Freeform: Shape 69">
            <a:extLst>
              <a:ext uri="{FF2B5EF4-FFF2-40B4-BE49-F238E27FC236}">
                <a16:creationId xmlns:a16="http://schemas.microsoft.com/office/drawing/2014/main" id="{3E2EE8DB-7F84-4599-898F-6B23ACF15541}"/>
              </a:ext>
            </a:extLst>
          </p:cNvPr>
          <p:cNvSpPr/>
          <p:nvPr/>
        </p:nvSpPr>
        <p:spPr bwMode="auto">
          <a:xfrm rot="806332">
            <a:off x="10113174" y="4886877"/>
            <a:ext cx="384152" cy="253219"/>
          </a:xfrm>
          <a:custGeom>
            <a:avLst/>
            <a:gdLst>
              <a:gd name="connsiteX0" fmla="*/ 0 w 384152"/>
              <a:gd name="connsiteY0" fmla="*/ 0 h 253219"/>
              <a:gd name="connsiteX1" fmla="*/ 182880 w 384152"/>
              <a:gd name="connsiteY1" fmla="*/ 42203 h 253219"/>
              <a:gd name="connsiteX2" fmla="*/ 28136 w 384152"/>
              <a:gd name="connsiteY2" fmla="*/ 154745 h 253219"/>
              <a:gd name="connsiteX3" fmla="*/ 365760 w 384152"/>
              <a:gd name="connsiteY3" fmla="*/ 126609 h 253219"/>
              <a:gd name="connsiteX4" fmla="*/ 309489 w 384152"/>
              <a:gd name="connsiteY4" fmla="*/ 253219 h 253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152" h="253219">
                <a:moveTo>
                  <a:pt x="0" y="0"/>
                </a:moveTo>
                <a:cubicBezTo>
                  <a:pt x="89095" y="8206"/>
                  <a:pt x="178191" y="16412"/>
                  <a:pt x="182880" y="42203"/>
                </a:cubicBezTo>
                <a:cubicBezTo>
                  <a:pt x="187569" y="67994"/>
                  <a:pt x="-2344" y="140677"/>
                  <a:pt x="28136" y="154745"/>
                </a:cubicBezTo>
                <a:cubicBezTo>
                  <a:pt x="58616" y="168813"/>
                  <a:pt x="318868" y="110197"/>
                  <a:pt x="365760" y="126609"/>
                </a:cubicBezTo>
                <a:cubicBezTo>
                  <a:pt x="412652" y="143021"/>
                  <a:pt x="361070" y="198120"/>
                  <a:pt x="309489" y="253219"/>
                </a:cubicBezTo>
              </a:path>
            </a:pathLst>
          </a:custGeom>
          <a:noFill/>
          <a:ln w="76200" cap="flat" cmpd="sng" algn="ctr">
            <a:solidFill>
              <a:schemeClr val="accent2">
                <a:lumMod val="60000"/>
                <a:lumOff val="4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71" name="Freeform: Shape 70">
            <a:extLst>
              <a:ext uri="{FF2B5EF4-FFF2-40B4-BE49-F238E27FC236}">
                <a16:creationId xmlns:a16="http://schemas.microsoft.com/office/drawing/2014/main" id="{842F49B5-8376-435E-9959-2ECFDC00B357}"/>
              </a:ext>
            </a:extLst>
          </p:cNvPr>
          <p:cNvSpPr/>
          <p:nvPr/>
        </p:nvSpPr>
        <p:spPr bwMode="auto">
          <a:xfrm rot="806332">
            <a:off x="8829069" y="3447195"/>
            <a:ext cx="384152" cy="253219"/>
          </a:xfrm>
          <a:custGeom>
            <a:avLst/>
            <a:gdLst>
              <a:gd name="connsiteX0" fmla="*/ 0 w 384152"/>
              <a:gd name="connsiteY0" fmla="*/ 0 h 253219"/>
              <a:gd name="connsiteX1" fmla="*/ 182880 w 384152"/>
              <a:gd name="connsiteY1" fmla="*/ 42203 h 253219"/>
              <a:gd name="connsiteX2" fmla="*/ 28136 w 384152"/>
              <a:gd name="connsiteY2" fmla="*/ 154745 h 253219"/>
              <a:gd name="connsiteX3" fmla="*/ 365760 w 384152"/>
              <a:gd name="connsiteY3" fmla="*/ 126609 h 253219"/>
              <a:gd name="connsiteX4" fmla="*/ 309489 w 384152"/>
              <a:gd name="connsiteY4" fmla="*/ 253219 h 253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152" h="253219">
                <a:moveTo>
                  <a:pt x="0" y="0"/>
                </a:moveTo>
                <a:cubicBezTo>
                  <a:pt x="89095" y="8206"/>
                  <a:pt x="178191" y="16412"/>
                  <a:pt x="182880" y="42203"/>
                </a:cubicBezTo>
                <a:cubicBezTo>
                  <a:pt x="187569" y="67994"/>
                  <a:pt x="-2344" y="140677"/>
                  <a:pt x="28136" y="154745"/>
                </a:cubicBezTo>
                <a:cubicBezTo>
                  <a:pt x="58616" y="168813"/>
                  <a:pt x="318868" y="110197"/>
                  <a:pt x="365760" y="126609"/>
                </a:cubicBezTo>
                <a:cubicBezTo>
                  <a:pt x="412652" y="143021"/>
                  <a:pt x="361070" y="198120"/>
                  <a:pt x="309489" y="253219"/>
                </a:cubicBezTo>
              </a:path>
            </a:pathLst>
          </a:custGeom>
          <a:noFill/>
          <a:ln w="76200" cap="flat" cmpd="sng" algn="ctr">
            <a:solidFill>
              <a:schemeClr val="accent2">
                <a:lumMod val="60000"/>
                <a:lumOff val="4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72" name="Freeform: Shape 71">
            <a:extLst>
              <a:ext uri="{FF2B5EF4-FFF2-40B4-BE49-F238E27FC236}">
                <a16:creationId xmlns:a16="http://schemas.microsoft.com/office/drawing/2014/main" id="{0701F7CA-C015-4D0C-ADB9-974029A9B052}"/>
              </a:ext>
            </a:extLst>
          </p:cNvPr>
          <p:cNvSpPr/>
          <p:nvPr/>
        </p:nvSpPr>
        <p:spPr bwMode="auto">
          <a:xfrm rot="806332">
            <a:off x="9046304" y="3610651"/>
            <a:ext cx="340595" cy="199614"/>
          </a:xfrm>
          <a:custGeom>
            <a:avLst/>
            <a:gdLst>
              <a:gd name="connsiteX0" fmla="*/ 0 w 384152"/>
              <a:gd name="connsiteY0" fmla="*/ 0 h 253219"/>
              <a:gd name="connsiteX1" fmla="*/ 182880 w 384152"/>
              <a:gd name="connsiteY1" fmla="*/ 42203 h 253219"/>
              <a:gd name="connsiteX2" fmla="*/ 28136 w 384152"/>
              <a:gd name="connsiteY2" fmla="*/ 154745 h 253219"/>
              <a:gd name="connsiteX3" fmla="*/ 365760 w 384152"/>
              <a:gd name="connsiteY3" fmla="*/ 126609 h 253219"/>
              <a:gd name="connsiteX4" fmla="*/ 309489 w 384152"/>
              <a:gd name="connsiteY4" fmla="*/ 253219 h 253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152" h="253219">
                <a:moveTo>
                  <a:pt x="0" y="0"/>
                </a:moveTo>
                <a:cubicBezTo>
                  <a:pt x="89095" y="8206"/>
                  <a:pt x="178191" y="16412"/>
                  <a:pt x="182880" y="42203"/>
                </a:cubicBezTo>
                <a:cubicBezTo>
                  <a:pt x="187569" y="67994"/>
                  <a:pt x="-2344" y="140677"/>
                  <a:pt x="28136" y="154745"/>
                </a:cubicBezTo>
                <a:cubicBezTo>
                  <a:pt x="58616" y="168813"/>
                  <a:pt x="318868" y="110197"/>
                  <a:pt x="365760" y="126609"/>
                </a:cubicBezTo>
                <a:cubicBezTo>
                  <a:pt x="412652" y="143021"/>
                  <a:pt x="361070" y="198120"/>
                  <a:pt x="309489" y="253219"/>
                </a:cubicBezTo>
              </a:path>
            </a:pathLst>
          </a:custGeom>
          <a:noFill/>
          <a:ln w="76200" cap="flat" cmpd="sng" algn="ctr">
            <a:solidFill>
              <a:schemeClr val="accent2">
                <a:lumMod val="60000"/>
                <a:lumOff val="4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73" name="Freeform: Shape 72">
            <a:extLst>
              <a:ext uri="{FF2B5EF4-FFF2-40B4-BE49-F238E27FC236}">
                <a16:creationId xmlns:a16="http://schemas.microsoft.com/office/drawing/2014/main" id="{716271F5-A486-4889-85B0-07B11FAAE7DD}"/>
              </a:ext>
            </a:extLst>
          </p:cNvPr>
          <p:cNvSpPr/>
          <p:nvPr/>
        </p:nvSpPr>
        <p:spPr bwMode="auto">
          <a:xfrm>
            <a:off x="8165981" y="2861433"/>
            <a:ext cx="384152" cy="253219"/>
          </a:xfrm>
          <a:custGeom>
            <a:avLst/>
            <a:gdLst>
              <a:gd name="connsiteX0" fmla="*/ 0 w 384152"/>
              <a:gd name="connsiteY0" fmla="*/ 0 h 253219"/>
              <a:gd name="connsiteX1" fmla="*/ 182880 w 384152"/>
              <a:gd name="connsiteY1" fmla="*/ 42203 h 253219"/>
              <a:gd name="connsiteX2" fmla="*/ 28136 w 384152"/>
              <a:gd name="connsiteY2" fmla="*/ 154745 h 253219"/>
              <a:gd name="connsiteX3" fmla="*/ 365760 w 384152"/>
              <a:gd name="connsiteY3" fmla="*/ 126609 h 253219"/>
              <a:gd name="connsiteX4" fmla="*/ 309489 w 384152"/>
              <a:gd name="connsiteY4" fmla="*/ 253219 h 253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152" h="253219">
                <a:moveTo>
                  <a:pt x="0" y="0"/>
                </a:moveTo>
                <a:cubicBezTo>
                  <a:pt x="89095" y="8206"/>
                  <a:pt x="178191" y="16412"/>
                  <a:pt x="182880" y="42203"/>
                </a:cubicBezTo>
                <a:cubicBezTo>
                  <a:pt x="187569" y="67994"/>
                  <a:pt x="-2344" y="140677"/>
                  <a:pt x="28136" y="154745"/>
                </a:cubicBezTo>
                <a:cubicBezTo>
                  <a:pt x="58616" y="168813"/>
                  <a:pt x="318868" y="110197"/>
                  <a:pt x="365760" y="126609"/>
                </a:cubicBezTo>
                <a:cubicBezTo>
                  <a:pt x="412652" y="143021"/>
                  <a:pt x="361070" y="198120"/>
                  <a:pt x="309489" y="253219"/>
                </a:cubicBezTo>
              </a:path>
            </a:pathLst>
          </a:custGeom>
          <a:noFill/>
          <a:ln w="76200"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cxnSp>
        <p:nvCxnSpPr>
          <p:cNvPr id="74" name="Straight Arrow Connector 73">
            <a:extLst>
              <a:ext uri="{FF2B5EF4-FFF2-40B4-BE49-F238E27FC236}">
                <a16:creationId xmlns:a16="http://schemas.microsoft.com/office/drawing/2014/main" id="{9C268510-9636-44D9-AEA5-CCE5F1882812}"/>
              </a:ext>
            </a:extLst>
          </p:cNvPr>
          <p:cNvCxnSpPr/>
          <p:nvPr/>
        </p:nvCxnSpPr>
        <p:spPr bwMode="auto">
          <a:xfrm flipH="1">
            <a:off x="6567328" y="2385071"/>
            <a:ext cx="668734" cy="423353"/>
          </a:xfrm>
          <a:prstGeom prst="straightConnector1">
            <a:avLst/>
          </a:prstGeom>
          <a:noFill/>
          <a:ln w="38100" cap="flat" cmpd="sng" algn="ctr">
            <a:solidFill>
              <a:schemeClr val="accent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5" name="TextBox 74">
            <a:extLst>
              <a:ext uri="{FF2B5EF4-FFF2-40B4-BE49-F238E27FC236}">
                <a16:creationId xmlns:a16="http://schemas.microsoft.com/office/drawing/2014/main" id="{E0AD51E1-1353-464F-B284-54BAE4AD3FED}"/>
              </a:ext>
            </a:extLst>
          </p:cNvPr>
          <p:cNvSpPr txBox="1"/>
          <p:nvPr/>
        </p:nvSpPr>
        <p:spPr>
          <a:xfrm>
            <a:off x="6901695" y="1673270"/>
            <a:ext cx="1468441"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CC99">
                    <a:lumMod val="75000"/>
                  </a:srgbClr>
                </a:solidFill>
                <a:effectLst/>
                <a:uLnTx/>
                <a:uFillTx/>
                <a:latin typeface="Times New Roman"/>
                <a:ea typeface="+mn-ea"/>
                <a:cs typeface="+mn-cs"/>
              </a:rPr>
              <a:t>Normal Parameter Trend</a:t>
            </a:r>
          </a:p>
        </p:txBody>
      </p:sp>
      <p:cxnSp>
        <p:nvCxnSpPr>
          <p:cNvPr id="76" name="Straight Connector 75">
            <a:extLst>
              <a:ext uri="{FF2B5EF4-FFF2-40B4-BE49-F238E27FC236}">
                <a16:creationId xmlns:a16="http://schemas.microsoft.com/office/drawing/2014/main" id="{A474EDD3-F220-444E-A3BD-1AA18DFA063D}"/>
              </a:ext>
            </a:extLst>
          </p:cNvPr>
          <p:cNvCxnSpPr/>
          <p:nvPr/>
        </p:nvCxnSpPr>
        <p:spPr bwMode="auto">
          <a:xfrm>
            <a:off x="5952543" y="2861433"/>
            <a:ext cx="2213438" cy="0"/>
          </a:xfrm>
          <a:prstGeom prst="line">
            <a:avLst/>
          </a:prstGeom>
          <a:noFill/>
          <a:ln w="76200"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7" name="Freeform: Shape 76">
            <a:extLst>
              <a:ext uri="{FF2B5EF4-FFF2-40B4-BE49-F238E27FC236}">
                <a16:creationId xmlns:a16="http://schemas.microsoft.com/office/drawing/2014/main" id="{69B297B9-9BE3-4B6E-BACE-A49B0BB5764C}"/>
              </a:ext>
            </a:extLst>
          </p:cNvPr>
          <p:cNvSpPr/>
          <p:nvPr/>
        </p:nvSpPr>
        <p:spPr bwMode="auto">
          <a:xfrm rot="638177">
            <a:off x="9307738" y="3896136"/>
            <a:ext cx="384152" cy="253219"/>
          </a:xfrm>
          <a:custGeom>
            <a:avLst/>
            <a:gdLst>
              <a:gd name="connsiteX0" fmla="*/ 0 w 384152"/>
              <a:gd name="connsiteY0" fmla="*/ 0 h 253219"/>
              <a:gd name="connsiteX1" fmla="*/ 182880 w 384152"/>
              <a:gd name="connsiteY1" fmla="*/ 42203 h 253219"/>
              <a:gd name="connsiteX2" fmla="*/ 28136 w 384152"/>
              <a:gd name="connsiteY2" fmla="*/ 154745 h 253219"/>
              <a:gd name="connsiteX3" fmla="*/ 365760 w 384152"/>
              <a:gd name="connsiteY3" fmla="*/ 126609 h 253219"/>
              <a:gd name="connsiteX4" fmla="*/ 309489 w 384152"/>
              <a:gd name="connsiteY4" fmla="*/ 253219 h 253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152" h="253219">
                <a:moveTo>
                  <a:pt x="0" y="0"/>
                </a:moveTo>
                <a:cubicBezTo>
                  <a:pt x="89095" y="8206"/>
                  <a:pt x="178191" y="16412"/>
                  <a:pt x="182880" y="42203"/>
                </a:cubicBezTo>
                <a:cubicBezTo>
                  <a:pt x="187569" y="67994"/>
                  <a:pt x="-2344" y="140677"/>
                  <a:pt x="28136" y="154745"/>
                </a:cubicBezTo>
                <a:cubicBezTo>
                  <a:pt x="58616" y="168813"/>
                  <a:pt x="318868" y="110197"/>
                  <a:pt x="365760" y="126609"/>
                </a:cubicBezTo>
                <a:cubicBezTo>
                  <a:pt x="412652" y="143021"/>
                  <a:pt x="361070" y="198120"/>
                  <a:pt x="309489" y="253219"/>
                </a:cubicBezTo>
              </a:path>
            </a:pathLst>
          </a:custGeom>
          <a:noFill/>
          <a:ln w="76200" cap="flat" cmpd="sng" algn="ctr">
            <a:solidFill>
              <a:schemeClr val="accent2">
                <a:lumMod val="60000"/>
                <a:lumOff val="4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78" name="Freeform: Shape 77">
            <a:extLst>
              <a:ext uri="{FF2B5EF4-FFF2-40B4-BE49-F238E27FC236}">
                <a16:creationId xmlns:a16="http://schemas.microsoft.com/office/drawing/2014/main" id="{15E44A4E-2163-458C-B83D-00A23205DD76}"/>
              </a:ext>
            </a:extLst>
          </p:cNvPr>
          <p:cNvSpPr/>
          <p:nvPr/>
        </p:nvSpPr>
        <p:spPr bwMode="auto">
          <a:xfrm>
            <a:off x="8352295" y="2975656"/>
            <a:ext cx="384152" cy="253219"/>
          </a:xfrm>
          <a:custGeom>
            <a:avLst/>
            <a:gdLst>
              <a:gd name="connsiteX0" fmla="*/ 0 w 384152"/>
              <a:gd name="connsiteY0" fmla="*/ 0 h 253219"/>
              <a:gd name="connsiteX1" fmla="*/ 182880 w 384152"/>
              <a:gd name="connsiteY1" fmla="*/ 42203 h 253219"/>
              <a:gd name="connsiteX2" fmla="*/ 28136 w 384152"/>
              <a:gd name="connsiteY2" fmla="*/ 154745 h 253219"/>
              <a:gd name="connsiteX3" fmla="*/ 365760 w 384152"/>
              <a:gd name="connsiteY3" fmla="*/ 126609 h 253219"/>
              <a:gd name="connsiteX4" fmla="*/ 309489 w 384152"/>
              <a:gd name="connsiteY4" fmla="*/ 253219 h 253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152" h="253219">
                <a:moveTo>
                  <a:pt x="0" y="0"/>
                </a:moveTo>
                <a:cubicBezTo>
                  <a:pt x="89095" y="8206"/>
                  <a:pt x="178191" y="16412"/>
                  <a:pt x="182880" y="42203"/>
                </a:cubicBezTo>
                <a:cubicBezTo>
                  <a:pt x="187569" y="67994"/>
                  <a:pt x="-2344" y="140677"/>
                  <a:pt x="28136" y="154745"/>
                </a:cubicBezTo>
                <a:cubicBezTo>
                  <a:pt x="58616" y="168813"/>
                  <a:pt x="318868" y="110197"/>
                  <a:pt x="365760" y="126609"/>
                </a:cubicBezTo>
                <a:cubicBezTo>
                  <a:pt x="412652" y="143021"/>
                  <a:pt x="361070" y="198120"/>
                  <a:pt x="309489" y="253219"/>
                </a:cubicBezTo>
              </a:path>
            </a:pathLst>
          </a:custGeom>
          <a:noFill/>
          <a:ln w="76200"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79" name="Freeform: Shape 78">
            <a:extLst>
              <a:ext uri="{FF2B5EF4-FFF2-40B4-BE49-F238E27FC236}">
                <a16:creationId xmlns:a16="http://schemas.microsoft.com/office/drawing/2014/main" id="{B163ACA8-0C7D-45AF-AA89-907C94B07254}"/>
              </a:ext>
            </a:extLst>
          </p:cNvPr>
          <p:cNvSpPr/>
          <p:nvPr/>
        </p:nvSpPr>
        <p:spPr bwMode="auto">
          <a:xfrm>
            <a:off x="8506290" y="3084288"/>
            <a:ext cx="384152" cy="253219"/>
          </a:xfrm>
          <a:custGeom>
            <a:avLst/>
            <a:gdLst>
              <a:gd name="connsiteX0" fmla="*/ 0 w 384152"/>
              <a:gd name="connsiteY0" fmla="*/ 0 h 253219"/>
              <a:gd name="connsiteX1" fmla="*/ 182880 w 384152"/>
              <a:gd name="connsiteY1" fmla="*/ 42203 h 253219"/>
              <a:gd name="connsiteX2" fmla="*/ 28136 w 384152"/>
              <a:gd name="connsiteY2" fmla="*/ 154745 h 253219"/>
              <a:gd name="connsiteX3" fmla="*/ 365760 w 384152"/>
              <a:gd name="connsiteY3" fmla="*/ 126609 h 253219"/>
              <a:gd name="connsiteX4" fmla="*/ 309489 w 384152"/>
              <a:gd name="connsiteY4" fmla="*/ 253219 h 253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152" h="253219">
                <a:moveTo>
                  <a:pt x="0" y="0"/>
                </a:moveTo>
                <a:cubicBezTo>
                  <a:pt x="89095" y="8206"/>
                  <a:pt x="178191" y="16412"/>
                  <a:pt x="182880" y="42203"/>
                </a:cubicBezTo>
                <a:cubicBezTo>
                  <a:pt x="187569" y="67994"/>
                  <a:pt x="-2344" y="140677"/>
                  <a:pt x="28136" y="154745"/>
                </a:cubicBezTo>
                <a:cubicBezTo>
                  <a:pt x="58616" y="168813"/>
                  <a:pt x="318868" y="110197"/>
                  <a:pt x="365760" y="126609"/>
                </a:cubicBezTo>
                <a:cubicBezTo>
                  <a:pt x="412652" y="143021"/>
                  <a:pt x="361070" y="198120"/>
                  <a:pt x="309489" y="253219"/>
                </a:cubicBezTo>
              </a:path>
            </a:pathLst>
          </a:custGeom>
          <a:noFill/>
          <a:ln w="76200"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80" name="Freeform: Shape 79">
            <a:extLst>
              <a:ext uri="{FF2B5EF4-FFF2-40B4-BE49-F238E27FC236}">
                <a16:creationId xmlns:a16="http://schemas.microsoft.com/office/drawing/2014/main" id="{7478BC40-0858-494C-9A86-2202F375A5A8}"/>
              </a:ext>
            </a:extLst>
          </p:cNvPr>
          <p:cNvSpPr/>
          <p:nvPr/>
        </p:nvSpPr>
        <p:spPr bwMode="auto">
          <a:xfrm rot="806332">
            <a:off x="8790489" y="3346285"/>
            <a:ext cx="108069" cy="45719"/>
          </a:xfrm>
          <a:custGeom>
            <a:avLst/>
            <a:gdLst>
              <a:gd name="connsiteX0" fmla="*/ 0 w 384152"/>
              <a:gd name="connsiteY0" fmla="*/ 0 h 253219"/>
              <a:gd name="connsiteX1" fmla="*/ 182880 w 384152"/>
              <a:gd name="connsiteY1" fmla="*/ 42203 h 253219"/>
              <a:gd name="connsiteX2" fmla="*/ 28136 w 384152"/>
              <a:gd name="connsiteY2" fmla="*/ 154745 h 253219"/>
              <a:gd name="connsiteX3" fmla="*/ 365760 w 384152"/>
              <a:gd name="connsiteY3" fmla="*/ 126609 h 253219"/>
              <a:gd name="connsiteX4" fmla="*/ 309489 w 384152"/>
              <a:gd name="connsiteY4" fmla="*/ 253219 h 253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152" h="253219">
                <a:moveTo>
                  <a:pt x="0" y="0"/>
                </a:moveTo>
                <a:cubicBezTo>
                  <a:pt x="89095" y="8206"/>
                  <a:pt x="178191" y="16412"/>
                  <a:pt x="182880" y="42203"/>
                </a:cubicBezTo>
                <a:cubicBezTo>
                  <a:pt x="187569" y="67994"/>
                  <a:pt x="-2344" y="140677"/>
                  <a:pt x="28136" y="154745"/>
                </a:cubicBezTo>
                <a:cubicBezTo>
                  <a:pt x="58616" y="168813"/>
                  <a:pt x="318868" y="110197"/>
                  <a:pt x="365760" y="126609"/>
                </a:cubicBezTo>
                <a:cubicBezTo>
                  <a:pt x="412652" y="143021"/>
                  <a:pt x="361070" y="198120"/>
                  <a:pt x="309489" y="253219"/>
                </a:cubicBezTo>
              </a:path>
            </a:pathLst>
          </a:custGeom>
          <a:noFill/>
          <a:ln w="76200" cap="flat" cmpd="sng" algn="ctr">
            <a:solidFill>
              <a:schemeClr val="accent2">
                <a:lumMod val="60000"/>
                <a:lumOff val="4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cxnSp>
        <p:nvCxnSpPr>
          <p:cNvPr id="81" name="Straight Arrow Connector 80">
            <a:extLst>
              <a:ext uri="{FF2B5EF4-FFF2-40B4-BE49-F238E27FC236}">
                <a16:creationId xmlns:a16="http://schemas.microsoft.com/office/drawing/2014/main" id="{96B57872-D1A6-492A-B9D5-7CC7B95CB5F5}"/>
              </a:ext>
            </a:extLst>
          </p:cNvPr>
          <p:cNvCxnSpPr>
            <a:cxnSpLocks/>
          </p:cNvCxnSpPr>
          <p:nvPr/>
        </p:nvCxnSpPr>
        <p:spPr bwMode="auto">
          <a:xfrm flipV="1">
            <a:off x="5952543" y="1481452"/>
            <a:ext cx="0" cy="3724428"/>
          </a:xfrm>
          <a:prstGeom prst="straightConnector1">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 name="TextBox 81">
            <a:extLst>
              <a:ext uri="{FF2B5EF4-FFF2-40B4-BE49-F238E27FC236}">
                <a16:creationId xmlns:a16="http://schemas.microsoft.com/office/drawing/2014/main" id="{1F0AAAEC-512C-492C-BAB3-8D1158A80617}"/>
              </a:ext>
            </a:extLst>
          </p:cNvPr>
          <p:cNvSpPr txBox="1"/>
          <p:nvPr/>
        </p:nvSpPr>
        <p:spPr>
          <a:xfrm>
            <a:off x="5977362" y="1123950"/>
            <a:ext cx="1348244"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Times New Roman"/>
                <a:ea typeface="+mn-ea"/>
                <a:cs typeface="+mn-cs"/>
              </a:rPr>
              <a:t>Parameter Value</a:t>
            </a:r>
          </a:p>
        </p:txBody>
      </p:sp>
      <p:cxnSp>
        <p:nvCxnSpPr>
          <p:cNvPr id="83" name="Straight Arrow Connector 82">
            <a:extLst>
              <a:ext uri="{FF2B5EF4-FFF2-40B4-BE49-F238E27FC236}">
                <a16:creationId xmlns:a16="http://schemas.microsoft.com/office/drawing/2014/main" id="{09A5B600-695B-4B65-9643-9782584A9104}"/>
              </a:ext>
            </a:extLst>
          </p:cNvPr>
          <p:cNvCxnSpPr>
            <a:cxnSpLocks/>
          </p:cNvCxnSpPr>
          <p:nvPr/>
        </p:nvCxnSpPr>
        <p:spPr bwMode="auto">
          <a:xfrm>
            <a:off x="8767635" y="5361340"/>
            <a:ext cx="1753857" cy="0"/>
          </a:xfrm>
          <a:prstGeom prst="straightConnector1">
            <a:avLst/>
          </a:prstGeom>
          <a:noFill/>
          <a:ln w="38100" cap="flat" cmpd="sng" algn="ctr">
            <a:solidFill>
              <a:schemeClr val="accent2">
                <a:lumMod val="60000"/>
                <a:lumOff val="40000"/>
              </a:schemeClr>
            </a:solidFill>
            <a:prstDash val="solid"/>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TextBox 30">
            <a:extLst>
              <a:ext uri="{FF2B5EF4-FFF2-40B4-BE49-F238E27FC236}">
                <a16:creationId xmlns:a16="http://schemas.microsoft.com/office/drawing/2014/main" id="{9C5519EE-C735-430E-A373-F53EEEF30DF1}"/>
              </a:ext>
            </a:extLst>
          </p:cNvPr>
          <p:cNvSpPr txBox="1"/>
          <p:nvPr/>
        </p:nvSpPr>
        <p:spPr>
          <a:xfrm>
            <a:off x="8633307" y="5461040"/>
            <a:ext cx="2198197"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3333CC">
                    <a:lumMod val="75000"/>
                  </a:srgbClr>
                </a:solidFill>
                <a:effectLst/>
                <a:uLnTx/>
                <a:uFillTx/>
                <a:latin typeface="Times New Roman"/>
                <a:ea typeface="+mn-ea"/>
                <a:cs typeface="+mn-cs"/>
              </a:rPr>
              <a:t>Remaining </a:t>
            </a:r>
            <a:r>
              <a:rPr lang="en-US" sz="2000" b="1" dirty="0">
                <a:solidFill>
                  <a:srgbClr val="3333CC">
                    <a:lumMod val="75000"/>
                  </a:srgbClr>
                </a:solidFill>
                <a:latin typeface="Times New Roman"/>
              </a:rPr>
              <a:t>Time to Failure</a:t>
            </a:r>
            <a:endParaRPr kumimoji="0" lang="en-US" sz="2000" b="1" i="0" u="none" strike="noStrike" kern="1200" cap="none" spc="0" normalizeH="0" baseline="0" noProof="0" dirty="0">
              <a:ln>
                <a:noFill/>
              </a:ln>
              <a:solidFill>
                <a:srgbClr val="3333CC">
                  <a:lumMod val="75000"/>
                </a:srgbClr>
              </a:solidFill>
              <a:effectLst/>
              <a:uLnTx/>
              <a:uFillTx/>
              <a:latin typeface="Times New Roman"/>
              <a:ea typeface="+mn-ea"/>
              <a:cs typeface="+mn-cs"/>
            </a:endParaRPr>
          </a:p>
        </p:txBody>
      </p:sp>
      <p:sp>
        <p:nvSpPr>
          <p:cNvPr id="30" name="TextBox 29">
            <a:extLst>
              <a:ext uri="{FF2B5EF4-FFF2-40B4-BE49-F238E27FC236}">
                <a16:creationId xmlns:a16="http://schemas.microsoft.com/office/drawing/2014/main" id="{088B9E44-53E9-4742-A337-49C07717612B}"/>
              </a:ext>
            </a:extLst>
          </p:cNvPr>
          <p:cNvSpPr txBox="1"/>
          <p:nvPr/>
        </p:nvSpPr>
        <p:spPr>
          <a:xfrm>
            <a:off x="5182496" y="5277901"/>
            <a:ext cx="1827007"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Times New Roman"/>
                <a:ea typeface="+mn-ea"/>
                <a:cs typeface="+mn-cs"/>
              </a:rPr>
              <a:t>Time 0 &amp; Failure Criteria</a:t>
            </a:r>
          </a:p>
        </p:txBody>
      </p:sp>
    </p:spTree>
    <p:extLst>
      <p:ext uri="{BB962C8B-B14F-4D97-AF65-F5344CB8AC3E}">
        <p14:creationId xmlns:p14="http://schemas.microsoft.com/office/powerpoint/2010/main" val="35975650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FA882-B028-457E-ADDD-94FAF4A2C36A}"/>
              </a:ext>
            </a:extLst>
          </p:cNvPr>
          <p:cNvSpPr>
            <a:spLocks noGrp="1"/>
          </p:cNvSpPr>
          <p:nvPr>
            <p:ph type="title"/>
          </p:nvPr>
        </p:nvSpPr>
        <p:spPr/>
        <p:txBody>
          <a:bodyPr/>
          <a:lstStyle/>
          <a:p>
            <a:r>
              <a:rPr lang="en-US" dirty="0"/>
              <a:t>Example of Implementing Prognostics-Based Qualification</a:t>
            </a:r>
          </a:p>
        </p:txBody>
      </p:sp>
      <p:sp>
        <p:nvSpPr>
          <p:cNvPr id="6" name="Rectangle 5">
            <a:extLst>
              <a:ext uri="{FF2B5EF4-FFF2-40B4-BE49-F238E27FC236}">
                <a16:creationId xmlns:a16="http://schemas.microsoft.com/office/drawing/2014/main" id="{1AB647CB-5A13-4B0E-927C-772C7E6FD62B}"/>
              </a:ext>
            </a:extLst>
          </p:cNvPr>
          <p:cNvSpPr/>
          <p:nvPr/>
        </p:nvSpPr>
        <p:spPr bwMode="auto">
          <a:xfrm>
            <a:off x="4589594" y="936205"/>
            <a:ext cx="3017520" cy="1517904"/>
          </a:xfrm>
          <a:prstGeom prst="rect">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r>
              <a:rPr kumimoji="0" lang="en-US" sz="2200" b="0" i="0" u="none" strike="noStrike" kern="1200" cap="none" spc="0" normalizeH="0" baseline="0" noProof="0" dirty="0">
                <a:ln>
                  <a:noFill/>
                </a:ln>
                <a:solidFill>
                  <a:srgbClr val="000000"/>
                </a:solidFill>
                <a:effectLst/>
                <a:uLnTx/>
                <a:uFillTx/>
                <a:latin typeface="Times New Roman"/>
                <a:ea typeface="+mn-ea"/>
                <a:cs typeface="+mn-cs"/>
              </a:rPr>
              <a:t>Identification of Precursor Parameters</a:t>
            </a:r>
          </a:p>
        </p:txBody>
      </p:sp>
      <p:sp>
        <p:nvSpPr>
          <p:cNvPr id="7" name="Rectangle 6">
            <a:extLst>
              <a:ext uri="{FF2B5EF4-FFF2-40B4-BE49-F238E27FC236}">
                <a16:creationId xmlns:a16="http://schemas.microsoft.com/office/drawing/2014/main" id="{45EA4054-EAC8-4885-B8A0-D76E2F6F67BE}"/>
              </a:ext>
            </a:extLst>
          </p:cNvPr>
          <p:cNvSpPr/>
          <p:nvPr/>
        </p:nvSpPr>
        <p:spPr bwMode="auto">
          <a:xfrm>
            <a:off x="4587240" y="2894742"/>
            <a:ext cx="3017520" cy="1517904"/>
          </a:xfrm>
          <a:prstGeom prst="rect">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r>
              <a:rPr kumimoji="0" lang="en-US" sz="2200" b="0" i="0" u="none" strike="noStrike" kern="1200" cap="none" spc="0" normalizeH="0" baseline="0" noProof="0" dirty="0">
                <a:ln>
                  <a:noFill/>
                </a:ln>
                <a:solidFill>
                  <a:srgbClr val="000000"/>
                </a:solidFill>
                <a:effectLst/>
                <a:uLnTx/>
                <a:uFillTx/>
                <a:latin typeface="Times New Roman"/>
                <a:ea typeface="+mn-ea"/>
                <a:cs typeface="+mn-cs"/>
              </a:rPr>
              <a:t>Characterizing Precursor Parameter Data</a:t>
            </a:r>
          </a:p>
        </p:txBody>
      </p:sp>
      <p:sp>
        <p:nvSpPr>
          <p:cNvPr id="8" name="Rectangle 7">
            <a:extLst>
              <a:ext uri="{FF2B5EF4-FFF2-40B4-BE49-F238E27FC236}">
                <a16:creationId xmlns:a16="http://schemas.microsoft.com/office/drawing/2014/main" id="{679A4CD8-50F0-4025-82D5-65BBF0F4502A}"/>
              </a:ext>
            </a:extLst>
          </p:cNvPr>
          <p:cNvSpPr/>
          <p:nvPr/>
        </p:nvSpPr>
        <p:spPr bwMode="auto">
          <a:xfrm>
            <a:off x="4589595" y="4853279"/>
            <a:ext cx="3015165" cy="1487806"/>
          </a:xfrm>
          <a:prstGeom prst="rect">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r>
              <a:rPr kumimoji="0" lang="en-US" sz="2200" b="0" i="0" u="none" strike="noStrike" kern="1200" cap="none" spc="0" normalizeH="0" baseline="0" noProof="0" dirty="0">
                <a:ln>
                  <a:noFill/>
                </a:ln>
                <a:solidFill>
                  <a:srgbClr val="000000"/>
                </a:solidFill>
                <a:effectLst/>
                <a:uLnTx/>
                <a:uFillTx/>
                <a:latin typeface="Times New Roman"/>
                <a:ea typeface="+mn-ea"/>
                <a:cs typeface="+mn-cs"/>
              </a:rPr>
              <a:t>Estimating Future Precursor Parameters Trends and Remaining Time to Failure</a:t>
            </a:r>
          </a:p>
        </p:txBody>
      </p:sp>
      <p:sp>
        <p:nvSpPr>
          <p:cNvPr id="17" name="TextBox 16">
            <a:extLst>
              <a:ext uri="{FF2B5EF4-FFF2-40B4-BE49-F238E27FC236}">
                <a16:creationId xmlns:a16="http://schemas.microsoft.com/office/drawing/2014/main" id="{5E83CA90-CDA9-4862-88AD-C3606323E2A4}"/>
              </a:ext>
            </a:extLst>
          </p:cNvPr>
          <p:cNvSpPr txBox="1"/>
          <p:nvPr/>
        </p:nvSpPr>
        <p:spPr>
          <a:xfrm>
            <a:off x="1445242" y="4271495"/>
            <a:ext cx="2598371"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Times New Roman"/>
                <a:ea typeface="+mn-ea"/>
                <a:cs typeface="+mn-cs"/>
              </a:rPr>
              <a:t>Repeated during each qualification test</a:t>
            </a:r>
          </a:p>
        </p:txBody>
      </p:sp>
      <p:cxnSp>
        <p:nvCxnSpPr>
          <p:cNvPr id="29" name="Straight Arrow Connector 28">
            <a:extLst>
              <a:ext uri="{FF2B5EF4-FFF2-40B4-BE49-F238E27FC236}">
                <a16:creationId xmlns:a16="http://schemas.microsoft.com/office/drawing/2014/main" id="{1C471C08-8138-46A6-8D56-9FDFE38AF3A4}"/>
              </a:ext>
            </a:extLst>
          </p:cNvPr>
          <p:cNvCxnSpPr>
            <a:stCxn id="6" idx="2"/>
            <a:endCxn id="7" idx="0"/>
          </p:cNvCxnSpPr>
          <p:nvPr/>
        </p:nvCxnSpPr>
        <p:spPr bwMode="auto">
          <a:xfrm flipH="1">
            <a:off x="6096000" y="2454109"/>
            <a:ext cx="2354" cy="440633"/>
          </a:xfrm>
          <a:prstGeom prst="straightConnector1">
            <a:avLst/>
          </a:prstGeom>
          <a:noFill/>
          <a:ln w="7620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Straight Arrow Connector 30">
            <a:extLst>
              <a:ext uri="{FF2B5EF4-FFF2-40B4-BE49-F238E27FC236}">
                <a16:creationId xmlns:a16="http://schemas.microsoft.com/office/drawing/2014/main" id="{F2C5AB63-AB5E-4F13-812C-9D1AC9FEE499}"/>
              </a:ext>
            </a:extLst>
          </p:cNvPr>
          <p:cNvCxnSpPr>
            <a:stCxn id="7" idx="2"/>
            <a:endCxn id="8" idx="0"/>
          </p:cNvCxnSpPr>
          <p:nvPr/>
        </p:nvCxnSpPr>
        <p:spPr bwMode="auto">
          <a:xfrm>
            <a:off x="6096000" y="4412646"/>
            <a:ext cx="1178" cy="440633"/>
          </a:xfrm>
          <a:prstGeom prst="straightConnector1">
            <a:avLst/>
          </a:prstGeom>
          <a:noFill/>
          <a:ln w="7620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Connector: Elbow 32">
            <a:extLst>
              <a:ext uri="{FF2B5EF4-FFF2-40B4-BE49-F238E27FC236}">
                <a16:creationId xmlns:a16="http://schemas.microsoft.com/office/drawing/2014/main" id="{4D5D021C-FD23-4C32-BD56-4F5E8087BFB3}"/>
              </a:ext>
            </a:extLst>
          </p:cNvPr>
          <p:cNvCxnSpPr>
            <a:stCxn id="8" idx="1"/>
            <a:endCxn id="7" idx="1"/>
          </p:cNvCxnSpPr>
          <p:nvPr/>
        </p:nvCxnSpPr>
        <p:spPr bwMode="auto">
          <a:xfrm rot="10800000">
            <a:off x="4587241" y="3653694"/>
            <a:ext cx="2355" cy="1943488"/>
          </a:xfrm>
          <a:prstGeom prst="bentConnector3">
            <a:avLst>
              <a:gd name="adj1" fmla="val 24143482"/>
            </a:avLst>
          </a:prstGeom>
          <a:noFill/>
          <a:ln w="7620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502411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1361E-2DD9-4D1D-9771-F56D4D1F59C3}"/>
              </a:ext>
            </a:extLst>
          </p:cNvPr>
          <p:cNvSpPr>
            <a:spLocks noGrp="1"/>
          </p:cNvSpPr>
          <p:nvPr>
            <p:ph type="title"/>
          </p:nvPr>
        </p:nvSpPr>
        <p:spPr/>
        <p:txBody>
          <a:bodyPr/>
          <a:lstStyle/>
          <a:p>
            <a:r>
              <a:rPr lang="en-US" dirty="0"/>
              <a:t>Applying Prognostics To Qualification Tests</a:t>
            </a:r>
          </a:p>
        </p:txBody>
      </p:sp>
      <p:sp>
        <p:nvSpPr>
          <p:cNvPr id="3" name="Content Placeholder 2">
            <a:extLst>
              <a:ext uri="{FF2B5EF4-FFF2-40B4-BE49-F238E27FC236}">
                <a16:creationId xmlns:a16="http://schemas.microsoft.com/office/drawing/2014/main" id="{8AB53691-67E8-47B9-AAB2-15A9D7F9B42E}"/>
              </a:ext>
            </a:extLst>
          </p:cNvPr>
          <p:cNvSpPr>
            <a:spLocks noGrp="1"/>
          </p:cNvSpPr>
          <p:nvPr>
            <p:ph idx="1"/>
          </p:nvPr>
        </p:nvSpPr>
        <p:spPr>
          <a:xfrm>
            <a:off x="914400" y="1004681"/>
            <a:ext cx="10363200" cy="5263598"/>
          </a:xfrm>
        </p:spPr>
        <p:txBody>
          <a:bodyPr/>
          <a:lstStyle/>
          <a:p>
            <a:pPr>
              <a:spcBef>
                <a:spcPts val="600"/>
              </a:spcBef>
              <a:spcAft>
                <a:spcPts val="600"/>
              </a:spcAft>
            </a:pPr>
            <a:r>
              <a:rPr lang="en-US" dirty="0"/>
              <a:t>The qualification test could demonstrate:</a:t>
            </a:r>
          </a:p>
          <a:p>
            <a:pPr lvl="1">
              <a:spcBef>
                <a:spcPts val="600"/>
              </a:spcBef>
              <a:spcAft>
                <a:spcPts val="600"/>
              </a:spcAft>
            </a:pPr>
            <a:r>
              <a:rPr lang="en-US" dirty="0"/>
              <a:t>Little change between subsequent measurements</a:t>
            </a:r>
          </a:p>
          <a:p>
            <a:pPr lvl="1">
              <a:spcBef>
                <a:spcPts val="600"/>
              </a:spcBef>
              <a:spcAft>
                <a:spcPts val="600"/>
              </a:spcAft>
            </a:pPr>
            <a:r>
              <a:rPr lang="en-US" dirty="0"/>
              <a:t>Longer duration of testing before anomaly manifests</a:t>
            </a:r>
          </a:p>
          <a:p>
            <a:pPr lvl="1">
              <a:spcBef>
                <a:spcPts val="600"/>
              </a:spcBef>
              <a:spcAft>
                <a:spcPts val="600"/>
              </a:spcAft>
            </a:pPr>
            <a:r>
              <a:rPr lang="en-US" dirty="0"/>
              <a:t>Trend prediction requires more testing to be accurate</a:t>
            </a:r>
          </a:p>
          <a:p>
            <a:pPr>
              <a:spcBef>
                <a:spcPts val="600"/>
              </a:spcBef>
              <a:spcAft>
                <a:spcPts val="600"/>
              </a:spcAft>
            </a:pPr>
            <a:r>
              <a:rPr lang="en-US" dirty="0"/>
              <a:t>Consequently, prognostics in qualification tests could involve:</a:t>
            </a:r>
          </a:p>
          <a:p>
            <a:pPr lvl="1">
              <a:spcBef>
                <a:spcPts val="600"/>
              </a:spcBef>
              <a:spcAft>
                <a:spcPts val="600"/>
              </a:spcAft>
            </a:pPr>
            <a:r>
              <a:rPr lang="en-US" dirty="0"/>
              <a:t>Identification of precursor parameters to measure based on prioritized failure mechanisms</a:t>
            </a:r>
          </a:p>
          <a:p>
            <a:pPr lvl="1">
              <a:spcBef>
                <a:spcPts val="600"/>
              </a:spcBef>
              <a:spcAft>
                <a:spcPts val="600"/>
              </a:spcAft>
            </a:pPr>
            <a:r>
              <a:rPr lang="en-US" dirty="0"/>
              <a:t>Anomaly detection calculation and trend analysis every few measurements instead of every measurement</a:t>
            </a:r>
          </a:p>
        </p:txBody>
      </p:sp>
    </p:spTree>
    <p:extLst>
      <p:ext uri="{BB962C8B-B14F-4D97-AF65-F5344CB8AC3E}">
        <p14:creationId xmlns:p14="http://schemas.microsoft.com/office/powerpoint/2010/main" val="35278066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B2F12-FDCA-406E-88E9-98AA85360C6E}"/>
              </a:ext>
            </a:extLst>
          </p:cNvPr>
          <p:cNvSpPr>
            <a:spLocks noGrp="1"/>
          </p:cNvSpPr>
          <p:nvPr>
            <p:ph type="title"/>
          </p:nvPr>
        </p:nvSpPr>
        <p:spPr/>
        <p:txBody>
          <a:bodyPr>
            <a:noAutofit/>
          </a:bodyPr>
          <a:lstStyle/>
          <a:p>
            <a:r>
              <a:rPr lang="en-US" dirty="0"/>
              <a:t>Precursor Parameters</a:t>
            </a:r>
          </a:p>
        </p:txBody>
      </p:sp>
      <p:sp>
        <p:nvSpPr>
          <p:cNvPr id="3" name="Content Placeholder 2">
            <a:extLst>
              <a:ext uri="{FF2B5EF4-FFF2-40B4-BE49-F238E27FC236}">
                <a16:creationId xmlns:a16="http://schemas.microsoft.com/office/drawing/2014/main" id="{80362752-5BB5-4F1F-AB54-59A4DCE1FF8E}"/>
              </a:ext>
            </a:extLst>
          </p:cNvPr>
          <p:cNvSpPr>
            <a:spLocks noGrp="1"/>
          </p:cNvSpPr>
          <p:nvPr>
            <p:ph idx="1"/>
          </p:nvPr>
        </p:nvSpPr>
        <p:spPr>
          <a:xfrm>
            <a:off x="345330" y="2421828"/>
            <a:ext cx="4679431" cy="2014343"/>
          </a:xfrm>
        </p:spPr>
        <p:txBody>
          <a:bodyPr>
            <a:normAutofit/>
          </a:bodyPr>
          <a:lstStyle/>
          <a:p>
            <a:pPr marL="0" indent="0">
              <a:spcBef>
                <a:spcPts val="600"/>
              </a:spcBef>
              <a:spcAft>
                <a:spcPts val="600"/>
              </a:spcAft>
              <a:buNone/>
            </a:pPr>
            <a:r>
              <a:rPr lang="en-US" dirty="0"/>
              <a:t>Precursor parameters are operational and environmental characteristics to measure that track product behavior.</a:t>
            </a:r>
          </a:p>
          <a:p>
            <a:pPr marL="0" indent="0">
              <a:buNone/>
            </a:pPr>
            <a:endParaRPr lang="en-US" dirty="0"/>
          </a:p>
        </p:txBody>
      </p:sp>
      <p:sp>
        <p:nvSpPr>
          <p:cNvPr id="7" name="TextBox 6">
            <a:extLst>
              <a:ext uri="{FF2B5EF4-FFF2-40B4-BE49-F238E27FC236}">
                <a16:creationId xmlns:a16="http://schemas.microsoft.com/office/drawing/2014/main" id="{53C7612D-487E-493C-8156-1CE63B2014BF}"/>
              </a:ext>
            </a:extLst>
          </p:cNvPr>
          <p:cNvSpPr txBox="1"/>
          <p:nvPr/>
        </p:nvSpPr>
        <p:spPr>
          <a:xfrm>
            <a:off x="5632171" y="1172502"/>
            <a:ext cx="6374297"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Examples of IGBT precursor parameters and failure mechanisms associated with them</a:t>
            </a:r>
          </a:p>
        </p:txBody>
      </p:sp>
      <p:graphicFrame>
        <p:nvGraphicFramePr>
          <p:cNvPr id="9" name="Table 8">
            <a:extLst>
              <a:ext uri="{FF2B5EF4-FFF2-40B4-BE49-F238E27FC236}">
                <a16:creationId xmlns:a16="http://schemas.microsoft.com/office/drawing/2014/main" id="{444B4B6F-24C3-42E5-9BC3-697E29C829C6}"/>
              </a:ext>
            </a:extLst>
          </p:cNvPr>
          <p:cNvGraphicFramePr>
            <a:graphicFrameLocks noGrp="1"/>
          </p:cNvGraphicFramePr>
          <p:nvPr>
            <p:extLst>
              <p:ext uri="{D42A27DB-BD31-4B8C-83A1-F6EECF244321}">
                <p14:modId xmlns:p14="http://schemas.microsoft.com/office/powerpoint/2010/main" val="3824249107"/>
              </p:ext>
            </p:extLst>
          </p:nvPr>
        </p:nvGraphicFramePr>
        <p:xfrm>
          <a:off x="5506276" y="1880388"/>
          <a:ext cx="6626088" cy="3128678"/>
        </p:xfrm>
        <a:graphic>
          <a:graphicData uri="http://schemas.openxmlformats.org/drawingml/2006/table">
            <a:tbl>
              <a:tblPr firstRow="1" firstCol="1" bandRow="1"/>
              <a:tblGrid>
                <a:gridCol w="3776870">
                  <a:extLst>
                    <a:ext uri="{9D8B030D-6E8A-4147-A177-3AD203B41FA5}">
                      <a16:colId xmlns:a16="http://schemas.microsoft.com/office/drawing/2014/main" val="3984579162"/>
                    </a:ext>
                  </a:extLst>
                </a:gridCol>
                <a:gridCol w="2849218">
                  <a:extLst>
                    <a:ext uri="{9D8B030D-6E8A-4147-A177-3AD203B41FA5}">
                      <a16:colId xmlns:a16="http://schemas.microsoft.com/office/drawing/2014/main" val="1422565431"/>
                    </a:ext>
                  </a:extLst>
                </a:gridCol>
              </a:tblGrid>
              <a:tr h="941138">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Times New Roman"/>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Times New Roman"/>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Times New Roman"/>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Times New Roman"/>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Times New Roman"/>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Times New Roman"/>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Times New Roman"/>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Times New Roman"/>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Times New Roman"/>
                          <a:sym typeface="Arial"/>
                        </a:defRPr>
                      </a:lvl9pPr>
                    </a:lstStyle>
                    <a:p>
                      <a:pPr marL="0" marR="0" indent="0" algn="ctr">
                        <a:spcBef>
                          <a:spcPts val="600"/>
                        </a:spcBef>
                        <a:spcAft>
                          <a:spcPts val="600"/>
                        </a:spcAft>
                      </a:pPr>
                      <a:r>
                        <a:rPr lang="en-US" sz="2000" dirty="0">
                          <a:solidFill>
                            <a:schemeClr val="tx1"/>
                          </a:solidFill>
                          <a:effectLst/>
                        </a:rPr>
                        <a:t>Precursor Parameter</a:t>
                      </a:r>
                      <a:endParaRPr lang="en-US" sz="2000" dirty="0">
                        <a:solidFill>
                          <a:schemeClr val="tx1"/>
                        </a:solidFill>
                        <a:effectLst/>
                        <a:latin typeface="Times New Roman" panose="02020603050405020304" pitchFamily="18" charset="0"/>
                        <a:ea typeface="Book Antiqua" panose="02040602050305030304" pitchFamily="18" charset="0"/>
                        <a:cs typeface="Book Antiqua" panose="0204060205030503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Times New Roman"/>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Times New Roman"/>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Times New Roman"/>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Times New Roman"/>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Times New Roman"/>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Times New Roman"/>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Times New Roman"/>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Times New Roman"/>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Times New Roman"/>
                          <a:sym typeface="Arial"/>
                        </a:defRPr>
                      </a:lvl9pPr>
                    </a:lstStyle>
                    <a:p>
                      <a:pPr marL="0" marR="0" indent="0" algn="ctr">
                        <a:spcBef>
                          <a:spcPts val="600"/>
                        </a:spcBef>
                        <a:spcAft>
                          <a:spcPts val="600"/>
                        </a:spcAft>
                      </a:pPr>
                      <a:r>
                        <a:rPr lang="en-US" sz="2000" dirty="0">
                          <a:solidFill>
                            <a:schemeClr val="tx1"/>
                          </a:solidFill>
                          <a:effectLst/>
                        </a:rPr>
                        <a:t>Associated Failure Mechanism</a:t>
                      </a:r>
                      <a:endParaRPr lang="en-US" sz="2000" dirty="0">
                        <a:solidFill>
                          <a:schemeClr val="tx1"/>
                        </a:solidFill>
                        <a:effectLst/>
                        <a:latin typeface="Times New Roman" panose="02020603050405020304" pitchFamily="18" charset="0"/>
                        <a:ea typeface="Book Antiqua" panose="02040602050305030304" pitchFamily="18" charset="0"/>
                        <a:cs typeface="Book Antiqua" panose="0204060205030503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959178839"/>
                  </a:ext>
                </a:extLst>
              </a:tr>
              <a:tr h="627426">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Times New Roman"/>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Times New Roman"/>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Times New Roman"/>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Times New Roman"/>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Times New Roman"/>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Times New Roman"/>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Times New Roman"/>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Times New Roman"/>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Times New Roman"/>
                          <a:sym typeface="Arial"/>
                        </a:defRPr>
                      </a:lvl9pPr>
                    </a:lstStyle>
                    <a:p>
                      <a:pPr marL="0" marR="0" indent="0" algn="ctr">
                        <a:spcBef>
                          <a:spcPts val="600"/>
                        </a:spcBef>
                        <a:spcAft>
                          <a:spcPts val="600"/>
                        </a:spcAft>
                      </a:pPr>
                      <a:r>
                        <a:rPr lang="en-US" sz="1800" b="0" dirty="0">
                          <a:solidFill>
                            <a:schemeClr val="tx1"/>
                          </a:solidFill>
                          <a:effectLst/>
                        </a:rPr>
                        <a:t>Collector Voltage in Off-State</a:t>
                      </a:r>
                      <a:endParaRPr lang="en-US" sz="1800" b="0" dirty="0">
                        <a:solidFill>
                          <a:schemeClr val="tx1"/>
                        </a:solidFill>
                        <a:effectLst/>
                        <a:latin typeface="Times New Roman" panose="02020603050405020304" pitchFamily="18" charset="0"/>
                        <a:ea typeface="Book Antiqua" panose="02040602050305030304" pitchFamily="18" charset="0"/>
                        <a:cs typeface="Book Antiqua" panose="0204060205030503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Times New Roman"/>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Times New Roman"/>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Times New Roman"/>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Times New Roman"/>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Times New Roman"/>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Times New Roman"/>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Times New Roman"/>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Times New Roman"/>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Times New Roman"/>
                          <a:sym typeface="Arial"/>
                        </a:defRPr>
                      </a:lvl9pPr>
                    </a:lstStyle>
                    <a:p>
                      <a:pPr marL="0" marR="0" indent="0" algn="ctr">
                        <a:spcBef>
                          <a:spcPts val="600"/>
                        </a:spcBef>
                        <a:spcAft>
                          <a:spcPts val="600"/>
                        </a:spcAft>
                      </a:pPr>
                      <a:r>
                        <a:rPr lang="en-US" sz="1800" b="0" dirty="0">
                          <a:solidFill>
                            <a:schemeClr val="tx1"/>
                          </a:solidFill>
                          <a:effectLst/>
                        </a:rPr>
                        <a:t>Bond-Wire Liftoff</a:t>
                      </a:r>
                      <a:endParaRPr lang="en-US" sz="1800" b="0" dirty="0">
                        <a:solidFill>
                          <a:schemeClr val="tx1"/>
                        </a:solidFill>
                        <a:effectLst/>
                        <a:latin typeface="Times New Roman" panose="02020603050405020304" pitchFamily="18" charset="0"/>
                        <a:ea typeface="Book Antiqua" panose="02040602050305030304" pitchFamily="18" charset="0"/>
                        <a:cs typeface="Book Antiqua" panose="0204060205030503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667357717"/>
                  </a:ext>
                </a:extLst>
              </a:tr>
              <a:tr h="313713">
                <a:tc rowSpan="3">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Times New Roman"/>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Times New Roman"/>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Times New Roman"/>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Times New Roman"/>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Times New Roman"/>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Times New Roman"/>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Times New Roman"/>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Times New Roman"/>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Times New Roman"/>
                          <a:sym typeface="Arial"/>
                        </a:defRPr>
                      </a:lvl9pPr>
                    </a:lstStyle>
                    <a:p>
                      <a:pPr marL="0" marR="0" indent="0" algn="ctr">
                        <a:spcBef>
                          <a:spcPts val="600"/>
                        </a:spcBef>
                        <a:spcAft>
                          <a:spcPts val="600"/>
                        </a:spcAft>
                      </a:pPr>
                      <a:r>
                        <a:rPr lang="en-US" sz="1800" b="0" dirty="0">
                          <a:solidFill>
                            <a:schemeClr val="tx1"/>
                          </a:solidFill>
                          <a:effectLst/>
                        </a:rPr>
                        <a:t>Collector Voltage in On-State</a:t>
                      </a:r>
                      <a:endParaRPr lang="en-US" sz="1800" b="0" dirty="0">
                        <a:solidFill>
                          <a:schemeClr val="tx1"/>
                        </a:solidFill>
                        <a:effectLst/>
                        <a:latin typeface="Times New Roman" panose="02020603050405020304" pitchFamily="18" charset="0"/>
                        <a:ea typeface="Book Antiqua" panose="02040602050305030304" pitchFamily="18" charset="0"/>
                        <a:cs typeface="Book Antiqua" panose="0204060205030503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Times New Roman"/>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Times New Roman"/>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Times New Roman"/>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Times New Roman"/>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Times New Roman"/>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Times New Roman"/>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Times New Roman"/>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Times New Roman"/>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Times New Roman"/>
                          <a:sym typeface="Arial"/>
                        </a:defRPr>
                      </a:lvl9pPr>
                    </a:lstStyle>
                    <a:p>
                      <a:pPr marL="0" marR="0" indent="0" algn="ctr">
                        <a:spcBef>
                          <a:spcPts val="600"/>
                        </a:spcBef>
                        <a:spcAft>
                          <a:spcPts val="600"/>
                        </a:spcAft>
                      </a:pPr>
                      <a:r>
                        <a:rPr lang="en-US" sz="1800" b="0" dirty="0">
                          <a:solidFill>
                            <a:schemeClr val="tx1"/>
                          </a:solidFill>
                          <a:effectLst/>
                        </a:rPr>
                        <a:t>Bond-Wire Fatigue</a:t>
                      </a:r>
                      <a:endParaRPr lang="en-US" sz="1800" b="0" dirty="0">
                        <a:solidFill>
                          <a:schemeClr val="tx1"/>
                        </a:solidFill>
                        <a:effectLst/>
                        <a:latin typeface="Times New Roman" panose="02020603050405020304" pitchFamily="18" charset="0"/>
                        <a:ea typeface="Book Antiqua" panose="02040602050305030304" pitchFamily="18" charset="0"/>
                        <a:cs typeface="Book Antiqua" panose="0204060205030503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397147209"/>
                  </a:ext>
                </a:extLst>
              </a:tr>
              <a:tr h="313713">
                <a:tc vMerge="1">
                  <a:txBody>
                    <a:bodyPr/>
                    <a:lstStyle/>
                    <a:p>
                      <a:endParaRPr lang="en-US"/>
                    </a:p>
                  </a:txBody>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Times New Roman"/>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Times New Roman"/>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Times New Roman"/>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Times New Roman"/>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Times New Roman"/>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Times New Roman"/>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Times New Roman"/>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Times New Roman"/>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Times New Roman"/>
                          <a:sym typeface="Arial"/>
                        </a:defRPr>
                      </a:lvl9pPr>
                    </a:lstStyle>
                    <a:p>
                      <a:pPr marL="0" marR="0" indent="0" algn="ctr">
                        <a:spcBef>
                          <a:spcPts val="600"/>
                        </a:spcBef>
                        <a:spcAft>
                          <a:spcPts val="600"/>
                        </a:spcAft>
                      </a:pPr>
                      <a:r>
                        <a:rPr lang="en-US" sz="1800" b="0" dirty="0">
                          <a:solidFill>
                            <a:schemeClr val="tx1"/>
                          </a:solidFill>
                          <a:effectLst/>
                        </a:rPr>
                        <a:t>Bond-Wire Liftoff</a:t>
                      </a:r>
                      <a:endParaRPr lang="en-US" sz="1800" b="0" dirty="0">
                        <a:solidFill>
                          <a:schemeClr val="tx1"/>
                        </a:solidFill>
                        <a:effectLst/>
                        <a:latin typeface="Times New Roman" panose="02020603050405020304" pitchFamily="18" charset="0"/>
                        <a:ea typeface="Book Antiqua" panose="02040602050305030304" pitchFamily="18" charset="0"/>
                        <a:cs typeface="Book Antiqua" panose="0204060205030503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906937301"/>
                  </a:ext>
                </a:extLst>
              </a:tr>
              <a:tr h="310896">
                <a:tc vMerge="1">
                  <a:txBody>
                    <a:bodyPr/>
                    <a:lstStyle/>
                    <a:p>
                      <a:pPr marL="0" marR="0" indent="0" algn="ctr">
                        <a:spcBef>
                          <a:spcPts val="600"/>
                        </a:spcBef>
                        <a:spcAft>
                          <a:spcPts val="600"/>
                        </a:spcAft>
                      </a:pPr>
                      <a:endParaRPr lang="en-US" sz="1800" b="0" dirty="0">
                        <a:solidFill>
                          <a:schemeClr val="tx1"/>
                        </a:solidFill>
                        <a:effectLst/>
                        <a:latin typeface="Times New Roman" panose="02020603050405020304" pitchFamily="18" charset="0"/>
                        <a:ea typeface="Book Antiqua" panose="02040602050305030304" pitchFamily="18" charset="0"/>
                        <a:cs typeface="Book Antiqua" panose="0204060205030503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Times New Roman"/>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Times New Roman"/>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Times New Roman"/>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Times New Roman"/>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Times New Roman"/>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Times New Roman"/>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Times New Roman"/>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Times New Roman"/>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Times New Roman"/>
                          <a:sym typeface="Arial"/>
                        </a:defRPr>
                      </a:lvl9pPr>
                    </a:lstStyle>
                    <a:p>
                      <a:pPr marL="0" marR="0" indent="0" algn="ctr">
                        <a:spcBef>
                          <a:spcPts val="600"/>
                        </a:spcBef>
                        <a:spcAft>
                          <a:spcPts val="600"/>
                        </a:spcAft>
                      </a:pPr>
                      <a:r>
                        <a:rPr lang="en-US" sz="1800" b="0" dirty="0">
                          <a:solidFill>
                            <a:schemeClr val="tx1"/>
                          </a:solidFill>
                          <a:effectLst/>
                          <a:latin typeface="Times New Roman" panose="02020603050405020304" pitchFamily="18" charset="0"/>
                          <a:ea typeface="Book Antiqua" panose="02040602050305030304" pitchFamily="18" charset="0"/>
                          <a:cs typeface="Book Antiqua" panose="02040602050305030304" pitchFamily="18" charset="0"/>
                        </a:rPr>
                        <a:t>Latch-up</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846023905"/>
                  </a:ext>
                </a:extLst>
              </a:tr>
              <a:tr h="310896">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Times New Roman"/>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Times New Roman"/>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Times New Roman"/>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Times New Roman"/>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Times New Roman"/>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Times New Roman"/>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Times New Roman"/>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Times New Roman"/>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Times New Roman"/>
                          <a:sym typeface="Arial"/>
                        </a:defRPr>
                      </a:lvl9pPr>
                    </a:lstStyle>
                    <a:p>
                      <a:pPr marL="0" marR="0" indent="0" algn="ctr">
                        <a:spcBef>
                          <a:spcPts val="600"/>
                        </a:spcBef>
                        <a:spcAft>
                          <a:spcPts val="600"/>
                        </a:spcAft>
                      </a:pPr>
                      <a:r>
                        <a:rPr lang="en-US" sz="1800" b="0" dirty="0">
                          <a:solidFill>
                            <a:schemeClr val="tx1"/>
                          </a:solidFill>
                          <a:effectLst/>
                          <a:latin typeface="Times New Roman" panose="02020603050405020304" pitchFamily="18" charset="0"/>
                          <a:ea typeface="Book Antiqua" panose="02040602050305030304" pitchFamily="18" charset="0"/>
                          <a:cs typeface="Book Antiqua" panose="02040602050305030304" pitchFamily="18" charset="0"/>
                        </a:rPr>
                        <a:t>Collector Current in Off-State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Times New Roman"/>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Times New Roman"/>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Times New Roman"/>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Times New Roman"/>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Times New Roman"/>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Times New Roman"/>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Times New Roman"/>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Times New Roman"/>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Times New Roman"/>
                          <a:sym typeface="Arial"/>
                        </a:defRPr>
                      </a:lvl9pPr>
                    </a:lstStyle>
                    <a:p>
                      <a:pPr marL="0" marR="0" indent="0" algn="ctr">
                        <a:spcBef>
                          <a:spcPts val="600"/>
                        </a:spcBef>
                        <a:spcAft>
                          <a:spcPts val="600"/>
                        </a:spcAft>
                      </a:pPr>
                      <a:r>
                        <a:rPr lang="en-US" sz="1800" b="0" dirty="0">
                          <a:solidFill>
                            <a:schemeClr val="tx1"/>
                          </a:solidFill>
                          <a:effectLst/>
                          <a:latin typeface="Times New Roman" panose="02020603050405020304" pitchFamily="18" charset="0"/>
                          <a:ea typeface="Book Antiqua" panose="02040602050305030304" pitchFamily="18" charset="0"/>
                          <a:cs typeface="Book Antiqua" panose="02040602050305030304" pitchFamily="18" charset="0"/>
                        </a:rPr>
                        <a:t>Latch-up</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497444533"/>
                  </a:ext>
                </a:extLst>
              </a:tr>
              <a:tr h="310896">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Times New Roman"/>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Times New Roman"/>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Times New Roman"/>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Times New Roman"/>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Times New Roman"/>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Times New Roman"/>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Times New Roman"/>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Times New Roman"/>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Times New Roman"/>
                          <a:sym typeface="Arial"/>
                        </a:defRPr>
                      </a:lvl9pPr>
                    </a:lstStyle>
                    <a:p>
                      <a:pPr marL="0" marR="0" indent="0" algn="ctr">
                        <a:spcBef>
                          <a:spcPts val="600"/>
                        </a:spcBef>
                        <a:spcAft>
                          <a:spcPts val="600"/>
                        </a:spcAft>
                      </a:pPr>
                      <a:r>
                        <a:rPr lang="en-US" sz="1800" b="0" dirty="0">
                          <a:solidFill>
                            <a:schemeClr val="tx1"/>
                          </a:solidFill>
                          <a:effectLst/>
                        </a:rPr>
                        <a:t>Gate Voltage</a:t>
                      </a:r>
                      <a:endParaRPr lang="en-US" sz="1800" b="0" dirty="0">
                        <a:solidFill>
                          <a:schemeClr val="tx1"/>
                        </a:solidFill>
                        <a:effectLst/>
                        <a:latin typeface="Times New Roman" panose="02020603050405020304" pitchFamily="18" charset="0"/>
                        <a:ea typeface="Book Antiqua" panose="02040602050305030304" pitchFamily="18" charset="0"/>
                        <a:cs typeface="Book Antiqua" panose="0204060205030503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Times New Roman"/>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Times New Roman"/>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Times New Roman"/>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Times New Roman"/>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Times New Roman"/>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Times New Roman"/>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Times New Roman"/>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Times New Roman"/>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Times New Roman"/>
                          <a:sym typeface="Arial"/>
                        </a:defRPr>
                      </a:lvl9pPr>
                    </a:lstStyle>
                    <a:p>
                      <a:pPr marL="0" marR="0" indent="0" algn="ctr">
                        <a:spcBef>
                          <a:spcPts val="600"/>
                        </a:spcBef>
                        <a:spcAft>
                          <a:spcPts val="600"/>
                        </a:spcAft>
                      </a:pPr>
                      <a:r>
                        <a:rPr lang="en-US" sz="1800" b="0" dirty="0">
                          <a:solidFill>
                            <a:schemeClr val="tx1"/>
                          </a:solidFill>
                          <a:effectLst/>
                        </a:rPr>
                        <a:t>Bond-Wire Fatigue</a:t>
                      </a:r>
                      <a:endParaRPr lang="en-US" sz="1800" b="0" dirty="0">
                        <a:solidFill>
                          <a:schemeClr val="tx1"/>
                        </a:solidFill>
                        <a:effectLst/>
                        <a:latin typeface="Times New Roman" panose="02020603050405020304" pitchFamily="18" charset="0"/>
                        <a:ea typeface="Book Antiqua" panose="02040602050305030304" pitchFamily="18" charset="0"/>
                        <a:cs typeface="Book Antiqua" panose="0204060205030503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923242764"/>
                  </a:ext>
                </a:extLst>
              </a:tr>
            </a:tbl>
          </a:graphicData>
        </a:graphic>
      </p:graphicFrame>
    </p:spTree>
    <p:extLst>
      <p:ext uri="{BB962C8B-B14F-4D97-AF65-F5344CB8AC3E}">
        <p14:creationId xmlns:p14="http://schemas.microsoft.com/office/powerpoint/2010/main" val="27253638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A3933-2E90-47DD-BE20-287D02B4E273}"/>
              </a:ext>
            </a:extLst>
          </p:cNvPr>
          <p:cNvSpPr>
            <a:spLocks noGrp="1"/>
          </p:cNvSpPr>
          <p:nvPr>
            <p:ph type="title"/>
          </p:nvPr>
        </p:nvSpPr>
        <p:spPr>
          <a:xfrm>
            <a:off x="1031631" y="-19050"/>
            <a:ext cx="10128738" cy="1143000"/>
          </a:xfrm>
        </p:spPr>
        <p:txBody>
          <a:bodyPr/>
          <a:lstStyle/>
          <a:p>
            <a:r>
              <a:rPr lang="en-US" dirty="0"/>
              <a:t>Identifying Precursor Parameters for Failure Precursor Detection</a:t>
            </a:r>
          </a:p>
        </p:txBody>
      </p:sp>
      <p:sp>
        <p:nvSpPr>
          <p:cNvPr id="3" name="Content Placeholder 2">
            <a:extLst>
              <a:ext uri="{FF2B5EF4-FFF2-40B4-BE49-F238E27FC236}">
                <a16:creationId xmlns:a16="http://schemas.microsoft.com/office/drawing/2014/main" id="{4A12E2A1-5B3D-4E73-96DB-8518A8084773}"/>
              </a:ext>
            </a:extLst>
          </p:cNvPr>
          <p:cNvSpPr>
            <a:spLocks noGrp="1"/>
          </p:cNvSpPr>
          <p:nvPr>
            <p:ph idx="1"/>
          </p:nvPr>
        </p:nvSpPr>
        <p:spPr>
          <a:xfrm>
            <a:off x="-1" y="1077339"/>
            <a:ext cx="5711481" cy="5530940"/>
          </a:xfrm>
        </p:spPr>
        <p:txBody>
          <a:bodyPr/>
          <a:lstStyle/>
          <a:p>
            <a:pPr>
              <a:spcBef>
                <a:spcPts val="600"/>
              </a:spcBef>
              <a:spcAft>
                <a:spcPts val="600"/>
              </a:spcAft>
            </a:pPr>
            <a:r>
              <a:rPr lang="en-US" dirty="0">
                <a:effectLst/>
                <a:ea typeface="Book Antiqua" panose="02040602050305030304" pitchFamily="18" charset="0"/>
                <a:cs typeface="Book Antiqua" panose="02040602050305030304" pitchFamily="18" charset="0"/>
              </a:rPr>
              <a:t>A failure precursor is an event or series of events indicative of an impending failure. </a:t>
            </a:r>
          </a:p>
          <a:p>
            <a:pPr>
              <a:spcBef>
                <a:spcPts val="600"/>
              </a:spcBef>
              <a:spcAft>
                <a:spcPts val="600"/>
              </a:spcAft>
            </a:pPr>
            <a:r>
              <a:rPr lang="en-US" dirty="0">
                <a:effectLst/>
                <a:ea typeface="Book Antiqua" panose="02040602050305030304" pitchFamily="18" charset="0"/>
                <a:cs typeface="Book Antiqua" panose="02040602050305030304" pitchFamily="18" charset="0"/>
              </a:rPr>
              <a:t>Failure precursors could include:</a:t>
            </a:r>
          </a:p>
          <a:p>
            <a:pPr lvl="1">
              <a:spcBef>
                <a:spcPts val="600"/>
              </a:spcBef>
              <a:spcAft>
                <a:spcPts val="600"/>
              </a:spcAft>
            </a:pPr>
            <a:r>
              <a:rPr lang="en-US" dirty="0">
                <a:effectLst/>
                <a:ea typeface="Book Antiqua" panose="02040602050305030304" pitchFamily="18" charset="0"/>
                <a:cs typeface="Book Antiqua" panose="02040602050305030304" pitchFamily="18" charset="0"/>
              </a:rPr>
              <a:t>Changes in precursor parameter trends</a:t>
            </a:r>
          </a:p>
          <a:p>
            <a:pPr lvl="1">
              <a:spcBef>
                <a:spcPts val="600"/>
              </a:spcBef>
              <a:spcAft>
                <a:spcPts val="600"/>
              </a:spcAft>
            </a:pPr>
            <a:r>
              <a:rPr lang="en-US" dirty="0">
                <a:ea typeface="Book Antiqua" panose="02040602050305030304" pitchFamily="18" charset="0"/>
                <a:cs typeface="Book Antiqua" panose="02040602050305030304" pitchFamily="18" charset="0"/>
              </a:rPr>
              <a:t>I</a:t>
            </a:r>
            <a:r>
              <a:rPr lang="en-US" dirty="0">
                <a:effectLst/>
                <a:ea typeface="Book Antiqua" panose="02040602050305030304" pitchFamily="18" charset="0"/>
                <a:cs typeface="Book Antiqua" panose="02040602050305030304" pitchFamily="18" charset="0"/>
              </a:rPr>
              <a:t>nteractions between precursor parameter trends</a:t>
            </a:r>
          </a:p>
          <a:p>
            <a:pPr lvl="1">
              <a:spcBef>
                <a:spcPts val="600"/>
              </a:spcBef>
              <a:spcAft>
                <a:spcPts val="600"/>
              </a:spcAft>
            </a:pPr>
            <a:r>
              <a:rPr lang="en-US" dirty="0">
                <a:effectLst/>
                <a:ea typeface="Book Antiqua" panose="02040602050305030304" pitchFamily="18" charset="0"/>
                <a:cs typeface="Book Antiqua" panose="02040602050305030304" pitchFamily="18" charset="0"/>
              </a:rPr>
              <a:t>Combinations of precursor parameter trends</a:t>
            </a:r>
          </a:p>
        </p:txBody>
      </p:sp>
      <p:cxnSp>
        <p:nvCxnSpPr>
          <p:cNvPr id="52" name="Straight Arrow Connector 51">
            <a:extLst>
              <a:ext uri="{FF2B5EF4-FFF2-40B4-BE49-F238E27FC236}">
                <a16:creationId xmlns:a16="http://schemas.microsoft.com/office/drawing/2014/main" id="{B98E792B-D09A-463C-9EF6-97BFF184F47F}"/>
              </a:ext>
            </a:extLst>
          </p:cNvPr>
          <p:cNvCxnSpPr>
            <a:cxnSpLocks/>
          </p:cNvCxnSpPr>
          <p:nvPr/>
        </p:nvCxnSpPr>
        <p:spPr bwMode="auto">
          <a:xfrm flipV="1">
            <a:off x="6173505" y="1207322"/>
            <a:ext cx="0" cy="4125025"/>
          </a:xfrm>
          <a:prstGeom prst="straightConnector1">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Straight Connector 52">
            <a:extLst>
              <a:ext uri="{FF2B5EF4-FFF2-40B4-BE49-F238E27FC236}">
                <a16:creationId xmlns:a16="http://schemas.microsoft.com/office/drawing/2014/main" id="{3831B622-2CCC-4977-BE94-B9CE4717043E}"/>
              </a:ext>
            </a:extLst>
          </p:cNvPr>
          <p:cNvCxnSpPr/>
          <p:nvPr/>
        </p:nvCxnSpPr>
        <p:spPr bwMode="auto">
          <a:xfrm>
            <a:off x="6173505" y="5332347"/>
            <a:ext cx="5869205" cy="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 name="TextBox 53">
            <a:extLst>
              <a:ext uri="{FF2B5EF4-FFF2-40B4-BE49-F238E27FC236}">
                <a16:creationId xmlns:a16="http://schemas.microsoft.com/office/drawing/2014/main" id="{616C9A21-636A-4A3F-B795-5309752B8386}"/>
              </a:ext>
            </a:extLst>
          </p:cNvPr>
          <p:cNvSpPr txBox="1"/>
          <p:nvPr/>
        </p:nvSpPr>
        <p:spPr>
          <a:xfrm>
            <a:off x="11164565" y="5326929"/>
            <a:ext cx="1027306"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Times New Roman"/>
                <a:ea typeface="+mn-ea"/>
                <a:cs typeface="+mn-cs"/>
              </a:rPr>
              <a:t>Testing Time </a:t>
            </a:r>
          </a:p>
        </p:txBody>
      </p:sp>
      <p:cxnSp>
        <p:nvCxnSpPr>
          <p:cNvPr id="56" name="Straight Connector 55">
            <a:extLst>
              <a:ext uri="{FF2B5EF4-FFF2-40B4-BE49-F238E27FC236}">
                <a16:creationId xmlns:a16="http://schemas.microsoft.com/office/drawing/2014/main" id="{94357C91-9F50-47F8-A6CA-1C92C55C911B}"/>
              </a:ext>
            </a:extLst>
          </p:cNvPr>
          <p:cNvCxnSpPr/>
          <p:nvPr/>
        </p:nvCxnSpPr>
        <p:spPr bwMode="auto">
          <a:xfrm flipV="1">
            <a:off x="6173440" y="4442010"/>
            <a:ext cx="5828928" cy="0"/>
          </a:xfrm>
          <a:prstGeom prst="line">
            <a:avLst/>
          </a:prstGeom>
          <a:noFill/>
          <a:ln w="9525"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7" name="TextBox 56">
            <a:extLst>
              <a:ext uri="{FF2B5EF4-FFF2-40B4-BE49-F238E27FC236}">
                <a16:creationId xmlns:a16="http://schemas.microsoft.com/office/drawing/2014/main" id="{DF956AB6-5DB5-4A9A-99B4-39E4DF9D7F01}"/>
              </a:ext>
            </a:extLst>
          </p:cNvPr>
          <p:cNvSpPr txBox="1"/>
          <p:nvPr/>
        </p:nvSpPr>
        <p:spPr>
          <a:xfrm>
            <a:off x="6173440" y="1077339"/>
            <a:ext cx="1357721"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Times New Roman"/>
                <a:ea typeface="+mn-ea"/>
                <a:cs typeface="+mn-cs"/>
              </a:rPr>
              <a:t>Parameter Values</a:t>
            </a:r>
          </a:p>
        </p:txBody>
      </p:sp>
      <p:cxnSp>
        <p:nvCxnSpPr>
          <p:cNvPr id="59" name="Straight Connector 58">
            <a:extLst>
              <a:ext uri="{FF2B5EF4-FFF2-40B4-BE49-F238E27FC236}">
                <a16:creationId xmlns:a16="http://schemas.microsoft.com/office/drawing/2014/main" id="{62B48062-DA48-48FC-9CB8-56D224BE70C4}"/>
              </a:ext>
            </a:extLst>
          </p:cNvPr>
          <p:cNvCxnSpPr/>
          <p:nvPr/>
        </p:nvCxnSpPr>
        <p:spPr bwMode="auto">
          <a:xfrm>
            <a:off x="6173440" y="1618149"/>
            <a:ext cx="2513982" cy="1336271"/>
          </a:xfrm>
          <a:prstGeom prst="line">
            <a:avLst/>
          </a:prstGeom>
          <a:noFill/>
          <a:ln w="38100" cap="flat" cmpd="sng" algn="ctr">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Freeform: Shape 60">
            <a:extLst>
              <a:ext uri="{FF2B5EF4-FFF2-40B4-BE49-F238E27FC236}">
                <a16:creationId xmlns:a16="http://schemas.microsoft.com/office/drawing/2014/main" id="{F78E7719-24FD-44F7-B990-DC3131F3B20A}"/>
              </a:ext>
            </a:extLst>
          </p:cNvPr>
          <p:cNvSpPr/>
          <p:nvPr/>
        </p:nvSpPr>
        <p:spPr bwMode="auto">
          <a:xfrm>
            <a:off x="8673356" y="2936033"/>
            <a:ext cx="442510" cy="512575"/>
          </a:xfrm>
          <a:custGeom>
            <a:avLst/>
            <a:gdLst>
              <a:gd name="connsiteX0" fmla="*/ 0 w 576775"/>
              <a:gd name="connsiteY0" fmla="*/ 0 h 464234"/>
              <a:gd name="connsiteX1" fmla="*/ 576775 w 576775"/>
              <a:gd name="connsiteY1" fmla="*/ 464234 h 464234"/>
            </a:gdLst>
            <a:ahLst/>
            <a:cxnLst>
              <a:cxn ang="0">
                <a:pos x="connsiteX0" y="connsiteY0"/>
              </a:cxn>
              <a:cxn ang="0">
                <a:pos x="connsiteX1" y="connsiteY1"/>
              </a:cxn>
            </a:cxnLst>
            <a:rect l="l" t="t" r="r" b="b"/>
            <a:pathLst>
              <a:path w="576775" h="464234">
                <a:moveTo>
                  <a:pt x="0" y="0"/>
                </a:moveTo>
                <a:cubicBezTo>
                  <a:pt x="145366" y="101991"/>
                  <a:pt x="290732" y="203982"/>
                  <a:pt x="576775" y="464234"/>
                </a:cubicBezTo>
              </a:path>
            </a:pathLst>
          </a:custGeom>
          <a:noFill/>
          <a:ln w="76200">
            <a:solidFill>
              <a:schemeClr val="accent1"/>
            </a:solid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5" name="TextBox 4">
            <a:extLst>
              <a:ext uri="{FF2B5EF4-FFF2-40B4-BE49-F238E27FC236}">
                <a16:creationId xmlns:a16="http://schemas.microsoft.com/office/drawing/2014/main" id="{D6B3745F-DFD8-43DB-BE24-6CE25B1A3641}"/>
              </a:ext>
            </a:extLst>
          </p:cNvPr>
          <p:cNvSpPr txBox="1"/>
          <p:nvPr/>
        </p:nvSpPr>
        <p:spPr>
          <a:xfrm>
            <a:off x="8151957" y="1522160"/>
            <a:ext cx="3890753"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B050"/>
                </a:solidFill>
                <a:effectLst/>
                <a:uLnTx/>
                <a:uFillTx/>
                <a:latin typeface="Times New Roman"/>
                <a:ea typeface="+mn-ea"/>
                <a:cs typeface="+mn-cs"/>
              </a:rPr>
              <a:t>The changing shape of the precursor parameter trend is a failure precursor in this example.</a:t>
            </a:r>
          </a:p>
        </p:txBody>
      </p:sp>
      <p:cxnSp>
        <p:nvCxnSpPr>
          <p:cNvPr id="20" name="Straight Arrow Connector 19">
            <a:extLst>
              <a:ext uri="{FF2B5EF4-FFF2-40B4-BE49-F238E27FC236}">
                <a16:creationId xmlns:a16="http://schemas.microsoft.com/office/drawing/2014/main" id="{DFE1DD3A-9CAF-4D27-B281-81D05AA52060}"/>
              </a:ext>
            </a:extLst>
          </p:cNvPr>
          <p:cNvCxnSpPr>
            <a:stCxn id="21" idx="0"/>
          </p:cNvCxnSpPr>
          <p:nvPr/>
        </p:nvCxnSpPr>
        <p:spPr bwMode="auto">
          <a:xfrm flipV="1">
            <a:off x="7285453" y="4469412"/>
            <a:ext cx="144978" cy="1135934"/>
          </a:xfrm>
          <a:prstGeom prst="straightConnector1">
            <a:avLst/>
          </a:prstGeom>
          <a:noFill/>
          <a:ln w="3810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TextBox 20">
            <a:extLst>
              <a:ext uri="{FF2B5EF4-FFF2-40B4-BE49-F238E27FC236}">
                <a16:creationId xmlns:a16="http://schemas.microsoft.com/office/drawing/2014/main" id="{CF658F55-C27A-4788-8C83-8348CE4D3D00}"/>
              </a:ext>
            </a:extLst>
          </p:cNvPr>
          <p:cNvSpPr txBox="1"/>
          <p:nvPr/>
        </p:nvSpPr>
        <p:spPr>
          <a:xfrm>
            <a:off x="6096000" y="5605346"/>
            <a:ext cx="2378905"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Times New Roman"/>
                <a:ea typeface="+mn-ea"/>
                <a:cs typeface="+mn-cs"/>
              </a:rPr>
              <a:t>Failure Criteria</a:t>
            </a:r>
          </a:p>
        </p:txBody>
      </p:sp>
      <p:cxnSp>
        <p:nvCxnSpPr>
          <p:cNvPr id="6" name="Straight Arrow Connector 5">
            <a:extLst>
              <a:ext uri="{FF2B5EF4-FFF2-40B4-BE49-F238E27FC236}">
                <a16:creationId xmlns:a16="http://schemas.microsoft.com/office/drawing/2014/main" id="{45982B54-F20F-4B4F-9551-85C8E0F56A06}"/>
              </a:ext>
            </a:extLst>
          </p:cNvPr>
          <p:cNvCxnSpPr>
            <a:stCxn id="5" idx="2"/>
          </p:cNvCxnSpPr>
          <p:nvPr/>
        </p:nvCxnSpPr>
        <p:spPr bwMode="auto">
          <a:xfrm flipH="1">
            <a:off x="8918917" y="2537823"/>
            <a:ext cx="1178417" cy="613340"/>
          </a:xfrm>
          <a:prstGeom prst="straightConnector1">
            <a:avLst/>
          </a:prstGeom>
          <a:noFill/>
          <a:ln w="38100" cap="flat" cmpd="sng" algn="ctr">
            <a:solidFill>
              <a:schemeClr val="accent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6866190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0E8E7-D6AA-4BBB-9264-944E5682A7CB}"/>
              </a:ext>
            </a:extLst>
          </p:cNvPr>
          <p:cNvSpPr>
            <a:spLocks noGrp="1"/>
          </p:cNvSpPr>
          <p:nvPr>
            <p:ph type="title"/>
          </p:nvPr>
        </p:nvSpPr>
        <p:spPr/>
        <p:txBody>
          <a:bodyPr/>
          <a:lstStyle/>
          <a:p>
            <a:r>
              <a:rPr lang="en-US" dirty="0"/>
              <a:t>Characterizing </a:t>
            </a:r>
            <a:r>
              <a:rPr lang="en-US" sz="3600" dirty="0"/>
              <a:t>Precursor Parameter Trends</a:t>
            </a:r>
            <a:endParaRPr lang="en-US" dirty="0"/>
          </a:p>
        </p:txBody>
      </p:sp>
      <p:sp>
        <p:nvSpPr>
          <p:cNvPr id="3" name="Content Placeholder 2">
            <a:extLst>
              <a:ext uri="{FF2B5EF4-FFF2-40B4-BE49-F238E27FC236}">
                <a16:creationId xmlns:a16="http://schemas.microsoft.com/office/drawing/2014/main" id="{4655E4D5-05BD-4582-868D-5BA68FA5CE03}"/>
              </a:ext>
            </a:extLst>
          </p:cNvPr>
          <p:cNvSpPr>
            <a:spLocks noGrp="1"/>
          </p:cNvSpPr>
          <p:nvPr>
            <p:ph idx="1"/>
          </p:nvPr>
        </p:nvSpPr>
        <p:spPr>
          <a:xfrm>
            <a:off x="532227" y="983273"/>
            <a:ext cx="11127545" cy="4114800"/>
          </a:xfrm>
        </p:spPr>
        <p:txBody>
          <a:bodyPr/>
          <a:lstStyle/>
          <a:p>
            <a:pPr>
              <a:spcBef>
                <a:spcPts val="600"/>
              </a:spcBef>
              <a:spcAft>
                <a:spcPts val="600"/>
              </a:spcAft>
            </a:pPr>
            <a:r>
              <a:rPr lang="en-US" dirty="0"/>
              <a:t>Following identification of precursor parameters, the next objective is to characterize precursor parameter trends and identify failure precursors.</a:t>
            </a:r>
          </a:p>
          <a:p>
            <a:pPr>
              <a:spcBef>
                <a:spcPts val="600"/>
              </a:spcBef>
              <a:spcAft>
                <a:spcPts val="600"/>
              </a:spcAft>
            </a:pPr>
            <a:r>
              <a:rPr lang="en-US" dirty="0"/>
              <a:t>Two approaches for characterizing precursor parameter trends include:</a:t>
            </a:r>
          </a:p>
          <a:p>
            <a:pPr lvl="1">
              <a:spcBef>
                <a:spcPts val="600"/>
              </a:spcBef>
              <a:spcAft>
                <a:spcPts val="600"/>
              </a:spcAft>
            </a:pPr>
            <a:r>
              <a:rPr lang="en-US" sz="2600" dirty="0"/>
              <a:t>Classifying real-time precursor parameter measurements </a:t>
            </a:r>
          </a:p>
          <a:p>
            <a:pPr lvl="1">
              <a:spcBef>
                <a:spcPts val="600"/>
              </a:spcBef>
              <a:spcAft>
                <a:spcPts val="600"/>
              </a:spcAft>
            </a:pPr>
            <a:r>
              <a:rPr lang="en-US" sz="2600" dirty="0"/>
              <a:t>Using regression to analyze changes in precursor parameter trends</a:t>
            </a:r>
          </a:p>
        </p:txBody>
      </p:sp>
    </p:spTree>
    <p:extLst>
      <p:ext uri="{BB962C8B-B14F-4D97-AF65-F5344CB8AC3E}">
        <p14:creationId xmlns:p14="http://schemas.microsoft.com/office/powerpoint/2010/main" val="11795573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A0783-EB60-4884-8D5F-4A022EB1A2F5}"/>
              </a:ext>
            </a:extLst>
          </p:cNvPr>
          <p:cNvSpPr>
            <a:spLocks noGrp="1"/>
          </p:cNvSpPr>
          <p:nvPr>
            <p:ph type="title"/>
          </p:nvPr>
        </p:nvSpPr>
        <p:spPr/>
        <p:txBody>
          <a:bodyPr/>
          <a:lstStyle/>
          <a:p>
            <a:r>
              <a:rPr lang="en-US" dirty="0"/>
              <a:t>Supervised Anomaly Detection</a:t>
            </a:r>
          </a:p>
        </p:txBody>
      </p:sp>
      <p:sp>
        <p:nvSpPr>
          <p:cNvPr id="3" name="Content Placeholder 2">
            <a:extLst>
              <a:ext uri="{FF2B5EF4-FFF2-40B4-BE49-F238E27FC236}">
                <a16:creationId xmlns:a16="http://schemas.microsoft.com/office/drawing/2014/main" id="{EF404349-2C2C-446F-B4ED-51E24D9A4D45}"/>
              </a:ext>
            </a:extLst>
          </p:cNvPr>
          <p:cNvSpPr>
            <a:spLocks noGrp="1"/>
          </p:cNvSpPr>
          <p:nvPr>
            <p:ph idx="1"/>
          </p:nvPr>
        </p:nvSpPr>
        <p:spPr>
          <a:xfrm>
            <a:off x="293731" y="1056193"/>
            <a:ext cx="4662031" cy="4992915"/>
          </a:xfrm>
        </p:spPr>
        <p:txBody>
          <a:bodyPr/>
          <a:lstStyle/>
          <a:p>
            <a:pPr>
              <a:spcBef>
                <a:spcPts val="600"/>
              </a:spcBef>
              <a:spcAft>
                <a:spcPts val="600"/>
              </a:spcAft>
            </a:pPr>
            <a:r>
              <a:rPr lang="en-US" dirty="0"/>
              <a:t>Supervised anomaly detection uses predefined criteria for identifying healthy behavior and anomalous behavior.</a:t>
            </a:r>
          </a:p>
          <a:p>
            <a:pPr>
              <a:spcBef>
                <a:spcPts val="600"/>
              </a:spcBef>
              <a:spcAft>
                <a:spcPts val="600"/>
              </a:spcAft>
            </a:pPr>
            <a:r>
              <a:rPr lang="en-US" dirty="0"/>
              <a:t>In this example, the K-Means Clustering algorithm uses predefined data clusters to identify healthy (green) and abnormal  (blue or pink) behavior.</a:t>
            </a:r>
          </a:p>
        </p:txBody>
      </p:sp>
      <p:sp>
        <p:nvSpPr>
          <p:cNvPr id="4" name="Oval 3">
            <a:extLst>
              <a:ext uri="{FF2B5EF4-FFF2-40B4-BE49-F238E27FC236}">
                <a16:creationId xmlns:a16="http://schemas.microsoft.com/office/drawing/2014/main" id="{111FBE0D-7A9E-4EC0-8C0A-CB10F703E089}"/>
              </a:ext>
            </a:extLst>
          </p:cNvPr>
          <p:cNvSpPr/>
          <p:nvPr/>
        </p:nvSpPr>
        <p:spPr bwMode="auto">
          <a:xfrm>
            <a:off x="5653372" y="3516125"/>
            <a:ext cx="228600" cy="228600"/>
          </a:xfrm>
          <a:prstGeom prst="ellipse">
            <a:avLst/>
          </a:prstGeom>
          <a:solidFill>
            <a:schemeClr val="accent1">
              <a:lumMod val="60000"/>
              <a:lumOff val="40000"/>
            </a:schemeClr>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5" name="Oval 4">
            <a:extLst>
              <a:ext uri="{FF2B5EF4-FFF2-40B4-BE49-F238E27FC236}">
                <a16:creationId xmlns:a16="http://schemas.microsoft.com/office/drawing/2014/main" id="{08816581-8B44-4C9C-AE38-C6B18D67C88F}"/>
              </a:ext>
            </a:extLst>
          </p:cNvPr>
          <p:cNvSpPr/>
          <p:nvPr/>
        </p:nvSpPr>
        <p:spPr bwMode="auto">
          <a:xfrm>
            <a:off x="5614938" y="3799146"/>
            <a:ext cx="228600" cy="228600"/>
          </a:xfrm>
          <a:prstGeom prst="ellipse">
            <a:avLst/>
          </a:prstGeom>
          <a:solidFill>
            <a:schemeClr val="accent1">
              <a:lumMod val="60000"/>
              <a:lumOff val="40000"/>
            </a:schemeClr>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6" name="Oval 5">
            <a:extLst>
              <a:ext uri="{FF2B5EF4-FFF2-40B4-BE49-F238E27FC236}">
                <a16:creationId xmlns:a16="http://schemas.microsoft.com/office/drawing/2014/main" id="{9957D086-3830-4E4D-AA1C-B343F5CF5D7D}"/>
              </a:ext>
            </a:extLst>
          </p:cNvPr>
          <p:cNvSpPr/>
          <p:nvPr/>
        </p:nvSpPr>
        <p:spPr bwMode="auto">
          <a:xfrm>
            <a:off x="6422740" y="3463571"/>
            <a:ext cx="228600" cy="228600"/>
          </a:xfrm>
          <a:prstGeom prst="ellipse">
            <a:avLst/>
          </a:prstGeom>
          <a:solidFill>
            <a:schemeClr val="accent1">
              <a:lumMod val="60000"/>
              <a:lumOff val="40000"/>
            </a:schemeClr>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7" name="Oval 6">
            <a:extLst>
              <a:ext uri="{FF2B5EF4-FFF2-40B4-BE49-F238E27FC236}">
                <a16:creationId xmlns:a16="http://schemas.microsoft.com/office/drawing/2014/main" id="{B997FBD4-B488-4F04-BDD2-C0F63EFA378A}"/>
              </a:ext>
            </a:extLst>
          </p:cNvPr>
          <p:cNvSpPr/>
          <p:nvPr/>
        </p:nvSpPr>
        <p:spPr bwMode="auto">
          <a:xfrm>
            <a:off x="6591300" y="3724981"/>
            <a:ext cx="228600" cy="228600"/>
          </a:xfrm>
          <a:prstGeom prst="ellipse">
            <a:avLst/>
          </a:prstGeom>
          <a:solidFill>
            <a:schemeClr val="accent1">
              <a:lumMod val="60000"/>
              <a:lumOff val="40000"/>
            </a:schemeClr>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8" name="Oval 7">
            <a:extLst>
              <a:ext uri="{FF2B5EF4-FFF2-40B4-BE49-F238E27FC236}">
                <a16:creationId xmlns:a16="http://schemas.microsoft.com/office/drawing/2014/main" id="{FD71B249-D196-4831-B544-F3136746DB83}"/>
              </a:ext>
            </a:extLst>
          </p:cNvPr>
          <p:cNvSpPr/>
          <p:nvPr/>
        </p:nvSpPr>
        <p:spPr bwMode="auto">
          <a:xfrm>
            <a:off x="5653372" y="4082167"/>
            <a:ext cx="228600" cy="228600"/>
          </a:xfrm>
          <a:prstGeom prst="ellipse">
            <a:avLst/>
          </a:prstGeom>
          <a:solidFill>
            <a:schemeClr val="accent1">
              <a:lumMod val="60000"/>
              <a:lumOff val="40000"/>
            </a:schemeClr>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9" name="Oval 8">
            <a:extLst>
              <a:ext uri="{FF2B5EF4-FFF2-40B4-BE49-F238E27FC236}">
                <a16:creationId xmlns:a16="http://schemas.microsoft.com/office/drawing/2014/main" id="{246B61D0-2383-47E4-8A7C-CC83AEC7B01F}"/>
              </a:ext>
            </a:extLst>
          </p:cNvPr>
          <p:cNvSpPr/>
          <p:nvPr/>
        </p:nvSpPr>
        <p:spPr bwMode="auto">
          <a:xfrm>
            <a:off x="6537040" y="4025803"/>
            <a:ext cx="228600" cy="228600"/>
          </a:xfrm>
          <a:prstGeom prst="ellipse">
            <a:avLst/>
          </a:prstGeom>
          <a:solidFill>
            <a:schemeClr val="accent1">
              <a:lumMod val="60000"/>
              <a:lumOff val="40000"/>
            </a:schemeClr>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0" name="Oval 9">
            <a:extLst>
              <a:ext uri="{FF2B5EF4-FFF2-40B4-BE49-F238E27FC236}">
                <a16:creationId xmlns:a16="http://schemas.microsoft.com/office/drawing/2014/main" id="{0405BD2D-119D-4A94-BEAC-5E8771AE90B6}"/>
              </a:ext>
            </a:extLst>
          </p:cNvPr>
          <p:cNvSpPr/>
          <p:nvPr/>
        </p:nvSpPr>
        <p:spPr bwMode="auto">
          <a:xfrm>
            <a:off x="5767672" y="4330233"/>
            <a:ext cx="228600" cy="228600"/>
          </a:xfrm>
          <a:prstGeom prst="ellipse">
            <a:avLst/>
          </a:prstGeom>
          <a:solidFill>
            <a:schemeClr val="accent1">
              <a:lumMod val="60000"/>
              <a:lumOff val="40000"/>
            </a:schemeClr>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1" name="Oval 10">
            <a:extLst>
              <a:ext uri="{FF2B5EF4-FFF2-40B4-BE49-F238E27FC236}">
                <a16:creationId xmlns:a16="http://schemas.microsoft.com/office/drawing/2014/main" id="{6F320023-0BFA-44A8-8C45-6DBB2A616029}"/>
              </a:ext>
            </a:extLst>
          </p:cNvPr>
          <p:cNvSpPr/>
          <p:nvPr/>
        </p:nvSpPr>
        <p:spPr bwMode="auto">
          <a:xfrm>
            <a:off x="6210300" y="4368920"/>
            <a:ext cx="228600" cy="228600"/>
          </a:xfrm>
          <a:prstGeom prst="ellipse">
            <a:avLst/>
          </a:prstGeom>
          <a:solidFill>
            <a:schemeClr val="accent1">
              <a:lumMod val="60000"/>
              <a:lumOff val="40000"/>
            </a:schemeClr>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2" name="Oval 11">
            <a:extLst>
              <a:ext uri="{FF2B5EF4-FFF2-40B4-BE49-F238E27FC236}">
                <a16:creationId xmlns:a16="http://schemas.microsoft.com/office/drawing/2014/main" id="{E683CBF3-BE88-439F-B2A9-BBDB450A6F71}"/>
              </a:ext>
            </a:extLst>
          </p:cNvPr>
          <p:cNvSpPr/>
          <p:nvPr/>
        </p:nvSpPr>
        <p:spPr bwMode="auto">
          <a:xfrm>
            <a:off x="6477000" y="4310767"/>
            <a:ext cx="228600" cy="228600"/>
          </a:xfrm>
          <a:prstGeom prst="ellipse">
            <a:avLst/>
          </a:prstGeom>
          <a:solidFill>
            <a:schemeClr val="accent1">
              <a:lumMod val="60000"/>
              <a:lumOff val="40000"/>
            </a:schemeClr>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3" name="Oval 12">
            <a:extLst>
              <a:ext uri="{FF2B5EF4-FFF2-40B4-BE49-F238E27FC236}">
                <a16:creationId xmlns:a16="http://schemas.microsoft.com/office/drawing/2014/main" id="{AB60D3BE-D68E-4FE7-9A22-B995881C5587}"/>
              </a:ext>
            </a:extLst>
          </p:cNvPr>
          <p:cNvSpPr/>
          <p:nvPr/>
        </p:nvSpPr>
        <p:spPr bwMode="auto">
          <a:xfrm>
            <a:off x="5981700" y="4479641"/>
            <a:ext cx="228600" cy="228600"/>
          </a:xfrm>
          <a:prstGeom prst="ellipse">
            <a:avLst/>
          </a:prstGeom>
          <a:solidFill>
            <a:schemeClr val="accent1">
              <a:lumMod val="60000"/>
              <a:lumOff val="40000"/>
            </a:schemeClr>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4" name="Oval 13">
            <a:extLst>
              <a:ext uri="{FF2B5EF4-FFF2-40B4-BE49-F238E27FC236}">
                <a16:creationId xmlns:a16="http://schemas.microsoft.com/office/drawing/2014/main" id="{351394AA-5359-40C9-86FE-706740C7FAD2}"/>
              </a:ext>
            </a:extLst>
          </p:cNvPr>
          <p:cNvSpPr/>
          <p:nvPr/>
        </p:nvSpPr>
        <p:spPr bwMode="auto">
          <a:xfrm>
            <a:off x="5880469" y="3316979"/>
            <a:ext cx="228600" cy="228600"/>
          </a:xfrm>
          <a:prstGeom prst="ellipse">
            <a:avLst/>
          </a:prstGeom>
          <a:solidFill>
            <a:schemeClr val="accent1">
              <a:lumMod val="60000"/>
              <a:lumOff val="40000"/>
            </a:schemeClr>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5" name="Oval 14">
            <a:extLst>
              <a:ext uri="{FF2B5EF4-FFF2-40B4-BE49-F238E27FC236}">
                <a16:creationId xmlns:a16="http://schemas.microsoft.com/office/drawing/2014/main" id="{C8B09E6A-9A58-4697-B0DF-123680748646}"/>
              </a:ext>
            </a:extLst>
          </p:cNvPr>
          <p:cNvSpPr/>
          <p:nvPr/>
        </p:nvSpPr>
        <p:spPr bwMode="auto">
          <a:xfrm>
            <a:off x="5930285" y="3585273"/>
            <a:ext cx="228600" cy="228600"/>
          </a:xfrm>
          <a:prstGeom prst="ellipse">
            <a:avLst/>
          </a:prstGeom>
          <a:solidFill>
            <a:schemeClr val="accent1">
              <a:lumMod val="60000"/>
              <a:lumOff val="40000"/>
            </a:schemeClr>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6" name="Oval 15">
            <a:extLst>
              <a:ext uri="{FF2B5EF4-FFF2-40B4-BE49-F238E27FC236}">
                <a16:creationId xmlns:a16="http://schemas.microsoft.com/office/drawing/2014/main" id="{EC03DE4C-FE2C-4910-B142-8EB4F96F4814}"/>
              </a:ext>
            </a:extLst>
          </p:cNvPr>
          <p:cNvSpPr/>
          <p:nvPr/>
        </p:nvSpPr>
        <p:spPr bwMode="auto">
          <a:xfrm>
            <a:off x="5950886" y="4165590"/>
            <a:ext cx="228600" cy="228600"/>
          </a:xfrm>
          <a:prstGeom prst="ellipse">
            <a:avLst/>
          </a:prstGeom>
          <a:solidFill>
            <a:schemeClr val="accent1">
              <a:lumMod val="60000"/>
              <a:lumOff val="40000"/>
            </a:schemeClr>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7" name="Oval 16">
            <a:extLst>
              <a:ext uri="{FF2B5EF4-FFF2-40B4-BE49-F238E27FC236}">
                <a16:creationId xmlns:a16="http://schemas.microsoft.com/office/drawing/2014/main" id="{5BA321C1-5EC0-44B7-883D-E30BFD78D28E}"/>
              </a:ext>
            </a:extLst>
          </p:cNvPr>
          <p:cNvSpPr/>
          <p:nvPr/>
        </p:nvSpPr>
        <p:spPr bwMode="auto">
          <a:xfrm>
            <a:off x="6255519" y="4084231"/>
            <a:ext cx="228600" cy="228600"/>
          </a:xfrm>
          <a:prstGeom prst="ellipse">
            <a:avLst/>
          </a:prstGeom>
          <a:solidFill>
            <a:schemeClr val="accent1">
              <a:lumMod val="60000"/>
              <a:lumOff val="40000"/>
            </a:schemeClr>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8" name="Oval 17">
            <a:extLst>
              <a:ext uri="{FF2B5EF4-FFF2-40B4-BE49-F238E27FC236}">
                <a16:creationId xmlns:a16="http://schemas.microsoft.com/office/drawing/2014/main" id="{56097F8E-DB7C-4011-8038-EFF3B55CB9BA}"/>
              </a:ext>
            </a:extLst>
          </p:cNvPr>
          <p:cNvSpPr/>
          <p:nvPr/>
        </p:nvSpPr>
        <p:spPr bwMode="auto">
          <a:xfrm>
            <a:off x="6207206" y="3571892"/>
            <a:ext cx="228600" cy="228600"/>
          </a:xfrm>
          <a:prstGeom prst="ellipse">
            <a:avLst/>
          </a:prstGeom>
          <a:solidFill>
            <a:schemeClr val="accent1">
              <a:lumMod val="60000"/>
              <a:lumOff val="40000"/>
            </a:schemeClr>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9" name="Oval 18">
            <a:extLst>
              <a:ext uri="{FF2B5EF4-FFF2-40B4-BE49-F238E27FC236}">
                <a16:creationId xmlns:a16="http://schemas.microsoft.com/office/drawing/2014/main" id="{CEC02785-0E4F-46E8-AE30-29E12AB75999}"/>
              </a:ext>
            </a:extLst>
          </p:cNvPr>
          <p:cNvSpPr/>
          <p:nvPr/>
        </p:nvSpPr>
        <p:spPr bwMode="auto">
          <a:xfrm>
            <a:off x="6174634" y="3285801"/>
            <a:ext cx="228600" cy="228600"/>
          </a:xfrm>
          <a:prstGeom prst="ellipse">
            <a:avLst/>
          </a:prstGeom>
          <a:solidFill>
            <a:schemeClr val="accent1">
              <a:lumMod val="60000"/>
              <a:lumOff val="40000"/>
            </a:schemeClr>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20" name="Oval 19">
            <a:extLst>
              <a:ext uri="{FF2B5EF4-FFF2-40B4-BE49-F238E27FC236}">
                <a16:creationId xmlns:a16="http://schemas.microsoft.com/office/drawing/2014/main" id="{8524AB91-0D17-4DA8-98CF-DE1C5E0FD577}"/>
              </a:ext>
            </a:extLst>
          </p:cNvPr>
          <p:cNvSpPr/>
          <p:nvPr/>
        </p:nvSpPr>
        <p:spPr bwMode="auto">
          <a:xfrm>
            <a:off x="5873175" y="3894265"/>
            <a:ext cx="228600" cy="228600"/>
          </a:xfrm>
          <a:prstGeom prst="ellipse">
            <a:avLst/>
          </a:prstGeom>
          <a:solidFill>
            <a:schemeClr val="accent1">
              <a:lumMod val="60000"/>
              <a:lumOff val="40000"/>
            </a:schemeClr>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21" name="Oval 20">
            <a:extLst>
              <a:ext uri="{FF2B5EF4-FFF2-40B4-BE49-F238E27FC236}">
                <a16:creationId xmlns:a16="http://schemas.microsoft.com/office/drawing/2014/main" id="{FAFDF79A-0597-4DB9-A86C-AAFB171BF15D}"/>
              </a:ext>
            </a:extLst>
          </p:cNvPr>
          <p:cNvSpPr/>
          <p:nvPr/>
        </p:nvSpPr>
        <p:spPr bwMode="auto">
          <a:xfrm>
            <a:off x="6340188" y="3819520"/>
            <a:ext cx="228600" cy="228600"/>
          </a:xfrm>
          <a:prstGeom prst="ellipse">
            <a:avLst/>
          </a:prstGeom>
          <a:solidFill>
            <a:schemeClr val="accent1">
              <a:lumMod val="60000"/>
              <a:lumOff val="40000"/>
            </a:schemeClr>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22" name="Oval 21">
            <a:extLst>
              <a:ext uri="{FF2B5EF4-FFF2-40B4-BE49-F238E27FC236}">
                <a16:creationId xmlns:a16="http://schemas.microsoft.com/office/drawing/2014/main" id="{88E7C728-A796-4146-B296-45FD057C53ED}"/>
              </a:ext>
            </a:extLst>
          </p:cNvPr>
          <p:cNvSpPr/>
          <p:nvPr/>
        </p:nvSpPr>
        <p:spPr bwMode="auto">
          <a:xfrm>
            <a:off x="6096000" y="3807779"/>
            <a:ext cx="228600" cy="228600"/>
          </a:xfrm>
          <a:prstGeom prst="ellipse">
            <a:avLst/>
          </a:prstGeom>
          <a:solidFill>
            <a:schemeClr val="accent1">
              <a:lumMod val="50000"/>
            </a:schemeClr>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23" name="Oval 22">
            <a:extLst>
              <a:ext uri="{FF2B5EF4-FFF2-40B4-BE49-F238E27FC236}">
                <a16:creationId xmlns:a16="http://schemas.microsoft.com/office/drawing/2014/main" id="{4EACC139-9A8A-4E7D-B934-28F7F8EB6490}"/>
              </a:ext>
            </a:extLst>
          </p:cNvPr>
          <p:cNvSpPr/>
          <p:nvPr/>
        </p:nvSpPr>
        <p:spPr bwMode="auto">
          <a:xfrm>
            <a:off x="7169591" y="3165938"/>
            <a:ext cx="228600" cy="228600"/>
          </a:xfrm>
          <a:prstGeom prst="ellipse">
            <a:avLst/>
          </a:prstGeom>
          <a:solidFill>
            <a:schemeClr val="accent2">
              <a:lumMod val="60000"/>
              <a:lumOff val="40000"/>
            </a:schemeClr>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24" name="Oval 23">
            <a:extLst>
              <a:ext uri="{FF2B5EF4-FFF2-40B4-BE49-F238E27FC236}">
                <a16:creationId xmlns:a16="http://schemas.microsoft.com/office/drawing/2014/main" id="{DF7F8739-5B29-4890-9713-9EC724156F06}"/>
              </a:ext>
            </a:extLst>
          </p:cNvPr>
          <p:cNvSpPr/>
          <p:nvPr/>
        </p:nvSpPr>
        <p:spPr bwMode="auto">
          <a:xfrm>
            <a:off x="7131157" y="3448959"/>
            <a:ext cx="228600" cy="228600"/>
          </a:xfrm>
          <a:prstGeom prst="ellipse">
            <a:avLst/>
          </a:prstGeom>
          <a:solidFill>
            <a:schemeClr val="accent2">
              <a:lumMod val="60000"/>
              <a:lumOff val="40000"/>
            </a:schemeClr>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25" name="Oval 24">
            <a:extLst>
              <a:ext uri="{FF2B5EF4-FFF2-40B4-BE49-F238E27FC236}">
                <a16:creationId xmlns:a16="http://schemas.microsoft.com/office/drawing/2014/main" id="{2542FFB9-9F42-452B-9DEB-3810F0BD4221}"/>
              </a:ext>
            </a:extLst>
          </p:cNvPr>
          <p:cNvSpPr/>
          <p:nvPr/>
        </p:nvSpPr>
        <p:spPr bwMode="auto">
          <a:xfrm>
            <a:off x="7938959" y="3113384"/>
            <a:ext cx="228600" cy="228600"/>
          </a:xfrm>
          <a:prstGeom prst="ellipse">
            <a:avLst/>
          </a:prstGeom>
          <a:solidFill>
            <a:schemeClr val="accent2">
              <a:lumMod val="60000"/>
              <a:lumOff val="40000"/>
            </a:schemeClr>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26" name="Oval 25">
            <a:extLst>
              <a:ext uri="{FF2B5EF4-FFF2-40B4-BE49-F238E27FC236}">
                <a16:creationId xmlns:a16="http://schemas.microsoft.com/office/drawing/2014/main" id="{54D86736-2F56-4912-801B-642805E49F4B}"/>
              </a:ext>
            </a:extLst>
          </p:cNvPr>
          <p:cNvSpPr/>
          <p:nvPr/>
        </p:nvSpPr>
        <p:spPr bwMode="auto">
          <a:xfrm>
            <a:off x="8107519" y="3374794"/>
            <a:ext cx="228600" cy="228600"/>
          </a:xfrm>
          <a:prstGeom prst="ellipse">
            <a:avLst/>
          </a:prstGeom>
          <a:solidFill>
            <a:schemeClr val="accent2">
              <a:lumMod val="60000"/>
              <a:lumOff val="40000"/>
            </a:schemeClr>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27" name="Oval 26">
            <a:extLst>
              <a:ext uri="{FF2B5EF4-FFF2-40B4-BE49-F238E27FC236}">
                <a16:creationId xmlns:a16="http://schemas.microsoft.com/office/drawing/2014/main" id="{2938E2C0-D485-4760-9C3A-0C34F6617527}"/>
              </a:ext>
            </a:extLst>
          </p:cNvPr>
          <p:cNvSpPr/>
          <p:nvPr/>
        </p:nvSpPr>
        <p:spPr bwMode="auto">
          <a:xfrm>
            <a:off x="7169591" y="3731980"/>
            <a:ext cx="228600" cy="228600"/>
          </a:xfrm>
          <a:prstGeom prst="ellipse">
            <a:avLst/>
          </a:prstGeom>
          <a:solidFill>
            <a:schemeClr val="accent2">
              <a:lumMod val="60000"/>
              <a:lumOff val="40000"/>
            </a:schemeClr>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28" name="Oval 27">
            <a:extLst>
              <a:ext uri="{FF2B5EF4-FFF2-40B4-BE49-F238E27FC236}">
                <a16:creationId xmlns:a16="http://schemas.microsoft.com/office/drawing/2014/main" id="{AEE8F756-F111-4874-8B6C-64ACA676AF89}"/>
              </a:ext>
            </a:extLst>
          </p:cNvPr>
          <p:cNvSpPr/>
          <p:nvPr/>
        </p:nvSpPr>
        <p:spPr bwMode="auto">
          <a:xfrm>
            <a:off x="8053259" y="3675616"/>
            <a:ext cx="228600" cy="228600"/>
          </a:xfrm>
          <a:prstGeom prst="ellipse">
            <a:avLst/>
          </a:prstGeom>
          <a:solidFill>
            <a:schemeClr val="accent2">
              <a:lumMod val="60000"/>
              <a:lumOff val="40000"/>
            </a:schemeClr>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29" name="Oval 28">
            <a:extLst>
              <a:ext uri="{FF2B5EF4-FFF2-40B4-BE49-F238E27FC236}">
                <a16:creationId xmlns:a16="http://schemas.microsoft.com/office/drawing/2014/main" id="{59131B80-BABB-49D9-B7E8-9D80C55C5C41}"/>
              </a:ext>
            </a:extLst>
          </p:cNvPr>
          <p:cNvSpPr/>
          <p:nvPr/>
        </p:nvSpPr>
        <p:spPr bwMode="auto">
          <a:xfrm>
            <a:off x="7283891" y="3980046"/>
            <a:ext cx="228600" cy="228600"/>
          </a:xfrm>
          <a:prstGeom prst="ellipse">
            <a:avLst/>
          </a:prstGeom>
          <a:solidFill>
            <a:schemeClr val="accent2">
              <a:lumMod val="60000"/>
              <a:lumOff val="40000"/>
            </a:schemeClr>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30" name="Oval 29">
            <a:extLst>
              <a:ext uri="{FF2B5EF4-FFF2-40B4-BE49-F238E27FC236}">
                <a16:creationId xmlns:a16="http://schemas.microsoft.com/office/drawing/2014/main" id="{01ED1CCA-0BD7-4767-860A-6DE94C08045A}"/>
              </a:ext>
            </a:extLst>
          </p:cNvPr>
          <p:cNvSpPr/>
          <p:nvPr/>
        </p:nvSpPr>
        <p:spPr bwMode="auto">
          <a:xfrm>
            <a:off x="7726519" y="4018733"/>
            <a:ext cx="228600" cy="228600"/>
          </a:xfrm>
          <a:prstGeom prst="ellipse">
            <a:avLst/>
          </a:prstGeom>
          <a:solidFill>
            <a:schemeClr val="accent2">
              <a:lumMod val="60000"/>
              <a:lumOff val="40000"/>
            </a:schemeClr>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31" name="Oval 30">
            <a:extLst>
              <a:ext uri="{FF2B5EF4-FFF2-40B4-BE49-F238E27FC236}">
                <a16:creationId xmlns:a16="http://schemas.microsoft.com/office/drawing/2014/main" id="{731F9B11-B17D-4F73-8719-C9D931B5E7AD}"/>
              </a:ext>
            </a:extLst>
          </p:cNvPr>
          <p:cNvSpPr/>
          <p:nvPr/>
        </p:nvSpPr>
        <p:spPr bwMode="auto">
          <a:xfrm>
            <a:off x="7993219" y="3960580"/>
            <a:ext cx="228600" cy="228600"/>
          </a:xfrm>
          <a:prstGeom prst="ellipse">
            <a:avLst/>
          </a:prstGeom>
          <a:solidFill>
            <a:schemeClr val="accent2">
              <a:lumMod val="60000"/>
              <a:lumOff val="40000"/>
            </a:schemeClr>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32" name="Oval 31">
            <a:extLst>
              <a:ext uri="{FF2B5EF4-FFF2-40B4-BE49-F238E27FC236}">
                <a16:creationId xmlns:a16="http://schemas.microsoft.com/office/drawing/2014/main" id="{0B81D761-EF9F-481B-8001-5616E2545FDF}"/>
              </a:ext>
            </a:extLst>
          </p:cNvPr>
          <p:cNvSpPr/>
          <p:nvPr/>
        </p:nvSpPr>
        <p:spPr bwMode="auto">
          <a:xfrm>
            <a:off x="7497919" y="4129454"/>
            <a:ext cx="228600" cy="228600"/>
          </a:xfrm>
          <a:prstGeom prst="ellipse">
            <a:avLst/>
          </a:prstGeom>
          <a:solidFill>
            <a:schemeClr val="accent2">
              <a:lumMod val="60000"/>
              <a:lumOff val="40000"/>
            </a:schemeClr>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33" name="Oval 32">
            <a:extLst>
              <a:ext uri="{FF2B5EF4-FFF2-40B4-BE49-F238E27FC236}">
                <a16:creationId xmlns:a16="http://schemas.microsoft.com/office/drawing/2014/main" id="{7B37CD67-4C38-46EE-87A1-AA19CA33B640}"/>
              </a:ext>
            </a:extLst>
          </p:cNvPr>
          <p:cNvSpPr/>
          <p:nvPr/>
        </p:nvSpPr>
        <p:spPr bwMode="auto">
          <a:xfrm>
            <a:off x="7396688" y="2966792"/>
            <a:ext cx="228600" cy="228600"/>
          </a:xfrm>
          <a:prstGeom prst="ellipse">
            <a:avLst/>
          </a:prstGeom>
          <a:solidFill>
            <a:schemeClr val="accent2">
              <a:lumMod val="60000"/>
              <a:lumOff val="40000"/>
            </a:schemeClr>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34" name="Oval 33">
            <a:extLst>
              <a:ext uri="{FF2B5EF4-FFF2-40B4-BE49-F238E27FC236}">
                <a16:creationId xmlns:a16="http://schemas.microsoft.com/office/drawing/2014/main" id="{026A0F05-87A9-435D-8D2B-2CAE54537C60}"/>
              </a:ext>
            </a:extLst>
          </p:cNvPr>
          <p:cNvSpPr/>
          <p:nvPr/>
        </p:nvSpPr>
        <p:spPr bwMode="auto">
          <a:xfrm>
            <a:off x="7446504" y="3235086"/>
            <a:ext cx="228600" cy="228600"/>
          </a:xfrm>
          <a:prstGeom prst="ellipse">
            <a:avLst/>
          </a:prstGeom>
          <a:solidFill>
            <a:schemeClr val="accent2">
              <a:lumMod val="60000"/>
              <a:lumOff val="40000"/>
            </a:schemeClr>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35" name="Oval 34">
            <a:extLst>
              <a:ext uri="{FF2B5EF4-FFF2-40B4-BE49-F238E27FC236}">
                <a16:creationId xmlns:a16="http://schemas.microsoft.com/office/drawing/2014/main" id="{EEEE66DD-A7A3-4BA1-B33B-272E65F2A0CD}"/>
              </a:ext>
            </a:extLst>
          </p:cNvPr>
          <p:cNvSpPr/>
          <p:nvPr/>
        </p:nvSpPr>
        <p:spPr bwMode="auto">
          <a:xfrm>
            <a:off x="7467105" y="3815403"/>
            <a:ext cx="228600" cy="228600"/>
          </a:xfrm>
          <a:prstGeom prst="ellipse">
            <a:avLst/>
          </a:prstGeom>
          <a:solidFill>
            <a:schemeClr val="accent2">
              <a:lumMod val="60000"/>
              <a:lumOff val="40000"/>
            </a:schemeClr>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36" name="Oval 35">
            <a:extLst>
              <a:ext uri="{FF2B5EF4-FFF2-40B4-BE49-F238E27FC236}">
                <a16:creationId xmlns:a16="http://schemas.microsoft.com/office/drawing/2014/main" id="{6047D2F4-10A6-4C55-9506-0F1DD099D545}"/>
              </a:ext>
            </a:extLst>
          </p:cNvPr>
          <p:cNvSpPr/>
          <p:nvPr/>
        </p:nvSpPr>
        <p:spPr bwMode="auto">
          <a:xfrm>
            <a:off x="7771738" y="3734044"/>
            <a:ext cx="228600" cy="228600"/>
          </a:xfrm>
          <a:prstGeom prst="ellipse">
            <a:avLst/>
          </a:prstGeom>
          <a:solidFill>
            <a:schemeClr val="accent2">
              <a:lumMod val="60000"/>
              <a:lumOff val="40000"/>
            </a:schemeClr>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37" name="Oval 36">
            <a:extLst>
              <a:ext uri="{FF2B5EF4-FFF2-40B4-BE49-F238E27FC236}">
                <a16:creationId xmlns:a16="http://schemas.microsoft.com/office/drawing/2014/main" id="{D15F52C7-96A8-48B2-9BA2-8AE67AB873F6}"/>
              </a:ext>
            </a:extLst>
          </p:cNvPr>
          <p:cNvSpPr/>
          <p:nvPr/>
        </p:nvSpPr>
        <p:spPr bwMode="auto">
          <a:xfrm>
            <a:off x="7723425" y="3221705"/>
            <a:ext cx="228600" cy="228600"/>
          </a:xfrm>
          <a:prstGeom prst="ellipse">
            <a:avLst/>
          </a:prstGeom>
          <a:solidFill>
            <a:schemeClr val="accent2">
              <a:lumMod val="60000"/>
              <a:lumOff val="40000"/>
            </a:schemeClr>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38" name="Oval 37">
            <a:extLst>
              <a:ext uri="{FF2B5EF4-FFF2-40B4-BE49-F238E27FC236}">
                <a16:creationId xmlns:a16="http://schemas.microsoft.com/office/drawing/2014/main" id="{E8AAA1C3-CC43-41D1-B3F0-7993024E2175}"/>
              </a:ext>
            </a:extLst>
          </p:cNvPr>
          <p:cNvSpPr/>
          <p:nvPr/>
        </p:nvSpPr>
        <p:spPr bwMode="auto">
          <a:xfrm>
            <a:off x="7690853" y="2935614"/>
            <a:ext cx="228600" cy="228600"/>
          </a:xfrm>
          <a:prstGeom prst="ellipse">
            <a:avLst/>
          </a:prstGeom>
          <a:solidFill>
            <a:schemeClr val="accent2">
              <a:lumMod val="60000"/>
              <a:lumOff val="40000"/>
            </a:schemeClr>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39" name="Oval 38">
            <a:extLst>
              <a:ext uri="{FF2B5EF4-FFF2-40B4-BE49-F238E27FC236}">
                <a16:creationId xmlns:a16="http://schemas.microsoft.com/office/drawing/2014/main" id="{97B49D26-CB44-4F03-8521-30D721C88F4A}"/>
              </a:ext>
            </a:extLst>
          </p:cNvPr>
          <p:cNvSpPr/>
          <p:nvPr/>
        </p:nvSpPr>
        <p:spPr bwMode="auto">
          <a:xfrm>
            <a:off x="7389394" y="3544078"/>
            <a:ext cx="228600" cy="228600"/>
          </a:xfrm>
          <a:prstGeom prst="ellipse">
            <a:avLst/>
          </a:prstGeom>
          <a:solidFill>
            <a:schemeClr val="accent2">
              <a:lumMod val="60000"/>
              <a:lumOff val="40000"/>
            </a:schemeClr>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40" name="Oval 39">
            <a:extLst>
              <a:ext uri="{FF2B5EF4-FFF2-40B4-BE49-F238E27FC236}">
                <a16:creationId xmlns:a16="http://schemas.microsoft.com/office/drawing/2014/main" id="{A52065B0-D76C-4CCB-BFE0-A0D1CA8851ED}"/>
              </a:ext>
            </a:extLst>
          </p:cNvPr>
          <p:cNvSpPr/>
          <p:nvPr/>
        </p:nvSpPr>
        <p:spPr bwMode="auto">
          <a:xfrm>
            <a:off x="7856407" y="3469333"/>
            <a:ext cx="228600" cy="228600"/>
          </a:xfrm>
          <a:prstGeom prst="ellipse">
            <a:avLst/>
          </a:prstGeom>
          <a:solidFill>
            <a:schemeClr val="accent2">
              <a:lumMod val="60000"/>
              <a:lumOff val="40000"/>
            </a:schemeClr>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41" name="Oval 40">
            <a:extLst>
              <a:ext uri="{FF2B5EF4-FFF2-40B4-BE49-F238E27FC236}">
                <a16:creationId xmlns:a16="http://schemas.microsoft.com/office/drawing/2014/main" id="{CC568E82-5F2C-4369-AA2B-D359CDBF55E2}"/>
              </a:ext>
            </a:extLst>
          </p:cNvPr>
          <p:cNvSpPr/>
          <p:nvPr/>
        </p:nvSpPr>
        <p:spPr bwMode="auto">
          <a:xfrm>
            <a:off x="7612219" y="3457592"/>
            <a:ext cx="228600" cy="228600"/>
          </a:xfrm>
          <a:prstGeom prst="ellipse">
            <a:avLst/>
          </a:prstGeom>
          <a:solidFill>
            <a:schemeClr val="accent2">
              <a:lumMod val="50000"/>
            </a:schemeClr>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42" name="Oval 41">
            <a:extLst>
              <a:ext uri="{FF2B5EF4-FFF2-40B4-BE49-F238E27FC236}">
                <a16:creationId xmlns:a16="http://schemas.microsoft.com/office/drawing/2014/main" id="{856DEF9E-7C9F-4D7C-8062-65C6DC4B5A4E}"/>
              </a:ext>
            </a:extLst>
          </p:cNvPr>
          <p:cNvSpPr/>
          <p:nvPr/>
        </p:nvSpPr>
        <p:spPr bwMode="auto">
          <a:xfrm>
            <a:off x="6467993" y="2992428"/>
            <a:ext cx="228600" cy="228600"/>
          </a:xfrm>
          <a:prstGeom prst="ellipse">
            <a:avLst/>
          </a:prstGeom>
          <a:solidFill>
            <a:srgbClr val="7030A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cxnSp>
        <p:nvCxnSpPr>
          <p:cNvPr id="44" name="Straight Arrow Connector 43">
            <a:extLst>
              <a:ext uri="{FF2B5EF4-FFF2-40B4-BE49-F238E27FC236}">
                <a16:creationId xmlns:a16="http://schemas.microsoft.com/office/drawing/2014/main" id="{B4D9F2ED-D478-4B5A-BA0B-00251CF0287F}"/>
              </a:ext>
            </a:extLst>
          </p:cNvPr>
          <p:cNvCxnSpPr>
            <a:cxnSpLocks/>
            <a:stCxn id="42" idx="3"/>
            <a:endCxn id="22" idx="7"/>
          </p:cNvCxnSpPr>
          <p:nvPr/>
        </p:nvCxnSpPr>
        <p:spPr bwMode="auto">
          <a:xfrm flipH="1">
            <a:off x="6291122" y="3187550"/>
            <a:ext cx="210349" cy="653707"/>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5" name="Straight Arrow Connector 44">
            <a:extLst>
              <a:ext uri="{FF2B5EF4-FFF2-40B4-BE49-F238E27FC236}">
                <a16:creationId xmlns:a16="http://schemas.microsoft.com/office/drawing/2014/main" id="{DB6D2718-8A3F-433D-A5BB-CCAFE307C171}"/>
              </a:ext>
            </a:extLst>
          </p:cNvPr>
          <p:cNvCxnSpPr>
            <a:cxnSpLocks/>
            <a:stCxn id="42" idx="6"/>
            <a:endCxn id="41" idx="1"/>
          </p:cNvCxnSpPr>
          <p:nvPr/>
        </p:nvCxnSpPr>
        <p:spPr bwMode="auto">
          <a:xfrm>
            <a:off x="6696593" y="3106728"/>
            <a:ext cx="949104" cy="384342"/>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0B056894-36F2-4D84-951A-5C0C4E7076B5}"/>
                  </a:ext>
                </a:extLst>
              </p:cNvPr>
              <p:cNvSpPr txBox="1"/>
              <p:nvPr/>
            </p:nvSpPr>
            <p:spPr>
              <a:xfrm>
                <a:off x="6396060" y="3131252"/>
                <a:ext cx="397413"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𝑑</m:t>
                          </m:r>
                        </m:e>
                        <m:sub>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𝐴</m:t>
                          </m:r>
                        </m:sub>
                      </m:sSub>
                    </m:oMath>
                  </m:oMathPara>
                </a14:m>
                <a:endParaRPr kumimoji="0" lang="en-US" sz="1800" b="0" i="0" u="none" strike="noStrike" kern="1200" cap="none" spc="0" normalizeH="0" baseline="0" noProof="0" dirty="0">
                  <a:ln>
                    <a:noFill/>
                  </a:ln>
                  <a:solidFill>
                    <a:srgbClr val="000000"/>
                  </a:solidFill>
                  <a:effectLst/>
                  <a:uLnTx/>
                  <a:uFillTx/>
                  <a:latin typeface="Times New Roman"/>
                  <a:ea typeface="+mn-ea"/>
                  <a:cs typeface="+mn-cs"/>
                </a:endParaRPr>
              </a:p>
            </p:txBody>
          </p:sp>
        </mc:Choice>
        <mc:Fallback xmlns="">
          <p:sp>
            <p:nvSpPr>
              <p:cNvPr id="98" name="TextBox 97">
                <a:extLst>
                  <a:ext uri="{FF2B5EF4-FFF2-40B4-BE49-F238E27FC236}">
                    <a16:creationId xmlns:a16="http://schemas.microsoft.com/office/drawing/2014/main" id="{0B056894-36F2-4D84-951A-5C0C4E7076B5}"/>
                  </a:ext>
                </a:extLst>
              </p:cNvPr>
              <p:cNvSpPr txBox="1">
                <a:spLocks noRot="1" noChangeAspect="1" noMove="1" noResize="1" noEditPoints="1" noAdjustHandles="1" noChangeArrowheads="1" noChangeShapeType="1" noTextEdit="1"/>
              </p:cNvSpPr>
              <p:nvPr/>
            </p:nvSpPr>
            <p:spPr>
              <a:xfrm>
                <a:off x="6396060" y="3131252"/>
                <a:ext cx="397413" cy="369332"/>
              </a:xfrm>
              <a:prstGeom prst="rect">
                <a:avLst/>
              </a:prstGeom>
              <a:blipFill>
                <a:blip r:embed="rId3"/>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4F315CD3-26F4-416C-9527-30403EEDB86B}"/>
                  </a:ext>
                </a:extLst>
              </p:cNvPr>
              <p:cNvSpPr txBox="1"/>
              <p:nvPr/>
            </p:nvSpPr>
            <p:spPr>
              <a:xfrm>
                <a:off x="6779352" y="3161820"/>
                <a:ext cx="390379"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𝑑</m:t>
                          </m:r>
                        </m:e>
                        <m:sub>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𝐵</m:t>
                          </m:r>
                        </m:sub>
                      </m:sSub>
                    </m:oMath>
                  </m:oMathPara>
                </a14:m>
                <a:endParaRPr kumimoji="0" lang="en-US" sz="1800" b="0" i="0" u="none" strike="noStrike" kern="1200" cap="none" spc="0" normalizeH="0" baseline="0" noProof="0" dirty="0">
                  <a:ln>
                    <a:noFill/>
                  </a:ln>
                  <a:solidFill>
                    <a:srgbClr val="000000"/>
                  </a:solidFill>
                  <a:effectLst/>
                  <a:uLnTx/>
                  <a:uFillTx/>
                  <a:latin typeface="Times New Roman"/>
                  <a:ea typeface="+mn-ea"/>
                  <a:cs typeface="+mn-cs"/>
                </a:endParaRPr>
              </a:p>
            </p:txBody>
          </p:sp>
        </mc:Choice>
        <mc:Fallback xmlns="">
          <p:sp>
            <p:nvSpPr>
              <p:cNvPr id="104" name="TextBox 103">
                <a:extLst>
                  <a:ext uri="{FF2B5EF4-FFF2-40B4-BE49-F238E27FC236}">
                    <a16:creationId xmlns:a16="http://schemas.microsoft.com/office/drawing/2014/main" id="{4F315CD3-26F4-416C-9527-30403EEDB86B}"/>
                  </a:ext>
                </a:extLst>
              </p:cNvPr>
              <p:cNvSpPr txBox="1">
                <a:spLocks noRot="1" noChangeAspect="1" noMove="1" noResize="1" noEditPoints="1" noAdjustHandles="1" noChangeArrowheads="1" noChangeShapeType="1" noTextEdit="1"/>
              </p:cNvSpPr>
              <p:nvPr/>
            </p:nvSpPr>
            <p:spPr>
              <a:xfrm>
                <a:off x="6779352" y="3161820"/>
                <a:ext cx="390379" cy="369332"/>
              </a:xfrm>
              <a:prstGeom prst="rect">
                <a:avLst/>
              </a:prstGeom>
              <a:blipFill>
                <a:blip r:embed="rId4"/>
                <a:stretch>
                  <a:fillRect r="-3125" b="-1667"/>
                </a:stretch>
              </a:blipFill>
            </p:spPr>
            <p:txBody>
              <a:bodyPr/>
              <a:lstStyle/>
              <a:p>
                <a:r>
                  <a:rPr lang="en-US">
                    <a:noFill/>
                  </a:rPr>
                  <a:t> </a:t>
                </a:r>
              </a:p>
            </p:txBody>
          </p:sp>
        </mc:Fallback>
      </mc:AlternateContent>
      <p:sp>
        <p:nvSpPr>
          <p:cNvPr id="139" name="Oval 138">
            <a:extLst>
              <a:ext uri="{FF2B5EF4-FFF2-40B4-BE49-F238E27FC236}">
                <a16:creationId xmlns:a16="http://schemas.microsoft.com/office/drawing/2014/main" id="{D500DC56-01B8-4CE0-9D88-AEAB9D5DD0A1}"/>
              </a:ext>
            </a:extLst>
          </p:cNvPr>
          <p:cNvSpPr/>
          <p:nvPr/>
        </p:nvSpPr>
        <p:spPr bwMode="auto">
          <a:xfrm>
            <a:off x="6479191" y="1267191"/>
            <a:ext cx="228600" cy="228600"/>
          </a:xfrm>
          <a:prstGeom prst="ellipse">
            <a:avLst/>
          </a:prstGeom>
          <a:solidFill>
            <a:srgbClr val="FFCCCC"/>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40" name="Oval 139">
            <a:extLst>
              <a:ext uri="{FF2B5EF4-FFF2-40B4-BE49-F238E27FC236}">
                <a16:creationId xmlns:a16="http://schemas.microsoft.com/office/drawing/2014/main" id="{545F4B5B-8047-4730-9D9C-E0F64E02C71E}"/>
              </a:ext>
            </a:extLst>
          </p:cNvPr>
          <p:cNvSpPr/>
          <p:nvPr/>
        </p:nvSpPr>
        <p:spPr bwMode="auto">
          <a:xfrm>
            <a:off x="6440757" y="1550212"/>
            <a:ext cx="228600" cy="228600"/>
          </a:xfrm>
          <a:prstGeom prst="ellipse">
            <a:avLst/>
          </a:prstGeom>
          <a:solidFill>
            <a:srgbClr val="FFCCCC"/>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41" name="Oval 140">
            <a:extLst>
              <a:ext uri="{FF2B5EF4-FFF2-40B4-BE49-F238E27FC236}">
                <a16:creationId xmlns:a16="http://schemas.microsoft.com/office/drawing/2014/main" id="{A64C2E1E-E315-43F4-A8DE-602EE983F3A3}"/>
              </a:ext>
            </a:extLst>
          </p:cNvPr>
          <p:cNvSpPr/>
          <p:nvPr/>
        </p:nvSpPr>
        <p:spPr bwMode="auto">
          <a:xfrm>
            <a:off x="7248559" y="1214637"/>
            <a:ext cx="228600" cy="228600"/>
          </a:xfrm>
          <a:prstGeom prst="ellipse">
            <a:avLst/>
          </a:prstGeom>
          <a:solidFill>
            <a:srgbClr val="FFCCCC"/>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42" name="Oval 141">
            <a:extLst>
              <a:ext uri="{FF2B5EF4-FFF2-40B4-BE49-F238E27FC236}">
                <a16:creationId xmlns:a16="http://schemas.microsoft.com/office/drawing/2014/main" id="{12F73E42-E33B-4516-A9BE-B19D9446707E}"/>
              </a:ext>
            </a:extLst>
          </p:cNvPr>
          <p:cNvSpPr/>
          <p:nvPr/>
        </p:nvSpPr>
        <p:spPr bwMode="auto">
          <a:xfrm>
            <a:off x="7417119" y="1476047"/>
            <a:ext cx="228600" cy="228600"/>
          </a:xfrm>
          <a:prstGeom prst="ellipse">
            <a:avLst/>
          </a:prstGeom>
          <a:solidFill>
            <a:srgbClr val="FFCCCC"/>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43" name="Oval 142">
            <a:extLst>
              <a:ext uri="{FF2B5EF4-FFF2-40B4-BE49-F238E27FC236}">
                <a16:creationId xmlns:a16="http://schemas.microsoft.com/office/drawing/2014/main" id="{749EF59D-767B-4D32-AFB8-DC60BB250266}"/>
              </a:ext>
            </a:extLst>
          </p:cNvPr>
          <p:cNvSpPr/>
          <p:nvPr/>
        </p:nvSpPr>
        <p:spPr bwMode="auto">
          <a:xfrm>
            <a:off x="6479191" y="1833233"/>
            <a:ext cx="228600" cy="228600"/>
          </a:xfrm>
          <a:prstGeom prst="ellipse">
            <a:avLst/>
          </a:prstGeom>
          <a:solidFill>
            <a:srgbClr val="FFCCCC"/>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44" name="Oval 143">
            <a:extLst>
              <a:ext uri="{FF2B5EF4-FFF2-40B4-BE49-F238E27FC236}">
                <a16:creationId xmlns:a16="http://schemas.microsoft.com/office/drawing/2014/main" id="{37CFC5B4-3086-40F8-9E50-D2579D919AFD}"/>
              </a:ext>
            </a:extLst>
          </p:cNvPr>
          <p:cNvSpPr/>
          <p:nvPr/>
        </p:nvSpPr>
        <p:spPr bwMode="auto">
          <a:xfrm>
            <a:off x="7362859" y="1776869"/>
            <a:ext cx="228600" cy="228600"/>
          </a:xfrm>
          <a:prstGeom prst="ellipse">
            <a:avLst/>
          </a:prstGeom>
          <a:solidFill>
            <a:srgbClr val="FFCCCC"/>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45" name="Oval 144">
            <a:extLst>
              <a:ext uri="{FF2B5EF4-FFF2-40B4-BE49-F238E27FC236}">
                <a16:creationId xmlns:a16="http://schemas.microsoft.com/office/drawing/2014/main" id="{C2456510-880C-4A43-A7A2-D6E16AB91120}"/>
              </a:ext>
            </a:extLst>
          </p:cNvPr>
          <p:cNvSpPr/>
          <p:nvPr/>
        </p:nvSpPr>
        <p:spPr bwMode="auto">
          <a:xfrm>
            <a:off x="6593491" y="2081299"/>
            <a:ext cx="228600" cy="228600"/>
          </a:xfrm>
          <a:prstGeom prst="ellipse">
            <a:avLst/>
          </a:prstGeom>
          <a:solidFill>
            <a:srgbClr val="FFCCCC"/>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46" name="Oval 145">
            <a:extLst>
              <a:ext uri="{FF2B5EF4-FFF2-40B4-BE49-F238E27FC236}">
                <a16:creationId xmlns:a16="http://schemas.microsoft.com/office/drawing/2014/main" id="{37E3F982-2063-4634-A4DE-13ABEB29829C}"/>
              </a:ext>
            </a:extLst>
          </p:cNvPr>
          <p:cNvSpPr/>
          <p:nvPr/>
        </p:nvSpPr>
        <p:spPr bwMode="auto">
          <a:xfrm>
            <a:off x="7036119" y="2119986"/>
            <a:ext cx="228600" cy="228600"/>
          </a:xfrm>
          <a:prstGeom prst="ellipse">
            <a:avLst/>
          </a:prstGeom>
          <a:solidFill>
            <a:srgbClr val="FFCCCC"/>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47" name="Oval 146">
            <a:extLst>
              <a:ext uri="{FF2B5EF4-FFF2-40B4-BE49-F238E27FC236}">
                <a16:creationId xmlns:a16="http://schemas.microsoft.com/office/drawing/2014/main" id="{E12D2FD9-8644-416E-AEC2-77FDB9BD6507}"/>
              </a:ext>
            </a:extLst>
          </p:cNvPr>
          <p:cNvSpPr/>
          <p:nvPr/>
        </p:nvSpPr>
        <p:spPr bwMode="auto">
          <a:xfrm>
            <a:off x="7302819" y="2061833"/>
            <a:ext cx="228600" cy="228600"/>
          </a:xfrm>
          <a:prstGeom prst="ellipse">
            <a:avLst/>
          </a:prstGeom>
          <a:solidFill>
            <a:srgbClr val="FFCCCC"/>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48" name="Oval 147">
            <a:extLst>
              <a:ext uri="{FF2B5EF4-FFF2-40B4-BE49-F238E27FC236}">
                <a16:creationId xmlns:a16="http://schemas.microsoft.com/office/drawing/2014/main" id="{55C83F04-58F5-451F-85DD-178A14EC0A55}"/>
              </a:ext>
            </a:extLst>
          </p:cNvPr>
          <p:cNvSpPr/>
          <p:nvPr/>
        </p:nvSpPr>
        <p:spPr bwMode="auto">
          <a:xfrm>
            <a:off x="6807519" y="2230707"/>
            <a:ext cx="228600" cy="228600"/>
          </a:xfrm>
          <a:prstGeom prst="ellipse">
            <a:avLst/>
          </a:prstGeom>
          <a:solidFill>
            <a:srgbClr val="FFCCCC"/>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49" name="Oval 148">
            <a:extLst>
              <a:ext uri="{FF2B5EF4-FFF2-40B4-BE49-F238E27FC236}">
                <a16:creationId xmlns:a16="http://schemas.microsoft.com/office/drawing/2014/main" id="{AEFE595F-9576-4F53-B4B6-3D3074D15FE5}"/>
              </a:ext>
            </a:extLst>
          </p:cNvPr>
          <p:cNvSpPr/>
          <p:nvPr/>
        </p:nvSpPr>
        <p:spPr bwMode="auto">
          <a:xfrm>
            <a:off x="6706288" y="1068045"/>
            <a:ext cx="228600" cy="228600"/>
          </a:xfrm>
          <a:prstGeom prst="ellipse">
            <a:avLst/>
          </a:prstGeom>
          <a:solidFill>
            <a:srgbClr val="FFCCCC"/>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50" name="Oval 149">
            <a:extLst>
              <a:ext uri="{FF2B5EF4-FFF2-40B4-BE49-F238E27FC236}">
                <a16:creationId xmlns:a16="http://schemas.microsoft.com/office/drawing/2014/main" id="{FAD1A714-850C-4668-A1EC-3A49F05C2162}"/>
              </a:ext>
            </a:extLst>
          </p:cNvPr>
          <p:cNvSpPr/>
          <p:nvPr/>
        </p:nvSpPr>
        <p:spPr bwMode="auto">
          <a:xfrm>
            <a:off x="6756104" y="1336339"/>
            <a:ext cx="228600" cy="228600"/>
          </a:xfrm>
          <a:prstGeom prst="ellipse">
            <a:avLst/>
          </a:prstGeom>
          <a:solidFill>
            <a:srgbClr val="FFCCCC"/>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51" name="Oval 150">
            <a:extLst>
              <a:ext uri="{FF2B5EF4-FFF2-40B4-BE49-F238E27FC236}">
                <a16:creationId xmlns:a16="http://schemas.microsoft.com/office/drawing/2014/main" id="{17C72098-3D9E-4D45-BEE1-28F8153E1BF1}"/>
              </a:ext>
            </a:extLst>
          </p:cNvPr>
          <p:cNvSpPr/>
          <p:nvPr/>
        </p:nvSpPr>
        <p:spPr bwMode="auto">
          <a:xfrm>
            <a:off x="6776705" y="1916656"/>
            <a:ext cx="228600" cy="228600"/>
          </a:xfrm>
          <a:prstGeom prst="ellipse">
            <a:avLst/>
          </a:prstGeom>
          <a:solidFill>
            <a:srgbClr val="FFCCCC"/>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52" name="Oval 151">
            <a:extLst>
              <a:ext uri="{FF2B5EF4-FFF2-40B4-BE49-F238E27FC236}">
                <a16:creationId xmlns:a16="http://schemas.microsoft.com/office/drawing/2014/main" id="{D7B353A0-E504-4A54-A496-549C8F0AAF4B}"/>
              </a:ext>
            </a:extLst>
          </p:cNvPr>
          <p:cNvSpPr/>
          <p:nvPr/>
        </p:nvSpPr>
        <p:spPr bwMode="auto">
          <a:xfrm>
            <a:off x="7081338" y="1835297"/>
            <a:ext cx="228600" cy="228600"/>
          </a:xfrm>
          <a:prstGeom prst="ellipse">
            <a:avLst/>
          </a:prstGeom>
          <a:solidFill>
            <a:srgbClr val="FFCCCC"/>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53" name="Oval 152">
            <a:extLst>
              <a:ext uri="{FF2B5EF4-FFF2-40B4-BE49-F238E27FC236}">
                <a16:creationId xmlns:a16="http://schemas.microsoft.com/office/drawing/2014/main" id="{B4324FC2-AACB-48FC-AB1F-7E1FAAFB8E23}"/>
              </a:ext>
            </a:extLst>
          </p:cNvPr>
          <p:cNvSpPr/>
          <p:nvPr/>
        </p:nvSpPr>
        <p:spPr bwMode="auto">
          <a:xfrm>
            <a:off x="7033025" y="1322958"/>
            <a:ext cx="228600" cy="228600"/>
          </a:xfrm>
          <a:prstGeom prst="ellipse">
            <a:avLst/>
          </a:prstGeom>
          <a:solidFill>
            <a:srgbClr val="FFCCCC"/>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54" name="Oval 153">
            <a:extLst>
              <a:ext uri="{FF2B5EF4-FFF2-40B4-BE49-F238E27FC236}">
                <a16:creationId xmlns:a16="http://schemas.microsoft.com/office/drawing/2014/main" id="{59DD8FE0-099D-4FD8-AC02-B2A79561BD95}"/>
              </a:ext>
            </a:extLst>
          </p:cNvPr>
          <p:cNvSpPr/>
          <p:nvPr/>
        </p:nvSpPr>
        <p:spPr bwMode="auto">
          <a:xfrm>
            <a:off x="7000453" y="1036867"/>
            <a:ext cx="228600" cy="228600"/>
          </a:xfrm>
          <a:prstGeom prst="ellipse">
            <a:avLst/>
          </a:prstGeom>
          <a:solidFill>
            <a:srgbClr val="FFCCCC"/>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55" name="Oval 154">
            <a:extLst>
              <a:ext uri="{FF2B5EF4-FFF2-40B4-BE49-F238E27FC236}">
                <a16:creationId xmlns:a16="http://schemas.microsoft.com/office/drawing/2014/main" id="{B30AC45E-3F0E-4D9E-B9F4-4076FCDF5440}"/>
              </a:ext>
            </a:extLst>
          </p:cNvPr>
          <p:cNvSpPr/>
          <p:nvPr/>
        </p:nvSpPr>
        <p:spPr bwMode="auto">
          <a:xfrm>
            <a:off x="6698994" y="1645331"/>
            <a:ext cx="228600" cy="228600"/>
          </a:xfrm>
          <a:prstGeom prst="ellipse">
            <a:avLst/>
          </a:prstGeom>
          <a:solidFill>
            <a:srgbClr val="FFCCCC"/>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56" name="Oval 155">
            <a:extLst>
              <a:ext uri="{FF2B5EF4-FFF2-40B4-BE49-F238E27FC236}">
                <a16:creationId xmlns:a16="http://schemas.microsoft.com/office/drawing/2014/main" id="{48120E89-D074-4D2B-9B85-6FB8BBC73A75}"/>
              </a:ext>
            </a:extLst>
          </p:cNvPr>
          <p:cNvSpPr/>
          <p:nvPr/>
        </p:nvSpPr>
        <p:spPr bwMode="auto">
          <a:xfrm>
            <a:off x="7166007" y="1570586"/>
            <a:ext cx="228600" cy="228600"/>
          </a:xfrm>
          <a:prstGeom prst="ellipse">
            <a:avLst/>
          </a:prstGeom>
          <a:solidFill>
            <a:srgbClr val="FFCCCC"/>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57" name="Oval 156">
            <a:extLst>
              <a:ext uri="{FF2B5EF4-FFF2-40B4-BE49-F238E27FC236}">
                <a16:creationId xmlns:a16="http://schemas.microsoft.com/office/drawing/2014/main" id="{3569B2C8-1239-4650-B142-D35CFCEBDFFE}"/>
              </a:ext>
            </a:extLst>
          </p:cNvPr>
          <p:cNvSpPr/>
          <p:nvPr/>
        </p:nvSpPr>
        <p:spPr bwMode="auto">
          <a:xfrm>
            <a:off x="6921819" y="1558845"/>
            <a:ext cx="228600" cy="228600"/>
          </a:xfrm>
          <a:prstGeom prst="ellipse">
            <a:avLst/>
          </a:prstGeom>
          <a:solidFill>
            <a:srgbClr val="FF0000"/>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cxnSp>
        <p:nvCxnSpPr>
          <p:cNvPr id="50" name="Straight Arrow Connector 49">
            <a:extLst>
              <a:ext uri="{FF2B5EF4-FFF2-40B4-BE49-F238E27FC236}">
                <a16:creationId xmlns:a16="http://schemas.microsoft.com/office/drawing/2014/main" id="{E8A60BD7-638D-4C2B-A7A6-0B69E48660C2}"/>
              </a:ext>
            </a:extLst>
          </p:cNvPr>
          <p:cNvCxnSpPr>
            <a:stCxn id="42" idx="0"/>
            <a:endCxn id="157" idx="3"/>
          </p:cNvCxnSpPr>
          <p:nvPr/>
        </p:nvCxnSpPr>
        <p:spPr bwMode="auto">
          <a:xfrm flipV="1">
            <a:off x="6582293" y="1753967"/>
            <a:ext cx="373004" cy="1238461"/>
          </a:xfrm>
          <a:prstGeom prst="straightConnector1">
            <a:avLst/>
          </a:prstGeom>
          <a:noFill/>
          <a:ln w="3810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158" name="TextBox 157">
                <a:extLst>
                  <a:ext uri="{FF2B5EF4-FFF2-40B4-BE49-F238E27FC236}">
                    <a16:creationId xmlns:a16="http://schemas.microsoft.com/office/drawing/2014/main" id="{0B826767-3F9F-475B-8887-A9186082D6F3}"/>
                  </a:ext>
                </a:extLst>
              </p:cNvPr>
              <p:cNvSpPr txBox="1"/>
              <p:nvPr/>
            </p:nvSpPr>
            <p:spPr>
              <a:xfrm>
                <a:off x="6272803" y="2387880"/>
                <a:ext cx="390379"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𝑑</m:t>
                          </m:r>
                        </m:e>
                        <m:sub>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𝐶</m:t>
                          </m:r>
                        </m:sub>
                      </m:sSub>
                    </m:oMath>
                  </m:oMathPara>
                </a14:m>
                <a:endParaRPr kumimoji="0" lang="en-US" sz="1800" b="0" i="0" u="none" strike="noStrike" kern="1200" cap="none" spc="0" normalizeH="0" baseline="0" noProof="0" dirty="0">
                  <a:ln>
                    <a:noFill/>
                  </a:ln>
                  <a:solidFill>
                    <a:srgbClr val="000000"/>
                  </a:solidFill>
                  <a:effectLst/>
                  <a:uLnTx/>
                  <a:uFillTx/>
                  <a:latin typeface="Times New Roman"/>
                  <a:ea typeface="+mn-ea"/>
                  <a:cs typeface="+mn-cs"/>
                </a:endParaRPr>
              </a:p>
            </p:txBody>
          </p:sp>
        </mc:Choice>
        <mc:Fallback xmlns="">
          <p:sp>
            <p:nvSpPr>
              <p:cNvPr id="158" name="TextBox 157">
                <a:extLst>
                  <a:ext uri="{FF2B5EF4-FFF2-40B4-BE49-F238E27FC236}">
                    <a16:creationId xmlns:a16="http://schemas.microsoft.com/office/drawing/2014/main" id="{0B826767-3F9F-475B-8887-A9186082D6F3}"/>
                  </a:ext>
                </a:extLst>
              </p:cNvPr>
              <p:cNvSpPr txBox="1">
                <a:spLocks noRot="1" noChangeAspect="1" noMove="1" noResize="1" noEditPoints="1" noAdjustHandles="1" noChangeArrowheads="1" noChangeShapeType="1" noTextEdit="1"/>
              </p:cNvSpPr>
              <p:nvPr/>
            </p:nvSpPr>
            <p:spPr>
              <a:xfrm>
                <a:off x="6272803" y="2387880"/>
                <a:ext cx="390379" cy="369332"/>
              </a:xfrm>
              <a:prstGeom prst="rect">
                <a:avLst/>
              </a:prstGeom>
              <a:blipFill>
                <a:blip r:embed="rId5"/>
                <a:stretch>
                  <a:fillRect b="-1667"/>
                </a:stretch>
              </a:blipFill>
            </p:spPr>
            <p:txBody>
              <a:bodyPr/>
              <a:lstStyle/>
              <a:p>
                <a:r>
                  <a:rPr lang="en-US">
                    <a:noFill/>
                  </a:rPr>
                  <a:t> </a:t>
                </a:r>
              </a:p>
            </p:txBody>
          </p:sp>
        </mc:Fallback>
      </mc:AlternateContent>
      <p:sp>
        <p:nvSpPr>
          <p:cNvPr id="159" name="Oval 158">
            <a:extLst>
              <a:ext uri="{FF2B5EF4-FFF2-40B4-BE49-F238E27FC236}">
                <a16:creationId xmlns:a16="http://schemas.microsoft.com/office/drawing/2014/main" id="{AABB1B23-A719-40E4-A0A5-2F7E913284E8}"/>
              </a:ext>
            </a:extLst>
          </p:cNvPr>
          <p:cNvSpPr/>
          <p:nvPr/>
        </p:nvSpPr>
        <p:spPr bwMode="auto">
          <a:xfrm>
            <a:off x="9083544" y="3715088"/>
            <a:ext cx="228600" cy="228600"/>
          </a:xfrm>
          <a:prstGeom prst="ellipse">
            <a:avLst/>
          </a:prstGeom>
          <a:solidFill>
            <a:schemeClr val="accent1">
              <a:lumMod val="60000"/>
              <a:lumOff val="40000"/>
            </a:schemeClr>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60" name="Oval 159">
            <a:extLst>
              <a:ext uri="{FF2B5EF4-FFF2-40B4-BE49-F238E27FC236}">
                <a16:creationId xmlns:a16="http://schemas.microsoft.com/office/drawing/2014/main" id="{64FA6EFA-6220-4643-A3B7-DF334F97A43D}"/>
              </a:ext>
            </a:extLst>
          </p:cNvPr>
          <p:cNvSpPr/>
          <p:nvPr/>
        </p:nvSpPr>
        <p:spPr bwMode="auto">
          <a:xfrm>
            <a:off x="9045110" y="3998109"/>
            <a:ext cx="228600" cy="228600"/>
          </a:xfrm>
          <a:prstGeom prst="ellipse">
            <a:avLst/>
          </a:prstGeom>
          <a:solidFill>
            <a:schemeClr val="accent1">
              <a:lumMod val="60000"/>
              <a:lumOff val="40000"/>
            </a:schemeClr>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61" name="Oval 160">
            <a:extLst>
              <a:ext uri="{FF2B5EF4-FFF2-40B4-BE49-F238E27FC236}">
                <a16:creationId xmlns:a16="http://schemas.microsoft.com/office/drawing/2014/main" id="{4F5A1E5D-C606-4A29-B921-B314F331DD4E}"/>
              </a:ext>
            </a:extLst>
          </p:cNvPr>
          <p:cNvSpPr/>
          <p:nvPr/>
        </p:nvSpPr>
        <p:spPr bwMode="auto">
          <a:xfrm>
            <a:off x="9852912" y="3662534"/>
            <a:ext cx="228600" cy="228600"/>
          </a:xfrm>
          <a:prstGeom prst="ellipse">
            <a:avLst/>
          </a:prstGeom>
          <a:solidFill>
            <a:schemeClr val="accent1">
              <a:lumMod val="60000"/>
              <a:lumOff val="40000"/>
            </a:schemeClr>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62" name="Oval 161">
            <a:extLst>
              <a:ext uri="{FF2B5EF4-FFF2-40B4-BE49-F238E27FC236}">
                <a16:creationId xmlns:a16="http://schemas.microsoft.com/office/drawing/2014/main" id="{98FFBAB9-2B40-4151-BFD2-3009D00EAE4F}"/>
              </a:ext>
            </a:extLst>
          </p:cNvPr>
          <p:cNvSpPr/>
          <p:nvPr/>
        </p:nvSpPr>
        <p:spPr bwMode="auto">
          <a:xfrm>
            <a:off x="10021472" y="3923944"/>
            <a:ext cx="228600" cy="228600"/>
          </a:xfrm>
          <a:prstGeom prst="ellipse">
            <a:avLst/>
          </a:prstGeom>
          <a:solidFill>
            <a:schemeClr val="accent1">
              <a:lumMod val="60000"/>
              <a:lumOff val="40000"/>
            </a:schemeClr>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63" name="Oval 162">
            <a:extLst>
              <a:ext uri="{FF2B5EF4-FFF2-40B4-BE49-F238E27FC236}">
                <a16:creationId xmlns:a16="http://schemas.microsoft.com/office/drawing/2014/main" id="{383289A5-4ED2-4957-ADCC-BEC1A4ED83A8}"/>
              </a:ext>
            </a:extLst>
          </p:cNvPr>
          <p:cNvSpPr/>
          <p:nvPr/>
        </p:nvSpPr>
        <p:spPr bwMode="auto">
          <a:xfrm>
            <a:off x="9083544" y="4281130"/>
            <a:ext cx="228600" cy="228600"/>
          </a:xfrm>
          <a:prstGeom prst="ellipse">
            <a:avLst/>
          </a:prstGeom>
          <a:solidFill>
            <a:schemeClr val="accent1">
              <a:lumMod val="60000"/>
              <a:lumOff val="40000"/>
            </a:schemeClr>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64" name="Oval 163">
            <a:extLst>
              <a:ext uri="{FF2B5EF4-FFF2-40B4-BE49-F238E27FC236}">
                <a16:creationId xmlns:a16="http://schemas.microsoft.com/office/drawing/2014/main" id="{09E113D0-1CD4-409D-918B-69DEAEA73EE5}"/>
              </a:ext>
            </a:extLst>
          </p:cNvPr>
          <p:cNvSpPr/>
          <p:nvPr/>
        </p:nvSpPr>
        <p:spPr bwMode="auto">
          <a:xfrm>
            <a:off x="9967212" y="4224766"/>
            <a:ext cx="228600" cy="228600"/>
          </a:xfrm>
          <a:prstGeom prst="ellipse">
            <a:avLst/>
          </a:prstGeom>
          <a:solidFill>
            <a:schemeClr val="accent1">
              <a:lumMod val="60000"/>
              <a:lumOff val="40000"/>
            </a:schemeClr>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65" name="Oval 164">
            <a:extLst>
              <a:ext uri="{FF2B5EF4-FFF2-40B4-BE49-F238E27FC236}">
                <a16:creationId xmlns:a16="http://schemas.microsoft.com/office/drawing/2014/main" id="{D7F01B75-D629-4EB6-A75A-3A29C8EBADF5}"/>
              </a:ext>
            </a:extLst>
          </p:cNvPr>
          <p:cNvSpPr/>
          <p:nvPr/>
        </p:nvSpPr>
        <p:spPr bwMode="auto">
          <a:xfrm>
            <a:off x="9197844" y="4529196"/>
            <a:ext cx="228600" cy="228600"/>
          </a:xfrm>
          <a:prstGeom prst="ellipse">
            <a:avLst/>
          </a:prstGeom>
          <a:solidFill>
            <a:schemeClr val="accent1">
              <a:lumMod val="60000"/>
              <a:lumOff val="40000"/>
            </a:schemeClr>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66" name="Oval 165">
            <a:extLst>
              <a:ext uri="{FF2B5EF4-FFF2-40B4-BE49-F238E27FC236}">
                <a16:creationId xmlns:a16="http://schemas.microsoft.com/office/drawing/2014/main" id="{7D553F83-7798-4CFC-898B-CC0699B6D35B}"/>
              </a:ext>
            </a:extLst>
          </p:cNvPr>
          <p:cNvSpPr/>
          <p:nvPr/>
        </p:nvSpPr>
        <p:spPr bwMode="auto">
          <a:xfrm>
            <a:off x="9640472" y="4567883"/>
            <a:ext cx="228600" cy="228600"/>
          </a:xfrm>
          <a:prstGeom prst="ellipse">
            <a:avLst/>
          </a:prstGeom>
          <a:solidFill>
            <a:schemeClr val="accent1">
              <a:lumMod val="60000"/>
              <a:lumOff val="40000"/>
            </a:schemeClr>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67" name="Oval 166">
            <a:extLst>
              <a:ext uri="{FF2B5EF4-FFF2-40B4-BE49-F238E27FC236}">
                <a16:creationId xmlns:a16="http://schemas.microsoft.com/office/drawing/2014/main" id="{A0D92553-573D-4857-BC53-A1BC0036C9E3}"/>
              </a:ext>
            </a:extLst>
          </p:cNvPr>
          <p:cNvSpPr/>
          <p:nvPr/>
        </p:nvSpPr>
        <p:spPr bwMode="auto">
          <a:xfrm>
            <a:off x="9907172" y="4509730"/>
            <a:ext cx="228600" cy="228600"/>
          </a:xfrm>
          <a:prstGeom prst="ellipse">
            <a:avLst/>
          </a:prstGeom>
          <a:solidFill>
            <a:schemeClr val="accent1">
              <a:lumMod val="60000"/>
              <a:lumOff val="40000"/>
            </a:schemeClr>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68" name="Oval 167">
            <a:extLst>
              <a:ext uri="{FF2B5EF4-FFF2-40B4-BE49-F238E27FC236}">
                <a16:creationId xmlns:a16="http://schemas.microsoft.com/office/drawing/2014/main" id="{2843C003-6E3F-48E9-AD4A-A2CC95DA3F97}"/>
              </a:ext>
            </a:extLst>
          </p:cNvPr>
          <p:cNvSpPr/>
          <p:nvPr/>
        </p:nvSpPr>
        <p:spPr bwMode="auto">
          <a:xfrm>
            <a:off x="9411872" y="4678604"/>
            <a:ext cx="228600" cy="228600"/>
          </a:xfrm>
          <a:prstGeom prst="ellipse">
            <a:avLst/>
          </a:prstGeom>
          <a:solidFill>
            <a:schemeClr val="accent1">
              <a:lumMod val="60000"/>
              <a:lumOff val="40000"/>
            </a:schemeClr>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69" name="Oval 168">
            <a:extLst>
              <a:ext uri="{FF2B5EF4-FFF2-40B4-BE49-F238E27FC236}">
                <a16:creationId xmlns:a16="http://schemas.microsoft.com/office/drawing/2014/main" id="{70D5A09C-179D-4174-9717-1DEF046F5CB9}"/>
              </a:ext>
            </a:extLst>
          </p:cNvPr>
          <p:cNvSpPr/>
          <p:nvPr/>
        </p:nvSpPr>
        <p:spPr bwMode="auto">
          <a:xfrm>
            <a:off x="9310641" y="3515942"/>
            <a:ext cx="228600" cy="228600"/>
          </a:xfrm>
          <a:prstGeom prst="ellipse">
            <a:avLst/>
          </a:prstGeom>
          <a:solidFill>
            <a:schemeClr val="accent1">
              <a:lumMod val="60000"/>
              <a:lumOff val="40000"/>
            </a:schemeClr>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70" name="Oval 169">
            <a:extLst>
              <a:ext uri="{FF2B5EF4-FFF2-40B4-BE49-F238E27FC236}">
                <a16:creationId xmlns:a16="http://schemas.microsoft.com/office/drawing/2014/main" id="{19B23738-EAFF-4B43-A95F-A0591ECD940A}"/>
              </a:ext>
            </a:extLst>
          </p:cNvPr>
          <p:cNvSpPr/>
          <p:nvPr/>
        </p:nvSpPr>
        <p:spPr bwMode="auto">
          <a:xfrm>
            <a:off x="9360457" y="3784236"/>
            <a:ext cx="228600" cy="228600"/>
          </a:xfrm>
          <a:prstGeom prst="ellipse">
            <a:avLst/>
          </a:prstGeom>
          <a:solidFill>
            <a:schemeClr val="accent1">
              <a:lumMod val="60000"/>
              <a:lumOff val="40000"/>
            </a:schemeClr>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71" name="Oval 170">
            <a:extLst>
              <a:ext uri="{FF2B5EF4-FFF2-40B4-BE49-F238E27FC236}">
                <a16:creationId xmlns:a16="http://schemas.microsoft.com/office/drawing/2014/main" id="{1C5DCA17-BEEA-4CF2-B9AE-6FBCBFADF1F8}"/>
              </a:ext>
            </a:extLst>
          </p:cNvPr>
          <p:cNvSpPr/>
          <p:nvPr/>
        </p:nvSpPr>
        <p:spPr bwMode="auto">
          <a:xfrm>
            <a:off x="9381058" y="4364553"/>
            <a:ext cx="228600" cy="228600"/>
          </a:xfrm>
          <a:prstGeom prst="ellipse">
            <a:avLst/>
          </a:prstGeom>
          <a:solidFill>
            <a:schemeClr val="accent1">
              <a:lumMod val="60000"/>
              <a:lumOff val="40000"/>
            </a:schemeClr>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72" name="Oval 171">
            <a:extLst>
              <a:ext uri="{FF2B5EF4-FFF2-40B4-BE49-F238E27FC236}">
                <a16:creationId xmlns:a16="http://schemas.microsoft.com/office/drawing/2014/main" id="{A78712C2-D942-4BF4-8569-6DCEACD225FE}"/>
              </a:ext>
            </a:extLst>
          </p:cNvPr>
          <p:cNvSpPr/>
          <p:nvPr/>
        </p:nvSpPr>
        <p:spPr bwMode="auto">
          <a:xfrm>
            <a:off x="9685691" y="4283194"/>
            <a:ext cx="228600" cy="228600"/>
          </a:xfrm>
          <a:prstGeom prst="ellipse">
            <a:avLst/>
          </a:prstGeom>
          <a:solidFill>
            <a:schemeClr val="accent1">
              <a:lumMod val="60000"/>
              <a:lumOff val="40000"/>
            </a:schemeClr>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73" name="Oval 172">
            <a:extLst>
              <a:ext uri="{FF2B5EF4-FFF2-40B4-BE49-F238E27FC236}">
                <a16:creationId xmlns:a16="http://schemas.microsoft.com/office/drawing/2014/main" id="{665F28E0-5A23-4CC0-8C65-15E2D2E668D2}"/>
              </a:ext>
            </a:extLst>
          </p:cNvPr>
          <p:cNvSpPr/>
          <p:nvPr/>
        </p:nvSpPr>
        <p:spPr bwMode="auto">
          <a:xfrm>
            <a:off x="9637378" y="3770855"/>
            <a:ext cx="228600" cy="228600"/>
          </a:xfrm>
          <a:prstGeom prst="ellipse">
            <a:avLst/>
          </a:prstGeom>
          <a:solidFill>
            <a:schemeClr val="accent1">
              <a:lumMod val="60000"/>
              <a:lumOff val="40000"/>
            </a:schemeClr>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74" name="Oval 173">
            <a:extLst>
              <a:ext uri="{FF2B5EF4-FFF2-40B4-BE49-F238E27FC236}">
                <a16:creationId xmlns:a16="http://schemas.microsoft.com/office/drawing/2014/main" id="{3B911124-275E-426A-9478-7C5CD8CF581A}"/>
              </a:ext>
            </a:extLst>
          </p:cNvPr>
          <p:cNvSpPr/>
          <p:nvPr/>
        </p:nvSpPr>
        <p:spPr bwMode="auto">
          <a:xfrm>
            <a:off x="9604806" y="3484764"/>
            <a:ext cx="228600" cy="228600"/>
          </a:xfrm>
          <a:prstGeom prst="ellipse">
            <a:avLst/>
          </a:prstGeom>
          <a:solidFill>
            <a:schemeClr val="accent1">
              <a:lumMod val="60000"/>
              <a:lumOff val="40000"/>
            </a:schemeClr>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75" name="Oval 174">
            <a:extLst>
              <a:ext uri="{FF2B5EF4-FFF2-40B4-BE49-F238E27FC236}">
                <a16:creationId xmlns:a16="http://schemas.microsoft.com/office/drawing/2014/main" id="{F014B2A1-1167-4108-A9E1-4327599408F3}"/>
              </a:ext>
            </a:extLst>
          </p:cNvPr>
          <p:cNvSpPr/>
          <p:nvPr/>
        </p:nvSpPr>
        <p:spPr bwMode="auto">
          <a:xfrm>
            <a:off x="9303347" y="4093228"/>
            <a:ext cx="228600" cy="228600"/>
          </a:xfrm>
          <a:prstGeom prst="ellipse">
            <a:avLst/>
          </a:prstGeom>
          <a:solidFill>
            <a:schemeClr val="accent1">
              <a:lumMod val="60000"/>
              <a:lumOff val="40000"/>
            </a:schemeClr>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76" name="Oval 175">
            <a:extLst>
              <a:ext uri="{FF2B5EF4-FFF2-40B4-BE49-F238E27FC236}">
                <a16:creationId xmlns:a16="http://schemas.microsoft.com/office/drawing/2014/main" id="{5685CD2A-9CDA-47F8-B81F-5C19135C84CC}"/>
              </a:ext>
            </a:extLst>
          </p:cNvPr>
          <p:cNvSpPr/>
          <p:nvPr/>
        </p:nvSpPr>
        <p:spPr bwMode="auto">
          <a:xfrm>
            <a:off x="9770360" y="4018483"/>
            <a:ext cx="228600" cy="228600"/>
          </a:xfrm>
          <a:prstGeom prst="ellipse">
            <a:avLst/>
          </a:prstGeom>
          <a:solidFill>
            <a:schemeClr val="accent1">
              <a:lumMod val="60000"/>
              <a:lumOff val="40000"/>
            </a:schemeClr>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77" name="Oval 176">
            <a:extLst>
              <a:ext uri="{FF2B5EF4-FFF2-40B4-BE49-F238E27FC236}">
                <a16:creationId xmlns:a16="http://schemas.microsoft.com/office/drawing/2014/main" id="{257B8322-4691-43BF-9E68-C996E9091DDF}"/>
              </a:ext>
            </a:extLst>
          </p:cNvPr>
          <p:cNvSpPr/>
          <p:nvPr/>
        </p:nvSpPr>
        <p:spPr bwMode="auto">
          <a:xfrm>
            <a:off x="9526172" y="4006742"/>
            <a:ext cx="228600" cy="228600"/>
          </a:xfrm>
          <a:prstGeom prst="ellipse">
            <a:avLst/>
          </a:prstGeom>
          <a:solidFill>
            <a:schemeClr val="accent1">
              <a:lumMod val="50000"/>
            </a:schemeClr>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78" name="Oval 177">
            <a:extLst>
              <a:ext uri="{FF2B5EF4-FFF2-40B4-BE49-F238E27FC236}">
                <a16:creationId xmlns:a16="http://schemas.microsoft.com/office/drawing/2014/main" id="{66BCC36E-3251-440C-9028-799024D718FD}"/>
              </a:ext>
            </a:extLst>
          </p:cNvPr>
          <p:cNvSpPr/>
          <p:nvPr/>
        </p:nvSpPr>
        <p:spPr bwMode="auto">
          <a:xfrm>
            <a:off x="10599763" y="3364901"/>
            <a:ext cx="228600" cy="228600"/>
          </a:xfrm>
          <a:prstGeom prst="ellipse">
            <a:avLst/>
          </a:prstGeom>
          <a:solidFill>
            <a:schemeClr val="accent2">
              <a:lumMod val="60000"/>
              <a:lumOff val="40000"/>
            </a:schemeClr>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79" name="Oval 178">
            <a:extLst>
              <a:ext uri="{FF2B5EF4-FFF2-40B4-BE49-F238E27FC236}">
                <a16:creationId xmlns:a16="http://schemas.microsoft.com/office/drawing/2014/main" id="{42D0D690-38D8-4456-A541-195BF1E00C2C}"/>
              </a:ext>
            </a:extLst>
          </p:cNvPr>
          <p:cNvSpPr/>
          <p:nvPr/>
        </p:nvSpPr>
        <p:spPr bwMode="auto">
          <a:xfrm>
            <a:off x="10561329" y="3647922"/>
            <a:ext cx="228600" cy="228600"/>
          </a:xfrm>
          <a:prstGeom prst="ellipse">
            <a:avLst/>
          </a:prstGeom>
          <a:solidFill>
            <a:schemeClr val="accent2">
              <a:lumMod val="60000"/>
              <a:lumOff val="40000"/>
            </a:schemeClr>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80" name="Oval 179">
            <a:extLst>
              <a:ext uri="{FF2B5EF4-FFF2-40B4-BE49-F238E27FC236}">
                <a16:creationId xmlns:a16="http://schemas.microsoft.com/office/drawing/2014/main" id="{39564F16-B0E2-4004-AD80-E3CBF273F6BB}"/>
              </a:ext>
            </a:extLst>
          </p:cNvPr>
          <p:cNvSpPr/>
          <p:nvPr/>
        </p:nvSpPr>
        <p:spPr bwMode="auto">
          <a:xfrm>
            <a:off x="11369131" y="3312347"/>
            <a:ext cx="228600" cy="228600"/>
          </a:xfrm>
          <a:prstGeom prst="ellipse">
            <a:avLst/>
          </a:prstGeom>
          <a:solidFill>
            <a:schemeClr val="accent2">
              <a:lumMod val="60000"/>
              <a:lumOff val="40000"/>
            </a:schemeClr>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81" name="Oval 180">
            <a:extLst>
              <a:ext uri="{FF2B5EF4-FFF2-40B4-BE49-F238E27FC236}">
                <a16:creationId xmlns:a16="http://schemas.microsoft.com/office/drawing/2014/main" id="{CD4FD804-F756-4E4C-9892-C4DDAB58AC02}"/>
              </a:ext>
            </a:extLst>
          </p:cNvPr>
          <p:cNvSpPr/>
          <p:nvPr/>
        </p:nvSpPr>
        <p:spPr bwMode="auto">
          <a:xfrm>
            <a:off x="11537691" y="3573757"/>
            <a:ext cx="228600" cy="228600"/>
          </a:xfrm>
          <a:prstGeom prst="ellipse">
            <a:avLst/>
          </a:prstGeom>
          <a:solidFill>
            <a:schemeClr val="accent2">
              <a:lumMod val="60000"/>
              <a:lumOff val="40000"/>
            </a:schemeClr>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82" name="Oval 181">
            <a:extLst>
              <a:ext uri="{FF2B5EF4-FFF2-40B4-BE49-F238E27FC236}">
                <a16:creationId xmlns:a16="http://schemas.microsoft.com/office/drawing/2014/main" id="{A4A411A8-3102-4054-9880-399936959D96}"/>
              </a:ext>
            </a:extLst>
          </p:cNvPr>
          <p:cNvSpPr/>
          <p:nvPr/>
        </p:nvSpPr>
        <p:spPr bwMode="auto">
          <a:xfrm>
            <a:off x="10599763" y="3930943"/>
            <a:ext cx="228600" cy="228600"/>
          </a:xfrm>
          <a:prstGeom prst="ellipse">
            <a:avLst/>
          </a:prstGeom>
          <a:solidFill>
            <a:schemeClr val="accent2">
              <a:lumMod val="60000"/>
              <a:lumOff val="40000"/>
            </a:schemeClr>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83" name="Oval 182">
            <a:extLst>
              <a:ext uri="{FF2B5EF4-FFF2-40B4-BE49-F238E27FC236}">
                <a16:creationId xmlns:a16="http://schemas.microsoft.com/office/drawing/2014/main" id="{7F354CA7-D508-4536-879C-E745614DAC4E}"/>
              </a:ext>
            </a:extLst>
          </p:cNvPr>
          <p:cNvSpPr/>
          <p:nvPr/>
        </p:nvSpPr>
        <p:spPr bwMode="auto">
          <a:xfrm>
            <a:off x="11483431" y="3874579"/>
            <a:ext cx="228600" cy="228600"/>
          </a:xfrm>
          <a:prstGeom prst="ellipse">
            <a:avLst/>
          </a:prstGeom>
          <a:solidFill>
            <a:schemeClr val="accent2">
              <a:lumMod val="60000"/>
              <a:lumOff val="40000"/>
            </a:schemeClr>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84" name="Oval 183">
            <a:extLst>
              <a:ext uri="{FF2B5EF4-FFF2-40B4-BE49-F238E27FC236}">
                <a16:creationId xmlns:a16="http://schemas.microsoft.com/office/drawing/2014/main" id="{CD6BB2E8-DC52-47D9-8831-2C43D6D468A5}"/>
              </a:ext>
            </a:extLst>
          </p:cNvPr>
          <p:cNvSpPr/>
          <p:nvPr/>
        </p:nvSpPr>
        <p:spPr bwMode="auto">
          <a:xfrm>
            <a:off x="10714063" y="4179009"/>
            <a:ext cx="228600" cy="228600"/>
          </a:xfrm>
          <a:prstGeom prst="ellipse">
            <a:avLst/>
          </a:prstGeom>
          <a:solidFill>
            <a:schemeClr val="accent2">
              <a:lumMod val="60000"/>
              <a:lumOff val="40000"/>
            </a:schemeClr>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85" name="Oval 184">
            <a:extLst>
              <a:ext uri="{FF2B5EF4-FFF2-40B4-BE49-F238E27FC236}">
                <a16:creationId xmlns:a16="http://schemas.microsoft.com/office/drawing/2014/main" id="{8E823235-B44A-4EA4-A569-3DDFC6B6DE98}"/>
              </a:ext>
            </a:extLst>
          </p:cNvPr>
          <p:cNvSpPr/>
          <p:nvPr/>
        </p:nvSpPr>
        <p:spPr bwMode="auto">
          <a:xfrm>
            <a:off x="11156691" y="4217696"/>
            <a:ext cx="228600" cy="228600"/>
          </a:xfrm>
          <a:prstGeom prst="ellipse">
            <a:avLst/>
          </a:prstGeom>
          <a:solidFill>
            <a:schemeClr val="accent2">
              <a:lumMod val="60000"/>
              <a:lumOff val="40000"/>
            </a:schemeClr>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86" name="Oval 185">
            <a:extLst>
              <a:ext uri="{FF2B5EF4-FFF2-40B4-BE49-F238E27FC236}">
                <a16:creationId xmlns:a16="http://schemas.microsoft.com/office/drawing/2014/main" id="{E9ED013A-A584-4272-A0B1-1079F06C0CFC}"/>
              </a:ext>
            </a:extLst>
          </p:cNvPr>
          <p:cNvSpPr/>
          <p:nvPr/>
        </p:nvSpPr>
        <p:spPr bwMode="auto">
          <a:xfrm>
            <a:off x="11423391" y="4159543"/>
            <a:ext cx="228600" cy="228600"/>
          </a:xfrm>
          <a:prstGeom prst="ellipse">
            <a:avLst/>
          </a:prstGeom>
          <a:solidFill>
            <a:schemeClr val="accent2">
              <a:lumMod val="60000"/>
              <a:lumOff val="40000"/>
            </a:schemeClr>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87" name="Oval 186">
            <a:extLst>
              <a:ext uri="{FF2B5EF4-FFF2-40B4-BE49-F238E27FC236}">
                <a16:creationId xmlns:a16="http://schemas.microsoft.com/office/drawing/2014/main" id="{55094D49-7B35-4D27-B4B3-3B40E6B368AE}"/>
              </a:ext>
            </a:extLst>
          </p:cNvPr>
          <p:cNvSpPr/>
          <p:nvPr/>
        </p:nvSpPr>
        <p:spPr bwMode="auto">
          <a:xfrm>
            <a:off x="10928091" y="4328417"/>
            <a:ext cx="228600" cy="228600"/>
          </a:xfrm>
          <a:prstGeom prst="ellipse">
            <a:avLst/>
          </a:prstGeom>
          <a:solidFill>
            <a:schemeClr val="accent2">
              <a:lumMod val="60000"/>
              <a:lumOff val="40000"/>
            </a:schemeClr>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88" name="Oval 187">
            <a:extLst>
              <a:ext uri="{FF2B5EF4-FFF2-40B4-BE49-F238E27FC236}">
                <a16:creationId xmlns:a16="http://schemas.microsoft.com/office/drawing/2014/main" id="{AB63C177-C89F-4919-88FF-C3950EAAE2B0}"/>
              </a:ext>
            </a:extLst>
          </p:cNvPr>
          <p:cNvSpPr/>
          <p:nvPr/>
        </p:nvSpPr>
        <p:spPr bwMode="auto">
          <a:xfrm>
            <a:off x="10826860" y="3165755"/>
            <a:ext cx="228600" cy="228600"/>
          </a:xfrm>
          <a:prstGeom prst="ellipse">
            <a:avLst/>
          </a:prstGeom>
          <a:solidFill>
            <a:schemeClr val="accent2">
              <a:lumMod val="60000"/>
              <a:lumOff val="40000"/>
            </a:schemeClr>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89" name="Oval 188">
            <a:extLst>
              <a:ext uri="{FF2B5EF4-FFF2-40B4-BE49-F238E27FC236}">
                <a16:creationId xmlns:a16="http://schemas.microsoft.com/office/drawing/2014/main" id="{97D4599B-FA7C-47CB-B5A3-E7BF7BD3FD47}"/>
              </a:ext>
            </a:extLst>
          </p:cNvPr>
          <p:cNvSpPr/>
          <p:nvPr/>
        </p:nvSpPr>
        <p:spPr bwMode="auto">
          <a:xfrm>
            <a:off x="10876676" y="3434049"/>
            <a:ext cx="228600" cy="228600"/>
          </a:xfrm>
          <a:prstGeom prst="ellipse">
            <a:avLst/>
          </a:prstGeom>
          <a:solidFill>
            <a:schemeClr val="accent2">
              <a:lumMod val="60000"/>
              <a:lumOff val="40000"/>
            </a:schemeClr>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90" name="Oval 189">
            <a:extLst>
              <a:ext uri="{FF2B5EF4-FFF2-40B4-BE49-F238E27FC236}">
                <a16:creationId xmlns:a16="http://schemas.microsoft.com/office/drawing/2014/main" id="{877FCFAE-8CCE-431F-9899-B7564BC97043}"/>
              </a:ext>
            </a:extLst>
          </p:cNvPr>
          <p:cNvSpPr/>
          <p:nvPr/>
        </p:nvSpPr>
        <p:spPr bwMode="auto">
          <a:xfrm>
            <a:off x="10897277" y="4014366"/>
            <a:ext cx="228600" cy="228600"/>
          </a:xfrm>
          <a:prstGeom prst="ellipse">
            <a:avLst/>
          </a:prstGeom>
          <a:solidFill>
            <a:schemeClr val="accent2">
              <a:lumMod val="60000"/>
              <a:lumOff val="40000"/>
            </a:schemeClr>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91" name="Oval 190">
            <a:extLst>
              <a:ext uri="{FF2B5EF4-FFF2-40B4-BE49-F238E27FC236}">
                <a16:creationId xmlns:a16="http://schemas.microsoft.com/office/drawing/2014/main" id="{E212A2FD-C521-4C24-A0D9-A010E4094ED8}"/>
              </a:ext>
            </a:extLst>
          </p:cNvPr>
          <p:cNvSpPr/>
          <p:nvPr/>
        </p:nvSpPr>
        <p:spPr bwMode="auto">
          <a:xfrm>
            <a:off x="11201910" y="3933007"/>
            <a:ext cx="228600" cy="228600"/>
          </a:xfrm>
          <a:prstGeom prst="ellipse">
            <a:avLst/>
          </a:prstGeom>
          <a:solidFill>
            <a:schemeClr val="accent2">
              <a:lumMod val="60000"/>
              <a:lumOff val="40000"/>
            </a:schemeClr>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92" name="Oval 191">
            <a:extLst>
              <a:ext uri="{FF2B5EF4-FFF2-40B4-BE49-F238E27FC236}">
                <a16:creationId xmlns:a16="http://schemas.microsoft.com/office/drawing/2014/main" id="{408D45F3-4E5D-4DDA-92D4-C6D93B14F34C}"/>
              </a:ext>
            </a:extLst>
          </p:cNvPr>
          <p:cNvSpPr/>
          <p:nvPr/>
        </p:nvSpPr>
        <p:spPr bwMode="auto">
          <a:xfrm>
            <a:off x="11153597" y="3420668"/>
            <a:ext cx="228600" cy="228600"/>
          </a:xfrm>
          <a:prstGeom prst="ellipse">
            <a:avLst/>
          </a:prstGeom>
          <a:solidFill>
            <a:schemeClr val="accent2">
              <a:lumMod val="60000"/>
              <a:lumOff val="40000"/>
            </a:schemeClr>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93" name="Oval 192">
            <a:extLst>
              <a:ext uri="{FF2B5EF4-FFF2-40B4-BE49-F238E27FC236}">
                <a16:creationId xmlns:a16="http://schemas.microsoft.com/office/drawing/2014/main" id="{2563695C-57F7-4BC9-A576-A907B32122BE}"/>
              </a:ext>
            </a:extLst>
          </p:cNvPr>
          <p:cNvSpPr/>
          <p:nvPr/>
        </p:nvSpPr>
        <p:spPr bwMode="auto">
          <a:xfrm>
            <a:off x="11121025" y="3134577"/>
            <a:ext cx="228600" cy="228600"/>
          </a:xfrm>
          <a:prstGeom prst="ellipse">
            <a:avLst/>
          </a:prstGeom>
          <a:solidFill>
            <a:schemeClr val="accent2">
              <a:lumMod val="60000"/>
              <a:lumOff val="40000"/>
            </a:schemeClr>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94" name="Oval 193">
            <a:extLst>
              <a:ext uri="{FF2B5EF4-FFF2-40B4-BE49-F238E27FC236}">
                <a16:creationId xmlns:a16="http://schemas.microsoft.com/office/drawing/2014/main" id="{C1482CE1-4816-4DEC-97FB-43A3C7B22548}"/>
              </a:ext>
            </a:extLst>
          </p:cNvPr>
          <p:cNvSpPr/>
          <p:nvPr/>
        </p:nvSpPr>
        <p:spPr bwMode="auto">
          <a:xfrm>
            <a:off x="10819566" y="3743041"/>
            <a:ext cx="228600" cy="228600"/>
          </a:xfrm>
          <a:prstGeom prst="ellipse">
            <a:avLst/>
          </a:prstGeom>
          <a:solidFill>
            <a:schemeClr val="accent2">
              <a:lumMod val="60000"/>
              <a:lumOff val="40000"/>
            </a:schemeClr>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95" name="Oval 194">
            <a:extLst>
              <a:ext uri="{FF2B5EF4-FFF2-40B4-BE49-F238E27FC236}">
                <a16:creationId xmlns:a16="http://schemas.microsoft.com/office/drawing/2014/main" id="{6237ED5F-6573-4644-A1B7-50001918327A}"/>
              </a:ext>
            </a:extLst>
          </p:cNvPr>
          <p:cNvSpPr/>
          <p:nvPr/>
        </p:nvSpPr>
        <p:spPr bwMode="auto">
          <a:xfrm>
            <a:off x="11286579" y="3668296"/>
            <a:ext cx="228600" cy="228600"/>
          </a:xfrm>
          <a:prstGeom prst="ellipse">
            <a:avLst/>
          </a:prstGeom>
          <a:solidFill>
            <a:schemeClr val="accent2">
              <a:lumMod val="60000"/>
              <a:lumOff val="40000"/>
            </a:schemeClr>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96" name="Oval 195">
            <a:extLst>
              <a:ext uri="{FF2B5EF4-FFF2-40B4-BE49-F238E27FC236}">
                <a16:creationId xmlns:a16="http://schemas.microsoft.com/office/drawing/2014/main" id="{5B4EADE2-DB06-4893-8256-2BA5C4F2BEDE}"/>
              </a:ext>
            </a:extLst>
          </p:cNvPr>
          <p:cNvSpPr/>
          <p:nvPr/>
        </p:nvSpPr>
        <p:spPr bwMode="auto">
          <a:xfrm>
            <a:off x="11042391" y="3656555"/>
            <a:ext cx="228600" cy="228600"/>
          </a:xfrm>
          <a:prstGeom prst="ellipse">
            <a:avLst/>
          </a:prstGeom>
          <a:solidFill>
            <a:schemeClr val="accent2">
              <a:lumMod val="50000"/>
            </a:schemeClr>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97" name="Oval 196">
            <a:extLst>
              <a:ext uri="{FF2B5EF4-FFF2-40B4-BE49-F238E27FC236}">
                <a16:creationId xmlns:a16="http://schemas.microsoft.com/office/drawing/2014/main" id="{6591EE5D-0B86-43DB-ABC7-388F450712A8}"/>
              </a:ext>
            </a:extLst>
          </p:cNvPr>
          <p:cNvSpPr/>
          <p:nvPr/>
        </p:nvSpPr>
        <p:spPr bwMode="auto">
          <a:xfrm>
            <a:off x="9898165" y="3191391"/>
            <a:ext cx="228600" cy="228600"/>
          </a:xfrm>
          <a:prstGeom prst="ellipse">
            <a:avLst/>
          </a:prstGeom>
          <a:solidFill>
            <a:schemeClr val="accent1">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202" name="Oval 201">
            <a:extLst>
              <a:ext uri="{FF2B5EF4-FFF2-40B4-BE49-F238E27FC236}">
                <a16:creationId xmlns:a16="http://schemas.microsoft.com/office/drawing/2014/main" id="{01177381-505D-4F5E-BD04-CD9C6A48DA11}"/>
              </a:ext>
            </a:extLst>
          </p:cNvPr>
          <p:cNvSpPr/>
          <p:nvPr/>
        </p:nvSpPr>
        <p:spPr bwMode="auto">
          <a:xfrm>
            <a:off x="9909363" y="1466154"/>
            <a:ext cx="228600" cy="228600"/>
          </a:xfrm>
          <a:prstGeom prst="ellipse">
            <a:avLst/>
          </a:prstGeom>
          <a:solidFill>
            <a:srgbClr val="FFCCCC"/>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203" name="Oval 202">
            <a:extLst>
              <a:ext uri="{FF2B5EF4-FFF2-40B4-BE49-F238E27FC236}">
                <a16:creationId xmlns:a16="http://schemas.microsoft.com/office/drawing/2014/main" id="{E2362D34-8532-450F-8966-BFD1471080F2}"/>
              </a:ext>
            </a:extLst>
          </p:cNvPr>
          <p:cNvSpPr/>
          <p:nvPr/>
        </p:nvSpPr>
        <p:spPr bwMode="auto">
          <a:xfrm>
            <a:off x="9870929" y="1749175"/>
            <a:ext cx="228600" cy="228600"/>
          </a:xfrm>
          <a:prstGeom prst="ellipse">
            <a:avLst/>
          </a:prstGeom>
          <a:solidFill>
            <a:srgbClr val="FFCCCC"/>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204" name="Oval 203">
            <a:extLst>
              <a:ext uri="{FF2B5EF4-FFF2-40B4-BE49-F238E27FC236}">
                <a16:creationId xmlns:a16="http://schemas.microsoft.com/office/drawing/2014/main" id="{BCD8974A-C239-46E6-9C42-0D633DB328F6}"/>
              </a:ext>
            </a:extLst>
          </p:cNvPr>
          <p:cNvSpPr/>
          <p:nvPr/>
        </p:nvSpPr>
        <p:spPr bwMode="auto">
          <a:xfrm>
            <a:off x="10678731" y="1413600"/>
            <a:ext cx="228600" cy="228600"/>
          </a:xfrm>
          <a:prstGeom prst="ellipse">
            <a:avLst/>
          </a:prstGeom>
          <a:solidFill>
            <a:srgbClr val="FFCCCC"/>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205" name="Oval 204">
            <a:extLst>
              <a:ext uri="{FF2B5EF4-FFF2-40B4-BE49-F238E27FC236}">
                <a16:creationId xmlns:a16="http://schemas.microsoft.com/office/drawing/2014/main" id="{2CDD7F99-8418-44E0-B96F-D8773D80BA9F}"/>
              </a:ext>
            </a:extLst>
          </p:cNvPr>
          <p:cNvSpPr/>
          <p:nvPr/>
        </p:nvSpPr>
        <p:spPr bwMode="auto">
          <a:xfrm>
            <a:off x="10847291" y="1675010"/>
            <a:ext cx="228600" cy="228600"/>
          </a:xfrm>
          <a:prstGeom prst="ellipse">
            <a:avLst/>
          </a:prstGeom>
          <a:solidFill>
            <a:srgbClr val="FFCCCC"/>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206" name="Oval 205">
            <a:extLst>
              <a:ext uri="{FF2B5EF4-FFF2-40B4-BE49-F238E27FC236}">
                <a16:creationId xmlns:a16="http://schemas.microsoft.com/office/drawing/2014/main" id="{273D8B19-08EA-4C4E-97EC-9EB2D0D6C610}"/>
              </a:ext>
            </a:extLst>
          </p:cNvPr>
          <p:cNvSpPr/>
          <p:nvPr/>
        </p:nvSpPr>
        <p:spPr bwMode="auto">
          <a:xfrm>
            <a:off x="9909363" y="2032196"/>
            <a:ext cx="228600" cy="228600"/>
          </a:xfrm>
          <a:prstGeom prst="ellipse">
            <a:avLst/>
          </a:prstGeom>
          <a:solidFill>
            <a:srgbClr val="FFCCCC"/>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207" name="Oval 206">
            <a:extLst>
              <a:ext uri="{FF2B5EF4-FFF2-40B4-BE49-F238E27FC236}">
                <a16:creationId xmlns:a16="http://schemas.microsoft.com/office/drawing/2014/main" id="{74FA319B-90DE-4997-B464-54724445E9F6}"/>
              </a:ext>
            </a:extLst>
          </p:cNvPr>
          <p:cNvSpPr/>
          <p:nvPr/>
        </p:nvSpPr>
        <p:spPr bwMode="auto">
          <a:xfrm>
            <a:off x="10793031" y="1975832"/>
            <a:ext cx="228600" cy="228600"/>
          </a:xfrm>
          <a:prstGeom prst="ellipse">
            <a:avLst/>
          </a:prstGeom>
          <a:solidFill>
            <a:srgbClr val="FFCCCC"/>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208" name="Oval 207">
            <a:extLst>
              <a:ext uri="{FF2B5EF4-FFF2-40B4-BE49-F238E27FC236}">
                <a16:creationId xmlns:a16="http://schemas.microsoft.com/office/drawing/2014/main" id="{275B1C5F-336F-444F-B854-9EA74DFB345B}"/>
              </a:ext>
            </a:extLst>
          </p:cNvPr>
          <p:cNvSpPr/>
          <p:nvPr/>
        </p:nvSpPr>
        <p:spPr bwMode="auto">
          <a:xfrm>
            <a:off x="10023663" y="2280262"/>
            <a:ext cx="228600" cy="228600"/>
          </a:xfrm>
          <a:prstGeom prst="ellipse">
            <a:avLst/>
          </a:prstGeom>
          <a:solidFill>
            <a:srgbClr val="FFCCCC"/>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209" name="Oval 208">
            <a:extLst>
              <a:ext uri="{FF2B5EF4-FFF2-40B4-BE49-F238E27FC236}">
                <a16:creationId xmlns:a16="http://schemas.microsoft.com/office/drawing/2014/main" id="{53AA84DA-BE87-4A93-BD2F-210A2914D0E0}"/>
              </a:ext>
            </a:extLst>
          </p:cNvPr>
          <p:cNvSpPr/>
          <p:nvPr/>
        </p:nvSpPr>
        <p:spPr bwMode="auto">
          <a:xfrm>
            <a:off x="10466291" y="2318949"/>
            <a:ext cx="228600" cy="228600"/>
          </a:xfrm>
          <a:prstGeom prst="ellipse">
            <a:avLst/>
          </a:prstGeom>
          <a:solidFill>
            <a:srgbClr val="FFCCCC"/>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210" name="Oval 209">
            <a:extLst>
              <a:ext uri="{FF2B5EF4-FFF2-40B4-BE49-F238E27FC236}">
                <a16:creationId xmlns:a16="http://schemas.microsoft.com/office/drawing/2014/main" id="{28A5EE60-44C1-42E2-9F6E-97463CD4F071}"/>
              </a:ext>
            </a:extLst>
          </p:cNvPr>
          <p:cNvSpPr/>
          <p:nvPr/>
        </p:nvSpPr>
        <p:spPr bwMode="auto">
          <a:xfrm>
            <a:off x="10732991" y="2260796"/>
            <a:ext cx="228600" cy="228600"/>
          </a:xfrm>
          <a:prstGeom prst="ellipse">
            <a:avLst/>
          </a:prstGeom>
          <a:solidFill>
            <a:srgbClr val="FFCCCC"/>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211" name="Oval 210">
            <a:extLst>
              <a:ext uri="{FF2B5EF4-FFF2-40B4-BE49-F238E27FC236}">
                <a16:creationId xmlns:a16="http://schemas.microsoft.com/office/drawing/2014/main" id="{2AE6BA6A-7E1D-43E9-BA98-EC6193E9ED87}"/>
              </a:ext>
            </a:extLst>
          </p:cNvPr>
          <p:cNvSpPr/>
          <p:nvPr/>
        </p:nvSpPr>
        <p:spPr bwMode="auto">
          <a:xfrm>
            <a:off x="10237691" y="2429670"/>
            <a:ext cx="228600" cy="228600"/>
          </a:xfrm>
          <a:prstGeom prst="ellipse">
            <a:avLst/>
          </a:prstGeom>
          <a:solidFill>
            <a:srgbClr val="FFCCCC"/>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212" name="Oval 211">
            <a:extLst>
              <a:ext uri="{FF2B5EF4-FFF2-40B4-BE49-F238E27FC236}">
                <a16:creationId xmlns:a16="http://schemas.microsoft.com/office/drawing/2014/main" id="{2B7642CA-61C1-45AE-91BC-5AD723BCD202}"/>
              </a:ext>
            </a:extLst>
          </p:cNvPr>
          <p:cNvSpPr/>
          <p:nvPr/>
        </p:nvSpPr>
        <p:spPr bwMode="auto">
          <a:xfrm>
            <a:off x="10136460" y="1267008"/>
            <a:ext cx="228600" cy="228600"/>
          </a:xfrm>
          <a:prstGeom prst="ellipse">
            <a:avLst/>
          </a:prstGeom>
          <a:solidFill>
            <a:srgbClr val="FFCCCC"/>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213" name="Oval 212">
            <a:extLst>
              <a:ext uri="{FF2B5EF4-FFF2-40B4-BE49-F238E27FC236}">
                <a16:creationId xmlns:a16="http://schemas.microsoft.com/office/drawing/2014/main" id="{00A84171-90B6-47F4-8A9E-EB49E02C517D}"/>
              </a:ext>
            </a:extLst>
          </p:cNvPr>
          <p:cNvSpPr/>
          <p:nvPr/>
        </p:nvSpPr>
        <p:spPr bwMode="auto">
          <a:xfrm>
            <a:off x="10186276" y="1535302"/>
            <a:ext cx="228600" cy="228600"/>
          </a:xfrm>
          <a:prstGeom prst="ellipse">
            <a:avLst/>
          </a:prstGeom>
          <a:solidFill>
            <a:srgbClr val="FFCCCC"/>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214" name="Oval 213">
            <a:extLst>
              <a:ext uri="{FF2B5EF4-FFF2-40B4-BE49-F238E27FC236}">
                <a16:creationId xmlns:a16="http://schemas.microsoft.com/office/drawing/2014/main" id="{EF01CD3A-CE4F-4E02-B7A7-F46AEDD0426F}"/>
              </a:ext>
            </a:extLst>
          </p:cNvPr>
          <p:cNvSpPr/>
          <p:nvPr/>
        </p:nvSpPr>
        <p:spPr bwMode="auto">
          <a:xfrm>
            <a:off x="10206877" y="2115619"/>
            <a:ext cx="228600" cy="228600"/>
          </a:xfrm>
          <a:prstGeom prst="ellipse">
            <a:avLst/>
          </a:prstGeom>
          <a:solidFill>
            <a:srgbClr val="FFCCCC"/>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215" name="Oval 214">
            <a:extLst>
              <a:ext uri="{FF2B5EF4-FFF2-40B4-BE49-F238E27FC236}">
                <a16:creationId xmlns:a16="http://schemas.microsoft.com/office/drawing/2014/main" id="{2F984E22-FACB-44DE-83DB-90845E520C86}"/>
              </a:ext>
            </a:extLst>
          </p:cNvPr>
          <p:cNvSpPr/>
          <p:nvPr/>
        </p:nvSpPr>
        <p:spPr bwMode="auto">
          <a:xfrm>
            <a:off x="10511510" y="2034260"/>
            <a:ext cx="228600" cy="228600"/>
          </a:xfrm>
          <a:prstGeom prst="ellipse">
            <a:avLst/>
          </a:prstGeom>
          <a:solidFill>
            <a:srgbClr val="FFCCCC"/>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216" name="Oval 215">
            <a:extLst>
              <a:ext uri="{FF2B5EF4-FFF2-40B4-BE49-F238E27FC236}">
                <a16:creationId xmlns:a16="http://schemas.microsoft.com/office/drawing/2014/main" id="{93DFB613-AA08-41DA-9240-1C628B4A5819}"/>
              </a:ext>
            </a:extLst>
          </p:cNvPr>
          <p:cNvSpPr/>
          <p:nvPr/>
        </p:nvSpPr>
        <p:spPr bwMode="auto">
          <a:xfrm>
            <a:off x="10463197" y="1521921"/>
            <a:ext cx="228600" cy="228600"/>
          </a:xfrm>
          <a:prstGeom prst="ellipse">
            <a:avLst/>
          </a:prstGeom>
          <a:solidFill>
            <a:srgbClr val="FFCCCC"/>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217" name="Oval 216">
            <a:extLst>
              <a:ext uri="{FF2B5EF4-FFF2-40B4-BE49-F238E27FC236}">
                <a16:creationId xmlns:a16="http://schemas.microsoft.com/office/drawing/2014/main" id="{2F465A38-221B-4710-A6BC-56AD5D27A14B}"/>
              </a:ext>
            </a:extLst>
          </p:cNvPr>
          <p:cNvSpPr/>
          <p:nvPr/>
        </p:nvSpPr>
        <p:spPr bwMode="auto">
          <a:xfrm>
            <a:off x="10430625" y="1235830"/>
            <a:ext cx="228600" cy="228600"/>
          </a:xfrm>
          <a:prstGeom prst="ellipse">
            <a:avLst/>
          </a:prstGeom>
          <a:solidFill>
            <a:srgbClr val="FFCCCC"/>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218" name="Oval 217">
            <a:extLst>
              <a:ext uri="{FF2B5EF4-FFF2-40B4-BE49-F238E27FC236}">
                <a16:creationId xmlns:a16="http://schemas.microsoft.com/office/drawing/2014/main" id="{DA1008AB-29F4-454E-9187-9D01FBA844A5}"/>
              </a:ext>
            </a:extLst>
          </p:cNvPr>
          <p:cNvSpPr/>
          <p:nvPr/>
        </p:nvSpPr>
        <p:spPr bwMode="auto">
          <a:xfrm>
            <a:off x="10129166" y="1844294"/>
            <a:ext cx="228600" cy="228600"/>
          </a:xfrm>
          <a:prstGeom prst="ellipse">
            <a:avLst/>
          </a:prstGeom>
          <a:solidFill>
            <a:srgbClr val="FFCCCC"/>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219" name="Oval 218">
            <a:extLst>
              <a:ext uri="{FF2B5EF4-FFF2-40B4-BE49-F238E27FC236}">
                <a16:creationId xmlns:a16="http://schemas.microsoft.com/office/drawing/2014/main" id="{6C056552-8B8A-40BF-A931-8F327AE92F33}"/>
              </a:ext>
            </a:extLst>
          </p:cNvPr>
          <p:cNvSpPr/>
          <p:nvPr/>
        </p:nvSpPr>
        <p:spPr bwMode="auto">
          <a:xfrm>
            <a:off x="10596179" y="1769549"/>
            <a:ext cx="228600" cy="228600"/>
          </a:xfrm>
          <a:prstGeom prst="ellipse">
            <a:avLst/>
          </a:prstGeom>
          <a:solidFill>
            <a:srgbClr val="FFCCCC"/>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220" name="Oval 219">
            <a:extLst>
              <a:ext uri="{FF2B5EF4-FFF2-40B4-BE49-F238E27FC236}">
                <a16:creationId xmlns:a16="http://schemas.microsoft.com/office/drawing/2014/main" id="{F3E8FEDF-C6D5-47E1-B8DB-871DA16994C4}"/>
              </a:ext>
            </a:extLst>
          </p:cNvPr>
          <p:cNvSpPr/>
          <p:nvPr/>
        </p:nvSpPr>
        <p:spPr bwMode="auto">
          <a:xfrm>
            <a:off x="10351991" y="1757808"/>
            <a:ext cx="228600" cy="228600"/>
          </a:xfrm>
          <a:prstGeom prst="ellipse">
            <a:avLst/>
          </a:prstGeom>
          <a:solidFill>
            <a:srgbClr val="FF0000"/>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cxnSp>
        <p:nvCxnSpPr>
          <p:cNvPr id="93" name="Straight Arrow Connector 92">
            <a:extLst>
              <a:ext uri="{FF2B5EF4-FFF2-40B4-BE49-F238E27FC236}">
                <a16:creationId xmlns:a16="http://schemas.microsoft.com/office/drawing/2014/main" id="{33177055-985F-4BBE-B572-DFF0532E629B}"/>
              </a:ext>
            </a:extLst>
          </p:cNvPr>
          <p:cNvCxnSpPr/>
          <p:nvPr/>
        </p:nvCxnSpPr>
        <p:spPr bwMode="auto">
          <a:xfrm>
            <a:off x="7497919" y="2658270"/>
            <a:ext cx="2041322" cy="0"/>
          </a:xfrm>
          <a:prstGeom prst="straightConnector1">
            <a:avLst/>
          </a:prstGeom>
          <a:noFill/>
          <a:ln w="7620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223" name="TextBox 222">
                <a:extLst>
                  <a:ext uri="{FF2B5EF4-FFF2-40B4-BE49-F238E27FC236}">
                    <a16:creationId xmlns:a16="http://schemas.microsoft.com/office/drawing/2014/main" id="{EEFA6228-1BFD-4DB0-9333-A2CEF19DB56C}"/>
                  </a:ext>
                </a:extLst>
              </p:cNvPr>
              <p:cNvSpPr txBox="1"/>
              <p:nvPr/>
            </p:nvSpPr>
            <p:spPr>
              <a:xfrm>
                <a:off x="7602914" y="2139972"/>
                <a:ext cx="1936327" cy="36933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𝑑</m:t>
                        </m:r>
                      </m:e>
                      <m:sub>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𝐴</m:t>
                        </m:r>
                      </m:sub>
                    </m:sSub>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&lt; </m:t>
                    </m:r>
                    <m:sSub>
                      <m:sSubPr>
                        <m:ctrlP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𝑑</m:t>
                        </m:r>
                      </m:e>
                      <m:sub>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𝐵</m:t>
                        </m:r>
                      </m:sub>
                    </m:sSub>
                  </m:oMath>
                </a14:m>
                <a:r>
                  <a:rPr kumimoji="0" lang="en-US" sz="2400" b="0" i="0" u="none" strike="noStrike" kern="1200" cap="none" spc="0" normalizeH="0" baseline="0" noProof="0" dirty="0">
                    <a:ln>
                      <a:noFill/>
                    </a:ln>
                    <a:solidFill>
                      <a:srgbClr val="000000"/>
                    </a:solidFill>
                    <a:effectLst/>
                    <a:uLnTx/>
                    <a:uFillTx/>
                    <a:latin typeface="Times New Roman"/>
                    <a:ea typeface="+mn-ea"/>
                    <a:cs typeface="+mn-cs"/>
                  </a:rPr>
                  <a:t> &lt; </a:t>
                </a:r>
                <a14:m>
                  <m:oMath xmlns:m="http://schemas.openxmlformats.org/officeDocument/2006/math">
                    <m:sSub>
                      <m:sSubPr>
                        <m:ctrlP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𝑑</m:t>
                        </m:r>
                      </m:e>
                      <m:sub>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𝐶</m:t>
                        </m:r>
                      </m:sub>
                    </m:sSub>
                  </m:oMath>
                </a14:m>
                <a:r>
                  <a:rPr kumimoji="0" lang="en-US" sz="2400" b="0" i="0" u="none" strike="noStrike" kern="1200" cap="none" spc="0" normalizeH="0" baseline="0" noProof="0" dirty="0">
                    <a:ln>
                      <a:noFill/>
                    </a:ln>
                    <a:solidFill>
                      <a:srgbClr val="000000"/>
                    </a:solidFill>
                    <a:effectLst/>
                    <a:uLnTx/>
                    <a:uFillTx/>
                    <a:latin typeface="Times New Roman"/>
                    <a:ea typeface="+mn-ea"/>
                    <a:cs typeface="+mn-cs"/>
                  </a:rPr>
                  <a:t> </a:t>
                </a:r>
              </a:p>
            </p:txBody>
          </p:sp>
        </mc:Choice>
        <mc:Fallback xmlns="">
          <p:sp>
            <p:nvSpPr>
              <p:cNvPr id="223" name="TextBox 222">
                <a:extLst>
                  <a:ext uri="{FF2B5EF4-FFF2-40B4-BE49-F238E27FC236}">
                    <a16:creationId xmlns:a16="http://schemas.microsoft.com/office/drawing/2014/main" id="{EEFA6228-1BFD-4DB0-9333-A2CEF19DB56C}"/>
                  </a:ext>
                </a:extLst>
              </p:cNvPr>
              <p:cNvSpPr txBox="1">
                <a:spLocks noRot="1" noChangeAspect="1" noMove="1" noResize="1" noEditPoints="1" noAdjustHandles="1" noChangeArrowheads="1" noChangeShapeType="1" noTextEdit="1"/>
              </p:cNvSpPr>
              <p:nvPr/>
            </p:nvSpPr>
            <p:spPr>
              <a:xfrm>
                <a:off x="7602914" y="2139972"/>
                <a:ext cx="1936327" cy="369332"/>
              </a:xfrm>
              <a:prstGeom prst="rect">
                <a:avLst/>
              </a:prstGeom>
              <a:blipFill>
                <a:blip r:embed="rId6"/>
                <a:stretch>
                  <a:fillRect l="-5660" t="-24590" b="-49180"/>
                </a:stretch>
              </a:blipFill>
            </p:spPr>
            <p:txBody>
              <a:bodyPr/>
              <a:lstStyle/>
              <a:p>
                <a:r>
                  <a:rPr lang="en-US">
                    <a:noFill/>
                  </a:rPr>
                  <a:t> </a:t>
                </a:r>
              </a:p>
            </p:txBody>
          </p:sp>
        </mc:Fallback>
      </mc:AlternateContent>
      <p:sp>
        <p:nvSpPr>
          <p:cNvPr id="43" name="TextBox 42">
            <a:extLst>
              <a:ext uri="{FF2B5EF4-FFF2-40B4-BE49-F238E27FC236}">
                <a16:creationId xmlns:a16="http://schemas.microsoft.com/office/drawing/2014/main" id="{F4EDD555-E689-45EF-8880-9312A2C1938D}"/>
              </a:ext>
            </a:extLst>
          </p:cNvPr>
          <p:cNvSpPr txBox="1"/>
          <p:nvPr/>
        </p:nvSpPr>
        <p:spPr>
          <a:xfrm>
            <a:off x="5584600" y="4771264"/>
            <a:ext cx="1120999" cy="707886"/>
          </a:xfrm>
          <a:prstGeom prst="rect">
            <a:avLst/>
          </a:prstGeom>
          <a:noFill/>
        </p:spPr>
        <p:txBody>
          <a:bodyPr wrap="square" rtlCol="0">
            <a:spAutoFit/>
          </a:bodyPr>
          <a:lstStyle/>
          <a:p>
            <a:pPr algn="ctr"/>
            <a:r>
              <a:rPr lang="en-US" sz="2000" b="1" dirty="0">
                <a:solidFill>
                  <a:srgbClr val="00B050"/>
                </a:solidFill>
                <a:latin typeface="Times New Roman" panose="02020603050405020304" pitchFamily="18" charset="0"/>
                <a:cs typeface="Times New Roman" panose="02020603050405020304" pitchFamily="18" charset="0"/>
              </a:rPr>
              <a:t>Healthy Data</a:t>
            </a:r>
          </a:p>
        </p:txBody>
      </p:sp>
      <p:sp>
        <p:nvSpPr>
          <p:cNvPr id="129" name="TextBox 128">
            <a:extLst>
              <a:ext uri="{FF2B5EF4-FFF2-40B4-BE49-F238E27FC236}">
                <a16:creationId xmlns:a16="http://schemas.microsoft.com/office/drawing/2014/main" id="{54C7A1A4-CDC7-44E3-A890-00DB57AFD70D}"/>
              </a:ext>
            </a:extLst>
          </p:cNvPr>
          <p:cNvSpPr txBox="1"/>
          <p:nvPr/>
        </p:nvSpPr>
        <p:spPr>
          <a:xfrm>
            <a:off x="7058123" y="4291513"/>
            <a:ext cx="1623066" cy="707886"/>
          </a:xfrm>
          <a:prstGeom prst="rect">
            <a:avLst/>
          </a:prstGeom>
          <a:noFill/>
        </p:spPr>
        <p:txBody>
          <a:bodyPr wrap="square" rtlCol="0">
            <a:spAutoFit/>
          </a:bodyPr>
          <a:lstStyle/>
          <a:p>
            <a:pPr algn="ctr"/>
            <a:r>
              <a:rPr lang="en-US" sz="2000" b="1" dirty="0">
                <a:solidFill>
                  <a:schemeClr val="accent2"/>
                </a:solidFill>
                <a:latin typeface="Times New Roman" panose="02020603050405020304" pitchFamily="18" charset="0"/>
                <a:cs typeface="Times New Roman" panose="02020603050405020304" pitchFamily="18" charset="0"/>
              </a:rPr>
              <a:t>Anomalous Data Cluster</a:t>
            </a:r>
          </a:p>
        </p:txBody>
      </p:sp>
      <p:sp>
        <p:nvSpPr>
          <p:cNvPr id="130" name="TextBox 129">
            <a:extLst>
              <a:ext uri="{FF2B5EF4-FFF2-40B4-BE49-F238E27FC236}">
                <a16:creationId xmlns:a16="http://schemas.microsoft.com/office/drawing/2014/main" id="{ABE6697D-FC4C-44FA-934B-8DC72A1EBC73}"/>
              </a:ext>
            </a:extLst>
          </p:cNvPr>
          <p:cNvSpPr txBox="1"/>
          <p:nvPr/>
        </p:nvSpPr>
        <p:spPr>
          <a:xfrm>
            <a:off x="4818232" y="1067434"/>
            <a:ext cx="1623066" cy="707886"/>
          </a:xfrm>
          <a:prstGeom prst="rect">
            <a:avLst/>
          </a:prstGeom>
          <a:noFill/>
        </p:spPr>
        <p:txBody>
          <a:bodyPr wrap="square" rtlCol="0">
            <a:spAutoFit/>
          </a:bodyPr>
          <a:lstStyle/>
          <a:p>
            <a:pPr algn="ctr"/>
            <a:r>
              <a:rPr lang="en-US" sz="2000" b="1" dirty="0">
                <a:solidFill>
                  <a:srgbClr val="FF0000"/>
                </a:solidFill>
                <a:latin typeface="Times New Roman" panose="02020603050405020304" pitchFamily="18" charset="0"/>
                <a:cs typeface="Times New Roman" panose="02020603050405020304" pitchFamily="18" charset="0"/>
              </a:rPr>
              <a:t>Anomalous Data Cluster</a:t>
            </a:r>
          </a:p>
        </p:txBody>
      </p:sp>
    </p:spTree>
    <p:extLst>
      <p:ext uri="{BB962C8B-B14F-4D97-AF65-F5344CB8AC3E}">
        <p14:creationId xmlns:p14="http://schemas.microsoft.com/office/powerpoint/2010/main" val="34623479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DFD17-8718-4DF4-A0FF-CEA83AEB0BB7}"/>
              </a:ext>
            </a:extLst>
          </p:cNvPr>
          <p:cNvSpPr>
            <a:spLocks noGrp="1"/>
          </p:cNvSpPr>
          <p:nvPr>
            <p:ph type="title"/>
          </p:nvPr>
        </p:nvSpPr>
        <p:spPr/>
        <p:txBody>
          <a:bodyPr/>
          <a:lstStyle/>
          <a:p>
            <a:r>
              <a:rPr lang="en-US" dirty="0"/>
              <a:t>Unsupervised Anomaly Detection</a:t>
            </a:r>
          </a:p>
        </p:txBody>
      </p:sp>
      <p:sp>
        <p:nvSpPr>
          <p:cNvPr id="4" name="Content Placeholder 2">
            <a:extLst>
              <a:ext uri="{FF2B5EF4-FFF2-40B4-BE49-F238E27FC236}">
                <a16:creationId xmlns:a16="http://schemas.microsoft.com/office/drawing/2014/main" id="{B132AFF1-2084-46A2-94CB-4E8B4FD0D8B1}"/>
              </a:ext>
            </a:extLst>
          </p:cNvPr>
          <p:cNvSpPr>
            <a:spLocks noGrp="1"/>
          </p:cNvSpPr>
          <p:nvPr>
            <p:ph idx="1"/>
          </p:nvPr>
        </p:nvSpPr>
        <p:spPr>
          <a:xfrm>
            <a:off x="153060" y="947428"/>
            <a:ext cx="5320687" cy="5172837"/>
          </a:xfrm>
        </p:spPr>
        <p:txBody>
          <a:bodyPr/>
          <a:lstStyle/>
          <a:p>
            <a:pPr>
              <a:spcBef>
                <a:spcPts val="600"/>
              </a:spcBef>
              <a:spcAft>
                <a:spcPts val="600"/>
              </a:spcAft>
            </a:pPr>
            <a:r>
              <a:rPr lang="en-US" dirty="0"/>
              <a:t>Unsupervised anomaly detection assumes most of the data in an unlabeled dataset is healthy data.</a:t>
            </a:r>
          </a:p>
          <a:p>
            <a:pPr>
              <a:spcBef>
                <a:spcPts val="600"/>
              </a:spcBef>
              <a:spcAft>
                <a:spcPts val="600"/>
              </a:spcAft>
            </a:pPr>
            <a:r>
              <a:rPr lang="en-US" dirty="0"/>
              <a:t>Unsupervised anomaly detection then determines the data points that are anomalous relative to the dataset.</a:t>
            </a:r>
          </a:p>
          <a:p>
            <a:pPr>
              <a:spcBef>
                <a:spcPts val="600"/>
              </a:spcBef>
              <a:spcAft>
                <a:spcPts val="600"/>
              </a:spcAft>
            </a:pPr>
            <a:r>
              <a:rPr lang="en-US" dirty="0"/>
              <a:t>In this example, a support vector machine (SVM) separates two clusters of data based on their distance from each other.</a:t>
            </a:r>
          </a:p>
        </p:txBody>
      </p:sp>
      <p:sp>
        <p:nvSpPr>
          <p:cNvPr id="36" name="Oval 35">
            <a:extLst>
              <a:ext uri="{FF2B5EF4-FFF2-40B4-BE49-F238E27FC236}">
                <a16:creationId xmlns:a16="http://schemas.microsoft.com/office/drawing/2014/main" id="{D56341DB-06D5-4A8E-AB12-7C03816E244D}"/>
              </a:ext>
            </a:extLst>
          </p:cNvPr>
          <p:cNvSpPr/>
          <p:nvPr/>
        </p:nvSpPr>
        <p:spPr bwMode="auto">
          <a:xfrm>
            <a:off x="5816081" y="2153923"/>
            <a:ext cx="228600" cy="228600"/>
          </a:xfrm>
          <a:prstGeom prst="ellipse">
            <a:avLst/>
          </a:prstGeom>
          <a:solidFill>
            <a:schemeClr val="tx1"/>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37" name="Oval 36">
            <a:extLst>
              <a:ext uri="{FF2B5EF4-FFF2-40B4-BE49-F238E27FC236}">
                <a16:creationId xmlns:a16="http://schemas.microsoft.com/office/drawing/2014/main" id="{0383DFFF-06B6-4691-B5DD-B3352C5B74D3}"/>
              </a:ext>
            </a:extLst>
          </p:cNvPr>
          <p:cNvSpPr/>
          <p:nvPr/>
        </p:nvSpPr>
        <p:spPr bwMode="auto">
          <a:xfrm>
            <a:off x="6081612" y="1671756"/>
            <a:ext cx="228600" cy="228600"/>
          </a:xfrm>
          <a:prstGeom prst="ellipse">
            <a:avLst/>
          </a:prstGeom>
          <a:solidFill>
            <a:schemeClr val="tx1"/>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38" name="Oval 37">
            <a:extLst>
              <a:ext uri="{FF2B5EF4-FFF2-40B4-BE49-F238E27FC236}">
                <a16:creationId xmlns:a16="http://schemas.microsoft.com/office/drawing/2014/main" id="{6B959604-DB97-4DB8-8917-CF5067FC9DFC}"/>
              </a:ext>
            </a:extLst>
          </p:cNvPr>
          <p:cNvSpPr/>
          <p:nvPr/>
        </p:nvSpPr>
        <p:spPr bwMode="auto">
          <a:xfrm>
            <a:off x="5816081" y="2401745"/>
            <a:ext cx="228600" cy="228600"/>
          </a:xfrm>
          <a:prstGeom prst="ellipse">
            <a:avLst/>
          </a:prstGeom>
          <a:solidFill>
            <a:schemeClr val="tx1"/>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39" name="Oval 38">
            <a:extLst>
              <a:ext uri="{FF2B5EF4-FFF2-40B4-BE49-F238E27FC236}">
                <a16:creationId xmlns:a16="http://schemas.microsoft.com/office/drawing/2014/main" id="{9C44D616-BA22-44B9-9AEB-AED0D50D7931}"/>
              </a:ext>
            </a:extLst>
          </p:cNvPr>
          <p:cNvSpPr/>
          <p:nvPr/>
        </p:nvSpPr>
        <p:spPr bwMode="auto">
          <a:xfrm>
            <a:off x="6081612" y="1919578"/>
            <a:ext cx="228600" cy="228600"/>
          </a:xfrm>
          <a:prstGeom prst="ellipse">
            <a:avLst/>
          </a:prstGeom>
          <a:solidFill>
            <a:schemeClr val="tx1"/>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40" name="Oval 39">
            <a:extLst>
              <a:ext uri="{FF2B5EF4-FFF2-40B4-BE49-F238E27FC236}">
                <a16:creationId xmlns:a16="http://schemas.microsoft.com/office/drawing/2014/main" id="{DDBEC8C9-0C7E-4CFF-AD4C-095468C6E615}"/>
              </a:ext>
            </a:extLst>
          </p:cNvPr>
          <p:cNvSpPr/>
          <p:nvPr/>
        </p:nvSpPr>
        <p:spPr bwMode="auto">
          <a:xfrm>
            <a:off x="6118543" y="2268223"/>
            <a:ext cx="228600" cy="228600"/>
          </a:xfrm>
          <a:prstGeom prst="ellipse">
            <a:avLst/>
          </a:prstGeom>
          <a:solidFill>
            <a:schemeClr val="tx1"/>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41" name="Oval 40">
            <a:extLst>
              <a:ext uri="{FF2B5EF4-FFF2-40B4-BE49-F238E27FC236}">
                <a16:creationId xmlns:a16="http://schemas.microsoft.com/office/drawing/2014/main" id="{B18F7A5C-F1A5-49B6-82CD-11E06224D587}"/>
              </a:ext>
            </a:extLst>
          </p:cNvPr>
          <p:cNvSpPr/>
          <p:nvPr/>
        </p:nvSpPr>
        <p:spPr bwMode="auto">
          <a:xfrm>
            <a:off x="6384074" y="1786056"/>
            <a:ext cx="228600" cy="228600"/>
          </a:xfrm>
          <a:prstGeom prst="ellipse">
            <a:avLst/>
          </a:prstGeom>
          <a:solidFill>
            <a:schemeClr val="tx1"/>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42" name="Oval 41">
            <a:extLst>
              <a:ext uri="{FF2B5EF4-FFF2-40B4-BE49-F238E27FC236}">
                <a16:creationId xmlns:a16="http://schemas.microsoft.com/office/drawing/2014/main" id="{7B7B8869-714C-4FB8-911C-A6019F76637C}"/>
              </a:ext>
            </a:extLst>
          </p:cNvPr>
          <p:cNvSpPr/>
          <p:nvPr/>
        </p:nvSpPr>
        <p:spPr bwMode="auto">
          <a:xfrm>
            <a:off x="6100078" y="2516045"/>
            <a:ext cx="228600" cy="228600"/>
          </a:xfrm>
          <a:prstGeom prst="ellipse">
            <a:avLst/>
          </a:prstGeom>
          <a:solidFill>
            <a:schemeClr val="tx1"/>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43" name="Oval 42">
            <a:extLst>
              <a:ext uri="{FF2B5EF4-FFF2-40B4-BE49-F238E27FC236}">
                <a16:creationId xmlns:a16="http://schemas.microsoft.com/office/drawing/2014/main" id="{D9FA5146-AAA5-48E8-9A50-7ABFEB313ABE}"/>
              </a:ext>
            </a:extLst>
          </p:cNvPr>
          <p:cNvSpPr/>
          <p:nvPr/>
        </p:nvSpPr>
        <p:spPr bwMode="auto">
          <a:xfrm>
            <a:off x="6365609" y="2033878"/>
            <a:ext cx="228600" cy="228600"/>
          </a:xfrm>
          <a:prstGeom prst="ellipse">
            <a:avLst/>
          </a:prstGeom>
          <a:solidFill>
            <a:schemeClr val="tx1"/>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44" name="Oval 43">
            <a:extLst>
              <a:ext uri="{FF2B5EF4-FFF2-40B4-BE49-F238E27FC236}">
                <a16:creationId xmlns:a16="http://schemas.microsoft.com/office/drawing/2014/main" id="{40C21D94-DBEF-408F-99E6-E5F588457DF5}"/>
              </a:ext>
            </a:extLst>
          </p:cNvPr>
          <p:cNvSpPr/>
          <p:nvPr/>
        </p:nvSpPr>
        <p:spPr bwMode="auto">
          <a:xfrm>
            <a:off x="6100078" y="2864690"/>
            <a:ext cx="228600" cy="228600"/>
          </a:xfrm>
          <a:prstGeom prst="ellipse">
            <a:avLst/>
          </a:prstGeom>
          <a:solidFill>
            <a:schemeClr val="tx1"/>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45" name="Oval 44">
            <a:extLst>
              <a:ext uri="{FF2B5EF4-FFF2-40B4-BE49-F238E27FC236}">
                <a16:creationId xmlns:a16="http://schemas.microsoft.com/office/drawing/2014/main" id="{3B0573C1-07B5-42FD-AED5-DFE29086C272}"/>
              </a:ext>
            </a:extLst>
          </p:cNvPr>
          <p:cNvSpPr/>
          <p:nvPr/>
        </p:nvSpPr>
        <p:spPr bwMode="auto">
          <a:xfrm>
            <a:off x="6365609" y="2382523"/>
            <a:ext cx="228600" cy="228600"/>
          </a:xfrm>
          <a:prstGeom prst="ellipse">
            <a:avLst/>
          </a:prstGeom>
          <a:solidFill>
            <a:schemeClr val="tx1"/>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46" name="Oval 45">
            <a:extLst>
              <a:ext uri="{FF2B5EF4-FFF2-40B4-BE49-F238E27FC236}">
                <a16:creationId xmlns:a16="http://schemas.microsoft.com/office/drawing/2014/main" id="{D0E2FB22-6FF5-43CF-9F5C-7DAA8C7D6C34}"/>
              </a:ext>
            </a:extLst>
          </p:cNvPr>
          <p:cNvSpPr/>
          <p:nvPr/>
        </p:nvSpPr>
        <p:spPr bwMode="auto">
          <a:xfrm>
            <a:off x="5779150" y="1858562"/>
            <a:ext cx="228600" cy="228600"/>
          </a:xfrm>
          <a:prstGeom prst="ellipse">
            <a:avLst/>
          </a:prstGeom>
          <a:solidFill>
            <a:schemeClr val="tx1"/>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47" name="Oval 46">
            <a:extLst>
              <a:ext uri="{FF2B5EF4-FFF2-40B4-BE49-F238E27FC236}">
                <a16:creationId xmlns:a16="http://schemas.microsoft.com/office/drawing/2014/main" id="{951E6AE0-C6E7-4EF9-B814-4EBBD6F5774C}"/>
              </a:ext>
            </a:extLst>
          </p:cNvPr>
          <p:cNvSpPr/>
          <p:nvPr/>
        </p:nvSpPr>
        <p:spPr bwMode="auto">
          <a:xfrm>
            <a:off x="6044681" y="1376395"/>
            <a:ext cx="228600" cy="228600"/>
          </a:xfrm>
          <a:prstGeom prst="ellipse">
            <a:avLst/>
          </a:prstGeom>
          <a:solidFill>
            <a:schemeClr val="tx1"/>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48" name="Oval 47">
            <a:extLst>
              <a:ext uri="{FF2B5EF4-FFF2-40B4-BE49-F238E27FC236}">
                <a16:creationId xmlns:a16="http://schemas.microsoft.com/office/drawing/2014/main" id="{AB4C5576-F399-4E3C-98C8-DC422A906FB1}"/>
              </a:ext>
            </a:extLst>
          </p:cNvPr>
          <p:cNvSpPr/>
          <p:nvPr/>
        </p:nvSpPr>
        <p:spPr bwMode="auto">
          <a:xfrm>
            <a:off x="6310212" y="2641402"/>
            <a:ext cx="228600" cy="228600"/>
          </a:xfrm>
          <a:prstGeom prst="ellipse">
            <a:avLst/>
          </a:prstGeom>
          <a:solidFill>
            <a:schemeClr val="tx1"/>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49" name="Oval 48">
            <a:extLst>
              <a:ext uri="{FF2B5EF4-FFF2-40B4-BE49-F238E27FC236}">
                <a16:creationId xmlns:a16="http://schemas.microsoft.com/office/drawing/2014/main" id="{A25F3DAC-040B-433F-9FE3-17366C7C19E1}"/>
              </a:ext>
            </a:extLst>
          </p:cNvPr>
          <p:cNvSpPr/>
          <p:nvPr/>
        </p:nvSpPr>
        <p:spPr bwMode="auto">
          <a:xfrm>
            <a:off x="6575743" y="2159235"/>
            <a:ext cx="228600" cy="228600"/>
          </a:xfrm>
          <a:prstGeom prst="ellipse">
            <a:avLst/>
          </a:prstGeom>
          <a:solidFill>
            <a:schemeClr val="tx1"/>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50" name="Oval 49">
            <a:extLst>
              <a:ext uri="{FF2B5EF4-FFF2-40B4-BE49-F238E27FC236}">
                <a16:creationId xmlns:a16="http://schemas.microsoft.com/office/drawing/2014/main" id="{CFB8D9BC-EEB5-44B3-A3BC-9EEF6D8886D4}"/>
              </a:ext>
            </a:extLst>
          </p:cNvPr>
          <p:cNvSpPr/>
          <p:nvPr/>
        </p:nvSpPr>
        <p:spPr bwMode="auto">
          <a:xfrm>
            <a:off x="5855954" y="1530814"/>
            <a:ext cx="228600" cy="228600"/>
          </a:xfrm>
          <a:prstGeom prst="ellipse">
            <a:avLst/>
          </a:prstGeom>
          <a:solidFill>
            <a:schemeClr val="tx1"/>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51" name="Oval 50">
            <a:extLst>
              <a:ext uri="{FF2B5EF4-FFF2-40B4-BE49-F238E27FC236}">
                <a16:creationId xmlns:a16="http://schemas.microsoft.com/office/drawing/2014/main" id="{E3921E9E-3A7B-4251-B744-5874930666E0}"/>
              </a:ext>
            </a:extLst>
          </p:cNvPr>
          <p:cNvSpPr/>
          <p:nvPr/>
        </p:nvSpPr>
        <p:spPr bwMode="auto">
          <a:xfrm>
            <a:off x="5843627" y="2664169"/>
            <a:ext cx="228600" cy="228600"/>
          </a:xfrm>
          <a:prstGeom prst="ellipse">
            <a:avLst/>
          </a:prstGeom>
          <a:solidFill>
            <a:schemeClr val="tx1"/>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52" name="Oval 51">
            <a:extLst>
              <a:ext uri="{FF2B5EF4-FFF2-40B4-BE49-F238E27FC236}">
                <a16:creationId xmlns:a16="http://schemas.microsoft.com/office/drawing/2014/main" id="{0A442CC7-C4B6-47F0-BABC-42CAC201B803}"/>
              </a:ext>
            </a:extLst>
          </p:cNvPr>
          <p:cNvSpPr/>
          <p:nvPr/>
        </p:nvSpPr>
        <p:spPr bwMode="auto">
          <a:xfrm rot="5400000">
            <a:off x="6749545" y="3386797"/>
            <a:ext cx="228600" cy="228600"/>
          </a:xfrm>
          <a:prstGeom prst="ellipse">
            <a:avLst/>
          </a:prstGeom>
          <a:solidFill>
            <a:schemeClr val="tx1"/>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53" name="Oval 52">
            <a:extLst>
              <a:ext uri="{FF2B5EF4-FFF2-40B4-BE49-F238E27FC236}">
                <a16:creationId xmlns:a16="http://schemas.microsoft.com/office/drawing/2014/main" id="{F15A9B4F-DC2B-45BA-9276-C075085114EF}"/>
              </a:ext>
            </a:extLst>
          </p:cNvPr>
          <p:cNvSpPr/>
          <p:nvPr/>
        </p:nvSpPr>
        <p:spPr bwMode="auto">
          <a:xfrm rot="5400000">
            <a:off x="6859739" y="2553209"/>
            <a:ext cx="228600" cy="228600"/>
          </a:xfrm>
          <a:prstGeom prst="ellipse">
            <a:avLst/>
          </a:prstGeom>
          <a:solidFill>
            <a:schemeClr val="tx1"/>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54" name="Oval 53">
            <a:extLst>
              <a:ext uri="{FF2B5EF4-FFF2-40B4-BE49-F238E27FC236}">
                <a16:creationId xmlns:a16="http://schemas.microsoft.com/office/drawing/2014/main" id="{4EF13B1E-43CD-42CC-8CA4-963A559C89BC}"/>
              </a:ext>
            </a:extLst>
          </p:cNvPr>
          <p:cNvSpPr/>
          <p:nvPr/>
        </p:nvSpPr>
        <p:spPr bwMode="auto">
          <a:xfrm rot="5400000">
            <a:off x="6749545" y="3634619"/>
            <a:ext cx="228600" cy="228600"/>
          </a:xfrm>
          <a:prstGeom prst="ellipse">
            <a:avLst/>
          </a:prstGeom>
          <a:solidFill>
            <a:schemeClr val="tx1"/>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55" name="Oval 54">
            <a:extLst>
              <a:ext uri="{FF2B5EF4-FFF2-40B4-BE49-F238E27FC236}">
                <a16:creationId xmlns:a16="http://schemas.microsoft.com/office/drawing/2014/main" id="{DB9F69F0-4703-4B17-9B1D-C29CEEB1B76A}"/>
              </a:ext>
            </a:extLst>
          </p:cNvPr>
          <p:cNvSpPr/>
          <p:nvPr/>
        </p:nvSpPr>
        <p:spPr bwMode="auto">
          <a:xfrm rot="5400000">
            <a:off x="6859739" y="2801031"/>
            <a:ext cx="228600" cy="228600"/>
          </a:xfrm>
          <a:prstGeom prst="ellipse">
            <a:avLst/>
          </a:prstGeom>
          <a:solidFill>
            <a:schemeClr val="tx1"/>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56" name="Oval 55">
            <a:extLst>
              <a:ext uri="{FF2B5EF4-FFF2-40B4-BE49-F238E27FC236}">
                <a16:creationId xmlns:a16="http://schemas.microsoft.com/office/drawing/2014/main" id="{D6F0BD2C-A4C3-4E8F-90F7-0C67AC6619CB}"/>
              </a:ext>
            </a:extLst>
          </p:cNvPr>
          <p:cNvSpPr/>
          <p:nvPr/>
        </p:nvSpPr>
        <p:spPr bwMode="auto">
          <a:xfrm rot="5400000">
            <a:off x="7052007" y="3501097"/>
            <a:ext cx="228600" cy="228600"/>
          </a:xfrm>
          <a:prstGeom prst="ellipse">
            <a:avLst/>
          </a:prstGeom>
          <a:solidFill>
            <a:schemeClr val="tx1"/>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57" name="Oval 56">
            <a:extLst>
              <a:ext uri="{FF2B5EF4-FFF2-40B4-BE49-F238E27FC236}">
                <a16:creationId xmlns:a16="http://schemas.microsoft.com/office/drawing/2014/main" id="{5B336310-C0B2-49BF-A4EF-BF1F86AC8890}"/>
              </a:ext>
            </a:extLst>
          </p:cNvPr>
          <p:cNvSpPr/>
          <p:nvPr/>
        </p:nvSpPr>
        <p:spPr bwMode="auto">
          <a:xfrm rot="5400000">
            <a:off x="7162201" y="2667509"/>
            <a:ext cx="228600" cy="228600"/>
          </a:xfrm>
          <a:prstGeom prst="ellipse">
            <a:avLst/>
          </a:prstGeom>
          <a:solidFill>
            <a:schemeClr val="tx1"/>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58" name="Oval 57">
            <a:extLst>
              <a:ext uri="{FF2B5EF4-FFF2-40B4-BE49-F238E27FC236}">
                <a16:creationId xmlns:a16="http://schemas.microsoft.com/office/drawing/2014/main" id="{BEF3F1AF-68FA-41F3-81F7-68B676B05E14}"/>
              </a:ext>
            </a:extLst>
          </p:cNvPr>
          <p:cNvSpPr/>
          <p:nvPr/>
        </p:nvSpPr>
        <p:spPr bwMode="auto">
          <a:xfrm rot="5400000">
            <a:off x="7033542" y="3748919"/>
            <a:ext cx="228600" cy="228600"/>
          </a:xfrm>
          <a:prstGeom prst="ellipse">
            <a:avLst/>
          </a:prstGeom>
          <a:solidFill>
            <a:schemeClr val="tx1"/>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59" name="Oval 58">
            <a:extLst>
              <a:ext uri="{FF2B5EF4-FFF2-40B4-BE49-F238E27FC236}">
                <a16:creationId xmlns:a16="http://schemas.microsoft.com/office/drawing/2014/main" id="{4BEFCCB4-8827-4897-B9AA-36463FDC3DBE}"/>
              </a:ext>
            </a:extLst>
          </p:cNvPr>
          <p:cNvSpPr/>
          <p:nvPr/>
        </p:nvSpPr>
        <p:spPr bwMode="auto">
          <a:xfrm rot="5400000">
            <a:off x="7299073" y="3266752"/>
            <a:ext cx="228600" cy="228600"/>
          </a:xfrm>
          <a:prstGeom prst="ellipse">
            <a:avLst/>
          </a:prstGeom>
          <a:solidFill>
            <a:schemeClr val="tx1"/>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60" name="Oval 59">
            <a:extLst>
              <a:ext uri="{FF2B5EF4-FFF2-40B4-BE49-F238E27FC236}">
                <a16:creationId xmlns:a16="http://schemas.microsoft.com/office/drawing/2014/main" id="{43A39F08-0F92-4216-BFA6-E27ACF9B5422}"/>
              </a:ext>
            </a:extLst>
          </p:cNvPr>
          <p:cNvSpPr/>
          <p:nvPr/>
        </p:nvSpPr>
        <p:spPr bwMode="auto">
          <a:xfrm rot="5400000">
            <a:off x="7033542" y="4097564"/>
            <a:ext cx="228600" cy="228600"/>
          </a:xfrm>
          <a:prstGeom prst="ellipse">
            <a:avLst/>
          </a:prstGeom>
          <a:solidFill>
            <a:schemeClr val="tx1"/>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61" name="Oval 60">
            <a:extLst>
              <a:ext uri="{FF2B5EF4-FFF2-40B4-BE49-F238E27FC236}">
                <a16:creationId xmlns:a16="http://schemas.microsoft.com/office/drawing/2014/main" id="{56E951ED-2543-44F0-A4E2-ADBFEE9A2900}"/>
              </a:ext>
            </a:extLst>
          </p:cNvPr>
          <p:cNvSpPr/>
          <p:nvPr/>
        </p:nvSpPr>
        <p:spPr bwMode="auto">
          <a:xfrm rot="5400000">
            <a:off x="7299073" y="3615397"/>
            <a:ext cx="228600" cy="228600"/>
          </a:xfrm>
          <a:prstGeom prst="ellipse">
            <a:avLst/>
          </a:prstGeom>
          <a:solidFill>
            <a:schemeClr val="tx1"/>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62" name="Oval 61">
            <a:extLst>
              <a:ext uri="{FF2B5EF4-FFF2-40B4-BE49-F238E27FC236}">
                <a16:creationId xmlns:a16="http://schemas.microsoft.com/office/drawing/2014/main" id="{E7725C89-0E31-4E02-9B38-00C80F8D45CD}"/>
              </a:ext>
            </a:extLst>
          </p:cNvPr>
          <p:cNvSpPr/>
          <p:nvPr/>
        </p:nvSpPr>
        <p:spPr bwMode="auto">
          <a:xfrm rot="5400000">
            <a:off x="6557277" y="2740015"/>
            <a:ext cx="228600" cy="228600"/>
          </a:xfrm>
          <a:prstGeom prst="ellipse">
            <a:avLst/>
          </a:prstGeom>
          <a:solidFill>
            <a:schemeClr val="tx1"/>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63" name="Oval 62">
            <a:extLst>
              <a:ext uri="{FF2B5EF4-FFF2-40B4-BE49-F238E27FC236}">
                <a16:creationId xmlns:a16="http://schemas.microsoft.com/office/drawing/2014/main" id="{DED69092-998F-488F-9247-F4244038C919}"/>
              </a:ext>
            </a:extLst>
          </p:cNvPr>
          <p:cNvSpPr/>
          <p:nvPr/>
        </p:nvSpPr>
        <p:spPr bwMode="auto">
          <a:xfrm rot="5400000">
            <a:off x="7243676" y="3874276"/>
            <a:ext cx="228600" cy="228600"/>
          </a:xfrm>
          <a:prstGeom prst="ellipse">
            <a:avLst/>
          </a:prstGeom>
          <a:solidFill>
            <a:schemeClr val="tx1"/>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64" name="Oval 63">
            <a:extLst>
              <a:ext uri="{FF2B5EF4-FFF2-40B4-BE49-F238E27FC236}">
                <a16:creationId xmlns:a16="http://schemas.microsoft.com/office/drawing/2014/main" id="{830D7BAB-AC32-48A2-B0D1-5F930434B890}"/>
              </a:ext>
            </a:extLst>
          </p:cNvPr>
          <p:cNvSpPr/>
          <p:nvPr/>
        </p:nvSpPr>
        <p:spPr bwMode="auto">
          <a:xfrm rot="5400000">
            <a:off x="7509207" y="3392109"/>
            <a:ext cx="228600" cy="228600"/>
          </a:xfrm>
          <a:prstGeom prst="ellipse">
            <a:avLst/>
          </a:prstGeom>
          <a:solidFill>
            <a:schemeClr val="tx1"/>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65" name="Oval 64">
            <a:extLst>
              <a:ext uri="{FF2B5EF4-FFF2-40B4-BE49-F238E27FC236}">
                <a16:creationId xmlns:a16="http://schemas.microsoft.com/office/drawing/2014/main" id="{C45B2EC7-2AEC-4F99-AF07-A251171B0757}"/>
              </a:ext>
            </a:extLst>
          </p:cNvPr>
          <p:cNvSpPr/>
          <p:nvPr/>
        </p:nvSpPr>
        <p:spPr bwMode="auto">
          <a:xfrm rot="5400000">
            <a:off x="6634081" y="2412267"/>
            <a:ext cx="228600" cy="228600"/>
          </a:xfrm>
          <a:prstGeom prst="ellipse">
            <a:avLst/>
          </a:prstGeom>
          <a:solidFill>
            <a:schemeClr val="tx1"/>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66" name="Oval 65">
            <a:extLst>
              <a:ext uri="{FF2B5EF4-FFF2-40B4-BE49-F238E27FC236}">
                <a16:creationId xmlns:a16="http://schemas.microsoft.com/office/drawing/2014/main" id="{87C6E216-4980-4E53-8DBF-91727FA5DCFB}"/>
              </a:ext>
            </a:extLst>
          </p:cNvPr>
          <p:cNvSpPr/>
          <p:nvPr/>
        </p:nvSpPr>
        <p:spPr bwMode="auto">
          <a:xfrm rot="5400000">
            <a:off x="6777091" y="3897043"/>
            <a:ext cx="228600" cy="228600"/>
          </a:xfrm>
          <a:prstGeom prst="ellipse">
            <a:avLst/>
          </a:prstGeom>
          <a:solidFill>
            <a:schemeClr val="tx1"/>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67" name="Oval 66">
            <a:extLst>
              <a:ext uri="{FF2B5EF4-FFF2-40B4-BE49-F238E27FC236}">
                <a16:creationId xmlns:a16="http://schemas.microsoft.com/office/drawing/2014/main" id="{37C60C15-4FD4-4D59-BCF0-64232228046C}"/>
              </a:ext>
            </a:extLst>
          </p:cNvPr>
          <p:cNvSpPr/>
          <p:nvPr/>
        </p:nvSpPr>
        <p:spPr bwMode="auto">
          <a:xfrm rot="5400000">
            <a:off x="6328677" y="1482294"/>
            <a:ext cx="228600" cy="228600"/>
          </a:xfrm>
          <a:prstGeom prst="ellipse">
            <a:avLst/>
          </a:prstGeom>
          <a:solidFill>
            <a:schemeClr val="tx1"/>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68" name="Oval 67">
            <a:extLst>
              <a:ext uri="{FF2B5EF4-FFF2-40B4-BE49-F238E27FC236}">
                <a16:creationId xmlns:a16="http://schemas.microsoft.com/office/drawing/2014/main" id="{AE4851E6-7DC0-471D-8623-FCA9F7C7C5EF}"/>
              </a:ext>
            </a:extLst>
          </p:cNvPr>
          <p:cNvSpPr/>
          <p:nvPr/>
        </p:nvSpPr>
        <p:spPr bwMode="auto">
          <a:xfrm rot="5400000">
            <a:off x="6662345" y="1871450"/>
            <a:ext cx="228600" cy="228600"/>
          </a:xfrm>
          <a:prstGeom prst="ellipse">
            <a:avLst/>
          </a:prstGeom>
          <a:solidFill>
            <a:schemeClr val="tx1"/>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69" name="Oval 68">
            <a:extLst>
              <a:ext uri="{FF2B5EF4-FFF2-40B4-BE49-F238E27FC236}">
                <a16:creationId xmlns:a16="http://schemas.microsoft.com/office/drawing/2014/main" id="{2234B94C-5449-4826-88DC-44CC1238532D}"/>
              </a:ext>
            </a:extLst>
          </p:cNvPr>
          <p:cNvSpPr/>
          <p:nvPr/>
        </p:nvSpPr>
        <p:spPr bwMode="auto">
          <a:xfrm rot="5400000">
            <a:off x="6922292" y="2217237"/>
            <a:ext cx="228600" cy="228600"/>
          </a:xfrm>
          <a:prstGeom prst="ellipse">
            <a:avLst/>
          </a:prstGeom>
          <a:solidFill>
            <a:schemeClr val="tx1"/>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04" name="TextBox 103">
            <a:extLst>
              <a:ext uri="{FF2B5EF4-FFF2-40B4-BE49-F238E27FC236}">
                <a16:creationId xmlns:a16="http://schemas.microsoft.com/office/drawing/2014/main" id="{B3899601-F7A6-4D9F-822E-993B478E8368}"/>
              </a:ext>
            </a:extLst>
          </p:cNvPr>
          <p:cNvSpPr txBox="1"/>
          <p:nvPr/>
        </p:nvSpPr>
        <p:spPr>
          <a:xfrm>
            <a:off x="6128364" y="4432718"/>
            <a:ext cx="2241900" cy="707886"/>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Original, Unlabeled Dataset</a:t>
            </a:r>
          </a:p>
        </p:txBody>
      </p:sp>
      <p:sp>
        <p:nvSpPr>
          <p:cNvPr id="105" name="TextBox 104">
            <a:extLst>
              <a:ext uri="{FF2B5EF4-FFF2-40B4-BE49-F238E27FC236}">
                <a16:creationId xmlns:a16="http://schemas.microsoft.com/office/drawing/2014/main" id="{FF8A62E2-1D8F-44FA-A31D-3519264CCDF2}"/>
              </a:ext>
            </a:extLst>
          </p:cNvPr>
          <p:cNvSpPr txBox="1"/>
          <p:nvPr/>
        </p:nvSpPr>
        <p:spPr>
          <a:xfrm>
            <a:off x="9611941" y="4460156"/>
            <a:ext cx="2426999" cy="707886"/>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Identified Clusters of Data Using SVM</a:t>
            </a:r>
          </a:p>
        </p:txBody>
      </p:sp>
      <p:sp>
        <p:nvSpPr>
          <p:cNvPr id="106" name="Oval 105">
            <a:extLst>
              <a:ext uri="{FF2B5EF4-FFF2-40B4-BE49-F238E27FC236}">
                <a16:creationId xmlns:a16="http://schemas.microsoft.com/office/drawing/2014/main" id="{B0446D8E-9701-4B20-A587-E58D5FD02D00}"/>
              </a:ext>
            </a:extLst>
          </p:cNvPr>
          <p:cNvSpPr/>
          <p:nvPr/>
        </p:nvSpPr>
        <p:spPr bwMode="auto">
          <a:xfrm>
            <a:off x="9457768" y="2181361"/>
            <a:ext cx="228600" cy="228600"/>
          </a:xfrm>
          <a:prstGeom prst="ellipse">
            <a:avLst/>
          </a:prstGeom>
          <a:solidFill>
            <a:schemeClr val="accent1">
              <a:lumMod val="60000"/>
              <a:lumOff val="40000"/>
            </a:schemeClr>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07" name="Oval 106">
            <a:extLst>
              <a:ext uri="{FF2B5EF4-FFF2-40B4-BE49-F238E27FC236}">
                <a16:creationId xmlns:a16="http://schemas.microsoft.com/office/drawing/2014/main" id="{540D71F1-48C2-4C79-AE37-D4C169A81F85}"/>
              </a:ext>
            </a:extLst>
          </p:cNvPr>
          <p:cNvSpPr/>
          <p:nvPr/>
        </p:nvSpPr>
        <p:spPr bwMode="auto">
          <a:xfrm>
            <a:off x="9723299" y="1699194"/>
            <a:ext cx="228600" cy="228600"/>
          </a:xfrm>
          <a:prstGeom prst="ellipse">
            <a:avLst/>
          </a:prstGeom>
          <a:solidFill>
            <a:schemeClr val="accent1">
              <a:lumMod val="60000"/>
              <a:lumOff val="40000"/>
            </a:schemeClr>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08" name="Oval 107">
            <a:extLst>
              <a:ext uri="{FF2B5EF4-FFF2-40B4-BE49-F238E27FC236}">
                <a16:creationId xmlns:a16="http://schemas.microsoft.com/office/drawing/2014/main" id="{8D2E1F37-0B0C-4DD9-8EE5-187036C565CD}"/>
              </a:ext>
            </a:extLst>
          </p:cNvPr>
          <p:cNvSpPr/>
          <p:nvPr/>
        </p:nvSpPr>
        <p:spPr bwMode="auto">
          <a:xfrm>
            <a:off x="9457768" y="2429183"/>
            <a:ext cx="228600" cy="228600"/>
          </a:xfrm>
          <a:prstGeom prst="ellipse">
            <a:avLst/>
          </a:prstGeom>
          <a:solidFill>
            <a:schemeClr val="accent1">
              <a:lumMod val="60000"/>
              <a:lumOff val="40000"/>
            </a:schemeClr>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09" name="Oval 108">
            <a:extLst>
              <a:ext uri="{FF2B5EF4-FFF2-40B4-BE49-F238E27FC236}">
                <a16:creationId xmlns:a16="http://schemas.microsoft.com/office/drawing/2014/main" id="{3A17ACED-F716-493D-BED1-6C37178F5DF4}"/>
              </a:ext>
            </a:extLst>
          </p:cNvPr>
          <p:cNvSpPr/>
          <p:nvPr/>
        </p:nvSpPr>
        <p:spPr bwMode="auto">
          <a:xfrm>
            <a:off x="9723299" y="1947016"/>
            <a:ext cx="228600" cy="228600"/>
          </a:xfrm>
          <a:prstGeom prst="ellipse">
            <a:avLst/>
          </a:prstGeom>
          <a:solidFill>
            <a:schemeClr val="accent1">
              <a:lumMod val="60000"/>
              <a:lumOff val="40000"/>
            </a:schemeClr>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10" name="Oval 109">
            <a:extLst>
              <a:ext uri="{FF2B5EF4-FFF2-40B4-BE49-F238E27FC236}">
                <a16:creationId xmlns:a16="http://schemas.microsoft.com/office/drawing/2014/main" id="{438B04FF-AE91-4854-8923-BC6F1D430AC7}"/>
              </a:ext>
            </a:extLst>
          </p:cNvPr>
          <p:cNvSpPr/>
          <p:nvPr/>
        </p:nvSpPr>
        <p:spPr bwMode="auto">
          <a:xfrm>
            <a:off x="9760230" y="2295661"/>
            <a:ext cx="228600" cy="228600"/>
          </a:xfrm>
          <a:prstGeom prst="ellipse">
            <a:avLst/>
          </a:prstGeom>
          <a:solidFill>
            <a:schemeClr val="accent1">
              <a:lumMod val="60000"/>
              <a:lumOff val="40000"/>
            </a:schemeClr>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11" name="Oval 110">
            <a:extLst>
              <a:ext uri="{FF2B5EF4-FFF2-40B4-BE49-F238E27FC236}">
                <a16:creationId xmlns:a16="http://schemas.microsoft.com/office/drawing/2014/main" id="{A961FDF7-A9DC-48FC-98DF-28267C5E4DC4}"/>
              </a:ext>
            </a:extLst>
          </p:cNvPr>
          <p:cNvSpPr/>
          <p:nvPr/>
        </p:nvSpPr>
        <p:spPr bwMode="auto">
          <a:xfrm>
            <a:off x="10025761" y="1813494"/>
            <a:ext cx="228600" cy="228600"/>
          </a:xfrm>
          <a:prstGeom prst="ellipse">
            <a:avLst/>
          </a:prstGeom>
          <a:solidFill>
            <a:schemeClr val="accent1">
              <a:lumMod val="60000"/>
              <a:lumOff val="40000"/>
            </a:schemeClr>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12" name="Oval 111">
            <a:extLst>
              <a:ext uri="{FF2B5EF4-FFF2-40B4-BE49-F238E27FC236}">
                <a16:creationId xmlns:a16="http://schemas.microsoft.com/office/drawing/2014/main" id="{7C3546AD-3819-4ED2-860C-99F5AC0E75A6}"/>
              </a:ext>
            </a:extLst>
          </p:cNvPr>
          <p:cNvSpPr/>
          <p:nvPr/>
        </p:nvSpPr>
        <p:spPr bwMode="auto">
          <a:xfrm>
            <a:off x="9741765" y="2543483"/>
            <a:ext cx="228600" cy="228600"/>
          </a:xfrm>
          <a:prstGeom prst="ellipse">
            <a:avLst/>
          </a:prstGeom>
          <a:solidFill>
            <a:schemeClr val="accent1">
              <a:lumMod val="60000"/>
              <a:lumOff val="40000"/>
            </a:schemeClr>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13" name="Oval 112">
            <a:extLst>
              <a:ext uri="{FF2B5EF4-FFF2-40B4-BE49-F238E27FC236}">
                <a16:creationId xmlns:a16="http://schemas.microsoft.com/office/drawing/2014/main" id="{7C0A8275-63A6-4A99-8C9F-75DF2ACAB8CB}"/>
              </a:ext>
            </a:extLst>
          </p:cNvPr>
          <p:cNvSpPr/>
          <p:nvPr/>
        </p:nvSpPr>
        <p:spPr bwMode="auto">
          <a:xfrm>
            <a:off x="10007296" y="2061316"/>
            <a:ext cx="228600" cy="228600"/>
          </a:xfrm>
          <a:prstGeom prst="ellipse">
            <a:avLst/>
          </a:prstGeom>
          <a:solidFill>
            <a:schemeClr val="accent1">
              <a:lumMod val="60000"/>
              <a:lumOff val="40000"/>
            </a:schemeClr>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14" name="Oval 113">
            <a:extLst>
              <a:ext uri="{FF2B5EF4-FFF2-40B4-BE49-F238E27FC236}">
                <a16:creationId xmlns:a16="http://schemas.microsoft.com/office/drawing/2014/main" id="{0FDA3FE7-FD09-461A-8CA6-87A902F8F6FE}"/>
              </a:ext>
            </a:extLst>
          </p:cNvPr>
          <p:cNvSpPr/>
          <p:nvPr/>
        </p:nvSpPr>
        <p:spPr bwMode="auto">
          <a:xfrm>
            <a:off x="9741765" y="2892128"/>
            <a:ext cx="228600" cy="228600"/>
          </a:xfrm>
          <a:prstGeom prst="ellipse">
            <a:avLst/>
          </a:prstGeom>
          <a:solidFill>
            <a:schemeClr val="accent1">
              <a:lumMod val="60000"/>
              <a:lumOff val="40000"/>
            </a:schemeClr>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15" name="Oval 114">
            <a:extLst>
              <a:ext uri="{FF2B5EF4-FFF2-40B4-BE49-F238E27FC236}">
                <a16:creationId xmlns:a16="http://schemas.microsoft.com/office/drawing/2014/main" id="{06DBC82B-8E42-437D-B33A-34CB64649A59}"/>
              </a:ext>
            </a:extLst>
          </p:cNvPr>
          <p:cNvSpPr/>
          <p:nvPr/>
        </p:nvSpPr>
        <p:spPr bwMode="auto">
          <a:xfrm>
            <a:off x="10007296" y="2409961"/>
            <a:ext cx="228600" cy="228600"/>
          </a:xfrm>
          <a:prstGeom prst="ellipse">
            <a:avLst/>
          </a:prstGeom>
          <a:solidFill>
            <a:schemeClr val="accent1">
              <a:lumMod val="60000"/>
              <a:lumOff val="40000"/>
            </a:schemeClr>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16" name="Oval 115">
            <a:extLst>
              <a:ext uri="{FF2B5EF4-FFF2-40B4-BE49-F238E27FC236}">
                <a16:creationId xmlns:a16="http://schemas.microsoft.com/office/drawing/2014/main" id="{77571CD5-2DCC-4D30-9C7C-B14EFE395A8F}"/>
              </a:ext>
            </a:extLst>
          </p:cNvPr>
          <p:cNvSpPr/>
          <p:nvPr/>
        </p:nvSpPr>
        <p:spPr bwMode="auto">
          <a:xfrm>
            <a:off x="9420837" y="1886000"/>
            <a:ext cx="228600" cy="228600"/>
          </a:xfrm>
          <a:prstGeom prst="ellipse">
            <a:avLst/>
          </a:prstGeom>
          <a:solidFill>
            <a:schemeClr val="accent1">
              <a:lumMod val="60000"/>
              <a:lumOff val="40000"/>
            </a:schemeClr>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17" name="Oval 116">
            <a:extLst>
              <a:ext uri="{FF2B5EF4-FFF2-40B4-BE49-F238E27FC236}">
                <a16:creationId xmlns:a16="http://schemas.microsoft.com/office/drawing/2014/main" id="{E388079A-02DF-4A29-B5AB-03163DB239B7}"/>
              </a:ext>
            </a:extLst>
          </p:cNvPr>
          <p:cNvSpPr/>
          <p:nvPr/>
        </p:nvSpPr>
        <p:spPr bwMode="auto">
          <a:xfrm>
            <a:off x="9686368" y="1403833"/>
            <a:ext cx="228600" cy="228600"/>
          </a:xfrm>
          <a:prstGeom prst="ellipse">
            <a:avLst/>
          </a:prstGeom>
          <a:solidFill>
            <a:schemeClr val="accent1">
              <a:lumMod val="60000"/>
              <a:lumOff val="40000"/>
            </a:schemeClr>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18" name="Oval 117">
            <a:extLst>
              <a:ext uri="{FF2B5EF4-FFF2-40B4-BE49-F238E27FC236}">
                <a16:creationId xmlns:a16="http://schemas.microsoft.com/office/drawing/2014/main" id="{9AB1B769-DC93-4D21-9F77-CDE65CE2B121}"/>
              </a:ext>
            </a:extLst>
          </p:cNvPr>
          <p:cNvSpPr/>
          <p:nvPr/>
        </p:nvSpPr>
        <p:spPr bwMode="auto">
          <a:xfrm>
            <a:off x="9951899" y="2668840"/>
            <a:ext cx="228600" cy="228600"/>
          </a:xfrm>
          <a:prstGeom prst="ellipse">
            <a:avLst/>
          </a:prstGeom>
          <a:solidFill>
            <a:schemeClr val="accent1">
              <a:lumMod val="60000"/>
              <a:lumOff val="40000"/>
            </a:schemeClr>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19" name="Oval 118">
            <a:extLst>
              <a:ext uri="{FF2B5EF4-FFF2-40B4-BE49-F238E27FC236}">
                <a16:creationId xmlns:a16="http://schemas.microsoft.com/office/drawing/2014/main" id="{DDA8E4CE-AC40-4DC1-B6B1-9E99BD22AB82}"/>
              </a:ext>
            </a:extLst>
          </p:cNvPr>
          <p:cNvSpPr/>
          <p:nvPr/>
        </p:nvSpPr>
        <p:spPr bwMode="auto">
          <a:xfrm>
            <a:off x="10217430" y="2186673"/>
            <a:ext cx="228600" cy="228600"/>
          </a:xfrm>
          <a:prstGeom prst="ellipse">
            <a:avLst/>
          </a:prstGeom>
          <a:solidFill>
            <a:schemeClr val="accent1">
              <a:lumMod val="60000"/>
              <a:lumOff val="40000"/>
            </a:schemeClr>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20" name="Oval 119">
            <a:extLst>
              <a:ext uri="{FF2B5EF4-FFF2-40B4-BE49-F238E27FC236}">
                <a16:creationId xmlns:a16="http://schemas.microsoft.com/office/drawing/2014/main" id="{FAA99455-97DF-4255-BB39-0751FA4A7726}"/>
              </a:ext>
            </a:extLst>
          </p:cNvPr>
          <p:cNvSpPr/>
          <p:nvPr/>
        </p:nvSpPr>
        <p:spPr bwMode="auto">
          <a:xfrm>
            <a:off x="9497641" y="1558252"/>
            <a:ext cx="228600" cy="228600"/>
          </a:xfrm>
          <a:prstGeom prst="ellipse">
            <a:avLst/>
          </a:prstGeom>
          <a:solidFill>
            <a:schemeClr val="accent1">
              <a:lumMod val="60000"/>
              <a:lumOff val="40000"/>
            </a:schemeClr>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21" name="Oval 120">
            <a:extLst>
              <a:ext uri="{FF2B5EF4-FFF2-40B4-BE49-F238E27FC236}">
                <a16:creationId xmlns:a16="http://schemas.microsoft.com/office/drawing/2014/main" id="{638EA6C0-0C3A-4E30-9A90-952210641A75}"/>
              </a:ext>
            </a:extLst>
          </p:cNvPr>
          <p:cNvSpPr/>
          <p:nvPr/>
        </p:nvSpPr>
        <p:spPr bwMode="auto">
          <a:xfrm>
            <a:off x="9485314" y="2691607"/>
            <a:ext cx="228600" cy="228600"/>
          </a:xfrm>
          <a:prstGeom prst="ellipse">
            <a:avLst/>
          </a:prstGeom>
          <a:solidFill>
            <a:schemeClr val="accent1">
              <a:lumMod val="60000"/>
              <a:lumOff val="40000"/>
            </a:schemeClr>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22" name="Oval 121">
            <a:extLst>
              <a:ext uri="{FF2B5EF4-FFF2-40B4-BE49-F238E27FC236}">
                <a16:creationId xmlns:a16="http://schemas.microsoft.com/office/drawing/2014/main" id="{BADF2983-82D7-4868-84DE-124B533AB4CE}"/>
              </a:ext>
            </a:extLst>
          </p:cNvPr>
          <p:cNvSpPr/>
          <p:nvPr/>
        </p:nvSpPr>
        <p:spPr bwMode="auto">
          <a:xfrm rot="5400000">
            <a:off x="10391232" y="3414235"/>
            <a:ext cx="228600" cy="228600"/>
          </a:xfrm>
          <a:prstGeom prst="ellipse">
            <a:avLst/>
          </a:prstGeom>
          <a:solidFill>
            <a:srgbClr val="FF0000"/>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23" name="Oval 122">
            <a:extLst>
              <a:ext uri="{FF2B5EF4-FFF2-40B4-BE49-F238E27FC236}">
                <a16:creationId xmlns:a16="http://schemas.microsoft.com/office/drawing/2014/main" id="{E564BE67-8071-4525-A472-2A8F0975AAA5}"/>
              </a:ext>
            </a:extLst>
          </p:cNvPr>
          <p:cNvSpPr/>
          <p:nvPr/>
        </p:nvSpPr>
        <p:spPr bwMode="auto">
          <a:xfrm rot="5400000">
            <a:off x="10501426" y="2580647"/>
            <a:ext cx="228600" cy="228600"/>
          </a:xfrm>
          <a:prstGeom prst="ellipse">
            <a:avLst/>
          </a:prstGeom>
          <a:solidFill>
            <a:schemeClr val="accent1">
              <a:lumMod val="60000"/>
              <a:lumOff val="40000"/>
            </a:schemeClr>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24" name="Oval 123">
            <a:extLst>
              <a:ext uri="{FF2B5EF4-FFF2-40B4-BE49-F238E27FC236}">
                <a16:creationId xmlns:a16="http://schemas.microsoft.com/office/drawing/2014/main" id="{F8D76A21-ED0A-45BD-A25F-666D69E102AA}"/>
              </a:ext>
            </a:extLst>
          </p:cNvPr>
          <p:cNvSpPr/>
          <p:nvPr/>
        </p:nvSpPr>
        <p:spPr bwMode="auto">
          <a:xfrm rot="5400000">
            <a:off x="10391232" y="3662057"/>
            <a:ext cx="228600" cy="228600"/>
          </a:xfrm>
          <a:prstGeom prst="ellipse">
            <a:avLst/>
          </a:prstGeom>
          <a:solidFill>
            <a:srgbClr val="FF0000"/>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25" name="Oval 124">
            <a:extLst>
              <a:ext uri="{FF2B5EF4-FFF2-40B4-BE49-F238E27FC236}">
                <a16:creationId xmlns:a16="http://schemas.microsoft.com/office/drawing/2014/main" id="{A65B921D-9E57-401B-9934-CD8AA37A12FA}"/>
              </a:ext>
            </a:extLst>
          </p:cNvPr>
          <p:cNvSpPr/>
          <p:nvPr/>
        </p:nvSpPr>
        <p:spPr bwMode="auto">
          <a:xfrm rot="5400000">
            <a:off x="10501426" y="2828469"/>
            <a:ext cx="228600" cy="228600"/>
          </a:xfrm>
          <a:prstGeom prst="ellipse">
            <a:avLst/>
          </a:prstGeom>
          <a:solidFill>
            <a:schemeClr val="accent1">
              <a:lumMod val="60000"/>
              <a:lumOff val="40000"/>
            </a:schemeClr>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26" name="Oval 125">
            <a:extLst>
              <a:ext uri="{FF2B5EF4-FFF2-40B4-BE49-F238E27FC236}">
                <a16:creationId xmlns:a16="http://schemas.microsoft.com/office/drawing/2014/main" id="{EECD45E7-DE03-44C6-AE25-ECFE253B5DAC}"/>
              </a:ext>
            </a:extLst>
          </p:cNvPr>
          <p:cNvSpPr/>
          <p:nvPr/>
        </p:nvSpPr>
        <p:spPr bwMode="auto">
          <a:xfrm rot="5400000">
            <a:off x="10693694" y="3528535"/>
            <a:ext cx="228600" cy="228600"/>
          </a:xfrm>
          <a:prstGeom prst="ellipse">
            <a:avLst/>
          </a:prstGeom>
          <a:solidFill>
            <a:srgbClr val="FF0000"/>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27" name="Oval 126">
            <a:extLst>
              <a:ext uri="{FF2B5EF4-FFF2-40B4-BE49-F238E27FC236}">
                <a16:creationId xmlns:a16="http://schemas.microsoft.com/office/drawing/2014/main" id="{6A3D545E-6477-452C-833E-43EF000528D7}"/>
              </a:ext>
            </a:extLst>
          </p:cNvPr>
          <p:cNvSpPr/>
          <p:nvPr/>
        </p:nvSpPr>
        <p:spPr bwMode="auto">
          <a:xfrm rot="5400000">
            <a:off x="10803888" y="2694947"/>
            <a:ext cx="228600" cy="228600"/>
          </a:xfrm>
          <a:prstGeom prst="ellipse">
            <a:avLst/>
          </a:prstGeom>
          <a:solidFill>
            <a:schemeClr val="accent1">
              <a:lumMod val="60000"/>
              <a:lumOff val="40000"/>
            </a:schemeClr>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28" name="Oval 127">
            <a:extLst>
              <a:ext uri="{FF2B5EF4-FFF2-40B4-BE49-F238E27FC236}">
                <a16:creationId xmlns:a16="http://schemas.microsoft.com/office/drawing/2014/main" id="{9CF2DBEE-A38B-418A-82CF-825E27956CAA}"/>
              </a:ext>
            </a:extLst>
          </p:cNvPr>
          <p:cNvSpPr/>
          <p:nvPr/>
        </p:nvSpPr>
        <p:spPr bwMode="auto">
          <a:xfrm rot="5400000">
            <a:off x="10675229" y="3776357"/>
            <a:ext cx="228600" cy="228600"/>
          </a:xfrm>
          <a:prstGeom prst="ellipse">
            <a:avLst/>
          </a:prstGeom>
          <a:solidFill>
            <a:srgbClr val="FF0000"/>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29" name="Oval 128">
            <a:extLst>
              <a:ext uri="{FF2B5EF4-FFF2-40B4-BE49-F238E27FC236}">
                <a16:creationId xmlns:a16="http://schemas.microsoft.com/office/drawing/2014/main" id="{60E0FADB-E6EB-439C-839C-1C6A500EAE0B}"/>
              </a:ext>
            </a:extLst>
          </p:cNvPr>
          <p:cNvSpPr/>
          <p:nvPr/>
        </p:nvSpPr>
        <p:spPr bwMode="auto">
          <a:xfrm rot="5400000">
            <a:off x="10940760" y="3294190"/>
            <a:ext cx="228600" cy="228600"/>
          </a:xfrm>
          <a:prstGeom prst="ellipse">
            <a:avLst/>
          </a:prstGeom>
          <a:solidFill>
            <a:srgbClr val="FF0000"/>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30" name="Oval 129">
            <a:extLst>
              <a:ext uri="{FF2B5EF4-FFF2-40B4-BE49-F238E27FC236}">
                <a16:creationId xmlns:a16="http://schemas.microsoft.com/office/drawing/2014/main" id="{F7B02BE0-286E-4ACD-A438-037ADDC988A7}"/>
              </a:ext>
            </a:extLst>
          </p:cNvPr>
          <p:cNvSpPr/>
          <p:nvPr/>
        </p:nvSpPr>
        <p:spPr bwMode="auto">
          <a:xfrm rot="5400000">
            <a:off x="10675229" y="4125002"/>
            <a:ext cx="228600" cy="228600"/>
          </a:xfrm>
          <a:prstGeom prst="ellipse">
            <a:avLst/>
          </a:prstGeom>
          <a:solidFill>
            <a:srgbClr val="FF0000"/>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31" name="Oval 130">
            <a:extLst>
              <a:ext uri="{FF2B5EF4-FFF2-40B4-BE49-F238E27FC236}">
                <a16:creationId xmlns:a16="http://schemas.microsoft.com/office/drawing/2014/main" id="{F8DB3BCE-18FE-4CC0-95E6-8CE17C3CA905}"/>
              </a:ext>
            </a:extLst>
          </p:cNvPr>
          <p:cNvSpPr/>
          <p:nvPr/>
        </p:nvSpPr>
        <p:spPr bwMode="auto">
          <a:xfrm rot="5400000">
            <a:off x="10940760" y="3642835"/>
            <a:ext cx="228600" cy="228600"/>
          </a:xfrm>
          <a:prstGeom prst="ellipse">
            <a:avLst/>
          </a:prstGeom>
          <a:solidFill>
            <a:srgbClr val="FF0000"/>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32" name="Oval 131">
            <a:extLst>
              <a:ext uri="{FF2B5EF4-FFF2-40B4-BE49-F238E27FC236}">
                <a16:creationId xmlns:a16="http://schemas.microsoft.com/office/drawing/2014/main" id="{93DBB271-B5C8-4EA6-9FF7-F5A1A5F0F0E0}"/>
              </a:ext>
            </a:extLst>
          </p:cNvPr>
          <p:cNvSpPr/>
          <p:nvPr/>
        </p:nvSpPr>
        <p:spPr bwMode="auto">
          <a:xfrm rot="5400000">
            <a:off x="10198964" y="2767453"/>
            <a:ext cx="228600" cy="228600"/>
          </a:xfrm>
          <a:prstGeom prst="ellipse">
            <a:avLst/>
          </a:prstGeom>
          <a:solidFill>
            <a:schemeClr val="accent1">
              <a:lumMod val="60000"/>
              <a:lumOff val="40000"/>
            </a:schemeClr>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33" name="Oval 132">
            <a:extLst>
              <a:ext uri="{FF2B5EF4-FFF2-40B4-BE49-F238E27FC236}">
                <a16:creationId xmlns:a16="http://schemas.microsoft.com/office/drawing/2014/main" id="{3CD4596B-92A0-4713-B4D5-AE467F7D00B0}"/>
              </a:ext>
            </a:extLst>
          </p:cNvPr>
          <p:cNvSpPr/>
          <p:nvPr/>
        </p:nvSpPr>
        <p:spPr bwMode="auto">
          <a:xfrm rot="5400000">
            <a:off x="10885363" y="3901714"/>
            <a:ext cx="228600" cy="228600"/>
          </a:xfrm>
          <a:prstGeom prst="ellipse">
            <a:avLst/>
          </a:prstGeom>
          <a:solidFill>
            <a:srgbClr val="FF0000"/>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34" name="Oval 133">
            <a:extLst>
              <a:ext uri="{FF2B5EF4-FFF2-40B4-BE49-F238E27FC236}">
                <a16:creationId xmlns:a16="http://schemas.microsoft.com/office/drawing/2014/main" id="{0941E95E-6473-4EEE-A82F-7CD639A4E2E1}"/>
              </a:ext>
            </a:extLst>
          </p:cNvPr>
          <p:cNvSpPr/>
          <p:nvPr/>
        </p:nvSpPr>
        <p:spPr bwMode="auto">
          <a:xfrm rot="5400000">
            <a:off x="11150894" y="3419547"/>
            <a:ext cx="228600" cy="228600"/>
          </a:xfrm>
          <a:prstGeom prst="ellipse">
            <a:avLst/>
          </a:prstGeom>
          <a:solidFill>
            <a:srgbClr val="FF0000"/>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35" name="Oval 134">
            <a:extLst>
              <a:ext uri="{FF2B5EF4-FFF2-40B4-BE49-F238E27FC236}">
                <a16:creationId xmlns:a16="http://schemas.microsoft.com/office/drawing/2014/main" id="{D6B06B60-211A-4FBA-B5F0-4AA9E3664B6E}"/>
              </a:ext>
            </a:extLst>
          </p:cNvPr>
          <p:cNvSpPr/>
          <p:nvPr/>
        </p:nvSpPr>
        <p:spPr bwMode="auto">
          <a:xfrm rot="5400000">
            <a:off x="10275768" y="2439705"/>
            <a:ext cx="228600" cy="228600"/>
          </a:xfrm>
          <a:prstGeom prst="ellipse">
            <a:avLst/>
          </a:prstGeom>
          <a:solidFill>
            <a:schemeClr val="accent1">
              <a:lumMod val="60000"/>
              <a:lumOff val="40000"/>
            </a:schemeClr>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36" name="Oval 135">
            <a:extLst>
              <a:ext uri="{FF2B5EF4-FFF2-40B4-BE49-F238E27FC236}">
                <a16:creationId xmlns:a16="http://schemas.microsoft.com/office/drawing/2014/main" id="{B0CADB21-82FF-4B69-94AD-26A1800FCBDA}"/>
              </a:ext>
            </a:extLst>
          </p:cNvPr>
          <p:cNvSpPr/>
          <p:nvPr/>
        </p:nvSpPr>
        <p:spPr bwMode="auto">
          <a:xfrm rot="5400000">
            <a:off x="10418778" y="3924481"/>
            <a:ext cx="228600" cy="228600"/>
          </a:xfrm>
          <a:prstGeom prst="ellipse">
            <a:avLst/>
          </a:prstGeom>
          <a:solidFill>
            <a:srgbClr val="FF0000"/>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37" name="Oval 136">
            <a:extLst>
              <a:ext uri="{FF2B5EF4-FFF2-40B4-BE49-F238E27FC236}">
                <a16:creationId xmlns:a16="http://schemas.microsoft.com/office/drawing/2014/main" id="{74B8DA1A-32F9-4258-8C37-6F37A22773AD}"/>
              </a:ext>
            </a:extLst>
          </p:cNvPr>
          <p:cNvSpPr/>
          <p:nvPr/>
        </p:nvSpPr>
        <p:spPr bwMode="auto">
          <a:xfrm rot="5400000">
            <a:off x="9970364" y="1509732"/>
            <a:ext cx="228600" cy="228600"/>
          </a:xfrm>
          <a:prstGeom prst="ellipse">
            <a:avLst/>
          </a:prstGeom>
          <a:solidFill>
            <a:schemeClr val="accent1">
              <a:lumMod val="60000"/>
              <a:lumOff val="40000"/>
            </a:schemeClr>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38" name="Oval 137">
            <a:extLst>
              <a:ext uri="{FF2B5EF4-FFF2-40B4-BE49-F238E27FC236}">
                <a16:creationId xmlns:a16="http://schemas.microsoft.com/office/drawing/2014/main" id="{1723A32E-AF78-40EF-B8B4-3A4E90076E56}"/>
              </a:ext>
            </a:extLst>
          </p:cNvPr>
          <p:cNvSpPr/>
          <p:nvPr/>
        </p:nvSpPr>
        <p:spPr bwMode="auto">
          <a:xfrm rot="5400000">
            <a:off x="10304032" y="1898888"/>
            <a:ext cx="228600" cy="228600"/>
          </a:xfrm>
          <a:prstGeom prst="ellipse">
            <a:avLst/>
          </a:prstGeom>
          <a:solidFill>
            <a:schemeClr val="accent1">
              <a:lumMod val="60000"/>
              <a:lumOff val="40000"/>
            </a:schemeClr>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39" name="Oval 138">
            <a:extLst>
              <a:ext uri="{FF2B5EF4-FFF2-40B4-BE49-F238E27FC236}">
                <a16:creationId xmlns:a16="http://schemas.microsoft.com/office/drawing/2014/main" id="{9A52AD17-036E-4D2D-9848-55829BDCFC1E}"/>
              </a:ext>
            </a:extLst>
          </p:cNvPr>
          <p:cNvSpPr/>
          <p:nvPr/>
        </p:nvSpPr>
        <p:spPr bwMode="auto">
          <a:xfrm rot="5400000">
            <a:off x="10563979" y="2244675"/>
            <a:ext cx="228600" cy="228600"/>
          </a:xfrm>
          <a:prstGeom prst="ellipse">
            <a:avLst/>
          </a:prstGeom>
          <a:solidFill>
            <a:schemeClr val="accent1">
              <a:lumMod val="60000"/>
              <a:lumOff val="40000"/>
            </a:schemeClr>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40" name="TextBox 139">
            <a:extLst>
              <a:ext uri="{FF2B5EF4-FFF2-40B4-BE49-F238E27FC236}">
                <a16:creationId xmlns:a16="http://schemas.microsoft.com/office/drawing/2014/main" id="{AFB47250-2751-4BF5-8286-D6AD7D5618E0}"/>
              </a:ext>
            </a:extLst>
          </p:cNvPr>
          <p:cNvSpPr txBox="1"/>
          <p:nvPr/>
        </p:nvSpPr>
        <p:spPr>
          <a:xfrm>
            <a:off x="8229466" y="1403833"/>
            <a:ext cx="1079448" cy="707886"/>
          </a:xfrm>
          <a:prstGeom prst="rect">
            <a:avLst/>
          </a:prstGeom>
          <a:noFill/>
        </p:spPr>
        <p:txBody>
          <a:bodyPr wrap="square" rtlCol="0">
            <a:spAutoFit/>
          </a:bodyPr>
          <a:lstStyle/>
          <a:p>
            <a:pPr algn="ctr"/>
            <a:r>
              <a:rPr lang="en-US" sz="2000" b="1" dirty="0">
                <a:solidFill>
                  <a:schemeClr val="accent1"/>
                </a:solidFill>
                <a:latin typeface="Times New Roman" panose="02020603050405020304" pitchFamily="18" charset="0"/>
                <a:cs typeface="Times New Roman" panose="02020603050405020304" pitchFamily="18" charset="0"/>
              </a:rPr>
              <a:t>Healthy Data</a:t>
            </a:r>
          </a:p>
        </p:txBody>
      </p:sp>
      <p:sp>
        <p:nvSpPr>
          <p:cNvPr id="141" name="TextBox 140">
            <a:extLst>
              <a:ext uri="{FF2B5EF4-FFF2-40B4-BE49-F238E27FC236}">
                <a16:creationId xmlns:a16="http://schemas.microsoft.com/office/drawing/2014/main" id="{C4A3D5E1-B257-41A9-913F-F629710A5BE2}"/>
              </a:ext>
            </a:extLst>
          </p:cNvPr>
          <p:cNvSpPr txBox="1"/>
          <p:nvPr/>
        </p:nvSpPr>
        <p:spPr>
          <a:xfrm>
            <a:off x="8754067" y="3697553"/>
            <a:ext cx="1637013" cy="707886"/>
          </a:xfrm>
          <a:prstGeom prst="rect">
            <a:avLst/>
          </a:prstGeom>
          <a:noFill/>
          <a:ln>
            <a:noFill/>
          </a:ln>
        </p:spPr>
        <p:txBody>
          <a:bodyPr wrap="square" rtlCol="0">
            <a:spAutoFit/>
          </a:bodyPr>
          <a:lstStyle/>
          <a:p>
            <a:pPr algn="ctr"/>
            <a:r>
              <a:rPr lang="en-US" sz="2000" b="1" dirty="0">
                <a:solidFill>
                  <a:srgbClr val="FF0000"/>
                </a:solidFill>
                <a:latin typeface="Times New Roman" panose="02020603050405020304" pitchFamily="18" charset="0"/>
                <a:cs typeface="Times New Roman" panose="02020603050405020304" pitchFamily="18" charset="0"/>
              </a:rPr>
              <a:t>Anomalous Data</a:t>
            </a:r>
          </a:p>
        </p:txBody>
      </p:sp>
      <p:cxnSp>
        <p:nvCxnSpPr>
          <p:cNvPr id="143" name="Straight Connector 142">
            <a:extLst>
              <a:ext uri="{FF2B5EF4-FFF2-40B4-BE49-F238E27FC236}">
                <a16:creationId xmlns:a16="http://schemas.microsoft.com/office/drawing/2014/main" id="{597B75D8-A84F-4A4D-A426-1466405A9543}"/>
              </a:ext>
            </a:extLst>
          </p:cNvPr>
          <p:cNvCxnSpPr/>
          <p:nvPr/>
        </p:nvCxnSpPr>
        <p:spPr bwMode="auto">
          <a:xfrm flipV="1">
            <a:off x="9603917" y="2880402"/>
            <a:ext cx="2098845" cy="604015"/>
          </a:xfrm>
          <a:prstGeom prst="line">
            <a:avLst/>
          </a:prstGeom>
          <a:noFill/>
          <a:ln w="762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6" name="TextBox 145">
            <a:extLst>
              <a:ext uri="{FF2B5EF4-FFF2-40B4-BE49-F238E27FC236}">
                <a16:creationId xmlns:a16="http://schemas.microsoft.com/office/drawing/2014/main" id="{D22CEB33-6D39-45C3-A505-9F6AD05E335B}"/>
              </a:ext>
            </a:extLst>
          </p:cNvPr>
          <p:cNvSpPr txBox="1"/>
          <p:nvPr/>
        </p:nvSpPr>
        <p:spPr>
          <a:xfrm>
            <a:off x="10390068" y="715266"/>
            <a:ext cx="1851603" cy="1015663"/>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Hyperplane that Separates Data Clusters</a:t>
            </a:r>
          </a:p>
        </p:txBody>
      </p:sp>
      <p:cxnSp>
        <p:nvCxnSpPr>
          <p:cNvPr id="148" name="Straight Arrow Connector 147">
            <a:extLst>
              <a:ext uri="{FF2B5EF4-FFF2-40B4-BE49-F238E27FC236}">
                <a16:creationId xmlns:a16="http://schemas.microsoft.com/office/drawing/2014/main" id="{BF50E0AB-7D63-4D12-B908-AFD95727BD7B}"/>
              </a:ext>
            </a:extLst>
          </p:cNvPr>
          <p:cNvCxnSpPr>
            <a:stCxn id="146" idx="2"/>
          </p:cNvCxnSpPr>
          <p:nvPr/>
        </p:nvCxnSpPr>
        <p:spPr bwMode="auto">
          <a:xfrm>
            <a:off x="11315870" y="1730929"/>
            <a:ext cx="139056" cy="1179217"/>
          </a:xfrm>
          <a:prstGeom prst="straightConnector1">
            <a:avLst/>
          </a:prstGeom>
          <a:noFill/>
          <a:ln w="3810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332912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51017D-B93B-45EA-9E25-A4DB719834E1}"/>
              </a:ext>
            </a:extLst>
          </p:cNvPr>
          <p:cNvSpPr txBox="1"/>
          <p:nvPr/>
        </p:nvSpPr>
        <p:spPr>
          <a:xfrm>
            <a:off x="228600" y="914400"/>
            <a:ext cx="11658600" cy="526297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Times New Roman"/>
                <a:ea typeface="+mn-ea"/>
                <a:cs typeface="+mn-cs"/>
              </a:rPr>
              <a:t>The information provided in this presentation has been compiled by the</a:t>
            </a:r>
            <a:endParaRPr kumimoji="0" lang="en-US" sz="2800" b="0" i="0" u="none" strike="noStrike" kern="1200" cap="none" spc="0" normalizeH="0" baseline="0" noProof="0" dirty="0">
              <a:ln>
                <a:noFill/>
              </a:ln>
              <a:solidFill>
                <a:srgbClr val="222222"/>
              </a:solidFill>
              <a:effectLst/>
              <a:uLnTx/>
              <a:uFillTx/>
              <a:latin typeface="Arial" panose="020B0604020202020204" pitchFamily="34"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Times New Roman"/>
                <a:ea typeface="+mn-ea"/>
                <a:cs typeface="+mn-cs"/>
              </a:rPr>
              <a:t>University of Maryland</a:t>
            </a:r>
            <a:endParaRPr kumimoji="0" lang="en-US" sz="2800" b="0" i="0" u="none" strike="noStrike" kern="1200" cap="none" spc="0" normalizeH="0" baseline="0" noProof="0" dirty="0">
              <a:ln>
                <a:noFill/>
              </a:ln>
              <a:solidFill>
                <a:srgbClr val="222222"/>
              </a:solidFill>
              <a:effectLst/>
              <a:uLnTx/>
              <a:uFillTx/>
              <a:latin typeface="Arial" panose="020B0604020202020204" pitchFamily="34"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Times New Roman"/>
                <a:ea typeface="+mn-ea"/>
                <a:cs typeface="+mn-cs"/>
              </a:rPr>
              <a:t> </a:t>
            </a:r>
            <a:endParaRPr kumimoji="0" lang="en-US" sz="2800" b="0" i="0" u="none" strike="noStrike" kern="1200" cap="none" spc="0" normalizeH="0" baseline="0" noProof="0" dirty="0">
              <a:ln>
                <a:noFill/>
              </a:ln>
              <a:solidFill>
                <a:srgbClr val="222222"/>
              </a:solidFill>
              <a:effectLst/>
              <a:uLnTx/>
              <a:uFillTx/>
              <a:latin typeface="Arial" panose="020B0604020202020204" pitchFamily="34"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Times New Roman"/>
                <a:ea typeface="+mn-ea"/>
                <a:cs typeface="+mn-cs"/>
              </a:rPr>
              <a:t>Replication rights of all information is retained by individual presenters, their respective organizations, and CALCE. Reproduction or distribution of either printed or electronic versions of this material in whole or in part is strictly prohibited, with the sole exception of distribution to registered attendees by the meeting organizers at CAIRS - Centre for Advances in Reliability and Safety .</a:t>
            </a:r>
            <a:endParaRPr kumimoji="0" lang="en-US" sz="2800" b="0" i="0" u="none" strike="noStrike" kern="1200" cap="none" spc="0" normalizeH="0" baseline="0" noProof="0" dirty="0">
              <a:ln>
                <a:noFill/>
              </a:ln>
              <a:solidFill>
                <a:srgbClr val="222222"/>
              </a:solidFill>
              <a:effectLst/>
              <a:uLnTx/>
              <a:uFillTx/>
              <a:latin typeface="Arial" panose="020B0604020202020204" pitchFamily="34"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Times New Roman"/>
                <a:ea typeface="+mn-ea"/>
                <a:cs typeface="+mn-cs"/>
              </a:rPr>
              <a:t> </a:t>
            </a:r>
            <a:endParaRPr kumimoji="0" lang="en-US" sz="2800" b="0" i="0" u="none" strike="noStrike" kern="1200" cap="none" spc="0" normalizeH="0" baseline="0" noProof="0" dirty="0">
              <a:ln>
                <a:noFill/>
              </a:ln>
              <a:solidFill>
                <a:srgbClr val="222222"/>
              </a:solidFill>
              <a:effectLst/>
              <a:uLnTx/>
              <a:uFillTx/>
              <a:latin typeface="Arial" panose="020B0604020202020204" pitchFamily="34"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Times New Roman"/>
                <a:ea typeface="+mn-ea"/>
                <a:cs typeface="+mn-cs"/>
              </a:rPr>
              <a:t>Copyright CALCE and the University of Maryland.  All rights reserved.</a:t>
            </a:r>
            <a:endParaRPr kumimoji="0" lang="en-US" sz="2800" b="0" i="0" u="none" strike="noStrike" kern="1200" cap="none" spc="0" normalizeH="0" baseline="0" noProof="0" dirty="0">
              <a:ln>
                <a:noFill/>
              </a:ln>
              <a:solidFill>
                <a:srgbClr val="222222"/>
              </a:solidFill>
              <a:effectLst/>
              <a:uLnTx/>
              <a:uFillTx/>
              <a:latin typeface="Arial"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2800" b="0" i="0" u="none" strike="noStrike" kern="1200" cap="none" spc="0" normalizeH="0" baseline="0" noProof="0" dirty="0">
                <a:ln>
                  <a:noFill/>
                </a:ln>
                <a:solidFill>
                  <a:srgbClr val="222222"/>
                </a:solidFill>
                <a:effectLst/>
                <a:uLnTx/>
                <a:uFillTx/>
                <a:latin typeface="Arial" panose="020B0604020202020204" pitchFamily="34" charset="0"/>
                <a:ea typeface="+mn-ea"/>
                <a:cs typeface="+mn-cs"/>
              </a:rPr>
            </a:br>
            <a:endParaRPr kumimoji="0" lang="en-US" sz="2800" b="0" i="0" u="none" strike="noStrike" kern="1200" cap="none" spc="0" normalizeH="0" baseline="0" noProof="0" dirty="0">
              <a:ln>
                <a:noFill/>
              </a:ln>
              <a:solidFill>
                <a:srgbClr val="000000"/>
              </a:solidFill>
              <a:effectLst/>
              <a:uLnTx/>
              <a:uFillTx/>
              <a:latin typeface="Times New Roman"/>
              <a:ea typeface="+mn-ea"/>
              <a:cs typeface="+mn-cs"/>
            </a:endParaRPr>
          </a:p>
        </p:txBody>
      </p:sp>
    </p:spTree>
    <p:extLst>
      <p:ext uri="{BB962C8B-B14F-4D97-AF65-F5344CB8AC3E}">
        <p14:creationId xmlns:p14="http://schemas.microsoft.com/office/powerpoint/2010/main" val="11922036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B28A5-C823-459A-9258-BFDA1A81A4A2}"/>
              </a:ext>
            </a:extLst>
          </p:cNvPr>
          <p:cNvSpPr>
            <a:spLocks noGrp="1"/>
          </p:cNvSpPr>
          <p:nvPr>
            <p:ph type="title"/>
          </p:nvPr>
        </p:nvSpPr>
        <p:spPr/>
        <p:txBody>
          <a:bodyPr/>
          <a:lstStyle/>
          <a:p>
            <a:r>
              <a:rPr lang="en-US" dirty="0"/>
              <a:t>Mahalanobis Distance (MD)</a:t>
            </a:r>
          </a:p>
        </p:txBody>
      </p:sp>
      <p:sp>
        <p:nvSpPr>
          <p:cNvPr id="3" name="Content Placeholder 2">
            <a:extLst>
              <a:ext uri="{FF2B5EF4-FFF2-40B4-BE49-F238E27FC236}">
                <a16:creationId xmlns:a16="http://schemas.microsoft.com/office/drawing/2014/main" id="{C29D4381-0B0C-4791-9D3C-44301AF586C0}"/>
              </a:ext>
            </a:extLst>
          </p:cNvPr>
          <p:cNvSpPr>
            <a:spLocks noGrp="1"/>
          </p:cNvSpPr>
          <p:nvPr>
            <p:ph idx="1"/>
          </p:nvPr>
        </p:nvSpPr>
        <p:spPr>
          <a:xfrm>
            <a:off x="106017" y="1123950"/>
            <a:ext cx="6182241" cy="4854819"/>
          </a:xfrm>
        </p:spPr>
        <p:txBody>
          <a:bodyPr/>
          <a:lstStyle/>
          <a:p>
            <a:pPr>
              <a:spcBef>
                <a:spcPts val="600"/>
              </a:spcBef>
              <a:spcAft>
                <a:spcPts val="600"/>
              </a:spcAft>
            </a:pPr>
            <a:r>
              <a:rPr lang="en-US" dirty="0"/>
              <a:t>Mahalanobis distance is the distance between a data point and a set of data.</a:t>
            </a:r>
          </a:p>
          <a:p>
            <a:pPr>
              <a:spcBef>
                <a:spcPts val="600"/>
              </a:spcBef>
              <a:spcAft>
                <a:spcPts val="600"/>
              </a:spcAft>
            </a:pPr>
            <a:r>
              <a:rPr lang="en-US" dirty="0"/>
              <a:t>Mahalanobis distance accounts for correlations in the data set to estimate the distance.</a:t>
            </a:r>
          </a:p>
          <a:p>
            <a:pPr>
              <a:spcBef>
                <a:spcPts val="600"/>
              </a:spcBef>
              <a:spcAft>
                <a:spcPts val="600"/>
              </a:spcAft>
            </a:pPr>
            <a:r>
              <a:rPr lang="en-US" dirty="0"/>
              <a:t>Mahalanobis distance is </a:t>
            </a:r>
            <a:r>
              <a:rPr lang="en-US" b="1" dirty="0"/>
              <a:t>semi-supervised</a:t>
            </a:r>
            <a:r>
              <a:rPr lang="en-US" dirty="0"/>
              <a:t> anomaly detection method, where some of the dataset is labeled as healthy data, and the rest begins unlabeled.</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2D51BF9-758E-4117-94DD-F434BBCDC4C4}"/>
                  </a:ext>
                </a:extLst>
              </p:cNvPr>
              <p:cNvSpPr txBox="1"/>
              <p:nvPr/>
            </p:nvSpPr>
            <p:spPr>
              <a:xfrm>
                <a:off x="6738728" y="1577372"/>
                <a:ext cx="4875117" cy="4472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𝑀𝐷</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𝑖</m:t>
                              </m:r>
                            </m:sub>
                          </m:sSub>
                        </m:e>
                      </m:d>
                      <m:r>
                        <a:rPr lang="en-US" sz="2400" b="0" i="1" smtClean="0">
                          <a:latin typeface="Cambria Math" panose="02040503050406030204" pitchFamily="18" charset="0"/>
                        </a:rPr>
                        <m:t>= </m:t>
                      </m:r>
                      <m:rad>
                        <m:radPr>
                          <m:degHide m:val="on"/>
                          <m:ctrlPr>
                            <a:rPr lang="en-US" sz="2400" b="0" i="1" smtClean="0">
                              <a:latin typeface="Cambria Math" panose="02040503050406030204" pitchFamily="18" charset="0"/>
                            </a:rPr>
                          </m:ctrlPr>
                        </m:radPr>
                        <m:deg/>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 − </m:t>
                              </m:r>
                              <m:r>
                                <a:rPr lang="en-US" sz="2400" b="0" i="1" smtClean="0">
                                  <a:latin typeface="Cambria Math" panose="02040503050406030204" pitchFamily="18" charset="0"/>
                                  <a:ea typeface="Cambria Math" panose="02040503050406030204" pitchFamily="18" charset="0"/>
                                </a:rPr>
                                <m:t>𝜇</m:t>
                              </m:r>
                              <m:r>
                                <a:rPr lang="en-US" sz="2400" b="0" i="1" smtClean="0">
                                  <a:latin typeface="Cambria Math" panose="02040503050406030204" pitchFamily="18" charset="0"/>
                                  <a:ea typeface="Cambria Math" panose="02040503050406030204" pitchFamily="18" charset="0"/>
                                </a:rPr>
                                <m:t>)</m:t>
                              </m:r>
                            </m:e>
                            <m:sup>
                              <m:r>
                                <a:rPr lang="en-US" sz="2400" b="0" i="1" smtClean="0">
                                  <a:latin typeface="Cambria Math" panose="02040503050406030204" pitchFamily="18" charset="0"/>
                                </a:rPr>
                                <m:t>𝑇</m:t>
                              </m:r>
                            </m:sup>
                          </m:s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𝑆</m:t>
                              </m:r>
                            </m:e>
                            <m:sup>
                              <m:r>
                                <a:rPr lang="en-US" sz="2400" b="0" i="1" smtClean="0">
                                  <a:latin typeface="Cambria Math" panose="02040503050406030204" pitchFamily="18" charset="0"/>
                                </a:rPr>
                                <m:t>−1</m:t>
                              </m:r>
                            </m:sup>
                          </m:sSup>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 − </m:t>
                          </m:r>
                          <m:r>
                            <a:rPr lang="en-US" sz="2400" b="0" i="1" smtClean="0">
                              <a:latin typeface="Cambria Math" panose="02040503050406030204" pitchFamily="18" charset="0"/>
                              <a:ea typeface="Cambria Math" panose="02040503050406030204" pitchFamily="18" charset="0"/>
                            </a:rPr>
                            <m:t>𝜇</m:t>
                          </m:r>
                          <m:r>
                            <a:rPr lang="en-US" sz="2400" b="0" i="1" smtClean="0">
                              <a:latin typeface="Cambria Math" panose="02040503050406030204" pitchFamily="18" charset="0"/>
                              <a:ea typeface="Cambria Math" panose="02040503050406030204" pitchFamily="18" charset="0"/>
                            </a:rPr>
                            <m:t>)</m:t>
                          </m:r>
                        </m:e>
                      </m:rad>
                    </m:oMath>
                  </m:oMathPara>
                </a14:m>
                <a:endParaRPr lang="en-US" sz="2400" dirty="0"/>
              </a:p>
            </p:txBody>
          </p:sp>
        </mc:Choice>
        <mc:Fallback xmlns="">
          <p:sp>
            <p:nvSpPr>
              <p:cNvPr id="4" name="TextBox 3">
                <a:extLst>
                  <a:ext uri="{FF2B5EF4-FFF2-40B4-BE49-F238E27FC236}">
                    <a16:creationId xmlns:a16="http://schemas.microsoft.com/office/drawing/2014/main" id="{D2D51BF9-758E-4117-94DD-F434BBCDC4C4}"/>
                  </a:ext>
                </a:extLst>
              </p:cNvPr>
              <p:cNvSpPr txBox="1">
                <a:spLocks noRot="1" noChangeAspect="1" noMove="1" noResize="1" noEditPoints="1" noAdjustHandles="1" noChangeArrowheads="1" noChangeShapeType="1" noTextEdit="1"/>
              </p:cNvSpPr>
              <p:nvPr/>
            </p:nvSpPr>
            <p:spPr>
              <a:xfrm>
                <a:off x="6738728" y="1577372"/>
                <a:ext cx="4875117" cy="44723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8971447-FA5C-45F2-9381-B2F4850996C5}"/>
                  </a:ext>
                </a:extLst>
              </p:cNvPr>
              <p:cNvSpPr txBox="1"/>
              <p:nvPr/>
            </p:nvSpPr>
            <p:spPr>
              <a:xfrm>
                <a:off x="6582172" y="2205467"/>
                <a:ext cx="5403502" cy="2923877"/>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X</a:t>
                </a:r>
                <a:r>
                  <a:rPr lang="en-US" sz="2400" baseline="-25000" dirty="0">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are the measured data.</a:t>
                </a:r>
              </a:p>
              <a:p>
                <a:pPr marL="285750" indent="-285750">
                  <a:spcBef>
                    <a:spcPts val="600"/>
                  </a:spcBef>
                  <a:spcAft>
                    <a:spcPts val="600"/>
                  </a:spcAft>
                  <a:buFont typeface="Arial" panose="020B0604020202020204" pitchFamily="34" charset="0"/>
                  <a:buChar char="•"/>
                </a:pPr>
                <a14:m>
                  <m:oMath xmlns:m="http://schemas.openxmlformats.org/officeDocument/2006/math">
                    <m:r>
                      <a:rPr lang="en-US" sz="2400" b="0" i="1" smtClean="0">
                        <a:latin typeface="Cambria Math" panose="02040503050406030204" pitchFamily="18" charset="0"/>
                        <a:ea typeface="Cambria Math" panose="02040503050406030204" pitchFamily="18" charset="0"/>
                      </a:rPr>
                      <m:t>𝜇</m:t>
                    </m:r>
                  </m:oMath>
                </a14:m>
                <a:r>
                  <a:rPr lang="en-US" sz="2400" dirty="0">
                    <a:latin typeface="Times New Roman" panose="02020603050405020304" pitchFamily="18" charset="0"/>
                    <a:cs typeface="Times New Roman" panose="02020603050405020304" pitchFamily="18" charset="0"/>
                  </a:rPr>
                  <a:t> is the mean of the labeled data subset.</a:t>
                </a:r>
              </a:p>
              <a:p>
                <a:pPr marL="285750" indent="-285750">
                  <a:spcBef>
                    <a:spcPts val="600"/>
                  </a:spcBef>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 is the transpose operator.</a:t>
                </a:r>
              </a:p>
              <a:p>
                <a:pPr marL="285750" indent="-285750">
                  <a:spcBef>
                    <a:spcPts val="600"/>
                  </a:spcBef>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 is the covariance matrix.</a:t>
                </a:r>
              </a:p>
              <a:p>
                <a:pPr marL="285750" indent="-285750">
                  <a:spcBef>
                    <a:spcPts val="600"/>
                  </a:spcBef>
                  <a:spcAft>
                    <a:spcPts val="600"/>
                  </a:spcAft>
                  <a:buFont typeface="Arial" panose="020B0604020202020204" pitchFamily="34" charset="0"/>
                  <a:buChar char="•"/>
                </a:pPr>
                <a:r>
                  <a:rPr lang="el-GR" sz="2400" dirty="0">
                    <a:latin typeface="Times New Roman" panose="02020603050405020304" pitchFamily="18" charset="0"/>
                    <a:cs typeface="Times New Roman" panose="02020603050405020304" pitchFamily="18" charset="0"/>
                  </a:rPr>
                  <a:t>σ</a:t>
                </a:r>
                <a:r>
                  <a:rPr lang="en-US" sz="2400" dirty="0">
                    <a:latin typeface="Times New Roman" panose="02020603050405020304" pitchFamily="18" charset="0"/>
                    <a:cs typeface="Times New Roman" panose="02020603050405020304" pitchFamily="18" charset="0"/>
                  </a:rPr>
                  <a:t> is the standard deviation of the labeled data subset.</a:t>
                </a:r>
              </a:p>
            </p:txBody>
          </p:sp>
        </mc:Choice>
        <mc:Fallback xmlns="">
          <p:sp>
            <p:nvSpPr>
              <p:cNvPr id="5" name="TextBox 4">
                <a:extLst>
                  <a:ext uri="{FF2B5EF4-FFF2-40B4-BE49-F238E27FC236}">
                    <a16:creationId xmlns:a16="http://schemas.microsoft.com/office/drawing/2014/main" id="{98971447-FA5C-45F2-9381-B2F4850996C5}"/>
                  </a:ext>
                </a:extLst>
              </p:cNvPr>
              <p:cNvSpPr txBox="1">
                <a:spLocks noRot="1" noChangeAspect="1" noMove="1" noResize="1" noEditPoints="1" noAdjustHandles="1" noChangeArrowheads="1" noChangeShapeType="1" noTextEdit="1"/>
              </p:cNvSpPr>
              <p:nvPr/>
            </p:nvSpPr>
            <p:spPr>
              <a:xfrm>
                <a:off x="6582172" y="2205467"/>
                <a:ext cx="5403502" cy="2923877"/>
              </a:xfrm>
              <a:prstGeom prst="rect">
                <a:avLst/>
              </a:prstGeom>
              <a:blipFill>
                <a:blip r:embed="rId4"/>
                <a:stretch>
                  <a:fillRect l="-1580" t="-1670" r="-451" b="-3967"/>
                </a:stretch>
              </a:blipFill>
            </p:spPr>
            <p:txBody>
              <a:bodyPr/>
              <a:lstStyle/>
              <a:p>
                <a:r>
                  <a:rPr lang="en-US">
                    <a:noFill/>
                  </a:rPr>
                  <a:t> </a:t>
                </a:r>
              </a:p>
            </p:txBody>
          </p:sp>
        </mc:Fallback>
      </mc:AlternateContent>
    </p:spTree>
    <p:extLst>
      <p:ext uri="{BB962C8B-B14F-4D97-AF65-F5344CB8AC3E}">
        <p14:creationId xmlns:p14="http://schemas.microsoft.com/office/powerpoint/2010/main" val="1650259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6B523-A68A-4C55-96AE-8B6C518CB375}"/>
              </a:ext>
            </a:extLst>
          </p:cNvPr>
          <p:cNvSpPr>
            <a:spLocks noGrp="1"/>
          </p:cNvSpPr>
          <p:nvPr>
            <p:ph type="title"/>
          </p:nvPr>
        </p:nvSpPr>
        <p:spPr>
          <a:xfrm>
            <a:off x="0" y="-19050"/>
            <a:ext cx="12192000" cy="1143000"/>
          </a:xfrm>
        </p:spPr>
        <p:txBody>
          <a:bodyPr/>
          <a:lstStyle/>
          <a:p>
            <a:r>
              <a:rPr lang="en-US" dirty="0"/>
              <a:t>Mahalanobis Distance for Measured Parameters</a:t>
            </a:r>
          </a:p>
        </p:txBody>
      </p:sp>
      <p:pic>
        <p:nvPicPr>
          <p:cNvPr id="5" name="Content Placeholder 4">
            <a:extLst>
              <a:ext uri="{FF2B5EF4-FFF2-40B4-BE49-F238E27FC236}">
                <a16:creationId xmlns:a16="http://schemas.microsoft.com/office/drawing/2014/main" id="{735A6731-E2B3-4C82-A96D-288BB59C3D03}"/>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5224226" y="1123949"/>
            <a:ext cx="6967774" cy="5223839"/>
          </a:xfrm>
        </p:spPr>
      </p:pic>
      <p:sp>
        <p:nvSpPr>
          <p:cNvPr id="4" name="TextBox 3">
            <a:extLst>
              <a:ext uri="{FF2B5EF4-FFF2-40B4-BE49-F238E27FC236}">
                <a16:creationId xmlns:a16="http://schemas.microsoft.com/office/drawing/2014/main" id="{73404651-B091-4D46-AE7D-1038A9CBB4F0}"/>
              </a:ext>
            </a:extLst>
          </p:cNvPr>
          <p:cNvSpPr txBox="1"/>
          <p:nvPr/>
        </p:nvSpPr>
        <p:spPr>
          <a:xfrm>
            <a:off x="208719" y="1177022"/>
            <a:ext cx="4428882" cy="498598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0000"/>
                </a:solidFill>
                <a:effectLst/>
                <a:uLnTx/>
                <a:uFillTx/>
                <a:ea typeface="+mn-ea"/>
                <a:cs typeface="+mn-cs"/>
              </a:rPr>
              <a:t>Analyzing individual parameters allows identification of observed failure mechanisms.</a:t>
            </a:r>
          </a:p>
          <a:p>
            <a:pPr marL="457200" indent="-457200">
              <a:spcBef>
                <a:spcPts val="600"/>
              </a:spcBef>
              <a:spcAft>
                <a:spcPts val="600"/>
              </a:spcAft>
              <a:buFont typeface="Arial" panose="020B0604020202020204" pitchFamily="34" charset="0"/>
              <a:buChar char="•"/>
              <a:defRPr/>
            </a:pPr>
            <a:r>
              <a:rPr lang="en-US" sz="2800" dirty="0"/>
              <a:t>Analyzing multiple parameters together can:</a:t>
            </a:r>
          </a:p>
          <a:p>
            <a:pPr marL="800100" lvl="1" indent="-342900">
              <a:spcBef>
                <a:spcPts val="600"/>
              </a:spcBef>
              <a:spcAft>
                <a:spcPts val="600"/>
              </a:spcAft>
              <a:buFont typeface="Arial" panose="020B0604020202020204" pitchFamily="34" charset="0"/>
              <a:buChar char="•"/>
            </a:pPr>
            <a:r>
              <a:rPr lang="en-US" sz="2400" dirty="0"/>
              <a:t>Provide a multivariate estimate of system health</a:t>
            </a:r>
          </a:p>
          <a:p>
            <a:pPr marL="800100" lvl="1" indent="-342900">
              <a:spcBef>
                <a:spcPts val="600"/>
              </a:spcBef>
              <a:spcAft>
                <a:spcPts val="600"/>
              </a:spcAft>
              <a:buFont typeface="Arial" panose="020B0604020202020204" pitchFamily="34" charset="0"/>
              <a:buChar char="•"/>
            </a:pPr>
            <a:r>
              <a:rPr lang="en-US" sz="2400" dirty="0"/>
              <a:t>Identify failure mechanisms that are associated with multiple parameters</a:t>
            </a:r>
            <a:endParaRPr kumimoji="0" lang="en-US" sz="2400" b="0" i="0" u="none" strike="noStrike" kern="1200" cap="none" spc="0" normalizeH="0" baseline="0" noProof="0" dirty="0">
              <a:ln>
                <a:noFill/>
              </a:ln>
              <a:solidFill>
                <a:srgbClr val="000000"/>
              </a:solidFill>
              <a:effectLst/>
              <a:uLnTx/>
              <a:uFillTx/>
              <a:ea typeface="+mn-ea"/>
              <a:cs typeface="+mn-cs"/>
            </a:endParaRPr>
          </a:p>
        </p:txBody>
      </p:sp>
      <p:sp>
        <p:nvSpPr>
          <p:cNvPr id="6" name="TextBox 5">
            <a:extLst>
              <a:ext uri="{FF2B5EF4-FFF2-40B4-BE49-F238E27FC236}">
                <a16:creationId xmlns:a16="http://schemas.microsoft.com/office/drawing/2014/main" id="{813093BF-F39D-4B3F-9ADA-215329099FC2}"/>
              </a:ext>
            </a:extLst>
          </p:cNvPr>
          <p:cNvSpPr txBox="1"/>
          <p:nvPr/>
        </p:nvSpPr>
        <p:spPr>
          <a:xfrm>
            <a:off x="9753018" y="2473984"/>
            <a:ext cx="1625988"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3333CC"/>
                </a:solidFill>
                <a:effectLst/>
                <a:uLnTx/>
                <a:uFillTx/>
                <a:latin typeface="Times New Roman"/>
                <a:ea typeface="+mn-ea"/>
                <a:cs typeface="+mn-cs"/>
              </a:rPr>
              <a:t>Mahalanobis Distance</a:t>
            </a:r>
          </a:p>
        </p:txBody>
      </p:sp>
      <p:sp>
        <p:nvSpPr>
          <p:cNvPr id="7" name="TextBox 6">
            <a:extLst>
              <a:ext uri="{FF2B5EF4-FFF2-40B4-BE49-F238E27FC236}">
                <a16:creationId xmlns:a16="http://schemas.microsoft.com/office/drawing/2014/main" id="{592A51C9-9207-4EF8-8E16-0B5971EEA1C0}"/>
              </a:ext>
            </a:extLst>
          </p:cNvPr>
          <p:cNvSpPr txBox="1"/>
          <p:nvPr/>
        </p:nvSpPr>
        <p:spPr>
          <a:xfrm>
            <a:off x="6286915" y="2284344"/>
            <a:ext cx="2007704"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DE7CD9"/>
                </a:solidFill>
                <a:effectLst/>
                <a:uLnTx/>
                <a:uFillTx/>
                <a:latin typeface="Times New Roman"/>
                <a:ea typeface="+mn-ea"/>
                <a:cs typeface="+mn-cs"/>
              </a:rPr>
              <a:t>Anomalous Boundary</a:t>
            </a:r>
          </a:p>
        </p:txBody>
      </p:sp>
      <p:cxnSp>
        <p:nvCxnSpPr>
          <p:cNvPr id="8" name="Straight Arrow Connector 7">
            <a:extLst>
              <a:ext uri="{FF2B5EF4-FFF2-40B4-BE49-F238E27FC236}">
                <a16:creationId xmlns:a16="http://schemas.microsoft.com/office/drawing/2014/main" id="{1A932261-4B15-4299-9202-222FA9DDBC9B}"/>
              </a:ext>
            </a:extLst>
          </p:cNvPr>
          <p:cNvCxnSpPr/>
          <p:nvPr/>
        </p:nvCxnSpPr>
        <p:spPr bwMode="auto">
          <a:xfrm flipH="1">
            <a:off x="6959542" y="2978463"/>
            <a:ext cx="140310" cy="1500772"/>
          </a:xfrm>
          <a:prstGeom prst="straightConnector1">
            <a:avLst/>
          </a:prstGeom>
          <a:noFill/>
          <a:ln w="38100" cap="flat" cmpd="sng" algn="ctr">
            <a:solidFill>
              <a:srgbClr val="DE7CD9"/>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Arrow Connector 8">
            <a:extLst>
              <a:ext uri="{FF2B5EF4-FFF2-40B4-BE49-F238E27FC236}">
                <a16:creationId xmlns:a16="http://schemas.microsoft.com/office/drawing/2014/main" id="{E6DDC76E-1232-44A2-8A0D-152A82C7FE71}"/>
              </a:ext>
            </a:extLst>
          </p:cNvPr>
          <p:cNvCxnSpPr/>
          <p:nvPr/>
        </p:nvCxnSpPr>
        <p:spPr bwMode="auto">
          <a:xfrm flipH="1">
            <a:off x="9992139" y="3172485"/>
            <a:ext cx="551039" cy="789915"/>
          </a:xfrm>
          <a:prstGeom prst="straightConnector1">
            <a:avLst/>
          </a:prstGeom>
          <a:noFill/>
          <a:ln w="38100" cap="flat" cmpd="sng" algn="ctr">
            <a:solidFill>
              <a:schemeClr val="accent2"/>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Box 9">
            <a:extLst>
              <a:ext uri="{FF2B5EF4-FFF2-40B4-BE49-F238E27FC236}">
                <a16:creationId xmlns:a16="http://schemas.microsoft.com/office/drawing/2014/main" id="{5330BB82-68AA-4452-AF18-1116E34405EA}"/>
              </a:ext>
            </a:extLst>
          </p:cNvPr>
          <p:cNvSpPr txBox="1"/>
          <p:nvPr/>
        </p:nvSpPr>
        <p:spPr>
          <a:xfrm>
            <a:off x="6286422" y="1117599"/>
            <a:ext cx="5247862" cy="769441"/>
          </a:xfrm>
          <a:prstGeom prst="rect">
            <a:avLst/>
          </a:prstGeom>
          <a:noFill/>
        </p:spPr>
        <p:txBody>
          <a:bodyPr wrap="square" rtlCol="0">
            <a:spAutoFit/>
          </a:bodyPr>
          <a:lstStyle/>
          <a:p>
            <a:pPr algn="ctr"/>
            <a:r>
              <a:rPr lang="en-US" sz="2200" b="1" dirty="0"/>
              <a:t>Example of Mahalanobis Transformation of a Parameter Trend</a:t>
            </a:r>
          </a:p>
        </p:txBody>
      </p:sp>
      <p:sp>
        <p:nvSpPr>
          <p:cNvPr id="3" name="Rectangle 2">
            <a:extLst>
              <a:ext uri="{FF2B5EF4-FFF2-40B4-BE49-F238E27FC236}">
                <a16:creationId xmlns:a16="http://schemas.microsoft.com/office/drawing/2014/main" id="{D6EAD315-8000-4C2E-BA9A-3E9A7B554E10}"/>
              </a:ext>
            </a:extLst>
          </p:cNvPr>
          <p:cNvSpPr/>
          <p:nvPr/>
        </p:nvSpPr>
        <p:spPr bwMode="auto">
          <a:xfrm>
            <a:off x="5833212" y="5756619"/>
            <a:ext cx="5941446" cy="591169"/>
          </a:xfrm>
          <a:prstGeom prst="rect">
            <a:avLst/>
          </a:prstGeom>
          <a:solidFill>
            <a:schemeClr val="bg1"/>
          </a:solidFill>
          <a:ln>
            <a:noFill/>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5000"/>
              </a:lnSpc>
              <a:spcBef>
                <a:spcPct val="0"/>
              </a:spcBef>
              <a:spcAft>
                <a:spcPct val="0"/>
              </a:spcAft>
              <a:buClrTx/>
              <a:buSzTx/>
              <a:buFontTx/>
              <a:buNone/>
              <a:tabLst/>
            </a:pPr>
            <a:endParaRPr kumimoji="0" lang="en-US" sz="2800" b="1" i="0" u="none" strike="noStrike" cap="none" normalizeH="0" baseline="0" dirty="0">
              <a:ln>
                <a:noFill/>
              </a:ln>
              <a:solidFill>
                <a:schemeClr val="tx2"/>
              </a:solidFill>
              <a:effectLst/>
              <a:latin typeface="Times New Roman" pitchFamily="18" charset="0"/>
            </a:endParaRPr>
          </a:p>
        </p:txBody>
      </p:sp>
      <p:sp>
        <p:nvSpPr>
          <p:cNvPr id="11" name="TextBox 10">
            <a:extLst>
              <a:ext uri="{FF2B5EF4-FFF2-40B4-BE49-F238E27FC236}">
                <a16:creationId xmlns:a16="http://schemas.microsoft.com/office/drawing/2014/main" id="{402A8A05-7BEC-4B5B-9EE1-2907281C4B5E}"/>
              </a:ext>
            </a:extLst>
          </p:cNvPr>
          <p:cNvSpPr txBox="1"/>
          <p:nvPr/>
        </p:nvSpPr>
        <p:spPr>
          <a:xfrm>
            <a:off x="8103704" y="5655212"/>
            <a:ext cx="1266093" cy="461665"/>
          </a:xfrm>
          <a:prstGeom prst="rect">
            <a:avLst/>
          </a:prstGeom>
          <a:noFill/>
        </p:spPr>
        <p:txBody>
          <a:bodyPr wrap="square" rtlCol="0">
            <a:spAutoFit/>
          </a:bodyPr>
          <a:lstStyle/>
          <a:p>
            <a:pPr algn="ctr"/>
            <a:r>
              <a:rPr lang="en-US" sz="2400" b="1" dirty="0"/>
              <a:t>Time</a:t>
            </a:r>
          </a:p>
        </p:txBody>
      </p:sp>
    </p:spTree>
    <p:extLst>
      <p:ext uri="{BB962C8B-B14F-4D97-AF65-F5344CB8AC3E}">
        <p14:creationId xmlns:p14="http://schemas.microsoft.com/office/powerpoint/2010/main" val="6932587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0E91F-947E-4F79-B153-97C5467D4D05}"/>
              </a:ext>
            </a:extLst>
          </p:cNvPr>
          <p:cNvSpPr>
            <a:spLocks noGrp="1"/>
          </p:cNvSpPr>
          <p:nvPr>
            <p:ph type="title"/>
          </p:nvPr>
        </p:nvSpPr>
        <p:spPr>
          <a:xfrm>
            <a:off x="0" y="-19050"/>
            <a:ext cx="12192000" cy="1143000"/>
          </a:xfrm>
        </p:spPr>
        <p:txBody>
          <a:bodyPr/>
          <a:lstStyle/>
          <a:p>
            <a:r>
              <a:rPr lang="en-US" sz="3200" dirty="0"/>
              <a:t>Example of IGBT Prognostics: Anomaly Detection for Insulated Gate Bipolar Transistors</a:t>
            </a:r>
          </a:p>
        </p:txBody>
      </p:sp>
      <p:sp>
        <p:nvSpPr>
          <p:cNvPr id="3" name="Content Placeholder 2">
            <a:extLst>
              <a:ext uri="{FF2B5EF4-FFF2-40B4-BE49-F238E27FC236}">
                <a16:creationId xmlns:a16="http://schemas.microsoft.com/office/drawing/2014/main" id="{260A9AC0-54E0-4F67-BAE7-6443800BC50E}"/>
              </a:ext>
            </a:extLst>
          </p:cNvPr>
          <p:cNvSpPr>
            <a:spLocks noGrp="1"/>
          </p:cNvSpPr>
          <p:nvPr>
            <p:ph idx="1"/>
          </p:nvPr>
        </p:nvSpPr>
        <p:spPr>
          <a:xfrm>
            <a:off x="183382" y="1379414"/>
            <a:ext cx="5729796" cy="4099172"/>
          </a:xfrm>
        </p:spPr>
        <p:txBody>
          <a:bodyPr/>
          <a:lstStyle/>
          <a:p>
            <a:pPr>
              <a:spcBef>
                <a:spcPts val="600"/>
              </a:spcBef>
              <a:spcAft>
                <a:spcPts val="600"/>
              </a:spcAft>
            </a:pPr>
            <a:r>
              <a:rPr lang="en-US" dirty="0"/>
              <a:t>Patil et al. used Mahalanobis distance for in-situ IGBT anomaly detection under highly accelerated electrical-thermal stresses.</a:t>
            </a:r>
          </a:p>
          <a:p>
            <a:pPr>
              <a:spcBef>
                <a:spcPts val="600"/>
              </a:spcBef>
              <a:spcAft>
                <a:spcPts val="600"/>
              </a:spcAft>
            </a:pPr>
            <a:r>
              <a:rPr lang="en-US" dirty="0"/>
              <a:t>The authors identified anomalous behavior 57% and 77% of the time before the failure occurred using collector-emitter voltage and collector-current measurements.</a:t>
            </a:r>
          </a:p>
        </p:txBody>
      </p:sp>
      <p:pic>
        <p:nvPicPr>
          <p:cNvPr id="5" name="Picture 4" descr="Chart, scatter chart&#10;&#10;Description automatically generated">
            <a:extLst>
              <a:ext uri="{FF2B5EF4-FFF2-40B4-BE49-F238E27FC236}">
                <a16:creationId xmlns:a16="http://schemas.microsoft.com/office/drawing/2014/main" id="{9FCCADF5-57F9-4306-8BB7-701C90A3DB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3271" y="1073812"/>
            <a:ext cx="5547777" cy="4660238"/>
          </a:xfrm>
          <a:prstGeom prst="rect">
            <a:avLst/>
          </a:prstGeom>
        </p:spPr>
      </p:pic>
      <p:sp>
        <p:nvSpPr>
          <p:cNvPr id="7" name="Rectangle 6">
            <a:extLst>
              <a:ext uri="{FF2B5EF4-FFF2-40B4-BE49-F238E27FC236}">
                <a16:creationId xmlns:a16="http://schemas.microsoft.com/office/drawing/2014/main" id="{15269A41-9B06-4203-A026-F73ED1E38B27}"/>
              </a:ext>
            </a:extLst>
          </p:cNvPr>
          <p:cNvSpPr/>
          <p:nvPr/>
        </p:nvSpPr>
        <p:spPr bwMode="auto">
          <a:xfrm>
            <a:off x="6716405" y="1179147"/>
            <a:ext cx="715616" cy="3912173"/>
          </a:xfrm>
          <a:prstGeom prst="rect">
            <a:avLst/>
          </a:prstGeom>
          <a:solidFill>
            <a:schemeClr val="bg1"/>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8" name="Rectangle 7">
            <a:extLst>
              <a:ext uri="{FF2B5EF4-FFF2-40B4-BE49-F238E27FC236}">
                <a16:creationId xmlns:a16="http://schemas.microsoft.com/office/drawing/2014/main" id="{016CEB2D-1955-4C37-9DFC-7BCFC5EC00D9}"/>
              </a:ext>
            </a:extLst>
          </p:cNvPr>
          <p:cNvSpPr/>
          <p:nvPr/>
        </p:nvSpPr>
        <p:spPr bwMode="auto">
          <a:xfrm rot="16200000">
            <a:off x="9014631" y="3014781"/>
            <a:ext cx="1186799" cy="4352013"/>
          </a:xfrm>
          <a:prstGeom prst="rect">
            <a:avLst/>
          </a:prstGeom>
          <a:solidFill>
            <a:schemeClr val="bg1"/>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9" name="TextBox 8">
            <a:extLst>
              <a:ext uri="{FF2B5EF4-FFF2-40B4-BE49-F238E27FC236}">
                <a16:creationId xmlns:a16="http://schemas.microsoft.com/office/drawing/2014/main" id="{82EA29E7-139E-4673-99B7-407EB4EC67DD}"/>
              </a:ext>
            </a:extLst>
          </p:cNvPr>
          <p:cNvSpPr txBox="1"/>
          <p:nvPr/>
        </p:nvSpPr>
        <p:spPr>
          <a:xfrm>
            <a:off x="7064429" y="5032522"/>
            <a:ext cx="5087202" cy="646331"/>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Times New Roman"/>
                <a:ea typeface="+mn-ea"/>
                <a:cs typeface="+mn-cs"/>
              </a:rPr>
              <a:t>Example of classified healthy IGBT behavior and anomalous behavior</a:t>
            </a:r>
          </a:p>
        </p:txBody>
      </p:sp>
      <p:sp>
        <p:nvSpPr>
          <p:cNvPr id="6" name="TextBox 5">
            <a:extLst>
              <a:ext uri="{FF2B5EF4-FFF2-40B4-BE49-F238E27FC236}">
                <a16:creationId xmlns:a16="http://schemas.microsoft.com/office/drawing/2014/main" id="{84FF0F36-9844-4363-84F7-DA12E322F04F}"/>
              </a:ext>
            </a:extLst>
          </p:cNvPr>
          <p:cNvSpPr txBox="1"/>
          <p:nvPr/>
        </p:nvSpPr>
        <p:spPr>
          <a:xfrm>
            <a:off x="4501662" y="5820134"/>
            <a:ext cx="7690337" cy="646331"/>
          </a:xfrm>
          <a:prstGeom prst="rect">
            <a:avLst/>
          </a:prstGeom>
          <a:solidFill>
            <a:schemeClr val="bg1"/>
          </a:solid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Book Antiqua" panose="02040602050305030304" pitchFamily="18" charset="0"/>
                <a:cs typeface="Book Antiqua" panose="02040602050305030304" pitchFamily="18" charset="0"/>
              </a:rPr>
              <a:t>N. Patil, D. Das and M. Pecht, “Anomaly detection for IGBTs using Mahalanobis distance,” </a:t>
            </a:r>
            <a:r>
              <a:rPr kumimoji="0" lang="en-US" sz="1800" b="0" i="1" u="none" strike="noStrike" kern="1200" cap="none" spc="0" normalizeH="0" baseline="0" noProof="0" dirty="0">
                <a:ln>
                  <a:noFill/>
                </a:ln>
                <a:solidFill>
                  <a:srgbClr val="000000"/>
                </a:solidFill>
                <a:effectLst/>
                <a:uLnTx/>
                <a:uFillTx/>
                <a:latin typeface="Times New Roman" panose="02020603050405020304" pitchFamily="18" charset="0"/>
                <a:ea typeface="Book Antiqua" panose="02040602050305030304" pitchFamily="18" charset="0"/>
                <a:cs typeface="Book Antiqua" panose="02040602050305030304" pitchFamily="18" charset="0"/>
              </a:rPr>
              <a:t>Microelectronics Reliability, </a:t>
            </a:r>
            <a:r>
              <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Book Antiqua" panose="02040602050305030304" pitchFamily="18" charset="0"/>
                <a:cs typeface="Book Antiqua" panose="02040602050305030304" pitchFamily="18" charset="0"/>
              </a:rPr>
              <a:t>vol. 55, pp. 1054-1059, 2015. </a:t>
            </a:r>
            <a:endParaRPr kumimoji="0" lang="en-US" sz="1800" b="0" i="0" u="none" strike="noStrike" kern="1200" cap="none" spc="0" normalizeH="0" baseline="0" noProof="0" dirty="0">
              <a:ln>
                <a:noFill/>
              </a:ln>
              <a:solidFill>
                <a:srgbClr val="000000"/>
              </a:solidFill>
              <a:effectLst/>
              <a:uLnTx/>
              <a:uFillTx/>
              <a:latin typeface="Times New Roman"/>
              <a:ea typeface="+mn-ea"/>
              <a:cs typeface="+mn-cs"/>
            </a:endParaRPr>
          </a:p>
        </p:txBody>
      </p:sp>
      <p:sp>
        <p:nvSpPr>
          <p:cNvPr id="4" name="Rectangle 3">
            <a:extLst>
              <a:ext uri="{FF2B5EF4-FFF2-40B4-BE49-F238E27FC236}">
                <a16:creationId xmlns:a16="http://schemas.microsoft.com/office/drawing/2014/main" id="{776B6E91-53A1-40B7-B77D-B92E9F098174}"/>
              </a:ext>
            </a:extLst>
          </p:cNvPr>
          <p:cNvSpPr/>
          <p:nvPr/>
        </p:nvSpPr>
        <p:spPr bwMode="auto">
          <a:xfrm>
            <a:off x="6502319" y="1516586"/>
            <a:ext cx="1198227" cy="604910"/>
          </a:xfrm>
          <a:prstGeom prst="rect">
            <a:avLst/>
          </a:prstGeom>
          <a:solidFill>
            <a:schemeClr val="bg1"/>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3333CC"/>
                </a:solidFill>
                <a:effectLst/>
                <a:uLnTx/>
                <a:uFillTx/>
                <a:latin typeface="Times New Roman" pitchFamily="18" charset="0"/>
                <a:ea typeface="+mn-ea"/>
                <a:cs typeface="+mn-cs"/>
              </a:rPr>
              <a:t>Healthy Space</a:t>
            </a:r>
          </a:p>
        </p:txBody>
      </p:sp>
      <p:sp>
        <p:nvSpPr>
          <p:cNvPr id="10" name="Rectangle 9">
            <a:extLst>
              <a:ext uri="{FF2B5EF4-FFF2-40B4-BE49-F238E27FC236}">
                <a16:creationId xmlns:a16="http://schemas.microsoft.com/office/drawing/2014/main" id="{B30AAF32-87C3-4566-8CFA-1735814473C3}"/>
              </a:ext>
            </a:extLst>
          </p:cNvPr>
          <p:cNvSpPr/>
          <p:nvPr/>
        </p:nvSpPr>
        <p:spPr bwMode="auto">
          <a:xfrm>
            <a:off x="10170942" y="2084398"/>
            <a:ext cx="1201393" cy="433720"/>
          </a:xfrm>
          <a:prstGeom prst="rect">
            <a:avLst/>
          </a:prstGeom>
          <a:solidFill>
            <a:schemeClr val="bg1"/>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808080"/>
              </a:solidFill>
              <a:effectLst/>
              <a:uLnTx/>
              <a:uFillTx/>
              <a:latin typeface="Times New Roman" pitchFamily="18" charset="0"/>
              <a:ea typeface="+mn-ea"/>
              <a:cs typeface="+mn-cs"/>
            </a:endParaRPr>
          </a:p>
        </p:txBody>
      </p:sp>
      <p:cxnSp>
        <p:nvCxnSpPr>
          <p:cNvPr id="12" name="Straight Arrow Connector 11">
            <a:extLst>
              <a:ext uri="{FF2B5EF4-FFF2-40B4-BE49-F238E27FC236}">
                <a16:creationId xmlns:a16="http://schemas.microsoft.com/office/drawing/2014/main" id="{FB23F84E-6649-4EE2-8994-9CB963F34A9F}"/>
              </a:ext>
            </a:extLst>
          </p:cNvPr>
          <p:cNvCxnSpPr>
            <a:cxnSpLocks/>
          </p:cNvCxnSpPr>
          <p:nvPr/>
        </p:nvCxnSpPr>
        <p:spPr bwMode="auto">
          <a:xfrm>
            <a:off x="7032283" y="2086078"/>
            <a:ext cx="1198227" cy="626712"/>
          </a:xfrm>
          <a:prstGeom prst="straightConnector1">
            <a:avLst/>
          </a:prstGeom>
          <a:noFill/>
          <a:ln w="5715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Rectangle 14">
            <a:extLst>
              <a:ext uri="{FF2B5EF4-FFF2-40B4-BE49-F238E27FC236}">
                <a16:creationId xmlns:a16="http://schemas.microsoft.com/office/drawing/2014/main" id="{52B46C59-1C82-4EF7-87FE-3C5C5F4D8B4F}"/>
              </a:ext>
            </a:extLst>
          </p:cNvPr>
          <p:cNvSpPr/>
          <p:nvPr/>
        </p:nvSpPr>
        <p:spPr bwMode="auto">
          <a:xfrm>
            <a:off x="9861397" y="4363566"/>
            <a:ext cx="1289539" cy="646331"/>
          </a:xfrm>
          <a:prstGeom prst="rect">
            <a:avLst/>
          </a:prstGeom>
          <a:solidFill>
            <a:schemeClr val="bg1"/>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FF0000"/>
                </a:solidFill>
                <a:effectLst/>
                <a:uLnTx/>
                <a:uFillTx/>
                <a:latin typeface="Times New Roman" pitchFamily="18" charset="0"/>
                <a:ea typeface="+mn-ea"/>
                <a:cs typeface="+mn-cs"/>
              </a:rPr>
              <a:t>Anomaly</a:t>
            </a:r>
          </a:p>
        </p:txBody>
      </p:sp>
      <p:sp>
        <p:nvSpPr>
          <p:cNvPr id="17" name="Rectangle 16">
            <a:extLst>
              <a:ext uri="{FF2B5EF4-FFF2-40B4-BE49-F238E27FC236}">
                <a16:creationId xmlns:a16="http://schemas.microsoft.com/office/drawing/2014/main" id="{B64BBF11-71AF-4E27-8614-DCE24A8E60E2}"/>
              </a:ext>
            </a:extLst>
          </p:cNvPr>
          <p:cNvSpPr/>
          <p:nvPr/>
        </p:nvSpPr>
        <p:spPr bwMode="auto">
          <a:xfrm>
            <a:off x="11211951" y="3554707"/>
            <a:ext cx="715616" cy="604910"/>
          </a:xfrm>
          <a:prstGeom prst="rect">
            <a:avLst/>
          </a:prstGeom>
          <a:solidFill>
            <a:schemeClr val="bg1"/>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808080"/>
              </a:solidFill>
              <a:effectLst/>
              <a:uLnTx/>
              <a:uFillTx/>
              <a:latin typeface="Times New Roman" pitchFamily="18" charset="0"/>
              <a:ea typeface="+mn-ea"/>
              <a:cs typeface="+mn-cs"/>
            </a:endParaRPr>
          </a:p>
        </p:txBody>
      </p:sp>
      <p:cxnSp>
        <p:nvCxnSpPr>
          <p:cNvPr id="19" name="Straight Arrow Connector 18">
            <a:extLst>
              <a:ext uri="{FF2B5EF4-FFF2-40B4-BE49-F238E27FC236}">
                <a16:creationId xmlns:a16="http://schemas.microsoft.com/office/drawing/2014/main" id="{7F3F8DF2-F880-45F7-B185-27F69731AA82}"/>
              </a:ext>
            </a:extLst>
          </p:cNvPr>
          <p:cNvCxnSpPr/>
          <p:nvPr/>
        </p:nvCxnSpPr>
        <p:spPr bwMode="auto">
          <a:xfrm flipV="1">
            <a:off x="10658448" y="4277482"/>
            <a:ext cx="564005" cy="264709"/>
          </a:xfrm>
          <a:prstGeom prst="straightConnector1">
            <a:avLst/>
          </a:prstGeom>
          <a:noFill/>
          <a:ln w="3810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Arrow Connector 13">
            <a:extLst>
              <a:ext uri="{FF2B5EF4-FFF2-40B4-BE49-F238E27FC236}">
                <a16:creationId xmlns:a16="http://schemas.microsoft.com/office/drawing/2014/main" id="{909E1944-E5A5-4656-AA0A-7848178332FC}"/>
              </a:ext>
            </a:extLst>
          </p:cNvPr>
          <p:cNvCxnSpPr/>
          <p:nvPr/>
        </p:nvCxnSpPr>
        <p:spPr bwMode="auto">
          <a:xfrm flipH="1">
            <a:off x="9347159" y="1690638"/>
            <a:ext cx="700533" cy="393759"/>
          </a:xfrm>
          <a:prstGeom prst="straightConnector1">
            <a:avLst/>
          </a:prstGeom>
          <a:noFill/>
          <a:ln w="3810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TextBox 17">
            <a:extLst>
              <a:ext uri="{FF2B5EF4-FFF2-40B4-BE49-F238E27FC236}">
                <a16:creationId xmlns:a16="http://schemas.microsoft.com/office/drawing/2014/main" id="{06D12FEE-8490-41A4-A5FE-DAD61943BD45}"/>
              </a:ext>
            </a:extLst>
          </p:cNvPr>
          <p:cNvSpPr txBox="1"/>
          <p:nvPr/>
        </p:nvSpPr>
        <p:spPr>
          <a:xfrm>
            <a:off x="9231097" y="776215"/>
            <a:ext cx="2740304"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Boundary Between Healthy and Anomalous Behavior (μ+3</a:t>
            </a:r>
            <a:r>
              <a:rPr kumimoji="0" lang="el-GR"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σ</a:t>
            </a:r>
            <a:r>
              <a:rPr kumimoji="0" 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t>
            </a:r>
          </a:p>
        </p:txBody>
      </p:sp>
      <p:sp>
        <p:nvSpPr>
          <p:cNvPr id="29" name="TextBox 28">
            <a:extLst>
              <a:ext uri="{FF2B5EF4-FFF2-40B4-BE49-F238E27FC236}">
                <a16:creationId xmlns:a16="http://schemas.microsoft.com/office/drawing/2014/main" id="{58ECB4E1-CB88-4995-A39B-57400C68E525}"/>
              </a:ext>
            </a:extLst>
          </p:cNvPr>
          <p:cNvSpPr txBox="1"/>
          <p:nvPr/>
        </p:nvSpPr>
        <p:spPr>
          <a:xfrm>
            <a:off x="6181703" y="3806925"/>
            <a:ext cx="2899385"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μ – mean of healthy 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l-GR"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σ</a:t>
            </a:r>
            <a:r>
              <a:rPr kumimoji="0" 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 standard deviation of healthy data</a:t>
            </a:r>
          </a:p>
        </p:txBody>
      </p:sp>
    </p:spTree>
    <p:extLst>
      <p:ext uri="{BB962C8B-B14F-4D97-AF65-F5344CB8AC3E}">
        <p14:creationId xmlns:p14="http://schemas.microsoft.com/office/powerpoint/2010/main" val="27855804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AC5B7-B745-409A-A3EC-6E51D03A3927}"/>
              </a:ext>
            </a:extLst>
          </p:cNvPr>
          <p:cNvSpPr>
            <a:spLocks noGrp="1"/>
          </p:cNvSpPr>
          <p:nvPr>
            <p:ph type="title"/>
          </p:nvPr>
        </p:nvSpPr>
        <p:spPr/>
        <p:txBody>
          <a:bodyPr/>
          <a:lstStyle/>
          <a:p>
            <a:r>
              <a:rPr lang="en-US" dirty="0"/>
              <a:t>Regression of Product Behavior Using Precursor Parameters</a:t>
            </a:r>
          </a:p>
        </p:txBody>
      </p:sp>
      <p:sp>
        <p:nvSpPr>
          <p:cNvPr id="3" name="Content Placeholder 2">
            <a:extLst>
              <a:ext uri="{FF2B5EF4-FFF2-40B4-BE49-F238E27FC236}">
                <a16:creationId xmlns:a16="http://schemas.microsoft.com/office/drawing/2014/main" id="{1B516A58-5DEC-4ACD-AB63-34381ACD3629}"/>
              </a:ext>
            </a:extLst>
          </p:cNvPr>
          <p:cNvSpPr>
            <a:spLocks noGrp="1"/>
          </p:cNvSpPr>
          <p:nvPr>
            <p:ph idx="1"/>
          </p:nvPr>
        </p:nvSpPr>
        <p:spPr>
          <a:xfrm>
            <a:off x="0" y="2238829"/>
            <a:ext cx="5145758" cy="2991462"/>
          </a:xfrm>
        </p:spPr>
        <p:txBody>
          <a:bodyPr/>
          <a:lstStyle/>
          <a:p>
            <a:pPr>
              <a:spcBef>
                <a:spcPts val="600"/>
              </a:spcBef>
              <a:spcAft>
                <a:spcPts val="600"/>
              </a:spcAft>
            </a:pPr>
            <a:r>
              <a:rPr lang="en-US" dirty="0"/>
              <a:t>Regression seeks a direct, data-driven relationship between input and output.</a:t>
            </a:r>
          </a:p>
          <a:p>
            <a:pPr>
              <a:spcBef>
                <a:spcPts val="600"/>
              </a:spcBef>
              <a:spcAft>
                <a:spcPts val="600"/>
              </a:spcAft>
            </a:pPr>
            <a:r>
              <a:rPr lang="en-US" dirty="0"/>
              <a:t>The results from regression could also be used as an input for classification.</a:t>
            </a:r>
          </a:p>
        </p:txBody>
      </p:sp>
      <p:pic>
        <p:nvPicPr>
          <p:cNvPr id="20" name="Picture 19">
            <a:extLst>
              <a:ext uri="{FF2B5EF4-FFF2-40B4-BE49-F238E27FC236}">
                <a16:creationId xmlns:a16="http://schemas.microsoft.com/office/drawing/2014/main" id="{B2A5E51B-2D2B-4BC4-B049-B487E00D465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227714" y="1123948"/>
            <a:ext cx="6964285" cy="5221223"/>
          </a:xfrm>
          <a:prstGeom prst="rect">
            <a:avLst/>
          </a:prstGeom>
        </p:spPr>
      </p:pic>
      <p:sp>
        <p:nvSpPr>
          <p:cNvPr id="23" name="Rectangle 22">
            <a:extLst>
              <a:ext uri="{FF2B5EF4-FFF2-40B4-BE49-F238E27FC236}">
                <a16:creationId xmlns:a16="http://schemas.microsoft.com/office/drawing/2014/main" id="{4E045C26-320A-4D94-97BA-0D97B44EB2E0}"/>
              </a:ext>
            </a:extLst>
          </p:cNvPr>
          <p:cNvSpPr/>
          <p:nvPr/>
        </p:nvSpPr>
        <p:spPr bwMode="auto">
          <a:xfrm>
            <a:off x="5833212" y="5756619"/>
            <a:ext cx="5941446" cy="591169"/>
          </a:xfrm>
          <a:prstGeom prst="rect">
            <a:avLst/>
          </a:prstGeom>
          <a:solidFill>
            <a:srgbClr val="FFFFFF"/>
          </a:solidFill>
          <a:ln>
            <a:noFill/>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base" latinLnBrk="0" hangingPunct="1">
              <a:lnSpc>
                <a:spcPct val="85000"/>
              </a:lnSpc>
              <a:spcBef>
                <a:spcPct val="0"/>
              </a:spcBef>
              <a:spcAft>
                <a:spcPct val="0"/>
              </a:spcAft>
              <a:buClrTx/>
              <a:buSzTx/>
              <a:buFontTx/>
              <a:buNone/>
              <a:tabLst/>
              <a:defRPr/>
            </a:pPr>
            <a:endParaRPr kumimoji="0" lang="en-US" sz="2800" b="1" i="0" u="none" strike="noStrike" kern="0" cap="none" spc="0" normalizeH="0" baseline="0" noProof="0" dirty="0">
              <a:ln>
                <a:noFill/>
              </a:ln>
              <a:solidFill>
                <a:srgbClr val="000000"/>
              </a:solidFill>
              <a:effectLst/>
              <a:uLnTx/>
              <a:uFillTx/>
              <a:latin typeface="Times New Roman" pitchFamily="18" charset="0"/>
            </a:endParaRPr>
          </a:p>
        </p:txBody>
      </p:sp>
      <p:sp>
        <p:nvSpPr>
          <p:cNvPr id="24" name="TextBox 23">
            <a:extLst>
              <a:ext uri="{FF2B5EF4-FFF2-40B4-BE49-F238E27FC236}">
                <a16:creationId xmlns:a16="http://schemas.microsoft.com/office/drawing/2014/main" id="{9B9E9E5D-8DBE-4DCF-BC73-059C686432B4}"/>
              </a:ext>
            </a:extLst>
          </p:cNvPr>
          <p:cNvSpPr txBox="1"/>
          <p:nvPr/>
        </p:nvSpPr>
        <p:spPr>
          <a:xfrm>
            <a:off x="8103704" y="5655212"/>
            <a:ext cx="1266093" cy="461665"/>
          </a:xfrm>
          <a:prstGeom prst="rect">
            <a:avLst/>
          </a:prstGeom>
          <a:noFill/>
        </p:spPr>
        <p:txBody>
          <a:bodyPr wrap="square" rtlCol="0">
            <a:spAutoFit/>
          </a:bodyPr>
          <a:lstStyle/>
          <a:p>
            <a:pPr algn="ctr"/>
            <a:r>
              <a:rPr lang="en-US" sz="2400" b="1" dirty="0">
                <a:solidFill>
                  <a:srgbClr val="000000"/>
                </a:solidFill>
                <a:latin typeface="Times New Roman"/>
              </a:rPr>
              <a:t>Time</a:t>
            </a:r>
          </a:p>
        </p:txBody>
      </p:sp>
      <p:sp>
        <p:nvSpPr>
          <p:cNvPr id="26" name="TextBox 25">
            <a:extLst>
              <a:ext uri="{FF2B5EF4-FFF2-40B4-BE49-F238E27FC236}">
                <a16:creationId xmlns:a16="http://schemas.microsoft.com/office/drawing/2014/main" id="{13406560-5889-4755-9E84-0E515F76EBFA}"/>
              </a:ext>
            </a:extLst>
          </p:cNvPr>
          <p:cNvSpPr txBox="1"/>
          <p:nvPr/>
        </p:nvSpPr>
        <p:spPr>
          <a:xfrm>
            <a:off x="5950635" y="1035059"/>
            <a:ext cx="5824023" cy="430887"/>
          </a:xfrm>
          <a:prstGeom prst="rect">
            <a:avLst/>
          </a:prstGeom>
          <a:solidFill>
            <a:schemeClr val="bg1"/>
          </a:solidFill>
        </p:spPr>
        <p:txBody>
          <a:bodyPr wrap="square" rtlCol="0">
            <a:spAutoFit/>
          </a:bodyPr>
          <a:lstStyle/>
          <a:p>
            <a:pPr algn="ctr"/>
            <a:r>
              <a:rPr lang="en-US" sz="2200" b="1" dirty="0">
                <a:solidFill>
                  <a:srgbClr val="000000"/>
                </a:solidFill>
                <a:latin typeface="Times New Roman"/>
              </a:rPr>
              <a:t>Example of a Precursor Parameter Trend</a:t>
            </a:r>
          </a:p>
        </p:txBody>
      </p:sp>
      <p:sp>
        <p:nvSpPr>
          <p:cNvPr id="4" name="Rectangle 3">
            <a:extLst>
              <a:ext uri="{FF2B5EF4-FFF2-40B4-BE49-F238E27FC236}">
                <a16:creationId xmlns:a16="http://schemas.microsoft.com/office/drawing/2014/main" id="{8F0B9F3D-6B3C-4EC6-B58E-1782DF72BDD4}"/>
              </a:ext>
            </a:extLst>
          </p:cNvPr>
          <p:cNvSpPr/>
          <p:nvPr/>
        </p:nvSpPr>
        <p:spPr>
          <a:xfrm>
            <a:off x="11422966" y="1416551"/>
            <a:ext cx="239151" cy="10140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a:extLst>
              <a:ext uri="{FF2B5EF4-FFF2-40B4-BE49-F238E27FC236}">
                <a16:creationId xmlns:a16="http://schemas.microsoft.com/office/drawing/2014/main" id="{C3E9815E-766C-4EF1-AA21-6232E35AE543}"/>
              </a:ext>
            </a:extLst>
          </p:cNvPr>
          <p:cNvCxnSpPr/>
          <p:nvPr/>
        </p:nvCxnSpPr>
        <p:spPr bwMode="auto">
          <a:xfrm flipV="1">
            <a:off x="9212591" y="4060104"/>
            <a:ext cx="365760" cy="530087"/>
          </a:xfrm>
          <a:prstGeom prst="straightConnector1">
            <a:avLst/>
          </a:prstGeom>
          <a:noFill/>
          <a:ln w="76200" cap="flat" cmpd="sng" algn="ctr">
            <a:solidFill>
              <a:srgbClr val="C0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TextBox 39">
            <a:extLst>
              <a:ext uri="{FF2B5EF4-FFF2-40B4-BE49-F238E27FC236}">
                <a16:creationId xmlns:a16="http://schemas.microsoft.com/office/drawing/2014/main" id="{E1D639A6-D510-462C-A951-6CDB8DDF6A22}"/>
              </a:ext>
            </a:extLst>
          </p:cNvPr>
          <p:cNvSpPr txBox="1"/>
          <p:nvPr/>
        </p:nvSpPr>
        <p:spPr>
          <a:xfrm>
            <a:off x="7903872" y="4522004"/>
            <a:ext cx="1764914" cy="923330"/>
          </a:xfrm>
          <a:prstGeom prst="rect">
            <a:avLst/>
          </a:prstGeom>
          <a:noFill/>
        </p:spPr>
        <p:txBody>
          <a:bodyPr wrap="square" rtlCol="0">
            <a:spAutoFit/>
          </a:bodyPr>
          <a:lstStyle/>
          <a:p>
            <a:pPr algn="ctr"/>
            <a:r>
              <a:rPr lang="en-US" b="1" dirty="0">
                <a:solidFill>
                  <a:srgbClr val="C00000"/>
                </a:solidFill>
                <a:latin typeface="Times New Roman"/>
              </a:rPr>
              <a:t>Trend Fit Using a Rational Function</a:t>
            </a:r>
          </a:p>
        </p:txBody>
      </p:sp>
      <p:sp>
        <p:nvSpPr>
          <p:cNvPr id="41" name="TextBox 40">
            <a:extLst>
              <a:ext uri="{FF2B5EF4-FFF2-40B4-BE49-F238E27FC236}">
                <a16:creationId xmlns:a16="http://schemas.microsoft.com/office/drawing/2014/main" id="{13E3A2E3-D8E1-481B-B8A3-CF251229300B}"/>
              </a:ext>
            </a:extLst>
          </p:cNvPr>
          <p:cNvSpPr txBox="1"/>
          <p:nvPr/>
        </p:nvSpPr>
        <p:spPr>
          <a:xfrm>
            <a:off x="10128770" y="3272896"/>
            <a:ext cx="1878340" cy="923330"/>
          </a:xfrm>
          <a:prstGeom prst="rect">
            <a:avLst/>
          </a:prstGeom>
          <a:noFill/>
        </p:spPr>
        <p:txBody>
          <a:bodyPr wrap="square" rtlCol="0">
            <a:spAutoFit/>
          </a:bodyPr>
          <a:lstStyle/>
          <a:p>
            <a:pPr algn="ctr"/>
            <a:r>
              <a:rPr lang="en-US" b="1" dirty="0">
                <a:solidFill>
                  <a:srgbClr val="000000"/>
                </a:solidFill>
                <a:latin typeface="Times New Roman"/>
              </a:rPr>
              <a:t>Measured Data after Applying Moving Average</a:t>
            </a:r>
          </a:p>
        </p:txBody>
      </p:sp>
      <p:cxnSp>
        <p:nvCxnSpPr>
          <p:cNvPr id="42" name="Straight Arrow Connector 41">
            <a:extLst>
              <a:ext uri="{FF2B5EF4-FFF2-40B4-BE49-F238E27FC236}">
                <a16:creationId xmlns:a16="http://schemas.microsoft.com/office/drawing/2014/main" id="{DA64C02C-4DFA-4436-97CF-C8F95DD7ABDC}"/>
              </a:ext>
            </a:extLst>
          </p:cNvPr>
          <p:cNvCxnSpPr/>
          <p:nvPr/>
        </p:nvCxnSpPr>
        <p:spPr bwMode="auto">
          <a:xfrm flipH="1">
            <a:off x="9485906" y="3734560"/>
            <a:ext cx="764651" cy="0"/>
          </a:xfrm>
          <a:prstGeom prst="straightConnector1">
            <a:avLst/>
          </a:prstGeom>
          <a:noFill/>
          <a:ln w="76200" cap="flat" cmpd="sng" algn="ctr">
            <a:solidFill>
              <a:srgbClr val="00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1692082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Arrow Connector 9">
            <a:extLst>
              <a:ext uri="{FF2B5EF4-FFF2-40B4-BE49-F238E27FC236}">
                <a16:creationId xmlns:a16="http://schemas.microsoft.com/office/drawing/2014/main" id="{F8095C81-C3E9-0DC2-D42F-BFC09CF5EC99}"/>
              </a:ext>
            </a:extLst>
          </p:cNvPr>
          <p:cNvCxnSpPr/>
          <p:nvPr/>
        </p:nvCxnSpPr>
        <p:spPr bwMode="auto">
          <a:xfrm flipH="1">
            <a:off x="9929196" y="3500900"/>
            <a:ext cx="611973" cy="477640"/>
          </a:xfrm>
          <a:prstGeom prst="straightConnector1">
            <a:avLst/>
          </a:prstGeom>
          <a:noFill/>
          <a:ln w="38100" cap="flat" cmpd="sng" algn="ctr">
            <a:solidFill>
              <a:schemeClr val="accent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Title 1">
            <a:extLst>
              <a:ext uri="{FF2B5EF4-FFF2-40B4-BE49-F238E27FC236}">
                <a16:creationId xmlns:a16="http://schemas.microsoft.com/office/drawing/2014/main" id="{4215A473-5831-4EDC-B497-0AFCEFDA40BE}"/>
              </a:ext>
            </a:extLst>
          </p:cNvPr>
          <p:cNvSpPr>
            <a:spLocks noGrp="1"/>
          </p:cNvSpPr>
          <p:nvPr>
            <p:ph type="title"/>
          </p:nvPr>
        </p:nvSpPr>
        <p:spPr/>
        <p:txBody>
          <a:bodyPr/>
          <a:lstStyle/>
          <a:p>
            <a:r>
              <a:rPr lang="en-US" sz="3600" dirty="0"/>
              <a:t>Estimating Future Precursor Parameters Trends and Remaining Time to Failure</a:t>
            </a:r>
            <a:endParaRPr lang="en-US" dirty="0"/>
          </a:p>
        </p:txBody>
      </p:sp>
      <p:cxnSp>
        <p:nvCxnSpPr>
          <p:cNvPr id="4" name="Straight Arrow Connector 3">
            <a:extLst>
              <a:ext uri="{FF2B5EF4-FFF2-40B4-BE49-F238E27FC236}">
                <a16:creationId xmlns:a16="http://schemas.microsoft.com/office/drawing/2014/main" id="{51EE65F0-0B26-47F0-91E2-69BE60406F3F}"/>
              </a:ext>
            </a:extLst>
          </p:cNvPr>
          <p:cNvCxnSpPr>
            <a:cxnSpLocks/>
          </p:cNvCxnSpPr>
          <p:nvPr/>
        </p:nvCxnSpPr>
        <p:spPr bwMode="auto">
          <a:xfrm flipV="1">
            <a:off x="6173505" y="1207322"/>
            <a:ext cx="0" cy="4125025"/>
          </a:xfrm>
          <a:prstGeom prst="straightConnector1">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 name="Straight Connector 4">
            <a:extLst>
              <a:ext uri="{FF2B5EF4-FFF2-40B4-BE49-F238E27FC236}">
                <a16:creationId xmlns:a16="http://schemas.microsoft.com/office/drawing/2014/main" id="{5393BDEB-D667-4BED-8A94-54B04612ED64}"/>
              </a:ext>
            </a:extLst>
          </p:cNvPr>
          <p:cNvCxnSpPr/>
          <p:nvPr/>
        </p:nvCxnSpPr>
        <p:spPr bwMode="auto">
          <a:xfrm>
            <a:off x="6173505" y="5332347"/>
            <a:ext cx="5869205" cy="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TextBox 5">
            <a:extLst>
              <a:ext uri="{FF2B5EF4-FFF2-40B4-BE49-F238E27FC236}">
                <a16:creationId xmlns:a16="http://schemas.microsoft.com/office/drawing/2014/main" id="{6340CE69-2C27-428B-83B3-6E2BF71D676D}"/>
              </a:ext>
            </a:extLst>
          </p:cNvPr>
          <p:cNvSpPr txBox="1"/>
          <p:nvPr/>
        </p:nvSpPr>
        <p:spPr>
          <a:xfrm>
            <a:off x="11164565" y="5326929"/>
            <a:ext cx="1027306"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Times New Roman"/>
                <a:ea typeface="+mn-ea"/>
                <a:cs typeface="+mn-cs"/>
              </a:rPr>
              <a:t>Testing Time </a:t>
            </a:r>
          </a:p>
        </p:txBody>
      </p:sp>
      <p:cxnSp>
        <p:nvCxnSpPr>
          <p:cNvPr id="8" name="Straight Connector 7">
            <a:extLst>
              <a:ext uri="{FF2B5EF4-FFF2-40B4-BE49-F238E27FC236}">
                <a16:creationId xmlns:a16="http://schemas.microsoft.com/office/drawing/2014/main" id="{5F9AF149-C980-4327-8BA9-560C5DFD1216}"/>
              </a:ext>
            </a:extLst>
          </p:cNvPr>
          <p:cNvCxnSpPr/>
          <p:nvPr/>
        </p:nvCxnSpPr>
        <p:spPr bwMode="auto">
          <a:xfrm flipV="1">
            <a:off x="6173440" y="4442010"/>
            <a:ext cx="5828928" cy="0"/>
          </a:xfrm>
          <a:prstGeom prst="line">
            <a:avLst/>
          </a:prstGeom>
          <a:noFill/>
          <a:ln w="9525"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TextBox 8">
            <a:extLst>
              <a:ext uri="{FF2B5EF4-FFF2-40B4-BE49-F238E27FC236}">
                <a16:creationId xmlns:a16="http://schemas.microsoft.com/office/drawing/2014/main" id="{8B5BD313-1195-4EBE-ADFF-6D234C6EBA10}"/>
              </a:ext>
            </a:extLst>
          </p:cNvPr>
          <p:cNvSpPr txBox="1"/>
          <p:nvPr/>
        </p:nvSpPr>
        <p:spPr>
          <a:xfrm>
            <a:off x="6173440" y="1077339"/>
            <a:ext cx="1357721"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Times New Roman"/>
                <a:ea typeface="+mn-ea"/>
                <a:cs typeface="+mn-cs"/>
              </a:rPr>
              <a:t>Parameter Values</a:t>
            </a:r>
          </a:p>
        </p:txBody>
      </p:sp>
      <p:cxnSp>
        <p:nvCxnSpPr>
          <p:cNvPr id="11" name="Straight Connector 10">
            <a:extLst>
              <a:ext uri="{FF2B5EF4-FFF2-40B4-BE49-F238E27FC236}">
                <a16:creationId xmlns:a16="http://schemas.microsoft.com/office/drawing/2014/main" id="{6E06A6E7-F318-42A2-B143-19FB196D7DF2}"/>
              </a:ext>
            </a:extLst>
          </p:cNvPr>
          <p:cNvCxnSpPr/>
          <p:nvPr/>
        </p:nvCxnSpPr>
        <p:spPr bwMode="auto">
          <a:xfrm>
            <a:off x="6173440" y="1618149"/>
            <a:ext cx="2513982" cy="1336271"/>
          </a:xfrm>
          <a:prstGeom prst="line">
            <a:avLst/>
          </a:prstGeom>
          <a:noFill/>
          <a:ln w="38100" cap="flat" cmpd="sng" algn="ctr">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Freeform: Shape 12">
            <a:extLst>
              <a:ext uri="{FF2B5EF4-FFF2-40B4-BE49-F238E27FC236}">
                <a16:creationId xmlns:a16="http://schemas.microsoft.com/office/drawing/2014/main" id="{BE73D4E7-8F57-469B-8D14-AE01E93A6592}"/>
              </a:ext>
            </a:extLst>
          </p:cNvPr>
          <p:cNvSpPr/>
          <p:nvPr/>
        </p:nvSpPr>
        <p:spPr bwMode="auto">
          <a:xfrm>
            <a:off x="8673355" y="2936034"/>
            <a:ext cx="576775" cy="464234"/>
          </a:xfrm>
          <a:custGeom>
            <a:avLst/>
            <a:gdLst>
              <a:gd name="connsiteX0" fmla="*/ 0 w 576775"/>
              <a:gd name="connsiteY0" fmla="*/ 0 h 464234"/>
              <a:gd name="connsiteX1" fmla="*/ 576775 w 576775"/>
              <a:gd name="connsiteY1" fmla="*/ 464234 h 464234"/>
            </a:gdLst>
            <a:ahLst/>
            <a:cxnLst>
              <a:cxn ang="0">
                <a:pos x="connsiteX0" y="connsiteY0"/>
              </a:cxn>
              <a:cxn ang="0">
                <a:pos x="connsiteX1" y="connsiteY1"/>
              </a:cxn>
            </a:cxnLst>
            <a:rect l="l" t="t" r="r" b="b"/>
            <a:pathLst>
              <a:path w="576775" h="464234">
                <a:moveTo>
                  <a:pt x="0" y="0"/>
                </a:moveTo>
                <a:cubicBezTo>
                  <a:pt x="145366" y="101991"/>
                  <a:pt x="290732" y="203982"/>
                  <a:pt x="576775" y="464234"/>
                </a:cubicBezTo>
              </a:path>
            </a:pathLst>
          </a:custGeom>
          <a:solidFill>
            <a:srgbClr val="FFC000"/>
          </a:solidFill>
          <a:ln w="76200">
            <a:solidFill>
              <a:srgbClr val="FFC000"/>
            </a:solidFill>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cxnSp>
        <p:nvCxnSpPr>
          <p:cNvPr id="17" name="Straight Arrow Connector 16">
            <a:extLst>
              <a:ext uri="{FF2B5EF4-FFF2-40B4-BE49-F238E27FC236}">
                <a16:creationId xmlns:a16="http://schemas.microsoft.com/office/drawing/2014/main" id="{98CA9C6E-F3F9-4900-8002-4DD374E5260C}"/>
              </a:ext>
            </a:extLst>
          </p:cNvPr>
          <p:cNvCxnSpPr/>
          <p:nvPr/>
        </p:nvCxnSpPr>
        <p:spPr bwMode="auto">
          <a:xfrm flipV="1">
            <a:off x="7285453" y="4469412"/>
            <a:ext cx="144978" cy="1005951"/>
          </a:xfrm>
          <a:prstGeom prst="straightConnector1">
            <a:avLst/>
          </a:prstGeom>
          <a:noFill/>
          <a:ln w="3810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Freeform: Shape 17">
            <a:extLst>
              <a:ext uri="{FF2B5EF4-FFF2-40B4-BE49-F238E27FC236}">
                <a16:creationId xmlns:a16="http://schemas.microsoft.com/office/drawing/2014/main" id="{15BC935F-2D3A-46B7-9867-7D3CEF50A2BE}"/>
              </a:ext>
            </a:extLst>
          </p:cNvPr>
          <p:cNvSpPr/>
          <p:nvPr/>
        </p:nvSpPr>
        <p:spPr bwMode="auto">
          <a:xfrm>
            <a:off x="9292333" y="3442472"/>
            <a:ext cx="967397" cy="1017546"/>
          </a:xfrm>
          <a:custGeom>
            <a:avLst/>
            <a:gdLst>
              <a:gd name="connsiteX0" fmla="*/ 0 w 998806"/>
              <a:gd name="connsiteY0" fmla="*/ 0 h 1026941"/>
              <a:gd name="connsiteX1" fmla="*/ 478302 w 998806"/>
              <a:gd name="connsiteY1" fmla="*/ 422031 h 1026941"/>
              <a:gd name="connsiteX2" fmla="*/ 998806 w 998806"/>
              <a:gd name="connsiteY2" fmla="*/ 1026941 h 1026941"/>
            </a:gdLst>
            <a:ahLst/>
            <a:cxnLst>
              <a:cxn ang="0">
                <a:pos x="connsiteX0" y="connsiteY0"/>
              </a:cxn>
              <a:cxn ang="0">
                <a:pos x="connsiteX1" y="connsiteY1"/>
              </a:cxn>
              <a:cxn ang="0">
                <a:pos x="connsiteX2" y="connsiteY2"/>
              </a:cxn>
            </a:cxnLst>
            <a:rect l="l" t="t" r="r" b="b"/>
            <a:pathLst>
              <a:path w="998806" h="1026941">
                <a:moveTo>
                  <a:pt x="0" y="0"/>
                </a:moveTo>
                <a:cubicBezTo>
                  <a:pt x="155917" y="125437"/>
                  <a:pt x="311834" y="250874"/>
                  <a:pt x="478302" y="422031"/>
                </a:cubicBezTo>
                <a:cubicBezTo>
                  <a:pt x="644770" y="593188"/>
                  <a:pt x="821788" y="810064"/>
                  <a:pt x="998806" y="1026941"/>
                </a:cubicBezTo>
              </a:path>
            </a:pathLst>
          </a:custGeom>
          <a:noFill/>
          <a:ln w="76200" cap="flat" cmpd="sng" algn="ctr">
            <a:solidFill>
              <a:schemeClr val="accent1"/>
            </a:solidFill>
            <a:prstDash val="sysDot"/>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cxnSp>
        <p:nvCxnSpPr>
          <p:cNvPr id="25" name="Straight Arrow Connector 24">
            <a:extLst>
              <a:ext uri="{FF2B5EF4-FFF2-40B4-BE49-F238E27FC236}">
                <a16:creationId xmlns:a16="http://schemas.microsoft.com/office/drawing/2014/main" id="{01E60FD0-1A8A-442C-8FAD-7FD2F1FED1C4}"/>
              </a:ext>
            </a:extLst>
          </p:cNvPr>
          <p:cNvCxnSpPr/>
          <p:nvPr/>
        </p:nvCxnSpPr>
        <p:spPr bwMode="auto">
          <a:xfrm>
            <a:off x="9292333" y="4738622"/>
            <a:ext cx="967397" cy="0"/>
          </a:xfrm>
          <a:prstGeom prst="straightConnector1">
            <a:avLst/>
          </a:prstGeom>
          <a:noFill/>
          <a:ln w="38100" cap="flat" cmpd="sng" algn="ctr">
            <a:solidFill>
              <a:schemeClr val="accent1"/>
            </a:solidFill>
            <a:prstDash val="solid"/>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TextBox 25">
            <a:extLst>
              <a:ext uri="{FF2B5EF4-FFF2-40B4-BE49-F238E27FC236}">
                <a16:creationId xmlns:a16="http://schemas.microsoft.com/office/drawing/2014/main" id="{AD655BBC-776F-4067-818A-C384365BCC02}"/>
              </a:ext>
            </a:extLst>
          </p:cNvPr>
          <p:cNvSpPr txBox="1"/>
          <p:nvPr/>
        </p:nvSpPr>
        <p:spPr>
          <a:xfrm>
            <a:off x="8673355" y="5513295"/>
            <a:ext cx="2491210" cy="707886"/>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00B050"/>
                </a:solidFill>
                <a:effectLst/>
                <a:uLnTx/>
                <a:uFillTx/>
                <a:latin typeface="Times New Roman"/>
                <a:ea typeface="+mn-ea"/>
                <a:cs typeface="+mn-cs"/>
              </a:rPr>
              <a:t>Remaining Time-to-Failure Estimation </a:t>
            </a:r>
            <a:endParaRPr kumimoji="0" lang="en-US" sz="2000" b="1" i="0" u="none" strike="noStrike" kern="1200" cap="none" spc="0" normalizeH="0" baseline="0" noProof="0" dirty="0">
              <a:ln>
                <a:noFill/>
              </a:ln>
              <a:solidFill>
                <a:srgbClr val="00B050"/>
              </a:solidFill>
              <a:effectLst/>
              <a:uLnTx/>
              <a:uFillTx/>
              <a:latin typeface="Times New Roman"/>
              <a:ea typeface="+mn-ea"/>
              <a:cs typeface="+mn-cs"/>
            </a:endParaRPr>
          </a:p>
        </p:txBody>
      </p:sp>
      <p:cxnSp>
        <p:nvCxnSpPr>
          <p:cNvPr id="27" name="Straight Arrow Connector 26">
            <a:extLst>
              <a:ext uri="{FF2B5EF4-FFF2-40B4-BE49-F238E27FC236}">
                <a16:creationId xmlns:a16="http://schemas.microsoft.com/office/drawing/2014/main" id="{54FCD0AF-25C2-48EC-897D-BAC6A0744EC2}"/>
              </a:ext>
            </a:extLst>
          </p:cNvPr>
          <p:cNvCxnSpPr>
            <a:cxnSpLocks/>
            <a:stCxn id="26" idx="0"/>
          </p:cNvCxnSpPr>
          <p:nvPr/>
        </p:nvCxnSpPr>
        <p:spPr bwMode="auto">
          <a:xfrm flipH="1" flipV="1">
            <a:off x="9803680" y="4783824"/>
            <a:ext cx="115280" cy="729471"/>
          </a:xfrm>
          <a:prstGeom prst="straightConnector1">
            <a:avLst/>
          </a:prstGeom>
          <a:noFill/>
          <a:ln w="38100" cap="flat" cmpd="sng" algn="ctr">
            <a:solidFill>
              <a:schemeClr val="accent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TextBox 27">
            <a:extLst>
              <a:ext uri="{FF2B5EF4-FFF2-40B4-BE49-F238E27FC236}">
                <a16:creationId xmlns:a16="http://schemas.microsoft.com/office/drawing/2014/main" id="{5CF41D2D-3458-4B9D-82BB-CC4572F427A8}"/>
              </a:ext>
            </a:extLst>
          </p:cNvPr>
          <p:cNvSpPr txBox="1"/>
          <p:nvPr/>
        </p:nvSpPr>
        <p:spPr>
          <a:xfrm>
            <a:off x="6096000" y="5605346"/>
            <a:ext cx="2378905"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Times New Roman"/>
                <a:ea typeface="+mn-ea"/>
                <a:cs typeface="+mn-cs"/>
              </a:rPr>
              <a:t>Failure Criteria</a:t>
            </a:r>
          </a:p>
        </p:txBody>
      </p:sp>
      <p:sp>
        <p:nvSpPr>
          <p:cNvPr id="32" name="Freeform: Shape 31">
            <a:extLst>
              <a:ext uri="{FF2B5EF4-FFF2-40B4-BE49-F238E27FC236}">
                <a16:creationId xmlns:a16="http://schemas.microsoft.com/office/drawing/2014/main" id="{1B63FC6F-6346-4AAD-A76F-63FBCF35052A}"/>
              </a:ext>
            </a:extLst>
          </p:cNvPr>
          <p:cNvSpPr/>
          <p:nvPr/>
        </p:nvSpPr>
        <p:spPr bwMode="auto">
          <a:xfrm>
            <a:off x="9949948" y="4112470"/>
            <a:ext cx="534312" cy="354354"/>
          </a:xfrm>
          <a:custGeom>
            <a:avLst/>
            <a:gdLst>
              <a:gd name="connsiteX0" fmla="*/ 0 w 348615"/>
              <a:gd name="connsiteY0" fmla="*/ 340067 h 354354"/>
              <a:gd name="connsiteX1" fmla="*/ 131445 w 348615"/>
              <a:gd name="connsiteY1" fmla="*/ 24 h 354354"/>
              <a:gd name="connsiteX2" fmla="*/ 348615 w 348615"/>
              <a:gd name="connsiteY2" fmla="*/ 354354 h 354354"/>
            </a:gdLst>
            <a:ahLst/>
            <a:cxnLst>
              <a:cxn ang="0">
                <a:pos x="connsiteX0" y="connsiteY0"/>
              </a:cxn>
              <a:cxn ang="0">
                <a:pos x="connsiteX1" y="connsiteY1"/>
              </a:cxn>
              <a:cxn ang="0">
                <a:pos x="connsiteX2" y="connsiteY2"/>
              </a:cxn>
            </a:cxnLst>
            <a:rect l="l" t="t" r="r" b="b"/>
            <a:pathLst>
              <a:path w="348615" h="354354">
                <a:moveTo>
                  <a:pt x="0" y="340067"/>
                </a:moveTo>
                <a:cubicBezTo>
                  <a:pt x="36671" y="168855"/>
                  <a:pt x="73343" y="-2357"/>
                  <a:pt x="131445" y="24"/>
                </a:cubicBezTo>
                <a:cubicBezTo>
                  <a:pt x="189547" y="2405"/>
                  <a:pt x="269081" y="178379"/>
                  <a:pt x="348615" y="354354"/>
                </a:cubicBezTo>
              </a:path>
            </a:pathLst>
          </a:custGeom>
          <a:noFill/>
          <a:ln w="38100" cap="flat" cmpd="sng" algn="ctr">
            <a:solidFill>
              <a:srgbClr val="7030A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cxnSp>
        <p:nvCxnSpPr>
          <p:cNvPr id="33" name="Straight Connector 32">
            <a:extLst>
              <a:ext uri="{FF2B5EF4-FFF2-40B4-BE49-F238E27FC236}">
                <a16:creationId xmlns:a16="http://schemas.microsoft.com/office/drawing/2014/main" id="{6B5A0428-892E-41A0-A9EF-28FF6992959A}"/>
              </a:ext>
            </a:extLst>
          </p:cNvPr>
          <p:cNvCxnSpPr/>
          <p:nvPr/>
        </p:nvCxnSpPr>
        <p:spPr bwMode="auto">
          <a:xfrm>
            <a:off x="10277481" y="4490490"/>
            <a:ext cx="0" cy="293334"/>
          </a:xfrm>
          <a:prstGeom prst="line">
            <a:avLst/>
          </a:prstGeom>
          <a:noFill/>
          <a:ln w="9525" cap="flat" cmpd="sng" algn="ctr">
            <a:solidFill>
              <a:schemeClr val="tx1"/>
            </a:solidFill>
            <a:prstDash val="sysDot"/>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TextBox 35">
            <a:extLst>
              <a:ext uri="{FF2B5EF4-FFF2-40B4-BE49-F238E27FC236}">
                <a16:creationId xmlns:a16="http://schemas.microsoft.com/office/drawing/2014/main" id="{A8F3647F-6C7A-414E-80F7-A63994796FC1}"/>
              </a:ext>
            </a:extLst>
          </p:cNvPr>
          <p:cNvSpPr txBox="1"/>
          <p:nvPr/>
        </p:nvSpPr>
        <p:spPr>
          <a:xfrm>
            <a:off x="9633386" y="1229444"/>
            <a:ext cx="2611018"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7030A0"/>
                </a:solidFill>
                <a:effectLst/>
                <a:uLnTx/>
                <a:uFillTx/>
                <a:latin typeface="Times New Roman"/>
                <a:ea typeface="+mn-ea"/>
                <a:cs typeface="+mn-cs"/>
              </a:rPr>
              <a:t>Estimation of Possible Future Paths the Trend Can Follow</a:t>
            </a:r>
          </a:p>
        </p:txBody>
      </p:sp>
      <p:sp>
        <p:nvSpPr>
          <p:cNvPr id="39" name="TextBox 38">
            <a:extLst>
              <a:ext uri="{FF2B5EF4-FFF2-40B4-BE49-F238E27FC236}">
                <a16:creationId xmlns:a16="http://schemas.microsoft.com/office/drawing/2014/main" id="{DB4058C4-5897-4476-A82B-40E84B444D4A}"/>
              </a:ext>
            </a:extLst>
          </p:cNvPr>
          <p:cNvSpPr txBox="1"/>
          <p:nvPr/>
        </p:nvSpPr>
        <p:spPr>
          <a:xfrm>
            <a:off x="6281423" y="3451161"/>
            <a:ext cx="2124867"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7030A0"/>
                </a:solidFill>
                <a:effectLst/>
                <a:uLnTx/>
                <a:uFillTx/>
                <a:latin typeface="Times New Roman"/>
                <a:ea typeface="+mn-ea"/>
                <a:cs typeface="+mn-cs"/>
              </a:rPr>
              <a:t>Probability Distribution of Time to Failure</a:t>
            </a:r>
          </a:p>
        </p:txBody>
      </p:sp>
      <p:cxnSp>
        <p:nvCxnSpPr>
          <p:cNvPr id="40" name="Straight Arrow Connector 39">
            <a:extLst>
              <a:ext uri="{FF2B5EF4-FFF2-40B4-BE49-F238E27FC236}">
                <a16:creationId xmlns:a16="http://schemas.microsoft.com/office/drawing/2014/main" id="{D507DA0E-A97C-4C6E-AF36-17B32D1CE7A1}"/>
              </a:ext>
            </a:extLst>
          </p:cNvPr>
          <p:cNvCxnSpPr/>
          <p:nvPr/>
        </p:nvCxnSpPr>
        <p:spPr bwMode="auto">
          <a:xfrm>
            <a:off x="8299938" y="4112470"/>
            <a:ext cx="1672258" cy="148322"/>
          </a:xfrm>
          <a:prstGeom prst="straightConnector1">
            <a:avLst/>
          </a:prstGeom>
          <a:noFill/>
          <a:ln w="38100" cap="flat" cmpd="sng" algn="ctr">
            <a:solidFill>
              <a:srgbClr val="7030A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TextBox 41">
            <a:extLst>
              <a:ext uri="{FF2B5EF4-FFF2-40B4-BE49-F238E27FC236}">
                <a16:creationId xmlns:a16="http://schemas.microsoft.com/office/drawing/2014/main" id="{C68FB893-1346-43B7-AB99-0893F0915DD0}"/>
              </a:ext>
            </a:extLst>
          </p:cNvPr>
          <p:cNvSpPr txBox="1"/>
          <p:nvPr/>
        </p:nvSpPr>
        <p:spPr>
          <a:xfrm>
            <a:off x="208164" y="1151454"/>
            <a:ext cx="4853328" cy="4555093"/>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0000"/>
                </a:solidFill>
                <a:effectLst/>
                <a:uLnTx/>
                <a:uFillTx/>
                <a:latin typeface="Times New Roman"/>
                <a:ea typeface="+mn-ea"/>
                <a:cs typeface="+mn-cs"/>
              </a:rPr>
              <a:t>After failure precursor identification, estimate the remaining time to failure by predicting the future precursor parameter trend.</a:t>
            </a:r>
          </a:p>
          <a:p>
            <a:pPr marL="342900" marR="0" lvl="0" indent="-342900" algn="l" defTabSz="914400"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0000"/>
                </a:solidFill>
                <a:effectLst/>
                <a:uLnTx/>
                <a:uFillTx/>
                <a:latin typeface="Times New Roman"/>
                <a:ea typeface="+mn-ea"/>
                <a:cs typeface="+mn-cs"/>
              </a:rPr>
              <a:t>In this example, a particle filter predicts mean time-to-failure by identifying possible paths the precursor parameter trends could follow.</a:t>
            </a:r>
          </a:p>
        </p:txBody>
      </p:sp>
      <p:sp>
        <p:nvSpPr>
          <p:cNvPr id="7" name="Oval 6">
            <a:extLst>
              <a:ext uri="{FF2B5EF4-FFF2-40B4-BE49-F238E27FC236}">
                <a16:creationId xmlns:a16="http://schemas.microsoft.com/office/drawing/2014/main" id="{0EADB3E5-25C3-42BA-965C-DF5B06F74B31}"/>
              </a:ext>
            </a:extLst>
          </p:cNvPr>
          <p:cNvSpPr/>
          <p:nvPr/>
        </p:nvSpPr>
        <p:spPr bwMode="auto">
          <a:xfrm>
            <a:off x="9128606" y="3543685"/>
            <a:ext cx="91440" cy="91440"/>
          </a:xfrm>
          <a:prstGeom prst="ellipse">
            <a:avLst/>
          </a:prstGeom>
          <a:solidFill>
            <a:srgbClr val="7030A0"/>
          </a:solidFill>
          <a:ln>
            <a:noFill/>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5000"/>
              </a:lnSpc>
              <a:spcBef>
                <a:spcPct val="0"/>
              </a:spcBef>
              <a:spcAft>
                <a:spcPct val="0"/>
              </a:spcAft>
              <a:buClrTx/>
              <a:buSzTx/>
              <a:buFontTx/>
              <a:buNone/>
              <a:tabLst/>
            </a:pPr>
            <a:endParaRPr kumimoji="0" lang="en-US" sz="4000" b="0" i="0" u="none" strike="noStrike" cap="none" normalizeH="0" baseline="0">
              <a:ln>
                <a:noFill/>
              </a:ln>
              <a:solidFill>
                <a:schemeClr val="tx2"/>
              </a:solidFill>
              <a:effectLst/>
              <a:latin typeface="Times New Roman" pitchFamily="18" charset="0"/>
            </a:endParaRPr>
          </a:p>
        </p:txBody>
      </p:sp>
      <p:sp>
        <p:nvSpPr>
          <p:cNvPr id="30" name="Oval 29">
            <a:extLst>
              <a:ext uri="{FF2B5EF4-FFF2-40B4-BE49-F238E27FC236}">
                <a16:creationId xmlns:a16="http://schemas.microsoft.com/office/drawing/2014/main" id="{79E3A561-8653-4639-9EFF-110D51144CDB}"/>
              </a:ext>
            </a:extLst>
          </p:cNvPr>
          <p:cNvSpPr/>
          <p:nvPr/>
        </p:nvSpPr>
        <p:spPr bwMode="auto">
          <a:xfrm>
            <a:off x="9200893" y="3468316"/>
            <a:ext cx="91440" cy="91440"/>
          </a:xfrm>
          <a:prstGeom prst="ellipse">
            <a:avLst/>
          </a:prstGeom>
          <a:solidFill>
            <a:srgbClr val="7030A0"/>
          </a:solidFill>
          <a:ln>
            <a:noFill/>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5000"/>
              </a:lnSpc>
              <a:spcBef>
                <a:spcPct val="0"/>
              </a:spcBef>
              <a:spcAft>
                <a:spcPct val="0"/>
              </a:spcAft>
              <a:buClrTx/>
              <a:buSzTx/>
              <a:buFontTx/>
              <a:buNone/>
              <a:tabLst/>
            </a:pPr>
            <a:endParaRPr kumimoji="0" lang="en-US" sz="4000" b="0" i="0" u="none" strike="noStrike" cap="none" normalizeH="0" baseline="0">
              <a:ln>
                <a:noFill/>
              </a:ln>
              <a:solidFill>
                <a:schemeClr val="tx2"/>
              </a:solidFill>
              <a:effectLst/>
              <a:latin typeface="Times New Roman" pitchFamily="18" charset="0"/>
            </a:endParaRPr>
          </a:p>
        </p:txBody>
      </p:sp>
      <p:sp>
        <p:nvSpPr>
          <p:cNvPr id="34" name="Oval 33">
            <a:extLst>
              <a:ext uri="{FF2B5EF4-FFF2-40B4-BE49-F238E27FC236}">
                <a16:creationId xmlns:a16="http://schemas.microsoft.com/office/drawing/2014/main" id="{E855EC3B-A875-4FCD-A967-2F91C5CE752B}"/>
              </a:ext>
            </a:extLst>
          </p:cNvPr>
          <p:cNvSpPr/>
          <p:nvPr/>
        </p:nvSpPr>
        <p:spPr bwMode="auto">
          <a:xfrm>
            <a:off x="9324221" y="3342907"/>
            <a:ext cx="91440" cy="91440"/>
          </a:xfrm>
          <a:prstGeom prst="ellipse">
            <a:avLst/>
          </a:prstGeom>
          <a:solidFill>
            <a:srgbClr val="7030A0"/>
          </a:solidFill>
          <a:ln>
            <a:noFill/>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5000"/>
              </a:lnSpc>
              <a:spcBef>
                <a:spcPct val="0"/>
              </a:spcBef>
              <a:spcAft>
                <a:spcPct val="0"/>
              </a:spcAft>
              <a:buClrTx/>
              <a:buSzTx/>
              <a:buFontTx/>
              <a:buNone/>
              <a:tabLst/>
            </a:pPr>
            <a:endParaRPr kumimoji="0" lang="en-US" sz="4000" b="0" i="0" u="none" strike="noStrike" cap="none" normalizeH="0" baseline="0">
              <a:ln>
                <a:noFill/>
              </a:ln>
              <a:solidFill>
                <a:schemeClr val="tx2"/>
              </a:solidFill>
              <a:effectLst/>
              <a:latin typeface="Times New Roman" pitchFamily="18" charset="0"/>
            </a:endParaRPr>
          </a:p>
        </p:txBody>
      </p:sp>
      <p:sp>
        <p:nvSpPr>
          <p:cNvPr id="35" name="Oval 34">
            <a:extLst>
              <a:ext uri="{FF2B5EF4-FFF2-40B4-BE49-F238E27FC236}">
                <a16:creationId xmlns:a16="http://schemas.microsoft.com/office/drawing/2014/main" id="{61608A5D-28D9-41DD-B40A-21A9543DD736}"/>
              </a:ext>
            </a:extLst>
          </p:cNvPr>
          <p:cNvSpPr/>
          <p:nvPr/>
        </p:nvSpPr>
        <p:spPr bwMode="auto">
          <a:xfrm>
            <a:off x="9387648" y="3267867"/>
            <a:ext cx="91440" cy="91440"/>
          </a:xfrm>
          <a:prstGeom prst="ellipse">
            <a:avLst/>
          </a:prstGeom>
          <a:solidFill>
            <a:srgbClr val="7030A0"/>
          </a:solidFill>
          <a:ln>
            <a:noFill/>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5000"/>
              </a:lnSpc>
              <a:spcBef>
                <a:spcPct val="0"/>
              </a:spcBef>
              <a:spcAft>
                <a:spcPct val="0"/>
              </a:spcAft>
              <a:buClrTx/>
              <a:buSzTx/>
              <a:buFontTx/>
              <a:buNone/>
              <a:tabLst/>
            </a:pPr>
            <a:endParaRPr kumimoji="0" lang="en-US" sz="4000" b="0" i="0" u="none" strike="noStrike" cap="none" normalizeH="0" baseline="0">
              <a:ln>
                <a:noFill/>
              </a:ln>
              <a:solidFill>
                <a:schemeClr val="tx2"/>
              </a:solidFill>
              <a:effectLst/>
              <a:latin typeface="Times New Roman" pitchFamily="18" charset="0"/>
            </a:endParaRPr>
          </a:p>
        </p:txBody>
      </p:sp>
      <p:sp>
        <p:nvSpPr>
          <p:cNvPr id="37" name="Oval 36">
            <a:extLst>
              <a:ext uri="{FF2B5EF4-FFF2-40B4-BE49-F238E27FC236}">
                <a16:creationId xmlns:a16="http://schemas.microsoft.com/office/drawing/2014/main" id="{893B3546-B1C2-449D-9138-029D7DF4919F}"/>
              </a:ext>
            </a:extLst>
          </p:cNvPr>
          <p:cNvSpPr/>
          <p:nvPr/>
        </p:nvSpPr>
        <p:spPr bwMode="auto">
          <a:xfrm>
            <a:off x="9056319" y="3634464"/>
            <a:ext cx="91440" cy="91440"/>
          </a:xfrm>
          <a:prstGeom prst="ellipse">
            <a:avLst/>
          </a:prstGeom>
          <a:solidFill>
            <a:srgbClr val="7030A0"/>
          </a:solidFill>
          <a:ln>
            <a:noFill/>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5000"/>
              </a:lnSpc>
              <a:spcBef>
                <a:spcPct val="0"/>
              </a:spcBef>
              <a:spcAft>
                <a:spcPct val="0"/>
              </a:spcAft>
              <a:buClrTx/>
              <a:buSzTx/>
              <a:buFontTx/>
              <a:buNone/>
              <a:tabLst/>
            </a:pPr>
            <a:endParaRPr kumimoji="0" lang="en-US" sz="4000" b="0" i="0" u="none" strike="noStrike" cap="none" normalizeH="0" baseline="0">
              <a:ln>
                <a:noFill/>
              </a:ln>
              <a:solidFill>
                <a:schemeClr val="tx2"/>
              </a:solidFill>
              <a:effectLst/>
              <a:latin typeface="Times New Roman" pitchFamily="18" charset="0"/>
            </a:endParaRPr>
          </a:p>
        </p:txBody>
      </p:sp>
      <p:sp>
        <p:nvSpPr>
          <p:cNvPr id="41" name="Oval 40">
            <a:extLst>
              <a:ext uri="{FF2B5EF4-FFF2-40B4-BE49-F238E27FC236}">
                <a16:creationId xmlns:a16="http://schemas.microsoft.com/office/drawing/2014/main" id="{0E602385-C314-452C-9C02-0233973B2E5F}"/>
              </a:ext>
            </a:extLst>
          </p:cNvPr>
          <p:cNvSpPr/>
          <p:nvPr/>
        </p:nvSpPr>
        <p:spPr bwMode="auto">
          <a:xfrm>
            <a:off x="9479088" y="3187235"/>
            <a:ext cx="91440" cy="91440"/>
          </a:xfrm>
          <a:prstGeom prst="ellipse">
            <a:avLst/>
          </a:prstGeom>
          <a:solidFill>
            <a:srgbClr val="7030A0"/>
          </a:solidFill>
          <a:ln>
            <a:noFill/>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5000"/>
              </a:lnSpc>
              <a:spcBef>
                <a:spcPct val="0"/>
              </a:spcBef>
              <a:spcAft>
                <a:spcPct val="0"/>
              </a:spcAft>
              <a:buClrTx/>
              <a:buSzTx/>
              <a:buFontTx/>
              <a:buNone/>
              <a:tabLst/>
            </a:pPr>
            <a:endParaRPr kumimoji="0" lang="en-US" sz="4000" b="0" i="0" u="none" strike="noStrike" cap="none" normalizeH="0" baseline="0">
              <a:ln>
                <a:noFill/>
              </a:ln>
              <a:solidFill>
                <a:schemeClr val="tx2"/>
              </a:solidFill>
              <a:effectLst/>
              <a:latin typeface="Times New Roman" pitchFamily="18" charset="0"/>
            </a:endParaRPr>
          </a:p>
        </p:txBody>
      </p:sp>
      <p:sp>
        <p:nvSpPr>
          <p:cNvPr id="14" name="Freeform: Shape 13">
            <a:extLst>
              <a:ext uri="{FF2B5EF4-FFF2-40B4-BE49-F238E27FC236}">
                <a16:creationId xmlns:a16="http://schemas.microsoft.com/office/drawing/2014/main" id="{1E0D8FC6-5584-4AB5-B1C9-CECA55B93272}"/>
              </a:ext>
            </a:extLst>
          </p:cNvPr>
          <p:cNvSpPr/>
          <p:nvPr/>
        </p:nvSpPr>
        <p:spPr bwMode="auto">
          <a:xfrm>
            <a:off x="9567746" y="3256156"/>
            <a:ext cx="914400" cy="1204332"/>
          </a:xfrm>
          <a:custGeom>
            <a:avLst/>
            <a:gdLst>
              <a:gd name="connsiteX0" fmla="*/ 0 w 914400"/>
              <a:gd name="connsiteY0" fmla="*/ 0 h 1204332"/>
              <a:gd name="connsiteX1" fmla="*/ 584324 w 914400"/>
              <a:gd name="connsiteY1" fmla="*/ 557561 h 1204332"/>
              <a:gd name="connsiteX2" fmla="*/ 914400 w 914400"/>
              <a:gd name="connsiteY2" fmla="*/ 1204332 h 1204332"/>
            </a:gdLst>
            <a:ahLst/>
            <a:cxnLst>
              <a:cxn ang="0">
                <a:pos x="connsiteX0" y="connsiteY0"/>
              </a:cxn>
              <a:cxn ang="0">
                <a:pos x="connsiteX1" y="connsiteY1"/>
              </a:cxn>
              <a:cxn ang="0">
                <a:pos x="connsiteX2" y="connsiteY2"/>
              </a:cxn>
            </a:cxnLst>
            <a:rect l="l" t="t" r="r" b="b"/>
            <a:pathLst>
              <a:path w="914400" h="1204332">
                <a:moveTo>
                  <a:pt x="0" y="0"/>
                </a:moveTo>
                <a:cubicBezTo>
                  <a:pt x="215962" y="178419"/>
                  <a:pt x="431924" y="356839"/>
                  <a:pt x="584324" y="557561"/>
                </a:cubicBezTo>
                <a:cubicBezTo>
                  <a:pt x="736724" y="758283"/>
                  <a:pt x="825562" y="981307"/>
                  <a:pt x="914400" y="1204332"/>
                </a:cubicBezTo>
              </a:path>
            </a:pathLst>
          </a:custGeom>
          <a:noFill/>
          <a:ln w="9525" cap="flat" cmpd="sng" algn="ctr">
            <a:solidFill>
              <a:srgbClr val="7030A0"/>
            </a:solidFill>
            <a:prstDash val="sysDot"/>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5000"/>
              </a:lnSpc>
              <a:spcBef>
                <a:spcPct val="0"/>
              </a:spcBef>
              <a:spcAft>
                <a:spcPct val="0"/>
              </a:spcAft>
              <a:buClrTx/>
              <a:buSzTx/>
              <a:buFontTx/>
              <a:buNone/>
              <a:tabLst/>
            </a:pPr>
            <a:endParaRPr kumimoji="0" lang="en-US" sz="4000" b="0" i="0" u="none" strike="noStrike" cap="none" normalizeH="0" baseline="0">
              <a:ln>
                <a:noFill/>
              </a:ln>
              <a:solidFill>
                <a:schemeClr val="tx2"/>
              </a:solidFill>
              <a:effectLst/>
              <a:latin typeface="Times New Roman" pitchFamily="18" charset="0"/>
            </a:endParaRPr>
          </a:p>
        </p:txBody>
      </p:sp>
      <p:sp>
        <p:nvSpPr>
          <p:cNvPr id="43" name="Freeform: Shape 42">
            <a:extLst>
              <a:ext uri="{FF2B5EF4-FFF2-40B4-BE49-F238E27FC236}">
                <a16:creationId xmlns:a16="http://schemas.microsoft.com/office/drawing/2014/main" id="{9E95AC67-A307-4903-B409-A7DBC806943C}"/>
              </a:ext>
            </a:extLst>
          </p:cNvPr>
          <p:cNvSpPr/>
          <p:nvPr/>
        </p:nvSpPr>
        <p:spPr bwMode="auto">
          <a:xfrm>
            <a:off x="9136067" y="3717462"/>
            <a:ext cx="813880" cy="732628"/>
          </a:xfrm>
          <a:custGeom>
            <a:avLst/>
            <a:gdLst>
              <a:gd name="connsiteX0" fmla="*/ 0 w 914400"/>
              <a:gd name="connsiteY0" fmla="*/ 0 h 1204332"/>
              <a:gd name="connsiteX1" fmla="*/ 584324 w 914400"/>
              <a:gd name="connsiteY1" fmla="*/ 557561 h 1204332"/>
              <a:gd name="connsiteX2" fmla="*/ 914400 w 914400"/>
              <a:gd name="connsiteY2" fmla="*/ 1204332 h 1204332"/>
            </a:gdLst>
            <a:ahLst/>
            <a:cxnLst>
              <a:cxn ang="0">
                <a:pos x="connsiteX0" y="connsiteY0"/>
              </a:cxn>
              <a:cxn ang="0">
                <a:pos x="connsiteX1" y="connsiteY1"/>
              </a:cxn>
              <a:cxn ang="0">
                <a:pos x="connsiteX2" y="connsiteY2"/>
              </a:cxn>
            </a:cxnLst>
            <a:rect l="l" t="t" r="r" b="b"/>
            <a:pathLst>
              <a:path w="914400" h="1204332">
                <a:moveTo>
                  <a:pt x="0" y="0"/>
                </a:moveTo>
                <a:cubicBezTo>
                  <a:pt x="215962" y="178419"/>
                  <a:pt x="431924" y="356839"/>
                  <a:pt x="584324" y="557561"/>
                </a:cubicBezTo>
                <a:cubicBezTo>
                  <a:pt x="736724" y="758283"/>
                  <a:pt x="825562" y="981307"/>
                  <a:pt x="914400" y="1204332"/>
                </a:cubicBezTo>
              </a:path>
            </a:pathLst>
          </a:custGeom>
          <a:noFill/>
          <a:ln w="9525" cap="flat" cmpd="sng" algn="ctr">
            <a:solidFill>
              <a:srgbClr val="7030A0"/>
            </a:solidFill>
            <a:prstDash val="sysDot"/>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5000"/>
              </a:lnSpc>
              <a:spcBef>
                <a:spcPct val="0"/>
              </a:spcBef>
              <a:spcAft>
                <a:spcPct val="0"/>
              </a:spcAft>
              <a:buClrTx/>
              <a:buSzTx/>
              <a:buFontTx/>
              <a:buNone/>
              <a:tabLst/>
            </a:pPr>
            <a:endParaRPr kumimoji="0" lang="en-US" sz="4000" b="0" i="0" u="none" strike="noStrike" cap="none" normalizeH="0" baseline="0">
              <a:ln>
                <a:noFill/>
              </a:ln>
              <a:solidFill>
                <a:schemeClr val="tx2"/>
              </a:solidFill>
              <a:effectLst/>
              <a:latin typeface="Times New Roman" pitchFamily="18" charset="0"/>
            </a:endParaRPr>
          </a:p>
        </p:txBody>
      </p:sp>
      <p:sp>
        <p:nvSpPr>
          <p:cNvPr id="44" name="Freeform: Shape 43">
            <a:extLst>
              <a:ext uri="{FF2B5EF4-FFF2-40B4-BE49-F238E27FC236}">
                <a16:creationId xmlns:a16="http://schemas.microsoft.com/office/drawing/2014/main" id="{3E1C562A-8FA5-4E65-9FC9-83255CB69E46}"/>
              </a:ext>
            </a:extLst>
          </p:cNvPr>
          <p:cNvSpPr/>
          <p:nvPr/>
        </p:nvSpPr>
        <p:spPr bwMode="auto">
          <a:xfrm>
            <a:off x="9208291" y="3627244"/>
            <a:ext cx="821404" cy="812149"/>
          </a:xfrm>
          <a:custGeom>
            <a:avLst/>
            <a:gdLst>
              <a:gd name="connsiteX0" fmla="*/ 0 w 914400"/>
              <a:gd name="connsiteY0" fmla="*/ 0 h 1204332"/>
              <a:gd name="connsiteX1" fmla="*/ 584324 w 914400"/>
              <a:gd name="connsiteY1" fmla="*/ 557561 h 1204332"/>
              <a:gd name="connsiteX2" fmla="*/ 914400 w 914400"/>
              <a:gd name="connsiteY2" fmla="*/ 1204332 h 1204332"/>
            </a:gdLst>
            <a:ahLst/>
            <a:cxnLst>
              <a:cxn ang="0">
                <a:pos x="connsiteX0" y="connsiteY0"/>
              </a:cxn>
              <a:cxn ang="0">
                <a:pos x="connsiteX1" y="connsiteY1"/>
              </a:cxn>
              <a:cxn ang="0">
                <a:pos x="connsiteX2" y="connsiteY2"/>
              </a:cxn>
            </a:cxnLst>
            <a:rect l="l" t="t" r="r" b="b"/>
            <a:pathLst>
              <a:path w="914400" h="1204332">
                <a:moveTo>
                  <a:pt x="0" y="0"/>
                </a:moveTo>
                <a:cubicBezTo>
                  <a:pt x="215962" y="178419"/>
                  <a:pt x="431924" y="356839"/>
                  <a:pt x="584324" y="557561"/>
                </a:cubicBezTo>
                <a:cubicBezTo>
                  <a:pt x="736724" y="758283"/>
                  <a:pt x="825562" y="981307"/>
                  <a:pt x="914400" y="1204332"/>
                </a:cubicBezTo>
              </a:path>
            </a:pathLst>
          </a:custGeom>
          <a:noFill/>
          <a:ln w="9525" cap="flat" cmpd="sng" algn="ctr">
            <a:solidFill>
              <a:srgbClr val="7030A0"/>
            </a:solidFill>
            <a:prstDash val="sysDot"/>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5000"/>
              </a:lnSpc>
              <a:spcBef>
                <a:spcPct val="0"/>
              </a:spcBef>
              <a:spcAft>
                <a:spcPct val="0"/>
              </a:spcAft>
              <a:buClrTx/>
              <a:buSzTx/>
              <a:buFontTx/>
              <a:buNone/>
              <a:tabLst/>
            </a:pPr>
            <a:endParaRPr kumimoji="0" lang="en-US" sz="4000" b="0" i="0" u="none" strike="noStrike" cap="none" normalizeH="0" baseline="0">
              <a:ln>
                <a:noFill/>
              </a:ln>
              <a:solidFill>
                <a:schemeClr val="tx2"/>
              </a:solidFill>
              <a:effectLst/>
              <a:latin typeface="Times New Roman" pitchFamily="18" charset="0"/>
            </a:endParaRPr>
          </a:p>
        </p:txBody>
      </p:sp>
      <p:sp>
        <p:nvSpPr>
          <p:cNvPr id="45" name="Freeform: Shape 44">
            <a:extLst>
              <a:ext uri="{FF2B5EF4-FFF2-40B4-BE49-F238E27FC236}">
                <a16:creationId xmlns:a16="http://schemas.microsoft.com/office/drawing/2014/main" id="{3FE1112C-21EB-4F90-AD13-8789A1AD57C6}"/>
              </a:ext>
            </a:extLst>
          </p:cNvPr>
          <p:cNvSpPr/>
          <p:nvPr/>
        </p:nvSpPr>
        <p:spPr bwMode="auto">
          <a:xfrm>
            <a:off x="9275314" y="3540254"/>
            <a:ext cx="813880" cy="909836"/>
          </a:xfrm>
          <a:custGeom>
            <a:avLst/>
            <a:gdLst>
              <a:gd name="connsiteX0" fmla="*/ 0 w 914400"/>
              <a:gd name="connsiteY0" fmla="*/ 0 h 1204332"/>
              <a:gd name="connsiteX1" fmla="*/ 584324 w 914400"/>
              <a:gd name="connsiteY1" fmla="*/ 557561 h 1204332"/>
              <a:gd name="connsiteX2" fmla="*/ 914400 w 914400"/>
              <a:gd name="connsiteY2" fmla="*/ 1204332 h 1204332"/>
            </a:gdLst>
            <a:ahLst/>
            <a:cxnLst>
              <a:cxn ang="0">
                <a:pos x="connsiteX0" y="connsiteY0"/>
              </a:cxn>
              <a:cxn ang="0">
                <a:pos x="connsiteX1" y="connsiteY1"/>
              </a:cxn>
              <a:cxn ang="0">
                <a:pos x="connsiteX2" y="connsiteY2"/>
              </a:cxn>
            </a:cxnLst>
            <a:rect l="l" t="t" r="r" b="b"/>
            <a:pathLst>
              <a:path w="914400" h="1204332">
                <a:moveTo>
                  <a:pt x="0" y="0"/>
                </a:moveTo>
                <a:cubicBezTo>
                  <a:pt x="215962" y="178419"/>
                  <a:pt x="431924" y="356839"/>
                  <a:pt x="584324" y="557561"/>
                </a:cubicBezTo>
                <a:cubicBezTo>
                  <a:pt x="736724" y="758283"/>
                  <a:pt x="825562" y="981307"/>
                  <a:pt x="914400" y="1204332"/>
                </a:cubicBezTo>
              </a:path>
            </a:pathLst>
          </a:custGeom>
          <a:noFill/>
          <a:ln w="9525" cap="flat" cmpd="sng" algn="ctr">
            <a:solidFill>
              <a:srgbClr val="7030A0"/>
            </a:solidFill>
            <a:prstDash val="sysDot"/>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5000"/>
              </a:lnSpc>
              <a:spcBef>
                <a:spcPct val="0"/>
              </a:spcBef>
              <a:spcAft>
                <a:spcPct val="0"/>
              </a:spcAft>
              <a:buClrTx/>
              <a:buSzTx/>
              <a:buFontTx/>
              <a:buNone/>
              <a:tabLst/>
            </a:pPr>
            <a:endParaRPr kumimoji="0" lang="en-US" sz="4000" b="0" i="0" u="none" strike="noStrike" cap="none" normalizeH="0" baseline="0">
              <a:ln>
                <a:noFill/>
              </a:ln>
              <a:solidFill>
                <a:schemeClr val="tx2"/>
              </a:solidFill>
              <a:effectLst/>
              <a:latin typeface="Times New Roman" pitchFamily="18" charset="0"/>
            </a:endParaRPr>
          </a:p>
        </p:txBody>
      </p:sp>
      <p:sp>
        <p:nvSpPr>
          <p:cNvPr id="46" name="Freeform: Shape 45">
            <a:extLst>
              <a:ext uri="{FF2B5EF4-FFF2-40B4-BE49-F238E27FC236}">
                <a16:creationId xmlns:a16="http://schemas.microsoft.com/office/drawing/2014/main" id="{4BE9879C-183C-4297-AF91-6956AD4971D3}"/>
              </a:ext>
            </a:extLst>
          </p:cNvPr>
          <p:cNvSpPr/>
          <p:nvPr/>
        </p:nvSpPr>
        <p:spPr bwMode="auto">
          <a:xfrm>
            <a:off x="9399653" y="3423976"/>
            <a:ext cx="932364" cy="1026113"/>
          </a:xfrm>
          <a:custGeom>
            <a:avLst/>
            <a:gdLst>
              <a:gd name="connsiteX0" fmla="*/ 0 w 914400"/>
              <a:gd name="connsiteY0" fmla="*/ 0 h 1204332"/>
              <a:gd name="connsiteX1" fmla="*/ 584324 w 914400"/>
              <a:gd name="connsiteY1" fmla="*/ 557561 h 1204332"/>
              <a:gd name="connsiteX2" fmla="*/ 914400 w 914400"/>
              <a:gd name="connsiteY2" fmla="*/ 1204332 h 1204332"/>
            </a:gdLst>
            <a:ahLst/>
            <a:cxnLst>
              <a:cxn ang="0">
                <a:pos x="connsiteX0" y="connsiteY0"/>
              </a:cxn>
              <a:cxn ang="0">
                <a:pos x="connsiteX1" y="connsiteY1"/>
              </a:cxn>
              <a:cxn ang="0">
                <a:pos x="connsiteX2" y="connsiteY2"/>
              </a:cxn>
            </a:cxnLst>
            <a:rect l="l" t="t" r="r" b="b"/>
            <a:pathLst>
              <a:path w="914400" h="1204332">
                <a:moveTo>
                  <a:pt x="0" y="0"/>
                </a:moveTo>
                <a:cubicBezTo>
                  <a:pt x="215962" y="178419"/>
                  <a:pt x="431924" y="356839"/>
                  <a:pt x="584324" y="557561"/>
                </a:cubicBezTo>
                <a:cubicBezTo>
                  <a:pt x="736724" y="758283"/>
                  <a:pt x="825562" y="981307"/>
                  <a:pt x="914400" y="1204332"/>
                </a:cubicBezTo>
              </a:path>
            </a:pathLst>
          </a:custGeom>
          <a:noFill/>
          <a:ln w="9525" cap="flat" cmpd="sng" algn="ctr">
            <a:solidFill>
              <a:srgbClr val="7030A0"/>
            </a:solidFill>
            <a:prstDash val="sysDot"/>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5000"/>
              </a:lnSpc>
              <a:spcBef>
                <a:spcPct val="0"/>
              </a:spcBef>
              <a:spcAft>
                <a:spcPct val="0"/>
              </a:spcAft>
              <a:buClrTx/>
              <a:buSzTx/>
              <a:buFontTx/>
              <a:buNone/>
              <a:tabLst/>
            </a:pPr>
            <a:endParaRPr kumimoji="0" lang="en-US" sz="4000" b="0" i="0" u="none" strike="noStrike" cap="none" normalizeH="0" baseline="0">
              <a:ln>
                <a:noFill/>
              </a:ln>
              <a:solidFill>
                <a:schemeClr val="tx2"/>
              </a:solidFill>
              <a:effectLst/>
              <a:latin typeface="Times New Roman" pitchFamily="18" charset="0"/>
            </a:endParaRPr>
          </a:p>
        </p:txBody>
      </p:sp>
      <p:sp>
        <p:nvSpPr>
          <p:cNvPr id="47" name="Freeform: Shape 46">
            <a:extLst>
              <a:ext uri="{FF2B5EF4-FFF2-40B4-BE49-F238E27FC236}">
                <a16:creationId xmlns:a16="http://schemas.microsoft.com/office/drawing/2014/main" id="{113FA1BA-0FAA-4D50-8D55-C2228450804E}"/>
              </a:ext>
            </a:extLst>
          </p:cNvPr>
          <p:cNvSpPr/>
          <p:nvPr/>
        </p:nvSpPr>
        <p:spPr bwMode="auto">
          <a:xfrm>
            <a:off x="9465588" y="3343246"/>
            <a:ext cx="926378" cy="1106843"/>
          </a:xfrm>
          <a:custGeom>
            <a:avLst/>
            <a:gdLst>
              <a:gd name="connsiteX0" fmla="*/ 0 w 914400"/>
              <a:gd name="connsiteY0" fmla="*/ 0 h 1204332"/>
              <a:gd name="connsiteX1" fmla="*/ 584324 w 914400"/>
              <a:gd name="connsiteY1" fmla="*/ 557561 h 1204332"/>
              <a:gd name="connsiteX2" fmla="*/ 914400 w 914400"/>
              <a:gd name="connsiteY2" fmla="*/ 1204332 h 1204332"/>
            </a:gdLst>
            <a:ahLst/>
            <a:cxnLst>
              <a:cxn ang="0">
                <a:pos x="connsiteX0" y="connsiteY0"/>
              </a:cxn>
              <a:cxn ang="0">
                <a:pos x="connsiteX1" y="connsiteY1"/>
              </a:cxn>
              <a:cxn ang="0">
                <a:pos x="connsiteX2" y="connsiteY2"/>
              </a:cxn>
            </a:cxnLst>
            <a:rect l="l" t="t" r="r" b="b"/>
            <a:pathLst>
              <a:path w="914400" h="1204332">
                <a:moveTo>
                  <a:pt x="0" y="0"/>
                </a:moveTo>
                <a:cubicBezTo>
                  <a:pt x="215962" y="178419"/>
                  <a:pt x="431924" y="356839"/>
                  <a:pt x="584324" y="557561"/>
                </a:cubicBezTo>
                <a:cubicBezTo>
                  <a:pt x="736724" y="758283"/>
                  <a:pt x="825562" y="981307"/>
                  <a:pt x="914400" y="1204332"/>
                </a:cubicBezTo>
              </a:path>
            </a:pathLst>
          </a:custGeom>
          <a:noFill/>
          <a:ln w="9525" cap="flat" cmpd="sng" algn="ctr">
            <a:solidFill>
              <a:srgbClr val="7030A0"/>
            </a:solidFill>
            <a:prstDash val="sysDot"/>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5000"/>
              </a:lnSpc>
              <a:spcBef>
                <a:spcPct val="0"/>
              </a:spcBef>
              <a:spcAft>
                <a:spcPct val="0"/>
              </a:spcAft>
              <a:buClrTx/>
              <a:buSzTx/>
              <a:buFontTx/>
              <a:buNone/>
              <a:tabLst/>
            </a:pPr>
            <a:endParaRPr kumimoji="0" lang="en-US" sz="4000" b="0" i="0" u="none" strike="noStrike" cap="none" normalizeH="0" baseline="0">
              <a:ln>
                <a:noFill/>
              </a:ln>
              <a:solidFill>
                <a:schemeClr val="tx2"/>
              </a:solidFill>
              <a:effectLst/>
              <a:latin typeface="Times New Roman" pitchFamily="18" charset="0"/>
            </a:endParaRPr>
          </a:p>
        </p:txBody>
      </p:sp>
      <p:sp>
        <p:nvSpPr>
          <p:cNvPr id="48" name="Freeform: Shape 47">
            <a:extLst>
              <a:ext uri="{FF2B5EF4-FFF2-40B4-BE49-F238E27FC236}">
                <a16:creationId xmlns:a16="http://schemas.microsoft.com/office/drawing/2014/main" id="{59276A41-2F99-4A34-9EF6-C3589B999660}"/>
              </a:ext>
            </a:extLst>
          </p:cNvPr>
          <p:cNvSpPr/>
          <p:nvPr/>
        </p:nvSpPr>
        <p:spPr bwMode="auto">
          <a:xfrm rot="18926602">
            <a:off x="8884329" y="3155026"/>
            <a:ext cx="597307" cy="337205"/>
          </a:xfrm>
          <a:custGeom>
            <a:avLst/>
            <a:gdLst>
              <a:gd name="connsiteX0" fmla="*/ 0 w 348615"/>
              <a:gd name="connsiteY0" fmla="*/ 340067 h 354354"/>
              <a:gd name="connsiteX1" fmla="*/ 131445 w 348615"/>
              <a:gd name="connsiteY1" fmla="*/ 24 h 354354"/>
              <a:gd name="connsiteX2" fmla="*/ 348615 w 348615"/>
              <a:gd name="connsiteY2" fmla="*/ 354354 h 354354"/>
            </a:gdLst>
            <a:ahLst/>
            <a:cxnLst>
              <a:cxn ang="0">
                <a:pos x="connsiteX0" y="connsiteY0"/>
              </a:cxn>
              <a:cxn ang="0">
                <a:pos x="connsiteX1" y="connsiteY1"/>
              </a:cxn>
              <a:cxn ang="0">
                <a:pos x="connsiteX2" y="connsiteY2"/>
              </a:cxn>
            </a:cxnLst>
            <a:rect l="l" t="t" r="r" b="b"/>
            <a:pathLst>
              <a:path w="348615" h="354354">
                <a:moveTo>
                  <a:pt x="0" y="340067"/>
                </a:moveTo>
                <a:cubicBezTo>
                  <a:pt x="36671" y="168855"/>
                  <a:pt x="73343" y="-2357"/>
                  <a:pt x="131445" y="24"/>
                </a:cubicBezTo>
                <a:cubicBezTo>
                  <a:pt x="189547" y="2405"/>
                  <a:pt x="269081" y="178379"/>
                  <a:pt x="348615" y="354354"/>
                </a:cubicBezTo>
              </a:path>
            </a:pathLst>
          </a:custGeom>
          <a:noFill/>
          <a:ln w="38100" cap="flat" cmpd="sng" algn="ctr">
            <a:solidFill>
              <a:srgbClr val="7030A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cxnSp>
        <p:nvCxnSpPr>
          <p:cNvPr id="16" name="Straight Connector 15">
            <a:extLst>
              <a:ext uri="{FF2B5EF4-FFF2-40B4-BE49-F238E27FC236}">
                <a16:creationId xmlns:a16="http://schemas.microsoft.com/office/drawing/2014/main" id="{A5A1086A-7FBA-4FCA-AC7A-2B866F7D7678}"/>
              </a:ext>
            </a:extLst>
          </p:cNvPr>
          <p:cNvCxnSpPr>
            <a:stCxn id="18" idx="0"/>
          </p:cNvCxnSpPr>
          <p:nvPr/>
        </p:nvCxnSpPr>
        <p:spPr bwMode="auto">
          <a:xfrm>
            <a:off x="9292333" y="3442472"/>
            <a:ext cx="0" cy="1295680"/>
          </a:xfrm>
          <a:prstGeom prst="line">
            <a:avLst/>
          </a:prstGeom>
          <a:noFill/>
          <a:ln w="9525" cap="flat" cmpd="sng" algn="ctr">
            <a:solidFill>
              <a:schemeClr val="tx1"/>
            </a:solidFill>
            <a:prstDash val="sysDot"/>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TextBox 48">
            <a:extLst>
              <a:ext uri="{FF2B5EF4-FFF2-40B4-BE49-F238E27FC236}">
                <a16:creationId xmlns:a16="http://schemas.microsoft.com/office/drawing/2014/main" id="{DDFD2715-7CC4-47CE-A8E7-6620D7581491}"/>
              </a:ext>
            </a:extLst>
          </p:cNvPr>
          <p:cNvSpPr txBox="1"/>
          <p:nvPr/>
        </p:nvSpPr>
        <p:spPr>
          <a:xfrm>
            <a:off x="7700266" y="1077339"/>
            <a:ext cx="1985524"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chemeClr val="accent2"/>
                </a:solidFill>
                <a:latin typeface="Times New Roman"/>
              </a:rPr>
              <a:t>Normal Product Behavior</a:t>
            </a:r>
            <a:endParaRPr kumimoji="0" lang="en-US" sz="2000" b="1" i="0" u="none" strike="noStrike" kern="1200" cap="none" spc="0" normalizeH="0" baseline="0" noProof="0" dirty="0">
              <a:ln>
                <a:noFill/>
              </a:ln>
              <a:solidFill>
                <a:schemeClr val="accent2"/>
              </a:solidFill>
              <a:effectLst/>
              <a:uLnTx/>
              <a:uFillTx/>
              <a:latin typeface="Times New Roman"/>
              <a:ea typeface="+mn-ea"/>
              <a:cs typeface="+mn-cs"/>
            </a:endParaRPr>
          </a:p>
        </p:txBody>
      </p:sp>
      <p:cxnSp>
        <p:nvCxnSpPr>
          <p:cNvPr id="23" name="Straight Arrow Connector 22">
            <a:extLst>
              <a:ext uri="{FF2B5EF4-FFF2-40B4-BE49-F238E27FC236}">
                <a16:creationId xmlns:a16="http://schemas.microsoft.com/office/drawing/2014/main" id="{311B4DDC-D99B-4E4E-84D6-74B63C14E936}"/>
              </a:ext>
            </a:extLst>
          </p:cNvPr>
          <p:cNvCxnSpPr/>
          <p:nvPr/>
        </p:nvCxnSpPr>
        <p:spPr bwMode="auto">
          <a:xfrm flipH="1">
            <a:off x="7491110" y="1717674"/>
            <a:ext cx="826736" cy="561463"/>
          </a:xfrm>
          <a:prstGeom prst="straightConnector1">
            <a:avLst/>
          </a:prstGeom>
          <a:noFill/>
          <a:ln w="38100" cap="flat" cmpd="sng" algn="ctr">
            <a:solidFill>
              <a:schemeClr val="accent2"/>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Straight Arrow Connector 50">
            <a:extLst>
              <a:ext uri="{FF2B5EF4-FFF2-40B4-BE49-F238E27FC236}">
                <a16:creationId xmlns:a16="http://schemas.microsoft.com/office/drawing/2014/main" id="{1F83D370-3C1D-4EF1-8F54-D74220D91FB8}"/>
              </a:ext>
            </a:extLst>
          </p:cNvPr>
          <p:cNvCxnSpPr>
            <a:stCxn id="36" idx="2"/>
          </p:cNvCxnSpPr>
          <p:nvPr/>
        </p:nvCxnSpPr>
        <p:spPr bwMode="auto">
          <a:xfrm flipH="1">
            <a:off x="9815205" y="2245107"/>
            <a:ext cx="1123690" cy="1159322"/>
          </a:xfrm>
          <a:prstGeom prst="straightConnector1">
            <a:avLst/>
          </a:prstGeom>
          <a:noFill/>
          <a:ln w="38100" cap="flat" cmpd="sng" algn="ctr">
            <a:solidFill>
              <a:srgbClr val="7030A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Straight Arrow Connector 49">
            <a:extLst>
              <a:ext uri="{FF2B5EF4-FFF2-40B4-BE49-F238E27FC236}">
                <a16:creationId xmlns:a16="http://schemas.microsoft.com/office/drawing/2014/main" id="{C721D25B-A4B9-D9AC-A1BA-C107C666FCF4}"/>
              </a:ext>
            </a:extLst>
          </p:cNvPr>
          <p:cNvCxnSpPr>
            <a:stCxn id="52" idx="2"/>
          </p:cNvCxnSpPr>
          <p:nvPr/>
        </p:nvCxnSpPr>
        <p:spPr bwMode="auto">
          <a:xfrm flipH="1">
            <a:off x="8886866" y="2429037"/>
            <a:ext cx="113471" cy="609822"/>
          </a:xfrm>
          <a:prstGeom prst="straightConnector1">
            <a:avLst/>
          </a:prstGeom>
          <a:noFill/>
          <a:ln w="38100" cap="flat" cmpd="sng" algn="ctr">
            <a:solidFill>
              <a:srgbClr val="FF99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 name="TextBox 51">
            <a:extLst>
              <a:ext uri="{FF2B5EF4-FFF2-40B4-BE49-F238E27FC236}">
                <a16:creationId xmlns:a16="http://schemas.microsoft.com/office/drawing/2014/main" id="{25AD9BF4-77C1-41E1-D911-66FEF9FBDA0D}"/>
              </a:ext>
            </a:extLst>
          </p:cNvPr>
          <p:cNvSpPr txBox="1"/>
          <p:nvPr/>
        </p:nvSpPr>
        <p:spPr>
          <a:xfrm>
            <a:off x="8007575" y="1721151"/>
            <a:ext cx="1985524"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rgbClr val="FF9900"/>
                </a:solidFill>
                <a:latin typeface="Times New Roman"/>
              </a:rPr>
              <a:t>Anomalous Behavior</a:t>
            </a:r>
            <a:endParaRPr kumimoji="0" lang="en-US" sz="2000" b="1" i="0" u="none" strike="noStrike" kern="1200" cap="none" spc="0" normalizeH="0" baseline="0" noProof="0" dirty="0">
              <a:ln>
                <a:noFill/>
              </a:ln>
              <a:solidFill>
                <a:srgbClr val="FF9900"/>
              </a:solidFill>
              <a:effectLst/>
              <a:uLnTx/>
              <a:uFillTx/>
              <a:latin typeface="Times New Roman"/>
              <a:ea typeface="+mn-ea"/>
              <a:cs typeface="+mn-cs"/>
            </a:endParaRPr>
          </a:p>
        </p:txBody>
      </p:sp>
      <p:sp>
        <p:nvSpPr>
          <p:cNvPr id="53" name="TextBox 52">
            <a:extLst>
              <a:ext uri="{FF2B5EF4-FFF2-40B4-BE49-F238E27FC236}">
                <a16:creationId xmlns:a16="http://schemas.microsoft.com/office/drawing/2014/main" id="{259C0490-A369-8C7E-3CFC-787D22267651}"/>
              </a:ext>
            </a:extLst>
          </p:cNvPr>
          <p:cNvSpPr txBox="1"/>
          <p:nvPr/>
        </p:nvSpPr>
        <p:spPr>
          <a:xfrm>
            <a:off x="10293956" y="2943329"/>
            <a:ext cx="1972011"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B050"/>
                </a:solidFill>
                <a:effectLst/>
                <a:uLnTx/>
                <a:uFillTx/>
                <a:latin typeface="Times New Roman"/>
                <a:ea typeface="+mn-ea"/>
                <a:cs typeface="+mn-cs"/>
              </a:rPr>
              <a:t>Mean Estimated Parameter Trend Path</a:t>
            </a:r>
          </a:p>
        </p:txBody>
      </p:sp>
    </p:spTree>
    <p:extLst>
      <p:ext uri="{BB962C8B-B14F-4D97-AF65-F5344CB8AC3E}">
        <p14:creationId xmlns:p14="http://schemas.microsoft.com/office/powerpoint/2010/main" val="41112327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0466E-580C-4EA5-9AEC-EB717ABF806B}"/>
              </a:ext>
            </a:extLst>
          </p:cNvPr>
          <p:cNvSpPr>
            <a:spLocks noGrp="1"/>
          </p:cNvSpPr>
          <p:nvPr>
            <p:ph type="title"/>
          </p:nvPr>
        </p:nvSpPr>
        <p:spPr>
          <a:xfrm>
            <a:off x="0" y="-19050"/>
            <a:ext cx="12192000" cy="1143000"/>
          </a:xfrm>
        </p:spPr>
        <p:txBody>
          <a:bodyPr/>
          <a:lstStyle/>
          <a:p>
            <a:r>
              <a:rPr lang="en-US" sz="3600" dirty="0"/>
              <a:t>Example of IGBT Prognostics</a:t>
            </a:r>
            <a:r>
              <a:rPr lang="en-US" dirty="0"/>
              <a:t>: Time to Failure Prediction Using Particle Filters</a:t>
            </a:r>
          </a:p>
        </p:txBody>
      </p:sp>
      <p:sp>
        <p:nvSpPr>
          <p:cNvPr id="3" name="Content Placeholder 2">
            <a:extLst>
              <a:ext uri="{FF2B5EF4-FFF2-40B4-BE49-F238E27FC236}">
                <a16:creationId xmlns:a16="http://schemas.microsoft.com/office/drawing/2014/main" id="{730ED6FC-E4F8-4D24-8409-16FA21AF1484}"/>
              </a:ext>
            </a:extLst>
          </p:cNvPr>
          <p:cNvSpPr>
            <a:spLocks noGrp="1"/>
          </p:cNvSpPr>
          <p:nvPr>
            <p:ph idx="1"/>
          </p:nvPr>
        </p:nvSpPr>
        <p:spPr>
          <a:xfrm>
            <a:off x="316218" y="1502008"/>
            <a:ext cx="5289452" cy="3853984"/>
          </a:xfrm>
        </p:spPr>
        <p:txBody>
          <a:bodyPr/>
          <a:lstStyle/>
          <a:p>
            <a:pPr>
              <a:spcBef>
                <a:spcPts val="600"/>
              </a:spcBef>
              <a:spcAft>
                <a:spcPts val="600"/>
              </a:spcAft>
            </a:pPr>
            <a:r>
              <a:rPr lang="en-US" dirty="0"/>
              <a:t>Patil et al. used a particle filter for estimating the future collector-emitter voltage trend.</a:t>
            </a:r>
          </a:p>
          <a:p>
            <a:pPr>
              <a:spcBef>
                <a:spcPts val="600"/>
              </a:spcBef>
              <a:spcAft>
                <a:spcPts val="600"/>
              </a:spcAft>
            </a:pPr>
            <a:r>
              <a:rPr lang="en-US" dirty="0"/>
              <a:t>The particle filter predicted the remaining useful life with an approximate underestimation error of 20% by the time the anomaly was detected.</a:t>
            </a:r>
          </a:p>
        </p:txBody>
      </p:sp>
      <p:sp>
        <p:nvSpPr>
          <p:cNvPr id="5" name="TextBox 4">
            <a:extLst>
              <a:ext uri="{FF2B5EF4-FFF2-40B4-BE49-F238E27FC236}">
                <a16:creationId xmlns:a16="http://schemas.microsoft.com/office/drawing/2014/main" id="{6FED7763-9360-4B71-8DF6-D2091D98A9DE}"/>
              </a:ext>
            </a:extLst>
          </p:cNvPr>
          <p:cNvSpPr txBox="1"/>
          <p:nvPr/>
        </p:nvSpPr>
        <p:spPr>
          <a:xfrm>
            <a:off x="4459458" y="5813419"/>
            <a:ext cx="7732542" cy="646331"/>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Book Antiqua" panose="02040602050305030304" pitchFamily="18" charset="0"/>
                <a:cs typeface="Book Antiqua" panose="02040602050305030304" pitchFamily="18" charset="0"/>
              </a:rPr>
              <a:t>N. Patil, D. Das and M. Pecht, “A prognostic approach for non-punch through and field stop IGBTs,” </a:t>
            </a:r>
            <a:r>
              <a:rPr kumimoji="0" lang="en-US" sz="1800" b="0" i="1" u="none" strike="noStrike" kern="1200" cap="none" spc="0" normalizeH="0" baseline="0" noProof="0" dirty="0">
                <a:ln>
                  <a:noFill/>
                </a:ln>
                <a:solidFill>
                  <a:srgbClr val="000000"/>
                </a:solidFill>
                <a:effectLst/>
                <a:uLnTx/>
                <a:uFillTx/>
                <a:latin typeface="Times New Roman" panose="02020603050405020304" pitchFamily="18" charset="0"/>
                <a:ea typeface="Book Antiqua" panose="02040602050305030304" pitchFamily="18" charset="0"/>
                <a:cs typeface="Book Antiqua" panose="02040602050305030304" pitchFamily="18" charset="0"/>
              </a:rPr>
              <a:t>Microelectronics Reliability, </a:t>
            </a:r>
            <a:r>
              <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Book Antiqua" panose="02040602050305030304" pitchFamily="18" charset="0"/>
                <a:cs typeface="Book Antiqua" panose="02040602050305030304" pitchFamily="18" charset="0"/>
              </a:rPr>
              <a:t>vol. 52, pp. 482-488, 2011. </a:t>
            </a:r>
            <a:endParaRPr kumimoji="0" lang="en-US" sz="1800" b="0" i="0" u="none" strike="noStrike" kern="1200" cap="none" spc="0" normalizeH="0" baseline="0" noProof="0" dirty="0">
              <a:ln>
                <a:noFill/>
              </a:ln>
              <a:solidFill>
                <a:srgbClr val="000000"/>
              </a:solidFill>
              <a:effectLst/>
              <a:uLnTx/>
              <a:uFillTx/>
              <a:latin typeface="Times New Roman"/>
              <a:ea typeface="+mn-ea"/>
              <a:cs typeface="+mn-cs"/>
            </a:endParaRPr>
          </a:p>
        </p:txBody>
      </p:sp>
      <p:pic>
        <p:nvPicPr>
          <p:cNvPr id="6" name="Picture 5" descr="Diagram&#10;&#10;Description automatically generated">
            <a:extLst>
              <a:ext uri="{FF2B5EF4-FFF2-40B4-BE49-F238E27FC236}">
                <a16:creationId xmlns:a16="http://schemas.microsoft.com/office/drawing/2014/main" id="{E0527752-7708-4848-8095-79A3225B9E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4939" y="1260594"/>
            <a:ext cx="6467059" cy="3409160"/>
          </a:xfrm>
          <a:prstGeom prst="rect">
            <a:avLst/>
          </a:prstGeom>
        </p:spPr>
      </p:pic>
      <p:sp>
        <p:nvSpPr>
          <p:cNvPr id="7" name="Rectangle 6">
            <a:extLst>
              <a:ext uri="{FF2B5EF4-FFF2-40B4-BE49-F238E27FC236}">
                <a16:creationId xmlns:a16="http://schemas.microsoft.com/office/drawing/2014/main" id="{0BD5B59F-248A-42CD-8D84-89DFF56E9FF1}"/>
              </a:ext>
            </a:extLst>
          </p:cNvPr>
          <p:cNvSpPr/>
          <p:nvPr/>
        </p:nvSpPr>
        <p:spPr bwMode="auto">
          <a:xfrm>
            <a:off x="8958470" y="4134678"/>
            <a:ext cx="1404730" cy="397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8" name="Rectangle 7">
            <a:extLst>
              <a:ext uri="{FF2B5EF4-FFF2-40B4-BE49-F238E27FC236}">
                <a16:creationId xmlns:a16="http://schemas.microsoft.com/office/drawing/2014/main" id="{794265FA-B73A-42BB-89E5-A64EDA5705C4}"/>
              </a:ext>
            </a:extLst>
          </p:cNvPr>
          <p:cNvSpPr/>
          <p:nvPr/>
        </p:nvSpPr>
        <p:spPr bwMode="auto">
          <a:xfrm>
            <a:off x="8931262" y="4134678"/>
            <a:ext cx="1431938" cy="397565"/>
          </a:xfrm>
          <a:prstGeom prst="rect">
            <a:avLst/>
          </a:prstGeom>
          <a:noFill/>
          <a:ln w="9525" cap="flat" cmpd="sng" algn="ctr">
            <a:solidFill>
              <a:schemeClr val="tx1">
                <a:alpha val="48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9" name="TextBox 8">
            <a:extLst>
              <a:ext uri="{FF2B5EF4-FFF2-40B4-BE49-F238E27FC236}">
                <a16:creationId xmlns:a16="http://schemas.microsoft.com/office/drawing/2014/main" id="{D6E7DB8F-AF55-4F76-BA57-84305CB78BEC}"/>
              </a:ext>
            </a:extLst>
          </p:cNvPr>
          <p:cNvSpPr txBox="1"/>
          <p:nvPr/>
        </p:nvSpPr>
        <p:spPr>
          <a:xfrm>
            <a:off x="5963477" y="4625008"/>
            <a:ext cx="5658678"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Times New Roman"/>
                <a:ea typeface="+mn-ea"/>
                <a:cs typeface="+mn-cs"/>
              </a:rPr>
              <a:t>Anomaly Detection and Particle Filter Prognostics Algorithm Proposed by Patil et al.</a:t>
            </a:r>
          </a:p>
        </p:txBody>
      </p:sp>
    </p:spTree>
    <p:extLst>
      <p:ext uri="{BB962C8B-B14F-4D97-AF65-F5344CB8AC3E}">
        <p14:creationId xmlns:p14="http://schemas.microsoft.com/office/powerpoint/2010/main" val="30548098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42F95-D92E-4974-9D97-7F07BEADE569}"/>
              </a:ext>
            </a:extLst>
          </p:cNvPr>
          <p:cNvSpPr>
            <a:spLocks noGrp="1"/>
          </p:cNvSpPr>
          <p:nvPr>
            <p:ph type="title"/>
          </p:nvPr>
        </p:nvSpPr>
        <p:spPr/>
        <p:txBody>
          <a:bodyPr/>
          <a:lstStyle/>
          <a:p>
            <a:r>
              <a:rPr lang="en-US" dirty="0"/>
              <a:t>Reduction in Time to Complete Qualification</a:t>
            </a:r>
          </a:p>
        </p:txBody>
      </p:sp>
      <p:sp>
        <p:nvSpPr>
          <p:cNvPr id="28" name="TextBox 27">
            <a:extLst>
              <a:ext uri="{FF2B5EF4-FFF2-40B4-BE49-F238E27FC236}">
                <a16:creationId xmlns:a16="http://schemas.microsoft.com/office/drawing/2014/main" id="{59237158-B581-4AD7-BE2E-3FC78EB4D694}"/>
              </a:ext>
            </a:extLst>
          </p:cNvPr>
          <p:cNvSpPr txBox="1"/>
          <p:nvPr/>
        </p:nvSpPr>
        <p:spPr>
          <a:xfrm>
            <a:off x="566713" y="2074275"/>
            <a:ext cx="4432633" cy="1815882"/>
          </a:xfrm>
          <a:prstGeom prst="rect">
            <a:avLst/>
          </a:prstGeom>
          <a:noFill/>
        </p:spPr>
        <p:txBody>
          <a:bodyPr wrap="square">
            <a:spAutoFit/>
          </a:bodyPr>
          <a:lstStyle/>
          <a:p>
            <a:pPr marL="0" marR="0" lvl="0" indent="0" algn="l" defTabSz="914400" rtl="0" eaLnBrk="1" fontAlgn="auto" latinLnBrk="0" hangingPunct="1">
              <a:lnSpc>
                <a:spcPct val="100000"/>
              </a:lnSpc>
              <a:spcBef>
                <a:spcPts val="600"/>
              </a:spcBef>
              <a:spcAft>
                <a:spcPts val="60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Times New Roman"/>
                <a:ea typeface="+mn-ea"/>
                <a:cs typeface="+mn-cs"/>
              </a:rPr>
              <a:t>One might not need to run the qualification test to the end to determine if the product will pass the test.</a:t>
            </a:r>
          </a:p>
        </p:txBody>
      </p:sp>
      <p:sp>
        <p:nvSpPr>
          <p:cNvPr id="37" name="TextBox 36">
            <a:extLst>
              <a:ext uri="{FF2B5EF4-FFF2-40B4-BE49-F238E27FC236}">
                <a16:creationId xmlns:a16="http://schemas.microsoft.com/office/drawing/2014/main" id="{022A5683-48C9-4292-9050-839A6BC7E865}"/>
              </a:ext>
            </a:extLst>
          </p:cNvPr>
          <p:cNvSpPr txBox="1"/>
          <p:nvPr/>
        </p:nvSpPr>
        <p:spPr>
          <a:xfrm>
            <a:off x="10884773" y="5230491"/>
            <a:ext cx="1004169"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Times New Roman"/>
                <a:ea typeface="+mn-ea"/>
                <a:cs typeface="+mn-cs"/>
              </a:rPr>
              <a:t>Testing Time </a:t>
            </a:r>
          </a:p>
        </p:txBody>
      </p:sp>
      <p:cxnSp>
        <p:nvCxnSpPr>
          <p:cNvPr id="38" name="Straight Connector 37">
            <a:extLst>
              <a:ext uri="{FF2B5EF4-FFF2-40B4-BE49-F238E27FC236}">
                <a16:creationId xmlns:a16="http://schemas.microsoft.com/office/drawing/2014/main" id="{532CE250-EBF0-4D1F-ADD4-EE8DD3CE35BF}"/>
              </a:ext>
            </a:extLst>
          </p:cNvPr>
          <p:cNvCxnSpPr/>
          <p:nvPr/>
        </p:nvCxnSpPr>
        <p:spPr bwMode="auto">
          <a:xfrm>
            <a:off x="5952543" y="5205880"/>
            <a:ext cx="5869205" cy="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Connector 38">
            <a:extLst>
              <a:ext uri="{FF2B5EF4-FFF2-40B4-BE49-F238E27FC236}">
                <a16:creationId xmlns:a16="http://schemas.microsoft.com/office/drawing/2014/main" id="{2E4C2DE4-5FF3-450A-8EE6-9E94137E8B87}"/>
              </a:ext>
            </a:extLst>
          </p:cNvPr>
          <p:cNvCxnSpPr>
            <a:stCxn id="58" idx="2"/>
          </p:cNvCxnSpPr>
          <p:nvPr/>
        </p:nvCxnSpPr>
        <p:spPr bwMode="auto">
          <a:xfrm>
            <a:off x="8798486" y="3363366"/>
            <a:ext cx="0" cy="1840677"/>
          </a:xfrm>
          <a:prstGeom prst="line">
            <a:avLst/>
          </a:prstGeom>
          <a:noFill/>
          <a:ln w="12700" cap="flat" cmpd="sng" algn="ctr">
            <a:solidFill>
              <a:schemeClr val="accent2">
                <a:lumMod val="60000"/>
                <a:lumOff val="40000"/>
              </a:schemeClr>
            </a:solidFill>
            <a:prstDash val="sys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Straight Arrow Connector 39">
            <a:extLst>
              <a:ext uri="{FF2B5EF4-FFF2-40B4-BE49-F238E27FC236}">
                <a16:creationId xmlns:a16="http://schemas.microsoft.com/office/drawing/2014/main" id="{8AF5214F-FED7-4D39-904C-AAC3B556BB43}"/>
              </a:ext>
            </a:extLst>
          </p:cNvPr>
          <p:cNvCxnSpPr/>
          <p:nvPr/>
        </p:nvCxnSpPr>
        <p:spPr bwMode="auto">
          <a:xfrm flipH="1">
            <a:off x="8506290" y="2176718"/>
            <a:ext cx="586919" cy="744329"/>
          </a:xfrm>
          <a:prstGeom prst="straightConnector1">
            <a:avLst/>
          </a:prstGeom>
          <a:noFill/>
          <a:ln w="38100" cap="flat" cmpd="sng" algn="ctr">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 name="TextBox 40">
            <a:extLst>
              <a:ext uri="{FF2B5EF4-FFF2-40B4-BE49-F238E27FC236}">
                <a16:creationId xmlns:a16="http://schemas.microsoft.com/office/drawing/2014/main" id="{FE153B96-8FAE-4A3F-AE0B-57A1136F4421}"/>
              </a:ext>
            </a:extLst>
          </p:cNvPr>
          <p:cNvSpPr txBox="1"/>
          <p:nvPr/>
        </p:nvSpPr>
        <p:spPr>
          <a:xfrm>
            <a:off x="8942878" y="1470100"/>
            <a:ext cx="1748199"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Times New Roman"/>
                <a:ea typeface="+mn-ea"/>
                <a:cs typeface="+mn-cs"/>
              </a:rPr>
              <a:t>Anomalous Behavior (Diagnostics)</a:t>
            </a:r>
          </a:p>
        </p:txBody>
      </p:sp>
      <p:sp>
        <p:nvSpPr>
          <p:cNvPr id="42" name="TextBox 41">
            <a:extLst>
              <a:ext uri="{FF2B5EF4-FFF2-40B4-BE49-F238E27FC236}">
                <a16:creationId xmlns:a16="http://schemas.microsoft.com/office/drawing/2014/main" id="{8D349421-3303-4574-96A7-6B4818D4A30F}"/>
              </a:ext>
            </a:extLst>
          </p:cNvPr>
          <p:cNvSpPr txBox="1"/>
          <p:nvPr/>
        </p:nvSpPr>
        <p:spPr>
          <a:xfrm>
            <a:off x="10074395" y="2423264"/>
            <a:ext cx="1620756"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3333CC">
                    <a:lumMod val="75000"/>
                  </a:srgbClr>
                </a:solidFill>
                <a:effectLst/>
                <a:uLnTx/>
                <a:uFillTx/>
                <a:latin typeface="Times New Roman"/>
                <a:ea typeface="+mn-ea"/>
                <a:cs typeface="+mn-cs"/>
              </a:rPr>
              <a:t>Future Parameter Predictions (Prognostics)</a:t>
            </a:r>
          </a:p>
        </p:txBody>
      </p:sp>
      <p:cxnSp>
        <p:nvCxnSpPr>
          <p:cNvPr id="43" name="Straight Arrow Connector 42">
            <a:extLst>
              <a:ext uri="{FF2B5EF4-FFF2-40B4-BE49-F238E27FC236}">
                <a16:creationId xmlns:a16="http://schemas.microsoft.com/office/drawing/2014/main" id="{F864AB58-AAE1-4B26-81F6-60899FC81AA1}"/>
              </a:ext>
            </a:extLst>
          </p:cNvPr>
          <p:cNvCxnSpPr>
            <a:cxnSpLocks/>
          </p:cNvCxnSpPr>
          <p:nvPr/>
        </p:nvCxnSpPr>
        <p:spPr bwMode="auto">
          <a:xfrm flipH="1">
            <a:off x="9998996" y="3786839"/>
            <a:ext cx="887617" cy="564332"/>
          </a:xfrm>
          <a:prstGeom prst="straightConnector1">
            <a:avLst/>
          </a:prstGeom>
          <a:noFill/>
          <a:ln w="38100" cap="flat" cmpd="sng" algn="ctr">
            <a:solidFill>
              <a:schemeClr val="accent2">
                <a:lumMod val="60000"/>
                <a:lumOff val="40000"/>
              </a:schemeClr>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Freeform: Shape 44">
            <a:extLst>
              <a:ext uri="{FF2B5EF4-FFF2-40B4-BE49-F238E27FC236}">
                <a16:creationId xmlns:a16="http://schemas.microsoft.com/office/drawing/2014/main" id="{B2065DF3-8580-4399-BE40-D563D615435F}"/>
              </a:ext>
            </a:extLst>
          </p:cNvPr>
          <p:cNvSpPr/>
          <p:nvPr/>
        </p:nvSpPr>
        <p:spPr bwMode="auto">
          <a:xfrm rot="806332">
            <a:off x="9421067" y="4023271"/>
            <a:ext cx="384152" cy="253219"/>
          </a:xfrm>
          <a:custGeom>
            <a:avLst/>
            <a:gdLst>
              <a:gd name="connsiteX0" fmla="*/ 0 w 384152"/>
              <a:gd name="connsiteY0" fmla="*/ 0 h 253219"/>
              <a:gd name="connsiteX1" fmla="*/ 182880 w 384152"/>
              <a:gd name="connsiteY1" fmla="*/ 42203 h 253219"/>
              <a:gd name="connsiteX2" fmla="*/ 28136 w 384152"/>
              <a:gd name="connsiteY2" fmla="*/ 154745 h 253219"/>
              <a:gd name="connsiteX3" fmla="*/ 365760 w 384152"/>
              <a:gd name="connsiteY3" fmla="*/ 126609 h 253219"/>
              <a:gd name="connsiteX4" fmla="*/ 309489 w 384152"/>
              <a:gd name="connsiteY4" fmla="*/ 253219 h 253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152" h="253219">
                <a:moveTo>
                  <a:pt x="0" y="0"/>
                </a:moveTo>
                <a:cubicBezTo>
                  <a:pt x="89095" y="8206"/>
                  <a:pt x="178191" y="16412"/>
                  <a:pt x="182880" y="42203"/>
                </a:cubicBezTo>
                <a:cubicBezTo>
                  <a:pt x="187569" y="67994"/>
                  <a:pt x="-2344" y="140677"/>
                  <a:pt x="28136" y="154745"/>
                </a:cubicBezTo>
                <a:cubicBezTo>
                  <a:pt x="58616" y="168813"/>
                  <a:pt x="318868" y="110197"/>
                  <a:pt x="365760" y="126609"/>
                </a:cubicBezTo>
                <a:cubicBezTo>
                  <a:pt x="412652" y="143021"/>
                  <a:pt x="361070" y="198120"/>
                  <a:pt x="309489" y="253219"/>
                </a:cubicBezTo>
              </a:path>
            </a:pathLst>
          </a:custGeom>
          <a:noFill/>
          <a:ln w="76200" cap="flat" cmpd="sng" algn="ctr">
            <a:solidFill>
              <a:schemeClr val="accent2">
                <a:lumMod val="60000"/>
                <a:lumOff val="4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46" name="Freeform: Shape 45">
            <a:extLst>
              <a:ext uri="{FF2B5EF4-FFF2-40B4-BE49-F238E27FC236}">
                <a16:creationId xmlns:a16="http://schemas.microsoft.com/office/drawing/2014/main" id="{F9656728-BCA9-40D9-B3C0-D16686A4E86A}"/>
              </a:ext>
            </a:extLst>
          </p:cNvPr>
          <p:cNvSpPr/>
          <p:nvPr/>
        </p:nvSpPr>
        <p:spPr bwMode="auto">
          <a:xfrm rot="806332">
            <a:off x="9666077" y="4331634"/>
            <a:ext cx="384152" cy="253219"/>
          </a:xfrm>
          <a:custGeom>
            <a:avLst/>
            <a:gdLst>
              <a:gd name="connsiteX0" fmla="*/ 0 w 384152"/>
              <a:gd name="connsiteY0" fmla="*/ 0 h 253219"/>
              <a:gd name="connsiteX1" fmla="*/ 182880 w 384152"/>
              <a:gd name="connsiteY1" fmla="*/ 42203 h 253219"/>
              <a:gd name="connsiteX2" fmla="*/ 28136 w 384152"/>
              <a:gd name="connsiteY2" fmla="*/ 154745 h 253219"/>
              <a:gd name="connsiteX3" fmla="*/ 365760 w 384152"/>
              <a:gd name="connsiteY3" fmla="*/ 126609 h 253219"/>
              <a:gd name="connsiteX4" fmla="*/ 309489 w 384152"/>
              <a:gd name="connsiteY4" fmla="*/ 253219 h 253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152" h="253219">
                <a:moveTo>
                  <a:pt x="0" y="0"/>
                </a:moveTo>
                <a:cubicBezTo>
                  <a:pt x="89095" y="8206"/>
                  <a:pt x="178191" y="16412"/>
                  <a:pt x="182880" y="42203"/>
                </a:cubicBezTo>
                <a:cubicBezTo>
                  <a:pt x="187569" y="67994"/>
                  <a:pt x="-2344" y="140677"/>
                  <a:pt x="28136" y="154745"/>
                </a:cubicBezTo>
                <a:cubicBezTo>
                  <a:pt x="58616" y="168813"/>
                  <a:pt x="318868" y="110197"/>
                  <a:pt x="365760" y="126609"/>
                </a:cubicBezTo>
                <a:cubicBezTo>
                  <a:pt x="412652" y="143021"/>
                  <a:pt x="361070" y="198120"/>
                  <a:pt x="309489" y="253219"/>
                </a:cubicBezTo>
              </a:path>
            </a:pathLst>
          </a:custGeom>
          <a:noFill/>
          <a:ln w="76200" cap="flat" cmpd="sng" algn="ctr">
            <a:solidFill>
              <a:schemeClr val="accent2">
                <a:lumMod val="60000"/>
                <a:lumOff val="4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47" name="Freeform: Shape 46">
            <a:extLst>
              <a:ext uri="{FF2B5EF4-FFF2-40B4-BE49-F238E27FC236}">
                <a16:creationId xmlns:a16="http://schemas.microsoft.com/office/drawing/2014/main" id="{415D6606-5C91-4BDB-821B-5FFE8C4B8C28}"/>
              </a:ext>
            </a:extLst>
          </p:cNvPr>
          <p:cNvSpPr/>
          <p:nvPr/>
        </p:nvSpPr>
        <p:spPr bwMode="auto">
          <a:xfrm rot="806332">
            <a:off x="9889625" y="4606901"/>
            <a:ext cx="384152" cy="253219"/>
          </a:xfrm>
          <a:custGeom>
            <a:avLst/>
            <a:gdLst>
              <a:gd name="connsiteX0" fmla="*/ 0 w 384152"/>
              <a:gd name="connsiteY0" fmla="*/ 0 h 253219"/>
              <a:gd name="connsiteX1" fmla="*/ 182880 w 384152"/>
              <a:gd name="connsiteY1" fmla="*/ 42203 h 253219"/>
              <a:gd name="connsiteX2" fmla="*/ 28136 w 384152"/>
              <a:gd name="connsiteY2" fmla="*/ 154745 h 253219"/>
              <a:gd name="connsiteX3" fmla="*/ 365760 w 384152"/>
              <a:gd name="connsiteY3" fmla="*/ 126609 h 253219"/>
              <a:gd name="connsiteX4" fmla="*/ 309489 w 384152"/>
              <a:gd name="connsiteY4" fmla="*/ 253219 h 253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152" h="253219">
                <a:moveTo>
                  <a:pt x="0" y="0"/>
                </a:moveTo>
                <a:cubicBezTo>
                  <a:pt x="89095" y="8206"/>
                  <a:pt x="178191" y="16412"/>
                  <a:pt x="182880" y="42203"/>
                </a:cubicBezTo>
                <a:cubicBezTo>
                  <a:pt x="187569" y="67994"/>
                  <a:pt x="-2344" y="140677"/>
                  <a:pt x="28136" y="154745"/>
                </a:cubicBezTo>
                <a:cubicBezTo>
                  <a:pt x="58616" y="168813"/>
                  <a:pt x="318868" y="110197"/>
                  <a:pt x="365760" y="126609"/>
                </a:cubicBezTo>
                <a:cubicBezTo>
                  <a:pt x="412652" y="143021"/>
                  <a:pt x="361070" y="198120"/>
                  <a:pt x="309489" y="253219"/>
                </a:cubicBezTo>
              </a:path>
            </a:pathLst>
          </a:custGeom>
          <a:noFill/>
          <a:ln w="76200" cap="flat" cmpd="sng" algn="ctr">
            <a:solidFill>
              <a:schemeClr val="accent2">
                <a:lumMod val="60000"/>
                <a:lumOff val="4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48" name="Freeform: Shape 47">
            <a:extLst>
              <a:ext uri="{FF2B5EF4-FFF2-40B4-BE49-F238E27FC236}">
                <a16:creationId xmlns:a16="http://schemas.microsoft.com/office/drawing/2014/main" id="{072232F0-C4F2-4159-8C16-3E082FB7DD7B}"/>
              </a:ext>
            </a:extLst>
          </p:cNvPr>
          <p:cNvSpPr/>
          <p:nvPr/>
        </p:nvSpPr>
        <p:spPr bwMode="auto">
          <a:xfrm rot="806332">
            <a:off x="10113174" y="4886877"/>
            <a:ext cx="384152" cy="253219"/>
          </a:xfrm>
          <a:custGeom>
            <a:avLst/>
            <a:gdLst>
              <a:gd name="connsiteX0" fmla="*/ 0 w 384152"/>
              <a:gd name="connsiteY0" fmla="*/ 0 h 253219"/>
              <a:gd name="connsiteX1" fmla="*/ 182880 w 384152"/>
              <a:gd name="connsiteY1" fmla="*/ 42203 h 253219"/>
              <a:gd name="connsiteX2" fmla="*/ 28136 w 384152"/>
              <a:gd name="connsiteY2" fmla="*/ 154745 h 253219"/>
              <a:gd name="connsiteX3" fmla="*/ 365760 w 384152"/>
              <a:gd name="connsiteY3" fmla="*/ 126609 h 253219"/>
              <a:gd name="connsiteX4" fmla="*/ 309489 w 384152"/>
              <a:gd name="connsiteY4" fmla="*/ 253219 h 253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152" h="253219">
                <a:moveTo>
                  <a:pt x="0" y="0"/>
                </a:moveTo>
                <a:cubicBezTo>
                  <a:pt x="89095" y="8206"/>
                  <a:pt x="178191" y="16412"/>
                  <a:pt x="182880" y="42203"/>
                </a:cubicBezTo>
                <a:cubicBezTo>
                  <a:pt x="187569" y="67994"/>
                  <a:pt x="-2344" y="140677"/>
                  <a:pt x="28136" y="154745"/>
                </a:cubicBezTo>
                <a:cubicBezTo>
                  <a:pt x="58616" y="168813"/>
                  <a:pt x="318868" y="110197"/>
                  <a:pt x="365760" y="126609"/>
                </a:cubicBezTo>
                <a:cubicBezTo>
                  <a:pt x="412652" y="143021"/>
                  <a:pt x="361070" y="198120"/>
                  <a:pt x="309489" y="253219"/>
                </a:cubicBezTo>
              </a:path>
            </a:pathLst>
          </a:custGeom>
          <a:noFill/>
          <a:ln w="76200" cap="flat" cmpd="sng" algn="ctr">
            <a:solidFill>
              <a:schemeClr val="accent2">
                <a:lumMod val="60000"/>
                <a:lumOff val="4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49" name="Freeform: Shape 48">
            <a:extLst>
              <a:ext uri="{FF2B5EF4-FFF2-40B4-BE49-F238E27FC236}">
                <a16:creationId xmlns:a16="http://schemas.microsoft.com/office/drawing/2014/main" id="{A70B1999-C727-4DAB-A65D-0D0A678E86BE}"/>
              </a:ext>
            </a:extLst>
          </p:cNvPr>
          <p:cNvSpPr/>
          <p:nvPr/>
        </p:nvSpPr>
        <p:spPr bwMode="auto">
          <a:xfrm rot="806332">
            <a:off x="8829069" y="3447195"/>
            <a:ext cx="384152" cy="253219"/>
          </a:xfrm>
          <a:custGeom>
            <a:avLst/>
            <a:gdLst>
              <a:gd name="connsiteX0" fmla="*/ 0 w 384152"/>
              <a:gd name="connsiteY0" fmla="*/ 0 h 253219"/>
              <a:gd name="connsiteX1" fmla="*/ 182880 w 384152"/>
              <a:gd name="connsiteY1" fmla="*/ 42203 h 253219"/>
              <a:gd name="connsiteX2" fmla="*/ 28136 w 384152"/>
              <a:gd name="connsiteY2" fmla="*/ 154745 h 253219"/>
              <a:gd name="connsiteX3" fmla="*/ 365760 w 384152"/>
              <a:gd name="connsiteY3" fmla="*/ 126609 h 253219"/>
              <a:gd name="connsiteX4" fmla="*/ 309489 w 384152"/>
              <a:gd name="connsiteY4" fmla="*/ 253219 h 253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152" h="253219">
                <a:moveTo>
                  <a:pt x="0" y="0"/>
                </a:moveTo>
                <a:cubicBezTo>
                  <a:pt x="89095" y="8206"/>
                  <a:pt x="178191" y="16412"/>
                  <a:pt x="182880" y="42203"/>
                </a:cubicBezTo>
                <a:cubicBezTo>
                  <a:pt x="187569" y="67994"/>
                  <a:pt x="-2344" y="140677"/>
                  <a:pt x="28136" y="154745"/>
                </a:cubicBezTo>
                <a:cubicBezTo>
                  <a:pt x="58616" y="168813"/>
                  <a:pt x="318868" y="110197"/>
                  <a:pt x="365760" y="126609"/>
                </a:cubicBezTo>
                <a:cubicBezTo>
                  <a:pt x="412652" y="143021"/>
                  <a:pt x="361070" y="198120"/>
                  <a:pt x="309489" y="253219"/>
                </a:cubicBezTo>
              </a:path>
            </a:pathLst>
          </a:custGeom>
          <a:noFill/>
          <a:ln w="76200" cap="flat" cmpd="sng" algn="ctr">
            <a:solidFill>
              <a:schemeClr val="accent2">
                <a:lumMod val="60000"/>
                <a:lumOff val="4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50" name="Freeform: Shape 49">
            <a:extLst>
              <a:ext uri="{FF2B5EF4-FFF2-40B4-BE49-F238E27FC236}">
                <a16:creationId xmlns:a16="http://schemas.microsoft.com/office/drawing/2014/main" id="{850002D5-4465-4FCA-AF88-C6ADC5A320C0}"/>
              </a:ext>
            </a:extLst>
          </p:cNvPr>
          <p:cNvSpPr/>
          <p:nvPr/>
        </p:nvSpPr>
        <p:spPr bwMode="auto">
          <a:xfrm rot="806332">
            <a:off x="9046304" y="3610651"/>
            <a:ext cx="340595" cy="199614"/>
          </a:xfrm>
          <a:custGeom>
            <a:avLst/>
            <a:gdLst>
              <a:gd name="connsiteX0" fmla="*/ 0 w 384152"/>
              <a:gd name="connsiteY0" fmla="*/ 0 h 253219"/>
              <a:gd name="connsiteX1" fmla="*/ 182880 w 384152"/>
              <a:gd name="connsiteY1" fmla="*/ 42203 h 253219"/>
              <a:gd name="connsiteX2" fmla="*/ 28136 w 384152"/>
              <a:gd name="connsiteY2" fmla="*/ 154745 h 253219"/>
              <a:gd name="connsiteX3" fmla="*/ 365760 w 384152"/>
              <a:gd name="connsiteY3" fmla="*/ 126609 h 253219"/>
              <a:gd name="connsiteX4" fmla="*/ 309489 w 384152"/>
              <a:gd name="connsiteY4" fmla="*/ 253219 h 253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152" h="253219">
                <a:moveTo>
                  <a:pt x="0" y="0"/>
                </a:moveTo>
                <a:cubicBezTo>
                  <a:pt x="89095" y="8206"/>
                  <a:pt x="178191" y="16412"/>
                  <a:pt x="182880" y="42203"/>
                </a:cubicBezTo>
                <a:cubicBezTo>
                  <a:pt x="187569" y="67994"/>
                  <a:pt x="-2344" y="140677"/>
                  <a:pt x="28136" y="154745"/>
                </a:cubicBezTo>
                <a:cubicBezTo>
                  <a:pt x="58616" y="168813"/>
                  <a:pt x="318868" y="110197"/>
                  <a:pt x="365760" y="126609"/>
                </a:cubicBezTo>
                <a:cubicBezTo>
                  <a:pt x="412652" y="143021"/>
                  <a:pt x="361070" y="198120"/>
                  <a:pt x="309489" y="253219"/>
                </a:cubicBezTo>
              </a:path>
            </a:pathLst>
          </a:custGeom>
          <a:noFill/>
          <a:ln w="76200" cap="flat" cmpd="sng" algn="ctr">
            <a:solidFill>
              <a:schemeClr val="accent2">
                <a:lumMod val="60000"/>
                <a:lumOff val="4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51" name="Freeform: Shape 50">
            <a:extLst>
              <a:ext uri="{FF2B5EF4-FFF2-40B4-BE49-F238E27FC236}">
                <a16:creationId xmlns:a16="http://schemas.microsoft.com/office/drawing/2014/main" id="{BAD701D0-1106-43B9-AC00-DFEC34BF5062}"/>
              </a:ext>
            </a:extLst>
          </p:cNvPr>
          <p:cNvSpPr/>
          <p:nvPr/>
        </p:nvSpPr>
        <p:spPr bwMode="auto">
          <a:xfrm>
            <a:off x="8165981" y="2861433"/>
            <a:ext cx="384152" cy="253219"/>
          </a:xfrm>
          <a:custGeom>
            <a:avLst/>
            <a:gdLst>
              <a:gd name="connsiteX0" fmla="*/ 0 w 384152"/>
              <a:gd name="connsiteY0" fmla="*/ 0 h 253219"/>
              <a:gd name="connsiteX1" fmla="*/ 182880 w 384152"/>
              <a:gd name="connsiteY1" fmla="*/ 42203 h 253219"/>
              <a:gd name="connsiteX2" fmla="*/ 28136 w 384152"/>
              <a:gd name="connsiteY2" fmla="*/ 154745 h 253219"/>
              <a:gd name="connsiteX3" fmla="*/ 365760 w 384152"/>
              <a:gd name="connsiteY3" fmla="*/ 126609 h 253219"/>
              <a:gd name="connsiteX4" fmla="*/ 309489 w 384152"/>
              <a:gd name="connsiteY4" fmla="*/ 253219 h 253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152" h="253219">
                <a:moveTo>
                  <a:pt x="0" y="0"/>
                </a:moveTo>
                <a:cubicBezTo>
                  <a:pt x="89095" y="8206"/>
                  <a:pt x="178191" y="16412"/>
                  <a:pt x="182880" y="42203"/>
                </a:cubicBezTo>
                <a:cubicBezTo>
                  <a:pt x="187569" y="67994"/>
                  <a:pt x="-2344" y="140677"/>
                  <a:pt x="28136" y="154745"/>
                </a:cubicBezTo>
                <a:cubicBezTo>
                  <a:pt x="58616" y="168813"/>
                  <a:pt x="318868" y="110197"/>
                  <a:pt x="365760" y="126609"/>
                </a:cubicBezTo>
                <a:cubicBezTo>
                  <a:pt x="412652" y="143021"/>
                  <a:pt x="361070" y="198120"/>
                  <a:pt x="309489" y="253219"/>
                </a:cubicBezTo>
              </a:path>
            </a:pathLst>
          </a:custGeom>
          <a:noFill/>
          <a:ln w="76200"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cxnSp>
        <p:nvCxnSpPr>
          <p:cNvPr id="52" name="Straight Arrow Connector 51">
            <a:extLst>
              <a:ext uri="{FF2B5EF4-FFF2-40B4-BE49-F238E27FC236}">
                <a16:creationId xmlns:a16="http://schemas.microsoft.com/office/drawing/2014/main" id="{EBBFE815-B705-4BBE-B83A-507E9369F84D}"/>
              </a:ext>
            </a:extLst>
          </p:cNvPr>
          <p:cNvCxnSpPr/>
          <p:nvPr/>
        </p:nvCxnSpPr>
        <p:spPr bwMode="auto">
          <a:xfrm flipH="1">
            <a:off x="6567328" y="2385071"/>
            <a:ext cx="668734" cy="423353"/>
          </a:xfrm>
          <a:prstGeom prst="straightConnector1">
            <a:avLst/>
          </a:prstGeom>
          <a:noFill/>
          <a:ln w="38100" cap="flat" cmpd="sng" algn="ctr">
            <a:solidFill>
              <a:schemeClr val="accent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 name="TextBox 52">
            <a:extLst>
              <a:ext uri="{FF2B5EF4-FFF2-40B4-BE49-F238E27FC236}">
                <a16:creationId xmlns:a16="http://schemas.microsoft.com/office/drawing/2014/main" id="{68408F57-263F-4303-9125-D053C34BA61A}"/>
              </a:ext>
            </a:extLst>
          </p:cNvPr>
          <p:cNvSpPr txBox="1"/>
          <p:nvPr/>
        </p:nvSpPr>
        <p:spPr>
          <a:xfrm>
            <a:off x="6901695" y="1673270"/>
            <a:ext cx="1468441"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CC99">
                    <a:lumMod val="75000"/>
                  </a:srgbClr>
                </a:solidFill>
                <a:effectLst/>
                <a:uLnTx/>
                <a:uFillTx/>
                <a:latin typeface="Times New Roman"/>
                <a:ea typeface="+mn-ea"/>
                <a:cs typeface="+mn-cs"/>
              </a:rPr>
              <a:t>Normal Parameter Trend</a:t>
            </a:r>
          </a:p>
        </p:txBody>
      </p:sp>
      <p:cxnSp>
        <p:nvCxnSpPr>
          <p:cNvPr id="54" name="Straight Connector 53">
            <a:extLst>
              <a:ext uri="{FF2B5EF4-FFF2-40B4-BE49-F238E27FC236}">
                <a16:creationId xmlns:a16="http://schemas.microsoft.com/office/drawing/2014/main" id="{79A86784-63AF-436E-9D75-DC9AF2CD8BD1}"/>
              </a:ext>
            </a:extLst>
          </p:cNvPr>
          <p:cNvCxnSpPr/>
          <p:nvPr/>
        </p:nvCxnSpPr>
        <p:spPr bwMode="auto">
          <a:xfrm>
            <a:off x="5952543" y="2861433"/>
            <a:ext cx="2213438" cy="0"/>
          </a:xfrm>
          <a:prstGeom prst="line">
            <a:avLst/>
          </a:prstGeom>
          <a:noFill/>
          <a:ln w="76200"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 name="Freeform: Shape 54">
            <a:extLst>
              <a:ext uri="{FF2B5EF4-FFF2-40B4-BE49-F238E27FC236}">
                <a16:creationId xmlns:a16="http://schemas.microsoft.com/office/drawing/2014/main" id="{75611712-A595-4237-A7C9-FFB4C03FB65A}"/>
              </a:ext>
            </a:extLst>
          </p:cNvPr>
          <p:cNvSpPr/>
          <p:nvPr/>
        </p:nvSpPr>
        <p:spPr bwMode="auto">
          <a:xfrm rot="638177">
            <a:off x="9307738" y="3896136"/>
            <a:ext cx="384152" cy="253219"/>
          </a:xfrm>
          <a:custGeom>
            <a:avLst/>
            <a:gdLst>
              <a:gd name="connsiteX0" fmla="*/ 0 w 384152"/>
              <a:gd name="connsiteY0" fmla="*/ 0 h 253219"/>
              <a:gd name="connsiteX1" fmla="*/ 182880 w 384152"/>
              <a:gd name="connsiteY1" fmla="*/ 42203 h 253219"/>
              <a:gd name="connsiteX2" fmla="*/ 28136 w 384152"/>
              <a:gd name="connsiteY2" fmla="*/ 154745 h 253219"/>
              <a:gd name="connsiteX3" fmla="*/ 365760 w 384152"/>
              <a:gd name="connsiteY3" fmla="*/ 126609 h 253219"/>
              <a:gd name="connsiteX4" fmla="*/ 309489 w 384152"/>
              <a:gd name="connsiteY4" fmla="*/ 253219 h 253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152" h="253219">
                <a:moveTo>
                  <a:pt x="0" y="0"/>
                </a:moveTo>
                <a:cubicBezTo>
                  <a:pt x="89095" y="8206"/>
                  <a:pt x="178191" y="16412"/>
                  <a:pt x="182880" y="42203"/>
                </a:cubicBezTo>
                <a:cubicBezTo>
                  <a:pt x="187569" y="67994"/>
                  <a:pt x="-2344" y="140677"/>
                  <a:pt x="28136" y="154745"/>
                </a:cubicBezTo>
                <a:cubicBezTo>
                  <a:pt x="58616" y="168813"/>
                  <a:pt x="318868" y="110197"/>
                  <a:pt x="365760" y="126609"/>
                </a:cubicBezTo>
                <a:cubicBezTo>
                  <a:pt x="412652" y="143021"/>
                  <a:pt x="361070" y="198120"/>
                  <a:pt x="309489" y="253219"/>
                </a:cubicBezTo>
              </a:path>
            </a:pathLst>
          </a:custGeom>
          <a:noFill/>
          <a:ln w="76200" cap="flat" cmpd="sng" algn="ctr">
            <a:solidFill>
              <a:schemeClr val="accent2">
                <a:lumMod val="60000"/>
                <a:lumOff val="4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56" name="Freeform: Shape 55">
            <a:extLst>
              <a:ext uri="{FF2B5EF4-FFF2-40B4-BE49-F238E27FC236}">
                <a16:creationId xmlns:a16="http://schemas.microsoft.com/office/drawing/2014/main" id="{2BDABEDF-DD11-4E51-BDCD-0A707B175833}"/>
              </a:ext>
            </a:extLst>
          </p:cNvPr>
          <p:cNvSpPr/>
          <p:nvPr/>
        </p:nvSpPr>
        <p:spPr bwMode="auto">
          <a:xfrm>
            <a:off x="8352295" y="2975656"/>
            <a:ext cx="384152" cy="253219"/>
          </a:xfrm>
          <a:custGeom>
            <a:avLst/>
            <a:gdLst>
              <a:gd name="connsiteX0" fmla="*/ 0 w 384152"/>
              <a:gd name="connsiteY0" fmla="*/ 0 h 253219"/>
              <a:gd name="connsiteX1" fmla="*/ 182880 w 384152"/>
              <a:gd name="connsiteY1" fmla="*/ 42203 h 253219"/>
              <a:gd name="connsiteX2" fmla="*/ 28136 w 384152"/>
              <a:gd name="connsiteY2" fmla="*/ 154745 h 253219"/>
              <a:gd name="connsiteX3" fmla="*/ 365760 w 384152"/>
              <a:gd name="connsiteY3" fmla="*/ 126609 h 253219"/>
              <a:gd name="connsiteX4" fmla="*/ 309489 w 384152"/>
              <a:gd name="connsiteY4" fmla="*/ 253219 h 253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152" h="253219">
                <a:moveTo>
                  <a:pt x="0" y="0"/>
                </a:moveTo>
                <a:cubicBezTo>
                  <a:pt x="89095" y="8206"/>
                  <a:pt x="178191" y="16412"/>
                  <a:pt x="182880" y="42203"/>
                </a:cubicBezTo>
                <a:cubicBezTo>
                  <a:pt x="187569" y="67994"/>
                  <a:pt x="-2344" y="140677"/>
                  <a:pt x="28136" y="154745"/>
                </a:cubicBezTo>
                <a:cubicBezTo>
                  <a:pt x="58616" y="168813"/>
                  <a:pt x="318868" y="110197"/>
                  <a:pt x="365760" y="126609"/>
                </a:cubicBezTo>
                <a:cubicBezTo>
                  <a:pt x="412652" y="143021"/>
                  <a:pt x="361070" y="198120"/>
                  <a:pt x="309489" y="253219"/>
                </a:cubicBezTo>
              </a:path>
            </a:pathLst>
          </a:custGeom>
          <a:noFill/>
          <a:ln w="76200"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57" name="Freeform: Shape 56">
            <a:extLst>
              <a:ext uri="{FF2B5EF4-FFF2-40B4-BE49-F238E27FC236}">
                <a16:creationId xmlns:a16="http://schemas.microsoft.com/office/drawing/2014/main" id="{D9C95249-4764-486C-A184-E9CC1CFFD93F}"/>
              </a:ext>
            </a:extLst>
          </p:cNvPr>
          <p:cNvSpPr/>
          <p:nvPr/>
        </p:nvSpPr>
        <p:spPr bwMode="auto">
          <a:xfrm>
            <a:off x="8506290" y="3084288"/>
            <a:ext cx="384152" cy="253219"/>
          </a:xfrm>
          <a:custGeom>
            <a:avLst/>
            <a:gdLst>
              <a:gd name="connsiteX0" fmla="*/ 0 w 384152"/>
              <a:gd name="connsiteY0" fmla="*/ 0 h 253219"/>
              <a:gd name="connsiteX1" fmla="*/ 182880 w 384152"/>
              <a:gd name="connsiteY1" fmla="*/ 42203 h 253219"/>
              <a:gd name="connsiteX2" fmla="*/ 28136 w 384152"/>
              <a:gd name="connsiteY2" fmla="*/ 154745 h 253219"/>
              <a:gd name="connsiteX3" fmla="*/ 365760 w 384152"/>
              <a:gd name="connsiteY3" fmla="*/ 126609 h 253219"/>
              <a:gd name="connsiteX4" fmla="*/ 309489 w 384152"/>
              <a:gd name="connsiteY4" fmla="*/ 253219 h 253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152" h="253219">
                <a:moveTo>
                  <a:pt x="0" y="0"/>
                </a:moveTo>
                <a:cubicBezTo>
                  <a:pt x="89095" y="8206"/>
                  <a:pt x="178191" y="16412"/>
                  <a:pt x="182880" y="42203"/>
                </a:cubicBezTo>
                <a:cubicBezTo>
                  <a:pt x="187569" y="67994"/>
                  <a:pt x="-2344" y="140677"/>
                  <a:pt x="28136" y="154745"/>
                </a:cubicBezTo>
                <a:cubicBezTo>
                  <a:pt x="58616" y="168813"/>
                  <a:pt x="318868" y="110197"/>
                  <a:pt x="365760" y="126609"/>
                </a:cubicBezTo>
                <a:cubicBezTo>
                  <a:pt x="412652" y="143021"/>
                  <a:pt x="361070" y="198120"/>
                  <a:pt x="309489" y="253219"/>
                </a:cubicBezTo>
              </a:path>
            </a:pathLst>
          </a:custGeom>
          <a:noFill/>
          <a:ln w="76200"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58" name="Freeform: Shape 57">
            <a:extLst>
              <a:ext uri="{FF2B5EF4-FFF2-40B4-BE49-F238E27FC236}">
                <a16:creationId xmlns:a16="http://schemas.microsoft.com/office/drawing/2014/main" id="{7DC444F0-7741-43DA-87E9-789EB5AEAC01}"/>
              </a:ext>
            </a:extLst>
          </p:cNvPr>
          <p:cNvSpPr/>
          <p:nvPr/>
        </p:nvSpPr>
        <p:spPr bwMode="auto">
          <a:xfrm rot="806332">
            <a:off x="8790489" y="3346285"/>
            <a:ext cx="108069" cy="45719"/>
          </a:xfrm>
          <a:custGeom>
            <a:avLst/>
            <a:gdLst>
              <a:gd name="connsiteX0" fmla="*/ 0 w 384152"/>
              <a:gd name="connsiteY0" fmla="*/ 0 h 253219"/>
              <a:gd name="connsiteX1" fmla="*/ 182880 w 384152"/>
              <a:gd name="connsiteY1" fmla="*/ 42203 h 253219"/>
              <a:gd name="connsiteX2" fmla="*/ 28136 w 384152"/>
              <a:gd name="connsiteY2" fmla="*/ 154745 h 253219"/>
              <a:gd name="connsiteX3" fmla="*/ 365760 w 384152"/>
              <a:gd name="connsiteY3" fmla="*/ 126609 h 253219"/>
              <a:gd name="connsiteX4" fmla="*/ 309489 w 384152"/>
              <a:gd name="connsiteY4" fmla="*/ 253219 h 253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152" h="253219">
                <a:moveTo>
                  <a:pt x="0" y="0"/>
                </a:moveTo>
                <a:cubicBezTo>
                  <a:pt x="89095" y="8206"/>
                  <a:pt x="178191" y="16412"/>
                  <a:pt x="182880" y="42203"/>
                </a:cubicBezTo>
                <a:cubicBezTo>
                  <a:pt x="187569" y="67994"/>
                  <a:pt x="-2344" y="140677"/>
                  <a:pt x="28136" y="154745"/>
                </a:cubicBezTo>
                <a:cubicBezTo>
                  <a:pt x="58616" y="168813"/>
                  <a:pt x="318868" y="110197"/>
                  <a:pt x="365760" y="126609"/>
                </a:cubicBezTo>
                <a:cubicBezTo>
                  <a:pt x="412652" y="143021"/>
                  <a:pt x="361070" y="198120"/>
                  <a:pt x="309489" y="253219"/>
                </a:cubicBezTo>
              </a:path>
            </a:pathLst>
          </a:custGeom>
          <a:noFill/>
          <a:ln w="76200" cap="flat" cmpd="sng" algn="ctr">
            <a:solidFill>
              <a:schemeClr val="accent2">
                <a:lumMod val="60000"/>
                <a:lumOff val="4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cxnSp>
        <p:nvCxnSpPr>
          <p:cNvPr id="59" name="Straight Arrow Connector 58">
            <a:extLst>
              <a:ext uri="{FF2B5EF4-FFF2-40B4-BE49-F238E27FC236}">
                <a16:creationId xmlns:a16="http://schemas.microsoft.com/office/drawing/2014/main" id="{6C5E5003-29F0-4E77-A170-D21EE454C8D9}"/>
              </a:ext>
            </a:extLst>
          </p:cNvPr>
          <p:cNvCxnSpPr>
            <a:cxnSpLocks/>
          </p:cNvCxnSpPr>
          <p:nvPr/>
        </p:nvCxnSpPr>
        <p:spPr bwMode="auto">
          <a:xfrm flipV="1">
            <a:off x="5952543" y="1481452"/>
            <a:ext cx="0" cy="3724428"/>
          </a:xfrm>
          <a:prstGeom prst="straightConnector1">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 name="TextBox 59">
            <a:extLst>
              <a:ext uri="{FF2B5EF4-FFF2-40B4-BE49-F238E27FC236}">
                <a16:creationId xmlns:a16="http://schemas.microsoft.com/office/drawing/2014/main" id="{A68564AB-E29C-4524-998A-EB9EE1B491E8}"/>
              </a:ext>
            </a:extLst>
          </p:cNvPr>
          <p:cNvSpPr txBox="1"/>
          <p:nvPr/>
        </p:nvSpPr>
        <p:spPr>
          <a:xfrm>
            <a:off x="5977362" y="1123950"/>
            <a:ext cx="1348244"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Times New Roman"/>
                <a:ea typeface="+mn-ea"/>
                <a:cs typeface="+mn-cs"/>
              </a:rPr>
              <a:t>Parameter Value</a:t>
            </a:r>
          </a:p>
        </p:txBody>
      </p:sp>
      <p:cxnSp>
        <p:nvCxnSpPr>
          <p:cNvPr id="61" name="Straight Arrow Connector 60">
            <a:extLst>
              <a:ext uri="{FF2B5EF4-FFF2-40B4-BE49-F238E27FC236}">
                <a16:creationId xmlns:a16="http://schemas.microsoft.com/office/drawing/2014/main" id="{17A8EF4C-F52E-4DB6-A864-C20181F36120}"/>
              </a:ext>
            </a:extLst>
          </p:cNvPr>
          <p:cNvCxnSpPr>
            <a:cxnSpLocks/>
          </p:cNvCxnSpPr>
          <p:nvPr/>
        </p:nvCxnSpPr>
        <p:spPr bwMode="auto">
          <a:xfrm>
            <a:off x="8767635" y="5361340"/>
            <a:ext cx="1753857" cy="0"/>
          </a:xfrm>
          <a:prstGeom prst="straightConnector1">
            <a:avLst/>
          </a:prstGeom>
          <a:noFill/>
          <a:ln w="38100" cap="flat" cmpd="sng" algn="ctr">
            <a:solidFill>
              <a:schemeClr val="accent2">
                <a:lumMod val="60000"/>
                <a:lumOff val="40000"/>
              </a:schemeClr>
            </a:solidFill>
            <a:prstDash val="solid"/>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 name="TextBox 62">
            <a:extLst>
              <a:ext uri="{FF2B5EF4-FFF2-40B4-BE49-F238E27FC236}">
                <a16:creationId xmlns:a16="http://schemas.microsoft.com/office/drawing/2014/main" id="{EAC8F536-3432-4260-B4B9-B3E4196BA9A6}"/>
              </a:ext>
            </a:extLst>
          </p:cNvPr>
          <p:cNvSpPr txBox="1"/>
          <p:nvPr/>
        </p:nvSpPr>
        <p:spPr>
          <a:xfrm>
            <a:off x="10899130" y="4290460"/>
            <a:ext cx="1027301"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Times New Roman"/>
                <a:ea typeface="+mn-ea"/>
                <a:cs typeface="+mn-cs"/>
              </a:rPr>
              <a:t>End of Test</a:t>
            </a:r>
          </a:p>
        </p:txBody>
      </p:sp>
      <p:cxnSp>
        <p:nvCxnSpPr>
          <p:cNvPr id="64" name="Straight Connector 63">
            <a:extLst>
              <a:ext uri="{FF2B5EF4-FFF2-40B4-BE49-F238E27FC236}">
                <a16:creationId xmlns:a16="http://schemas.microsoft.com/office/drawing/2014/main" id="{49F90FE1-1FB3-4738-B998-D9BB8F518CAB}"/>
              </a:ext>
            </a:extLst>
          </p:cNvPr>
          <p:cNvCxnSpPr/>
          <p:nvPr/>
        </p:nvCxnSpPr>
        <p:spPr bwMode="auto">
          <a:xfrm>
            <a:off x="11821748" y="4182632"/>
            <a:ext cx="0" cy="1021411"/>
          </a:xfrm>
          <a:prstGeom prst="line">
            <a:avLst/>
          </a:prstGeom>
          <a:noFill/>
          <a:ln w="635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TextBox 32">
            <a:extLst>
              <a:ext uri="{FF2B5EF4-FFF2-40B4-BE49-F238E27FC236}">
                <a16:creationId xmlns:a16="http://schemas.microsoft.com/office/drawing/2014/main" id="{C98C5159-5CF6-4CD3-8D32-BD2229DCA3F6}"/>
              </a:ext>
            </a:extLst>
          </p:cNvPr>
          <p:cNvSpPr txBox="1"/>
          <p:nvPr/>
        </p:nvSpPr>
        <p:spPr>
          <a:xfrm>
            <a:off x="8633307" y="5461040"/>
            <a:ext cx="2198197"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3333CC">
                    <a:lumMod val="75000"/>
                  </a:srgbClr>
                </a:solidFill>
                <a:effectLst/>
                <a:uLnTx/>
                <a:uFillTx/>
                <a:latin typeface="Times New Roman"/>
                <a:ea typeface="+mn-ea"/>
                <a:cs typeface="+mn-cs"/>
              </a:rPr>
              <a:t>Remaining </a:t>
            </a:r>
            <a:r>
              <a:rPr lang="en-US" sz="2000" b="1" dirty="0">
                <a:solidFill>
                  <a:srgbClr val="3333CC">
                    <a:lumMod val="75000"/>
                  </a:srgbClr>
                </a:solidFill>
                <a:latin typeface="Times New Roman"/>
              </a:rPr>
              <a:t>Time to Failure</a:t>
            </a:r>
            <a:endParaRPr kumimoji="0" lang="en-US" sz="2000" b="1" i="0" u="none" strike="noStrike" kern="1200" cap="none" spc="0" normalizeH="0" baseline="0" noProof="0" dirty="0">
              <a:ln>
                <a:noFill/>
              </a:ln>
              <a:solidFill>
                <a:srgbClr val="3333CC">
                  <a:lumMod val="75000"/>
                </a:srgbClr>
              </a:solidFill>
              <a:effectLst/>
              <a:uLnTx/>
              <a:uFillTx/>
              <a:latin typeface="Times New Roman"/>
              <a:ea typeface="+mn-ea"/>
              <a:cs typeface="+mn-cs"/>
            </a:endParaRPr>
          </a:p>
        </p:txBody>
      </p:sp>
      <p:sp>
        <p:nvSpPr>
          <p:cNvPr id="32" name="TextBox 31">
            <a:extLst>
              <a:ext uri="{FF2B5EF4-FFF2-40B4-BE49-F238E27FC236}">
                <a16:creationId xmlns:a16="http://schemas.microsoft.com/office/drawing/2014/main" id="{D8FDB2E9-DDCA-493C-A536-55B4445E0EB8}"/>
              </a:ext>
            </a:extLst>
          </p:cNvPr>
          <p:cNvSpPr txBox="1"/>
          <p:nvPr/>
        </p:nvSpPr>
        <p:spPr>
          <a:xfrm>
            <a:off x="5182496" y="5277901"/>
            <a:ext cx="1827007"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Times New Roman"/>
                <a:ea typeface="+mn-ea"/>
                <a:cs typeface="+mn-cs"/>
              </a:rPr>
              <a:t>Time 0 &amp; Failure Criteria</a:t>
            </a:r>
          </a:p>
        </p:txBody>
      </p:sp>
    </p:spTree>
    <p:extLst>
      <p:ext uri="{BB962C8B-B14F-4D97-AF65-F5344CB8AC3E}">
        <p14:creationId xmlns:p14="http://schemas.microsoft.com/office/powerpoint/2010/main" val="11708427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0B514-B4B1-4F70-913D-1D040CD137FD}"/>
              </a:ext>
            </a:extLst>
          </p:cNvPr>
          <p:cNvSpPr>
            <a:spLocks noGrp="1"/>
          </p:cNvSpPr>
          <p:nvPr>
            <p:ph type="title"/>
          </p:nvPr>
        </p:nvSpPr>
        <p:spPr>
          <a:xfrm>
            <a:off x="1249681" y="0"/>
            <a:ext cx="9692639" cy="1123950"/>
          </a:xfrm>
        </p:spPr>
        <p:txBody>
          <a:bodyPr/>
          <a:lstStyle/>
          <a:p>
            <a:r>
              <a:rPr lang="en-US" dirty="0"/>
              <a:t>Reprioritizing Failure Mechanisms Based on Observed Parameter Trends</a:t>
            </a:r>
          </a:p>
        </p:txBody>
      </p:sp>
      <p:sp>
        <p:nvSpPr>
          <p:cNvPr id="4" name="TextBox 3">
            <a:extLst>
              <a:ext uri="{FF2B5EF4-FFF2-40B4-BE49-F238E27FC236}">
                <a16:creationId xmlns:a16="http://schemas.microsoft.com/office/drawing/2014/main" id="{3C8A0F88-C623-49DF-BB27-ADF591BD0C80}"/>
              </a:ext>
            </a:extLst>
          </p:cNvPr>
          <p:cNvSpPr txBox="1"/>
          <p:nvPr/>
        </p:nvSpPr>
        <p:spPr>
          <a:xfrm>
            <a:off x="10884773" y="5230491"/>
            <a:ext cx="1004169"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Times New Roman"/>
                <a:ea typeface="+mn-ea"/>
                <a:cs typeface="+mn-cs"/>
              </a:rPr>
              <a:t>Testing Time </a:t>
            </a:r>
          </a:p>
        </p:txBody>
      </p:sp>
      <p:cxnSp>
        <p:nvCxnSpPr>
          <p:cNvPr id="5" name="Straight Connector 4">
            <a:extLst>
              <a:ext uri="{FF2B5EF4-FFF2-40B4-BE49-F238E27FC236}">
                <a16:creationId xmlns:a16="http://schemas.microsoft.com/office/drawing/2014/main" id="{06413951-F9B5-4844-AE1A-29DC90060F0E}"/>
              </a:ext>
            </a:extLst>
          </p:cNvPr>
          <p:cNvCxnSpPr/>
          <p:nvPr/>
        </p:nvCxnSpPr>
        <p:spPr bwMode="auto">
          <a:xfrm>
            <a:off x="5952543" y="5205880"/>
            <a:ext cx="5869205" cy="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TextBox 5">
            <a:extLst>
              <a:ext uri="{FF2B5EF4-FFF2-40B4-BE49-F238E27FC236}">
                <a16:creationId xmlns:a16="http://schemas.microsoft.com/office/drawing/2014/main" id="{E02EFE98-0231-428C-9BA9-3AD454EBFCCC}"/>
              </a:ext>
            </a:extLst>
          </p:cNvPr>
          <p:cNvSpPr txBox="1"/>
          <p:nvPr/>
        </p:nvSpPr>
        <p:spPr>
          <a:xfrm>
            <a:off x="4459044" y="4696212"/>
            <a:ext cx="1827007"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Times New Roman"/>
                <a:ea typeface="+mn-ea"/>
                <a:cs typeface="+mn-cs"/>
              </a:rPr>
              <a:t>Time 0 &amp; Failure Criteria</a:t>
            </a:r>
          </a:p>
        </p:txBody>
      </p:sp>
      <p:cxnSp>
        <p:nvCxnSpPr>
          <p:cNvPr id="7" name="Straight Arrow Connector 6">
            <a:extLst>
              <a:ext uri="{FF2B5EF4-FFF2-40B4-BE49-F238E27FC236}">
                <a16:creationId xmlns:a16="http://schemas.microsoft.com/office/drawing/2014/main" id="{9D411782-CE67-4ACD-9BCD-7A39B7792CC4}"/>
              </a:ext>
            </a:extLst>
          </p:cNvPr>
          <p:cNvCxnSpPr>
            <a:cxnSpLocks/>
          </p:cNvCxnSpPr>
          <p:nvPr/>
        </p:nvCxnSpPr>
        <p:spPr bwMode="auto">
          <a:xfrm flipV="1">
            <a:off x="5952543" y="1481452"/>
            <a:ext cx="0" cy="3724428"/>
          </a:xfrm>
          <a:prstGeom prst="straightConnector1">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TextBox 7">
            <a:extLst>
              <a:ext uri="{FF2B5EF4-FFF2-40B4-BE49-F238E27FC236}">
                <a16:creationId xmlns:a16="http://schemas.microsoft.com/office/drawing/2014/main" id="{75E78227-4B70-4168-9478-9039C143906A}"/>
              </a:ext>
            </a:extLst>
          </p:cNvPr>
          <p:cNvSpPr txBox="1"/>
          <p:nvPr/>
        </p:nvSpPr>
        <p:spPr>
          <a:xfrm>
            <a:off x="5977362" y="1123950"/>
            <a:ext cx="1348244"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Times New Roman"/>
                <a:ea typeface="+mn-ea"/>
                <a:cs typeface="+mn-cs"/>
              </a:rPr>
              <a:t>Parameter Value</a:t>
            </a:r>
          </a:p>
        </p:txBody>
      </p:sp>
      <p:sp>
        <p:nvSpPr>
          <p:cNvPr id="10" name="TextBox 9">
            <a:extLst>
              <a:ext uri="{FF2B5EF4-FFF2-40B4-BE49-F238E27FC236}">
                <a16:creationId xmlns:a16="http://schemas.microsoft.com/office/drawing/2014/main" id="{99EAB8C3-78AF-4F5F-9E5B-2766EE3142E0}"/>
              </a:ext>
            </a:extLst>
          </p:cNvPr>
          <p:cNvSpPr txBox="1"/>
          <p:nvPr/>
        </p:nvSpPr>
        <p:spPr>
          <a:xfrm>
            <a:off x="779985" y="2521059"/>
            <a:ext cx="3742004" cy="181588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Analysis of parameter trends could reveal the need for reprioritizing failure mechanisms.</a:t>
            </a:r>
          </a:p>
        </p:txBody>
      </p:sp>
      <p:cxnSp>
        <p:nvCxnSpPr>
          <p:cNvPr id="11" name="Straight Connector 10">
            <a:extLst>
              <a:ext uri="{FF2B5EF4-FFF2-40B4-BE49-F238E27FC236}">
                <a16:creationId xmlns:a16="http://schemas.microsoft.com/office/drawing/2014/main" id="{54A961C3-83CD-407F-8CDE-C80AFBAE6627}"/>
              </a:ext>
            </a:extLst>
          </p:cNvPr>
          <p:cNvCxnSpPr/>
          <p:nvPr/>
        </p:nvCxnSpPr>
        <p:spPr bwMode="auto">
          <a:xfrm flipV="1">
            <a:off x="5952543" y="2484107"/>
            <a:ext cx="5883131" cy="19824"/>
          </a:xfrm>
          <a:prstGeom prst="line">
            <a:avLst/>
          </a:prstGeom>
          <a:noFill/>
          <a:ln w="76200"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Rectangle 24">
            <a:extLst>
              <a:ext uri="{FF2B5EF4-FFF2-40B4-BE49-F238E27FC236}">
                <a16:creationId xmlns:a16="http://schemas.microsoft.com/office/drawing/2014/main" id="{388944B7-0C1B-46FD-B1D5-E10E8EA572FB}"/>
              </a:ext>
            </a:extLst>
          </p:cNvPr>
          <p:cNvSpPr/>
          <p:nvPr/>
        </p:nvSpPr>
        <p:spPr>
          <a:xfrm>
            <a:off x="8813653" y="2247900"/>
            <a:ext cx="3214224" cy="7078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24" name="Freeform: Shape 23">
            <a:extLst>
              <a:ext uri="{FF2B5EF4-FFF2-40B4-BE49-F238E27FC236}">
                <a16:creationId xmlns:a16="http://schemas.microsoft.com/office/drawing/2014/main" id="{1AF1C59E-B11C-46BE-8694-3336E50AEE9D}"/>
              </a:ext>
            </a:extLst>
          </p:cNvPr>
          <p:cNvSpPr/>
          <p:nvPr/>
        </p:nvSpPr>
        <p:spPr bwMode="auto">
          <a:xfrm>
            <a:off x="8813652" y="2503931"/>
            <a:ext cx="3096991" cy="2657515"/>
          </a:xfrm>
          <a:custGeom>
            <a:avLst/>
            <a:gdLst>
              <a:gd name="connsiteX0" fmla="*/ 0 w 2011680"/>
              <a:gd name="connsiteY0" fmla="*/ 0 h 2350567"/>
              <a:gd name="connsiteX1" fmla="*/ 562708 w 2011680"/>
              <a:gd name="connsiteY1" fmla="*/ 506436 h 2350567"/>
              <a:gd name="connsiteX2" fmla="*/ 759655 w 2011680"/>
              <a:gd name="connsiteY2" fmla="*/ 1716258 h 2350567"/>
              <a:gd name="connsiteX3" fmla="*/ 1420837 w 2011680"/>
              <a:gd name="connsiteY3" fmla="*/ 2250830 h 2350567"/>
              <a:gd name="connsiteX4" fmla="*/ 2011680 w 2011680"/>
              <a:gd name="connsiteY4" fmla="*/ 2349304 h 23505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80" h="2350567">
                <a:moveTo>
                  <a:pt x="0" y="0"/>
                </a:moveTo>
                <a:cubicBezTo>
                  <a:pt x="218049" y="110196"/>
                  <a:pt x="436099" y="220393"/>
                  <a:pt x="562708" y="506436"/>
                </a:cubicBezTo>
                <a:cubicBezTo>
                  <a:pt x="689317" y="792479"/>
                  <a:pt x="616634" y="1425526"/>
                  <a:pt x="759655" y="1716258"/>
                </a:cubicBezTo>
                <a:cubicBezTo>
                  <a:pt x="902676" y="2006990"/>
                  <a:pt x="1212166" y="2145322"/>
                  <a:pt x="1420837" y="2250830"/>
                </a:cubicBezTo>
                <a:cubicBezTo>
                  <a:pt x="1629508" y="2356338"/>
                  <a:pt x="1820594" y="2352821"/>
                  <a:pt x="2011680" y="2349304"/>
                </a:cubicBezTo>
              </a:path>
            </a:pathLst>
          </a:custGeom>
          <a:noFill/>
          <a:ln w="76200" cap="flat" cmpd="sng" algn="ctr">
            <a:solidFill>
              <a:srgbClr val="C00000"/>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26" name="TextBox 25">
            <a:extLst>
              <a:ext uri="{FF2B5EF4-FFF2-40B4-BE49-F238E27FC236}">
                <a16:creationId xmlns:a16="http://schemas.microsoft.com/office/drawing/2014/main" id="{734AC168-DDD2-4317-84CE-4A6992A6EFB0}"/>
              </a:ext>
            </a:extLst>
          </p:cNvPr>
          <p:cNvSpPr txBox="1"/>
          <p:nvPr/>
        </p:nvSpPr>
        <p:spPr>
          <a:xfrm>
            <a:off x="9833786" y="1630687"/>
            <a:ext cx="2194091"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C00000"/>
                </a:solidFill>
                <a:effectLst/>
                <a:uLnTx/>
                <a:uFillTx/>
                <a:latin typeface="Times New Roman" panose="02020603050405020304" pitchFamily="18" charset="0"/>
                <a:ea typeface="+mn-ea"/>
                <a:cs typeface="Times New Roman" panose="02020603050405020304" pitchFamily="18" charset="0"/>
              </a:rPr>
              <a:t>Expected Parameter Trend During Failure</a:t>
            </a:r>
          </a:p>
        </p:txBody>
      </p:sp>
      <p:cxnSp>
        <p:nvCxnSpPr>
          <p:cNvPr id="27" name="Straight Arrow Connector 26">
            <a:extLst>
              <a:ext uri="{FF2B5EF4-FFF2-40B4-BE49-F238E27FC236}">
                <a16:creationId xmlns:a16="http://schemas.microsoft.com/office/drawing/2014/main" id="{C32E2D74-0FEE-45DD-B660-B355AB9D18C6}"/>
              </a:ext>
            </a:extLst>
          </p:cNvPr>
          <p:cNvCxnSpPr/>
          <p:nvPr/>
        </p:nvCxnSpPr>
        <p:spPr bwMode="auto">
          <a:xfrm flipH="1">
            <a:off x="9833786" y="2554292"/>
            <a:ext cx="540616" cy="707881"/>
          </a:xfrm>
          <a:prstGeom prst="straightConnector1">
            <a:avLst/>
          </a:prstGeom>
          <a:noFill/>
          <a:ln w="38100" cap="flat" cmpd="sng" algn="ctr">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Freeform: Shape 30">
            <a:extLst>
              <a:ext uri="{FF2B5EF4-FFF2-40B4-BE49-F238E27FC236}">
                <a16:creationId xmlns:a16="http://schemas.microsoft.com/office/drawing/2014/main" id="{9BD97AB2-C8E9-4967-A7D7-69E1126729D2}"/>
              </a:ext>
            </a:extLst>
          </p:cNvPr>
          <p:cNvSpPr/>
          <p:nvPr/>
        </p:nvSpPr>
        <p:spPr>
          <a:xfrm>
            <a:off x="8894108" y="4696212"/>
            <a:ext cx="1419857" cy="451166"/>
          </a:xfrm>
          <a:custGeom>
            <a:avLst/>
            <a:gdLst>
              <a:gd name="connsiteX0" fmla="*/ 0 w 1139483"/>
              <a:gd name="connsiteY0" fmla="*/ 0 h 351692"/>
              <a:gd name="connsiteX1" fmla="*/ 450166 w 1139483"/>
              <a:gd name="connsiteY1" fmla="*/ 126609 h 351692"/>
              <a:gd name="connsiteX2" fmla="*/ 618978 w 1139483"/>
              <a:gd name="connsiteY2" fmla="*/ 295422 h 351692"/>
              <a:gd name="connsiteX3" fmla="*/ 1139483 w 1139483"/>
              <a:gd name="connsiteY3" fmla="*/ 351692 h 351692"/>
            </a:gdLst>
            <a:ahLst/>
            <a:cxnLst>
              <a:cxn ang="0">
                <a:pos x="connsiteX0" y="connsiteY0"/>
              </a:cxn>
              <a:cxn ang="0">
                <a:pos x="connsiteX1" y="connsiteY1"/>
              </a:cxn>
              <a:cxn ang="0">
                <a:pos x="connsiteX2" y="connsiteY2"/>
              </a:cxn>
              <a:cxn ang="0">
                <a:pos x="connsiteX3" y="connsiteY3"/>
              </a:cxn>
            </a:cxnLst>
            <a:rect l="l" t="t" r="r" b="b"/>
            <a:pathLst>
              <a:path w="1139483" h="351692">
                <a:moveTo>
                  <a:pt x="0" y="0"/>
                </a:moveTo>
                <a:cubicBezTo>
                  <a:pt x="173501" y="38686"/>
                  <a:pt x="347003" y="77372"/>
                  <a:pt x="450166" y="126609"/>
                </a:cubicBezTo>
                <a:cubicBezTo>
                  <a:pt x="553329" y="175846"/>
                  <a:pt x="504092" y="257908"/>
                  <a:pt x="618978" y="295422"/>
                </a:cubicBezTo>
                <a:cubicBezTo>
                  <a:pt x="733864" y="332936"/>
                  <a:pt x="936673" y="342314"/>
                  <a:pt x="1139483" y="351692"/>
                </a:cubicBezTo>
              </a:path>
            </a:pathLst>
          </a:cu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cxnSp>
        <p:nvCxnSpPr>
          <p:cNvPr id="33" name="Straight Connector 32">
            <a:extLst>
              <a:ext uri="{FF2B5EF4-FFF2-40B4-BE49-F238E27FC236}">
                <a16:creationId xmlns:a16="http://schemas.microsoft.com/office/drawing/2014/main" id="{EF5E318C-6D14-4304-80E6-0F2163880379}"/>
              </a:ext>
            </a:extLst>
          </p:cNvPr>
          <p:cNvCxnSpPr>
            <a:cxnSpLocks/>
            <a:stCxn id="24" idx="0"/>
            <a:endCxn id="31" idx="0"/>
          </p:cNvCxnSpPr>
          <p:nvPr/>
        </p:nvCxnSpPr>
        <p:spPr>
          <a:xfrm>
            <a:off x="8813652" y="2503931"/>
            <a:ext cx="80456" cy="2192281"/>
          </a:xfrm>
          <a:prstGeom prst="line">
            <a:avLst/>
          </a:prstGeom>
          <a:ln w="3810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5C5C4DE5-6EA8-4B44-AE04-D7266476EFB1}"/>
              </a:ext>
            </a:extLst>
          </p:cNvPr>
          <p:cNvSpPr txBox="1"/>
          <p:nvPr/>
        </p:nvSpPr>
        <p:spPr>
          <a:xfrm>
            <a:off x="6013880" y="3537634"/>
            <a:ext cx="2117246" cy="1015663"/>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B96D3A"/>
                </a:solidFill>
                <a:effectLst/>
                <a:uLnTx/>
                <a:uFillTx/>
                <a:latin typeface="Times New Roman" panose="02020603050405020304" pitchFamily="18" charset="0"/>
                <a:ea typeface="+mn-ea"/>
                <a:cs typeface="Times New Roman" panose="02020603050405020304" pitchFamily="18" charset="0"/>
              </a:rPr>
              <a:t>Actual Parameter Trend During Failure</a:t>
            </a:r>
          </a:p>
        </p:txBody>
      </p:sp>
      <p:cxnSp>
        <p:nvCxnSpPr>
          <p:cNvPr id="36" name="Straight Arrow Connector 35">
            <a:extLst>
              <a:ext uri="{FF2B5EF4-FFF2-40B4-BE49-F238E27FC236}">
                <a16:creationId xmlns:a16="http://schemas.microsoft.com/office/drawing/2014/main" id="{80BA7B69-3FAF-4409-8362-3C48ECA85418}"/>
              </a:ext>
            </a:extLst>
          </p:cNvPr>
          <p:cNvCxnSpPr/>
          <p:nvPr/>
        </p:nvCxnSpPr>
        <p:spPr bwMode="auto">
          <a:xfrm>
            <a:off x="7266287" y="4536832"/>
            <a:ext cx="1880872" cy="384963"/>
          </a:xfrm>
          <a:prstGeom prst="straightConnector1">
            <a:avLst/>
          </a:prstGeom>
          <a:noFill/>
          <a:ln w="38100" cap="flat" cmpd="sng" algn="ctr">
            <a:solidFill>
              <a:srgbClr val="B96D3A"/>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3874684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7F064-9A46-4811-BD49-0C7E28DF02AD}"/>
              </a:ext>
            </a:extLst>
          </p:cNvPr>
          <p:cNvSpPr>
            <a:spLocks noGrp="1"/>
          </p:cNvSpPr>
          <p:nvPr>
            <p:ph type="title"/>
          </p:nvPr>
        </p:nvSpPr>
        <p:spPr>
          <a:xfrm>
            <a:off x="1559169" y="-19050"/>
            <a:ext cx="9073662" cy="1143000"/>
          </a:xfrm>
        </p:spPr>
        <p:txBody>
          <a:bodyPr/>
          <a:lstStyle/>
          <a:p>
            <a:r>
              <a:rPr lang="en-US" dirty="0"/>
              <a:t>Use Qualification Test Measurements for Future Product Development</a:t>
            </a:r>
          </a:p>
        </p:txBody>
      </p:sp>
      <p:sp>
        <p:nvSpPr>
          <p:cNvPr id="4" name="TextBox 3">
            <a:extLst>
              <a:ext uri="{FF2B5EF4-FFF2-40B4-BE49-F238E27FC236}">
                <a16:creationId xmlns:a16="http://schemas.microsoft.com/office/drawing/2014/main" id="{0CD9FFD7-106A-4A56-90C3-DC715E2AD39F}"/>
              </a:ext>
            </a:extLst>
          </p:cNvPr>
          <p:cNvSpPr txBox="1"/>
          <p:nvPr/>
        </p:nvSpPr>
        <p:spPr>
          <a:xfrm>
            <a:off x="10884773" y="5230491"/>
            <a:ext cx="1004169"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Times New Roman"/>
                <a:ea typeface="+mn-ea"/>
                <a:cs typeface="+mn-cs"/>
              </a:rPr>
              <a:t>Testing Time </a:t>
            </a:r>
          </a:p>
        </p:txBody>
      </p:sp>
      <p:cxnSp>
        <p:nvCxnSpPr>
          <p:cNvPr id="5" name="Straight Connector 4">
            <a:extLst>
              <a:ext uri="{FF2B5EF4-FFF2-40B4-BE49-F238E27FC236}">
                <a16:creationId xmlns:a16="http://schemas.microsoft.com/office/drawing/2014/main" id="{2FFD66E9-5C01-4B92-A298-2135DFAA9E1B}"/>
              </a:ext>
            </a:extLst>
          </p:cNvPr>
          <p:cNvCxnSpPr/>
          <p:nvPr/>
        </p:nvCxnSpPr>
        <p:spPr bwMode="auto">
          <a:xfrm>
            <a:off x="5952543" y="5205880"/>
            <a:ext cx="5869205" cy="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TextBox 5">
            <a:extLst>
              <a:ext uri="{FF2B5EF4-FFF2-40B4-BE49-F238E27FC236}">
                <a16:creationId xmlns:a16="http://schemas.microsoft.com/office/drawing/2014/main" id="{4A092843-FE27-42E2-B5A9-FFFF8713A11F}"/>
              </a:ext>
            </a:extLst>
          </p:cNvPr>
          <p:cNvSpPr txBox="1"/>
          <p:nvPr/>
        </p:nvSpPr>
        <p:spPr>
          <a:xfrm>
            <a:off x="5182496" y="5204043"/>
            <a:ext cx="1827007"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Times New Roman"/>
                <a:ea typeface="+mn-ea"/>
                <a:cs typeface="+mn-cs"/>
              </a:rPr>
              <a:t>Time 0 &amp; Failure Criteria</a:t>
            </a:r>
          </a:p>
        </p:txBody>
      </p:sp>
      <p:cxnSp>
        <p:nvCxnSpPr>
          <p:cNvPr id="7" name="Straight Arrow Connector 6">
            <a:extLst>
              <a:ext uri="{FF2B5EF4-FFF2-40B4-BE49-F238E27FC236}">
                <a16:creationId xmlns:a16="http://schemas.microsoft.com/office/drawing/2014/main" id="{4C6B410F-BF94-4AA1-8B04-6E8C30162F60}"/>
              </a:ext>
            </a:extLst>
          </p:cNvPr>
          <p:cNvCxnSpPr/>
          <p:nvPr/>
        </p:nvCxnSpPr>
        <p:spPr bwMode="auto">
          <a:xfrm flipH="1">
            <a:off x="6567328" y="2385071"/>
            <a:ext cx="668734" cy="423353"/>
          </a:xfrm>
          <a:prstGeom prst="straightConnector1">
            <a:avLst/>
          </a:prstGeom>
          <a:noFill/>
          <a:ln w="38100" cap="flat" cmpd="sng" algn="ctr">
            <a:solidFill>
              <a:schemeClr val="accent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TextBox 7">
            <a:extLst>
              <a:ext uri="{FF2B5EF4-FFF2-40B4-BE49-F238E27FC236}">
                <a16:creationId xmlns:a16="http://schemas.microsoft.com/office/drawing/2014/main" id="{C53AC318-13D1-4A40-9405-EB5A19956EF8}"/>
              </a:ext>
            </a:extLst>
          </p:cNvPr>
          <p:cNvSpPr txBox="1"/>
          <p:nvPr/>
        </p:nvSpPr>
        <p:spPr>
          <a:xfrm>
            <a:off x="6901695" y="1673270"/>
            <a:ext cx="1468441"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CC99">
                    <a:lumMod val="75000"/>
                  </a:srgbClr>
                </a:solidFill>
                <a:effectLst/>
                <a:uLnTx/>
                <a:uFillTx/>
                <a:latin typeface="Times New Roman"/>
                <a:ea typeface="+mn-ea"/>
                <a:cs typeface="+mn-cs"/>
              </a:rPr>
              <a:t>Normal Parameter Trend</a:t>
            </a:r>
          </a:p>
        </p:txBody>
      </p:sp>
      <p:cxnSp>
        <p:nvCxnSpPr>
          <p:cNvPr id="9" name="Straight Connector 8">
            <a:extLst>
              <a:ext uri="{FF2B5EF4-FFF2-40B4-BE49-F238E27FC236}">
                <a16:creationId xmlns:a16="http://schemas.microsoft.com/office/drawing/2014/main" id="{CFD8B591-C730-4C54-A61B-C8F29F626873}"/>
              </a:ext>
            </a:extLst>
          </p:cNvPr>
          <p:cNvCxnSpPr/>
          <p:nvPr/>
        </p:nvCxnSpPr>
        <p:spPr bwMode="auto">
          <a:xfrm>
            <a:off x="5952543" y="2861433"/>
            <a:ext cx="2213438" cy="0"/>
          </a:xfrm>
          <a:prstGeom prst="line">
            <a:avLst/>
          </a:prstGeom>
          <a:noFill/>
          <a:ln w="76200"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Arrow Connector 9">
            <a:extLst>
              <a:ext uri="{FF2B5EF4-FFF2-40B4-BE49-F238E27FC236}">
                <a16:creationId xmlns:a16="http://schemas.microsoft.com/office/drawing/2014/main" id="{CCAA8929-0D75-4D5B-9720-C941D86286C6}"/>
              </a:ext>
            </a:extLst>
          </p:cNvPr>
          <p:cNvCxnSpPr>
            <a:cxnSpLocks/>
          </p:cNvCxnSpPr>
          <p:nvPr/>
        </p:nvCxnSpPr>
        <p:spPr bwMode="auto">
          <a:xfrm flipV="1">
            <a:off x="5952543" y="1481452"/>
            <a:ext cx="0" cy="3724428"/>
          </a:xfrm>
          <a:prstGeom prst="straightConnector1">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Box 10">
            <a:extLst>
              <a:ext uri="{FF2B5EF4-FFF2-40B4-BE49-F238E27FC236}">
                <a16:creationId xmlns:a16="http://schemas.microsoft.com/office/drawing/2014/main" id="{ED18D723-8137-4DA7-A4C4-25904A1A82CA}"/>
              </a:ext>
            </a:extLst>
          </p:cNvPr>
          <p:cNvSpPr txBox="1"/>
          <p:nvPr/>
        </p:nvSpPr>
        <p:spPr>
          <a:xfrm>
            <a:off x="5977362" y="1123950"/>
            <a:ext cx="1348244"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Times New Roman"/>
                <a:ea typeface="+mn-ea"/>
                <a:cs typeface="+mn-cs"/>
              </a:rPr>
              <a:t>Parameter Value</a:t>
            </a:r>
          </a:p>
        </p:txBody>
      </p:sp>
      <p:sp>
        <p:nvSpPr>
          <p:cNvPr id="12" name="TextBox 11">
            <a:extLst>
              <a:ext uri="{FF2B5EF4-FFF2-40B4-BE49-F238E27FC236}">
                <a16:creationId xmlns:a16="http://schemas.microsoft.com/office/drawing/2014/main" id="{E87D96A4-5F3B-4D1B-A3F7-B3594EFD54D1}"/>
              </a:ext>
            </a:extLst>
          </p:cNvPr>
          <p:cNvSpPr txBox="1"/>
          <p:nvPr/>
        </p:nvSpPr>
        <p:spPr>
          <a:xfrm>
            <a:off x="10899130" y="4290460"/>
            <a:ext cx="1027301"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Times New Roman"/>
                <a:ea typeface="+mn-ea"/>
                <a:cs typeface="+mn-cs"/>
              </a:rPr>
              <a:t>End of Test</a:t>
            </a:r>
          </a:p>
        </p:txBody>
      </p:sp>
      <p:cxnSp>
        <p:nvCxnSpPr>
          <p:cNvPr id="13" name="Straight Connector 12">
            <a:extLst>
              <a:ext uri="{FF2B5EF4-FFF2-40B4-BE49-F238E27FC236}">
                <a16:creationId xmlns:a16="http://schemas.microsoft.com/office/drawing/2014/main" id="{16DFC5C6-F76B-4FAE-9233-78E2B2AB2007}"/>
              </a:ext>
            </a:extLst>
          </p:cNvPr>
          <p:cNvCxnSpPr/>
          <p:nvPr/>
        </p:nvCxnSpPr>
        <p:spPr bwMode="auto">
          <a:xfrm>
            <a:off x="11821748" y="2895574"/>
            <a:ext cx="0" cy="2308469"/>
          </a:xfrm>
          <a:prstGeom prst="line">
            <a:avLst/>
          </a:prstGeom>
          <a:noFill/>
          <a:ln w="635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a:extLst>
              <a:ext uri="{FF2B5EF4-FFF2-40B4-BE49-F238E27FC236}">
                <a16:creationId xmlns:a16="http://schemas.microsoft.com/office/drawing/2014/main" id="{35BD8408-9E95-4964-8405-314CCEB6141E}"/>
              </a:ext>
            </a:extLst>
          </p:cNvPr>
          <p:cNvCxnSpPr/>
          <p:nvPr/>
        </p:nvCxnSpPr>
        <p:spPr bwMode="auto">
          <a:xfrm>
            <a:off x="8175417" y="2856390"/>
            <a:ext cx="422031" cy="126609"/>
          </a:xfrm>
          <a:prstGeom prst="line">
            <a:avLst/>
          </a:prstGeom>
          <a:noFill/>
          <a:ln w="76200" cap="flat" cmpd="sng" algn="ctr">
            <a:solidFill>
              <a:srgbClr val="FFCC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a:extLst>
              <a:ext uri="{FF2B5EF4-FFF2-40B4-BE49-F238E27FC236}">
                <a16:creationId xmlns:a16="http://schemas.microsoft.com/office/drawing/2014/main" id="{6698FBA1-FD09-4377-AEC4-9A831E96E4D3}"/>
              </a:ext>
            </a:extLst>
          </p:cNvPr>
          <p:cNvCxnSpPr/>
          <p:nvPr/>
        </p:nvCxnSpPr>
        <p:spPr bwMode="auto">
          <a:xfrm flipV="1">
            <a:off x="8625584" y="2895574"/>
            <a:ext cx="67194" cy="87425"/>
          </a:xfrm>
          <a:prstGeom prst="line">
            <a:avLst/>
          </a:prstGeom>
          <a:noFill/>
          <a:ln w="28575" cap="flat" cmpd="sng" algn="ctr">
            <a:solidFill>
              <a:srgbClr val="FFCC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a:extLst>
              <a:ext uri="{FF2B5EF4-FFF2-40B4-BE49-F238E27FC236}">
                <a16:creationId xmlns:a16="http://schemas.microsoft.com/office/drawing/2014/main" id="{1E942CC0-78D8-4C9E-AE1B-D849006E0B70}"/>
              </a:ext>
            </a:extLst>
          </p:cNvPr>
          <p:cNvCxnSpPr/>
          <p:nvPr/>
        </p:nvCxnSpPr>
        <p:spPr bwMode="auto">
          <a:xfrm flipV="1">
            <a:off x="8692778" y="2856390"/>
            <a:ext cx="3128970" cy="4824"/>
          </a:xfrm>
          <a:prstGeom prst="line">
            <a:avLst/>
          </a:prstGeom>
          <a:noFill/>
          <a:ln w="76200"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TextBox 20">
            <a:extLst>
              <a:ext uri="{FF2B5EF4-FFF2-40B4-BE49-F238E27FC236}">
                <a16:creationId xmlns:a16="http://schemas.microsoft.com/office/drawing/2014/main" id="{98DB7B3B-5987-4E81-A849-7D311655431C}"/>
              </a:ext>
            </a:extLst>
          </p:cNvPr>
          <p:cNvSpPr txBox="1"/>
          <p:nvPr/>
        </p:nvSpPr>
        <p:spPr>
          <a:xfrm>
            <a:off x="9448799" y="1374347"/>
            <a:ext cx="1636543"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B96D3A"/>
                </a:solidFill>
                <a:effectLst/>
                <a:uLnTx/>
                <a:uFillTx/>
                <a:latin typeface="Times New Roman"/>
                <a:ea typeface="+mn-ea"/>
                <a:cs typeface="+mn-cs"/>
              </a:rPr>
              <a:t>Intermittent Anomalous Behavior</a:t>
            </a:r>
          </a:p>
        </p:txBody>
      </p:sp>
      <p:cxnSp>
        <p:nvCxnSpPr>
          <p:cNvPr id="23" name="Straight Arrow Connector 22">
            <a:extLst>
              <a:ext uri="{FF2B5EF4-FFF2-40B4-BE49-F238E27FC236}">
                <a16:creationId xmlns:a16="http://schemas.microsoft.com/office/drawing/2014/main" id="{EAA4FD59-664C-4259-8F9F-F7819D86E46B}"/>
              </a:ext>
            </a:extLst>
          </p:cNvPr>
          <p:cNvCxnSpPr/>
          <p:nvPr/>
        </p:nvCxnSpPr>
        <p:spPr bwMode="auto">
          <a:xfrm flipH="1">
            <a:off x="8481391" y="2146852"/>
            <a:ext cx="1152939" cy="709538"/>
          </a:xfrm>
          <a:prstGeom prst="straightConnector1">
            <a:avLst/>
          </a:prstGeom>
          <a:noFill/>
          <a:ln w="38100" cap="flat" cmpd="sng" algn="ctr">
            <a:solidFill>
              <a:srgbClr val="FF66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Box 24">
            <a:extLst>
              <a:ext uri="{FF2B5EF4-FFF2-40B4-BE49-F238E27FC236}">
                <a16:creationId xmlns:a16="http://schemas.microsoft.com/office/drawing/2014/main" id="{237EC480-F830-44AB-9F57-B3D019CC999D}"/>
              </a:ext>
            </a:extLst>
          </p:cNvPr>
          <p:cNvSpPr txBox="1"/>
          <p:nvPr/>
        </p:nvSpPr>
        <p:spPr>
          <a:xfrm>
            <a:off x="1" y="1374347"/>
            <a:ext cx="5496613" cy="4278094"/>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0000"/>
                </a:solidFill>
                <a:effectLst/>
                <a:uLnTx/>
                <a:uFillTx/>
                <a:latin typeface="Times New Roman"/>
                <a:ea typeface="+mn-ea"/>
                <a:cs typeface="+mn-cs"/>
              </a:rPr>
              <a:t>Information about product behavior gathered during qualification can be used to inform future product development.</a:t>
            </a:r>
          </a:p>
          <a:p>
            <a:pPr marL="285750" marR="0" lvl="0" indent="-285750" algn="l" defTabSz="914400"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0000"/>
                </a:solidFill>
                <a:effectLst/>
                <a:uLnTx/>
                <a:uFillTx/>
                <a:latin typeface="Times New Roman"/>
                <a:ea typeface="+mn-ea"/>
                <a:cs typeface="+mn-cs"/>
              </a:rPr>
              <a:t>In this example, the observed intermittent anomalous behavior can be eliminated in future versions of the product.</a:t>
            </a:r>
          </a:p>
          <a:p>
            <a:pPr marL="285750" marR="0" lvl="0" indent="-285750" algn="l" defTabSz="914400" rtl="0" eaLnBrk="1" fontAlgn="auto" latinLnBrk="0" hangingPunct="1">
              <a:lnSpc>
                <a:spcPct val="100000"/>
              </a:lnSpc>
              <a:spcBef>
                <a:spcPts val="600"/>
              </a:spcBef>
              <a:spcAft>
                <a:spcPts val="60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srgbClr val="000000"/>
              </a:solidFill>
              <a:effectLst/>
              <a:uLnTx/>
              <a:uFillTx/>
              <a:latin typeface="Times New Roman"/>
              <a:ea typeface="+mn-ea"/>
              <a:cs typeface="+mn-cs"/>
            </a:endParaRPr>
          </a:p>
        </p:txBody>
      </p:sp>
    </p:spTree>
    <p:extLst>
      <p:ext uri="{BB962C8B-B14F-4D97-AF65-F5344CB8AC3E}">
        <p14:creationId xmlns:p14="http://schemas.microsoft.com/office/powerpoint/2010/main" val="33573514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90B9F8-D59D-4284-8249-F2724B988DB9}"/>
              </a:ext>
            </a:extLst>
          </p:cNvPr>
          <p:cNvSpPr txBox="1"/>
          <p:nvPr/>
        </p:nvSpPr>
        <p:spPr>
          <a:xfrm>
            <a:off x="-27297" y="1306078"/>
            <a:ext cx="5038664" cy="4124206"/>
          </a:xfrm>
          <a:prstGeom prst="rect">
            <a:avLst/>
          </a:prstGeom>
          <a:noFill/>
        </p:spPr>
        <p:txBody>
          <a:bodyPr wrap="square">
            <a:spAutoFit/>
          </a:bodyPr>
          <a:lstStyle/>
          <a:p>
            <a:pPr marL="457200" marR="0" lvl="0" indent="-457200" algn="l" defTabSz="914400" rtl="0" eaLnBrk="1" fontAlgn="auto" latinLnBrk="0" hangingPunct="1">
              <a:lnSpc>
                <a:spcPct val="100000"/>
              </a:lnSpc>
              <a:spcBef>
                <a:spcPts val="600"/>
              </a:spcBef>
              <a:spcAft>
                <a:spcPts val="600"/>
              </a:spcAft>
              <a:buClrTx/>
              <a:buSzTx/>
              <a:buFont typeface="Arial" panose="020B0604020202020204" pitchFamily="34" charset="0"/>
              <a:buChar char="•"/>
              <a:tabLst/>
              <a:defRPr/>
            </a:pPr>
            <a:r>
              <a:rPr lang="en-US" sz="2800" dirty="0">
                <a:solidFill>
                  <a:srgbClr val="000000"/>
                </a:solidFill>
                <a:latin typeface="Times New Roman"/>
              </a:rPr>
              <a:t>M</a:t>
            </a:r>
            <a:r>
              <a:rPr kumimoji="0" lang="en-US" sz="2800" b="0" i="0" u="none" strike="noStrike" kern="1200" cap="none" spc="0" normalizeH="0" baseline="0" noProof="0" dirty="0" err="1">
                <a:ln>
                  <a:noFill/>
                </a:ln>
                <a:solidFill>
                  <a:srgbClr val="000000"/>
                </a:solidFill>
                <a:effectLst/>
                <a:uLnTx/>
                <a:uFillTx/>
                <a:latin typeface="Times New Roman"/>
                <a:ea typeface="+mn-ea"/>
                <a:cs typeface="+mn-cs"/>
              </a:rPr>
              <a:t>ethods</a:t>
            </a:r>
            <a:r>
              <a:rPr kumimoji="0" lang="en-US" sz="2800" b="0" i="0" u="none" strike="noStrike" kern="1200" cap="none" spc="0" normalizeH="0" baseline="0" noProof="0" dirty="0">
                <a:ln>
                  <a:noFill/>
                </a:ln>
                <a:solidFill>
                  <a:srgbClr val="000000"/>
                </a:solidFill>
                <a:effectLst/>
                <a:uLnTx/>
                <a:uFillTx/>
                <a:latin typeface="Times New Roman"/>
                <a:ea typeface="+mn-ea"/>
                <a:cs typeface="+mn-cs"/>
              </a:rPr>
              <a:t> for identifying anomalous behaviors corresponding to different failure mechanisms can be found during qualification. </a:t>
            </a:r>
          </a:p>
          <a:p>
            <a:pPr marL="457200" marR="0" lvl="0" indent="-457200" algn="l" defTabSz="914400"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0000"/>
                </a:solidFill>
                <a:effectLst/>
                <a:uLnTx/>
                <a:uFillTx/>
                <a:latin typeface="Times New Roman"/>
                <a:ea typeface="+mn-ea"/>
                <a:cs typeface="+mn-cs"/>
              </a:rPr>
              <a:t>That information can be used in a PHM system to potentially reduce the number of no-fault-found failures.</a:t>
            </a:r>
          </a:p>
        </p:txBody>
      </p:sp>
      <p:sp>
        <p:nvSpPr>
          <p:cNvPr id="6" name="Title 1">
            <a:extLst>
              <a:ext uri="{FF2B5EF4-FFF2-40B4-BE49-F238E27FC236}">
                <a16:creationId xmlns:a16="http://schemas.microsoft.com/office/drawing/2014/main" id="{CFCBC4A3-852E-4493-947B-23C71D7F4D3F}"/>
              </a:ext>
            </a:extLst>
          </p:cNvPr>
          <p:cNvSpPr>
            <a:spLocks noGrp="1"/>
          </p:cNvSpPr>
          <p:nvPr>
            <p:ph type="title"/>
          </p:nvPr>
        </p:nvSpPr>
        <p:spPr>
          <a:xfrm>
            <a:off x="1094232" y="-19050"/>
            <a:ext cx="10003536" cy="1143000"/>
          </a:xfrm>
        </p:spPr>
        <p:txBody>
          <a:bodyPr/>
          <a:lstStyle/>
          <a:p>
            <a:r>
              <a:rPr lang="en-US" dirty="0"/>
              <a:t>Ability to Supplement Prognostics and Health Management (PHM) Systems</a:t>
            </a:r>
          </a:p>
        </p:txBody>
      </p:sp>
      <p:sp>
        <p:nvSpPr>
          <p:cNvPr id="2" name="Rectangle 1">
            <a:extLst>
              <a:ext uri="{FF2B5EF4-FFF2-40B4-BE49-F238E27FC236}">
                <a16:creationId xmlns:a16="http://schemas.microsoft.com/office/drawing/2014/main" id="{2E18B9C9-8B6F-4B69-B64C-D8FF510C71F7}"/>
              </a:ext>
            </a:extLst>
          </p:cNvPr>
          <p:cNvSpPr/>
          <p:nvPr/>
        </p:nvSpPr>
        <p:spPr bwMode="auto">
          <a:xfrm>
            <a:off x="9707070" y="1177856"/>
            <a:ext cx="2484929" cy="134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Times New Roman" pitchFamily="18" charset="0"/>
                <a:ea typeface="+mn-ea"/>
                <a:cs typeface="+mn-cs"/>
              </a:rPr>
              <a:t>Anomalous Behaviors From Qualification Tests</a:t>
            </a:r>
          </a:p>
        </p:txBody>
      </p:sp>
      <p:sp>
        <p:nvSpPr>
          <p:cNvPr id="5" name="Freeform: Shape 4">
            <a:extLst>
              <a:ext uri="{FF2B5EF4-FFF2-40B4-BE49-F238E27FC236}">
                <a16:creationId xmlns:a16="http://schemas.microsoft.com/office/drawing/2014/main" id="{5D479E6D-BE72-4DB6-8006-1DC6E32F4F08}"/>
              </a:ext>
            </a:extLst>
          </p:cNvPr>
          <p:cNvSpPr/>
          <p:nvPr/>
        </p:nvSpPr>
        <p:spPr bwMode="auto">
          <a:xfrm>
            <a:off x="8337817" y="1867257"/>
            <a:ext cx="384152" cy="253219"/>
          </a:xfrm>
          <a:custGeom>
            <a:avLst/>
            <a:gdLst>
              <a:gd name="connsiteX0" fmla="*/ 0 w 384152"/>
              <a:gd name="connsiteY0" fmla="*/ 0 h 253219"/>
              <a:gd name="connsiteX1" fmla="*/ 182880 w 384152"/>
              <a:gd name="connsiteY1" fmla="*/ 42203 h 253219"/>
              <a:gd name="connsiteX2" fmla="*/ 28136 w 384152"/>
              <a:gd name="connsiteY2" fmla="*/ 154745 h 253219"/>
              <a:gd name="connsiteX3" fmla="*/ 365760 w 384152"/>
              <a:gd name="connsiteY3" fmla="*/ 126609 h 253219"/>
              <a:gd name="connsiteX4" fmla="*/ 309489 w 384152"/>
              <a:gd name="connsiteY4" fmla="*/ 253219 h 253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152" h="253219">
                <a:moveTo>
                  <a:pt x="0" y="0"/>
                </a:moveTo>
                <a:cubicBezTo>
                  <a:pt x="89095" y="8206"/>
                  <a:pt x="178191" y="16412"/>
                  <a:pt x="182880" y="42203"/>
                </a:cubicBezTo>
                <a:cubicBezTo>
                  <a:pt x="187569" y="67994"/>
                  <a:pt x="-2344" y="140677"/>
                  <a:pt x="28136" y="154745"/>
                </a:cubicBezTo>
                <a:cubicBezTo>
                  <a:pt x="58616" y="168813"/>
                  <a:pt x="318868" y="110197"/>
                  <a:pt x="365760" y="126609"/>
                </a:cubicBezTo>
                <a:cubicBezTo>
                  <a:pt x="412652" y="143021"/>
                  <a:pt x="361070" y="198120"/>
                  <a:pt x="309489" y="253219"/>
                </a:cubicBezTo>
              </a:path>
            </a:pathLst>
          </a:custGeom>
          <a:noFill/>
          <a:ln w="76200"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cxnSp>
        <p:nvCxnSpPr>
          <p:cNvPr id="7" name="Straight Connector 6">
            <a:extLst>
              <a:ext uri="{FF2B5EF4-FFF2-40B4-BE49-F238E27FC236}">
                <a16:creationId xmlns:a16="http://schemas.microsoft.com/office/drawing/2014/main" id="{DBB24239-F7BE-42C3-BCC1-CA6B8B2E4035}"/>
              </a:ext>
            </a:extLst>
          </p:cNvPr>
          <p:cNvCxnSpPr/>
          <p:nvPr/>
        </p:nvCxnSpPr>
        <p:spPr bwMode="auto">
          <a:xfrm>
            <a:off x="8834873" y="1867257"/>
            <a:ext cx="422031" cy="126609"/>
          </a:xfrm>
          <a:prstGeom prst="line">
            <a:avLst/>
          </a:prstGeom>
          <a:noFill/>
          <a:ln w="76200" cap="flat" cmpd="sng" algn="ctr">
            <a:solidFill>
              <a:srgbClr val="FFCC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Connector 9">
            <a:extLst>
              <a:ext uri="{FF2B5EF4-FFF2-40B4-BE49-F238E27FC236}">
                <a16:creationId xmlns:a16="http://schemas.microsoft.com/office/drawing/2014/main" id="{31E11808-C1FC-4900-8CC2-E1F6E1E3D9B2}"/>
              </a:ext>
            </a:extLst>
          </p:cNvPr>
          <p:cNvCxnSpPr/>
          <p:nvPr/>
        </p:nvCxnSpPr>
        <p:spPr bwMode="auto">
          <a:xfrm>
            <a:off x="9285040" y="1993866"/>
            <a:ext cx="0" cy="329472"/>
          </a:xfrm>
          <a:prstGeom prst="line">
            <a:avLst/>
          </a:prstGeom>
          <a:noFill/>
          <a:ln w="28575" cap="flat" cmpd="sng" algn="ctr">
            <a:solidFill>
              <a:srgbClr val="FFCC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Connector 10">
            <a:extLst>
              <a:ext uri="{FF2B5EF4-FFF2-40B4-BE49-F238E27FC236}">
                <a16:creationId xmlns:a16="http://schemas.microsoft.com/office/drawing/2014/main" id="{17A01637-7648-48D5-808C-71CF3CC6CE51}"/>
              </a:ext>
            </a:extLst>
          </p:cNvPr>
          <p:cNvCxnSpPr/>
          <p:nvPr/>
        </p:nvCxnSpPr>
        <p:spPr bwMode="auto">
          <a:xfrm>
            <a:off x="9285040" y="2323338"/>
            <a:ext cx="422031" cy="126609"/>
          </a:xfrm>
          <a:prstGeom prst="line">
            <a:avLst/>
          </a:prstGeom>
          <a:noFill/>
          <a:ln w="76200" cap="flat" cmpd="sng" algn="ctr">
            <a:solidFill>
              <a:srgbClr val="FFCC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Freeform: Shape 12">
            <a:extLst>
              <a:ext uri="{FF2B5EF4-FFF2-40B4-BE49-F238E27FC236}">
                <a16:creationId xmlns:a16="http://schemas.microsoft.com/office/drawing/2014/main" id="{67C280BE-D987-434F-A298-C83D15C33AF4}"/>
              </a:ext>
            </a:extLst>
          </p:cNvPr>
          <p:cNvSpPr/>
          <p:nvPr/>
        </p:nvSpPr>
        <p:spPr bwMode="auto">
          <a:xfrm>
            <a:off x="7507461" y="1859174"/>
            <a:ext cx="590843" cy="357444"/>
          </a:xfrm>
          <a:custGeom>
            <a:avLst/>
            <a:gdLst>
              <a:gd name="connsiteX0" fmla="*/ 0 w 590843"/>
              <a:gd name="connsiteY0" fmla="*/ 5751 h 357444"/>
              <a:gd name="connsiteX1" fmla="*/ 309489 w 590843"/>
              <a:gd name="connsiteY1" fmla="*/ 47954 h 357444"/>
              <a:gd name="connsiteX2" fmla="*/ 590843 w 590843"/>
              <a:gd name="connsiteY2" fmla="*/ 357444 h 357444"/>
            </a:gdLst>
            <a:ahLst/>
            <a:cxnLst>
              <a:cxn ang="0">
                <a:pos x="connsiteX0" y="connsiteY0"/>
              </a:cxn>
              <a:cxn ang="0">
                <a:pos x="connsiteX1" y="connsiteY1"/>
              </a:cxn>
              <a:cxn ang="0">
                <a:pos x="connsiteX2" y="connsiteY2"/>
              </a:cxn>
            </a:cxnLst>
            <a:rect l="l" t="t" r="r" b="b"/>
            <a:pathLst>
              <a:path w="590843" h="357444">
                <a:moveTo>
                  <a:pt x="0" y="5751"/>
                </a:moveTo>
                <a:cubicBezTo>
                  <a:pt x="105507" y="-2455"/>
                  <a:pt x="211015" y="-10661"/>
                  <a:pt x="309489" y="47954"/>
                </a:cubicBezTo>
                <a:cubicBezTo>
                  <a:pt x="407963" y="106569"/>
                  <a:pt x="499403" y="232006"/>
                  <a:pt x="590843" y="357444"/>
                </a:cubicBezTo>
              </a:path>
            </a:pathLst>
          </a:custGeom>
          <a:noFill/>
          <a:ln w="76200" cap="flat" cmpd="sng" algn="ctr">
            <a:solidFill>
              <a:srgbClr val="CC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cxnSp>
        <p:nvCxnSpPr>
          <p:cNvPr id="15" name="Straight Arrow Connector 14">
            <a:extLst>
              <a:ext uri="{FF2B5EF4-FFF2-40B4-BE49-F238E27FC236}">
                <a16:creationId xmlns:a16="http://schemas.microsoft.com/office/drawing/2014/main" id="{4C78F430-2BE7-415B-9255-D0A5B174D026}"/>
              </a:ext>
            </a:extLst>
          </p:cNvPr>
          <p:cNvCxnSpPr/>
          <p:nvPr/>
        </p:nvCxnSpPr>
        <p:spPr bwMode="auto">
          <a:xfrm>
            <a:off x="10949533" y="2666943"/>
            <a:ext cx="0" cy="1402477"/>
          </a:xfrm>
          <a:prstGeom prst="straightConnector1">
            <a:avLst/>
          </a:prstGeom>
          <a:noFill/>
          <a:ln w="7620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Arrow Connector 17">
            <a:extLst>
              <a:ext uri="{FF2B5EF4-FFF2-40B4-BE49-F238E27FC236}">
                <a16:creationId xmlns:a16="http://schemas.microsoft.com/office/drawing/2014/main" id="{27568762-CFCB-44F6-86CD-2006D84F2003}"/>
              </a:ext>
            </a:extLst>
          </p:cNvPr>
          <p:cNvCxnSpPr>
            <a:cxnSpLocks/>
          </p:cNvCxnSpPr>
          <p:nvPr/>
        </p:nvCxnSpPr>
        <p:spPr bwMode="auto">
          <a:xfrm flipV="1">
            <a:off x="6923739" y="3436560"/>
            <a:ext cx="0" cy="2286000"/>
          </a:xfrm>
          <a:prstGeom prst="straightConnector1">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18">
            <a:extLst>
              <a:ext uri="{FF2B5EF4-FFF2-40B4-BE49-F238E27FC236}">
                <a16:creationId xmlns:a16="http://schemas.microsoft.com/office/drawing/2014/main" id="{1DD2779A-0A44-4DF4-B3A0-07C62CF4193D}"/>
              </a:ext>
            </a:extLst>
          </p:cNvPr>
          <p:cNvSpPr txBox="1"/>
          <p:nvPr/>
        </p:nvSpPr>
        <p:spPr>
          <a:xfrm>
            <a:off x="10119320" y="5727126"/>
            <a:ext cx="1956895"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Times New Roman"/>
                <a:ea typeface="+mn-ea"/>
                <a:cs typeface="+mn-cs"/>
              </a:rPr>
              <a:t>Operating Time</a:t>
            </a:r>
          </a:p>
        </p:txBody>
      </p:sp>
      <p:cxnSp>
        <p:nvCxnSpPr>
          <p:cNvPr id="20" name="Straight Connector 19">
            <a:extLst>
              <a:ext uri="{FF2B5EF4-FFF2-40B4-BE49-F238E27FC236}">
                <a16:creationId xmlns:a16="http://schemas.microsoft.com/office/drawing/2014/main" id="{778F37FB-0E71-4FA6-9981-58D607EF8030}"/>
              </a:ext>
            </a:extLst>
          </p:cNvPr>
          <p:cNvCxnSpPr>
            <a:cxnSpLocks/>
          </p:cNvCxnSpPr>
          <p:nvPr/>
        </p:nvCxnSpPr>
        <p:spPr bwMode="auto">
          <a:xfrm>
            <a:off x="6923739" y="5708492"/>
            <a:ext cx="4991596" cy="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TextBox 20">
            <a:extLst>
              <a:ext uri="{FF2B5EF4-FFF2-40B4-BE49-F238E27FC236}">
                <a16:creationId xmlns:a16="http://schemas.microsoft.com/office/drawing/2014/main" id="{7FDB17E8-34EE-4C54-A1BF-919EDEF558F0}"/>
              </a:ext>
            </a:extLst>
          </p:cNvPr>
          <p:cNvSpPr txBox="1"/>
          <p:nvPr/>
        </p:nvSpPr>
        <p:spPr>
          <a:xfrm>
            <a:off x="6040820" y="5749930"/>
            <a:ext cx="195690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Times New Roman"/>
                <a:ea typeface="+mn-ea"/>
                <a:cs typeface="+mn-cs"/>
              </a:rPr>
              <a:t>Time 0 &amp; Failure Criteria</a:t>
            </a:r>
          </a:p>
        </p:txBody>
      </p:sp>
      <p:cxnSp>
        <p:nvCxnSpPr>
          <p:cNvPr id="27" name="Straight Arrow Connector 26">
            <a:extLst>
              <a:ext uri="{FF2B5EF4-FFF2-40B4-BE49-F238E27FC236}">
                <a16:creationId xmlns:a16="http://schemas.microsoft.com/office/drawing/2014/main" id="{E17EE2D7-593E-429E-B207-0E28515728AD}"/>
              </a:ext>
            </a:extLst>
          </p:cNvPr>
          <p:cNvCxnSpPr/>
          <p:nvPr/>
        </p:nvCxnSpPr>
        <p:spPr bwMode="auto">
          <a:xfrm flipH="1">
            <a:off x="7274088" y="3629228"/>
            <a:ext cx="220396" cy="629911"/>
          </a:xfrm>
          <a:prstGeom prst="straightConnector1">
            <a:avLst/>
          </a:prstGeom>
          <a:noFill/>
          <a:ln w="38100" cap="flat" cmpd="sng" algn="ctr">
            <a:solidFill>
              <a:schemeClr val="accent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TextBox 27">
            <a:extLst>
              <a:ext uri="{FF2B5EF4-FFF2-40B4-BE49-F238E27FC236}">
                <a16:creationId xmlns:a16="http://schemas.microsoft.com/office/drawing/2014/main" id="{B5ADD650-D124-4CE0-85CA-282FCE44261E}"/>
              </a:ext>
            </a:extLst>
          </p:cNvPr>
          <p:cNvSpPr txBox="1"/>
          <p:nvPr/>
        </p:nvSpPr>
        <p:spPr>
          <a:xfrm>
            <a:off x="6723604" y="2641585"/>
            <a:ext cx="1468441"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CC99">
                    <a:lumMod val="75000"/>
                  </a:srgbClr>
                </a:solidFill>
                <a:effectLst/>
                <a:uLnTx/>
                <a:uFillTx/>
                <a:latin typeface="Times New Roman"/>
                <a:ea typeface="+mn-ea"/>
                <a:cs typeface="+mn-cs"/>
              </a:rPr>
              <a:t>Normal Parameter Trend</a:t>
            </a:r>
          </a:p>
        </p:txBody>
      </p:sp>
      <p:cxnSp>
        <p:nvCxnSpPr>
          <p:cNvPr id="30" name="Straight Connector 29">
            <a:extLst>
              <a:ext uri="{FF2B5EF4-FFF2-40B4-BE49-F238E27FC236}">
                <a16:creationId xmlns:a16="http://schemas.microsoft.com/office/drawing/2014/main" id="{5C974A6C-BE53-4C21-80D6-D89ACB58E28B}"/>
              </a:ext>
            </a:extLst>
          </p:cNvPr>
          <p:cNvCxnSpPr/>
          <p:nvPr/>
        </p:nvCxnSpPr>
        <p:spPr bwMode="auto">
          <a:xfrm>
            <a:off x="6917663" y="4286509"/>
            <a:ext cx="1474517" cy="0"/>
          </a:xfrm>
          <a:prstGeom prst="line">
            <a:avLst/>
          </a:prstGeom>
          <a:noFill/>
          <a:ln w="38100"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Freeform: Shape 34">
            <a:extLst>
              <a:ext uri="{FF2B5EF4-FFF2-40B4-BE49-F238E27FC236}">
                <a16:creationId xmlns:a16="http://schemas.microsoft.com/office/drawing/2014/main" id="{E69DEF4D-7896-4A7A-9E3A-7E2182E71716}"/>
              </a:ext>
            </a:extLst>
          </p:cNvPr>
          <p:cNvSpPr/>
          <p:nvPr/>
        </p:nvSpPr>
        <p:spPr bwMode="auto">
          <a:xfrm>
            <a:off x="8374924" y="4290275"/>
            <a:ext cx="1119240" cy="477551"/>
          </a:xfrm>
          <a:custGeom>
            <a:avLst/>
            <a:gdLst>
              <a:gd name="connsiteX0" fmla="*/ 0 w 590843"/>
              <a:gd name="connsiteY0" fmla="*/ 5751 h 357444"/>
              <a:gd name="connsiteX1" fmla="*/ 309489 w 590843"/>
              <a:gd name="connsiteY1" fmla="*/ 47954 h 357444"/>
              <a:gd name="connsiteX2" fmla="*/ 590843 w 590843"/>
              <a:gd name="connsiteY2" fmla="*/ 357444 h 357444"/>
            </a:gdLst>
            <a:ahLst/>
            <a:cxnLst>
              <a:cxn ang="0">
                <a:pos x="connsiteX0" y="connsiteY0"/>
              </a:cxn>
              <a:cxn ang="0">
                <a:pos x="connsiteX1" y="connsiteY1"/>
              </a:cxn>
              <a:cxn ang="0">
                <a:pos x="connsiteX2" y="connsiteY2"/>
              </a:cxn>
            </a:cxnLst>
            <a:rect l="l" t="t" r="r" b="b"/>
            <a:pathLst>
              <a:path w="590843" h="357444">
                <a:moveTo>
                  <a:pt x="0" y="5751"/>
                </a:moveTo>
                <a:cubicBezTo>
                  <a:pt x="105507" y="-2455"/>
                  <a:pt x="211015" y="-10661"/>
                  <a:pt x="309489" y="47954"/>
                </a:cubicBezTo>
                <a:cubicBezTo>
                  <a:pt x="407963" y="106569"/>
                  <a:pt x="499403" y="232006"/>
                  <a:pt x="590843" y="357444"/>
                </a:cubicBezTo>
              </a:path>
            </a:pathLst>
          </a:custGeom>
          <a:noFill/>
          <a:ln w="76200" cap="flat" cmpd="sng" algn="ctr">
            <a:solidFill>
              <a:srgbClr val="CC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36" name="Oval 35">
            <a:extLst>
              <a:ext uri="{FF2B5EF4-FFF2-40B4-BE49-F238E27FC236}">
                <a16:creationId xmlns:a16="http://schemas.microsoft.com/office/drawing/2014/main" id="{B3227B5E-229A-4A3F-A307-BA19CCA6B04D}"/>
              </a:ext>
            </a:extLst>
          </p:cNvPr>
          <p:cNvSpPr/>
          <p:nvPr/>
        </p:nvSpPr>
        <p:spPr bwMode="auto">
          <a:xfrm>
            <a:off x="7396864" y="1644419"/>
            <a:ext cx="884981" cy="745585"/>
          </a:xfrm>
          <a:prstGeom prst="ellips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cxnSp>
        <p:nvCxnSpPr>
          <p:cNvPr id="38" name="Straight Arrow Connector 37">
            <a:extLst>
              <a:ext uri="{FF2B5EF4-FFF2-40B4-BE49-F238E27FC236}">
                <a16:creationId xmlns:a16="http://schemas.microsoft.com/office/drawing/2014/main" id="{B99917AB-8E3E-427F-A8D5-841C82EAB47C}"/>
              </a:ext>
            </a:extLst>
          </p:cNvPr>
          <p:cNvCxnSpPr/>
          <p:nvPr/>
        </p:nvCxnSpPr>
        <p:spPr bwMode="auto">
          <a:xfrm>
            <a:off x="8023249" y="2389216"/>
            <a:ext cx="708762" cy="1501155"/>
          </a:xfrm>
          <a:prstGeom prst="straightConnector1">
            <a:avLst/>
          </a:prstGeom>
          <a:noFill/>
          <a:ln w="3810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Oval 38">
            <a:extLst>
              <a:ext uri="{FF2B5EF4-FFF2-40B4-BE49-F238E27FC236}">
                <a16:creationId xmlns:a16="http://schemas.microsoft.com/office/drawing/2014/main" id="{A911AB71-472E-478D-8A92-7E880425A925}"/>
              </a:ext>
            </a:extLst>
          </p:cNvPr>
          <p:cNvSpPr/>
          <p:nvPr/>
        </p:nvSpPr>
        <p:spPr bwMode="auto">
          <a:xfrm>
            <a:off x="8300038" y="3891159"/>
            <a:ext cx="1290214" cy="1271854"/>
          </a:xfrm>
          <a:prstGeom prst="ellips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41" name="Rectangle 40">
            <a:extLst>
              <a:ext uri="{FF2B5EF4-FFF2-40B4-BE49-F238E27FC236}">
                <a16:creationId xmlns:a16="http://schemas.microsoft.com/office/drawing/2014/main" id="{5CCA2957-FAFE-48C4-83BA-F6B9EAD8105F}"/>
              </a:ext>
            </a:extLst>
          </p:cNvPr>
          <p:cNvSpPr/>
          <p:nvPr/>
        </p:nvSpPr>
        <p:spPr bwMode="auto">
          <a:xfrm>
            <a:off x="9645514" y="3987301"/>
            <a:ext cx="2484927" cy="134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Times New Roman" pitchFamily="18" charset="0"/>
                <a:ea typeface="+mn-ea"/>
                <a:cs typeface="+mn-cs"/>
              </a:rPr>
              <a:t>Anomalous Behavior Found in Operation </a:t>
            </a:r>
          </a:p>
        </p:txBody>
      </p:sp>
      <p:sp>
        <p:nvSpPr>
          <p:cNvPr id="25" name="TextBox 24">
            <a:extLst>
              <a:ext uri="{FF2B5EF4-FFF2-40B4-BE49-F238E27FC236}">
                <a16:creationId xmlns:a16="http://schemas.microsoft.com/office/drawing/2014/main" id="{23F4628A-47E8-46B8-9E5F-E2E8D9F23B9A}"/>
              </a:ext>
            </a:extLst>
          </p:cNvPr>
          <p:cNvSpPr txBox="1"/>
          <p:nvPr/>
        </p:nvSpPr>
        <p:spPr>
          <a:xfrm>
            <a:off x="5529993" y="3330675"/>
            <a:ext cx="1348244"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Times New Roman"/>
                <a:ea typeface="+mn-ea"/>
                <a:cs typeface="+mn-cs"/>
              </a:rPr>
              <a:t>Parameter Value</a:t>
            </a:r>
          </a:p>
        </p:txBody>
      </p:sp>
    </p:spTree>
    <p:extLst>
      <p:ext uri="{BB962C8B-B14F-4D97-AF65-F5344CB8AC3E}">
        <p14:creationId xmlns:p14="http://schemas.microsoft.com/office/powerpoint/2010/main" val="3741625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92371-B180-4EE1-ADF7-AB3C86A37D39}"/>
              </a:ext>
            </a:extLst>
          </p:cNvPr>
          <p:cNvSpPr>
            <a:spLocks noGrp="1"/>
          </p:cNvSpPr>
          <p:nvPr>
            <p:ph type="title"/>
          </p:nvPr>
        </p:nvSpPr>
        <p:spPr/>
        <p:txBody>
          <a:bodyPr>
            <a:normAutofit/>
          </a:bodyPr>
          <a:lstStyle/>
          <a:p>
            <a:r>
              <a:rPr lang="en-US" dirty="0"/>
              <a:t>Presentation Abstract (1/2)</a:t>
            </a:r>
          </a:p>
        </p:txBody>
      </p:sp>
      <p:sp>
        <p:nvSpPr>
          <p:cNvPr id="6" name="Content Placeholder 5">
            <a:extLst>
              <a:ext uri="{FF2B5EF4-FFF2-40B4-BE49-F238E27FC236}">
                <a16:creationId xmlns:a16="http://schemas.microsoft.com/office/drawing/2014/main" id="{7F16AF0A-D2D8-48A5-977C-64518D16B226}"/>
              </a:ext>
            </a:extLst>
          </p:cNvPr>
          <p:cNvSpPr>
            <a:spLocks noGrp="1"/>
          </p:cNvSpPr>
          <p:nvPr>
            <p:ph idx="1"/>
          </p:nvPr>
        </p:nvSpPr>
        <p:spPr>
          <a:xfrm>
            <a:off x="304800" y="875191"/>
            <a:ext cx="11621729" cy="5272392"/>
          </a:xfrm>
        </p:spPr>
        <p:txBody>
          <a:bodyPr/>
          <a:lstStyle/>
          <a:p>
            <a:pPr marL="0" marR="0" indent="182880" algn="just">
              <a:spcBef>
                <a:spcPts val="300"/>
              </a:spcBef>
              <a:spcAft>
                <a:spcPts val="300"/>
              </a:spcAft>
              <a:buNone/>
            </a:pPr>
            <a:r>
              <a:rPr lang="en-US" sz="2400" dirty="0">
                <a:latin typeface="Times New Roman" panose="02020603050405020304" pitchFamily="18" charset="0"/>
                <a:ea typeface="Book Antiqua" panose="02040602050305030304" pitchFamily="18" charset="0"/>
                <a:cs typeface="Book Antiqua" panose="02040602050305030304" pitchFamily="18" charset="0"/>
              </a:rPr>
              <a:t>Qualification is a process that demonstrates whether a product meets or exceeds specified requirements. Testing and data analysis performed within a qualification procedure should verify that products satisfy those requirements, including reliability. Across the aerospace, automotive, and consumer goods industries, products have been found unreliable and unsafe, resulting in recalls even after the qualification process conducted by the supply chain. For example, consider the discontinuation and recall of the Samsung Galaxy Note 7 after flaws in the batteries led to thermal runaway and explosions, costing Samsung billions of dollars.</a:t>
            </a:r>
          </a:p>
          <a:p>
            <a:pPr marL="0" marR="0" indent="182880" algn="just">
              <a:spcBef>
                <a:spcPts val="300"/>
              </a:spcBef>
              <a:spcAft>
                <a:spcPts val="300"/>
              </a:spcAft>
              <a:buNone/>
            </a:pPr>
            <a:r>
              <a:rPr lang="en-US" sz="2400" dirty="0">
                <a:latin typeface="Times New Roman" panose="02020603050405020304" pitchFamily="18" charset="0"/>
                <a:ea typeface="Book Antiqua" panose="02040602050305030304" pitchFamily="18" charset="0"/>
                <a:cs typeface="Book Antiqua" panose="02040602050305030304" pitchFamily="18" charset="0"/>
              </a:rPr>
              <a:t>This presentation introduces the application of prognostics and diagnostics techniques to analyze real-time data trends while conducting qualification tests. We call this method for obtaining and analyzing testing data in real-time is called prognostics-based qualification. Diagnostics techniques identify and predict anomalous behavior exhibited by the product, and prognostics techniques forecast how the product will behave during the remainder of the qualification test and how the product would have behaved if the test continued. </a:t>
            </a:r>
            <a:r>
              <a:rPr lang="en-US" sz="2400" dirty="0">
                <a:solidFill>
                  <a:srgbClr val="000000"/>
                </a:solidFill>
                <a:effectLst/>
                <a:latin typeface="Times New Roman" panose="02020603050405020304" pitchFamily="18" charset="0"/>
                <a:ea typeface="Book Antiqua" panose="02040602050305030304" pitchFamily="18" charset="0"/>
                <a:cs typeface="Book Antiqua" panose="02040602050305030304" pitchFamily="18" charset="0"/>
              </a:rPr>
              <a:t> </a:t>
            </a:r>
            <a:endParaRPr lang="en-US" sz="2400" dirty="0">
              <a:effectLst/>
              <a:latin typeface="Times New Roman" panose="02020603050405020304" pitchFamily="18" charset="0"/>
              <a:ea typeface="Book Antiqua" panose="02040602050305030304" pitchFamily="18" charset="0"/>
              <a:cs typeface="Book Antiqua" panose="02040602050305030304" pitchFamily="18" charset="0"/>
            </a:endParaRPr>
          </a:p>
          <a:p>
            <a:pPr marL="0" indent="182880">
              <a:spcAft>
                <a:spcPts val="0"/>
              </a:spcAft>
              <a:buNone/>
            </a:pPr>
            <a:endParaRPr lang="en-US" sz="2400" dirty="0"/>
          </a:p>
        </p:txBody>
      </p:sp>
    </p:spTree>
    <p:extLst>
      <p:ext uri="{BB962C8B-B14F-4D97-AF65-F5344CB8AC3E}">
        <p14:creationId xmlns:p14="http://schemas.microsoft.com/office/powerpoint/2010/main" val="4465317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1AFCB-4EAE-42F9-91F0-AEBE6D361055}"/>
              </a:ext>
            </a:extLst>
          </p:cNvPr>
          <p:cNvSpPr>
            <a:spLocks noGrp="1"/>
          </p:cNvSpPr>
          <p:nvPr>
            <p:ph type="title"/>
          </p:nvPr>
        </p:nvSpPr>
        <p:spPr/>
        <p:txBody>
          <a:bodyPr/>
          <a:lstStyle/>
          <a:p>
            <a:r>
              <a:rPr lang="en-US" dirty="0"/>
              <a:t>Example of Observing Multiple Failure Mechanisms</a:t>
            </a:r>
          </a:p>
        </p:txBody>
      </p:sp>
      <p:pic>
        <p:nvPicPr>
          <p:cNvPr id="4" name="Content Placeholder 4">
            <a:extLst>
              <a:ext uri="{FF2B5EF4-FFF2-40B4-BE49-F238E27FC236}">
                <a16:creationId xmlns:a16="http://schemas.microsoft.com/office/drawing/2014/main" id="{F735A2A3-1F06-43A1-9966-AB12FC14CDD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auto">
          <a:xfrm>
            <a:off x="6527831" y="1123950"/>
            <a:ext cx="5664169" cy="4246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a:extLst>
              <a:ext uri="{FF2B5EF4-FFF2-40B4-BE49-F238E27FC236}">
                <a16:creationId xmlns:a16="http://schemas.microsoft.com/office/drawing/2014/main" id="{3AF70903-5C9D-435C-8DE9-063067B5B235}"/>
              </a:ext>
            </a:extLst>
          </p:cNvPr>
          <p:cNvSpPr txBox="1"/>
          <p:nvPr/>
        </p:nvSpPr>
        <p:spPr>
          <a:xfrm>
            <a:off x="9740553" y="2524216"/>
            <a:ext cx="1872901" cy="707886"/>
          </a:xfrm>
          <a:prstGeom prst="rect">
            <a:avLst/>
          </a:prstGeom>
          <a:noFill/>
        </p:spPr>
        <p:txBody>
          <a:bodyPr wrap="square" rtlCol="0">
            <a:spAutoFit/>
          </a:bodyPr>
          <a:lstStyle/>
          <a:p>
            <a:pPr algn="ctr"/>
            <a:r>
              <a:rPr lang="en-US" sz="2000" b="1" dirty="0">
                <a:solidFill>
                  <a:srgbClr val="3333CC"/>
                </a:solidFill>
                <a:latin typeface="Times New Roman"/>
              </a:rPr>
              <a:t>Mahalanobis Distance</a:t>
            </a:r>
          </a:p>
        </p:txBody>
      </p:sp>
      <p:sp>
        <p:nvSpPr>
          <p:cNvPr id="6" name="TextBox 5">
            <a:extLst>
              <a:ext uri="{FF2B5EF4-FFF2-40B4-BE49-F238E27FC236}">
                <a16:creationId xmlns:a16="http://schemas.microsoft.com/office/drawing/2014/main" id="{A954F604-EE6A-4EC0-8BE7-770BF84A69AE}"/>
              </a:ext>
            </a:extLst>
          </p:cNvPr>
          <p:cNvSpPr txBox="1"/>
          <p:nvPr/>
        </p:nvSpPr>
        <p:spPr>
          <a:xfrm>
            <a:off x="7216793" y="1675405"/>
            <a:ext cx="1632081" cy="1015663"/>
          </a:xfrm>
          <a:prstGeom prst="rect">
            <a:avLst/>
          </a:prstGeom>
          <a:noFill/>
        </p:spPr>
        <p:txBody>
          <a:bodyPr wrap="square" rtlCol="0">
            <a:spAutoFit/>
          </a:bodyPr>
          <a:lstStyle/>
          <a:p>
            <a:pPr algn="ctr"/>
            <a:r>
              <a:rPr lang="en-US" sz="2000" b="1" dirty="0">
                <a:solidFill>
                  <a:srgbClr val="DE7CD9"/>
                </a:solidFill>
                <a:latin typeface="Times New Roman"/>
              </a:rPr>
              <a:t>Transformed Anomalous Boundary</a:t>
            </a:r>
          </a:p>
        </p:txBody>
      </p:sp>
      <p:cxnSp>
        <p:nvCxnSpPr>
          <p:cNvPr id="7" name="Straight Arrow Connector 6">
            <a:extLst>
              <a:ext uri="{FF2B5EF4-FFF2-40B4-BE49-F238E27FC236}">
                <a16:creationId xmlns:a16="http://schemas.microsoft.com/office/drawing/2014/main" id="{843B890D-B652-4156-AC80-07EE0A800330}"/>
              </a:ext>
            </a:extLst>
          </p:cNvPr>
          <p:cNvCxnSpPr/>
          <p:nvPr/>
        </p:nvCxnSpPr>
        <p:spPr bwMode="auto">
          <a:xfrm>
            <a:off x="7858573" y="2658879"/>
            <a:ext cx="0" cy="1360743"/>
          </a:xfrm>
          <a:prstGeom prst="straightConnector1">
            <a:avLst/>
          </a:prstGeom>
          <a:noFill/>
          <a:ln w="38100" cap="flat" cmpd="sng" algn="ctr">
            <a:solidFill>
              <a:srgbClr val="DE7CD9"/>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Arrow Connector 7">
            <a:extLst>
              <a:ext uri="{FF2B5EF4-FFF2-40B4-BE49-F238E27FC236}">
                <a16:creationId xmlns:a16="http://schemas.microsoft.com/office/drawing/2014/main" id="{C01F4328-C645-4A3B-B3FD-439B4DD359BE}"/>
              </a:ext>
            </a:extLst>
          </p:cNvPr>
          <p:cNvCxnSpPr>
            <a:stCxn id="5" idx="0"/>
          </p:cNvCxnSpPr>
          <p:nvPr/>
        </p:nvCxnSpPr>
        <p:spPr bwMode="auto">
          <a:xfrm flipV="1">
            <a:off x="10677004" y="2183237"/>
            <a:ext cx="53849" cy="340979"/>
          </a:xfrm>
          <a:prstGeom prst="straightConnector1">
            <a:avLst/>
          </a:prstGeom>
          <a:noFill/>
          <a:ln w="38100" cap="flat" cmpd="sng" algn="ctr">
            <a:solidFill>
              <a:srgbClr val="3333CC"/>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2" name="Content Placeholder 4">
            <a:extLst>
              <a:ext uri="{FF2B5EF4-FFF2-40B4-BE49-F238E27FC236}">
                <a16:creationId xmlns:a16="http://schemas.microsoft.com/office/drawing/2014/main" id="{F339C218-32B1-471E-AC7B-F0EC60F8560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56585" y="1123950"/>
            <a:ext cx="5659243" cy="4242816"/>
          </a:xfrm>
          <a:prstGeom prst="rect">
            <a:avLst/>
          </a:prstGeom>
          <a:noFill/>
          <a:ln>
            <a:noFill/>
          </a:ln>
        </p:spPr>
      </p:pic>
      <p:sp>
        <p:nvSpPr>
          <p:cNvPr id="13" name="TextBox 12">
            <a:extLst>
              <a:ext uri="{FF2B5EF4-FFF2-40B4-BE49-F238E27FC236}">
                <a16:creationId xmlns:a16="http://schemas.microsoft.com/office/drawing/2014/main" id="{B419729B-B3D9-4623-9A39-BF95D9462F7F}"/>
              </a:ext>
            </a:extLst>
          </p:cNvPr>
          <p:cNvSpPr txBox="1"/>
          <p:nvPr/>
        </p:nvSpPr>
        <p:spPr>
          <a:xfrm>
            <a:off x="1132272" y="1508553"/>
            <a:ext cx="1632081" cy="1015663"/>
          </a:xfrm>
          <a:prstGeom prst="rect">
            <a:avLst/>
          </a:prstGeom>
          <a:noFill/>
        </p:spPr>
        <p:txBody>
          <a:bodyPr wrap="square" rtlCol="0">
            <a:spAutoFit/>
          </a:bodyPr>
          <a:lstStyle/>
          <a:p>
            <a:pPr algn="ctr"/>
            <a:r>
              <a:rPr lang="en-US" sz="2000" b="1" dirty="0">
                <a:solidFill>
                  <a:srgbClr val="DE7CD9"/>
                </a:solidFill>
                <a:latin typeface="Times New Roman"/>
              </a:rPr>
              <a:t>Transformed Anomalous Boundary</a:t>
            </a:r>
          </a:p>
        </p:txBody>
      </p:sp>
      <p:cxnSp>
        <p:nvCxnSpPr>
          <p:cNvPr id="14" name="Straight Arrow Connector 13">
            <a:extLst>
              <a:ext uri="{FF2B5EF4-FFF2-40B4-BE49-F238E27FC236}">
                <a16:creationId xmlns:a16="http://schemas.microsoft.com/office/drawing/2014/main" id="{0C325877-296B-41AF-BCAD-7185B05C50D5}"/>
              </a:ext>
            </a:extLst>
          </p:cNvPr>
          <p:cNvCxnSpPr>
            <a:cxnSpLocks/>
          </p:cNvCxnSpPr>
          <p:nvPr/>
        </p:nvCxnSpPr>
        <p:spPr bwMode="auto">
          <a:xfrm>
            <a:off x="1948312" y="2485751"/>
            <a:ext cx="0" cy="1382864"/>
          </a:xfrm>
          <a:prstGeom prst="straightConnector1">
            <a:avLst/>
          </a:prstGeom>
          <a:noFill/>
          <a:ln w="38100" cap="flat" cmpd="sng" algn="ctr">
            <a:solidFill>
              <a:srgbClr val="DE7CD9"/>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TextBox 15">
            <a:extLst>
              <a:ext uri="{FF2B5EF4-FFF2-40B4-BE49-F238E27FC236}">
                <a16:creationId xmlns:a16="http://schemas.microsoft.com/office/drawing/2014/main" id="{4C1510F2-E0C6-403E-A45B-625308098318}"/>
              </a:ext>
            </a:extLst>
          </p:cNvPr>
          <p:cNvSpPr txBox="1"/>
          <p:nvPr/>
        </p:nvSpPr>
        <p:spPr>
          <a:xfrm>
            <a:off x="3580393" y="1829293"/>
            <a:ext cx="1872901" cy="707886"/>
          </a:xfrm>
          <a:prstGeom prst="rect">
            <a:avLst/>
          </a:prstGeom>
          <a:noFill/>
        </p:spPr>
        <p:txBody>
          <a:bodyPr wrap="square" rtlCol="0">
            <a:spAutoFit/>
          </a:bodyPr>
          <a:lstStyle/>
          <a:p>
            <a:pPr algn="ctr"/>
            <a:r>
              <a:rPr lang="en-US" sz="2000" b="1" dirty="0">
                <a:solidFill>
                  <a:srgbClr val="3333CC"/>
                </a:solidFill>
                <a:latin typeface="Times New Roman"/>
              </a:rPr>
              <a:t>Mahalanobis Distance</a:t>
            </a:r>
          </a:p>
        </p:txBody>
      </p:sp>
      <p:cxnSp>
        <p:nvCxnSpPr>
          <p:cNvPr id="17" name="Straight Arrow Connector 16">
            <a:extLst>
              <a:ext uri="{FF2B5EF4-FFF2-40B4-BE49-F238E27FC236}">
                <a16:creationId xmlns:a16="http://schemas.microsoft.com/office/drawing/2014/main" id="{C002C0C9-C492-441A-99A9-BDDCE3C75F55}"/>
              </a:ext>
            </a:extLst>
          </p:cNvPr>
          <p:cNvCxnSpPr/>
          <p:nvPr/>
        </p:nvCxnSpPr>
        <p:spPr bwMode="auto">
          <a:xfrm flipH="1">
            <a:off x="3700804" y="2485751"/>
            <a:ext cx="671401" cy="564207"/>
          </a:xfrm>
          <a:prstGeom prst="straightConnector1">
            <a:avLst/>
          </a:prstGeom>
          <a:noFill/>
          <a:ln w="38100" cap="flat" cmpd="sng" algn="ctr">
            <a:solidFill>
              <a:srgbClr val="3333CC"/>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TextBox 19">
            <a:extLst>
              <a:ext uri="{FF2B5EF4-FFF2-40B4-BE49-F238E27FC236}">
                <a16:creationId xmlns:a16="http://schemas.microsoft.com/office/drawing/2014/main" id="{0CA7C3BC-C01C-434A-881C-ADB5104C94CB}"/>
              </a:ext>
            </a:extLst>
          </p:cNvPr>
          <p:cNvSpPr txBox="1"/>
          <p:nvPr/>
        </p:nvSpPr>
        <p:spPr>
          <a:xfrm>
            <a:off x="1565113" y="5366766"/>
            <a:ext cx="3080739" cy="830997"/>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Precursor Parameter for Latch-Up</a:t>
            </a:r>
          </a:p>
        </p:txBody>
      </p:sp>
      <p:sp>
        <p:nvSpPr>
          <p:cNvPr id="21" name="TextBox 20">
            <a:extLst>
              <a:ext uri="{FF2B5EF4-FFF2-40B4-BE49-F238E27FC236}">
                <a16:creationId xmlns:a16="http://schemas.microsoft.com/office/drawing/2014/main" id="{B30C7AE1-9610-4BDF-B5C7-3F4332F7F9F4}"/>
              </a:ext>
            </a:extLst>
          </p:cNvPr>
          <p:cNvSpPr txBox="1"/>
          <p:nvPr/>
        </p:nvSpPr>
        <p:spPr>
          <a:xfrm>
            <a:off x="7651686" y="5366766"/>
            <a:ext cx="3864599" cy="830997"/>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Precursor Parameter for Bond-Wire Liftoff</a:t>
            </a:r>
          </a:p>
        </p:txBody>
      </p:sp>
      <p:sp>
        <p:nvSpPr>
          <p:cNvPr id="23" name="TextBox 22">
            <a:extLst>
              <a:ext uri="{FF2B5EF4-FFF2-40B4-BE49-F238E27FC236}">
                <a16:creationId xmlns:a16="http://schemas.microsoft.com/office/drawing/2014/main" id="{1256B67A-5B59-4FC4-BC21-9C9557BF779F}"/>
              </a:ext>
            </a:extLst>
          </p:cNvPr>
          <p:cNvSpPr txBox="1"/>
          <p:nvPr/>
        </p:nvSpPr>
        <p:spPr>
          <a:xfrm>
            <a:off x="715814" y="792351"/>
            <a:ext cx="5247862" cy="769441"/>
          </a:xfrm>
          <a:prstGeom prst="rect">
            <a:avLst/>
          </a:prstGeom>
          <a:noFill/>
        </p:spPr>
        <p:txBody>
          <a:bodyPr wrap="square" rtlCol="0">
            <a:spAutoFit/>
          </a:bodyPr>
          <a:lstStyle/>
          <a:p>
            <a:pPr algn="ctr"/>
            <a:r>
              <a:rPr lang="en-US" sz="2200" b="1" dirty="0">
                <a:latin typeface="Times New Roman" panose="02020603050405020304" pitchFamily="18" charset="0"/>
                <a:cs typeface="Times New Roman" panose="02020603050405020304" pitchFamily="18" charset="0"/>
              </a:rPr>
              <a:t>Off-State Collector Current </a:t>
            </a:r>
          </a:p>
          <a:p>
            <a:pPr algn="ctr"/>
            <a:r>
              <a:rPr lang="en-US" sz="2200" b="1" dirty="0">
                <a:latin typeface="Times New Roman" panose="02020603050405020304" pitchFamily="18" charset="0"/>
                <a:cs typeface="Times New Roman" panose="02020603050405020304" pitchFamily="18" charset="0"/>
              </a:rPr>
              <a:t>Mahalanobis Distance</a:t>
            </a:r>
          </a:p>
        </p:txBody>
      </p:sp>
      <p:sp>
        <p:nvSpPr>
          <p:cNvPr id="25" name="TextBox 24">
            <a:extLst>
              <a:ext uri="{FF2B5EF4-FFF2-40B4-BE49-F238E27FC236}">
                <a16:creationId xmlns:a16="http://schemas.microsoft.com/office/drawing/2014/main" id="{31A30299-AC76-43A9-8CE4-847AF69E097C}"/>
              </a:ext>
            </a:extLst>
          </p:cNvPr>
          <p:cNvSpPr txBox="1"/>
          <p:nvPr/>
        </p:nvSpPr>
        <p:spPr>
          <a:xfrm>
            <a:off x="6944138" y="792351"/>
            <a:ext cx="5247862" cy="769441"/>
          </a:xfrm>
          <a:prstGeom prst="rect">
            <a:avLst/>
          </a:prstGeom>
          <a:noFill/>
        </p:spPr>
        <p:txBody>
          <a:bodyPr wrap="square" rtlCol="0">
            <a:spAutoFit/>
          </a:bodyPr>
          <a:lstStyle/>
          <a:p>
            <a:pPr algn="ctr"/>
            <a:r>
              <a:rPr lang="en-US" sz="2200" b="1" dirty="0">
                <a:latin typeface="Times New Roman" panose="02020603050405020304" pitchFamily="18" charset="0"/>
                <a:cs typeface="Times New Roman" panose="02020603050405020304" pitchFamily="18" charset="0"/>
              </a:rPr>
              <a:t>Off-State Collector Voltage </a:t>
            </a:r>
          </a:p>
          <a:p>
            <a:pPr algn="ctr"/>
            <a:r>
              <a:rPr lang="en-US" sz="2200" b="1" dirty="0">
                <a:latin typeface="Times New Roman" panose="02020603050405020304" pitchFamily="18" charset="0"/>
                <a:cs typeface="Times New Roman" panose="02020603050405020304" pitchFamily="18" charset="0"/>
              </a:rPr>
              <a:t>Mahalanobis Distance</a:t>
            </a:r>
          </a:p>
        </p:txBody>
      </p:sp>
    </p:spTree>
    <p:extLst>
      <p:ext uri="{BB962C8B-B14F-4D97-AF65-F5344CB8AC3E}">
        <p14:creationId xmlns:p14="http://schemas.microsoft.com/office/powerpoint/2010/main" val="32645802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0E07B-4826-45CF-82FF-F9605F24AF3F}"/>
              </a:ext>
            </a:extLst>
          </p:cNvPr>
          <p:cNvSpPr>
            <a:spLocks noGrp="1"/>
          </p:cNvSpPr>
          <p:nvPr>
            <p:ph type="title"/>
          </p:nvPr>
        </p:nvSpPr>
        <p:spPr>
          <a:xfrm>
            <a:off x="1094232" y="-19050"/>
            <a:ext cx="10003536" cy="1143000"/>
          </a:xfrm>
        </p:spPr>
        <p:txBody>
          <a:bodyPr/>
          <a:lstStyle/>
          <a:p>
            <a:r>
              <a:rPr lang="en-US" dirty="0"/>
              <a:t>Ability to Supplement Prognostics and Health Management (PHM) Systems</a:t>
            </a:r>
          </a:p>
        </p:txBody>
      </p:sp>
      <p:sp>
        <p:nvSpPr>
          <p:cNvPr id="4" name="TextBox 3">
            <a:extLst>
              <a:ext uri="{FF2B5EF4-FFF2-40B4-BE49-F238E27FC236}">
                <a16:creationId xmlns:a16="http://schemas.microsoft.com/office/drawing/2014/main" id="{BA8C213E-A631-424C-A03E-857EF973CD62}"/>
              </a:ext>
            </a:extLst>
          </p:cNvPr>
          <p:cNvSpPr txBox="1"/>
          <p:nvPr/>
        </p:nvSpPr>
        <p:spPr>
          <a:xfrm>
            <a:off x="340285" y="1667036"/>
            <a:ext cx="4180405" cy="2677656"/>
          </a:xfrm>
          <a:prstGeom prst="rect">
            <a:avLst/>
          </a:prstGeom>
          <a:noFill/>
        </p:spPr>
        <p:txBody>
          <a:bodyPr wrap="square">
            <a:spAutoFit/>
          </a:bodyPr>
          <a:lstStyle/>
          <a:p>
            <a:pPr marL="0" marR="0" lvl="0" indent="0" algn="l" defTabSz="914400" rtl="0" eaLnBrk="1" fontAlgn="auto" latinLnBrk="0" hangingPunct="1">
              <a:lnSpc>
                <a:spcPct val="100000"/>
              </a:lnSpc>
              <a:spcBef>
                <a:spcPts val="600"/>
              </a:spcBef>
              <a:spcAft>
                <a:spcPts val="60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Times New Roman"/>
                <a:ea typeface="+mn-ea"/>
                <a:cs typeface="+mn-cs"/>
              </a:rPr>
              <a:t>The methods for detecting anomalous behavior and calculating remaining time to failure in qualification tests can be applied to a PHM system in operation.</a:t>
            </a:r>
          </a:p>
        </p:txBody>
      </p:sp>
      <p:cxnSp>
        <p:nvCxnSpPr>
          <p:cNvPr id="5" name="Straight Arrow Connector 4">
            <a:extLst>
              <a:ext uri="{FF2B5EF4-FFF2-40B4-BE49-F238E27FC236}">
                <a16:creationId xmlns:a16="http://schemas.microsoft.com/office/drawing/2014/main" id="{8F374732-A40E-4051-8E0A-7E9B113AA1D6}"/>
              </a:ext>
            </a:extLst>
          </p:cNvPr>
          <p:cNvCxnSpPr>
            <a:cxnSpLocks/>
          </p:cNvCxnSpPr>
          <p:nvPr/>
        </p:nvCxnSpPr>
        <p:spPr bwMode="auto">
          <a:xfrm flipV="1">
            <a:off x="6051017" y="1123950"/>
            <a:ext cx="0" cy="4856888"/>
          </a:xfrm>
          <a:prstGeom prst="straightConnector1">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TextBox 5">
            <a:extLst>
              <a:ext uri="{FF2B5EF4-FFF2-40B4-BE49-F238E27FC236}">
                <a16:creationId xmlns:a16="http://schemas.microsoft.com/office/drawing/2014/main" id="{CA4FC9A9-3AF1-4E3F-BCB3-4838339A8683}"/>
              </a:ext>
            </a:extLst>
          </p:cNvPr>
          <p:cNvSpPr txBox="1"/>
          <p:nvPr/>
        </p:nvSpPr>
        <p:spPr>
          <a:xfrm>
            <a:off x="10929978" y="4115882"/>
            <a:ext cx="1004169"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Times New Roman"/>
                <a:ea typeface="+mn-ea"/>
                <a:cs typeface="+mn-cs"/>
              </a:rPr>
              <a:t>Testing Time </a:t>
            </a:r>
          </a:p>
        </p:txBody>
      </p:sp>
      <p:cxnSp>
        <p:nvCxnSpPr>
          <p:cNvPr id="7" name="Straight Connector 6">
            <a:extLst>
              <a:ext uri="{FF2B5EF4-FFF2-40B4-BE49-F238E27FC236}">
                <a16:creationId xmlns:a16="http://schemas.microsoft.com/office/drawing/2014/main" id="{C308A791-A547-4AA7-BCFE-7A08E2E388A3}"/>
              </a:ext>
            </a:extLst>
          </p:cNvPr>
          <p:cNvCxnSpPr/>
          <p:nvPr/>
        </p:nvCxnSpPr>
        <p:spPr bwMode="auto">
          <a:xfrm>
            <a:off x="6051017" y="4848378"/>
            <a:ext cx="5869205" cy="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Connector 7">
            <a:extLst>
              <a:ext uri="{FF2B5EF4-FFF2-40B4-BE49-F238E27FC236}">
                <a16:creationId xmlns:a16="http://schemas.microsoft.com/office/drawing/2014/main" id="{6BDB6499-0544-4F1F-96BC-F9F01698327D}"/>
              </a:ext>
            </a:extLst>
          </p:cNvPr>
          <p:cNvCxnSpPr>
            <a:stCxn id="32" idx="2"/>
          </p:cNvCxnSpPr>
          <p:nvPr/>
        </p:nvCxnSpPr>
        <p:spPr bwMode="auto">
          <a:xfrm flipH="1">
            <a:off x="8885129" y="3005864"/>
            <a:ext cx="11831" cy="2261093"/>
          </a:xfrm>
          <a:prstGeom prst="line">
            <a:avLst/>
          </a:prstGeom>
          <a:noFill/>
          <a:ln w="12700" cap="flat" cmpd="sng" algn="ctr">
            <a:solidFill>
              <a:schemeClr val="accent2">
                <a:lumMod val="60000"/>
                <a:lumOff val="40000"/>
              </a:schemeClr>
            </a:solidFill>
            <a:prstDash val="sys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Arrow Connector 8">
            <a:extLst>
              <a:ext uri="{FF2B5EF4-FFF2-40B4-BE49-F238E27FC236}">
                <a16:creationId xmlns:a16="http://schemas.microsoft.com/office/drawing/2014/main" id="{7F7EEAAA-C382-4DD6-82B3-463BFC37A410}"/>
              </a:ext>
            </a:extLst>
          </p:cNvPr>
          <p:cNvCxnSpPr/>
          <p:nvPr/>
        </p:nvCxnSpPr>
        <p:spPr bwMode="auto">
          <a:xfrm flipH="1">
            <a:off x="8604764" y="1819216"/>
            <a:ext cx="586919" cy="744329"/>
          </a:xfrm>
          <a:prstGeom prst="straightConnector1">
            <a:avLst/>
          </a:prstGeom>
          <a:noFill/>
          <a:ln w="38100" cap="flat" cmpd="sng" algn="ctr">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Box 9">
            <a:extLst>
              <a:ext uri="{FF2B5EF4-FFF2-40B4-BE49-F238E27FC236}">
                <a16:creationId xmlns:a16="http://schemas.microsoft.com/office/drawing/2014/main" id="{EC6A58BC-468C-4FB6-9F42-A690E9302CF4}"/>
              </a:ext>
            </a:extLst>
          </p:cNvPr>
          <p:cNvSpPr txBox="1"/>
          <p:nvPr/>
        </p:nvSpPr>
        <p:spPr>
          <a:xfrm>
            <a:off x="9041352" y="1112598"/>
            <a:ext cx="1748199"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Times New Roman"/>
                <a:ea typeface="+mn-ea"/>
                <a:cs typeface="+mn-cs"/>
              </a:rPr>
              <a:t>Anomalous Behavior (Diagnostics)</a:t>
            </a:r>
          </a:p>
        </p:txBody>
      </p:sp>
      <p:sp>
        <p:nvSpPr>
          <p:cNvPr id="11" name="TextBox 10">
            <a:extLst>
              <a:ext uri="{FF2B5EF4-FFF2-40B4-BE49-F238E27FC236}">
                <a16:creationId xmlns:a16="http://schemas.microsoft.com/office/drawing/2014/main" id="{DA4E3CAB-0D96-4DA7-834C-5CC14673A59B}"/>
              </a:ext>
            </a:extLst>
          </p:cNvPr>
          <p:cNvSpPr txBox="1"/>
          <p:nvPr/>
        </p:nvSpPr>
        <p:spPr>
          <a:xfrm>
            <a:off x="10172869" y="2065762"/>
            <a:ext cx="1620756"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3333CC">
                    <a:lumMod val="75000"/>
                  </a:srgbClr>
                </a:solidFill>
                <a:effectLst/>
                <a:uLnTx/>
                <a:uFillTx/>
                <a:latin typeface="Times New Roman"/>
                <a:ea typeface="+mn-ea"/>
                <a:cs typeface="+mn-cs"/>
              </a:rPr>
              <a:t>Future Parameter Predictions (Prognostics)</a:t>
            </a:r>
          </a:p>
        </p:txBody>
      </p:sp>
      <p:cxnSp>
        <p:nvCxnSpPr>
          <p:cNvPr id="12" name="Straight Arrow Connector 11">
            <a:extLst>
              <a:ext uri="{FF2B5EF4-FFF2-40B4-BE49-F238E27FC236}">
                <a16:creationId xmlns:a16="http://schemas.microsoft.com/office/drawing/2014/main" id="{6B3E8AD8-4645-4077-ADAD-422959048B6E}"/>
              </a:ext>
            </a:extLst>
          </p:cNvPr>
          <p:cNvCxnSpPr>
            <a:cxnSpLocks/>
          </p:cNvCxnSpPr>
          <p:nvPr/>
        </p:nvCxnSpPr>
        <p:spPr bwMode="auto">
          <a:xfrm flipH="1">
            <a:off x="10097470" y="3429337"/>
            <a:ext cx="887617" cy="564332"/>
          </a:xfrm>
          <a:prstGeom prst="straightConnector1">
            <a:avLst/>
          </a:prstGeom>
          <a:noFill/>
          <a:ln w="38100" cap="flat" cmpd="sng" algn="ctr">
            <a:solidFill>
              <a:schemeClr val="accent2">
                <a:lumMod val="60000"/>
                <a:lumOff val="40000"/>
              </a:schemeClr>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TextBox 12">
            <a:extLst>
              <a:ext uri="{FF2B5EF4-FFF2-40B4-BE49-F238E27FC236}">
                <a16:creationId xmlns:a16="http://schemas.microsoft.com/office/drawing/2014/main" id="{898C9169-2354-4FA2-BC21-476BC1A3C973}"/>
              </a:ext>
            </a:extLst>
          </p:cNvPr>
          <p:cNvSpPr txBox="1"/>
          <p:nvPr/>
        </p:nvSpPr>
        <p:spPr>
          <a:xfrm>
            <a:off x="4557518" y="4338710"/>
            <a:ext cx="1827007"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Times New Roman"/>
                <a:ea typeface="+mn-ea"/>
                <a:cs typeface="+mn-cs"/>
              </a:rPr>
              <a:t>Time 0 &amp; Failure Criteria</a:t>
            </a:r>
          </a:p>
        </p:txBody>
      </p:sp>
      <p:sp>
        <p:nvSpPr>
          <p:cNvPr id="14" name="Freeform: Shape 13">
            <a:extLst>
              <a:ext uri="{FF2B5EF4-FFF2-40B4-BE49-F238E27FC236}">
                <a16:creationId xmlns:a16="http://schemas.microsoft.com/office/drawing/2014/main" id="{E1BF8942-A13F-4207-B35F-695B0BD5C46B}"/>
              </a:ext>
            </a:extLst>
          </p:cNvPr>
          <p:cNvSpPr/>
          <p:nvPr/>
        </p:nvSpPr>
        <p:spPr bwMode="auto">
          <a:xfrm rot="806332">
            <a:off x="9519541" y="3665769"/>
            <a:ext cx="384152" cy="253219"/>
          </a:xfrm>
          <a:custGeom>
            <a:avLst/>
            <a:gdLst>
              <a:gd name="connsiteX0" fmla="*/ 0 w 384152"/>
              <a:gd name="connsiteY0" fmla="*/ 0 h 253219"/>
              <a:gd name="connsiteX1" fmla="*/ 182880 w 384152"/>
              <a:gd name="connsiteY1" fmla="*/ 42203 h 253219"/>
              <a:gd name="connsiteX2" fmla="*/ 28136 w 384152"/>
              <a:gd name="connsiteY2" fmla="*/ 154745 h 253219"/>
              <a:gd name="connsiteX3" fmla="*/ 365760 w 384152"/>
              <a:gd name="connsiteY3" fmla="*/ 126609 h 253219"/>
              <a:gd name="connsiteX4" fmla="*/ 309489 w 384152"/>
              <a:gd name="connsiteY4" fmla="*/ 253219 h 253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152" h="253219">
                <a:moveTo>
                  <a:pt x="0" y="0"/>
                </a:moveTo>
                <a:cubicBezTo>
                  <a:pt x="89095" y="8206"/>
                  <a:pt x="178191" y="16412"/>
                  <a:pt x="182880" y="42203"/>
                </a:cubicBezTo>
                <a:cubicBezTo>
                  <a:pt x="187569" y="67994"/>
                  <a:pt x="-2344" y="140677"/>
                  <a:pt x="28136" y="154745"/>
                </a:cubicBezTo>
                <a:cubicBezTo>
                  <a:pt x="58616" y="168813"/>
                  <a:pt x="318868" y="110197"/>
                  <a:pt x="365760" y="126609"/>
                </a:cubicBezTo>
                <a:cubicBezTo>
                  <a:pt x="412652" y="143021"/>
                  <a:pt x="361070" y="198120"/>
                  <a:pt x="309489" y="253219"/>
                </a:cubicBezTo>
              </a:path>
            </a:pathLst>
          </a:custGeom>
          <a:noFill/>
          <a:ln w="76200" cap="flat" cmpd="sng" algn="ctr">
            <a:solidFill>
              <a:schemeClr val="accent2">
                <a:lumMod val="60000"/>
                <a:lumOff val="4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15" name="Freeform: Shape 14">
            <a:extLst>
              <a:ext uri="{FF2B5EF4-FFF2-40B4-BE49-F238E27FC236}">
                <a16:creationId xmlns:a16="http://schemas.microsoft.com/office/drawing/2014/main" id="{2FAFE7F7-B283-487D-81C0-3B1CF00DB486}"/>
              </a:ext>
            </a:extLst>
          </p:cNvPr>
          <p:cNvSpPr/>
          <p:nvPr/>
        </p:nvSpPr>
        <p:spPr bwMode="auto">
          <a:xfrm rot="806332">
            <a:off x="9764551" y="3974132"/>
            <a:ext cx="384152" cy="253219"/>
          </a:xfrm>
          <a:custGeom>
            <a:avLst/>
            <a:gdLst>
              <a:gd name="connsiteX0" fmla="*/ 0 w 384152"/>
              <a:gd name="connsiteY0" fmla="*/ 0 h 253219"/>
              <a:gd name="connsiteX1" fmla="*/ 182880 w 384152"/>
              <a:gd name="connsiteY1" fmla="*/ 42203 h 253219"/>
              <a:gd name="connsiteX2" fmla="*/ 28136 w 384152"/>
              <a:gd name="connsiteY2" fmla="*/ 154745 h 253219"/>
              <a:gd name="connsiteX3" fmla="*/ 365760 w 384152"/>
              <a:gd name="connsiteY3" fmla="*/ 126609 h 253219"/>
              <a:gd name="connsiteX4" fmla="*/ 309489 w 384152"/>
              <a:gd name="connsiteY4" fmla="*/ 253219 h 253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152" h="253219">
                <a:moveTo>
                  <a:pt x="0" y="0"/>
                </a:moveTo>
                <a:cubicBezTo>
                  <a:pt x="89095" y="8206"/>
                  <a:pt x="178191" y="16412"/>
                  <a:pt x="182880" y="42203"/>
                </a:cubicBezTo>
                <a:cubicBezTo>
                  <a:pt x="187569" y="67994"/>
                  <a:pt x="-2344" y="140677"/>
                  <a:pt x="28136" y="154745"/>
                </a:cubicBezTo>
                <a:cubicBezTo>
                  <a:pt x="58616" y="168813"/>
                  <a:pt x="318868" y="110197"/>
                  <a:pt x="365760" y="126609"/>
                </a:cubicBezTo>
                <a:cubicBezTo>
                  <a:pt x="412652" y="143021"/>
                  <a:pt x="361070" y="198120"/>
                  <a:pt x="309489" y="253219"/>
                </a:cubicBezTo>
              </a:path>
            </a:pathLst>
          </a:custGeom>
          <a:noFill/>
          <a:ln w="76200" cap="flat" cmpd="sng" algn="ctr">
            <a:solidFill>
              <a:schemeClr val="accent2">
                <a:lumMod val="60000"/>
                <a:lumOff val="4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16" name="Freeform: Shape 15">
            <a:extLst>
              <a:ext uri="{FF2B5EF4-FFF2-40B4-BE49-F238E27FC236}">
                <a16:creationId xmlns:a16="http://schemas.microsoft.com/office/drawing/2014/main" id="{8A558220-D8AE-4E7F-863A-068E065CD913}"/>
              </a:ext>
            </a:extLst>
          </p:cNvPr>
          <p:cNvSpPr/>
          <p:nvPr/>
        </p:nvSpPr>
        <p:spPr bwMode="auto">
          <a:xfrm rot="806332">
            <a:off x="9988099" y="4249399"/>
            <a:ext cx="384152" cy="253219"/>
          </a:xfrm>
          <a:custGeom>
            <a:avLst/>
            <a:gdLst>
              <a:gd name="connsiteX0" fmla="*/ 0 w 384152"/>
              <a:gd name="connsiteY0" fmla="*/ 0 h 253219"/>
              <a:gd name="connsiteX1" fmla="*/ 182880 w 384152"/>
              <a:gd name="connsiteY1" fmla="*/ 42203 h 253219"/>
              <a:gd name="connsiteX2" fmla="*/ 28136 w 384152"/>
              <a:gd name="connsiteY2" fmla="*/ 154745 h 253219"/>
              <a:gd name="connsiteX3" fmla="*/ 365760 w 384152"/>
              <a:gd name="connsiteY3" fmla="*/ 126609 h 253219"/>
              <a:gd name="connsiteX4" fmla="*/ 309489 w 384152"/>
              <a:gd name="connsiteY4" fmla="*/ 253219 h 253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152" h="253219">
                <a:moveTo>
                  <a:pt x="0" y="0"/>
                </a:moveTo>
                <a:cubicBezTo>
                  <a:pt x="89095" y="8206"/>
                  <a:pt x="178191" y="16412"/>
                  <a:pt x="182880" y="42203"/>
                </a:cubicBezTo>
                <a:cubicBezTo>
                  <a:pt x="187569" y="67994"/>
                  <a:pt x="-2344" y="140677"/>
                  <a:pt x="28136" y="154745"/>
                </a:cubicBezTo>
                <a:cubicBezTo>
                  <a:pt x="58616" y="168813"/>
                  <a:pt x="318868" y="110197"/>
                  <a:pt x="365760" y="126609"/>
                </a:cubicBezTo>
                <a:cubicBezTo>
                  <a:pt x="412652" y="143021"/>
                  <a:pt x="361070" y="198120"/>
                  <a:pt x="309489" y="253219"/>
                </a:cubicBezTo>
              </a:path>
            </a:pathLst>
          </a:custGeom>
          <a:noFill/>
          <a:ln w="76200" cap="flat" cmpd="sng" algn="ctr">
            <a:solidFill>
              <a:schemeClr val="accent2">
                <a:lumMod val="60000"/>
                <a:lumOff val="4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17" name="Freeform: Shape 16">
            <a:extLst>
              <a:ext uri="{FF2B5EF4-FFF2-40B4-BE49-F238E27FC236}">
                <a16:creationId xmlns:a16="http://schemas.microsoft.com/office/drawing/2014/main" id="{A4E9FF05-C00C-469F-A8DE-CE10BAB71856}"/>
              </a:ext>
            </a:extLst>
          </p:cNvPr>
          <p:cNvSpPr/>
          <p:nvPr/>
        </p:nvSpPr>
        <p:spPr bwMode="auto">
          <a:xfrm rot="806332">
            <a:off x="10211648" y="4529375"/>
            <a:ext cx="384152" cy="253219"/>
          </a:xfrm>
          <a:custGeom>
            <a:avLst/>
            <a:gdLst>
              <a:gd name="connsiteX0" fmla="*/ 0 w 384152"/>
              <a:gd name="connsiteY0" fmla="*/ 0 h 253219"/>
              <a:gd name="connsiteX1" fmla="*/ 182880 w 384152"/>
              <a:gd name="connsiteY1" fmla="*/ 42203 h 253219"/>
              <a:gd name="connsiteX2" fmla="*/ 28136 w 384152"/>
              <a:gd name="connsiteY2" fmla="*/ 154745 h 253219"/>
              <a:gd name="connsiteX3" fmla="*/ 365760 w 384152"/>
              <a:gd name="connsiteY3" fmla="*/ 126609 h 253219"/>
              <a:gd name="connsiteX4" fmla="*/ 309489 w 384152"/>
              <a:gd name="connsiteY4" fmla="*/ 253219 h 253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152" h="253219">
                <a:moveTo>
                  <a:pt x="0" y="0"/>
                </a:moveTo>
                <a:cubicBezTo>
                  <a:pt x="89095" y="8206"/>
                  <a:pt x="178191" y="16412"/>
                  <a:pt x="182880" y="42203"/>
                </a:cubicBezTo>
                <a:cubicBezTo>
                  <a:pt x="187569" y="67994"/>
                  <a:pt x="-2344" y="140677"/>
                  <a:pt x="28136" y="154745"/>
                </a:cubicBezTo>
                <a:cubicBezTo>
                  <a:pt x="58616" y="168813"/>
                  <a:pt x="318868" y="110197"/>
                  <a:pt x="365760" y="126609"/>
                </a:cubicBezTo>
                <a:cubicBezTo>
                  <a:pt x="412652" y="143021"/>
                  <a:pt x="361070" y="198120"/>
                  <a:pt x="309489" y="253219"/>
                </a:cubicBezTo>
              </a:path>
            </a:pathLst>
          </a:custGeom>
          <a:noFill/>
          <a:ln w="76200" cap="flat" cmpd="sng" algn="ctr">
            <a:solidFill>
              <a:schemeClr val="accent2">
                <a:lumMod val="60000"/>
                <a:lumOff val="4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19" name="Freeform: Shape 18">
            <a:extLst>
              <a:ext uri="{FF2B5EF4-FFF2-40B4-BE49-F238E27FC236}">
                <a16:creationId xmlns:a16="http://schemas.microsoft.com/office/drawing/2014/main" id="{67E4909D-DCA2-4FBE-AD00-A3214306265F}"/>
              </a:ext>
            </a:extLst>
          </p:cNvPr>
          <p:cNvSpPr/>
          <p:nvPr/>
        </p:nvSpPr>
        <p:spPr bwMode="auto">
          <a:xfrm rot="806332">
            <a:off x="8927543" y="3089693"/>
            <a:ext cx="384152" cy="253219"/>
          </a:xfrm>
          <a:custGeom>
            <a:avLst/>
            <a:gdLst>
              <a:gd name="connsiteX0" fmla="*/ 0 w 384152"/>
              <a:gd name="connsiteY0" fmla="*/ 0 h 253219"/>
              <a:gd name="connsiteX1" fmla="*/ 182880 w 384152"/>
              <a:gd name="connsiteY1" fmla="*/ 42203 h 253219"/>
              <a:gd name="connsiteX2" fmla="*/ 28136 w 384152"/>
              <a:gd name="connsiteY2" fmla="*/ 154745 h 253219"/>
              <a:gd name="connsiteX3" fmla="*/ 365760 w 384152"/>
              <a:gd name="connsiteY3" fmla="*/ 126609 h 253219"/>
              <a:gd name="connsiteX4" fmla="*/ 309489 w 384152"/>
              <a:gd name="connsiteY4" fmla="*/ 253219 h 253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152" h="253219">
                <a:moveTo>
                  <a:pt x="0" y="0"/>
                </a:moveTo>
                <a:cubicBezTo>
                  <a:pt x="89095" y="8206"/>
                  <a:pt x="178191" y="16412"/>
                  <a:pt x="182880" y="42203"/>
                </a:cubicBezTo>
                <a:cubicBezTo>
                  <a:pt x="187569" y="67994"/>
                  <a:pt x="-2344" y="140677"/>
                  <a:pt x="28136" y="154745"/>
                </a:cubicBezTo>
                <a:cubicBezTo>
                  <a:pt x="58616" y="168813"/>
                  <a:pt x="318868" y="110197"/>
                  <a:pt x="365760" y="126609"/>
                </a:cubicBezTo>
                <a:cubicBezTo>
                  <a:pt x="412652" y="143021"/>
                  <a:pt x="361070" y="198120"/>
                  <a:pt x="309489" y="253219"/>
                </a:cubicBezTo>
              </a:path>
            </a:pathLst>
          </a:custGeom>
          <a:noFill/>
          <a:ln w="76200" cap="flat" cmpd="sng" algn="ctr">
            <a:solidFill>
              <a:schemeClr val="accent2">
                <a:lumMod val="60000"/>
                <a:lumOff val="4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20" name="Freeform: Shape 19">
            <a:extLst>
              <a:ext uri="{FF2B5EF4-FFF2-40B4-BE49-F238E27FC236}">
                <a16:creationId xmlns:a16="http://schemas.microsoft.com/office/drawing/2014/main" id="{A7FF997C-22AC-40BC-9564-5847C24D3EAB}"/>
              </a:ext>
            </a:extLst>
          </p:cNvPr>
          <p:cNvSpPr/>
          <p:nvPr/>
        </p:nvSpPr>
        <p:spPr bwMode="auto">
          <a:xfrm rot="806332">
            <a:off x="9144778" y="3253149"/>
            <a:ext cx="340595" cy="199614"/>
          </a:xfrm>
          <a:custGeom>
            <a:avLst/>
            <a:gdLst>
              <a:gd name="connsiteX0" fmla="*/ 0 w 384152"/>
              <a:gd name="connsiteY0" fmla="*/ 0 h 253219"/>
              <a:gd name="connsiteX1" fmla="*/ 182880 w 384152"/>
              <a:gd name="connsiteY1" fmla="*/ 42203 h 253219"/>
              <a:gd name="connsiteX2" fmla="*/ 28136 w 384152"/>
              <a:gd name="connsiteY2" fmla="*/ 154745 h 253219"/>
              <a:gd name="connsiteX3" fmla="*/ 365760 w 384152"/>
              <a:gd name="connsiteY3" fmla="*/ 126609 h 253219"/>
              <a:gd name="connsiteX4" fmla="*/ 309489 w 384152"/>
              <a:gd name="connsiteY4" fmla="*/ 253219 h 253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152" h="253219">
                <a:moveTo>
                  <a:pt x="0" y="0"/>
                </a:moveTo>
                <a:cubicBezTo>
                  <a:pt x="89095" y="8206"/>
                  <a:pt x="178191" y="16412"/>
                  <a:pt x="182880" y="42203"/>
                </a:cubicBezTo>
                <a:cubicBezTo>
                  <a:pt x="187569" y="67994"/>
                  <a:pt x="-2344" y="140677"/>
                  <a:pt x="28136" y="154745"/>
                </a:cubicBezTo>
                <a:cubicBezTo>
                  <a:pt x="58616" y="168813"/>
                  <a:pt x="318868" y="110197"/>
                  <a:pt x="365760" y="126609"/>
                </a:cubicBezTo>
                <a:cubicBezTo>
                  <a:pt x="412652" y="143021"/>
                  <a:pt x="361070" y="198120"/>
                  <a:pt x="309489" y="253219"/>
                </a:cubicBezTo>
              </a:path>
            </a:pathLst>
          </a:custGeom>
          <a:noFill/>
          <a:ln w="76200" cap="flat" cmpd="sng" algn="ctr">
            <a:solidFill>
              <a:schemeClr val="accent2">
                <a:lumMod val="60000"/>
                <a:lumOff val="4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21" name="Freeform: Shape 20">
            <a:extLst>
              <a:ext uri="{FF2B5EF4-FFF2-40B4-BE49-F238E27FC236}">
                <a16:creationId xmlns:a16="http://schemas.microsoft.com/office/drawing/2014/main" id="{46B536F5-F381-44DB-8CCC-752CF8396CF0}"/>
              </a:ext>
            </a:extLst>
          </p:cNvPr>
          <p:cNvSpPr/>
          <p:nvPr/>
        </p:nvSpPr>
        <p:spPr bwMode="auto">
          <a:xfrm>
            <a:off x="8264455" y="2503931"/>
            <a:ext cx="384152" cy="253219"/>
          </a:xfrm>
          <a:custGeom>
            <a:avLst/>
            <a:gdLst>
              <a:gd name="connsiteX0" fmla="*/ 0 w 384152"/>
              <a:gd name="connsiteY0" fmla="*/ 0 h 253219"/>
              <a:gd name="connsiteX1" fmla="*/ 182880 w 384152"/>
              <a:gd name="connsiteY1" fmla="*/ 42203 h 253219"/>
              <a:gd name="connsiteX2" fmla="*/ 28136 w 384152"/>
              <a:gd name="connsiteY2" fmla="*/ 154745 h 253219"/>
              <a:gd name="connsiteX3" fmla="*/ 365760 w 384152"/>
              <a:gd name="connsiteY3" fmla="*/ 126609 h 253219"/>
              <a:gd name="connsiteX4" fmla="*/ 309489 w 384152"/>
              <a:gd name="connsiteY4" fmla="*/ 253219 h 253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152" h="253219">
                <a:moveTo>
                  <a:pt x="0" y="0"/>
                </a:moveTo>
                <a:cubicBezTo>
                  <a:pt x="89095" y="8206"/>
                  <a:pt x="178191" y="16412"/>
                  <a:pt x="182880" y="42203"/>
                </a:cubicBezTo>
                <a:cubicBezTo>
                  <a:pt x="187569" y="67994"/>
                  <a:pt x="-2344" y="140677"/>
                  <a:pt x="28136" y="154745"/>
                </a:cubicBezTo>
                <a:cubicBezTo>
                  <a:pt x="58616" y="168813"/>
                  <a:pt x="318868" y="110197"/>
                  <a:pt x="365760" y="126609"/>
                </a:cubicBezTo>
                <a:cubicBezTo>
                  <a:pt x="412652" y="143021"/>
                  <a:pt x="361070" y="198120"/>
                  <a:pt x="309489" y="253219"/>
                </a:cubicBezTo>
              </a:path>
            </a:pathLst>
          </a:custGeom>
          <a:noFill/>
          <a:ln w="76200"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cxnSp>
        <p:nvCxnSpPr>
          <p:cNvPr id="22" name="Straight Arrow Connector 21">
            <a:extLst>
              <a:ext uri="{FF2B5EF4-FFF2-40B4-BE49-F238E27FC236}">
                <a16:creationId xmlns:a16="http://schemas.microsoft.com/office/drawing/2014/main" id="{82D4B715-C244-4BAC-A5FC-65222FFB1F2A}"/>
              </a:ext>
            </a:extLst>
          </p:cNvPr>
          <p:cNvCxnSpPr/>
          <p:nvPr/>
        </p:nvCxnSpPr>
        <p:spPr bwMode="auto">
          <a:xfrm flipH="1">
            <a:off x="6665802" y="2027569"/>
            <a:ext cx="668734" cy="423353"/>
          </a:xfrm>
          <a:prstGeom prst="straightConnector1">
            <a:avLst/>
          </a:prstGeom>
          <a:noFill/>
          <a:ln w="38100" cap="flat" cmpd="sng" algn="ctr">
            <a:solidFill>
              <a:schemeClr val="accent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TextBox 22">
            <a:extLst>
              <a:ext uri="{FF2B5EF4-FFF2-40B4-BE49-F238E27FC236}">
                <a16:creationId xmlns:a16="http://schemas.microsoft.com/office/drawing/2014/main" id="{AC3D3B75-AACD-46E2-9296-5CD1861D68D1}"/>
              </a:ext>
            </a:extLst>
          </p:cNvPr>
          <p:cNvSpPr txBox="1"/>
          <p:nvPr/>
        </p:nvSpPr>
        <p:spPr>
          <a:xfrm>
            <a:off x="7000169" y="1315768"/>
            <a:ext cx="1468441"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CC99">
                    <a:lumMod val="75000"/>
                  </a:srgbClr>
                </a:solidFill>
                <a:effectLst/>
                <a:uLnTx/>
                <a:uFillTx/>
                <a:latin typeface="Times New Roman"/>
                <a:ea typeface="+mn-ea"/>
                <a:cs typeface="+mn-cs"/>
              </a:rPr>
              <a:t>Normal Parameter Trend</a:t>
            </a:r>
          </a:p>
        </p:txBody>
      </p:sp>
      <p:cxnSp>
        <p:nvCxnSpPr>
          <p:cNvPr id="24" name="Straight Connector 23">
            <a:extLst>
              <a:ext uri="{FF2B5EF4-FFF2-40B4-BE49-F238E27FC236}">
                <a16:creationId xmlns:a16="http://schemas.microsoft.com/office/drawing/2014/main" id="{09A66A0B-A49B-4315-AF08-7713ED382A67}"/>
              </a:ext>
            </a:extLst>
          </p:cNvPr>
          <p:cNvCxnSpPr/>
          <p:nvPr/>
        </p:nvCxnSpPr>
        <p:spPr bwMode="auto">
          <a:xfrm>
            <a:off x="6051017" y="2503931"/>
            <a:ext cx="2213438" cy="0"/>
          </a:xfrm>
          <a:prstGeom prst="line">
            <a:avLst/>
          </a:prstGeom>
          <a:noFill/>
          <a:ln w="76200"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Connector 24">
            <a:extLst>
              <a:ext uri="{FF2B5EF4-FFF2-40B4-BE49-F238E27FC236}">
                <a16:creationId xmlns:a16="http://schemas.microsoft.com/office/drawing/2014/main" id="{945E3023-526E-4539-8C13-BCB5A5CF6B24}"/>
              </a:ext>
            </a:extLst>
          </p:cNvPr>
          <p:cNvCxnSpPr/>
          <p:nvPr/>
        </p:nvCxnSpPr>
        <p:spPr bwMode="auto">
          <a:xfrm flipV="1">
            <a:off x="6054993" y="5951600"/>
            <a:ext cx="5781808" cy="29238"/>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Connector 25">
            <a:extLst>
              <a:ext uri="{FF2B5EF4-FFF2-40B4-BE49-F238E27FC236}">
                <a16:creationId xmlns:a16="http://schemas.microsoft.com/office/drawing/2014/main" id="{2DE7E692-8157-44D2-B13B-3B317A76D0C0}"/>
              </a:ext>
            </a:extLst>
          </p:cNvPr>
          <p:cNvCxnSpPr>
            <a:stCxn id="32" idx="2"/>
          </p:cNvCxnSpPr>
          <p:nvPr/>
        </p:nvCxnSpPr>
        <p:spPr bwMode="auto">
          <a:xfrm flipH="1">
            <a:off x="8885129" y="3005864"/>
            <a:ext cx="0" cy="2962456"/>
          </a:xfrm>
          <a:prstGeom prst="line">
            <a:avLst/>
          </a:prstGeom>
          <a:noFill/>
          <a:ln w="12700" cap="flat" cmpd="sng" algn="ctr">
            <a:solidFill>
              <a:schemeClr val="accent2">
                <a:lumMod val="60000"/>
                <a:lumOff val="40000"/>
              </a:schemeClr>
            </a:solidFill>
            <a:prstDash val="sys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TextBox 26">
            <a:extLst>
              <a:ext uri="{FF2B5EF4-FFF2-40B4-BE49-F238E27FC236}">
                <a16:creationId xmlns:a16="http://schemas.microsoft.com/office/drawing/2014/main" id="{178358D4-9E6A-4780-9D1C-C54AD4CA9FD7}"/>
              </a:ext>
            </a:extLst>
          </p:cNvPr>
          <p:cNvSpPr txBox="1"/>
          <p:nvPr/>
        </p:nvSpPr>
        <p:spPr>
          <a:xfrm>
            <a:off x="10557211" y="5258333"/>
            <a:ext cx="1494111"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Times New Roman"/>
                <a:ea typeface="+mn-ea"/>
                <a:cs typeface="+mn-cs"/>
              </a:rPr>
              <a:t>Operating Time </a:t>
            </a:r>
          </a:p>
        </p:txBody>
      </p:sp>
      <p:sp>
        <p:nvSpPr>
          <p:cNvPr id="28" name="Freeform: Shape 27">
            <a:extLst>
              <a:ext uri="{FF2B5EF4-FFF2-40B4-BE49-F238E27FC236}">
                <a16:creationId xmlns:a16="http://schemas.microsoft.com/office/drawing/2014/main" id="{28D3902F-8334-4527-8F98-93AFAFF93B7A}"/>
              </a:ext>
            </a:extLst>
          </p:cNvPr>
          <p:cNvSpPr/>
          <p:nvPr/>
        </p:nvSpPr>
        <p:spPr bwMode="auto">
          <a:xfrm rot="638177">
            <a:off x="9406212" y="3538634"/>
            <a:ext cx="384152" cy="253219"/>
          </a:xfrm>
          <a:custGeom>
            <a:avLst/>
            <a:gdLst>
              <a:gd name="connsiteX0" fmla="*/ 0 w 384152"/>
              <a:gd name="connsiteY0" fmla="*/ 0 h 253219"/>
              <a:gd name="connsiteX1" fmla="*/ 182880 w 384152"/>
              <a:gd name="connsiteY1" fmla="*/ 42203 h 253219"/>
              <a:gd name="connsiteX2" fmla="*/ 28136 w 384152"/>
              <a:gd name="connsiteY2" fmla="*/ 154745 h 253219"/>
              <a:gd name="connsiteX3" fmla="*/ 365760 w 384152"/>
              <a:gd name="connsiteY3" fmla="*/ 126609 h 253219"/>
              <a:gd name="connsiteX4" fmla="*/ 309489 w 384152"/>
              <a:gd name="connsiteY4" fmla="*/ 253219 h 253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152" h="253219">
                <a:moveTo>
                  <a:pt x="0" y="0"/>
                </a:moveTo>
                <a:cubicBezTo>
                  <a:pt x="89095" y="8206"/>
                  <a:pt x="178191" y="16412"/>
                  <a:pt x="182880" y="42203"/>
                </a:cubicBezTo>
                <a:cubicBezTo>
                  <a:pt x="187569" y="67994"/>
                  <a:pt x="-2344" y="140677"/>
                  <a:pt x="28136" y="154745"/>
                </a:cubicBezTo>
                <a:cubicBezTo>
                  <a:pt x="58616" y="168813"/>
                  <a:pt x="318868" y="110197"/>
                  <a:pt x="365760" y="126609"/>
                </a:cubicBezTo>
                <a:cubicBezTo>
                  <a:pt x="412652" y="143021"/>
                  <a:pt x="361070" y="198120"/>
                  <a:pt x="309489" y="253219"/>
                </a:cubicBezTo>
              </a:path>
            </a:pathLst>
          </a:custGeom>
          <a:noFill/>
          <a:ln w="76200" cap="flat" cmpd="sng" algn="ctr">
            <a:solidFill>
              <a:schemeClr val="accent2">
                <a:lumMod val="60000"/>
                <a:lumOff val="4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30" name="Freeform: Shape 29">
            <a:extLst>
              <a:ext uri="{FF2B5EF4-FFF2-40B4-BE49-F238E27FC236}">
                <a16:creationId xmlns:a16="http://schemas.microsoft.com/office/drawing/2014/main" id="{2FD91DD5-F6FC-4F1B-B3B5-C771D47332BC}"/>
              </a:ext>
            </a:extLst>
          </p:cNvPr>
          <p:cNvSpPr/>
          <p:nvPr/>
        </p:nvSpPr>
        <p:spPr bwMode="auto">
          <a:xfrm>
            <a:off x="8450769" y="2618154"/>
            <a:ext cx="384152" cy="253219"/>
          </a:xfrm>
          <a:custGeom>
            <a:avLst/>
            <a:gdLst>
              <a:gd name="connsiteX0" fmla="*/ 0 w 384152"/>
              <a:gd name="connsiteY0" fmla="*/ 0 h 253219"/>
              <a:gd name="connsiteX1" fmla="*/ 182880 w 384152"/>
              <a:gd name="connsiteY1" fmla="*/ 42203 h 253219"/>
              <a:gd name="connsiteX2" fmla="*/ 28136 w 384152"/>
              <a:gd name="connsiteY2" fmla="*/ 154745 h 253219"/>
              <a:gd name="connsiteX3" fmla="*/ 365760 w 384152"/>
              <a:gd name="connsiteY3" fmla="*/ 126609 h 253219"/>
              <a:gd name="connsiteX4" fmla="*/ 309489 w 384152"/>
              <a:gd name="connsiteY4" fmla="*/ 253219 h 253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152" h="253219">
                <a:moveTo>
                  <a:pt x="0" y="0"/>
                </a:moveTo>
                <a:cubicBezTo>
                  <a:pt x="89095" y="8206"/>
                  <a:pt x="178191" y="16412"/>
                  <a:pt x="182880" y="42203"/>
                </a:cubicBezTo>
                <a:cubicBezTo>
                  <a:pt x="187569" y="67994"/>
                  <a:pt x="-2344" y="140677"/>
                  <a:pt x="28136" y="154745"/>
                </a:cubicBezTo>
                <a:cubicBezTo>
                  <a:pt x="58616" y="168813"/>
                  <a:pt x="318868" y="110197"/>
                  <a:pt x="365760" y="126609"/>
                </a:cubicBezTo>
                <a:cubicBezTo>
                  <a:pt x="412652" y="143021"/>
                  <a:pt x="361070" y="198120"/>
                  <a:pt x="309489" y="253219"/>
                </a:cubicBezTo>
              </a:path>
            </a:pathLst>
          </a:custGeom>
          <a:noFill/>
          <a:ln w="76200"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31" name="Freeform: Shape 30">
            <a:extLst>
              <a:ext uri="{FF2B5EF4-FFF2-40B4-BE49-F238E27FC236}">
                <a16:creationId xmlns:a16="http://schemas.microsoft.com/office/drawing/2014/main" id="{5FE2D85D-EF50-42D1-B2BF-3C9C2848A753}"/>
              </a:ext>
            </a:extLst>
          </p:cNvPr>
          <p:cNvSpPr/>
          <p:nvPr/>
        </p:nvSpPr>
        <p:spPr bwMode="auto">
          <a:xfrm>
            <a:off x="8604764" y="2726786"/>
            <a:ext cx="384152" cy="253219"/>
          </a:xfrm>
          <a:custGeom>
            <a:avLst/>
            <a:gdLst>
              <a:gd name="connsiteX0" fmla="*/ 0 w 384152"/>
              <a:gd name="connsiteY0" fmla="*/ 0 h 253219"/>
              <a:gd name="connsiteX1" fmla="*/ 182880 w 384152"/>
              <a:gd name="connsiteY1" fmla="*/ 42203 h 253219"/>
              <a:gd name="connsiteX2" fmla="*/ 28136 w 384152"/>
              <a:gd name="connsiteY2" fmla="*/ 154745 h 253219"/>
              <a:gd name="connsiteX3" fmla="*/ 365760 w 384152"/>
              <a:gd name="connsiteY3" fmla="*/ 126609 h 253219"/>
              <a:gd name="connsiteX4" fmla="*/ 309489 w 384152"/>
              <a:gd name="connsiteY4" fmla="*/ 253219 h 253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152" h="253219">
                <a:moveTo>
                  <a:pt x="0" y="0"/>
                </a:moveTo>
                <a:cubicBezTo>
                  <a:pt x="89095" y="8206"/>
                  <a:pt x="178191" y="16412"/>
                  <a:pt x="182880" y="42203"/>
                </a:cubicBezTo>
                <a:cubicBezTo>
                  <a:pt x="187569" y="67994"/>
                  <a:pt x="-2344" y="140677"/>
                  <a:pt x="28136" y="154745"/>
                </a:cubicBezTo>
                <a:cubicBezTo>
                  <a:pt x="58616" y="168813"/>
                  <a:pt x="318868" y="110197"/>
                  <a:pt x="365760" y="126609"/>
                </a:cubicBezTo>
                <a:cubicBezTo>
                  <a:pt x="412652" y="143021"/>
                  <a:pt x="361070" y="198120"/>
                  <a:pt x="309489" y="253219"/>
                </a:cubicBezTo>
              </a:path>
            </a:pathLst>
          </a:custGeom>
          <a:noFill/>
          <a:ln w="76200"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32" name="Freeform: Shape 31">
            <a:extLst>
              <a:ext uri="{FF2B5EF4-FFF2-40B4-BE49-F238E27FC236}">
                <a16:creationId xmlns:a16="http://schemas.microsoft.com/office/drawing/2014/main" id="{88602FF7-D561-4C0F-B4C6-3CC452ECE5D7}"/>
              </a:ext>
            </a:extLst>
          </p:cNvPr>
          <p:cNvSpPr/>
          <p:nvPr/>
        </p:nvSpPr>
        <p:spPr bwMode="auto">
          <a:xfrm rot="806332">
            <a:off x="8888963" y="2988783"/>
            <a:ext cx="108069" cy="45719"/>
          </a:xfrm>
          <a:custGeom>
            <a:avLst/>
            <a:gdLst>
              <a:gd name="connsiteX0" fmla="*/ 0 w 384152"/>
              <a:gd name="connsiteY0" fmla="*/ 0 h 253219"/>
              <a:gd name="connsiteX1" fmla="*/ 182880 w 384152"/>
              <a:gd name="connsiteY1" fmla="*/ 42203 h 253219"/>
              <a:gd name="connsiteX2" fmla="*/ 28136 w 384152"/>
              <a:gd name="connsiteY2" fmla="*/ 154745 h 253219"/>
              <a:gd name="connsiteX3" fmla="*/ 365760 w 384152"/>
              <a:gd name="connsiteY3" fmla="*/ 126609 h 253219"/>
              <a:gd name="connsiteX4" fmla="*/ 309489 w 384152"/>
              <a:gd name="connsiteY4" fmla="*/ 253219 h 253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152" h="253219">
                <a:moveTo>
                  <a:pt x="0" y="0"/>
                </a:moveTo>
                <a:cubicBezTo>
                  <a:pt x="89095" y="8206"/>
                  <a:pt x="178191" y="16412"/>
                  <a:pt x="182880" y="42203"/>
                </a:cubicBezTo>
                <a:cubicBezTo>
                  <a:pt x="187569" y="67994"/>
                  <a:pt x="-2344" y="140677"/>
                  <a:pt x="28136" y="154745"/>
                </a:cubicBezTo>
                <a:cubicBezTo>
                  <a:pt x="58616" y="168813"/>
                  <a:pt x="318868" y="110197"/>
                  <a:pt x="365760" y="126609"/>
                </a:cubicBezTo>
                <a:cubicBezTo>
                  <a:pt x="412652" y="143021"/>
                  <a:pt x="361070" y="198120"/>
                  <a:pt x="309489" y="253219"/>
                </a:cubicBezTo>
              </a:path>
            </a:pathLst>
          </a:custGeom>
          <a:noFill/>
          <a:ln w="76200" cap="flat" cmpd="sng" algn="ctr">
            <a:solidFill>
              <a:schemeClr val="accent2">
                <a:lumMod val="60000"/>
                <a:lumOff val="4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cxnSp>
        <p:nvCxnSpPr>
          <p:cNvPr id="35" name="Straight Connector 34">
            <a:extLst>
              <a:ext uri="{FF2B5EF4-FFF2-40B4-BE49-F238E27FC236}">
                <a16:creationId xmlns:a16="http://schemas.microsoft.com/office/drawing/2014/main" id="{5FCD16BE-0395-4C29-86EE-88DE968C68EE}"/>
              </a:ext>
            </a:extLst>
          </p:cNvPr>
          <p:cNvCxnSpPr/>
          <p:nvPr/>
        </p:nvCxnSpPr>
        <p:spPr bwMode="auto">
          <a:xfrm>
            <a:off x="10554461" y="4853493"/>
            <a:ext cx="1525" cy="1127832"/>
          </a:xfrm>
          <a:prstGeom prst="line">
            <a:avLst/>
          </a:prstGeom>
          <a:noFill/>
          <a:ln w="12700" cap="flat" cmpd="sng" algn="ctr">
            <a:solidFill>
              <a:schemeClr val="accent2">
                <a:lumMod val="60000"/>
                <a:lumOff val="40000"/>
              </a:schemeClr>
            </a:solidFill>
            <a:prstDash val="sys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TextBox 32">
            <a:extLst>
              <a:ext uri="{FF2B5EF4-FFF2-40B4-BE49-F238E27FC236}">
                <a16:creationId xmlns:a16="http://schemas.microsoft.com/office/drawing/2014/main" id="{D43975E5-7E3F-4E69-91E1-E947EB2FABBD}"/>
              </a:ext>
            </a:extLst>
          </p:cNvPr>
          <p:cNvSpPr txBox="1"/>
          <p:nvPr/>
        </p:nvSpPr>
        <p:spPr>
          <a:xfrm>
            <a:off x="4689278" y="1123950"/>
            <a:ext cx="1348244"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Times New Roman"/>
                <a:ea typeface="+mn-ea"/>
                <a:cs typeface="+mn-cs"/>
              </a:rPr>
              <a:t>Parameter Value</a:t>
            </a:r>
          </a:p>
        </p:txBody>
      </p:sp>
      <p:sp>
        <p:nvSpPr>
          <p:cNvPr id="34" name="TextBox 33">
            <a:extLst>
              <a:ext uri="{FF2B5EF4-FFF2-40B4-BE49-F238E27FC236}">
                <a16:creationId xmlns:a16="http://schemas.microsoft.com/office/drawing/2014/main" id="{3806809E-6E63-46D5-AC19-28B77959F48C}"/>
              </a:ext>
            </a:extLst>
          </p:cNvPr>
          <p:cNvSpPr txBox="1"/>
          <p:nvPr/>
        </p:nvSpPr>
        <p:spPr>
          <a:xfrm>
            <a:off x="8819804" y="4815153"/>
            <a:ext cx="1749904"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3333CC">
                    <a:lumMod val="75000"/>
                  </a:srgbClr>
                </a:solidFill>
                <a:effectLst/>
                <a:uLnTx/>
                <a:uFillTx/>
                <a:latin typeface="Times New Roman"/>
                <a:ea typeface="+mn-ea"/>
                <a:cs typeface="+mn-cs"/>
              </a:rPr>
              <a:t>Remaining </a:t>
            </a:r>
            <a:r>
              <a:rPr lang="en-US" sz="2000" b="1" dirty="0">
                <a:solidFill>
                  <a:srgbClr val="3333CC">
                    <a:lumMod val="75000"/>
                  </a:srgbClr>
                </a:solidFill>
                <a:latin typeface="Times New Roman"/>
              </a:rPr>
              <a:t>Time to Failure</a:t>
            </a:r>
            <a:endParaRPr kumimoji="0" lang="en-US" sz="2000" b="1" i="0" u="none" strike="noStrike" kern="1200" cap="none" spc="0" normalizeH="0" baseline="0" noProof="0" dirty="0">
              <a:ln>
                <a:noFill/>
              </a:ln>
              <a:solidFill>
                <a:srgbClr val="3333CC">
                  <a:lumMod val="75000"/>
                </a:srgbClr>
              </a:solidFill>
              <a:effectLst/>
              <a:uLnTx/>
              <a:uFillTx/>
              <a:latin typeface="Times New Roman"/>
              <a:ea typeface="+mn-ea"/>
              <a:cs typeface="+mn-cs"/>
            </a:endParaRPr>
          </a:p>
        </p:txBody>
      </p:sp>
      <p:sp>
        <p:nvSpPr>
          <p:cNvPr id="36" name="TextBox 35">
            <a:extLst>
              <a:ext uri="{FF2B5EF4-FFF2-40B4-BE49-F238E27FC236}">
                <a16:creationId xmlns:a16="http://schemas.microsoft.com/office/drawing/2014/main" id="{275A1031-24CD-4C87-A7D9-B98F19F2983B}"/>
              </a:ext>
            </a:extLst>
          </p:cNvPr>
          <p:cNvSpPr txBox="1"/>
          <p:nvPr/>
        </p:nvSpPr>
        <p:spPr>
          <a:xfrm>
            <a:off x="8363832" y="6008456"/>
            <a:ext cx="2973821"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3333CC">
                    <a:lumMod val="75000"/>
                  </a:srgbClr>
                </a:solidFill>
                <a:effectLst/>
                <a:uLnTx/>
                <a:uFillTx/>
                <a:latin typeface="Times New Roman"/>
                <a:ea typeface="+mn-ea"/>
                <a:cs typeface="+mn-cs"/>
              </a:rPr>
              <a:t>Remaining Useful Life</a:t>
            </a:r>
          </a:p>
        </p:txBody>
      </p:sp>
    </p:spTree>
    <p:extLst>
      <p:ext uri="{BB962C8B-B14F-4D97-AF65-F5344CB8AC3E}">
        <p14:creationId xmlns:p14="http://schemas.microsoft.com/office/powerpoint/2010/main" val="13134230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0E07B-4826-45CF-82FF-F9605F24AF3F}"/>
              </a:ext>
            </a:extLst>
          </p:cNvPr>
          <p:cNvSpPr>
            <a:spLocks noGrp="1"/>
          </p:cNvSpPr>
          <p:nvPr>
            <p:ph type="title"/>
          </p:nvPr>
        </p:nvSpPr>
        <p:spPr>
          <a:xfrm>
            <a:off x="1094232" y="-19050"/>
            <a:ext cx="10003536" cy="1143000"/>
          </a:xfrm>
        </p:spPr>
        <p:txBody>
          <a:bodyPr/>
          <a:lstStyle/>
          <a:p>
            <a:r>
              <a:rPr lang="en-US" dirty="0"/>
              <a:t>Ability to Supplement or Fill in for Prognostics and Health Management (PHM) Systems</a:t>
            </a:r>
          </a:p>
        </p:txBody>
      </p:sp>
      <p:sp>
        <p:nvSpPr>
          <p:cNvPr id="4" name="TextBox 3">
            <a:extLst>
              <a:ext uri="{FF2B5EF4-FFF2-40B4-BE49-F238E27FC236}">
                <a16:creationId xmlns:a16="http://schemas.microsoft.com/office/drawing/2014/main" id="{BA8C213E-A631-424C-A03E-857EF973CD62}"/>
              </a:ext>
            </a:extLst>
          </p:cNvPr>
          <p:cNvSpPr txBox="1"/>
          <p:nvPr/>
        </p:nvSpPr>
        <p:spPr>
          <a:xfrm>
            <a:off x="57321" y="1260587"/>
            <a:ext cx="4942839" cy="3693319"/>
          </a:xfrm>
          <a:prstGeom prst="rect">
            <a:avLst/>
          </a:prstGeom>
          <a:noFill/>
        </p:spPr>
        <p:txBody>
          <a:bodyPr wrap="square">
            <a:spAutoFit/>
          </a:bodyPr>
          <a:lstStyle/>
          <a:p>
            <a:pPr marL="457200" marR="0" lvl="0" indent="-457200" algn="l" defTabSz="914400" rtl="0" eaLnBrk="1" fontAlgn="auto" latinLnBrk="0" hangingPunct="1">
              <a:lnSpc>
                <a:spcPct val="100000"/>
              </a:lnSpc>
              <a:spcBef>
                <a:spcPts val="600"/>
              </a:spcBef>
              <a:spcAft>
                <a:spcPts val="600"/>
              </a:spcAft>
              <a:buClrTx/>
              <a:buSzTx/>
              <a:buFont typeface="Arial" panose="020B0604020202020204" pitchFamily="34" charset="0"/>
              <a:buChar char="•"/>
              <a:tabLst/>
              <a:defRPr/>
            </a:pPr>
            <a:r>
              <a:rPr lang="en-US" sz="2800" dirty="0">
                <a:solidFill>
                  <a:srgbClr val="000000"/>
                </a:solidFill>
                <a:latin typeface="Times New Roman"/>
              </a:rPr>
              <a:t>A</a:t>
            </a:r>
            <a:r>
              <a:rPr kumimoji="0" lang="en-US" sz="2800" b="0" i="0" u="none" strike="noStrike" kern="1200" cap="none" spc="0" normalizeH="0" baseline="0" noProof="0" dirty="0">
                <a:ln>
                  <a:noFill/>
                </a:ln>
                <a:solidFill>
                  <a:srgbClr val="000000"/>
                </a:solidFill>
                <a:effectLst/>
                <a:uLnTx/>
                <a:uFillTx/>
                <a:latin typeface="Times New Roman"/>
                <a:ea typeface="+mn-ea"/>
                <a:cs typeface="+mn-cs"/>
              </a:rPr>
              <a:t>n initial predictive maintenance and spare delivery schedule can be developed during product qualification.</a:t>
            </a:r>
          </a:p>
          <a:p>
            <a:pPr marL="457200" marR="0" lvl="0" indent="-457200" algn="l" defTabSz="914400"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0000"/>
                </a:solidFill>
                <a:effectLst/>
                <a:uLnTx/>
                <a:uFillTx/>
                <a:latin typeface="Times New Roman"/>
                <a:ea typeface="+mn-ea"/>
                <a:cs typeface="+mn-cs"/>
              </a:rPr>
              <a:t>This reduces the potential for unexpected failures and system downtime.</a:t>
            </a:r>
          </a:p>
        </p:txBody>
      </p:sp>
      <p:cxnSp>
        <p:nvCxnSpPr>
          <p:cNvPr id="5" name="Straight Arrow Connector 4">
            <a:extLst>
              <a:ext uri="{FF2B5EF4-FFF2-40B4-BE49-F238E27FC236}">
                <a16:creationId xmlns:a16="http://schemas.microsoft.com/office/drawing/2014/main" id="{5DB69AD3-1AC3-4233-93C0-4E812DE1A6AD}"/>
              </a:ext>
            </a:extLst>
          </p:cNvPr>
          <p:cNvCxnSpPr>
            <a:cxnSpLocks/>
          </p:cNvCxnSpPr>
          <p:nvPr/>
        </p:nvCxnSpPr>
        <p:spPr bwMode="auto">
          <a:xfrm flipV="1">
            <a:off x="6191695" y="1366185"/>
            <a:ext cx="0" cy="4360409"/>
          </a:xfrm>
          <a:prstGeom prst="straightConnector1">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TextBox 5">
            <a:extLst>
              <a:ext uri="{FF2B5EF4-FFF2-40B4-BE49-F238E27FC236}">
                <a16:creationId xmlns:a16="http://schemas.microsoft.com/office/drawing/2014/main" id="{8DE2435E-8551-4DC0-A3CA-6CF400366BC0}"/>
              </a:ext>
            </a:extLst>
          </p:cNvPr>
          <p:cNvSpPr txBox="1"/>
          <p:nvPr/>
        </p:nvSpPr>
        <p:spPr>
          <a:xfrm>
            <a:off x="11070656" y="3861638"/>
            <a:ext cx="1004169"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Times New Roman"/>
                <a:ea typeface="+mn-ea"/>
                <a:cs typeface="+mn-cs"/>
              </a:rPr>
              <a:t>Testing Time </a:t>
            </a:r>
          </a:p>
        </p:txBody>
      </p:sp>
      <p:cxnSp>
        <p:nvCxnSpPr>
          <p:cNvPr id="7" name="Straight Connector 6">
            <a:extLst>
              <a:ext uri="{FF2B5EF4-FFF2-40B4-BE49-F238E27FC236}">
                <a16:creationId xmlns:a16="http://schemas.microsoft.com/office/drawing/2014/main" id="{30AA65AB-F306-46A5-8F59-951B54DBEEEB}"/>
              </a:ext>
            </a:extLst>
          </p:cNvPr>
          <p:cNvCxnSpPr/>
          <p:nvPr/>
        </p:nvCxnSpPr>
        <p:spPr bwMode="auto">
          <a:xfrm>
            <a:off x="6191695" y="4594134"/>
            <a:ext cx="5869205" cy="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Freeform: Shape 7">
            <a:extLst>
              <a:ext uri="{FF2B5EF4-FFF2-40B4-BE49-F238E27FC236}">
                <a16:creationId xmlns:a16="http://schemas.microsoft.com/office/drawing/2014/main" id="{952E2C4C-326B-426B-946B-6A5A208697C3}"/>
              </a:ext>
            </a:extLst>
          </p:cNvPr>
          <p:cNvSpPr/>
          <p:nvPr/>
        </p:nvSpPr>
        <p:spPr bwMode="auto">
          <a:xfrm>
            <a:off x="8591447" y="2363910"/>
            <a:ext cx="384152" cy="253219"/>
          </a:xfrm>
          <a:custGeom>
            <a:avLst/>
            <a:gdLst>
              <a:gd name="connsiteX0" fmla="*/ 0 w 384152"/>
              <a:gd name="connsiteY0" fmla="*/ 0 h 253219"/>
              <a:gd name="connsiteX1" fmla="*/ 182880 w 384152"/>
              <a:gd name="connsiteY1" fmla="*/ 42203 h 253219"/>
              <a:gd name="connsiteX2" fmla="*/ 28136 w 384152"/>
              <a:gd name="connsiteY2" fmla="*/ 154745 h 253219"/>
              <a:gd name="connsiteX3" fmla="*/ 365760 w 384152"/>
              <a:gd name="connsiteY3" fmla="*/ 126609 h 253219"/>
              <a:gd name="connsiteX4" fmla="*/ 309489 w 384152"/>
              <a:gd name="connsiteY4" fmla="*/ 253219 h 253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152" h="253219">
                <a:moveTo>
                  <a:pt x="0" y="0"/>
                </a:moveTo>
                <a:cubicBezTo>
                  <a:pt x="89095" y="8206"/>
                  <a:pt x="178191" y="16412"/>
                  <a:pt x="182880" y="42203"/>
                </a:cubicBezTo>
                <a:cubicBezTo>
                  <a:pt x="187569" y="67994"/>
                  <a:pt x="-2344" y="140677"/>
                  <a:pt x="28136" y="154745"/>
                </a:cubicBezTo>
                <a:cubicBezTo>
                  <a:pt x="58616" y="168813"/>
                  <a:pt x="318868" y="110197"/>
                  <a:pt x="365760" y="126609"/>
                </a:cubicBezTo>
                <a:cubicBezTo>
                  <a:pt x="412652" y="143021"/>
                  <a:pt x="361070" y="198120"/>
                  <a:pt x="309489" y="253219"/>
                </a:cubicBezTo>
              </a:path>
            </a:pathLst>
          </a:custGeom>
          <a:noFill/>
          <a:ln w="76200"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9" name="Freeform: Shape 8">
            <a:extLst>
              <a:ext uri="{FF2B5EF4-FFF2-40B4-BE49-F238E27FC236}">
                <a16:creationId xmlns:a16="http://schemas.microsoft.com/office/drawing/2014/main" id="{85785875-002B-457C-BE78-24CF7DB8212C}"/>
              </a:ext>
            </a:extLst>
          </p:cNvPr>
          <p:cNvSpPr/>
          <p:nvPr/>
        </p:nvSpPr>
        <p:spPr bwMode="auto">
          <a:xfrm rot="638177">
            <a:off x="9394490" y="3131990"/>
            <a:ext cx="384152" cy="253219"/>
          </a:xfrm>
          <a:custGeom>
            <a:avLst/>
            <a:gdLst>
              <a:gd name="connsiteX0" fmla="*/ 0 w 384152"/>
              <a:gd name="connsiteY0" fmla="*/ 0 h 253219"/>
              <a:gd name="connsiteX1" fmla="*/ 182880 w 384152"/>
              <a:gd name="connsiteY1" fmla="*/ 42203 h 253219"/>
              <a:gd name="connsiteX2" fmla="*/ 28136 w 384152"/>
              <a:gd name="connsiteY2" fmla="*/ 154745 h 253219"/>
              <a:gd name="connsiteX3" fmla="*/ 365760 w 384152"/>
              <a:gd name="connsiteY3" fmla="*/ 126609 h 253219"/>
              <a:gd name="connsiteX4" fmla="*/ 309489 w 384152"/>
              <a:gd name="connsiteY4" fmla="*/ 253219 h 253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152" h="253219">
                <a:moveTo>
                  <a:pt x="0" y="0"/>
                </a:moveTo>
                <a:cubicBezTo>
                  <a:pt x="89095" y="8206"/>
                  <a:pt x="178191" y="16412"/>
                  <a:pt x="182880" y="42203"/>
                </a:cubicBezTo>
                <a:cubicBezTo>
                  <a:pt x="187569" y="67994"/>
                  <a:pt x="-2344" y="140677"/>
                  <a:pt x="28136" y="154745"/>
                </a:cubicBezTo>
                <a:cubicBezTo>
                  <a:pt x="58616" y="168813"/>
                  <a:pt x="318868" y="110197"/>
                  <a:pt x="365760" y="126609"/>
                </a:cubicBezTo>
                <a:cubicBezTo>
                  <a:pt x="412652" y="143021"/>
                  <a:pt x="361070" y="198120"/>
                  <a:pt x="309489" y="253219"/>
                </a:cubicBezTo>
              </a:path>
            </a:pathLst>
          </a:custGeom>
          <a:noFill/>
          <a:ln w="76200" cap="flat" cmpd="sng" algn="ctr">
            <a:solidFill>
              <a:schemeClr val="accent2">
                <a:lumMod val="60000"/>
                <a:lumOff val="4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cxnSp>
        <p:nvCxnSpPr>
          <p:cNvPr id="10" name="Straight Connector 9">
            <a:extLst>
              <a:ext uri="{FF2B5EF4-FFF2-40B4-BE49-F238E27FC236}">
                <a16:creationId xmlns:a16="http://schemas.microsoft.com/office/drawing/2014/main" id="{E258D1ED-F0EB-4422-A587-B11E4D3520FB}"/>
              </a:ext>
            </a:extLst>
          </p:cNvPr>
          <p:cNvCxnSpPr/>
          <p:nvPr/>
        </p:nvCxnSpPr>
        <p:spPr bwMode="auto">
          <a:xfrm>
            <a:off x="8835965" y="2470441"/>
            <a:ext cx="0" cy="2540171"/>
          </a:xfrm>
          <a:prstGeom prst="line">
            <a:avLst/>
          </a:prstGeom>
          <a:noFill/>
          <a:ln w="12700" cap="flat" cmpd="sng" algn="ctr">
            <a:solidFill>
              <a:schemeClr val="accent2">
                <a:lumMod val="60000"/>
                <a:lumOff val="40000"/>
              </a:schemeClr>
            </a:solidFill>
            <a:prstDash val="sys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Arrow Connector 10">
            <a:extLst>
              <a:ext uri="{FF2B5EF4-FFF2-40B4-BE49-F238E27FC236}">
                <a16:creationId xmlns:a16="http://schemas.microsoft.com/office/drawing/2014/main" id="{BB8252D7-C4A9-4C84-824C-73016DC904E1}"/>
              </a:ext>
            </a:extLst>
          </p:cNvPr>
          <p:cNvCxnSpPr/>
          <p:nvPr/>
        </p:nvCxnSpPr>
        <p:spPr bwMode="auto">
          <a:xfrm flipH="1">
            <a:off x="8745442" y="1874017"/>
            <a:ext cx="341133" cy="435284"/>
          </a:xfrm>
          <a:prstGeom prst="straightConnector1">
            <a:avLst/>
          </a:prstGeom>
          <a:noFill/>
          <a:ln w="38100" cap="flat" cmpd="sng" algn="ctr">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TextBox 11">
            <a:extLst>
              <a:ext uri="{FF2B5EF4-FFF2-40B4-BE49-F238E27FC236}">
                <a16:creationId xmlns:a16="http://schemas.microsoft.com/office/drawing/2014/main" id="{DEAF2300-4C87-48DE-99DB-0D386B2FC677}"/>
              </a:ext>
            </a:extLst>
          </p:cNvPr>
          <p:cNvSpPr txBox="1"/>
          <p:nvPr/>
        </p:nvSpPr>
        <p:spPr>
          <a:xfrm>
            <a:off x="8999476" y="1086946"/>
            <a:ext cx="1748199"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Times New Roman"/>
                <a:ea typeface="+mn-ea"/>
                <a:cs typeface="+mn-cs"/>
              </a:rPr>
              <a:t>Anomalous Behavior (Diagnostics)</a:t>
            </a:r>
          </a:p>
        </p:txBody>
      </p:sp>
      <p:sp>
        <p:nvSpPr>
          <p:cNvPr id="13" name="TextBox 12">
            <a:extLst>
              <a:ext uri="{FF2B5EF4-FFF2-40B4-BE49-F238E27FC236}">
                <a16:creationId xmlns:a16="http://schemas.microsoft.com/office/drawing/2014/main" id="{91484185-16BF-46DE-90D6-45D6DCAA090D}"/>
              </a:ext>
            </a:extLst>
          </p:cNvPr>
          <p:cNvSpPr txBox="1"/>
          <p:nvPr/>
        </p:nvSpPr>
        <p:spPr>
          <a:xfrm>
            <a:off x="10313547" y="1811518"/>
            <a:ext cx="1620756"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3333CC">
                    <a:lumMod val="75000"/>
                  </a:srgbClr>
                </a:solidFill>
                <a:effectLst/>
                <a:uLnTx/>
                <a:uFillTx/>
                <a:latin typeface="Times New Roman"/>
                <a:ea typeface="+mn-ea"/>
                <a:cs typeface="+mn-cs"/>
              </a:rPr>
              <a:t>Future Parameter Predictions (Prognostics)</a:t>
            </a:r>
          </a:p>
        </p:txBody>
      </p:sp>
      <p:cxnSp>
        <p:nvCxnSpPr>
          <p:cNvPr id="14" name="Straight Arrow Connector 13">
            <a:extLst>
              <a:ext uri="{FF2B5EF4-FFF2-40B4-BE49-F238E27FC236}">
                <a16:creationId xmlns:a16="http://schemas.microsoft.com/office/drawing/2014/main" id="{EA686ED4-7A04-433F-956D-9CCF88DC9AC8}"/>
              </a:ext>
            </a:extLst>
          </p:cNvPr>
          <p:cNvCxnSpPr>
            <a:cxnSpLocks/>
          </p:cNvCxnSpPr>
          <p:nvPr/>
        </p:nvCxnSpPr>
        <p:spPr bwMode="auto">
          <a:xfrm flipH="1">
            <a:off x="10238148" y="3175093"/>
            <a:ext cx="887617" cy="564332"/>
          </a:xfrm>
          <a:prstGeom prst="straightConnector1">
            <a:avLst/>
          </a:prstGeom>
          <a:noFill/>
          <a:ln w="38100" cap="flat" cmpd="sng" algn="ctr">
            <a:solidFill>
              <a:schemeClr val="accent2">
                <a:lumMod val="60000"/>
                <a:lumOff val="40000"/>
              </a:schemeClr>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Box 14">
            <a:extLst>
              <a:ext uri="{FF2B5EF4-FFF2-40B4-BE49-F238E27FC236}">
                <a16:creationId xmlns:a16="http://schemas.microsoft.com/office/drawing/2014/main" id="{7C5DF4A6-E979-4398-96DB-DEA45D28594F}"/>
              </a:ext>
            </a:extLst>
          </p:cNvPr>
          <p:cNvSpPr txBox="1"/>
          <p:nvPr/>
        </p:nvSpPr>
        <p:spPr>
          <a:xfrm>
            <a:off x="4698196" y="4084466"/>
            <a:ext cx="1827007"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Times New Roman"/>
                <a:ea typeface="+mn-ea"/>
                <a:cs typeface="+mn-cs"/>
              </a:rPr>
              <a:t>Time 0 &amp; Failure Criteria</a:t>
            </a:r>
          </a:p>
        </p:txBody>
      </p:sp>
      <p:sp>
        <p:nvSpPr>
          <p:cNvPr id="16" name="Freeform: Shape 15">
            <a:extLst>
              <a:ext uri="{FF2B5EF4-FFF2-40B4-BE49-F238E27FC236}">
                <a16:creationId xmlns:a16="http://schemas.microsoft.com/office/drawing/2014/main" id="{05568EB3-2821-4F72-AE40-E4436B59C0FD}"/>
              </a:ext>
            </a:extLst>
          </p:cNvPr>
          <p:cNvSpPr/>
          <p:nvPr/>
        </p:nvSpPr>
        <p:spPr bwMode="auto">
          <a:xfrm rot="638177">
            <a:off x="9394490" y="3131990"/>
            <a:ext cx="384152" cy="253219"/>
          </a:xfrm>
          <a:custGeom>
            <a:avLst/>
            <a:gdLst>
              <a:gd name="connsiteX0" fmla="*/ 0 w 384152"/>
              <a:gd name="connsiteY0" fmla="*/ 0 h 253219"/>
              <a:gd name="connsiteX1" fmla="*/ 182880 w 384152"/>
              <a:gd name="connsiteY1" fmla="*/ 42203 h 253219"/>
              <a:gd name="connsiteX2" fmla="*/ 28136 w 384152"/>
              <a:gd name="connsiteY2" fmla="*/ 154745 h 253219"/>
              <a:gd name="connsiteX3" fmla="*/ 365760 w 384152"/>
              <a:gd name="connsiteY3" fmla="*/ 126609 h 253219"/>
              <a:gd name="connsiteX4" fmla="*/ 309489 w 384152"/>
              <a:gd name="connsiteY4" fmla="*/ 253219 h 253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152" h="253219">
                <a:moveTo>
                  <a:pt x="0" y="0"/>
                </a:moveTo>
                <a:cubicBezTo>
                  <a:pt x="89095" y="8206"/>
                  <a:pt x="178191" y="16412"/>
                  <a:pt x="182880" y="42203"/>
                </a:cubicBezTo>
                <a:cubicBezTo>
                  <a:pt x="187569" y="67994"/>
                  <a:pt x="-2344" y="140677"/>
                  <a:pt x="28136" y="154745"/>
                </a:cubicBezTo>
                <a:cubicBezTo>
                  <a:pt x="58616" y="168813"/>
                  <a:pt x="318868" y="110197"/>
                  <a:pt x="365760" y="126609"/>
                </a:cubicBezTo>
                <a:cubicBezTo>
                  <a:pt x="412652" y="143021"/>
                  <a:pt x="361070" y="198120"/>
                  <a:pt x="309489" y="253219"/>
                </a:cubicBezTo>
              </a:path>
            </a:pathLst>
          </a:custGeom>
          <a:noFill/>
          <a:ln w="76200" cap="flat" cmpd="sng" algn="ctr">
            <a:solidFill>
              <a:schemeClr val="accent2">
                <a:lumMod val="60000"/>
                <a:lumOff val="4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17" name="Freeform: Shape 16">
            <a:extLst>
              <a:ext uri="{FF2B5EF4-FFF2-40B4-BE49-F238E27FC236}">
                <a16:creationId xmlns:a16="http://schemas.microsoft.com/office/drawing/2014/main" id="{D337AD96-3129-460D-AC90-ACB701E4674E}"/>
              </a:ext>
            </a:extLst>
          </p:cNvPr>
          <p:cNvSpPr/>
          <p:nvPr/>
        </p:nvSpPr>
        <p:spPr bwMode="auto">
          <a:xfrm rot="806332">
            <a:off x="9660219" y="3411525"/>
            <a:ext cx="384152" cy="253219"/>
          </a:xfrm>
          <a:custGeom>
            <a:avLst/>
            <a:gdLst>
              <a:gd name="connsiteX0" fmla="*/ 0 w 384152"/>
              <a:gd name="connsiteY0" fmla="*/ 0 h 253219"/>
              <a:gd name="connsiteX1" fmla="*/ 182880 w 384152"/>
              <a:gd name="connsiteY1" fmla="*/ 42203 h 253219"/>
              <a:gd name="connsiteX2" fmla="*/ 28136 w 384152"/>
              <a:gd name="connsiteY2" fmla="*/ 154745 h 253219"/>
              <a:gd name="connsiteX3" fmla="*/ 365760 w 384152"/>
              <a:gd name="connsiteY3" fmla="*/ 126609 h 253219"/>
              <a:gd name="connsiteX4" fmla="*/ 309489 w 384152"/>
              <a:gd name="connsiteY4" fmla="*/ 253219 h 253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152" h="253219">
                <a:moveTo>
                  <a:pt x="0" y="0"/>
                </a:moveTo>
                <a:cubicBezTo>
                  <a:pt x="89095" y="8206"/>
                  <a:pt x="178191" y="16412"/>
                  <a:pt x="182880" y="42203"/>
                </a:cubicBezTo>
                <a:cubicBezTo>
                  <a:pt x="187569" y="67994"/>
                  <a:pt x="-2344" y="140677"/>
                  <a:pt x="28136" y="154745"/>
                </a:cubicBezTo>
                <a:cubicBezTo>
                  <a:pt x="58616" y="168813"/>
                  <a:pt x="318868" y="110197"/>
                  <a:pt x="365760" y="126609"/>
                </a:cubicBezTo>
                <a:cubicBezTo>
                  <a:pt x="412652" y="143021"/>
                  <a:pt x="361070" y="198120"/>
                  <a:pt x="309489" y="253219"/>
                </a:cubicBezTo>
              </a:path>
            </a:pathLst>
          </a:custGeom>
          <a:noFill/>
          <a:ln w="76200" cap="flat" cmpd="sng" algn="ctr">
            <a:solidFill>
              <a:schemeClr val="accent2">
                <a:lumMod val="60000"/>
                <a:lumOff val="4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18" name="Freeform: Shape 17">
            <a:extLst>
              <a:ext uri="{FF2B5EF4-FFF2-40B4-BE49-F238E27FC236}">
                <a16:creationId xmlns:a16="http://schemas.microsoft.com/office/drawing/2014/main" id="{17AECA12-EB59-4915-87DF-BDA10C73D915}"/>
              </a:ext>
            </a:extLst>
          </p:cNvPr>
          <p:cNvSpPr/>
          <p:nvPr/>
        </p:nvSpPr>
        <p:spPr bwMode="auto">
          <a:xfrm rot="806332">
            <a:off x="9905229" y="3719888"/>
            <a:ext cx="384152" cy="253219"/>
          </a:xfrm>
          <a:custGeom>
            <a:avLst/>
            <a:gdLst>
              <a:gd name="connsiteX0" fmla="*/ 0 w 384152"/>
              <a:gd name="connsiteY0" fmla="*/ 0 h 253219"/>
              <a:gd name="connsiteX1" fmla="*/ 182880 w 384152"/>
              <a:gd name="connsiteY1" fmla="*/ 42203 h 253219"/>
              <a:gd name="connsiteX2" fmla="*/ 28136 w 384152"/>
              <a:gd name="connsiteY2" fmla="*/ 154745 h 253219"/>
              <a:gd name="connsiteX3" fmla="*/ 365760 w 384152"/>
              <a:gd name="connsiteY3" fmla="*/ 126609 h 253219"/>
              <a:gd name="connsiteX4" fmla="*/ 309489 w 384152"/>
              <a:gd name="connsiteY4" fmla="*/ 253219 h 253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152" h="253219">
                <a:moveTo>
                  <a:pt x="0" y="0"/>
                </a:moveTo>
                <a:cubicBezTo>
                  <a:pt x="89095" y="8206"/>
                  <a:pt x="178191" y="16412"/>
                  <a:pt x="182880" y="42203"/>
                </a:cubicBezTo>
                <a:cubicBezTo>
                  <a:pt x="187569" y="67994"/>
                  <a:pt x="-2344" y="140677"/>
                  <a:pt x="28136" y="154745"/>
                </a:cubicBezTo>
                <a:cubicBezTo>
                  <a:pt x="58616" y="168813"/>
                  <a:pt x="318868" y="110197"/>
                  <a:pt x="365760" y="126609"/>
                </a:cubicBezTo>
                <a:cubicBezTo>
                  <a:pt x="412652" y="143021"/>
                  <a:pt x="361070" y="198120"/>
                  <a:pt x="309489" y="253219"/>
                </a:cubicBezTo>
              </a:path>
            </a:pathLst>
          </a:custGeom>
          <a:noFill/>
          <a:ln w="76200" cap="flat" cmpd="sng" algn="ctr">
            <a:solidFill>
              <a:schemeClr val="accent2">
                <a:lumMod val="60000"/>
                <a:lumOff val="4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19" name="Freeform: Shape 18">
            <a:extLst>
              <a:ext uri="{FF2B5EF4-FFF2-40B4-BE49-F238E27FC236}">
                <a16:creationId xmlns:a16="http://schemas.microsoft.com/office/drawing/2014/main" id="{E7F1478F-04E6-4213-BD2A-3A06B4E66C3D}"/>
              </a:ext>
            </a:extLst>
          </p:cNvPr>
          <p:cNvSpPr/>
          <p:nvPr/>
        </p:nvSpPr>
        <p:spPr bwMode="auto">
          <a:xfrm rot="806332">
            <a:off x="10128777" y="3995155"/>
            <a:ext cx="384152" cy="253219"/>
          </a:xfrm>
          <a:custGeom>
            <a:avLst/>
            <a:gdLst>
              <a:gd name="connsiteX0" fmla="*/ 0 w 384152"/>
              <a:gd name="connsiteY0" fmla="*/ 0 h 253219"/>
              <a:gd name="connsiteX1" fmla="*/ 182880 w 384152"/>
              <a:gd name="connsiteY1" fmla="*/ 42203 h 253219"/>
              <a:gd name="connsiteX2" fmla="*/ 28136 w 384152"/>
              <a:gd name="connsiteY2" fmla="*/ 154745 h 253219"/>
              <a:gd name="connsiteX3" fmla="*/ 365760 w 384152"/>
              <a:gd name="connsiteY3" fmla="*/ 126609 h 253219"/>
              <a:gd name="connsiteX4" fmla="*/ 309489 w 384152"/>
              <a:gd name="connsiteY4" fmla="*/ 253219 h 253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152" h="253219">
                <a:moveTo>
                  <a:pt x="0" y="0"/>
                </a:moveTo>
                <a:cubicBezTo>
                  <a:pt x="89095" y="8206"/>
                  <a:pt x="178191" y="16412"/>
                  <a:pt x="182880" y="42203"/>
                </a:cubicBezTo>
                <a:cubicBezTo>
                  <a:pt x="187569" y="67994"/>
                  <a:pt x="-2344" y="140677"/>
                  <a:pt x="28136" y="154745"/>
                </a:cubicBezTo>
                <a:cubicBezTo>
                  <a:pt x="58616" y="168813"/>
                  <a:pt x="318868" y="110197"/>
                  <a:pt x="365760" y="126609"/>
                </a:cubicBezTo>
                <a:cubicBezTo>
                  <a:pt x="412652" y="143021"/>
                  <a:pt x="361070" y="198120"/>
                  <a:pt x="309489" y="253219"/>
                </a:cubicBezTo>
              </a:path>
            </a:pathLst>
          </a:custGeom>
          <a:noFill/>
          <a:ln w="76200" cap="flat" cmpd="sng" algn="ctr">
            <a:solidFill>
              <a:schemeClr val="accent2">
                <a:lumMod val="60000"/>
                <a:lumOff val="4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20" name="Freeform: Shape 19">
            <a:extLst>
              <a:ext uri="{FF2B5EF4-FFF2-40B4-BE49-F238E27FC236}">
                <a16:creationId xmlns:a16="http://schemas.microsoft.com/office/drawing/2014/main" id="{4A2D0B15-6630-4A67-9CD1-53E610F0979B}"/>
              </a:ext>
            </a:extLst>
          </p:cNvPr>
          <p:cNvSpPr/>
          <p:nvPr/>
        </p:nvSpPr>
        <p:spPr bwMode="auto">
          <a:xfrm rot="806332">
            <a:off x="10352326" y="4275131"/>
            <a:ext cx="384152" cy="253219"/>
          </a:xfrm>
          <a:custGeom>
            <a:avLst/>
            <a:gdLst>
              <a:gd name="connsiteX0" fmla="*/ 0 w 384152"/>
              <a:gd name="connsiteY0" fmla="*/ 0 h 253219"/>
              <a:gd name="connsiteX1" fmla="*/ 182880 w 384152"/>
              <a:gd name="connsiteY1" fmla="*/ 42203 h 253219"/>
              <a:gd name="connsiteX2" fmla="*/ 28136 w 384152"/>
              <a:gd name="connsiteY2" fmla="*/ 154745 h 253219"/>
              <a:gd name="connsiteX3" fmla="*/ 365760 w 384152"/>
              <a:gd name="connsiteY3" fmla="*/ 126609 h 253219"/>
              <a:gd name="connsiteX4" fmla="*/ 309489 w 384152"/>
              <a:gd name="connsiteY4" fmla="*/ 253219 h 253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152" h="253219">
                <a:moveTo>
                  <a:pt x="0" y="0"/>
                </a:moveTo>
                <a:cubicBezTo>
                  <a:pt x="89095" y="8206"/>
                  <a:pt x="178191" y="16412"/>
                  <a:pt x="182880" y="42203"/>
                </a:cubicBezTo>
                <a:cubicBezTo>
                  <a:pt x="187569" y="67994"/>
                  <a:pt x="-2344" y="140677"/>
                  <a:pt x="28136" y="154745"/>
                </a:cubicBezTo>
                <a:cubicBezTo>
                  <a:pt x="58616" y="168813"/>
                  <a:pt x="318868" y="110197"/>
                  <a:pt x="365760" y="126609"/>
                </a:cubicBezTo>
                <a:cubicBezTo>
                  <a:pt x="412652" y="143021"/>
                  <a:pt x="361070" y="198120"/>
                  <a:pt x="309489" y="253219"/>
                </a:cubicBezTo>
              </a:path>
            </a:pathLst>
          </a:custGeom>
          <a:noFill/>
          <a:ln w="76200" cap="flat" cmpd="sng" algn="ctr">
            <a:solidFill>
              <a:schemeClr val="accent2">
                <a:lumMod val="60000"/>
                <a:lumOff val="4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27" name="Freeform: Shape 26">
            <a:extLst>
              <a:ext uri="{FF2B5EF4-FFF2-40B4-BE49-F238E27FC236}">
                <a16:creationId xmlns:a16="http://schemas.microsoft.com/office/drawing/2014/main" id="{BAE8AEA3-F0D7-4EAD-9433-88BF62041320}"/>
              </a:ext>
            </a:extLst>
          </p:cNvPr>
          <p:cNvSpPr/>
          <p:nvPr/>
        </p:nvSpPr>
        <p:spPr bwMode="auto">
          <a:xfrm rot="806332">
            <a:off x="8846206" y="2515170"/>
            <a:ext cx="384152" cy="253219"/>
          </a:xfrm>
          <a:custGeom>
            <a:avLst/>
            <a:gdLst>
              <a:gd name="connsiteX0" fmla="*/ 0 w 384152"/>
              <a:gd name="connsiteY0" fmla="*/ 0 h 253219"/>
              <a:gd name="connsiteX1" fmla="*/ 182880 w 384152"/>
              <a:gd name="connsiteY1" fmla="*/ 42203 h 253219"/>
              <a:gd name="connsiteX2" fmla="*/ 28136 w 384152"/>
              <a:gd name="connsiteY2" fmla="*/ 154745 h 253219"/>
              <a:gd name="connsiteX3" fmla="*/ 365760 w 384152"/>
              <a:gd name="connsiteY3" fmla="*/ 126609 h 253219"/>
              <a:gd name="connsiteX4" fmla="*/ 309489 w 384152"/>
              <a:gd name="connsiteY4" fmla="*/ 253219 h 253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152" h="253219">
                <a:moveTo>
                  <a:pt x="0" y="0"/>
                </a:moveTo>
                <a:cubicBezTo>
                  <a:pt x="89095" y="8206"/>
                  <a:pt x="178191" y="16412"/>
                  <a:pt x="182880" y="42203"/>
                </a:cubicBezTo>
                <a:cubicBezTo>
                  <a:pt x="187569" y="67994"/>
                  <a:pt x="-2344" y="140677"/>
                  <a:pt x="28136" y="154745"/>
                </a:cubicBezTo>
                <a:cubicBezTo>
                  <a:pt x="58616" y="168813"/>
                  <a:pt x="318868" y="110197"/>
                  <a:pt x="365760" y="126609"/>
                </a:cubicBezTo>
                <a:cubicBezTo>
                  <a:pt x="412652" y="143021"/>
                  <a:pt x="361070" y="198120"/>
                  <a:pt x="309489" y="253219"/>
                </a:cubicBezTo>
              </a:path>
            </a:pathLst>
          </a:custGeom>
          <a:noFill/>
          <a:ln w="76200" cap="flat" cmpd="sng" algn="ctr">
            <a:solidFill>
              <a:schemeClr val="accent2">
                <a:lumMod val="60000"/>
                <a:lumOff val="4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28" name="Freeform: Shape 27">
            <a:extLst>
              <a:ext uri="{FF2B5EF4-FFF2-40B4-BE49-F238E27FC236}">
                <a16:creationId xmlns:a16="http://schemas.microsoft.com/office/drawing/2014/main" id="{B7ABADED-F93A-4792-B50A-78B6B3092791}"/>
              </a:ext>
            </a:extLst>
          </p:cNvPr>
          <p:cNvSpPr/>
          <p:nvPr/>
        </p:nvSpPr>
        <p:spPr bwMode="auto">
          <a:xfrm rot="806332">
            <a:off x="9068221" y="2835449"/>
            <a:ext cx="384152" cy="253219"/>
          </a:xfrm>
          <a:custGeom>
            <a:avLst/>
            <a:gdLst>
              <a:gd name="connsiteX0" fmla="*/ 0 w 384152"/>
              <a:gd name="connsiteY0" fmla="*/ 0 h 253219"/>
              <a:gd name="connsiteX1" fmla="*/ 182880 w 384152"/>
              <a:gd name="connsiteY1" fmla="*/ 42203 h 253219"/>
              <a:gd name="connsiteX2" fmla="*/ 28136 w 384152"/>
              <a:gd name="connsiteY2" fmla="*/ 154745 h 253219"/>
              <a:gd name="connsiteX3" fmla="*/ 365760 w 384152"/>
              <a:gd name="connsiteY3" fmla="*/ 126609 h 253219"/>
              <a:gd name="connsiteX4" fmla="*/ 309489 w 384152"/>
              <a:gd name="connsiteY4" fmla="*/ 253219 h 253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152" h="253219">
                <a:moveTo>
                  <a:pt x="0" y="0"/>
                </a:moveTo>
                <a:cubicBezTo>
                  <a:pt x="89095" y="8206"/>
                  <a:pt x="178191" y="16412"/>
                  <a:pt x="182880" y="42203"/>
                </a:cubicBezTo>
                <a:cubicBezTo>
                  <a:pt x="187569" y="67994"/>
                  <a:pt x="-2344" y="140677"/>
                  <a:pt x="28136" y="154745"/>
                </a:cubicBezTo>
                <a:cubicBezTo>
                  <a:pt x="58616" y="168813"/>
                  <a:pt x="318868" y="110197"/>
                  <a:pt x="365760" y="126609"/>
                </a:cubicBezTo>
                <a:cubicBezTo>
                  <a:pt x="412652" y="143021"/>
                  <a:pt x="361070" y="198120"/>
                  <a:pt x="309489" y="253219"/>
                </a:cubicBezTo>
              </a:path>
            </a:pathLst>
          </a:custGeom>
          <a:noFill/>
          <a:ln w="76200" cap="flat" cmpd="sng" algn="ctr">
            <a:solidFill>
              <a:schemeClr val="accent2">
                <a:lumMod val="60000"/>
                <a:lumOff val="4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29" name="Freeform: Shape 28">
            <a:extLst>
              <a:ext uri="{FF2B5EF4-FFF2-40B4-BE49-F238E27FC236}">
                <a16:creationId xmlns:a16="http://schemas.microsoft.com/office/drawing/2014/main" id="{2A7F00CC-4FAC-4176-859E-815CB7FA8EB0}"/>
              </a:ext>
            </a:extLst>
          </p:cNvPr>
          <p:cNvSpPr/>
          <p:nvPr/>
        </p:nvSpPr>
        <p:spPr bwMode="auto">
          <a:xfrm rot="806332">
            <a:off x="9285456" y="2998905"/>
            <a:ext cx="340595" cy="199614"/>
          </a:xfrm>
          <a:custGeom>
            <a:avLst/>
            <a:gdLst>
              <a:gd name="connsiteX0" fmla="*/ 0 w 384152"/>
              <a:gd name="connsiteY0" fmla="*/ 0 h 253219"/>
              <a:gd name="connsiteX1" fmla="*/ 182880 w 384152"/>
              <a:gd name="connsiteY1" fmla="*/ 42203 h 253219"/>
              <a:gd name="connsiteX2" fmla="*/ 28136 w 384152"/>
              <a:gd name="connsiteY2" fmla="*/ 154745 h 253219"/>
              <a:gd name="connsiteX3" fmla="*/ 365760 w 384152"/>
              <a:gd name="connsiteY3" fmla="*/ 126609 h 253219"/>
              <a:gd name="connsiteX4" fmla="*/ 309489 w 384152"/>
              <a:gd name="connsiteY4" fmla="*/ 253219 h 253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152" h="253219">
                <a:moveTo>
                  <a:pt x="0" y="0"/>
                </a:moveTo>
                <a:cubicBezTo>
                  <a:pt x="89095" y="8206"/>
                  <a:pt x="178191" y="16412"/>
                  <a:pt x="182880" y="42203"/>
                </a:cubicBezTo>
                <a:cubicBezTo>
                  <a:pt x="187569" y="67994"/>
                  <a:pt x="-2344" y="140677"/>
                  <a:pt x="28136" y="154745"/>
                </a:cubicBezTo>
                <a:cubicBezTo>
                  <a:pt x="58616" y="168813"/>
                  <a:pt x="318868" y="110197"/>
                  <a:pt x="365760" y="126609"/>
                </a:cubicBezTo>
                <a:cubicBezTo>
                  <a:pt x="412652" y="143021"/>
                  <a:pt x="361070" y="198120"/>
                  <a:pt x="309489" y="253219"/>
                </a:cubicBezTo>
              </a:path>
            </a:pathLst>
          </a:custGeom>
          <a:noFill/>
          <a:ln w="76200" cap="flat" cmpd="sng" algn="ctr">
            <a:solidFill>
              <a:schemeClr val="accent2">
                <a:lumMod val="60000"/>
                <a:lumOff val="4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30" name="Freeform: Shape 29">
            <a:extLst>
              <a:ext uri="{FF2B5EF4-FFF2-40B4-BE49-F238E27FC236}">
                <a16:creationId xmlns:a16="http://schemas.microsoft.com/office/drawing/2014/main" id="{3304F819-A368-4FD4-B23D-F75EE8752B93}"/>
              </a:ext>
            </a:extLst>
          </p:cNvPr>
          <p:cNvSpPr/>
          <p:nvPr/>
        </p:nvSpPr>
        <p:spPr bwMode="auto">
          <a:xfrm>
            <a:off x="8405133" y="2249687"/>
            <a:ext cx="384152" cy="253219"/>
          </a:xfrm>
          <a:custGeom>
            <a:avLst/>
            <a:gdLst>
              <a:gd name="connsiteX0" fmla="*/ 0 w 384152"/>
              <a:gd name="connsiteY0" fmla="*/ 0 h 253219"/>
              <a:gd name="connsiteX1" fmla="*/ 182880 w 384152"/>
              <a:gd name="connsiteY1" fmla="*/ 42203 h 253219"/>
              <a:gd name="connsiteX2" fmla="*/ 28136 w 384152"/>
              <a:gd name="connsiteY2" fmla="*/ 154745 h 253219"/>
              <a:gd name="connsiteX3" fmla="*/ 365760 w 384152"/>
              <a:gd name="connsiteY3" fmla="*/ 126609 h 253219"/>
              <a:gd name="connsiteX4" fmla="*/ 309489 w 384152"/>
              <a:gd name="connsiteY4" fmla="*/ 253219 h 253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152" h="253219">
                <a:moveTo>
                  <a:pt x="0" y="0"/>
                </a:moveTo>
                <a:cubicBezTo>
                  <a:pt x="89095" y="8206"/>
                  <a:pt x="178191" y="16412"/>
                  <a:pt x="182880" y="42203"/>
                </a:cubicBezTo>
                <a:cubicBezTo>
                  <a:pt x="187569" y="67994"/>
                  <a:pt x="-2344" y="140677"/>
                  <a:pt x="28136" y="154745"/>
                </a:cubicBezTo>
                <a:cubicBezTo>
                  <a:pt x="58616" y="168813"/>
                  <a:pt x="318868" y="110197"/>
                  <a:pt x="365760" y="126609"/>
                </a:cubicBezTo>
                <a:cubicBezTo>
                  <a:pt x="412652" y="143021"/>
                  <a:pt x="361070" y="198120"/>
                  <a:pt x="309489" y="253219"/>
                </a:cubicBezTo>
              </a:path>
            </a:pathLst>
          </a:custGeom>
          <a:noFill/>
          <a:ln w="76200"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endParaRPr kumimoji="0" lang="en-US" sz="4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cxnSp>
        <p:nvCxnSpPr>
          <p:cNvPr id="31" name="Straight Arrow Connector 30">
            <a:extLst>
              <a:ext uri="{FF2B5EF4-FFF2-40B4-BE49-F238E27FC236}">
                <a16:creationId xmlns:a16="http://schemas.microsoft.com/office/drawing/2014/main" id="{495B5B06-3998-4738-9DAB-C3A0E760E978}"/>
              </a:ext>
            </a:extLst>
          </p:cNvPr>
          <p:cNvCxnSpPr/>
          <p:nvPr/>
        </p:nvCxnSpPr>
        <p:spPr bwMode="auto">
          <a:xfrm flipH="1">
            <a:off x="6806480" y="1773325"/>
            <a:ext cx="668734" cy="423353"/>
          </a:xfrm>
          <a:prstGeom prst="straightConnector1">
            <a:avLst/>
          </a:prstGeom>
          <a:noFill/>
          <a:ln w="38100" cap="flat" cmpd="sng" algn="ctr">
            <a:solidFill>
              <a:schemeClr val="accent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TextBox 31">
            <a:extLst>
              <a:ext uri="{FF2B5EF4-FFF2-40B4-BE49-F238E27FC236}">
                <a16:creationId xmlns:a16="http://schemas.microsoft.com/office/drawing/2014/main" id="{9F6DA6C6-B3AF-4C71-820C-8B0158E9BB90}"/>
              </a:ext>
            </a:extLst>
          </p:cNvPr>
          <p:cNvSpPr txBox="1"/>
          <p:nvPr/>
        </p:nvSpPr>
        <p:spPr>
          <a:xfrm>
            <a:off x="7140847" y="1061524"/>
            <a:ext cx="1468441"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CC99">
                    <a:lumMod val="75000"/>
                  </a:srgbClr>
                </a:solidFill>
                <a:effectLst/>
                <a:uLnTx/>
                <a:uFillTx/>
                <a:latin typeface="Times New Roman"/>
                <a:ea typeface="+mn-ea"/>
                <a:cs typeface="+mn-cs"/>
              </a:rPr>
              <a:t>Normal Parameter Trend</a:t>
            </a:r>
          </a:p>
        </p:txBody>
      </p:sp>
      <p:cxnSp>
        <p:nvCxnSpPr>
          <p:cNvPr id="33" name="Straight Connector 32">
            <a:extLst>
              <a:ext uri="{FF2B5EF4-FFF2-40B4-BE49-F238E27FC236}">
                <a16:creationId xmlns:a16="http://schemas.microsoft.com/office/drawing/2014/main" id="{C7AEB81C-1945-4DE2-8D50-3E13BB89BD2B}"/>
              </a:ext>
            </a:extLst>
          </p:cNvPr>
          <p:cNvCxnSpPr/>
          <p:nvPr/>
        </p:nvCxnSpPr>
        <p:spPr bwMode="auto">
          <a:xfrm>
            <a:off x="6191695" y="2249687"/>
            <a:ext cx="2213438" cy="0"/>
          </a:xfrm>
          <a:prstGeom prst="line">
            <a:avLst/>
          </a:prstGeom>
          <a:noFill/>
          <a:ln w="76200"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36">
            <a:extLst>
              <a:ext uri="{FF2B5EF4-FFF2-40B4-BE49-F238E27FC236}">
                <a16:creationId xmlns:a16="http://schemas.microsoft.com/office/drawing/2014/main" id="{B2CF1EF6-A44E-438B-AEC1-63F9381D869D}"/>
              </a:ext>
            </a:extLst>
          </p:cNvPr>
          <p:cNvCxnSpPr/>
          <p:nvPr/>
        </p:nvCxnSpPr>
        <p:spPr bwMode="auto">
          <a:xfrm flipV="1">
            <a:off x="6195671" y="5697356"/>
            <a:ext cx="5870448" cy="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Straight Connector 37">
            <a:extLst>
              <a:ext uri="{FF2B5EF4-FFF2-40B4-BE49-F238E27FC236}">
                <a16:creationId xmlns:a16="http://schemas.microsoft.com/office/drawing/2014/main" id="{99F89EB0-C7FB-46DE-B113-EA5BBFBFA84F}"/>
              </a:ext>
            </a:extLst>
          </p:cNvPr>
          <p:cNvCxnSpPr/>
          <p:nvPr/>
        </p:nvCxnSpPr>
        <p:spPr bwMode="auto">
          <a:xfrm>
            <a:off x="8835965" y="5010612"/>
            <a:ext cx="0" cy="701363"/>
          </a:xfrm>
          <a:prstGeom prst="line">
            <a:avLst/>
          </a:prstGeom>
          <a:noFill/>
          <a:ln w="12700" cap="flat" cmpd="sng" algn="ctr">
            <a:solidFill>
              <a:schemeClr val="accent2">
                <a:lumMod val="60000"/>
                <a:lumOff val="40000"/>
              </a:schemeClr>
            </a:solidFill>
            <a:prstDash val="sys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Straight Connector 39">
            <a:extLst>
              <a:ext uri="{FF2B5EF4-FFF2-40B4-BE49-F238E27FC236}">
                <a16:creationId xmlns:a16="http://schemas.microsoft.com/office/drawing/2014/main" id="{17373CFC-BA99-47B1-991B-EFC566D776A4}"/>
              </a:ext>
            </a:extLst>
          </p:cNvPr>
          <p:cNvCxnSpPr/>
          <p:nvPr/>
        </p:nvCxnSpPr>
        <p:spPr bwMode="auto">
          <a:xfrm>
            <a:off x="10759119" y="4569524"/>
            <a:ext cx="1525" cy="1127832"/>
          </a:xfrm>
          <a:prstGeom prst="line">
            <a:avLst/>
          </a:prstGeom>
          <a:noFill/>
          <a:ln w="12700" cap="flat" cmpd="sng" algn="ctr">
            <a:solidFill>
              <a:schemeClr val="accent2">
                <a:lumMod val="60000"/>
                <a:lumOff val="40000"/>
              </a:schemeClr>
            </a:solidFill>
            <a:prstDash val="sys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TextBox 43">
            <a:extLst>
              <a:ext uri="{FF2B5EF4-FFF2-40B4-BE49-F238E27FC236}">
                <a16:creationId xmlns:a16="http://schemas.microsoft.com/office/drawing/2014/main" id="{C71237D3-14A1-482D-BC2F-220FDC76481D}"/>
              </a:ext>
            </a:extLst>
          </p:cNvPr>
          <p:cNvSpPr txBox="1"/>
          <p:nvPr/>
        </p:nvSpPr>
        <p:spPr>
          <a:xfrm>
            <a:off x="6981197" y="4696312"/>
            <a:ext cx="1730767"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Times New Roman"/>
                <a:ea typeface="+mn-ea"/>
                <a:cs typeface="+mn-cs"/>
              </a:rPr>
              <a:t>Maintenance Action / Spare Requested</a:t>
            </a:r>
          </a:p>
        </p:txBody>
      </p:sp>
      <p:sp>
        <p:nvSpPr>
          <p:cNvPr id="45" name="TextBox 44">
            <a:extLst>
              <a:ext uri="{FF2B5EF4-FFF2-40B4-BE49-F238E27FC236}">
                <a16:creationId xmlns:a16="http://schemas.microsoft.com/office/drawing/2014/main" id="{E4D55FBC-2663-40B8-82D9-3BE2BE514CD3}"/>
              </a:ext>
            </a:extLst>
          </p:cNvPr>
          <p:cNvSpPr txBox="1"/>
          <p:nvPr/>
        </p:nvSpPr>
        <p:spPr>
          <a:xfrm>
            <a:off x="10697889" y="5004089"/>
            <a:ext cx="1494111"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Times New Roman"/>
                <a:ea typeface="+mn-ea"/>
                <a:cs typeface="+mn-cs"/>
              </a:rPr>
              <a:t>Operating Time </a:t>
            </a:r>
          </a:p>
        </p:txBody>
      </p:sp>
      <p:cxnSp>
        <p:nvCxnSpPr>
          <p:cNvPr id="53" name="Straight Arrow Connector 52">
            <a:extLst>
              <a:ext uri="{FF2B5EF4-FFF2-40B4-BE49-F238E27FC236}">
                <a16:creationId xmlns:a16="http://schemas.microsoft.com/office/drawing/2014/main" id="{130DD4EF-2E96-4A20-8153-85003F6F9773}"/>
              </a:ext>
            </a:extLst>
          </p:cNvPr>
          <p:cNvCxnSpPr>
            <a:cxnSpLocks/>
          </p:cNvCxnSpPr>
          <p:nvPr/>
        </p:nvCxnSpPr>
        <p:spPr bwMode="auto">
          <a:xfrm>
            <a:off x="8840142" y="4697489"/>
            <a:ext cx="1918977" cy="0"/>
          </a:xfrm>
          <a:prstGeom prst="straightConnector1">
            <a:avLst/>
          </a:prstGeom>
          <a:noFill/>
          <a:ln w="38100" cap="flat" cmpd="sng" algn="ctr">
            <a:solidFill>
              <a:schemeClr val="accent2">
                <a:lumMod val="60000"/>
                <a:lumOff val="40000"/>
              </a:schemeClr>
            </a:solidFill>
            <a:prstDash val="solid"/>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Straight Arrow Connector 57">
            <a:extLst>
              <a:ext uri="{FF2B5EF4-FFF2-40B4-BE49-F238E27FC236}">
                <a16:creationId xmlns:a16="http://schemas.microsoft.com/office/drawing/2014/main" id="{B371E165-DA8B-40CE-8305-C31D10C0CBD4}"/>
              </a:ext>
            </a:extLst>
          </p:cNvPr>
          <p:cNvCxnSpPr>
            <a:cxnSpLocks/>
          </p:cNvCxnSpPr>
          <p:nvPr/>
        </p:nvCxnSpPr>
        <p:spPr bwMode="auto">
          <a:xfrm>
            <a:off x="8878738" y="5795252"/>
            <a:ext cx="1918977" cy="0"/>
          </a:xfrm>
          <a:prstGeom prst="straightConnector1">
            <a:avLst/>
          </a:prstGeom>
          <a:noFill/>
          <a:ln w="38100" cap="flat" cmpd="sng" algn="ctr">
            <a:solidFill>
              <a:schemeClr val="accent2">
                <a:lumMod val="60000"/>
                <a:lumOff val="40000"/>
              </a:schemeClr>
            </a:solidFill>
            <a:prstDash val="solid"/>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 name="TextBox 58">
            <a:extLst>
              <a:ext uri="{FF2B5EF4-FFF2-40B4-BE49-F238E27FC236}">
                <a16:creationId xmlns:a16="http://schemas.microsoft.com/office/drawing/2014/main" id="{9DC0C2C1-0CAE-4B18-8039-481DB2443273}"/>
              </a:ext>
            </a:extLst>
          </p:cNvPr>
          <p:cNvSpPr txBox="1"/>
          <p:nvPr/>
        </p:nvSpPr>
        <p:spPr>
          <a:xfrm>
            <a:off x="8835965" y="5810219"/>
            <a:ext cx="1907245"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3333CC">
                    <a:lumMod val="75000"/>
                  </a:srgbClr>
                </a:solidFill>
                <a:effectLst/>
                <a:uLnTx/>
                <a:uFillTx/>
                <a:latin typeface="Times New Roman"/>
                <a:ea typeface="+mn-ea"/>
                <a:cs typeface="+mn-cs"/>
              </a:rPr>
              <a:t>Remaining Useful Life</a:t>
            </a:r>
          </a:p>
        </p:txBody>
      </p:sp>
      <p:sp>
        <p:nvSpPr>
          <p:cNvPr id="36" name="TextBox 35">
            <a:extLst>
              <a:ext uri="{FF2B5EF4-FFF2-40B4-BE49-F238E27FC236}">
                <a16:creationId xmlns:a16="http://schemas.microsoft.com/office/drawing/2014/main" id="{DC8C6003-0F5B-4AA1-AD26-DB75FFC309C5}"/>
              </a:ext>
            </a:extLst>
          </p:cNvPr>
          <p:cNvSpPr txBox="1"/>
          <p:nvPr/>
        </p:nvSpPr>
        <p:spPr>
          <a:xfrm>
            <a:off x="4801201" y="1211514"/>
            <a:ext cx="1348244"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Times New Roman"/>
                <a:ea typeface="+mn-ea"/>
                <a:cs typeface="+mn-cs"/>
              </a:rPr>
              <a:t>Parameter Value</a:t>
            </a:r>
          </a:p>
        </p:txBody>
      </p:sp>
      <p:sp>
        <p:nvSpPr>
          <p:cNvPr id="39" name="TextBox 38">
            <a:extLst>
              <a:ext uri="{FF2B5EF4-FFF2-40B4-BE49-F238E27FC236}">
                <a16:creationId xmlns:a16="http://schemas.microsoft.com/office/drawing/2014/main" id="{CDAD28C3-9004-4318-A40F-6D35531319E8}"/>
              </a:ext>
            </a:extLst>
          </p:cNvPr>
          <p:cNvSpPr txBox="1"/>
          <p:nvPr/>
        </p:nvSpPr>
        <p:spPr>
          <a:xfrm>
            <a:off x="8849891" y="4715514"/>
            <a:ext cx="1918977"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3333CC">
                    <a:lumMod val="75000"/>
                  </a:srgbClr>
                </a:solidFill>
                <a:effectLst/>
                <a:uLnTx/>
                <a:uFillTx/>
                <a:latin typeface="Times New Roman"/>
                <a:ea typeface="+mn-ea"/>
                <a:cs typeface="+mn-cs"/>
              </a:rPr>
              <a:t>Remaining </a:t>
            </a:r>
            <a:r>
              <a:rPr lang="en-US" sz="2000" b="1" dirty="0">
                <a:solidFill>
                  <a:srgbClr val="3333CC">
                    <a:lumMod val="75000"/>
                  </a:srgbClr>
                </a:solidFill>
                <a:latin typeface="Times New Roman"/>
              </a:rPr>
              <a:t>Time to Failure</a:t>
            </a:r>
            <a:endParaRPr kumimoji="0" lang="en-US" sz="2000" b="1" i="0" u="none" strike="noStrike" kern="1200" cap="none" spc="0" normalizeH="0" baseline="0" noProof="0" dirty="0">
              <a:ln>
                <a:noFill/>
              </a:ln>
              <a:solidFill>
                <a:srgbClr val="3333CC">
                  <a:lumMod val="75000"/>
                </a:srgbClr>
              </a:solidFill>
              <a:effectLst/>
              <a:uLnTx/>
              <a:uFillTx/>
              <a:latin typeface="Times New Roman"/>
              <a:ea typeface="+mn-ea"/>
              <a:cs typeface="+mn-cs"/>
            </a:endParaRPr>
          </a:p>
        </p:txBody>
      </p:sp>
    </p:spTree>
    <p:extLst>
      <p:ext uri="{BB962C8B-B14F-4D97-AF65-F5344CB8AC3E}">
        <p14:creationId xmlns:p14="http://schemas.microsoft.com/office/powerpoint/2010/main" val="8394547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AAD05-1650-463F-8849-7943542C3F8E}"/>
              </a:ext>
            </a:extLst>
          </p:cNvPr>
          <p:cNvSpPr>
            <a:spLocks noGrp="1"/>
          </p:cNvSpPr>
          <p:nvPr>
            <p:ph type="title"/>
          </p:nvPr>
        </p:nvSpPr>
        <p:spPr/>
        <p:txBody>
          <a:bodyPr/>
          <a:lstStyle/>
          <a:p>
            <a:r>
              <a:rPr lang="en-US" dirty="0"/>
              <a:t>Identifying Remaining Time to Failure Using </a:t>
            </a:r>
            <a:br>
              <a:rPr lang="en-US" dirty="0"/>
            </a:br>
            <a:r>
              <a:rPr lang="en-US" dirty="0"/>
              <a:t>Acceleration Factor</a:t>
            </a:r>
          </a:p>
        </p:txBody>
      </p:sp>
      <p:sp>
        <p:nvSpPr>
          <p:cNvPr id="3" name="Text Placeholder 2">
            <a:extLst>
              <a:ext uri="{FF2B5EF4-FFF2-40B4-BE49-F238E27FC236}">
                <a16:creationId xmlns:a16="http://schemas.microsoft.com/office/drawing/2014/main" id="{BAB06505-3436-4D43-96B9-1447D1FD3B03}"/>
              </a:ext>
            </a:extLst>
          </p:cNvPr>
          <p:cNvSpPr>
            <a:spLocks noGrp="1"/>
          </p:cNvSpPr>
          <p:nvPr>
            <p:ph type="body" idx="1"/>
          </p:nvPr>
        </p:nvSpPr>
        <p:spPr>
          <a:xfrm>
            <a:off x="99508" y="1342514"/>
            <a:ext cx="5261318" cy="4671939"/>
          </a:xfrm>
        </p:spPr>
        <p:txBody>
          <a:bodyPr/>
          <a:lstStyle/>
          <a:p>
            <a:pPr>
              <a:spcBef>
                <a:spcPts val="600"/>
              </a:spcBef>
              <a:spcAft>
                <a:spcPts val="600"/>
              </a:spcAft>
            </a:pPr>
            <a:r>
              <a:rPr lang="en-US" dirty="0"/>
              <a:t>Determine the fraction of the test completed by the time of product failure (k).</a:t>
            </a:r>
          </a:p>
          <a:p>
            <a:pPr>
              <a:spcBef>
                <a:spcPts val="600"/>
              </a:spcBef>
              <a:spcAft>
                <a:spcPts val="600"/>
              </a:spcAft>
            </a:pPr>
            <a:r>
              <a:rPr lang="en-US" dirty="0"/>
              <a:t>Use the time-categorized life cycle profile to estimate when this failure would have occurred in the product lifetime.</a:t>
            </a:r>
          </a:p>
          <a:p>
            <a:pPr>
              <a:spcBef>
                <a:spcPts val="600"/>
              </a:spcBef>
              <a:spcAft>
                <a:spcPts val="600"/>
              </a:spcAft>
            </a:pPr>
            <a:r>
              <a:rPr lang="en-US" dirty="0"/>
              <a:t>Sum the durations of remaining loading cycles to estimate the remaining useful life.</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FFF0943-AC77-4F9B-A451-CE2ED8EE9882}"/>
                  </a:ext>
                </a:extLst>
              </p:cNvPr>
              <p:cNvSpPr txBox="1"/>
              <p:nvPr/>
            </p:nvSpPr>
            <p:spPr>
              <a:xfrm>
                <a:off x="6454453" y="776045"/>
                <a:ext cx="4811697" cy="11329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𝑘</m:t>
                          </m:r>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𝑁</m:t>
                          </m:r>
                        </m:e>
                        <m:sub>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𝑞𝑢𝑎𝑙</m:t>
                          </m:r>
                        </m:sub>
                      </m:sSub>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nary>
                        <m:naryPr>
                          <m:chr m:val="∑"/>
                          <m:ctrlP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naryPr>
                        <m:sub>
                          <m:r>
                            <m:rPr>
                              <m:brk m:alnAt="23"/>
                            </m:rP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𝑖</m:t>
                          </m:r>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=1</m:t>
                          </m:r>
                        </m:sub>
                        <m:sup>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𝐺</m:t>
                          </m:r>
                        </m:sup>
                        <m:e>
                          <m:f>
                            <m:fPr>
                              <m:ctrlP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fPr>
                            <m:num>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1</m:t>
                              </m:r>
                            </m:num>
                            <m:den>
                              <m:sSub>
                                <m:sSubPr>
                                  <m:ctrlP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𝐴𝐹</m:t>
                                  </m:r>
                                </m:e>
                                <m:sub>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𝑖</m:t>
                                  </m:r>
                                </m:sub>
                              </m:sSub>
                            </m:den>
                          </m:f>
                        </m:e>
                      </m:nary>
                    </m:oMath>
                  </m:oMathPara>
                </a14:m>
                <a:endParaRPr kumimoji="0" lang="en-US" sz="2400" b="0" i="0" u="none" strike="noStrike" kern="1200" cap="none" spc="0" normalizeH="0" baseline="0" noProof="0" dirty="0">
                  <a:ln>
                    <a:noFill/>
                  </a:ln>
                  <a:solidFill>
                    <a:srgbClr val="000000"/>
                  </a:solidFill>
                  <a:effectLst/>
                  <a:uLnTx/>
                  <a:uFillTx/>
                  <a:latin typeface="Arial"/>
                  <a:ea typeface="+mn-ea"/>
                  <a:cs typeface="+mn-cs"/>
                </a:endParaRPr>
              </a:p>
            </p:txBody>
          </p:sp>
        </mc:Choice>
        <mc:Fallback xmlns="">
          <p:sp>
            <p:nvSpPr>
              <p:cNvPr id="5" name="TextBox 4">
                <a:extLst>
                  <a:ext uri="{FF2B5EF4-FFF2-40B4-BE49-F238E27FC236}">
                    <a16:creationId xmlns:a16="http://schemas.microsoft.com/office/drawing/2014/main" id="{7FFF0943-AC77-4F9B-A451-CE2ED8EE9882}"/>
                  </a:ext>
                </a:extLst>
              </p:cNvPr>
              <p:cNvSpPr txBox="1">
                <a:spLocks noRot="1" noChangeAspect="1" noMove="1" noResize="1" noEditPoints="1" noAdjustHandles="1" noChangeArrowheads="1" noChangeShapeType="1" noTextEdit="1"/>
              </p:cNvSpPr>
              <p:nvPr/>
            </p:nvSpPr>
            <p:spPr>
              <a:xfrm>
                <a:off x="6454453" y="776045"/>
                <a:ext cx="4811697" cy="1132939"/>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E0FB729-67DE-C8EB-6082-8BBA4DBECA48}"/>
                  </a:ext>
                </a:extLst>
              </p:cNvPr>
              <p:cNvSpPr txBox="1"/>
              <p:nvPr/>
            </p:nvSpPr>
            <p:spPr>
              <a:xfrm>
                <a:off x="5486399" y="3028671"/>
                <a:ext cx="6747803" cy="3503973"/>
              </a:xfrm>
              <a:prstGeom prst="rect">
                <a:avLst/>
              </a:prstGeom>
              <a:noFill/>
            </p:spPr>
            <p:txBody>
              <a:bodyPr wrap="square" rtlCol="0">
                <a:spAutoFit/>
              </a:bodyPr>
              <a:lstStyle/>
              <a:p>
                <a:pPr marL="285750" indent="-285750">
                  <a:buFont typeface="Arial" panose="020B0604020202020204" pitchFamily="34" charset="0"/>
                  <a:buChar char="•"/>
                  <a:defRPr/>
                </a:pPr>
                <a:r>
                  <a:rPr kumimoji="0" lang="en-US" sz="22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RTF ~ remaining time to failure in qualification</a:t>
                </a:r>
                <a:endParaRPr kumimoji="0" lang="en-US" sz="220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k ~ fraction of qualification test completed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14:m>
                  <m:oMath xmlns:m="http://schemas.openxmlformats.org/officeDocument/2006/math">
                    <m:r>
                      <a:rPr kumimoji="0" lang="en-US" sz="22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𝑓</m:t>
                    </m:r>
                  </m:oMath>
                </a14:m>
                <a:r>
                  <a:rPr kumimoji="0" lang="en-US" sz="22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 frequency of each cycle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14:m>
                  <m:oMath xmlns:m="http://schemas.openxmlformats.org/officeDocument/2006/math">
                    <m:sSub>
                      <m:sSubPr>
                        <m:ctrlPr>
                          <a:rPr kumimoji="0" lang="en-US" sz="22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a:rPr kumimoji="0" lang="en-US" sz="22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𝑁</m:t>
                        </m:r>
                      </m:e>
                      <m:sub>
                        <m:r>
                          <a:rPr kumimoji="0" lang="en-US" sz="22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𝑞𝑢𝑎𝑙</m:t>
                        </m:r>
                      </m:sub>
                    </m:sSub>
                  </m:oMath>
                </a14:m>
                <a:r>
                  <a:rPr kumimoji="0" lang="en-US" sz="22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 required number of cycles for qualification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200" b="0" i="1"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G</a:t>
                </a:r>
                <a:r>
                  <a:rPr kumimoji="0" lang="en-US" sz="22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 equivalent cycles that already occurred during qualification testing</a:t>
                </a:r>
              </a:p>
              <a:p>
                <a:pPr marL="342900" indent="-342900">
                  <a:buFont typeface="Arial" panose="020B0604020202020204" pitchFamily="34" charset="0"/>
                  <a:buChar char="•"/>
                  <a:defRPr/>
                </a:pPr>
                <a:r>
                  <a:rPr lang="en-US" sz="2200" dirty="0">
                    <a:solidFill>
                      <a:srgbClr val="000000"/>
                    </a:solidFill>
                    <a:latin typeface="Times New Roman" panose="02020603050405020304" pitchFamily="18" charset="0"/>
                    <a:cs typeface="Times New Roman" panose="02020603050405020304" pitchFamily="18" charset="0"/>
                  </a:rPr>
                  <a:t>D ~ equivalent cycles for time to failure in operation</a:t>
                </a:r>
                <a:endParaRPr kumimoji="0" lang="en-US" sz="22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C ~ total number of ordered cycles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14:m>
                  <m:oMath xmlns:m="http://schemas.openxmlformats.org/officeDocument/2006/math">
                    <m:r>
                      <a:rPr kumimoji="0" lang="en-US" sz="22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𝑖</m:t>
                    </m:r>
                    <m:r>
                      <a:rPr kumimoji="0" lang="en-US" sz="22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r>
                      <a:rPr kumimoji="0" lang="en-US" sz="22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𝐶</m:t>
                    </m:r>
                    <m:r>
                      <a:rPr kumimoji="0" lang="en-US" sz="22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oMath>
                </a14:m>
                <a:r>
                  <a:rPr kumimoji="0" lang="en-US" sz="22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indexing through each ordered cycle.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14:m>
                  <m:oMath xmlns:m="http://schemas.openxmlformats.org/officeDocument/2006/math">
                    <m:sSub>
                      <m:sSubPr>
                        <m:ctrlPr>
                          <a:rPr kumimoji="0" lang="en-US" sz="22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US" sz="22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𝐴𝐹</m:t>
                        </m:r>
                      </m:e>
                      <m:sub>
                        <m:r>
                          <a:rPr kumimoji="0" lang="en-US" sz="22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𝑖</m:t>
                        </m:r>
                      </m:sub>
                    </m:sSub>
                  </m:oMath>
                </a14:m>
                <a:r>
                  <a:rPr kumimoji="0" lang="en-US" sz="22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 acceleration factor for each ordered cycle</a:t>
                </a:r>
              </a:p>
            </p:txBody>
          </p:sp>
        </mc:Choice>
        <mc:Fallback xmlns="">
          <p:sp>
            <p:nvSpPr>
              <p:cNvPr id="8" name="TextBox 7">
                <a:extLst>
                  <a:ext uri="{FF2B5EF4-FFF2-40B4-BE49-F238E27FC236}">
                    <a16:creationId xmlns:a16="http://schemas.microsoft.com/office/drawing/2014/main" id="{0E0FB729-67DE-C8EB-6082-8BBA4DBECA48}"/>
                  </a:ext>
                </a:extLst>
              </p:cNvPr>
              <p:cNvSpPr txBox="1">
                <a:spLocks noRot="1" noChangeAspect="1" noMove="1" noResize="1" noEditPoints="1" noAdjustHandles="1" noChangeArrowheads="1" noChangeShapeType="1" noTextEdit="1"/>
              </p:cNvSpPr>
              <p:nvPr/>
            </p:nvSpPr>
            <p:spPr>
              <a:xfrm>
                <a:off x="5486399" y="3028671"/>
                <a:ext cx="6747803" cy="3503973"/>
              </a:xfrm>
              <a:prstGeom prst="rect">
                <a:avLst/>
              </a:prstGeom>
              <a:blipFill>
                <a:blip r:embed="rId3"/>
                <a:stretch>
                  <a:fillRect l="-994" t="-1217" b="-24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A3BE690-C7D8-CAD6-4554-AA371CEF6613}"/>
                  </a:ext>
                </a:extLst>
              </p:cNvPr>
              <p:cNvSpPr txBox="1"/>
              <p:nvPr/>
            </p:nvSpPr>
            <p:spPr>
              <a:xfrm>
                <a:off x="6705600" y="1908984"/>
                <a:ext cx="4811697" cy="1132939"/>
              </a:xfrm>
              <a:prstGeom prst="rect">
                <a:avLst/>
              </a:prstGeom>
              <a:noFill/>
            </p:spPr>
            <p:txBody>
              <a:bodyPr wrap="square" rtlCol="0">
                <a:spAutoFit/>
              </a:bodyPr>
              <a:lstStyle/>
              <a:p>
                <a:pPr lvl="0">
                  <a:defRPr/>
                </a:pPr>
                <a14:m>
                  <m:oMathPara xmlns:m="http://schemas.openxmlformats.org/officeDocument/2006/math">
                    <m:oMathParaPr>
                      <m:jc m:val="centerGroup"/>
                    </m:oMathParaPr>
                    <m:oMath xmlns:m="http://schemas.openxmlformats.org/officeDocument/2006/math">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𝑅𝑇𝐹</m:t>
                      </m:r>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 </m:t>
                      </m:r>
                      <m:nary>
                        <m:naryPr>
                          <m:chr m:val="∑"/>
                          <m:ctrlP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naryPr>
                        <m:sub>
                          <m:r>
                            <m:rPr>
                              <m:brk m:alnAt="23"/>
                            </m:rP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𝑖</m:t>
                          </m:r>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𝐺</m:t>
                          </m:r>
                        </m:sub>
                        <m:sup>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𝐷</m:t>
                          </m:r>
                        </m:sup>
                        <m:e>
                          <m:f>
                            <m:fPr>
                              <m:ctrlP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fPr>
                            <m:num>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1</m:t>
                              </m:r>
                            </m:num>
                            <m:den>
                              <m:sSub>
                                <m:sSubPr>
                                  <m:ctrlP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𝐴𝐹</m:t>
                                      </m:r>
                                    </m:e>
                                    <m:sub>
                                      <m:r>
                                        <a:rPr lang="en-US" sz="2400" i="1">
                                          <a:solidFill>
                                            <a:srgbClr val="000000"/>
                                          </a:solidFill>
                                          <a:latin typeface="Cambria Math" panose="02040503050406030204" pitchFamily="18" charset="0"/>
                                        </a:rPr>
                                        <m:t>𝑖</m:t>
                                      </m:r>
                                    </m:sub>
                                  </m:sSub>
                                  <m:r>
                                    <a:rPr lang="en-US" sz="2400" b="0" i="1" smtClean="0">
                                      <a:solidFill>
                                        <a:srgbClr val="000000"/>
                                      </a:solidFill>
                                      <a:latin typeface="Cambria Math" panose="02040503050406030204" pitchFamily="18" charset="0"/>
                                    </a:rPr>
                                    <m:t>∗</m:t>
                                  </m:r>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𝑓</m:t>
                                  </m:r>
                                </m:e>
                                <m:sub>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𝑖</m:t>
                                  </m:r>
                                </m:sub>
                              </m:sSub>
                            </m:den>
                          </m:f>
                        </m:e>
                      </m:nary>
                    </m:oMath>
                  </m:oMathPara>
                </a14:m>
                <a:endParaRPr kumimoji="0" lang="en-US" sz="2400" b="0" i="0" u="none" strike="noStrike" kern="1200" cap="none" spc="0" normalizeH="0" baseline="0" noProof="0" dirty="0">
                  <a:ln>
                    <a:noFill/>
                  </a:ln>
                  <a:solidFill>
                    <a:srgbClr val="000000"/>
                  </a:solidFill>
                  <a:effectLst/>
                  <a:uLnTx/>
                  <a:uFillTx/>
                  <a:latin typeface="Arial"/>
                  <a:ea typeface="+mn-ea"/>
                  <a:cs typeface="+mn-cs"/>
                </a:endParaRPr>
              </a:p>
            </p:txBody>
          </p:sp>
        </mc:Choice>
        <mc:Fallback xmlns="">
          <p:sp>
            <p:nvSpPr>
              <p:cNvPr id="9" name="TextBox 8">
                <a:extLst>
                  <a:ext uri="{FF2B5EF4-FFF2-40B4-BE49-F238E27FC236}">
                    <a16:creationId xmlns:a16="http://schemas.microsoft.com/office/drawing/2014/main" id="{5A3BE690-C7D8-CAD6-4554-AA371CEF6613}"/>
                  </a:ext>
                </a:extLst>
              </p:cNvPr>
              <p:cNvSpPr txBox="1">
                <a:spLocks noRot="1" noChangeAspect="1" noMove="1" noResize="1" noEditPoints="1" noAdjustHandles="1" noChangeArrowheads="1" noChangeShapeType="1" noTextEdit="1"/>
              </p:cNvSpPr>
              <p:nvPr/>
            </p:nvSpPr>
            <p:spPr>
              <a:xfrm>
                <a:off x="6705600" y="1908984"/>
                <a:ext cx="4811697" cy="1132939"/>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686261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8BE00-E8CF-48B2-A3F7-6553FFE143FB}"/>
              </a:ext>
            </a:extLst>
          </p:cNvPr>
          <p:cNvSpPr>
            <a:spLocks noGrp="1"/>
          </p:cNvSpPr>
          <p:nvPr>
            <p:ph type="title"/>
          </p:nvPr>
        </p:nvSpPr>
        <p:spPr/>
        <p:txBody>
          <a:bodyPr/>
          <a:lstStyle/>
          <a:p>
            <a:r>
              <a:rPr lang="en-US" dirty="0"/>
              <a:t>Closing Observations</a:t>
            </a:r>
          </a:p>
        </p:txBody>
      </p:sp>
      <p:sp>
        <p:nvSpPr>
          <p:cNvPr id="3" name="Content Placeholder 2">
            <a:extLst>
              <a:ext uri="{FF2B5EF4-FFF2-40B4-BE49-F238E27FC236}">
                <a16:creationId xmlns:a16="http://schemas.microsoft.com/office/drawing/2014/main" id="{348AC28E-81D8-49AB-9E5D-F165CB368DDB}"/>
              </a:ext>
            </a:extLst>
          </p:cNvPr>
          <p:cNvSpPr>
            <a:spLocks noGrp="1"/>
          </p:cNvSpPr>
          <p:nvPr>
            <p:ph idx="1"/>
          </p:nvPr>
        </p:nvSpPr>
        <p:spPr>
          <a:xfrm>
            <a:off x="161778" y="912935"/>
            <a:ext cx="11868443" cy="5220579"/>
          </a:xfrm>
        </p:spPr>
        <p:txBody>
          <a:bodyPr/>
          <a:lstStyle/>
          <a:p>
            <a:pPr>
              <a:spcBef>
                <a:spcPts val="600"/>
              </a:spcBef>
              <a:spcAft>
                <a:spcPts val="600"/>
              </a:spcAft>
            </a:pPr>
            <a:r>
              <a:rPr lang="en-US" dirty="0"/>
              <a:t>Prognostics-based qualification improves current qualification practices by analyzing product behavior during testing.</a:t>
            </a:r>
          </a:p>
          <a:p>
            <a:pPr>
              <a:spcBef>
                <a:spcPts val="600"/>
              </a:spcBef>
              <a:spcAft>
                <a:spcPts val="600"/>
              </a:spcAft>
            </a:pPr>
            <a:r>
              <a:rPr lang="en-US" dirty="0"/>
              <a:t>Prognostics-based qualification applies specifically to product application by:</a:t>
            </a:r>
          </a:p>
          <a:p>
            <a:pPr lvl="1">
              <a:spcBef>
                <a:spcPts val="600"/>
              </a:spcBef>
              <a:spcAft>
                <a:spcPts val="600"/>
              </a:spcAft>
            </a:pPr>
            <a:r>
              <a:rPr lang="en-US" dirty="0"/>
              <a:t>Reducing the time required for product qualification</a:t>
            </a:r>
          </a:p>
          <a:p>
            <a:pPr lvl="1">
              <a:spcBef>
                <a:spcPts val="600"/>
              </a:spcBef>
              <a:spcAft>
                <a:spcPts val="600"/>
              </a:spcAft>
            </a:pPr>
            <a:r>
              <a:rPr lang="en-US" dirty="0"/>
              <a:t>Reprioritizing failure mechanisms to improve the qualification procedure</a:t>
            </a:r>
          </a:p>
          <a:p>
            <a:pPr>
              <a:spcBef>
                <a:spcPts val="600"/>
              </a:spcBef>
              <a:spcAft>
                <a:spcPts val="600"/>
              </a:spcAft>
            </a:pPr>
            <a:r>
              <a:rPr lang="en-US" dirty="0"/>
              <a:t>Beyond qualification, prognostics-based qualification can potentially:</a:t>
            </a:r>
          </a:p>
          <a:p>
            <a:pPr lvl="1">
              <a:spcBef>
                <a:spcPts val="600"/>
              </a:spcBef>
              <a:spcAft>
                <a:spcPts val="600"/>
              </a:spcAft>
            </a:pPr>
            <a:r>
              <a:rPr lang="en-US" dirty="0"/>
              <a:t>Inform future product development</a:t>
            </a:r>
          </a:p>
          <a:p>
            <a:pPr lvl="1">
              <a:spcBef>
                <a:spcPts val="600"/>
              </a:spcBef>
              <a:spcAft>
                <a:spcPts val="600"/>
              </a:spcAft>
            </a:pPr>
            <a:r>
              <a:rPr lang="en-US" dirty="0"/>
              <a:t>Supplement a prognostics and health management system</a:t>
            </a:r>
          </a:p>
          <a:p>
            <a:pPr lvl="1">
              <a:spcBef>
                <a:spcPts val="600"/>
              </a:spcBef>
              <a:spcAft>
                <a:spcPts val="600"/>
              </a:spcAft>
            </a:pPr>
            <a:r>
              <a:rPr lang="en-US" dirty="0"/>
              <a:t>Improve product sustainment</a:t>
            </a:r>
          </a:p>
        </p:txBody>
      </p:sp>
    </p:spTree>
    <p:extLst>
      <p:ext uri="{BB962C8B-B14F-4D97-AF65-F5344CB8AC3E}">
        <p14:creationId xmlns:p14="http://schemas.microsoft.com/office/powerpoint/2010/main" val="3466742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92371-B180-4EE1-ADF7-AB3C86A37D39}"/>
              </a:ext>
            </a:extLst>
          </p:cNvPr>
          <p:cNvSpPr>
            <a:spLocks noGrp="1"/>
          </p:cNvSpPr>
          <p:nvPr>
            <p:ph type="title"/>
          </p:nvPr>
        </p:nvSpPr>
        <p:spPr/>
        <p:txBody>
          <a:bodyPr>
            <a:normAutofit/>
          </a:bodyPr>
          <a:lstStyle/>
          <a:p>
            <a:r>
              <a:rPr lang="en-US" dirty="0"/>
              <a:t>Presentation Abstract (2/2)</a:t>
            </a:r>
          </a:p>
        </p:txBody>
      </p:sp>
      <p:sp>
        <p:nvSpPr>
          <p:cNvPr id="6" name="Content Placeholder 5">
            <a:extLst>
              <a:ext uri="{FF2B5EF4-FFF2-40B4-BE49-F238E27FC236}">
                <a16:creationId xmlns:a16="http://schemas.microsoft.com/office/drawing/2014/main" id="{7F16AF0A-D2D8-48A5-977C-64518D16B226}"/>
              </a:ext>
            </a:extLst>
          </p:cNvPr>
          <p:cNvSpPr>
            <a:spLocks noGrp="1"/>
          </p:cNvSpPr>
          <p:nvPr>
            <p:ph idx="1"/>
          </p:nvPr>
        </p:nvSpPr>
        <p:spPr>
          <a:xfrm>
            <a:off x="334296" y="875191"/>
            <a:ext cx="11602065" cy="5272392"/>
          </a:xfrm>
        </p:spPr>
        <p:txBody>
          <a:bodyPr/>
          <a:lstStyle/>
          <a:p>
            <a:pPr marL="0" marR="0" indent="182880" algn="just">
              <a:spcBef>
                <a:spcPts val="300"/>
              </a:spcBef>
              <a:spcAft>
                <a:spcPts val="300"/>
              </a:spcAft>
              <a:buNone/>
            </a:pPr>
            <a:r>
              <a:rPr lang="en-US" sz="2400" dirty="0">
                <a:latin typeface="Times New Roman" panose="02020603050405020304" pitchFamily="18" charset="0"/>
                <a:ea typeface="Book Antiqua" panose="02040602050305030304" pitchFamily="18" charset="0"/>
                <a:cs typeface="Book Antiqua" panose="02040602050305030304" pitchFamily="18" charset="0"/>
              </a:rPr>
              <a:t>Prognostics and diagnostics techniques applied to products in operation have demonstrated success in anomalous behavior detection and product behavior forecasting for improving product sustainment. Using these techniques during qualification can enhance the effectiveness of the qualification procedure. For instance, diagnostics and prognostics techniques can reduce the time required to verify that the product meets or exceeds the qualification requirements. Also, prognostics-based qualification can further improve understanding of product failure and product behavior in various conditions before entering its intended application.</a:t>
            </a:r>
          </a:p>
          <a:p>
            <a:pPr marL="0" marR="0" indent="182880" algn="just">
              <a:spcBef>
                <a:spcPts val="300"/>
              </a:spcBef>
              <a:spcAft>
                <a:spcPts val="300"/>
              </a:spcAft>
              <a:buNone/>
            </a:pPr>
            <a:r>
              <a:rPr lang="en-US" sz="2400" dirty="0">
                <a:latin typeface="Times New Roman" panose="02020603050405020304" pitchFamily="18" charset="0"/>
                <a:ea typeface="Book Antiqua" panose="02040602050305030304" pitchFamily="18" charset="0"/>
                <a:cs typeface="Book Antiqua" panose="02040602050305030304" pitchFamily="18" charset="0"/>
              </a:rPr>
              <a:t>Observations collected from prognostics-based qualification are also applicable throughout the product life cycle, from design to operation. For example, knowledge about product failure and product behavior highlights product vulnerabilities that future product development should eliminate. Another example is that this information can be the basis of a prognostics and health monitoring system in the intended product application, improving product sustainment and contributing to future product development.</a:t>
            </a:r>
          </a:p>
        </p:txBody>
      </p:sp>
    </p:spTree>
    <p:extLst>
      <p:ext uri="{BB962C8B-B14F-4D97-AF65-F5344CB8AC3E}">
        <p14:creationId xmlns:p14="http://schemas.microsoft.com/office/powerpoint/2010/main" val="2617658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F4C9E-8019-4DD6-990E-7660DE95B4AE}"/>
              </a:ext>
            </a:extLst>
          </p:cNvPr>
          <p:cNvSpPr>
            <a:spLocks noGrp="1"/>
          </p:cNvSpPr>
          <p:nvPr>
            <p:ph type="title"/>
          </p:nvPr>
        </p:nvSpPr>
        <p:spPr/>
        <p:txBody>
          <a:bodyPr/>
          <a:lstStyle/>
          <a:p>
            <a:r>
              <a:rPr lang="en-US" dirty="0"/>
              <a:t>Samsung Galaxy Note 7 Battery Fires and Recall</a:t>
            </a:r>
          </a:p>
        </p:txBody>
      </p:sp>
      <p:sp>
        <p:nvSpPr>
          <p:cNvPr id="3" name="Content Placeholder 2">
            <a:extLst>
              <a:ext uri="{FF2B5EF4-FFF2-40B4-BE49-F238E27FC236}">
                <a16:creationId xmlns:a16="http://schemas.microsoft.com/office/drawing/2014/main" id="{567973F2-D58E-46C3-BF1F-313ED95D9AEF}"/>
              </a:ext>
            </a:extLst>
          </p:cNvPr>
          <p:cNvSpPr>
            <a:spLocks noGrp="1"/>
          </p:cNvSpPr>
          <p:nvPr>
            <p:ph idx="1"/>
          </p:nvPr>
        </p:nvSpPr>
        <p:spPr>
          <a:xfrm>
            <a:off x="348140" y="1016903"/>
            <a:ext cx="7397259" cy="4341800"/>
          </a:xfrm>
        </p:spPr>
        <p:txBody>
          <a:bodyPr/>
          <a:lstStyle/>
          <a:p>
            <a:pPr>
              <a:spcBef>
                <a:spcPts val="600"/>
              </a:spcBef>
              <a:spcAft>
                <a:spcPts val="600"/>
              </a:spcAft>
            </a:pPr>
            <a:r>
              <a:rPr lang="en-US" dirty="0"/>
              <a:t>Samsung had to recall approximately 3 million of its Galaxy Note 7s due to fires triggered by short circuit conditions. </a:t>
            </a:r>
          </a:p>
          <a:p>
            <a:pPr>
              <a:spcBef>
                <a:spcPts val="600"/>
              </a:spcBef>
              <a:spcAft>
                <a:spcPts val="600"/>
              </a:spcAft>
            </a:pPr>
            <a:r>
              <a:rPr lang="en-US" dirty="0"/>
              <a:t>The stress tests performed before large-scale rollout did not cover some of the field use conditions.</a:t>
            </a:r>
          </a:p>
          <a:p>
            <a:pPr>
              <a:spcBef>
                <a:spcPts val="600"/>
              </a:spcBef>
              <a:spcAft>
                <a:spcPts val="600"/>
              </a:spcAft>
            </a:pPr>
            <a:r>
              <a:rPr lang="en-US" dirty="0"/>
              <a:t>As a result, Samsung now includes overcharging, extreme temperature, and nail penetration tests on all its batteries.</a:t>
            </a:r>
          </a:p>
        </p:txBody>
      </p:sp>
      <p:pic>
        <p:nvPicPr>
          <p:cNvPr id="5" name="Picture 4">
            <a:extLst>
              <a:ext uri="{FF2B5EF4-FFF2-40B4-BE49-F238E27FC236}">
                <a16:creationId xmlns:a16="http://schemas.microsoft.com/office/drawing/2014/main" id="{79D5EA8C-92E4-44AD-9F0D-A6C08CA99BE1}"/>
              </a:ext>
            </a:extLst>
          </p:cNvPr>
          <p:cNvPicPr>
            <a:picLocks noChangeAspect="1"/>
          </p:cNvPicPr>
          <p:nvPr/>
        </p:nvPicPr>
        <p:blipFill>
          <a:blip r:embed="rId2"/>
          <a:stretch>
            <a:fillRect/>
          </a:stretch>
        </p:blipFill>
        <p:spPr>
          <a:xfrm rot="5400000">
            <a:off x="7403085" y="2042198"/>
            <a:ext cx="4607244" cy="2504050"/>
          </a:xfrm>
          <a:prstGeom prst="rect">
            <a:avLst/>
          </a:prstGeom>
        </p:spPr>
      </p:pic>
      <p:sp>
        <p:nvSpPr>
          <p:cNvPr id="7" name="TextBox 6">
            <a:extLst>
              <a:ext uri="{FF2B5EF4-FFF2-40B4-BE49-F238E27FC236}">
                <a16:creationId xmlns:a16="http://schemas.microsoft.com/office/drawing/2014/main" id="{B93E2693-8C0C-45B5-8361-1060B7A70FC9}"/>
              </a:ext>
            </a:extLst>
          </p:cNvPr>
          <p:cNvSpPr txBox="1"/>
          <p:nvPr/>
        </p:nvSpPr>
        <p:spPr>
          <a:xfrm>
            <a:off x="0" y="5903258"/>
            <a:ext cx="7675418" cy="584775"/>
          </a:xfrm>
          <a:prstGeom prst="rect">
            <a:avLst/>
          </a:prstGeom>
          <a:noFill/>
        </p:spPr>
        <p:txBody>
          <a:bodyPr wrap="square">
            <a:spAutoFit/>
          </a:bodyPr>
          <a:lstStyle/>
          <a:p>
            <a:pPr algn="r"/>
            <a:r>
              <a:rPr lang="en-US" sz="1600" b="1" dirty="0">
                <a:effectLst/>
                <a:latin typeface="Times New Roman" panose="02020603050405020304" pitchFamily="18" charset="0"/>
                <a:ea typeface="Book Antiqua" panose="02040602050305030304" pitchFamily="18" charset="0"/>
                <a:cs typeface="Book Antiqua" panose="02040602050305030304" pitchFamily="18" charset="0"/>
              </a:rPr>
              <a:t>Phone image from</a:t>
            </a:r>
            <a:r>
              <a:rPr lang="en-US" sz="1600" dirty="0">
                <a:effectLst/>
                <a:latin typeface="Times New Roman" panose="02020603050405020304" pitchFamily="18" charset="0"/>
                <a:ea typeface="Book Antiqua" panose="02040602050305030304" pitchFamily="18" charset="0"/>
                <a:cs typeface="Book Antiqua" panose="02040602050305030304" pitchFamily="18" charset="0"/>
              </a:rPr>
              <a:t> E. P. Ross and A. Silver, “What's Behind Samsung's Phone Fires?” </a:t>
            </a:r>
            <a:r>
              <a:rPr lang="en-US" sz="1600" i="1" dirty="0">
                <a:effectLst/>
                <a:latin typeface="Times New Roman" panose="02020603050405020304" pitchFamily="18" charset="0"/>
                <a:ea typeface="Book Antiqua" panose="02040602050305030304" pitchFamily="18" charset="0"/>
                <a:cs typeface="Book Antiqua" panose="02040602050305030304" pitchFamily="18" charset="0"/>
              </a:rPr>
              <a:t>IEEE Spectrum, </a:t>
            </a:r>
            <a:r>
              <a:rPr lang="en-US" sz="1600" dirty="0">
                <a:effectLst/>
                <a:latin typeface="Times New Roman" panose="02020603050405020304" pitchFamily="18" charset="0"/>
                <a:ea typeface="Book Antiqua" panose="02040602050305030304" pitchFamily="18" charset="0"/>
                <a:cs typeface="Book Antiqua" panose="02040602050305030304" pitchFamily="18" charset="0"/>
              </a:rPr>
              <a:t>14 10 2016.</a:t>
            </a:r>
            <a:endParaRPr lang="en-US" sz="1600" dirty="0"/>
          </a:p>
        </p:txBody>
      </p:sp>
      <p:sp>
        <p:nvSpPr>
          <p:cNvPr id="9" name="TextBox 8">
            <a:extLst>
              <a:ext uri="{FF2B5EF4-FFF2-40B4-BE49-F238E27FC236}">
                <a16:creationId xmlns:a16="http://schemas.microsoft.com/office/drawing/2014/main" id="{7904C8B7-8D4B-469D-9DC5-49EF09400799}"/>
              </a:ext>
            </a:extLst>
          </p:cNvPr>
          <p:cNvSpPr txBox="1"/>
          <p:nvPr/>
        </p:nvSpPr>
        <p:spPr>
          <a:xfrm>
            <a:off x="0" y="5566316"/>
            <a:ext cx="7745399" cy="338554"/>
          </a:xfrm>
          <a:prstGeom prst="rect">
            <a:avLst/>
          </a:prstGeom>
          <a:noFill/>
        </p:spPr>
        <p:txBody>
          <a:bodyPr wrap="square">
            <a:spAutoFit/>
          </a:bodyPr>
          <a:lstStyle/>
          <a:p>
            <a:pPr algn="r"/>
            <a:r>
              <a:rPr lang="en-US" sz="1600" dirty="0">
                <a:effectLst/>
                <a:latin typeface="Times New Roman" panose="02020603050405020304" pitchFamily="18" charset="0"/>
                <a:ea typeface="Book Antiqua" panose="02040602050305030304" pitchFamily="18" charset="0"/>
                <a:cs typeface="Book Antiqua" panose="02040602050305030304" pitchFamily="18" charset="0"/>
              </a:rPr>
              <a:t>D. Christiansen, “Focus on Lithium-Ion Batteries,” </a:t>
            </a:r>
            <a:r>
              <a:rPr lang="en-US" sz="1600" i="1" dirty="0">
                <a:effectLst/>
                <a:latin typeface="Times New Roman" panose="02020603050405020304" pitchFamily="18" charset="0"/>
                <a:ea typeface="Book Antiqua" panose="02040602050305030304" pitchFamily="18" charset="0"/>
                <a:cs typeface="Book Antiqua" panose="02040602050305030304" pitchFamily="18" charset="0"/>
              </a:rPr>
              <a:t>IEEE USA Insight, </a:t>
            </a:r>
            <a:r>
              <a:rPr lang="en-US" sz="1600" dirty="0">
                <a:effectLst/>
                <a:latin typeface="Times New Roman" panose="02020603050405020304" pitchFamily="18" charset="0"/>
                <a:ea typeface="Book Antiqua" panose="02040602050305030304" pitchFamily="18" charset="0"/>
                <a:cs typeface="Book Antiqua" panose="02040602050305030304" pitchFamily="18" charset="0"/>
              </a:rPr>
              <a:t>24 02 2017.</a:t>
            </a:r>
            <a:endParaRPr lang="en-US" sz="1600" dirty="0"/>
          </a:p>
        </p:txBody>
      </p:sp>
      <p:sp>
        <p:nvSpPr>
          <p:cNvPr id="4" name="TextBox 3">
            <a:extLst>
              <a:ext uri="{FF2B5EF4-FFF2-40B4-BE49-F238E27FC236}">
                <a16:creationId xmlns:a16="http://schemas.microsoft.com/office/drawing/2014/main" id="{87FAB9F5-7BF9-4F89-876D-3AE54101C313}"/>
              </a:ext>
            </a:extLst>
          </p:cNvPr>
          <p:cNvSpPr txBox="1"/>
          <p:nvPr/>
        </p:nvSpPr>
        <p:spPr>
          <a:xfrm>
            <a:off x="7801669" y="5677394"/>
            <a:ext cx="3818244" cy="707886"/>
          </a:xfrm>
          <a:prstGeom prst="rect">
            <a:avLst/>
          </a:prstGeom>
          <a:noFill/>
        </p:spPr>
        <p:txBody>
          <a:bodyPr wrap="square" rtlCol="0">
            <a:spAutoFit/>
          </a:bodyPr>
          <a:lstStyle/>
          <a:p>
            <a:pPr algn="ctr"/>
            <a:r>
              <a:rPr lang="en-US" sz="2000" b="1" dirty="0"/>
              <a:t>Example of a Samsung Galaxy Note 7 after it caught fire</a:t>
            </a:r>
          </a:p>
        </p:txBody>
      </p:sp>
    </p:spTree>
    <p:extLst>
      <p:ext uri="{BB962C8B-B14F-4D97-AF65-F5344CB8AC3E}">
        <p14:creationId xmlns:p14="http://schemas.microsoft.com/office/powerpoint/2010/main" val="3565163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5A11B-B3D1-4E2C-A0B3-E01B9FCE13E3}"/>
              </a:ext>
            </a:extLst>
          </p:cNvPr>
          <p:cNvSpPr>
            <a:spLocks noGrp="1"/>
          </p:cNvSpPr>
          <p:nvPr>
            <p:ph type="title"/>
          </p:nvPr>
        </p:nvSpPr>
        <p:spPr>
          <a:xfrm>
            <a:off x="0" y="152400"/>
            <a:ext cx="12192000" cy="838200"/>
          </a:xfrm>
        </p:spPr>
        <p:txBody>
          <a:bodyPr/>
          <a:lstStyle/>
          <a:p>
            <a:r>
              <a:rPr lang="en-US" dirty="0"/>
              <a:t>Reliability Program as per IEEE 1624: Standard for Organizational Reliability Capability</a:t>
            </a:r>
          </a:p>
        </p:txBody>
      </p:sp>
      <p:sp>
        <p:nvSpPr>
          <p:cNvPr id="3" name="Text Placeholder 2">
            <a:extLst>
              <a:ext uri="{FF2B5EF4-FFF2-40B4-BE49-F238E27FC236}">
                <a16:creationId xmlns:a16="http://schemas.microsoft.com/office/drawing/2014/main" id="{F2435FFE-4DF1-4FF9-B3C4-7B1343B65720}"/>
              </a:ext>
            </a:extLst>
          </p:cNvPr>
          <p:cNvSpPr>
            <a:spLocks noGrp="1"/>
          </p:cNvSpPr>
          <p:nvPr>
            <p:ph idx="1"/>
          </p:nvPr>
        </p:nvSpPr>
        <p:spPr>
          <a:xfrm>
            <a:off x="357946" y="1167493"/>
            <a:ext cx="6643774" cy="4510820"/>
          </a:xfrm>
        </p:spPr>
        <p:txBody>
          <a:bodyPr/>
          <a:lstStyle/>
          <a:p>
            <a:pPr>
              <a:spcBef>
                <a:spcPts val="300"/>
              </a:spcBef>
              <a:spcAft>
                <a:spcPts val="300"/>
              </a:spcAft>
            </a:pPr>
            <a:r>
              <a:rPr lang="en-US" sz="2500" dirty="0"/>
              <a:t>IEEE 1624 defines a reliability program as the collection of an organization’s practices to ensure a particular product’s reliability requirements are satisfied.</a:t>
            </a:r>
          </a:p>
          <a:p>
            <a:pPr>
              <a:spcBef>
                <a:spcPts val="300"/>
              </a:spcBef>
              <a:spcAft>
                <a:spcPts val="300"/>
              </a:spcAft>
            </a:pPr>
            <a:r>
              <a:rPr lang="en-US" sz="2500" dirty="0"/>
              <a:t>IEEE 1332 states the minimum reliability requirements a reliability program should include are:</a:t>
            </a:r>
          </a:p>
          <a:p>
            <a:pPr lvl="1">
              <a:spcBef>
                <a:spcPts val="0"/>
              </a:spcBef>
              <a:spcAft>
                <a:spcPts val="0"/>
              </a:spcAft>
            </a:pPr>
            <a:r>
              <a:rPr lang="en-US" sz="2200" dirty="0"/>
              <a:t>Product functionality</a:t>
            </a:r>
          </a:p>
          <a:p>
            <a:pPr lvl="1">
              <a:spcBef>
                <a:spcPts val="0"/>
              </a:spcBef>
              <a:spcAft>
                <a:spcPts val="0"/>
              </a:spcAft>
            </a:pPr>
            <a:r>
              <a:rPr lang="en-US" sz="2200" dirty="0"/>
              <a:t>Duration / desired lifetime</a:t>
            </a:r>
          </a:p>
          <a:p>
            <a:pPr lvl="1">
              <a:spcBef>
                <a:spcPts val="0"/>
              </a:spcBef>
              <a:spcAft>
                <a:spcPts val="0"/>
              </a:spcAft>
            </a:pPr>
            <a:r>
              <a:rPr lang="en-US" sz="2200" dirty="0"/>
              <a:t>Reliability metrics</a:t>
            </a:r>
          </a:p>
          <a:p>
            <a:pPr lvl="1">
              <a:spcBef>
                <a:spcPts val="0"/>
              </a:spcBef>
              <a:spcAft>
                <a:spcPts val="0"/>
              </a:spcAft>
            </a:pPr>
            <a:r>
              <a:rPr lang="en-US" sz="2200" dirty="0"/>
              <a:t>Life cycle profile </a:t>
            </a:r>
          </a:p>
        </p:txBody>
      </p:sp>
      <p:sp>
        <p:nvSpPr>
          <p:cNvPr id="51" name="TextBox 50">
            <a:extLst>
              <a:ext uri="{FF2B5EF4-FFF2-40B4-BE49-F238E27FC236}">
                <a16:creationId xmlns:a16="http://schemas.microsoft.com/office/drawing/2014/main" id="{2D9299EB-7799-404C-A5A8-261F0457C5B0}"/>
              </a:ext>
            </a:extLst>
          </p:cNvPr>
          <p:cNvSpPr txBox="1"/>
          <p:nvPr/>
        </p:nvSpPr>
        <p:spPr>
          <a:xfrm>
            <a:off x="112539" y="5923672"/>
            <a:ext cx="7234620" cy="58477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000000"/>
                </a:solidFill>
                <a:effectLst/>
                <a:uLnTx/>
                <a:uFillTx/>
                <a:latin typeface="Times New Roman" panose="02020603050405020304" pitchFamily="18" charset="0"/>
                <a:ea typeface="Book Antiqua" panose="02040602050305030304" pitchFamily="18" charset="0"/>
                <a:cs typeface="Book Antiqua" panose="02040602050305030304" pitchFamily="18" charset="0"/>
              </a:rPr>
              <a:t>IEEE 1624: Standard for Organizational Reliability Capability, </a:t>
            </a: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Book Antiqua" panose="02040602050305030304" pitchFamily="18" charset="0"/>
                <a:cs typeface="Book Antiqua" panose="02040602050305030304" pitchFamily="18" charset="0"/>
              </a:rPr>
              <a:t>New York City, New York: IEEE, 2008. </a:t>
            </a:r>
            <a:endParaRPr kumimoji="0" lang="en-US" sz="1600" b="0" i="0" u="none" strike="noStrike" kern="1200" cap="none" spc="0" normalizeH="0" baseline="0" noProof="0" dirty="0">
              <a:ln>
                <a:noFill/>
              </a:ln>
              <a:solidFill>
                <a:srgbClr val="000000"/>
              </a:solidFill>
              <a:effectLst/>
              <a:uLnTx/>
              <a:uFillTx/>
              <a:latin typeface="Times New Roman"/>
              <a:ea typeface="+mn-ea"/>
              <a:cs typeface="+mn-cs"/>
            </a:endParaRPr>
          </a:p>
        </p:txBody>
      </p:sp>
      <p:pic>
        <p:nvPicPr>
          <p:cNvPr id="13" name="Picture 12">
            <a:extLst>
              <a:ext uri="{FF2B5EF4-FFF2-40B4-BE49-F238E27FC236}">
                <a16:creationId xmlns:a16="http://schemas.microsoft.com/office/drawing/2014/main" id="{1B711FD7-611C-4F3F-9860-A849FC168B14}"/>
              </a:ext>
            </a:extLst>
          </p:cNvPr>
          <p:cNvPicPr>
            <a:picLocks noChangeAspect="1"/>
          </p:cNvPicPr>
          <p:nvPr/>
        </p:nvPicPr>
        <p:blipFill>
          <a:blip r:embed="rId2"/>
          <a:stretch>
            <a:fillRect/>
          </a:stretch>
        </p:blipFill>
        <p:spPr>
          <a:xfrm>
            <a:off x="7347159" y="1132659"/>
            <a:ext cx="4493859" cy="5277022"/>
          </a:xfrm>
          <a:prstGeom prst="rect">
            <a:avLst/>
          </a:prstGeom>
          <a:ln>
            <a:solidFill>
              <a:schemeClr val="tx1"/>
            </a:solidFill>
          </a:ln>
        </p:spPr>
      </p:pic>
      <p:sp>
        <p:nvSpPr>
          <p:cNvPr id="6" name="TextBox 5">
            <a:extLst>
              <a:ext uri="{FF2B5EF4-FFF2-40B4-BE49-F238E27FC236}">
                <a16:creationId xmlns:a16="http://schemas.microsoft.com/office/drawing/2014/main" id="{CC6943F0-54CD-4D7D-9DC4-C4C3DF10F617}"/>
              </a:ext>
            </a:extLst>
          </p:cNvPr>
          <p:cNvSpPr txBox="1"/>
          <p:nvPr/>
        </p:nvSpPr>
        <p:spPr>
          <a:xfrm>
            <a:off x="38652" y="5432953"/>
            <a:ext cx="7313496" cy="58477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000000"/>
                </a:solidFill>
                <a:effectLst/>
                <a:uLnTx/>
                <a:uFillTx/>
                <a:latin typeface="Times New Roman" panose="02020603050405020304" pitchFamily="18" charset="0"/>
                <a:ea typeface="Book Antiqua" panose="02040602050305030304" pitchFamily="18" charset="0"/>
                <a:cs typeface="Book Antiqua" panose="02040602050305030304" pitchFamily="18" charset="0"/>
              </a:rPr>
              <a:t>IEEE 1332: Standard Reliability Program for the Development and Production of Electronic Products, </a:t>
            </a: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Book Antiqua" panose="02040602050305030304" pitchFamily="18" charset="0"/>
                <a:cs typeface="Book Antiqua" panose="02040602050305030304" pitchFamily="18" charset="0"/>
              </a:rPr>
              <a:t>New York City, NY: IEEE, 2013.</a:t>
            </a:r>
            <a:endParaRPr kumimoji="0" lang="en-US" sz="1600" b="0" i="0" u="none" strike="noStrike" kern="1200" cap="none" spc="0" normalizeH="0" baseline="0" noProof="0" dirty="0">
              <a:ln>
                <a:noFill/>
              </a:ln>
              <a:solidFill>
                <a:srgbClr val="000000"/>
              </a:solidFill>
              <a:effectLst/>
              <a:uLnTx/>
              <a:uFillTx/>
              <a:latin typeface="Times New Roman"/>
              <a:ea typeface="+mn-ea"/>
              <a:cs typeface="+mn-cs"/>
            </a:endParaRPr>
          </a:p>
        </p:txBody>
      </p:sp>
    </p:spTree>
    <p:extLst>
      <p:ext uri="{BB962C8B-B14F-4D97-AF65-F5344CB8AC3E}">
        <p14:creationId xmlns:p14="http://schemas.microsoft.com/office/powerpoint/2010/main" val="269798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BEAF3-BC3F-4D64-B2FA-68E264449180}"/>
              </a:ext>
            </a:extLst>
          </p:cNvPr>
          <p:cNvSpPr>
            <a:spLocks noGrp="1"/>
          </p:cNvSpPr>
          <p:nvPr>
            <p:ph type="title"/>
          </p:nvPr>
        </p:nvSpPr>
        <p:spPr/>
        <p:txBody>
          <a:bodyPr/>
          <a:lstStyle/>
          <a:p>
            <a:r>
              <a:rPr lang="en-US" dirty="0"/>
              <a:t>What is Qualification?</a:t>
            </a:r>
          </a:p>
        </p:txBody>
      </p:sp>
      <p:sp>
        <p:nvSpPr>
          <p:cNvPr id="3" name="Content Placeholder 2">
            <a:extLst>
              <a:ext uri="{FF2B5EF4-FFF2-40B4-BE49-F238E27FC236}">
                <a16:creationId xmlns:a16="http://schemas.microsoft.com/office/drawing/2014/main" id="{DAD2D204-CCC2-411B-99DC-0046929760C9}"/>
              </a:ext>
            </a:extLst>
          </p:cNvPr>
          <p:cNvSpPr>
            <a:spLocks noGrp="1"/>
          </p:cNvSpPr>
          <p:nvPr>
            <p:ph type="body" idx="1"/>
          </p:nvPr>
        </p:nvSpPr>
        <p:spPr>
          <a:xfrm>
            <a:off x="553177" y="891527"/>
            <a:ext cx="11085646" cy="3574660"/>
          </a:xfrm>
        </p:spPr>
        <p:txBody>
          <a:bodyPr/>
          <a:lstStyle/>
          <a:p>
            <a:pPr>
              <a:spcBef>
                <a:spcPts val="600"/>
              </a:spcBef>
              <a:spcAft>
                <a:spcPts val="600"/>
              </a:spcAft>
            </a:pPr>
            <a:r>
              <a:rPr lang="en-US" dirty="0"/>
              <a:t>Qualification is the process of demonstrating that a product can meet or exceed specified requirements. </a:t>
            </a:r>
          </a:p>
          <a:p>
            <a:pPr>
              <a:spcBef>
                <a:spcPts val="600"/>
              </a:spcBef>
              <a:spcAft>
                <a:spcPts val="600"/>
              </a:spcAft>
            </a:pPr>
            <a:r>
              <a:rPr lang="en-US" dirty="0"/>
              <a:t>The purpose of tests performed within product qualification is to demonstrate that products will satisfy those requirements.</a:t>
            </a:r>
          </a:p>
          <a:p>
            <a:pPr>
              <a:spcBef>
                <a:spcPts val="600"/>
              </a:spcBef>
              <a:spcAft>
                <a:spcPts val="600"/>
              </a:spcAft>
            </a:pPr>
            <a:r>
              <a:rPr lang="en-US" dirty="0"/>
              <a:t>Qualification should be conducted to match the product reliability program requirements.</a:t>
            </a:r>
          </a:p>
        </p:txBody>
      </p:sp>
    </p:spTree>
    <p:extLst>
      <p:ext uri="{BB962C8B-B14F-4D97-AF65-F5344CB8AC3E}">
        <p14:creationId xmlns:p14="http://schemas.microsoft.com/office/powerpoint/2010/main" val="3727633710"/>
      </p:ext>
    </p:extLst>
  </p:cSld>
  <p:clrMapOvr>
    <a:masterClrMapping/>
  </p:clrMapOvr>
</p:sld>
</file>

<file path=ppt/theme/theme1.xml><?xml version="1.0" encoding="utf-8"?>
<a:theme xmlns:a="http://schemas.openxmlformats.org/drawingml/2006/main" name="2_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85000"/>
          </a:lnSpc>
          <a:spcBef>
            <a:spcPct val="0"/>
          </a:spcBef>
          <a:spcAft>
            <a:spcPct val="0"/>
          </a:spcAft>
          <a:buClrTx/>
          <a:buSzTx/>
          <a:buFontTx/>
          <a:buNone/>
          <a:tabLst/>
          <a:defRPr kumimoji="0" lang="en-US" sz="4000" b="0" i="0" u="none" strike="noStrike" cap="none" normalizeH="0" baseline="0" smtClean="0">
            <a:ln>
              <a:noFill/>
            </a:ln>
            <a:solidFill>
              <a:schemeClr val="tx2"/>
            </a:solidFill>
            <a:effectLst/>
            <a:latin typeface="Times New Roman" pitchFamily="18"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85000"/>
          </a:lnSpc>
          <a:spcBef>
            <a:spcPct val="0"/>
          </a:spcBef>
          <a:spcAft>
            <a:spcPct val="0"/>
          </a:spcAft>
          <a:buClrTx/>
          <a:buSzTx/>
          <a:buFontTx/>
          <a:buNone/>
          <a:tabLst/>
          <a:defRPr kumimoji="0" lang="en-US" sz="4000" b="0" i="0" u="none" strike="noStrike" cap="none" normalizeH="0" baseline="0" smtClean="0">
            <a:ln>
              <a:noFill/>
            </a:ln>
            <a:solidFill>
              <a:schemeClr val="tx2"/>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ALCE.potx" id="{4F3E50E4-4D00-4681-95AB-22B0AE13C1CB}" vid="{BF7E9E9E-3FD9-46FB-A73B-E7E0532B18CD}"/>
    </a:ext>
  </a:extLst>
</a:theme>
</file>

<file path=ppt/theme/theme4.xml><?xml version="1.0" encoding="utf-8"?>
<a:theme xmlns:a="http://schemas.openxmlformats.org/drawingml/2006/main" name="AbhishekRamPresentation (12-15-21)">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85000"/>
          </a:lnSpc>
          <a:spcBef>
            <a:spcPct val="0"/>
          </a:spcBef>
          <a:spcAft>
            <a:spcPct val="0"/>
          </a:spcAft>
          <a:buClrTx/>
          <a:buSzTx/>
          <a:buFontTx/>
          <a:buNone/>
          <a:tabLst/>
          <a:defRPr kumimoji="0" lang="en-US" sz="4000" b="0" i="0" u="none" strike="noStrike" cap="none" normalizeH="0" baseline="0" smtClean="0">
            <a:ln>
              <a:noFill/>
            </a:ln>
            <a:solidFill>
              <a:schemeClr val="tx2"/>
            </a:solidFill>
            <a:effectLst/>
            <a:latin typeface="Times New Roman" pitchFamily="18"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85000"/>
          </a:lnSpc>
          <a:spcBef>
            <a:spcPct val="0"/>
          </a:spcBef>
          <a:spcAft>
            <a:spcPct val="0"/>
          </a:spcAft>
          <a:buClrTx/>
          <a:buSzTx/>
          <a:buFontTx/>
          <a:buNone/>
          <a:tabLst/>
          <a:defRPr kumimoji="0" lang="en-US" sz="4000" b="0" i="0" u="none" strike="noStrike" cap="none" normalizeH="0" baseline="0" smtClean="0">
            <a:ln>
              <a:noFill/>
            </a:ln>
            <a:solidFill>
              <a:schemeClr val="tx2"/>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3954</TotalTime>
  <Words>4272</Words>
  <Application>Microsoft Office PowerPoint</Application>
  <PresentationFormat>Widescreen</PresentationFormat>
  <Paragraphs>468</Paragraphs>
  <Slides>54</Slides>
  <Notes>4</Notes>
  <HiddenSlides>0</HiddenSlides>
  <MMClips>0</MMClips>
  <ScaleCrop>false</ScaleCrop>
  <HeadingPairs>
    <vt:vector size="8" baseType="variant">
      <vt:variant>
        <vt:lpstr>Fonts Used</vt:lpstr>
      </vt:variant>
      <vt:variant>
        <vt:i4>4</vt:i4>
      </vt:variant>
      <vt:variant>
        <vt:lpstr>Theme</vt:lpstr>
      </vt:variant>
      <vt:variant>
        <vt:i4>4</vt:i4>
      </vt:variant>
      <vt:variant>
        <vt:lpstr>Embedded OLE Servers</vt:lpstr>
      </vt:variant>
      <vt:variant>
        <vt:i4>2</vt:i4>
      </vt:variant>
      <vt:variant>
        <vt:lpstr>Slide Titles</vt:lpstr>
      </vt:variant>
      <vt:variant>
        <vt:i4>54</vt:i4>
      </vt:variant>
    </vt:vector>
  </HeadingPairs>
  <TitlesOfParts>
    <vt:vector size="64" baseType="lpstr">
      <vt:lpstr>Arial</vt:lpstr>
      <vt:lpstr>Calibri</vt:lpstr>
      <vt:lpstr>Cambria Math</vt:lpstr>
      <vt:lpstr>Times New Roman</vt:lpstr>
      <vt:lpstr>2_Default Design</vt:lpstr>
      <vt:lpstr>Default Design</vt:lpstr>
      <vt:lpstr>1_Default Design</vt:lpstr>
      <vt:lpstr>AbhishekRamPresentation (12-15-21)</vt:lpstr>
      <vt:lpstr>MSPhotoEd.3</vt:lpstr>
      <vt:lpstr>Photo Editor Photo</vt:lpstr>
      <vt:lpstr>Prognostics-Based Qualification for Product Reliability Demonstration</vt:lpstr>
      <vt:lpstr>Abhishek Ram</vt:lpstr>
      <vt:lpstr>Dr. Diganta Das</vt:lpstr>
      <vt:lpstr>PowerPoint Presentation</vt:lpstr>
      <vt:lpstr>Presentation Abstract (1/2)</vt:lpstr>
      <vt:lpstr>Presentation Abstract (2/2)</vt:lpstr>
      <vt:lpstr>Samsung Galaxy Note 7 Battery Fires and Recall</vt:lpstr>
      <vt:lpstr>Reliability Program as per IEEE 1624: Standard for Organizational Reliability Capability</vt:lpstr>
      <vt:lpstr>What is Qualification?</vt:lpstr>
      <vt:lpstr>Product Qualification Methods</vt:lpstr>
      <vt:lpstr>Hybrid Vehicle Traction Inverter</vt:lpstr>
      <vt:lpstr>Application-Agnostic “Qualification”</vt:lpstr>
      <vt:lpstr>Manufacturer-Reported Qualification </vt:lpstr>
      <vt:lpstr>Application-Agnostic “Qualification” for the Discrete IGBT</vt:lpstr>
      <vt:lpstr>Physics-of-Failure Based Qualification</vt:lpstr>
      <vt:lpstr>Physics-of-Failure Based Qualification for the Discrete IGBT</vt:lpstr>
      <vt:lpstr>Example of Prioritizing Failure Mechanisms: IGBT Failure</vt:lpstr>
      <vt:lpstr>Example of Prioritizing Failure Mechanisms: IGBT Failure</vt:lpstr>
      <vt:lpstr>Identifying Qualification Tests to Run – Temperature Cycling Test</vt:lpstr>
      <vt:lpstr>Norris-Landzberg’s Modified Coffin-Manson Model for Temperature Cycling</vt:lpstr>
      <vt:lpstr>Determining Desired Qualification Conditions</vt:lpstr>
      <vt:lpstr>Combining Physics-of-Failure Based and Application-Agnostic Qualification</vt:lpstr>
      <vt:lpstr>Issues with Measuring Product Parameters Before and After Qualification Tests</vt:lpstr>
      <vt:lpstr>PowerPoint Presentation</vt:lpstr>
      <vt:lpstr>PowerPoint Presentation</vt:lpstr>
      <vt:lpstr>PowerPoint Presentation</vt:lpstr>
      <vt:lpstr>Real-time Measurement During Qualification Test</vt:lpstr>
      <vt:lpstr>How Else to Use Measured Parameters?</vt:lpstr>
      <vt:lpstr>How Else to Use Measured Parameters?</vt:lpstr>
      <vt:lpstr>Introduction to Diagnostics and Prognostics Techniques</vt:lpstr>
      <vt:lpstr>Introduction to Diagnostics and Prognostics Techniques</vt:lpstr>
      <vt:lpstr>Prognostics-Based Qualification</vt:lpstr>
      <vt:lpstr>Example of Implementing Prognostics-Based Qualification</vt:lpstr>
      <vt:lpstr>Applying Prognostics To Qualification Tests</vt:lpstr>
      <vt:lpstr>Precursor Parameters</vt:lpstr>
      <vt:lpstr>Identifying Precursor Parameters for Failure Precursor Detection</vt:lpstr>
      <vt:lpstr>Characterizing Precursor Parameter Trends</vt:lpstr>
      <vt:lpstr>Supervised Anomaly Detection</vt:lpstr>
      <vt:lpstr>Unsupervised Anomaly Detection</vt:lpstr>
      <vt:lpstr>Mahalanobis Distance (MD)</vt:lpstr>
      <vt:lpstr>Mahalanobis Distance for Measured Parameters</vt:lpstr>
      <vt:lpstr>Example of IGBT Prognostics: Anomaly Detection for Insulated Gate Bipolar Transistors</vt:lpstr>
      <vt:lpstr>Regression of Product Behavior Using Precursor Parameters</vt:lpstr>
      <vt:lpstr>Estimating Future Precursor Parameters Trends and Remaining Time to Failure</vt:lpstr>
      <vt:lpstr>Example of IGBT Prognostics: Time to Failure Prediction Using Particle Filters</vt:lpstr>
      <vt:lpstr>Reduction in Time to Complete Qualification</vt:lpstr>
      <vt:lpstr>Reprioritizing Failure Mechanisms Based on Observed Parameter Trends</vt:lpstr>
      <vt:lpstr>Use Qualification Test Measurements for Future Product Development</vt:lpstr>
      <vt:lpstr>Ability to Supplement Prognostics and Health Management (PHM) Systems</vt:lpstr>
      <vt:lpstr>Example of Observing Multiple Failure Mechanisms</vt:lpstr>
      <vt:lpstr>Ability to Supplement Prognostics and Health Management (PHM) Systems</vt:lpstr>
      <vt:lpstr>Ability to Supplement or Fill in for Prognostics and Health Management (PHM) Systems</vt:lpstr>
      <vt:lpstr>Identifying Remaining Time to Failure Using  Acceleration Factor</vt:lpstr>
      <vt:lpstr>Closing Observations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Prognostics-Based Qualification</dc:title>
  <dc:creator>Abhishek Ram</dc:creator>
  <cp:lastModifiedBy>Abhishek Ram</cp:lastModifiedBy>
  <cp:revision>122</cp:revision>
  <dcterms:created xsi:type="dcterms:W3CDTF">2022-03-28T22:39:37Z</dcterms:created>
  <dcterms:modified xsi:type="dcterms:W3CDTF">2022-07-08T21:57:17Z</dcterms:modified>
</cp:coreProperties>
</file>