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8" r:id="rId3"/>
    <p:sldId id="259" r:id="rId4"/>
    <p:sldId id="260" r:id="rId5"/>
    <p:sldId id="261" r:id="rId6"/>
    <p:sldId id="280" r:id="rId7"/>
    <p:sldId id="279" r:id="rId8"/>
    <p:sldId id="264" r:id="rId9"/>
    <p:sldId id="273" r:id="rId10"/>
    <p:sldId id="270" r:id="rId11"/>
    <p:sldId id="272" r:id="rId12"/>
    <p:sldId id="266" r:id="rId13"/>
    <p:sldId id="277" r:id="rId14"/>
    <p:sldId id="281" r:id="rId15"/>
    <p:sldId id="278" r:id="rId16"/>
    <p:sldId id="275" r:id="rId17"/>
    <p:sldId id="269" r:id="rId18"/>
    <p:sldId id="276"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18B9C0-2B6A-4852-B59D-653EB93757AC}">
          <p14:sldIdLst>
            <p14:sldId id="256"/>
            <p14:sldId id="258"/>
            <p14:sldId id="259"/>
            <p14:sldId id="260"/>
            <p14:sldId id="261"/>
            <p14:sldId id="280"/>
            <p14:sldId id="279"/>
            <p14:sldId id="264"/>
            <p14:sldId id="273"/>
            <p14:sldId id="270"/>
            <p14:sldId id="272"/>
            <p14:sldId id="266"/>
            <p14:sldId id="277"/>
            <p14:sldId id="281"/>
            <p14:sldId id="278"/>
            <p14:sldId id="275"/>
            <p14:sldId id="269"/>
            <p14:sldId id="276"/>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351342-B4AF-4A81-AFDF-020027F794AD}" type="datetimeFigureOut">
              <a:rPr lang="en-IN" smtClean="0"/>
              <a:t>05/06/2019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99EA5-C188-4BAB-9E0E-E58AD03A2740}" type="slidenum">
              <a:rPr lang="en-IN" smtClean="0"/>
              <a:t>‹#›</a:t>
            </a:fld>
            <a:endParaRPr lang="en-IN"/>
          </a:p>
        </p:txBody>
      </p:sp>
    </p:spTree>
    <p:extLst>
      <p:ext uri="{BB962C8B-B14F-4D97-AF65-F5344CB8AC3E}">
        <p14:creationId xmlns:p14="http://schemas.microsoft.com/office/powerpoint/2010/main" val="430795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1999EA5-C188-4BAB-9E0E-E58AD03A2740}" type="slidenum">
              <a:rPr lang="en-IN" smtClean="0"/>
              <a:t>2</a:t>
            </a:fld>
            <a:endParaRPr lang="en-IN"/>
          </a:p>
        </p:txBody>
      </p:sp>
    </p:spTree>
    <p:extLst>
      <p:ext uri="{BB962C8B-B14F-4D97-AF65-F5344CB8AC3E}">
        <p14:creationId xmlns:p14="http://schemas.microsoft.com/office/powerpoint/2010/main" val="207521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1999EA5-C188-4BAB-9E0E-E58AD03A2740}" type="slidenum">
              <a:rPr lang="en-IN" smtClean="0"/>
              <a:t>10</a:t>
            </a:fld>
            <a:endParaRPr lang="en-IN"/>
          </a:p>
        </p:txBody>
      </p:sp>
    </p:spTree>
    <p:extLst>
      <p:ext uri="{BB962C8B-B14F-4D97-AF65-F5344CB8AC3E}">
        <p14:creationId xmlns:p14="http://schemas.microsoft.com/office/powerpoint/2010/main" val="1044720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A6888DE-7857-4831-9922-69C7A0656E9B}" type="datetimeFigureOut">
              <a:rPr lang="en-IN" smtClean="0"/>
              <a:t>05/06/2019</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34FE052-1080-4F56-94FB-6C0FF05E54B8}"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888DE-7857-4831-9922-69C7A0656E9B}" type="datetimeFigureOut">
              <a:rPr lang="en-IN" smtClean="0"/>
              <a:t>05/06/2019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FE052-1080-4F56-94FB-6C0FF05E54B8}"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888DE-7857-4831-9922-69C7A0656E9B}" type="datetimeFigureOut">
              <a:rPr lang="en-IN" smtClean="0"/>
              <a:t>05/06/2019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FE052-1080-4F56-94FB-6C0FF05E54B8}"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888DE-7857-4831-9922-69C7A0656E9B}" type="datetimeFigureOut">
              <a:rPr lang="en-IN" smtClean="0"/>
              <a:t>05/06/2019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FE052-1080-4F56-94FB-6C0FF05E54B8}"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6888DE-7857-4831-9922-69C7A0656E9B}" type="datetimeFigureOut">
              <a:rPr lang="en-IN" smtClean="0"/>
              <a:t>05/06/2019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FE052-1080-4F56-94FB-6C0FF05E54B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A6888DE-7857-4831-9922-69C7A0656E9B}" type="datetimeFigureOut">
              <a:rPr lang="en-IN" smtClean="0"/>
              <a:t>05/06/2019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4FE052-1080-4F56-94FB-6C0FF05E54B8}"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6888DE-7857-4831-9922-69C7A0656E9B}" type="datetimeFigureOut">
              <a:rPr lang="en-IN" smtClean="0"/>
              <a:t>05/06/2019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4FE052-1080-4F56-94FB-6C0FF05E54B8}"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6888DE-7857-4831-9922-69C7A0656E9B}" type="datetimeFigureOut">
              <a:rPr lang="en-IN" smtClean="0"/>
              <a:t>05/06/2019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4FE052-1080-4F56-94FB-6C0FF05E54B8}"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888DE-7857-4831-9922-69C7A0656E9B}" type="datetimeFigureOut">
              <a:rPr lang="en-IN" smtClean="0"/>
              <a:t>05/06/2019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4FE052-1080-4F56-94FB-6C0FF05E54B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6888DE-7857-4831-9922-69C7A0656E9B}" type="datetimeFigureOut">
              <a:rPr lang="en-IN" smtClean="0"/>
              <a:t>05/06/2019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4FE052-1080-4F56-94FB-6C0FF05E54B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6888DE-7857-4831-9922-69C7A0656E9B}" type="datetimeFigureOut">
              <a:rPr lang="en-IN" smtClean="0"/>
              <a:t>05/06/2019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4FE052-1080-4F56-94FB-6C0FF05E54B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3A6888DE-7857-4831-9922-69C7A0656E9B}" type="datetimeFigureOut">
              <a:rPr lang="en-IN" smtClean="0"/>
              <a:t>05/06/2019</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A34FE052-1080-4F56-94FB-6C0FF05E54B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search/searchresult.jsp?searchWithin=%22First%20Name%22:%22Sunderesh%20S.%22&amp;searchWithin=%22Last%20Name%22:%22Heragu%22&amp;newsearch=true" TargetMode="External"/><Relationship Id="rId2" Type="http://schemas.openxmlformats.org/officeDocument/2006/relationships/hyperlink" Target="https://ieeexplore.ieee.org/search/searchresult.jsp?searchWithin=%22First%20Name%22:%22Banu%20Y.%22&amp;searchWithin=%22Last%20Name%22:%22Ekren%22&amp;newsearch=tru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DESIGN AND ANALYSIS OF LINEAR TELESCOPIC MOTION MECHANISM FOR MATERIAL HANDLING</a:t>
            </a:r>
            <a:endParaRPr lang="en-IN" sz="3600" dirty="0"/>
          </a:p>
        </p:txBody>
      </p:sp>
      <p:sp>
        <p:nvSpPr>
          <p:cNvPr id="3" name="Subtitle 2"/>
          <p:cNvSpPr>
            <a:spLocks noGrp="1"/>
          </p:cNvSpPr>
          <p:nvPr>
            <p:ph type="subTitle" idx="1"/>
          </p:nvPr>
        </p:nvSpPr>
        <p:spPr/>
        <p:txBody>
          <a:bodyPr>
            <a:normAutofit fontScale="77500" lnSpcReduction="20000"/>
          </a:bodyPr>
          <a:lstStyle/>
          <a:p>
            <a:pPr algn="l"/>
            <a:r>
              <a:rPr lang="en-IN" dirty="0" smtClean="0"/>
              <a:t>PROJECT BY –                                                GUIDED BY-</a:t>
            </a:r>
            <a:endParaRPr lang="en-IN" dirty="0"/>
          </a:p>
          <a:p>
            <a:pPr algn="l"/>
            <a:r>
              <a:rPr lang="en-IN" dirty="0" smtClean="0"/>
              <a:t>AKASH  SAMBHUS                              </a:t>
            </a:r>
            <a:r>
              <a:rPr lang="en-IN" dirty="0" err="1" smtClean="0"/>
              <a:t>Prof.</a:t>
            </a:r>
            <a:r>
              <a:rPr lang="en-IN" dirty="0" smtClean="0"/>
              <a:t> S. U. DEOKAR </a:t>
            </a:r>
          </a:p>
          <a:p>
            <a:pPr algn="l"/>
            <a:r>
              <a:rPr lang="en-IN" dirty="0" smtClean="0"/>
              <a:t>ABHISHEK RAO</a:t>
            </a:r>
          </a:p>
          <a:p>
            <a:pPr algn="l"/>
            <a:r>
              <a:rPr lang="en-IN" dirty="0" smtClean="0"/>
              <a:t>ANEESH PHATAK </a:t>
            </a:r>
          </a:p>
          <a:p>
            <a:pPr algn="l"/>
            <a:r>
              <a:rPr lang="en-IN" dirty="0" smtClean="0"/>
              <a:t>ADITI TAMBE</a:t>
            </a:r>
          </a:p>
        </p:txBody>
      </p:sp>
    </p:spTree>
    <p:extLst>
      <p:ext uri="{BB962C8B-B14F-4D97-AF65-F5344CB8AC3E}">
        <p14:creationId xmlns:p14="http://schemas.microsoft.com/office/powerpoint/2010/main" val="2849284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5576" y="2060848"/>
            <a:ext cx="7745505" cy="3877815"/>
          </a:xfrm>
        </p:spPr>
        <p:txBody>
          <a:bodyPr/>
          <a:lstStyle/>
          <a:p>
            <a:r>
              <a:rPr lang="en-IN" dirty="0" smtClean="0"/>
              <a:t>By using TELESCOPIC MOTION TABLE, we aim to eliminate the space problem.(Constrain the entire mechanism within 1m longitudinal space)</a:t>
            </a:r>
          </a:p>
          <a:p>
            <a:r>
              <a:rPr lang="en-IN" dirty="0" smtClean="0"/>
              <a:t>Also, to increase the speed of the delivery and hence improve productivity.</a:t>
            </a:r>
          </a:p>
          <a:p>
            <a:r>
              <a:rPr lang="en-IN" altLang="en-US" dirty="0" smtClean="0"/>
              <a:t>We also aim to validate our design calculations by performing a CAE analysis of selected parts on ANSYS workbench software</a:t>
            </a:r>
            <a:endParaRPr lang="en-IN" altLang="en-US" dirty="0"/>
          </a:p>
          <a:p>
            <a:endParaRPr lang="en-IN" dirty="0"/>
          </a:p>
        </p:txBody>
      </p:sp>
      <p:sp>
        <p:nvSpPr>
          <p:cNvPr id="3" name="Title 2"/>
          <p:cNvSpPr>
            <a:spLocks noGrp="1"/>
          </p:cNvSpPr>
          <p:nvPr>
            <p:ph type="title"/>
          </p:nvPr>
        </p:nvSpPr>
        <p:spPr/>
        <p:txBody>
          <a:bodyPr/>
          <a:lstStyle/>
          <a:p>
            <a:r>
              <a:rPr lang="en-IN" dirty="0"/>
              <a:t>Aim of our project</a:t>
            </a:r>
          </a:p>
        </p:txBody>
      </p:sp>
    </p:spTree>
    <p:extLst>
      <p:ext uri="{BB962C8B-B14F-4D97-AF65-F5344CB8AC3E}">
        <p14:creationId xmlns:p14="http://schemas.microsoft.com/office/powerpoint/2010/main" val="644560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Basic layout of our system</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143896"/>
            <a:ext cx="6835011" cy="387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677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a:t>
            </a:r>
            <a:endParaRPr lang="en-IN" dirty="0"/>
          </a:p>
        </p:txBody>
      </p:sp>
      <p:pic>
        <p:nvPicPr>
          <p:cNvPr id="4" name="Content Placeholder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3881437"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75" y="4653136"/>
            <a:ext cx="4028058"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788024" y="1332384"/>
            <a:ext cx="3888432" cy="2672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Image result for crank and slotted link mechanis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3672060"/>
            <a:ext cx="381000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383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2420888"/>
            <a:ext cx="3816424"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204864"/>
            <a:ext cx="4259560"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0218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Conceptual Design</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7525" y="2247900"/>
            <a:ext cx="6708949" cy="387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52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6094" y="2924944"/>
            <a:ext cx="439248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Determining the total force required to move the base plate</a:t>
            </a:r>
            <a:endParaRPr lang="en-IN" dirty="0">
              <a:solidFill>
                <a:schemeClr val="tx1"/>
              </a:solidFill>
            </a:endParaRPr>
          </a:p>
        </p:txBody>
      </p:sp>
      <p:sp>
        <p:nvSpPr>
          <p:cNvPr id="9" name="Rectangle 8"/>
          <p:cNvSpPr/>
          <p:nvPr/>
        </p:nvSpPr>
        <p:spPr>
          <a:xfrm>
            <a:off x="2502915" y="1988840"/>
            <a:ext cx="4392488"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Deciding the cross-section of rail support block</a:t>
            </a:r>
            <a:endParaRPr lang="en-IN" dirty="0">
              <a:solidFill>
                <a:schemeClr val="tx1"/>
              </a:solidFill>
            </a:endParaRPr>
          </a:p>
        </p:txBody>
      </p:sp>
      <p:sp>
        <p:nvSpPr>
          <p:cNvPr id="10" name="Rectangle 9"/>
          <p:cNvSpPr/>
          <p:nvPr/>
        </p:nvSpPr>
        <p:spPr>
          <a:xfrm>
            <a:off x="2536094" y="3925950"/>
            <a:ext cx="4392488" cy="5111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Rack and Pinion selection</a:t>
            </a:r>
            <a:endParaRPr lang="en-IN" dirty="0">
              <a:solidFill>
                <a:schemeClr val="tx1"/>
              </a:solidFill>
            </a:endParaRPr>
          </a:p>
        </p:txBody>
      </p:sp>
      <p:sp>
        <p:nvSpPr>
          <p:cNvPr id="11" name="Rectangle 10"/>
          <p:cNvSpPr/>
          <p:nvPr/>
        </p:nvSpPr>
        <p:spPr>
          <a:xfrm>
            <a:off x="2547035" y="4781306"/>
            <a:ext cx="4392488" cy="519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Actual force and power calculation using gearing efficiency</a:t>
            </a:r>
            <a:endParaRPr lang="en-IN" dirty="0">
              <a:solidFill>
                <a:schemeClr val="tx1"/>
              </a:solidFill>
            </a:endParaRPr>
          </a:p>
        </p:txBody>
      </p:sp>
      <p:sp>
        <p:nvSpPr>
          <p:cNvPr id="12" name="Rectangle 11"/>
          <p:cNvSpPr/>
          <p:nvPr/>
        </p:nvSpPr>
        <p:spPr>
          <a:xfrm>
            <a:off x="2557976" y="5589240"/>
            <a:ext cx="4392488" cy="4849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Selection of hydraulic cylinder</a:t>
            </a:r>
            <a:endParaRPr lang="en-IN" dirty="0">
              <a:solidFill>
                <a:schemeClr val="tx1"/>
              </a:solidFill>
            </a:endParaRPr>
          </a:p>
        </p:txBody>
      </p:sp>
      <p:sp>
        <p:nvSpPr>
          <p:cNvPr id="13" name="Rectangle 12"/>
          <p:cNvSpPr/>
          <p:nvPr/>
        </p:nvSpPr>
        <p:spPr>
          <a:xfrm>
            <a:off x="2535738" y="6300936"/>
            <a:ext cx="4392488"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Selection of auxiliary components</a:t>
            </a:r>
            <a:endParaRPr lang="en-IN" dirty="0">
              <a:solidFill>
                <a:schemeClr val="tx1"/>
              </a:solidFill>
            </a:endParaRPr>
          </a:p>
        </p:txBody>
      </p:sp>
      <p:sp>
        <p:nvSpPr>
          <p:cNvPr id="15" name="Down Arrow 14"/>
          <p:cNvSpPr/>
          <p:nvPr/>
        </p:nvSpPr>
        <p:spPr>
          <a:xfrm>
            <a:off x="4499992" y="2564904"/>
            <a:ext cx="199167" cy="3600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4499992" y="3573016"/>
            <a:ext cx="199167" cy="3600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4521429" y="4421266"/>
            <a:ext cx="199167" cy="3600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4579535" y="5301208"/>
            <a:ext cx="174685" cy="2880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a:off x="4555053" y="6074180"/>
            <a:ext cx="199167" cy="22675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1547664" y="324152"/>
            <a:ext cx="6480720" cy="1080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tx1"/>
                </a:solidFill>
              </a:rPr>
              <a:t>PLAN OF WORK(DESIGN)</a:t>
            </a:r>
            <a:endParaRPr lang="en-IN" sz="2800" dirty="0">
              <a:solidFill>
                <a:schemeClr val="tx1"/>
              </a:solidFill>
            </a:endParaRPr>
          </a:p>
        </p:txBody>
      </p:sp>
    </p:spTree>
    <p:extLst>
      <p:ext uri="{BB962C8B-B14F-4D97-AF65-F5344CB8AC3E}">
        <p14:creationId xmlns:p14="http://schemas.microsoft.com/office/powerpoint/2010/main" val="3414797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Schedule</a:t>
            </a:r>
            <a:endParaRPr lang="en-IN" dirty="0"/>
          </a:p>
        </p:txBody>
      </p:sp>
      <p:sp>
        <p:nvSpPr>
          <p:cNvPr id="6" name="Rectangle 5"/>
          <p:cNvSpPr/>
          <p:nvPr/>
        </p:nvSpPr>
        <p:spPr>
          <a:xfrm>
            <a:off x="4716016" y="2780928"/>
            <a:ext cx="4572000" cy="2616101"/>
          </a:xfrm>
          <a:prstGeom prst="rect">
            <a:avLst/>
          </a:prstGeom>
        </p:spPr>
        <p:txBody>
          <a:bodyPr>
            <a:spAutoFit/>
          </a:bodyPr>
          <a:lstStyle/>
          <a:p>
            <a:pPr lvl="0" indent="228600" fontAlgn="base">
              <a:spcBef>
                <a:spcPct val="0"/>
              </a:spcBef>
              <a:spcAft>
                <a:spcPct val="0"/>
              </a:spcAft>
            </a:pPr>
            <a:r>
              <a:rPr lang="en-US" altLang="en-US" sz="2000" b="1" dirty="0">
                <a:latin typeface="Calibri" pitchFamily="34" charset="0"/>
                <a:ea typeface="Calibri" pitchFamily="34" charset="0"/>
                <a:cs typeface="Times New Roman" pitchFamily="18" charset="0"/>
              </a:rPr>
              <a:t>Activities</a:t>
            </a:r>
            <a:endParaRPr lang="en-US" altLang="en-US" sz="1050" dirty="0">
              <a:latin typeface="Arial" pitchFamily="34" charset="0"/>
              <a:cs typeface="Arial" pitchFamily="34" charset="0"/>
            </a:endParaRPr>
          </a:p>
          <a:p>
            <a:pPr lvl="0" indent="228600" eaLnBrk="0" fontAlgn="base" hangingPunct="0">
              <a:spcBef>
                <a:spcPct val="0"/>
              </a:spcBef>
              <a:spcAft>
                <a:spcPct val="0"/>
              </a:spcAft>
              <a:buFontTx/>
              <a:buChar char="•"/>
            </a:pPr>
            <a:r>
              <a:rPr lang="en-US" altLang="en-US" dirty="0">
                <a:latin typeface="Times New Roman" pitchFamily="18" charset="0"/>
                <a:ea typeface="Calibri" pitchFamily="34" charset="0"/>
                <a:cs typeface="Times New Roman" pitchFamily="18" charset="0"/>
              </a:rPr>
              <a:t>A= Topic finalization</a:t>
            </a:r>
            <a:endParaRPr lang="en-US" altLang="en-US" sz="1050" dirty="0">
              <a:latin typeface="Arial" pitchFamily="34" charset="0"/>
              <a:cs typeface="Arial" pitchFamily="34" charset="0"/>
            </a:endParaRPr>
          </a:p>
          <a:p>
            <a:pPr lvl="0" indent="228600" eaLnBrk="0" fontAlgn="base" hangingPunct="0">
              <a:spcBef>
                <a:spcPct val="0"/>
              </a:spcBef>
              <a:spcAft>
                <a:spcPct val="0"/>
              </a:spcAft>
              <a:buFontTx/>
              <a:buChar char="•"/>
            </a:pPr>
            <a:r>
              <a:rPr lang="en-US" altLang="en-US" dirty="0">
                <a:latin typeface="Times New Roman" pitchFamily="18" charset="0"/>
                <a:ea typeface="Calibri" pitchFamily="34" charset="0"/>
                <a:cs typeface="Times New Roman" pitchFamily="18" charset="0"/>
              </a:rPr>
              <a:t>B= Literature Review</a:t>
            </a:r>
            <a:endParaRPr lang="en-US" altLang="en-US" sz="1050" dirty="0">
              <a:latin typeface="Arial" pitchFamily="34" charset="0"/>
              <a:cs typeface="Arial" pitchFamily="34" charset="0"/>
            </a:endParaRPr>
          </a:p>
          <a:p>
            <a:pPr lvl="0" indent="228600" eaLnBrk="0" fontAlgn="base" hangingPunct="0">
              <a:spcBef>
                <a:spcPct val="0"/>
              </a:spcBef>
              <a:spcAft>
                <a:spcPct val="0"/>
              </a:spcAft>
              <a:buFontTx/>
              <a:buChar char="•"/>
            </a:pPr>
            <a:r>
              <a:rPr lang="en-US" altLang="en-US" dirty="0">
                <a:latin typeface="Times New Roman" pitchFamily="18" charset="0"/>
                <a:ea typeface="Calibri" pitchFamily="34" charset="0"/>
                <a:cs typeface="Times New Roman" pitchFamily="18" charset="0"/>
              </a:rPr>
              <a:t>C= Formulation of Problem</a:t>
            </a:r>
            <a:endParaRPr lang="en-US" altLang="en-US" sz="1050" dirty="0">
              <a:latin typeface="Arial" pitchFamily="34" charset="0"/>
              <a:cs typeface="Arial" pitchFamily="34" charset="0"/>
            </a:endParaRPr>
          </a:p>
          <a:p>
            <a:pPr lvl="0" indent="228600" eaLnBrk="0" fontAlgn="base" hangingPunct="0">
              <a:spcBef>
                <a:spcPct val="0"/>
              </a:spcBef>
              <a:spcAft>
                <a:spcPct val="0"/>
              </a:spcAft>
              <a:buFontTx/>
              <a:buChar char="•"/>
            </a:pPr>
            <a:r>
              <a:rPr lang="en-US" altLang="en-US" dirty="0">
                <a:latin typeface="Times New Roman" pitchFamily="18" charset="0"/>
                <a:ea typeface="Calibri" pitchFamily="34" charset="0"/>
                <a:cs typeface="Times New Roman" pitchFamily="18" charset="0"/>
              </a:rPr>
              <a:t>D= Development of Design of the system</a:t>
            </a:r>
            <a:endParaRPr lang="en-US" altLang="en-US" sz="1050" dirty="0">
              <a:latin typeface="Arial" pitchFamily="34" charset="0"/>
              <a:cs typeface="Arial" pitchFamily="34" charset="0"/>
            </a:endParaRPr>
          </a:p>
          <a:p>
            <a:pPr lvl="0" indent="228600" eaLnBrk="0" fontAlgn="base" hangingPunct="0">
              <a:spcBef>
                <a:spcPct val="0"/>
              </a:spcBef>
              <a:spcAft>
                <a:spcPct val="0"/>
              </a:spcAft>
              <a:buFontTx/>
              <a:buChar char="•"/>
            </a:pPr>
            <a:r>
              <a:rPr lang="en-US" altLang="en-US" dirty="0">
                <a:latin typeface="Times New Roman" pitchFamily="18" charset="0"/>
                <a:ea typeface="Calibri" pitchFamily="34" charset="0"/>
                <a:cs typeface="Times New Roman" pitchFamily="18" charset="0"/>
              </a:rPr>
              <a:t>E= </a:t>
            </a:r>
            <a:r>
              <a:rPr lang="en-US" altLang="en-US" dirty="0" smtClean="0">
                <a:latin typeface="Times New Roman" pitchFamily="18" charset="0"/>
                <a:ea typeface="Calibri" pitchFamily="34" charset="0"/>
                <a:cs typeface="Times New Roman" pitchFamily="18" charset="0"/>
              </a:rPr>
              <a:t>Validation</a:t>
            </a:r>
            <a:endParaRPr lang="en-US" altLang="en-US" sz="1050" dirty="0">
              <a:latin typeface="Arial" pitchFamily="34" charset="0"/>
              <a:cs typeface="Arial" pitchFamily="34" charset="0"/>
            </a:endParaRPr>
          </a:p>
          <a:p>
            <a:pPr lvl="0" indent="228600" eaLnBrk="0" fontAlgn="base" hangingPunct="0">
              <a:spcBef>
                <a:spcPct val="0"/>
              </a:spcBef>
              <a:spcAft>
                <a:spcPct val="0"/>
              </a:spcAft>
              <a:buFontTx/>
              <a:buChar char="•"/>
            </a:pPr>
            <a:r>
              <a:rPr lang="en-US" altLang="en-US" dirty="0">
                <a:latin typeface="Times New Roman" pitchFamily="18" charset="0"/>
                <a:ea typeface="Calibri" pitchFamily="34" charset="0"/>
                <a:cs typeface="Times New Roman" pitchFamily="18" charset="0"/>
              </a:rPr>
              <a:t>F= Purchasing of components</a:t>
            </a:r>
            <a:endParaRPr lang="en-US" altLang="en-US" sz="1050" dirty="0">
              <a:latin typeface="Arial" pitchFamily="34" charset="0"/>
              <a:cs typeface="Arial" pitchFamily="34" charset="0"/>
            </a:endParaRPr>
          </a:p>
          <a:p>
            <a:pPr lvl="0" indent="228600" eaLnBrk="0" fontAlgn="base" hangingPunct="0">
              <a:spcBef>
                <a:spcPct val="0"/>
              </a:spcBef>
              <a:spcAft>
                <a:spcPct val="0"/>
              </a:spcAft>
              <a:buFontTx/>
              <a:buChar char="•"/>
            </a:pPr>
            <a:r>
              <a:rPr lang="en-US" altLang="en-US" dirty="0">
                <a:latin typeface="Times New Roman" pitchFamily="18" charset="0"/>
                <a:ea typeface="Calibri" pitchFamily="34" charset="0"/>
                <a:cs typeface="Times New Roman" pitchFamily="18" charset="0"/>
              </a:rPr>
              <a:t>G= Assembly and Testing</a:t>
            </a:r>
            <a:endParaRPr lang="en-US" altLang="en-US" sz="1050" dirty="0">
              <a:latin typeface="Arial" pitchFamily="34" charset="0"/>
              <a:cs typeface="Arial" pitchFamily="34" charset="0"/>
            </a:endParaRPr>
          </a:p>
          <a:p>
            <a:pPr lvl="0" indent="228600" eaLnBrk="0" fontAlgn="base" hangingPunct="0">
              <a:spcBef>
                <a:spcPct val="0"/>
              </a:spcBef>
              <a:spcAft>
                <a:spcPct val="0"/>
              </a:spcAft>
              <a:buFontTx/>
              <a:buChar char="•"/>
            </a:pPr>
            <a:r>
              <a:rPr lang="en-US" altLang="en-US" dirty="0">
                <a:latin typeface="Times New Roman" pitchFamily="18" charset="0"/>
                <a:ea typeface="Calibri" pitchFamily="34" charset="0"/>
                <a:cs typeface="Times New Roman" pitchFamily="18" charset="0"/>
              </a:rPr>
              <a:t>H= Results and Conclusion</a:t>
            </a:r>
            <a:endParaRPr lang="en-US" altLang="en-US" sz="1050" dirty="0">
              <a:latin typeface="Arial" pitchFamily="34" charset="0"/>
              <a:cs typeface="Arial"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79254982"/>
              </p:ext>
            </p:extLst>
          </p:nvPr>
        </p:nvGraphicFramePr>
        <p:xfrm>
          <a:off x="0" y="2636910"/>
          <a:ext cx="4531928" cy="3416993"/>
        </p:xfrm>
        <a:graphic>
          <a:graphicData uri="http://schemas.openxmlformats.org/drawingml/2006/table">
            <a:tbl>
              <a:tblPr firstRow="1" firstCol="1" bandRow="1"/>
              <a:tblGrid>
                <a:gridCol w="763902"/>
                <a:gridCol w="422303"/>
                <a:gridCol w="373602"/>
                <a:gridCol w="450827"/>
                <a:gridCol w="411867"/>
                <a:gridCol w="411867"/>
                <a:gridCol w="513496"/>
                <a:gridCol w="349894"/>
                <a:gridCol w="411867"/>
                <a:gridCol w="422303"/>
              </a:tblGrid>
              <a:tr h="777433">
                <a:tc>
                  <a:txBody>
                    <a:bodyPr/>
                    <a:lstStyle/>
                    <a:p>
                      <a:pPr algn="just">
                        <a:lnSpc>
                          <a:spcPct val="150000"/>
                        </a:lnSpc>
                        <a:spcAft>
                          <a:spcPts val="1000"/>
                        </a:spcAft>
                      </a:pPr>
                      <a:r>
                        <a:rPr lang="en-IN" sz="1200" b="1" dirty="0">
                          <a:effectLst/>
                          <a:latin typeface="Times New Roman"/>
                          <a:ea typeface="Calibri"/>
                          <a:cs typeface="Times New Roman"/>
                        </a:rPr>
                        <a:t>Months/</a:t>
                      </a:r>
                      <a:endParaRPr lang="en-IN" sz="1100" dirty="0">
                        <a:effectLst/>
                        <a:latin typeface="Calibri"/>
                        <a:ea typeface="Calibri"/>
                        <a:cs typeface="Times New Roman"/>
                      </a:endParaRPr>
                    </a:p>
                    <a:p>
                      <a:pPr algn="just">
                        <a:lnSpc>
                          <a:spcPct val="150000"/>
                        </a:lnSpc>
                        <a:spcAft>
                          <a:spcPts val="1000"/>
                        </a:spcAft>
                      </a:pPr>
                      <a:r>
                        <a:rPr lang="en-IN" sz="1200" b="1" dirty="0">
                          <a:effectLst/>
                          <a:latin typeface="Times New Roman"/>
                          <a:ea typeface="Calibri"/>
                          <a:cs typeface="Times New Roman"/>
                        </a:rPr>
                        <a:t>Activity</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Jun</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Jul</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Aug</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Sep</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Oct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Nov</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Dec</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Jan</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Feb</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945">
                <a:tc>
                  <a:txBody>
                    <a:bodyPr/>
                    <a:lstStyle/>
                    <a:p>
                      <a:pPr algn="just">
                        <a:lnSpc>
                          <a:spcPct val="150000"/>
                        </a:lnSpc>
                        <a:spcAft>
                          <a:spcPts val="1000"/>
                        </a:spcAft>
                      </a:pPr>
                      <a:r>
                        <a:rPr lang="en-IN" sz="1200" b="1">
                          <a:effectLst/>
                          <a:latin typeface="Times New Roman"/>
                          <a:ea typeface="Calibri"/>
                          <a:cs typeface="Times New Roman"/>
                        </a:rPr>
                        <a:t>A</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9945">
                <a:tc>
                  <a:txBody>
                    <a:bodyPr/>
                    <a:lstStyle/>
                    <a:p>
                      <a:pPr algn="just">
                        <a:lnSpc>
                          <a:spcPct val="150000"/>
                        </a:lnSpc>
                        <a:spcAft>
                          <a:spcPts val="1000"/>
                        </a:spcAft>
                      </a:pPr>
                      <a:r>
                        <a:rPr lang="en-IN" sz="1200" b="1">
                          <a:effectLst/>
                          <a:latin typeface="Times New Roman"/>
                          <a:ea typeface="Calibri"/>
                          <a:cs typeface="Times New Roman"/>
                        </a:rPr>
                        <a:t>B</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9945">
                <a:tc>
                  <a:txBody>
                    <a:bodyPr/>
                    <a:lstStyle/>
                    <a:p>
                      <a:pPr algn="just">
                        <a:lnSpc>
                          <a:spcPct val="150000"/>
                        </a:lnSpc>
                        <a:spcAft>
                          <a:spcPts val="1000"/>
                        </a:spcAft>
                      </a:pPr>
                      <a:r>
                        <a:rPr lang="en-IN" sz="1200" b="1">
                          <a:effectLst/>
                          <a:latin typeface="Times New Roman"/>
                          <a:ea typeface="Calibri"/>
                          <a:cs typeface="Times New Roman"/>
                        </a:rPr>
                        <a:t>C</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c>
                  <a:txBody>
                    <a:bodyPr/>
                    <a:lstStyle/>
                    <a:p>
                      <a:pPr algn="just">
                        <a:lnSpc>
                          <a:spcPct val="150000"/>
                        </a:lnSpc>
                        <a:spcAft>
                          <a:spcPts val="1000"/>
                        </a:spcAft>
                      </a:pPr>
                      <a:r>
                        <a:rPr lang="en-IN" sz="1200" b="1">
                          <a:solidFill>
                            <a:srgbClr val="9900FF"/>
                          </a:solidFill>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9945">
                <a:tc>
                  <a:txBody>
                    <a:bodyPr/>
                    <a:lstStyle/>
                    <a:p>
                      <a:pPr algn="just">
                        <a:lnSpc>
                          <a:spcPct val="150000"/>
                        </a:lnSpc>
                        <a:spcAft>
                          <a:spcPts val="1000"/>
                        </a:spcAft>
                      </a:pPr>
                      <a:r>
                        <a:rPr lang="en-IN" sz="1200" b="1">
                          <a:effectLst/>
                          <a:latin typeface="Times New Roman"/>
                          <a:ea typeface="Calibri"/>
                          <a:cs typeface="Times New Roman"/>
                        </a:rPr>
                        <a:t>D</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dirty="0">
                          <a:effectLst/>
                          <a:latin typeface="Times New Roman"/>
                          <a:ea typeface="Calibri"/>
                          <a:cs typeface="Times New Roman"/>
                        </a:rPr>
                        <a:t> </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IN" sz="1200" b="1" dirty="0">
                          <a:effectLst/>
                          <a:latin typeface="Times New Roman"/>
                          <a:ea typeface="Calibri"/>
                          <a:cs typeface="Times New Roman"/>
                        </a:rPr>
                        <a:t> </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IN" sz="1200" b="1">
                          <a:effectLst/>
                          <a:highlight>
                            <a:srgbClr val="800080"/>
                          </a:highligh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highlight>
                            <a:srgbClr val="800080"/>
                          </a:highligh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solidFill>
                            <a:srgbClr val="7030A0"/>
                          </a:solidFill>
                          <a:effectLst/>
                          <a:highlight>
                            <a:srgbClr val="800080"/>
                          </a:highligh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c>
                  <a:txBody>
                    <a:bodyPr/>
                    <a:lstStyle/>
                    <a:p>
                      <a:pPr algn="just">
                        <a:lnSpc>
                          <a:spcPct val="150000"/>
                        </a:lnSpc>
                        <a:spcAft>
                          <a:spcPts val="1000"/>
                        </a:spcAft>
                      </a:pPr>
                      <a:r>
                        <a:rPr lang="en-IN" sz="1200" b="1" dirty="0">
                          <a:effectLst/>
                          <a:latin typeface="Times New Roman"/>
                          <a:ea typeface="Calibri"/>
                          <a:cs typeface="Times New Roman"/>
                        </a:rPr>
                        <a:t> </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IN" sz="1200" b="1" dirty="0">
                          <a:effectLst/>
                          <a:latin typeface="Times New Roman"/>
                          <a:ea typeface="Calibri"/>
                          <a:cs typeface="Times New Roman"/>
                        </a:rPr>
                        <a:t> </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9945">
                <a:tc>
                  <a:txBody>
                    <a:bodyPr/>
                    <a:lstStyle/>
                    <a:p>
                      <a:pPr algn="just">
                        <a:lnSpc>
                          <a:spcPct val="150000"/>
                        </a:lnSpc>
                        <a:spcAft>
                          <a:spcPts val="1000"/>
                        </a:spcAft>
                      </a:pPr>
                      <a:r>
                        <a:rPr lang="en-IN" sz="1200" b="1">
                          <a:effectLst/>
                          <a:latin typeface="Times New Roman"/>
                          <a:ea typeface="Calibri"/>
                          <a:cs typeface="Times New Roman"/>
                        </a:rPr>
                        <a:t>E</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solidFill>
                            <a:srgbClr val="FFFFFF"/>
                          </a:solidFill>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9945">
                <a:tc>
                  <a:txBody>
                    <a:bodyPr/>
                    <a:lstStyle/>
                    <a:p>
                      <a:pPr algn="just">
                        <a:lnSpc>
                          <a:spcPct val="150000"/>
                        </a:lnSpc>
                        <a:spcAft>
                          <a:spcPts val="1000"/>
                        </a:spcAft>
                      </a:pPr>
                      <a:r>
                        <a:rPr lang="en-IN" sz="1200" b="1">
                          <a:effectLst/>
                          <a:latin typeface="Times New Roman"/>
                          <a:ea typeface="Calibri"/>
                          <a:cs typeface="Times New Roman"/>
                        </a:rPr>
                        <a:t>F</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c>
                  <a:txBody>
                    <a:bodyPr/>
                    <a:lstStyle/>
                    <a:p>
                      <a:pPr algn="just">
                        <a:lnSpc>
                          <a:spcPct val="150000"/>
                        </a:lnSpc>
                        <a:spcAft>
                          <a:spcPts val="1000"/>
                        </a:spcAft>
                      </a:pPr>
                      <a:r>
                        <a:rPr lang="en-IN" sz="1200" b="1" dirty="0">
                          <a:effectLst/>
                          <a:latin typeface="Times New Roman"/>
                          <a:ea typeface="Calibri"/>
                          <a:cs typeface="Times New Roman"/>
                        </a:rPr>
                        <a:t> </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9945">
                <a:tc>
                  <a:txBody>
                    <a:bodyPr/>
                    <a:lstStyle/>
                    <a:p>
                      <a:pPr algn="just">
                        <a:lnSpc>
                          <a:spcPct val="150000"/>
                        </a:lnSpc>
                        <a:spcAft>
                          <a:spcPts val="1000"/>
                        </a:spcAft>
                      </a:pPr>
                      <a:r>
                        <a:rPr lang="en-IN" sz="1200" b="1">
                          <a:effectLst/>
                          <a:latin typeface="Times New Roman"/>
                          <a:ea typeface="Calibri"/>
                          <a:cs typeface="Times New Roman"/>
                        </a:rPr>
                        <a:t>G</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dirty="0">
                          <a:effectLst/>
                          <a:latin typeface="Times New Roman"/>
                          <a:ea typeface="Calibri"/>
                          <a:cs typeface="Times New Roman"/>
                        </a:rPr>
                        <a:t> </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IN" sz="1200" b="1" dirty="0">
                          <a:effectLst/>
                          <a:latin typeface="Times New Roman"/>
                          <a:ea typeface="Calibri"/>
                          <a:cs typeface="Times New Roman"/>
                        </a:rPr>
                        <a:t> </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IN" sz="1200" b="1" dirty="0">
                          <a:effectLst/>
                          <a:latin typeface="Times New Roman"/>
                          <a:ea typeface="Calibri"/>
                          <a:cs typeface="Times New Roman"/>
                        </a:rPr>
                        <a:t> </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IN" sz="1200" b="1" dirty="0">
                          <a:effectLst/>
                          <a:latin typeface="Times New Roman"/>
                          <a:ea typeface="Calibri"/>
                          <a:cs typeface="Times New Roman"/>
                        </a:rPr>
                        <a:t> </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IN" sz="1200" b="1" dirty="0">
                          <a:effectLst/>
                          <a:latin typeface="Times New Roman"/>
                          <a:ea typeface="Calibri"/>
                          <a:cs typeface="Times New Roman"/>
                        </a:rPr>
                        <a:t> </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r>
              <a:tr h="329945">
                <a:tc>
                  <a:txBody>
                    <a:bodyPr/>
                    <a:lstStyle/>
                    <a:p>
                      <a:pPr algn="just">
                        <a:lnSpc>
                          <a:spcPct val="150000"/>
                        </a:lnSpc>
                        <a:spcAft>
                          <a:spcPts val="1000"/>
                        </a:spcAft>
                      </a:pPr>
                      <a:r>
                        <a:rPr lang="en-IN" sz="1200" b="1">
                          <a:effectLst/>
                          <a:latin typeface="Times New Roman"/>
                          <a:ea typeface="Calibri"/>
                          <a:cs typeface="Times New Roman"/>
                        </a:rPr>
                        <a:t>H</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1000"/>
                        </a:spcAft>
                      </a:pPr>
                      <a:r>
                        <a:rPr lang="en-IN" sz="1200" b="1" dirty="0">
                          <a:effectLst/>
                          <a:latin typeface="Times New Roman"/>
                          <a:ea typeface="Calibri"/>
                          <a:cs typeface="Times New Roman"/>
                        </a:rPr>
                        <a:t> </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4A2"/>
                    </a:solidFill>
                  </a:tcPr>
                </a:tc>
              </a:tr>
            </a:tbl>
          </a:graphicData>
        </a:graphic>
      </p:graphicFrame>
    </p:spTree>
    <p:extLst>
      <p:ext uri="{BB962C8B-B14F-4D97-AF65-F5344CB8AC3E}">
        <p14:creationId xmlns:p14="http://schemas.microsoft.com/office/powerpoint/2010/main" val="3818465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423863" y="3429000"/>
            <a:ext cx="7446169" cy="2819400"/>
          </a:xfrm>
        </p:spPr>
        <p:txBody>
          <a:bodyPr rtlCol="0">
            <a:normAutofit/>
          </a:bodyPr>
          <a:lstStyle/>
          <a:p>
            <a:pPr marL="0" indent="0" fontAlgn="auto">
              <a:spcAft>
                <a:spcPts val="0"/>
              </a:spcAft>
              <a:buFont typeface="Wingdings 3" charset="2"/>
              <a:buNone/>
              <a:defRPr/>
            </a:pPr>
            <a:r>
              <a:rPr lang="en-IN" b="1" dirty="0">
                <a:solidFill>
                  <a:schemeClr val="tx1">
                    <a:lumMod val="75000"/>
                    <a:lumOff val="25000"/>
                  </a:schemeClr>
                </a:solidFill>
              </a:rPr>
              <a:t>MEDICAL USES:</a:t>
            </a:r>
          </a:p>
          <a:p>
            <a:pPr marL="0" indent="0" fontAlgn="auto">
              <a:spcAft>
                <a:spcPts val="0"/>
              </a:spcAft>
              <a:buFont typeface="Wingdings 3" charset="2"/>
              <a:buNone/>
              <a:defRPr/>
            </a:pPr>
            <a:r>
              <a:rPr lang="en-IN" b="1" dirty="0">
                <a:solidFill>
                  <a:schemeClr val="tx1">
                    <a:lumMod val="75000"/>
                    <a:lumOff val="25000"/>
                  </a:schemeClr>
                </a:solidFill>
              </a:rPr>
              <a:t>MRI BEDS</a:t>
            </a:r>
          </a:p>
          <a:p>
            <a:pPr fontAlgn="auto">
              <a:spcAft>
                <a:spcPts val="0"/>
              </a:spcAft>
              <a:buFont typeface="Wingdings 3" charset="2"/>
              <a:buChar char=""/>
              <a:defRPr/>
            </a:pPr>
            <a:endParaRPr lang="en-IN" dirty="0">
              <a:solidFill>
                <a:schemeClr val="tx1">
                  <a:lumMod val="75000"/>
                  <a:lumOff val="25000"/>
                </a:schemeClr>
              </a:solidFill>
            </a:endParaRPr>
          </a:p>
        </p:txBody>
      </p:sp>
      <p:sp>
        <p:nvSpPr>
          <p:cNvPr id="2" name="Title 1">
            <a:extLst>
              <a:ext uri="{FF2B5EF4-FFF2-40B4-BE49-F238E27FC236}"/>
            </a:extLst>
          </p:cNvPr>
          <p:cNvSpPr>
            <a:spLocks noGrp="1"/>
          </p:cNvSpPr>
          <p:nvPr>
            <p:ph type="title"/>
          </p:nvPr>
        </p:nvSpPr>
        <p:spPr/>
        <p:txBody>
          <a:bodyPr rtlCol="0">
            <a:normAutofit fontScale="90000"/>
          </a:bodyPr>
          <a:lstStyle/>
          <a:p>
            <a:pPr algn="l" fontAlgn="auto">
              <a:spcAft>
                <a:spcPts val="0"/>
              </a:spcAft>
              <a:defRPr/>
            </a:pPr>
            <a:r>
              <a:rPr lang="en-IN" dirty="0" smtClean="0"/>
              <a:t/>
            </a:r>
            <a:br>
              <a:rPr lang="en-IN" dirty="0" smtClean="0"/>
            </a:br>
            <a:r>
              <a:rPr lang="en-IN" dirty="0"/>
              <a:t/>
            </a:r>
            <a:br>
              <a:rPr lang="en-IN" dirty="0"/>
            </a:br>
            <a:r>
              <a:rPr lang="en-IN" dirty="0" smtClean="0"/>
              <a:t>SCOPE</a:t>
            </a:r>
            <a:r>
              <a:rPr lang="en-IN" dirty="0"/>
              <a:t/>
            </a:r>
            <a:br>
              <a:rPr lang="en-IN" dirty="0"/>
            </a:br>
            <a:r>
              <a:rPr lang="en-IN" dirty="0"/>
              <a:t/>
            </a:r>
            <a:br>
              <a:rPr lang="en-IN" dirty="0"/>
            </a:br>
            <a:r>
              <a:rPr lang="en-IN" sz="2000" b="1" dirty="0">
                <a:solidFill>
                  <a:schemeClr val="tx1"/>
                </a:solidFill>
              </a:rPr>
              <a:t>SECURITY SOLUTIONS:</a:t>
            </a:r>
            <a:r>
              <a:rPr lang="en-IN" dirty="0"/>
              <a:t/>
            </a:r>
            <a:br>
              <a:rPr lang="en-IN" dirty="0"/>
            </a:br>
            <a:endParaRPr lang="en-IN" dirty="0"/>
          </a:p>
        </p:txBody>
      </p:sp>
      <p:pic>
        <p:nvPicPr>
          <p:cNvPr id="15364" name="Picture 2" descr="Image result for TELESCOPIC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535" y="2661901"/>
            <a:ext cx="44148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2994" y="4005064"/>
            <a:ext cx="234196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156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altLang="en-US" sz="1800" dirty="0" smtClean="0">
                <a:latin typeface="Times New Roman" panose="02020603050405020304" pitchFamily="18" charset="0"/>
                <a:cs typeface="Times New Roman" panose="02020603050405020304" pitchFamily="18" charset="0"/>
              </a:rPr>
              <a:t>R2A Automation is working in handling automation systems. We work for various industries like Automotive, Logistics, Tyre, Glass and more.</a:t>
            </a:r>
          </a:p>
          <a:p>
            <a:pPr marL="0" indent="0">
              <a:buNone/>
            </a:pPr>
            <a:r>
              <a:rPr lang="en-IN" sz="1800" b="1" dirty="0" smtClean="0">
                <a:latin typeface="Times New Roman" panose="02020603050405020304" pitchFamily="18" charset="0"/>
                <a:cs typeface="Times New Roman" panose="02020603050405020304" pitchFamily="18" charset="0"/>
              </a:rPr>
              <a:t>R2a </a:t>
            </a:r>
            <a:r>
              <a:rPr lang="en-IN" sz="1800" b="1" dirty="0">
                <a:latin typeface="Times New Roman" panose="02020603050405020304" pitchFamily="18" charset="0"/>
                <a:cs typeface="Times New Roman" panose="02020603050405020304" pitchFamily="18" charset="0"/>
              </a:rPr>
              <a:t>Automation Pvt Ltd.</a:t>
            </a:r>
            <a:r>
              <a:rPr lang="en-IN" sz="1800" dirty="0">
                <a:latin typeface="Times New Roman" panose="02020603050405020304" pitchFamily="18" charset="0"/>
                <a:cs typeface="Times New Roman" panose="02020603050405020304" pitchFamily="18" charset="0"/>
              </a:rPr>
              <a:t> has gained immense expertise in supplying &amp; trading of Gantries, conveyors, floor automation etc. The supplier company is located in Pune, Maharashtra and is one of the leading sellers of listed products. Buy Gantries, </a:t>
            </a:r>
            <a:r>
              <a:rPr lang="en-IN" sz="1800" dirty="0" smtClean="0">
                <a:latin typeface="Times New Roman" panose="02020603050405020304" pitchFamily="18" charset="0"/>
                <a:cs typeface="Times New Roman" panose="02020603050405020304" pitchFamily="18" charset="0"/>
              </a:rPr>
              <a:t>conveyors, floor automation in bulk from us for the best quality products and services</a:t>
            </a:r>
            <a:endParaRPr lang="en-IN"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IN" dirty="0" smtClean="0"/>
              <a:t>About R2A</a:t>
            </a:r>
            <a:endParaRPr lang="en-I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998" y="4260651"/>
            <a:ext cx="6188075" cy="259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7899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IN" dirty="0"/>
          </a:p>
        </p:txBody>
      </p:sp>
      <p:sp>
        <p:nvSpPr>
          <p:cNvPr id="3" name="Title 2"/>
          <p:cNvSpPr>
            <a:spLocks noGrp="1"/>
          </p:cNvSpPr>
          <p:nvPr>
            <p:ph type="title"/>
          </p:nvPr>
        </p:nvSpPr>
        <p:spPr>
          <a:xfrm>
            <a:off x="755576" y="2564904"/>
            <a:ext cx="7756263" cy="1054250"/>
          </a:xfrm>
        </p:spPr>
        <p:txBody>
          <a:bodyPr/>
          <a:lstStyle/>
          <a:p>
            <a:r>
              <a:rPr lang="en-IN" dirty="0" smtClean="0"/>
              <a:t>THANK YOU</a:t>
            </a:r>
            <a:endParaRPr lang="en-IN" dirty="0"/>
          </a:p>
        </p:txBody>
      </p:sp>
    </p:spTree>
    <p:extLst>
      <p:ext uri="{BB962C8B-B14F-4D97-AF65-F5344CB8AC3E}">
        <p14:creationId xmlns:p14="http://schemas.microsoft.com/office/powerpoint/2010/main" val="4103282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base"/>
            <a:r>
              <a:rPr lang="en-IN" sz="1800" dirty="0">
                <a:latin typeface="Times New Roman" panose="02020603050405020304" pitchFamily="18" charset="0"/>
                <a:cs typeface="Times New Roman" panose="02020603050405020304" pitchFamily="18" charset="0"/>
              </a:rPr>
              <a:t>A computer can do only three things: copy information, store and retrieve information, and derive new information from existing </a:t>
            </a:r>
            <a:r>
              <a:rPr lang="en-IN" sz="1800" dirty="0" smtClean="0">
                <a:latin typeface="Times New Roman" panose="02020603050405020304" pitchFamily="18" charset="0"/>
                <a:cs typeface="Times New Roman" panose="02020603050405020304" pitchFamily="18" charset="0"/>
              </a:rPr>
              <a:t>information. Everything </a:t>
            </a:r>
            <a:r>
              <a:rPr lang="en-IN" sz="1800" dirty="0">
                <a:latin typeface="Times New Roman" panose="02020603050405020304" pitchFamily="18" charset="0"/>
                <a:cs typeface="Times New Roman" panose="02020603050405020304" pitchFamily="18" charset="0"/>
              </a:rPr>
              <a:t>else a computer can do is a combination of those three things.</a:t>
            </a:r>
          </a:p>
          <a:p>
            <a:pPr fontAlgn="base"/>
            <a:r>
              <a:rPr lang="en-IN" sz="1800" dirty="0">
                <a:latin typeface="Times New Roman" panose="02020603050405020304" pitchFamily="18" charset="0"/>
                <a:cs typeface="Times New Roman" panose="02020603050405020304" pitchFamily="18" charset="0"/>
              </a:rPr>
              <a:t>Human beings can do those things too. People can copy information, store and retrieve information, and derive new information from existing information</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differences between people and computers is not in their ability to do those things, but the speed at which they can do them. Anything that a computer can do, a human could do, given enough time.</a:t>
            </a:r>
            <a:r>
              <a:rPr lang="en-IN" sz="1800" dirty="0" smtClean="0">
                <a:latin typeface="Times New Roman" panose="02020603050405020304" pitchFamily="18" charset="0"/>
                <a:cs typeface="Times New Roman" panose="02020603050405020304" pitchFamily="18" charset="0"/>
              </a:rPr>
              <a:t>.</a:t>
            </a:r>
          </a:p>
          <a:p>
            <a:r>
              <a:rPr lang="en-IN" sz="1800" dirty="0" smtClean="0">
                <a:latin typeface="Times New Roman" panose="02020603050405020304" pitchFamily="18" charset="0"/>
                <a:cs typeface="Times New Roman" panose="02020603050405020304" pitchFamily="18" charset="0"/>
              </a:rPr>
              <a:t>Sometimes our purpose in automating is to do the "impossible"—that is, to make a qualitative leap, </a:t>
            </a:r>
            <a:r>
              <a:rPr lang="en-IN" sz="1800" u="sng" dirty="0" smtClean="0">
                <a:latin typeface="Times New Roman" panose="02020603050405020304" pitchFamily="18" charset="0"/>
                <a:cs typeface="Times New Roman" panose="02020603050405020304" pitchFamily="18" charset="0"/>
              </a:rPr>
              <a:t>a discontinuous improvement in the quality attributes of a process.</a:t>
            </a:r>
          </a:p>
          <a:p>
            <a:r>
              <a:rPr lang="en-IN" sz="1800" dirty="0">
                <a:latin typeface="Times New Roman" panose="02020603050405020304" pitchFamily="18" charset="0"/>
                <a:cs typeface="Times New Roman" panose="02020603050405020304" pitchFamily="18" charset="0"/>
              </a:rPr>
              <a:t>So the most common goal, from a corporate point of view, is to reduce the cost of human </a:t>
            </a:r>
            <a:r>
              <a:rPr lang="en-IN" sz="1800" dirty="0" smtClean="0">
                <a:latin typeface="Times New Roman" panose="02020603050405020304" pitchFamily="18" charset="0"/>
                <a:cs typeface="Times New Roman" panose="02020603050405020304" pitchFamily="18" charset="0"/>
              </a:rPr>
              <a:t>labour </a:t>
            </a:r>
            <a:r>
              <a:rPr lang="en-IN" sz="1800" dirty="0">
                <a:latin typeface="Times New Roman" panose="02020603050405020304" pitchFamily="18" charset="0"/>
                <a:cs typeface="Times New Roman" panose="02020603050405020304" pitchFamily="18" charset="0"/>
              </a:rPr>
              <a:t>and thus increase the profits of the business; this is how business managers see the benefits of automation for their business.</a:t>
            </a:r>
            <a:endParaRPr lang="en-IN" sz="1800" u="sng"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goal of automation for the customer is resetting their expectations about how they invest their time with a business; the customer experience. </a:t>
            </a:r>
            <a:endParaRPr lang="en-IN" sz="1800" u="sng"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IN" dirty="0" smtClean="0"/>
              <a:t>INTRODUCTION</a:t>
            </a:r>
            <a:endParaRPr lang="en-IN" dirty="0"/>
          </a:p>
        </p:txBody>
      </p:sp>
    </p:spTree>
    <p:extLst>
      <p:ext uri="{BB962C8B-B14F-4D97-AF65-F5344CB8AC3E}">
        <p14:creationId xmlns:p14="http://schemas.microsoft.com/office/powerpoint/2010/main" val="987741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In various automating industries of INDIA, the issue of </a:t>
            </a:r>
            <a:r>
              <a:rPr lang="en-IN" u="sng" dirty="0" smtClean="0"/>
              <a:t>OBJECT TRANSFER </a:t>
            </a:r>
            <a:r>
              <a:rPr lang="en-IN" dirty="0" smtClean="0"/>
              <a:t>is not executed at optimum productivity levels.</a:t>
            </a:r>
          </a:p>
          <a:p>
            <a:r>
              <a:rPr lang="en-IN" dirty="0" smtClean="0"/>
              <a:t>We aim to replace the conventional transferring system by new TELESCOPIC SHUTTLE SYSTEM.</a:t>
            </a:r>
          </a:p>
          <a:p>
            <a:r>
              <a:rPr lang="en-IN" dirty="0" smtClean="0"/>
              <a:t>The new system is </a:t>
            </a:r>
            <a:r>
              <a:rPr lang="en-IN" u="sng" dirty="0" smtClean="0"/>
              <a:t>fully automated and compact </a:t>
            </a:r>
            <a:r>
              <a:rPr lang="en-IN" dirty="0" smtClean="0"/>
              <a:t>to not only reduce the time required but also the space of housing.</a:t>
            </a:r>
          </a:p>
          <a:p>
            <a:endParaRPr lang="en-IN" dirty="0"/>
          </a:p>
        </p:txBody>
      </p:sp>
      <p:sp>
        <p:nvSpPr>
          <p:cNvPr id="2" name="Title 1"/>
          <p:cNvSpPr>
            <a:spLocks noGrp="1"/>
          </p:cNvSpPr>
          <p:nvPr>
            <p:ph type="title"/>
          </p:nvPr>
        </p:nvSpPr>
        <p:spPr/>
        <p:txBody>
          <a:bodyPr/>
          <a:lstStyle/>
          <a:p>
            <a:r>
              <a:rPr lang="en-IN" dirty="0" smtClean="0"/>
              <a:t>ABSTRACT</a:t>
            </a:r>
            <a:endParaRPr lang="en-IN" dirty="0"/>
          </a:p>
        </p:txBody>
      </p:sp>
    </p:spTree>
    <p:extLst>
      <p:ext uri="{BB962C8B-B14F-4D97-AF65-F5344CB8AC3E}">
        <p14:creationId xmlns:p14="http://schemas.microsoft.com/office/powerpoint/2010/main" val="522915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981624872"/>
              </p:ext>
            </p:extLst>
          </p:nvPr>
        </p:nvGraphicFramePr>
        <p:xfrm>
          <a:off x="683568" y="1700808"/>
          <a:ext cx="7747002" cy="4876800"/>
        </p:xfrm>
        <a:graphic>
          <a:graphicData uri="http://schemas.openxmlformats.org/drawingml/2006/table">
            <a:tbl>
              <a:tblPr firstRow="1" bandRow="1">
                <a:tableStyleId>{5C22544A-7EE6-4342-B048-85BDC9FD1C3A}</a:tableStyleId>
              </a:tblPr>
              <a:tblGrid>
                <a:gridCol w="1936751"/>
                <a:gridCol w="987756"/>
                <a:gridCol w="2885744"/>
                <a:gridCol w="1936751"/>
              </a:tblGrid>
              <a:tr h="370840">
                <a:tc>
                  <a:txBody>
                    <a:bodyPr/>
                    <a:lstStyle/>
                    <a:p>
                      <a:r>
                        <a:rPr lang="en-IN" dirty="0" smtClean="0"/>
                        <a:t>PAPER</a:t>
                      </a:r>
                      <a:r>
                        <a:rPr lang="en-IN" baseline="0" dirty="0" smtClean="0"/>
                        <a:t> TITLE</a:t>
                      </a:r>
                      <a:endParaRPr lang="en-IN" dirty="0"/>
                    </a:p>
                  </a:txBody>
                  <a:tcPr marL="86078" marR="86078"/>
                </a:tc>
                <a:tc>
                  <a:txBody>
                    <a:bodyPr/>
                    <a:lstStyle/>
                    <a:p>
                      <a:r>
                        <a:rPr lang="en-IN" dirty="0" smtClean="0"/>
                        <a:t>AUTHOR</a:t>
                      </a:r>
                      <a:endParaRPr lang="en-IN" dirty="0"/>
                    </a:p>
                  </a:txBody>
                  <a:tcPr marL="86078" marR="86078"/>
                </a:tc>
                <a:tc>
                  <a:txBody>
                    <a:bodyPr/>
                    <a:lstStyle/>
                    <a:p>
                      <a:r>
                        <a:rPr lang="en-IN" dirty="0" smtClean="0"/>
                        <a:t>CONTENTS</a:t>
                      </a:r>
                      <a:endParaRPr lang="en-IN" dirty="0"/>
                    </a:p>
                  </a:txBody>
                  <a:tcPr marL="86078" marR="86078"/>
                </a:tc>
                <a:tc>
                  <a:txBody>
                    <a:bodyPr/>
                    <a:lstStyle/>
                    <a:p>
                      <a:r>
                        <a:rPr lang="en-IN" dirty="0" smtClean="0"/>
                        <a:t>EXTRACTED DATA</a:t>
                      </a:r>
                      <a:endParaRPr lang="en-IN" dirty="0"/>
                    </a:p>
                  </a:txBody>
                  <a:tcPr marL="86078" marR="86078"/>
                </a:tc>
              </a:tr>
              <a:tr h="370840">
                <a:tc>
                  <a:txBody>
                    <a:bodyPr/>
                    <a:lstStyle/>
                    <a:p>
                      <a:r>
                        <a:rPr lang="en-IN" smtClean="0"/>
                        <a:t>Dynamic Analysis of Gear and Rack Transmission System.</a:t>
                      </a:r>
                      <a:endParaRPr lang="en-IN" dirty="0"/>
                    </a:p>
                  </a:txBody>
                  <a:tcPr marL="86078" marR="86078"/>
                </a:tc>
                <a:tc>
                  <a:txBody>
                    <a:bodyPr/>
                    <a:lstStyle/>
                    <a:p>
                      <a:r>
                        <a:rPr lang="en-IN" dirty="0" smtClean="0"/>
                        <a:t>Xiao </a:t>
                      </a:r>
                      <a:r>
                        <a:rPr lang="en-IN" dirty="0" err="1" smtClean="0"/>
                        <a:t>Yanjun</a:t>
                      </a:r>
                      <a:r>
                        <a:rPr lang="en-IN" dirty="0" smtClean="0"/>
                        <a:t>, He </a:t>
                      </a:r>
                      <a:r>
                        <a:rPr lang="en-IN" dirty="0" err="1" smtClean="0"/>
                        <a:t>Lihu</a:t>
                      </a:r>
                      <a:r>
                        <a:rPr lang="en-IN" dirty="0" smtClean="0"/>
                        <a:t>, Zhu </a:t>
                      </a:r>
                      <a:r>
                        <a:rPr lang="en-IN" dirty="0" err="1" smtClean="0"/>
                        <a:t>Jiayu</a:t>
                      </a:r>
                      <a:r>
                        <a:rPr lang="en-IN" dirty="0" smtClean="0"/>
                        <a:t> and Xiao </a:t>
                      </a:r>
                      <a:r>
                        <a:rPr lang="en-IN" dirty="0" err="1" smtClean="0"/>
                        <a:t>Yanchun</a:t>
                      </a:r>
                      <a:endParaRPr lang="en-IN" dirty="0"/>
                    </a:p>
                  </a:txBody>
                  <a:tcPr marL="86078" marR="86078"/>
                </a:tc>
                <a:tc>
                  <a:txBody>
                    <a:bodyPr/>
                    <a:lstStyle/>
                    <a:p>
                      <a:r>
                        <a:rPr lang="en-IN" dirty="0" smtClean="0"/>
                        <a:t>Gear and rack system is commonly used as a component in mechanical device, so its strength check has practical implications. Typically the contact stress, bending stress of gear and rack are computed by traditional methods. However, the conventional formula to calculate the contact stress in the gear is only on one certain point of time and on one contact surface. </a:t>
                      </a:r>
                      <a:endParaRPr lang="en-IN" sz="1600" dirty="0"/>
                    </a:p>
                  </a:txBody>
                  <a:tcPr marL="86078" marR="86078"/>
                </a:tc>
                <a:tc>
                  <a:txBody>
                    <a:bodyPr/>
                    <a:lstStyle/>
                    <a:p>
                      <a:r>
                        <a:rPr lang="en-IN" sz="1600" dirty="0" smtClean="0"/>
                        <a:t>The maximum equivalent stress of the gear and rack occurs in the gear and rack out-meshing contact point, and only in this point, because there is local high stress in the addendum line. This is why gear tooth is patched on the top to avoid the condition of local high stress in engineering.</a:t>
                      </a:r>
                      <a:endParaRPr lang="en-IN" sz="1600" b="1" dirty="0"/>
                    </a:p>
                  </a:txBody>
                  <a:tcPr marL="86078" marR="86078"/>
                </a:tc>
              </a:tr>
            </a:tbl>
          </a:graphicData>
        </a:graphic>
      </p:graphicFrame>
      <p:sp>
        <p:nvSpPr>
          <p:cNvPr id="2" name="Title 1"/>
          <p:cNvSpPr>
            <a:spLocks noGrp="1"/>
          </p:cNvSpPr>
          <p:nvPr>
            <p:ph type="title"/>
          </p:nvPr>
        </p:nvSpPr>
        <p:spPr/>
        <p:txBody>
          <a:bodyPr/>
          <a:lstStyle/>
          <a:p>
            <a:pPr algn="l"/>
            <a:r>
              <a:rPr lang="en-IN" dirty="0" smtClean="0"/>
              <a:t>LITERATURE REVIEW</a:t>
            </a:r>
            <a:endParaRPr lang="en-IN" dirty="0"/>
          </a:p>
        </p:txBody>
      </p:sp>
    </p:spTree>
    <p:extLst>
      <p:ext uri="{BB962C8B-B14F-4D97-AF65-F5344CB8AC3E}">
        <p14:creationId xmlns:p14="http://schemas.microsoft.com/office/powerpoint/2010/main" val="788584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9628177"/>
              </p:ext>
            </p:extLst>
          </p:nvPr>
        </p:nvGraphicFramePr>
        <p:xfrm>
          <a:off x="683568" y="332656"/>
          <a:ext cx="7747002" cy="5943600"/>
        </p:xfrm>
        <a:graphic>
          <a:graphicData uri="http://schemas.openxmlformats.org/drawingml/2006/table">
            <a:tbl>
              <a:tblPr firstRow="1" bandRow="1">
                <a:tableStyleId>{5C22544A-7EE6-4342-B048-85BDC9FD1C3A}</a:tableStyleId>
              </a:tblPr>
              <a:tblGrid>
                <a:gridCol w="1936751"/>
                <a:gridCol w="987756"/>
                <a:gridCol w="2885744"/>
                <a:gridCol w="1936751"/>
              </a:tblGrid>
              <a:tr h="370840">
                <a:tc>
                  <a:txBody>
                    <a:bodyPr/>
                    <a:lstStyle/>
                    <a:p>
                      <a:r>
                        <a:rPr lang="en-IN" dirty="0" smtClean="0"/>
                        <a:t>PAPER TITLE</a:t>
                      </a:r>
                      <a:endParaRPr lang="en-IN" dirty="0"/>
                    </a:p>
                  </a:txBody>
                  <a:tcPr marL="86078" marR="86078"/>
                </a:tc>
                <a:tc>
                  <a:txBody>
                    <a:bodyPr/>
                    <a:lstStyle/>
                    <a:p>
                      <a:r>
                        <a:rPr lang="en-IN" dirty="0" smtClean="0"/>
                        <a:t>AUTHOR</a:t>
                      </a:r>
                      <a:endParaRPr lang="en-IN" dirty="0"/>
                    </a:p>
                  </a:txBody>
                  <a:tcPr marL="86078" marR="86078"/>
                </a:tc>
                <a:tc>
                  <a:txBody>
                    <a:bodyPr/>
                    <a:lstStyle/>
                    <a:p>
                      <a:r>
                        <a:rPr lang="en-IN" dirty="0" smtClean="0"/>
                        <a:t>CONTENTS</a:t>
                      </a:r>
                      <a:endParaRPr lang="en-IN" dirty="0"/>
                    </a:p>
                  </a:txBody>
                  <a:tcPr marL="86078" marR="86078"/>
                </a:tc>
                <a:tc>
                  <a:txBody>
                    <a:bodyPr/>
                    <a:lstStyle/>
                    <a:p>
                      <a:r>
                        <a:rPr lang="en-IN" dirty="0" smtClean="0"/>
                        <a:t>EXTRACT</a:t>
                      </a:r>
                      <a:endParaRPr lang="en-IN" dirty="0"/>
                    </a:p>
                  </a:txBody>
                  <a:tcPr marL="86078" marR="86078"/>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SIMULATION BASED REGRESSION ANALYSIS FOR RACK CONFIGURATION OF AUTONOMOUS  VEHICLE STORAGE AND RETRIEVAL SYSTEM</a:t>
                      </a:r>
                      <a:endParaRPr lang="en-IN" dirty="0"/>
                    </a:p>
                  </a:txBody>
                  <a:tcPr marL="86078" marR="86078"/>
                </a:tc>
                <a:tc>
                  <a:txBody>
                    <a:bodyPr/>
                    <a:lstStyle/>
                    <a:p>
                      <a:r>
                        <a:rPr lang="en-IN" sz="1800" b="0" i="0" u="none" strike="noStrike" kern="1200" dirty="0" err="1" smtClean="0">
                          <a:solidFill>
                            <a:schemeClr val="dk1"/>
                          </a:solidFill>
                          <a:effectLst/>
                          <a:latin typeface="+mn-lt"/>
                          <a:ea typeface="+mn-ea"/>
                          <a:cs typeface="+mn-cs"/>
                          <a:hlinkClick r:id="rId2"/>
                        </a:rPr>
                        <a:t>Banu</a:t>
                      </a:r>
                      <a:r>
                        <a:rPr lang="en-IN" sz="1800" b="0" i="0" u="none" strike="noStrike" kern="1200" dirty="0" smtClean="0">
                          <a:solidFill>
                            <a:schemeClr val="dk1"/>
                          </a:solidFill>
                          <a:effectLst/>
                          <a:latin typeface="+mn-lt"/>
                          <a:ea typeface="+mn-ea"/>
                          <a:cs typeface="+mn-cs"/>
                          <a:hlinkClick r:id="rId2"/>
                        </a:rPr>
                        <a:t> Y. </a:t>
                      </a:r>
                      <a:r>
                        <a:rPr lang="en-IN" sz="1800" b="0" i="0" u="none" strike="noStrike" kern="1200" dirty="0" err="1" smtClean="0">
                          <a:solidFill>
                            <a:schemeClr val="dk1"/>
                          </a:solidFill>
                          <a:effectLst/>
                          <a:latin typeface="+mn-lt"/>
                          <a:ea typeface="+mn-ea"/>
                          <a:cs typeface="+mn-cs"/>
                          <a:hlinkClick r:id="rId2"/>
                        </a:rPr>
                        <a:t>Ekren</a:t>
                      </a:r>
                      <a:r>
                        <a:rPr lang="en-IN" sz="1800" b="0" i="0" u="none" strike="noStrike" kern="1200" dirty="0" smtClean="0">
                          <a:solidFill>
                            <a:schemeClr val="dk1"/>
                          </a:solidFill>
                          <a:effectLst/>
                          <a:latin typeface="+mn-lt"/>
                          <a:ea typeface="+mn-ea"/>
                          <a:cs typeface="+mn-cs"/>
                          <a:hlinkClick r:id="rId2"/>
                        </a:rPr>
                        <a:t> </a:t>
                      </a:r>
                      <a:r>
                        <a:rPr lang="en-IN" sz="1800" b="0" i="0" kern="1200" dirty="0" smtClean="0">
                          <a:solidFill>
                            <a:schemeClr val="dk1"/>
                          </a:solidFill>
                          <a:effectLst/>
                          <a:latin typeface="+mn-lt"/>
                          <a:ea typeface="+mn-ea"/>
                          <a:cs typeface="+mn-cs"/>
                        </a:rPr>
                        <a:t>;</a:t>
                      </a:r>
                    </a:p>
                    <a:p>
                      <a:r>
                        <a:rPr lang="en-IN" sz="1800" b="0" i="0" kern="1200" dirty="0" smtClean="0">
                          <a:solidFill>
                            <a:schemeClr val="dk1"/>
                          </a:solidFill>
                          <a:effectLst/>
                          <a:latin typeface="+mn-lt"/>
                          <a:ea typeface="+mn-ea"/>
                          <a:cs typeface="+mn-cs"/>
                        </a:rPr>
                        <a:t> </a:t>
                      </a:r>
                      <a:r>
                        <a:rPr lang="en-IN" sz="1800" b="0" i="0" u="none" strike="noStrike" kern="1200" dirty="0" err="1" smtClean="0">
                          <a:solidFill>
                            <a:schemeClr val="dk1"/>
                          </a:solidFill>
                          <a:effectLst/>
                          <a:latin typeface="+mn-lt"/>
                          <a:ea typeface="+mn-ea"/>
                          <a:cs typeface="+mn-cs"/>
                          <a:hlinkClick r:id="rId3"/>
                        </a:rPr>
                        <a:t>Sunderesh</a:t>
                      </a:r>
                      <a:r>
                        <a:rPr lang="en-IN" sz="1800" b="0" i="0" u="none" strike="noStrike" kern="1200" dirty="0" smtClean="0">
                          <a:solidFill>
                            <a:schemeClr val="dk1"/>
                          </a:solidFill>
                          <a:effectLst/>
                          <a:latin typeface="+mn-lt"/>
                          <a:ea typeface="+mn-ea"/>
                          <a:cs typeface="+mn-cs"/>
                          <a:hlinkClick r:id="rId3"/>
                        </a:rPr>
                        <a:t> S. </a:t>
                      </a:r>
                      <a:r>
                        <a:rPr lang="en-IN" sz="1800" b="0" i="0" u="none" strike="noStrike" kern="1200" dirty="0" err="1" smtClean="0">
                          <a:solidFill>
                            <a:schemeClr val="dk1"/>
                          </a:solidFill>
                          <a:effectLst/>
                          <a:latin typeface="+mn-lt"/>
                          <a:ea typeface="+mn-ea"/>
                          <a:cs typeface="+mn-cs"/>
                          <a:hlinkClick r:id="rId3"/>
                        </a:rPr>
                        <a:t>Heragu</a:t>
                      </a:r>
                      <a:endParaRPr lang="en-IN" sz="1800" b="0" i="0" kern="1200" dirty="0" smtClean="0">
                        <a:solidFill>
                          <a:schemeClr val="dk1"/>
                        </a:solidFill>
                        <a:effectLst/>
                        <a:latin typeface="+mn-lt"/>
                        <a:ea typeface="+mn-ea"/>
                        <a:cs typeface="+mn-cs"/>
                      </a:endParaRPr>
                    </a:p>
                    <a:p>
                      <a:r>
                        <a:rPr lang="en-IN" sz="1800" b="0" i="0" kern="1200" dirty="0" smtClean="0">
                          <a:solidFill>
                            <a:schemeClr val="dk1"/>
                          </a:solidFill>
                          <a:effectLst/>
                          <a:latin typeface="+mn-lt"/>
                          <a:ea typeface="+mn-ea"/>
                          <a:cs typeface="+mn-cs"/>
                        </a:rPr>
                        <a:t/>
                      </a:r>
                      <a:br>
                        <a:rPr lang="en-IN" sz="1800" b="0" i="0" kern="1200" dirty="0" smtClean="0">
                          <a:solidFill>
                            <a:schemeClr val="dk1"/>
                          </a:solidFill>
                          <a:effectLst/>
                          <a:latin typeface="+mn-lt"/>
                          <a:ea typeface="+mn-ea"/>
                          <a:cs typeface="+mn-cs"/>
                        </a:rPr>
                      </a:br>
                      <a:endParaRPr lang="en-IN" dirty="0"/>
                    </a:p>
                  </a:txBody>
                  <a:tcPr marL="86078" marR="86078"/>
                </a:tc>
                <a:tc>
                  <a:txBody>
                    <a:bodyPr/>
                    <a:lstStyle/>
                    <a:p>
                      <a:r>
                        <a:rPr lang="en-IN" sz="1800" b="0" i="0" kern="1200" dirty="0" smtClean="0">
                          <a:solidFill>
                            <a:schemeClr val="dk1"/>
                          </a:solidFill>
                          <a:effectLst/>
                          <a:latin typeface="+mn-lt"/>
                          <a:ea typeface="+mn-ea"/>
                          <a:cs typeface="+mn-cs"/>
                        </a:rPr>
                        <a:t>In this study, a simulation based regression analysis for rack configuration of an autonomous vehicle storage and retrieval system (AVS/RS) is presented. We develop a mathematical function for rack configuration of an AVS/RS that reflects the relationship between the output (response) and the input variables (factors) of the system.</a:t>
                      </a:r>
                      <a:endParaRPr lang="en-IN" dirty="0"/>
                    </a:p>
                  </a:txBody>
                  <a:tcPr marL="86078" marR="86078"/>
                </a:tc>
                <a:tc>
                  <a:txBody>
                    <a:bodyPr/>
                    <a:lstStyle/>
                    <a:p>
                      <a:r>
                        <a:rPr lang="en-IN" dirty="0" smtClean="0"/>
                        <a:t>In this system, autonomous vehicles (AVs) function as storage/retrieval (S/R) devices. The most important difference between an AVS/RS and a traditional crane-based automated storage and retrieval system (AS/RS) is the movement pattern of the S/R device</a:t>
                      </a:r>
                      <a:endParaRPr lang="en-IN" dirty="0"/>
                    </a:p>
                  </a:txBody>
                  <a:tcPr marL="86078" marR="86078"/>
                </a:tc>
              </a:tr>
            </a:tbl>
          </a:graphicData>
        </a:graphic>
      </p:graphicFrame>
      <p:graphicFrame>
        <p:nvGraphicFramePr>
          <p:cNvPr id="5" name="Table 4"/>
          <p:cNvGraphicFramePr>
            <a:graphicFrameLocks noGrp="1"/>
          </p:cNvGraphicFramePr>
          <p:nvPr/>
        </p:nvGraphicFramePr>
        <p:xfrm>
          <a:off x="-1620982" y="2452255"/>
          <a:ext cx="208280" cy="365760"/>
        </p:xfrm>
        <a:graphic>
          <a:graphicData uri="http://schemas.openxmlformats.org/drawingml/2006/table">
            <a:tbl>
              <a:tblPr/>
              <a:tblGrid>
                <a:gridCol w="208280"/>
              </a:tblGrid>
              <a:tr h="0">
                <a:tc>
                  <a:txBody>
                    <a:bodyPr/>
                    <a:lstStyle/>
                    <a:p>
                      <a:endParaRPr lang="en-IN" dirty="0"/>
                    </a:p>
                  </a:txBody>
                  <a:tcPr>
                    <a:lnL>
                      <a:noFill/>
                    </a:lnL>
                    <a:lnR>
                      <a:noFill/>
                    </a:lnR>
                    <a:lnT>
                      <a:noFill/>
                    </a:lnT>
                    <a:lnB>
                      <a:noFill/>
                    </a:lnB>
                  </a:tcPr>
                </a:tc>
              </a:tr>
            </a:tbl>
          </a:graphicData>
        </a:graphic>
      </p:graphicFrame>
    </p:spTree>
    <p:extLst>
      <p:ext uri="{BB962C8B-B14F-4D97-AF65-F5344CB8AC3E}">
        <p14:creationId xmlns:p14="http://schemas.microsoft.com/office/powerpoint/2010/main" val="393073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77206381"/>
              </p:ext>
            </p:extLst>
          </p:nvPr>
        </p:nvGraphicFramePr>
        <p:xfrm>
          <a:off x="683568" y="1196752"/>
          <a:ext cx="7747000" cy="5125720"/>
        </p:xfrm>
        <a:graphic>
          <a:graphicData uri="http://schemas.openxmlformats.org/drawingml/2006/table">
            <a:tbl>
              <a:tblPr firstRow="1" bandRow="1">
                <a:tableStyleId>{5C22544A-7EE6-4342-B048-85BDC9FD1C3A}</a:tableStyleId>
              </a:tblPr>
              <a:tblGrid>
                <a:gridCol w="1936750"/>
                <a:gridCol w="1936750"/>
                <a:gridCol w="1936750"/>
                <a:gridCol w="1936750"/>
              </a:tblGrid>
              <a:tr h="370840">
                <a:tc>
                  <a:txBody>
                    <a:bodyPr/>
                    <a:lstStyle/>
                    <a:p>
                      <a:r>
                        <a:rPr lang="en-IN" dirty="0" smtClean="0"/>
                        <a:t>PAPER TITLE</a:t>
                      </a:r>
                      <a:endParaRPr lang="en-IN" dirty="0"/>
                    </a:p>
                  </a:txBody>
                  <a:tcPr/>
                </a:tc>
                <a:tc>
                  <a:txBody>
                    <a:bodyPr/>
                    <a:lstStyle/>
                    <a:p>
                      <a:r>
                        <a:rPr lang="en-IN" dirty="0" smtClean="0"/>
                        <a:t>AUTHOR</a:t>
                      </a:r>
                      <a:endParaRPr lang="en-IN" dirty="0"/>
                    </a:p>
                  </a:txBody>
                  <a:tcPr/>
                </a:tc>
                <a:tc>
                  <a:txBody>
                    <a:bodyPr/>
                    <a:lstStyle/>
                    <a:p>
                      <a:r>
                        <a:rPr lang="en-IN" dirty="0" smtClean="0"/>
                        <a:t>CONTENT</a:t>
                      </a:r>
                      <a:endParaRPr lang="en-IN" dirty="0"/>
                    </a:p>
                  </a:txBody>
                  <a:tcPr/>
                </a:tc>
                <a:tc>
                  <a:txBody>
                    <a:bodyPr/>
                    <a:lstStyle/>
                    <a:p>
                      <a:r>
                        <a:rPr lang="en-IN" dirty="0" smtClean="0"/>
                        <a:t>EXTRACT</a:t>
                      </a:r>
                      <a:endParaRPr lang="en-IN" dirty="0"/>
                    </a:p>
                  </a:txBody>
                  <a:tcPr/>
                </a:tc>
              </a:tr>
              <a:tr h="370840">
                <a:tc>
                  <a:txBody>
                    <a:bodyPr/>
                    <a:lstStyle/>
                    <a:p>
                      <a:r>
                        <a:rPr lang="en-IN" sz="1800" b="1" i="0" u="none" strike="noStrike" kern="1200" baseline="0" dirty="0" smtClean="0">
                          <a:solidFill>
                            <a:schemeClr val="dk1"/>
                          </a:solidFill>
                          <a:latin typeface="+mn-lt"/>
                          <a:ea typeface="+mn-ea"/>
                          <a:cs typeface="+mn-cs"/>
                        </a:rPr>
                        <a:t>A study on a novel quick return mechanism</a:t>
                      </a:r>
                      <a:endParaRPr lang="en-IN" dirty="0"/>
                    </a:p>
                  </a:txBody>
                  <a:tcPr/>
                </a:tc>
                <a:tc>
                  <a:txBody>
                    <a:bodyPr/>
                    <a:lstStyle/>
                    <a:p>
                      <a:r>
                        <a:rPr lang="en-IN" sz="1800" b="0" i="0" u="none" strike="noStrike" kern="1200" baseline="0" dirty="0" err="1" smtClean="0">
                          <a:solidFill>
                            <a:schemeClr val="dk1"/>
                          </a:solidFill>
                          <a:latin typeface="+mn-lt"/>
                          <a:ea typeface="+mn-ea"/>
                          <a:cs typeface="+mn-cs"/>
                        </a:rPr>
                        <a:t>Venketesh</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Babu</a:t>
                      </a:r>
                      <a:endParaRPr lang="en-IN" dirty="0"/>
                    </a:p>
                  </a:txBody>
                  <a:tcPr/>
                </a:tc>
                <a:tc>
                  <a:txBody>
                    <a:bodyPr/>
                    <a:lstStyle/>
                    <a:p>
                      <a:r>
                        <a:rPr lang="en-IN" sz="1800" b="0" i="0" u="none" strike="noStrike" kern="1200" baseline="0" dirty="0" smtClean="0">
                          <a:solidFill>
                            <a:schemeClr val="dk1"/>
                          </a:solidFill>
                          <a:latin typeface="+mn-lt"/>
                          <a:ea typeface="+mn-ea"/>
                          <a:cs typeface="+mn-cs"/>
                        </a:rPr>
                        <a:t>quick return mechanism converts rotary motion into reciprocating motion at different rates of strokes. The time required for the stroke during which actual work takes place is higher than the return stroke. As a result, the productivity increases. </a:t>
                      </a:r>
                      <a:endParaRPr lang="en-IN" dirty="0"/>
                    </a:p>
                  </a:txBody>
                  <a:tcPr/>
                </a:tc>
                <a:tc>
                  <a:txBody>
                    <a:bodyPr/>
                    <a:lstStyle/>
                    <a:p>
                      <a:r>
                        <a:rPr lang="en-IN" sz="1800" b="0" i="0" u="none" strike="noStrike" kern="1200" baseline="0" dirty="0" smtClean="0">
                          <a:solidFill>
                            <a:schemeClr val="dk1"/>
                          </a:solidFill>
                          <a:latin typeface="+mn-lt"/>
                          <a:ea typeface="+mn-ea"/>
                          <a:cs typeface="+mn-cs"/>
                        </a:rPr>
                        <a:t>The weaknesses of the four bar mechanism and its inversions is that they are bulky and difficult to balance. Mechanisms having linkages are easier to manufacture but if compact space is required then using linkages is not recommended.</a:t>
                      </a:r>
                      <a:endParaRPr lang="en-IN" dirty="0"/>
                    </a:p>
                  </a:txBody>
                  <a:tcPr/>
                </a:tc>
              </a:tr>
            </a:tbl>
          </a:graphicData>
        </a:graphic>
      </p:graphicFrame>
      <p:sp>
        <p:nvSpPr>
          <p:cNvPr id="3" name="Title 2"/>
          <p:cNvSpPr>
            <a:spLocks noGrp="1"/>
          </p:cNvSpPr>
          <p:nvPr>
            <p:ph type="title"/>
          </p:nvPr>
        </p:nvSpPr>
        <p:spPr/>
        <p:txBody>
          <a:bodyPr/>
          <a:lstStyle/>
          <a:p>
            <a:endParaRPr lang="en-IN" dirty="0"/>
          </a:p>
        </p:txBody>
      </p:sp>
    </p:spTree>
    <p:extLst>
      <p:ext uri="{BB962C8B-B14F-4D97-AF65-F5344CB8AC3E}">
        <p14:creationId xmlns:p14="http://schemas.microsoft.com/office/powerpoint/2010/main" val="147889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077943476"/>
              </p:ext>
            </p:extLst>
          </p:nvPr>
        </p:nvGraphicFramePr>
        <p:xfrm>
          <a:off x="827584" y="1052736"/>
          <a:ext cx="7747000" cy="4577080"/>
        </p:xfrm>
        <a:graphic>
          <a:graphicData uri="http://schemas.openxmlformats.org/drawingml/2006/table">
            <a:tbl>
              <a:tblPr firstRow="1" bandRow="1">
                <a:tableStyleId>{5C22544A-7EE6-4342-B048-85BDC9FD1C3A}</a:tableStyleId>
              </a:tblPr>
              <a:tblGrid>
                <a:gridCol w="1936750"/>
                <a:gridCol w="1936750"/>
                <a:gridCol w="1936750"/>
                <a:gridCol w="1936750"/>
              </a:tblGrid>
              <a:tr h="370840">
                <a:tc>
                  <a:txBody>
                    <a:bodyPr/>
                    <a:lstStyle/>
                    <a:p>
                      <a:r>
                        <a:rPr lang="en-IN" dirty="0" smtClean="0"/>
                        <a:t>PAPER TITLE</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CONTENT</a:t>
                      </a:r>
                      <a:endParaRPr lang="en-IN" dirty="0"/>
                    </a:p>
                  </a:txBody>
                  <a:tcPr/>
                </a:tc>
                <a:tc>
                  <a:txBody>
                    <a:bodyPr/>
                    <a:lstStyle/>
                    <a:p>
                      <a:pPr algn="ctr"/>
                      <a:r>
                        <a:rPr lang="en-IN" dirty="0" smtClean="0"/>
                        <a:t>EXTRACT</a:t>
                      </a:r>
                      <a:endParaRPr lang="en-IN" dirty="0"/>
                    </a:p>
                  </a:txBody>
                  <a:tcPr/>
                </a:tc>
              </a:tr>
              <a:tr h="370840">
                <a:tc>
                  <a:txBody>
                    <a:bodyPr/>
                    <a:lstStyle/>
                    <a:p>
                      <a:r>
                        <a:rPr lang="en-IN" sz="1800" b="1" i="0" u="none" strike="noStrike" kern="1200" baseline="0" dirty="0" smtClean="0">
                          <a:solidFill>
                            <a:schemeClr val="dk1"/>
                          </a:solidFill>
                          <a:latin typeface="+mn-lt"/>
                          <a:ea typeface="+mn-ea"/>
                          <a:cs typeface="+mn-cs"/>
                        </a:rPr>
                        <a:t>Design and analysis of rack gear mechanical drive </a:t>
                      </a:r>
                      <a:endParaRPr lang="en-IN" dirty="0"/>
                    </a:p>
                  </a:txBody>
                  <a:tcPr/>
                </a:tc>
                <a:tc>
                  <a:txBody>
                    <a:bodyPr/>
                    <a:lstStyle/>
                    <a:p>
                      <a:r>
                        <a:rPr lang="en-IN" sz="1800" b="0" i="0" u="none" strike="noStrike" kern="1200" baseline="0" dirty="0" err="1" smtClean="0">
                          <a:solidFill>
                            <a:schemeClr val="dk1"/>
                          </a:solidFill>
                          <a:latin typeface="+mn-lt"/>
                          <a:ea typeface="+mn-ea"/>
                          <a:cs typeface="+mn-cs"/>
                        </a:rPr>
                        <a:t>Haseena</a:t>
                      </a:r>
                      <a:r>
                        <a:rPr lang="en-IN" sz="1800" b="0" i="0" u="none" strike="noStrike" kern="1200" baseline="0" dirty="0" smtClean="0">
                          <a:solidFill>
                            <a:schemeClr val="dk1"/>
                          </a:solidFill>
                          <a:latin typeface="+mn-lt"/>
                          <a:ea typeface="+mn-ea"/>
                          <a:cs typeface="+mn-cs"/>
                        </a:rPr>
                        <a:t> Bee </a:t>
                      </a:r>
                      <a:endParaRPr lang="en-IN" dirty="0"/>
                    </a:p>
                  </a:txBody>
                  <a:tcPr/>
                </a:tc>
                <a:tc>
                  <a:txBody>
                    <a:bodyPr/>
                    <a:lstStyle/>
                    <a:p>
                      <a:r>
                        <a:rPr lang="en-IN" sz="1800" b="0" i="0" u="none" strike="noStrike" kern="1200" baseline="0" dirty="0" smtClean="0">
                          <a:solidFill>
                            <a:schemeClr val="dk1"/>
                          </a:solidFill>
                          <a:latin typeface="+mn-lt"/>
                          <a:ea typeface="+mn-ea"/>
                          <a:cs typeface="+mn-cs"/>
                        </a:rPr>
                        <a:t>In this paper, modelling of the rack and pinion system is done using CATIA software. Analysis of the system is done using FEM. </a:t>
                      </a:r>
                      <a:endParaRPr lang="en-IN" dirty="0"/>
                    </a:p>
                  </a:txBody>
                  <a:tcPr/>
                </a:tc>
                <a:tc>
                  <a:txBody>
                    <a:bodyPr/>
                    <a:lstStyle/>
                    <a:p>
                      <a:r>
                        <a:rPr lang="en-IN" sz="1800" b="0" i="0" u="none" strike="noStrike" kern="1200" baseline="0" dirty="0" smtClean="0">
                          <a:solidFill>
                            <a:schemeClr val="dk1"/>
                          </a:solidFill>
                          <a:latin typeface="+mn-lt"/>
                          <a:ea typeface="+mn-ea"/>
                          <a:cs typeface="+mn-cs"/>
                        </a:rPr>
                        <a:t>The highly stressed parts are recognized from the analysis results and required modifications are carried out in the dimensions and the design of the system. Dynamic vibration analysis is also done</a:t>
                      </a:r>
                      <a:endParaRPr lang="en-IN" dirty="0"/>
                    </a:p>
                  </a:txBody>
                  <a:tcPr/>
                </a:tc>
              </a:tr>
            </a:tbl>
          </a:graphicData>
        </a:graphic>
      </p:graphicFrame>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814515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IN" dirty="0"/>
              <a:t>Thousands of </a:t>
            </a:r>
            <a:r>
              <a:rPr lang="en-IN" dirty="0" smtClean="0"/>
              <a:t>component(Front </a:t>
            </a:r>
            <a:r>
              <a:rPr lang="en-IN" dirty="0"/>
              <a:t>axle </a:t>
            </a:r>
            <a:r>
              <a:rPr lang="en-IN" dirty="0" smtClean="0"/>
              <a:t>beam of truck) </a:t>
            </a:r>
            <a:r>
              <a:rPr lang="en-IN" dirty="0"/>
              <a:t>are transferred  daily from the loading line to conveyor belt.</a:t>
            </a:r>
          </a:p>
          <a:p>
            <a:r>
              <a:rPr lang="en-IN" dirty="0"/>
              <a:t>The weight of this component is considerably high(150 to 250kg).Hence cranes are used to displace the product</a:t>
            </a:r>
          </a:p>
          <a:p>
            <a:r>
              <a:rPr lang="en-IN" dirty="0"/>
              <a:t>The cranes place these components on a fixture(mounted on a plate) which is operated by a hydraulic cylinder.</a:t>
            </a:r>
          </a:p>
          <a:p>
            <a:r>
              <a:rPr lang="en-IN" dirty="0"/>
              <a:t>The problem rises when there is insufficient space in the </a:t>
            </a:r>
            <a:r>
              <a:rPr lang="en-IN" dirty="0" smtClean="0"/>
              <a:t>housing. One </a:t>
            </a:r>
            <a:r>
              <a:rPr lang="en-IN" dirty="0"/>
              <a:t>may suggest using a smaller plate but it eventually results into larger strokes and hence larger power consumption</a:t>
            </a:r>
            <a:r>
              <a:rPr lang="en-IN" dirty="0" smtClean="0"/>
              <a:t>.</a:t>
            </a:r>
          </a:p>
          <a:p>
            <a:endParaRPr lang="en-IN" dirty="0"/>
          </a:p>
          <a:p>
            <a:endParaRPr lang="en-IN" dirty="0"/>
          </a:p>
        </p:txBody>
      </p:sp>
      <p:sp>
        <p:nvSpPr>
          <p:cNvPr id="2" name="Title 1"/>
          <p:cNvSpPr>
            <a:spLocks noGrp="1"/>
          </p:cNvSpPr>
          <p:nvPr>
            <p:ph type="title"/>
          </p:nvPr>
        </p:nvSpPr>
        <p:spPr/>
        <p:txBody>
          <a:bodyPr/>
          <a:lstStyle/>
          <a:p>
            <a:r>
              <a:rPr lang="en-IN" dirty="0" smtClean="0"/>
              <a:t>PROBLEM IDENTIFICATION</a:t>
            </a:r>
            <a:endParaRPr lang="en-IN" dirty="0"/>
          </a:p>
        </p:txBody>
      </p:sp>
    </p:spTree>
    <p:extLst>
      <p:ext uri="{BB962C8B-B14F-4D97-AF65-F5344CB8AC3E}">
        <p14:creationId xmlns:p14="http://schemas.microsoft.com/office/powerpoint/2010/main" val="3174102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CONVENTIONAL SYSTEM</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718" y="2247900"/>
            <a:ext cx="5608564" cy="387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52331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1052</TotalTime>
  <Words>1048</Words>
  <Application>Microsoft Office PowerPoint</Application>
  <PresentationFormat>On-screen Show (4:3)</PresentationFormat>
  <Paragraphs>182</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Hardcover</vt:lpstr>
      <vt:lpstr>DESIGN AND ANALYSIS OF LINEAR TELESCOPIC MOTION MECHANISM FOR MATERIAL HANDLING</vt:lpstr>
      <vt:lpstr>INTRODUCTION</vt:lpstr>
      <vt:lpstr>ABSTRACT</vt:lpstr>
      <vt:lpstr>LITERATURE REVIEW</vt:lpstr>
      <vt:lpstr>PowerPoint Presentation</vt:lpstr>
      <vt:lpstr>PowerPoint Presentation</vt:lpstr>
      <vt:lpstr>PowerPoint Presentation</vt:lpstr>
      <vt:lpstr>PROBLEM IDENTIFICATION</vt:lpstr>
      <vt:lpstr>CONVENTIONAL SYSTEM</vt:lpstr>
      <vt:lpstr>Aim of our project</vt:lpstr>
      <vt:lpstr>Basic layout of our system</vt:lpstr>
      <vt:lpstr>PLAN</vt:lpstr>
      <vt:lpstr>PowerPoint Presentation</vt:lpstr>
      <vt:lpstr>Conceptual Design</vt:lpstr>
      <vt:lpstr>PowerPoint Presentation</vt:lpstr>
      <vt:lpstr>Schedule</vt:lpstr>
      <vt:lpstr>  SCOPE  SECURITY SOLUTIONS: </vt:lpstr>
      <vt:lpstr>About R2A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47</cp:revision>
  <dcterms:created xsi:type="dcterms:W3CDTF">2018-09-26T10:16:02Z</dcterms:created>
  <dcterms:modified xsi:type="dcterms:W3CDTF">2019-06-05T05:38:31Z</dcterms:modified>
</cp:coreProperties>
</file>