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75CC92-367D-431F-BF90-1A6737F6F67E}">
          <p14:sldIdLst>
            <p14:sldId id="256"/>
            <p14:sldId id="257"/>
          </p14:sldIdLst>
        </p14:section>
        <p14:section name="Untitled Section" id="{E9514201-B2A5-43F5-A5D7-635C839AA8EA}">
          <p14:sldIdLst>
            <p14:sldId id="258"/>
            <p14:sldId id="259"/>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D65F95-F5BB-46BE-BF56-3BD5022B3C45}"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0C3DF5-28E5-4E8F-9D03-745EC66FF4DE}" type="slidenum">
              <a:rPr lang="en-IN" smtClean="0"/>
              <a:t>‹#›</a:t>
            </a:fld>
            <a:endParaRPr lang="en-IN"/>
          </a:p>
        </p:txBody>
      </p:sp>
    </p:spTree>
    <p:extLst>
      <p:ext uri="{BB962C8B-B14F-4D97-AF65-F5344CB8AC3E}">
        <p14:creationId xmlns:p14="http://schemas.microsoft.com/office/powerpoint/2010/main" val="132425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D65F95-F5BB-46BE-BF56-3BD5022B3C45}"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0C3DF5-28E5-4E8F-9D03-745EC66FF4DE}" type="slidenum">
              <a:rPr lang="en-IN" smtClean="0"/>
              <a:t>‹#›</a:t>
            </a:fld>
            <a:endParaRPr lang="en-IN"/>
          </a:p>
        </p:txBody>
      </p:sp>
    </p:spTree>
    <p:extLst>
      <p:ext uri="{BB962C8B-B14F-4D97-AF65-F5344CB8AC3E}">
        <p14:creationId xmlns:p14="http://schemas.microsoft.com/office/powerpoint/2010/main" val="2702672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D65F95-F5BB-46BE-BF56-3BD5022B3C45}"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0C3DF5-28E5-4E8F-9D03-745EC66FF4DE}" type="slidenum">
              <a:rPr lang="en-IN" smtClean="0"/>
              <a:t>‹#›</a:t>
            </a:fld>
            <a:endParaRPr lang="en-IN"/>
          </a:p>
        </p:txBody>
      </p:sp>
    </p:spTree>
    <p:extLst>
      <p:ext uri="{BB962C8B-B14F-4D97-AF65-F5344CB8AC3E}">
        <p14:creationId xmlns:p14="http://schemas.microsoft.com/office/powerpoint/2010/main" val="740622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D65F95-F5BB-46BE-BF56-3BD5022B3C45}"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0C3DF5-28E5-4E8F-9D03-745EC66FF4D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175421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D65F95-F5BB-46BE-BF56-3BD5022B3C45}"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0C3DF5-28E5-4E8F-9D03-745EC66FF4DE}" type="slidenum">
              <a:rPr lang="en-IN" smtClean="0"/>
              <a:t>‹#›</a:t>
            </a:fld>
            <a:endParaRPr lang="en-IN"/>
          </a:p>
        </p:txBody>
      </p:sp>
    </p:spTree>
    <p:extLst>
      <p:ext uri="{BB962C8B-B14F-4D97-AF65-F5344CB8AC3E}">
        <p14:creationId xmlns:p14="http://schemas.microsoft.com/office/powerpoint/2010/main" val="1845138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D65F95-F5BB-46BE-BF56-3BD5022B3C45}" type="datetimeFigureOut">
              <a:rPr lang="en-IN" smtClean="0"/>
              <a:t>03-03-2024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0C3DF5-28E5-4E8F-9D03-745EC66FF4DE}" type="slidenum">
              <a:rPr lang="en-IN" smtClean="0"/>
              <a:t>‹#›</a:t>
            </a:fld>
            <a:endParaRPr lang="en-IN"/>
          </a:p>
        </p:txBody>
      </p:sp>
    </p:spTree>
    <p:extLst>
      <p:ext uri="{BB962C8B-B14F-4D97-AF65-F5344CB8AC3E}">
        <p14:creationId xmlns:p14="http://schemas.microsoft.com/office/powerpoint/2010/main" val="2335524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3D65F95-F5BB-46BE-BF56-3BD5022B3C45}" type="datetimeFigureOut">
              <a:rPr lang="en-IN" smtClean="0"/>
              <a:t>03-03-2024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0C3DF5-28E5-4E8F-9D03-745EC66FF4DE}" type="slidenum">
              <a:rPr lang="en-IN" smtClean="0"/>
              <a:t>‹#›</a:t>
            </a:fld>
            <a:endParaRPr lang="en-IN"/>
          </a:p>
        </p:txBody>
      </p:sp>
    </p:spTree>
    <p:extLst>
      <p:ext uri="{BB962C8B-B14F-4D97-AF65-F5344CB8AC3E}">
        <p14:creationId xmlns:p14="http://schemas.microsoft.com/office/powerpoint/2010/main" val="1033840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D65F95-F5BB-46BE-BF56-3BD5022B3C45}"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0C3DF5-28E5-4E8F-9D03-745EC66FF4DE}" type="slidenum">
              <a:rPr lang="en-IN" smtClean="0"/>
              <a:t>‹#›</a:t>
            </a:fld>
            <a:endParaRPr lang="en-IN"/>
          </a:p>
        </p:txBody>
      </p:sp>
    </p:spTree>
    <p:extLst>
      <p:ext uri="{BB962C8B-B14F-4D97-AF65-F5344CB8AC3E}">
        <p14:creationId xmlns:p14="http://schemas.microsoft.com/office/powerpoint/2010/main" val="703162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D65F95-F5BB-46BE-BF56-3BD5022B3C45}"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0C3DF5-28E5-4E8F-9D03-745EC66FF4DE}" type="slidenum">
              <a:rPr lang="en-IN" smtClean="0"/>
              <a:t>‹#›</a:t>
            </a:fld>
            <a:endParaRPr lang="en-IN"/>
          </a:p>
        </p:txBody>
      </p:sp>
    </p:spTree>
    <p:extLst>
      <p:ext uri="{BB962C8B-B14F-4D97-AF65-F5344CB8AC3E}">
        <p14:creationId xmlns:p14="http://schemas.microsoft.com/office/powerpoint/2010/main" val="552724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3D65F95-F5BB-46BE-BF56-3BD5022B3C45}"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0C3DF5-28E5-4E8F-9D03-745EC66FF4DE}" type="slidenum">
              <a:rPr lang="en-IN" smtClean="0"/>
              <a:t>‹#›</a:t>
            </a:fld>
            <a:endParaRPr lang="en-IN"/>
          </a:p>
        </p:txBody>
      </p:sp>
    </p:spTree>
    <p:extLst>
      <p:ext uri="{BB962C8B-B14F-4D97-AF65-F5344CB8AC3E}">
        <p14:creationId xmlns:p14="http://schemas.microsoft.com/office/powerpoint/2010/main" val="3842945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D65F95-F5BB-46BE-BF56-3BD5022B3C45}" type="datetimeFigureOut">
              <a:rPr lang="en-IN" smtClean="0"/>
              <a:t>03-03-2024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E0C3DF5-28E5-4E8F-9D03-745EC66FF4DE}" type="slidenum">
              <a:rPr lang="en-IN" smtClean="0"/>
              <a:t>‹#›</a:t>
            </a:fld>
            <a:endParaRPr lang="en-IN"/>
          </a:p>
        </p:txBody>
      </p:sp>
    </p:spTree>
    <p:extLst>
      <p:ext uri="{BB962C8B-B14F-4D97-AF65-F5344CB8AC3E}">
        <p14:creationId xmlns:p14="http://schemas.microsoft.com/office/powerpoint/2010/main" val="341520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D65F95-F5BB-46BE-BF56-3BD5022B3C45}"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0C3DF5-28E5-4E8F-9D03-745EC66FF4DE}" type="slidenum">
              <a:rPr lang="en-IN" smtClean="0"/>
              <a:t>‹#›</a:t>
            </a:fld>
            <a:endParaRPr lang="en-IN"/>
          </a:p>
        </p:txBody>
      </p:sp>
    </p:spTree>
    <p:extLst>
      <p:ext uri="{BB962C8B-B14F-4D97-AF65-F5344CB8AC3E}">
        <p14:creationId xmlns:p14="http://schemas.microsoft.com/office/powerpoint/2010/main" val="283602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D65F95-F5BB-46BE-BF56-3BD5022B3C45}" type="datetimeFigureOut">
              <a:rPr lang="en-IN" smtClean="0"/>
              <a:t>03-03-2024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E0C3DF5-28E5-4E8F-9D03-745EC66FF4DE}" type="slidenum">
              <a:rPr lang="en-IN" smtClean="0"/>
              <a:t>‹#›</a:t>
            </a:fld>
            <a:endParaRPr lang="en-IN"/>
          </a:p>
        </p:txBody>
      </p:sp>
    </p:spTree>
    <p:extLst>
      <p:ext uri="{BB962C8B-B14F-4D97-AF65-F5344CB8AC3E}">
        <p14:creationId xmlns:p14="http://schemas.microsoft.com/office/powerpoint/2010/main" val="2944822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3D65F95-F5BB-46BE-BF56-3BD5022B3C45}" type="datetimeFigureOut">
              <a:rPr lang="en-IN" smtClean="0"/>
              <a:t>03-03-2024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E0C3DF5-28E5-4E8F-9D03-745EC66FF4DE}" type="slidenum">
              <a:rPr lang="en-IN" smtClean="0"/>
              <a:t>‹#›</a:t>
            </a:fld>
            <a:endParaRPr lang="en-IN"/>
          </a:p>
        </p:txBody>
      </p:sp>
    </p:spTree>
    <p:extLst>
      <p:ext uri="{BB962C8B-B14F-4D97-AF65-F5344CB8AC3E}">
        <p14:creationId xmlns:p14="http://schemas.microsoft.com/office/powerpoint/2010/main" val="2128033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3D65F95-F5BB-46BE-BF56-3BD5022B3C45}" type="datetimeFigureOut">
              <a:rPr lang="en-IN" smtClean="0"/>
              <a:t>03-03-2024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E0C3DF5-28E5-4E8F-9D03-745EC66FF4DE}" type="slidenum">
              <a:rPr lang="en-IN" smtClean="0"/>
              <a:t>‹#›</a:t>
            </a:fld>
            <a:endParaRPr lang="en-IN"/>
          </a:p>
        </p:txBody>
      </p:sp>
    </p:spTree>
    <p:extLst>
      <p:ext uri="{BB962C8B-B14F-4D97-AF65-F5344CB8AC3E}">
        <p14:creationId xmlns:p14="http://schemas.microsoft.com/office/powerpoint/2010/main" val="478706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3D65F95-F5BB-46BE-BF56-3BD5022B3C45}" type="datetimeFigureOut">
              <a:rPr lang="en-IN" smtClean="0"/>
              <a:t>03-03-2024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E0C3DF5-28E5-4E8F-9D03-745EC66FF4DE}" type="slidenum">
              <a:rPr lang="en-IN" smtClean="0"/>
              <a:t>‹#›</a:t>
            </a:fld>
            <a:endParaRPr lang="en-IN"/>
          </a:p>
        </p:txBody>
      </p:sp>
    </p:spTree>
    <p:extLst>
      <p:ext uri="{BB962C8B-B14F-4D97-AF65-F5344CB8AC3E}">
        <p14:creationId xmlns:p14="http://schemas.microsoft.com/office/powerpoint/2010/main" val="2272319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D65F95-F5BB-46BE-BF56-3BD5022B3C45}" type="datetimeFigureOut">
              <a:rPr lang="en-IN" smtClean="0"/>
              <a:t>03-03-2024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E0C3DF5-28E5-4E8F-9D03-745EC66FF4DE}" type="slidenum">
              <a:rPr lang="en-IN" smtClean="0"/>
              <a:t>‹#›</a:t>
            </a:fld>
            <a:endParaRPr lang="en-IN"/>
          </a:p>
        </p:txBody>
      </p:sp>
    </p:spTree>
    <p:extLst>
      <p:ext uri="{BB962C8B-B14F-4D97-AF65-F5344CB8AC3E}">
        <p14:creationId xmlns:p14="http://schemas.microsoft.com/office/powerpoint/2010/main" val="2792270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3D65F95-F5BB-46BE-BF56-3BD5022B3C45}" type="datetimeFigureOut">
              <a:rPr lang="en-IN" smtClean="0"/>
              <a:t>03-03-2024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E0C3DF5-28E5-4E8F-9D03-745EC66FF4DE}" type="slidenum">
              <a:rPr lang="en-IN" smtClean="0"/>
              <a:t>‹#›</a:t>
            </a:fld>
            <a:endParaRPr lang="en-IN"/>
          </a:p>
        </p:txBody>
      </p:sp>
    </p:spTree>
    <p:extLst>
      <p:ext uri="{BB962C8B-B14F-4D97-AF65-F5344CB8AC3E}">
        <p14:creationId xmlns:p14="http://schemas.microsoft.com/office/powerpoint/2010/main" val="1385703800"/>
      </p:ext>
    </p:extLst>
  </p:cSld>
  <p:clrMap bg1="dk1" tx1="lt1" bg2="dk2" tx2="lt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C9702-B39C-74D1-C2DF-FA02FF535ADE}"/>
              </a:ext>
            </a:extLst>
          </p:cNvPr>
          <p:cNvSpPr>
            <a:spLocks noGrp="1"/>
          </p:cNvSpPr>
          <p:nvPr>
            <p:ph type="ctrTitle"/>
          </p:nvPr>
        </p:nvSpPr>
        <p:spPr>
          <a:xfrm>
            <a:off x="1360228" y="77649"/>
            <a:ext cx="8408923" cy="1141551"/>
          </a:xfrm>
        </p:spPr>
        <p:txBody>
          <a:bodyPr/>
          <a:lstStyle/>
          <a:p>
            <a:pPr algn="ctr"/>
            <a:r>
              <a:rPr lang="en-IN" dirty="0"/>
              <a:t>  Minor Project</a:t>
            </a:r>
          </a:p>
        </p:txBody>
      </p:sp>
      <p:sp>
        <p:nvSpPr>
          <p:cNvPr id="3" name="Subtitle 2">
            <a:extLst>
              <a:ext uri="{FF2B5EF4-FFF2-40B4-BE49-F238E27FC236}">
                <a16:creationId xmlns:a16="http://schemas.microsoft.com/office/drawing/2014/main" id="{58E43C76-13FD-3B9A-0FD8-2D551C9B1265}"/>
              </a:ext>
            </a:extLst>
          </p:cNvPr>
          <p:cNvSpPr>
            <a:spLocks noGrp="1"/>
          </p:cNvSpPr>
          <p:nvPr>
            <p:ph type="subTitle" idx="1"/>
          </p:nvPr>
        </p:nvSpPr>
        <p:spPr>
          <a:xfrm>
            <a:off x="1571690" y="1437021"/>
            <a:ext cx="8925250" cy="895632"/>
          </a:xfrm>
        </p:spPr>
        <p:txBody>
          <a:bodyPr>
            <a:noAutofit/>
          </a:bodyPr>
          <a:lstStyle/>
          <a:p>
            <a:pPr algn="ctr"/>
            <a:r>
              <a:rPr lang="en-IN" sz="2400" dirty="0">
                <a:solidFill>
                  <a:schemeClr val="tx1">
                    <a:lumMod val="95000"/>
                  </a:schemeClr>
                </a:solidFill>
              </a:rPr>
              <a:t>Lakshmi </a:t>
            </a:r>
            <a:r>
              <a:rPr lang="en-IN" sz="2400" dirty="0" err="1">
                <a:solidFill>
                  <a:schemeClr val="tx1">
                    <a:lumMod val="95000"/>
                  </a:schemeClr>
                </a:solidFill>
              </a:rPr>
              <a:t>narain</a:t>
            </a:r>
            <a:r>
              <a:rPr lang="en-IN" sz="2400" dirty="0">
                <a:solidFill>
                  <a:schemeClr val="tx1">
                    <a:lumMod val="95000"/>
                  </a:schemeClr>
                </a:solidFill>
              </a:rPr>
              <a:t> college of technology</a:t>
            </a:r>
          </a:p>
          <a:p>
            <a:pPr algn="ctr"/>
            <a:r>
              <a:rPr lang="en-IN" sz="2400" dirty="0">
                <a:solidFill>
                  <a:schemeClr val="tx1">
                    <a:lumMod val="95000"/>
                  </a:schemeClr>
                </a:solidFill>
              </a:rPr>
              <a:t>Session : 2023-2024</a:t>
            </a:r>
          </a:p>
        </p:txBody>
      </p:sp>
      <p:sp>
        <p:nvSpPr>
          <p:cNvPr id="5" name="TextBox 4">
            <a:extLst>
              <a:ext uri="{FF2B5EF4-FFF2-40B4-BE49-F238E27FC236}">
                <a16:creationId xmlns:a16="http://schemas.microsoft.com/office/drawing/2014/main" id="{6422366B-F3C2-E123-3C5C-6EC01F04D977}"/>
              </a:ext>
            </a:extLst>
          </p:cNvPr>
          <p:cNvSpPr txBox="1"/>
          <p:nvPr/>
        </p:nvSpPr>
        <p:spPr>
          <a:xfrm>
            <a:off x="2472612" y="3023118"/>
            <a:ext cx="6848670" cy="461665"/>
          </a:xfrm>
          <a:prstGeom prst="rect">
            <a:avLst/>
          </a:prstGeom>
          <a:noFill/>
        </p:spPr>
        <p:txBody>
          <a:bodyPr wrap="square" rtlCol="0">
            <a:spAutoFit/>
          </a:bodyPr>
          <a:lstStyle/>
          <a:p>
            <a:pPr algn="ctr"/>
            <a:r>
              <a:rPr lang="en-IN" sz="2400" dirty="0"/>
              <a:t>WEATHER WEBSITE</a:t>
            </a:r>
          </a:p>
        </p:txBody>
      </p:sp>
      <p:sp>
        <p:nvSpPr>
          <p:cNvPr id="6" name="TextBox 5">
            <a:extLst>
              <a:ext uri="{FF2B5EF4-FFF2-40B4-BE49-F238E27FC236}">
                <a16:creationId xmlns:a16="http://schemas.microsoft.com/office/drawing/2014/main" id="{A761CA19-9896-56E5-F14A-D7614AEBB99A}"/>
              </a:ext>
            </a:extLst>
          </p:cNvPr>
          <p:cNvSpPr txBox="1"/>
          <p:nvPr/>
        </p:nvSpPr>
        <p:spPr>
          <a:xfrm>
            <a:off x="8220269" y="3778899"/>
            <a:ext cx="3816221" cy="646331"/>
          </a:xfrm>
          <a:prstGeom prst="rect">
            <a:avLst/>
          </a:prstGeom>
          <a:noFill/>
        </p:spPr>
        <p:txBody>
          <a:bodyPr wrap="square" rtlCol="0">
            <a:spAutoFit/>
          </a:bodyPr>
          <a:lstStyle/>
          <a:p>
            <a:pPr algn="ctr"/>
            <a:endParaRPr lang="en-IN" b="1" dirty="0"/>
          </a:p>
          <a:p>
            <a:pPr algn="ctr"/>
            <a:endParaRPr lang="en-IN" b="1" dirty="0"/>
          </a:p>
        </p:txBody>
      </p:sp>
      <p:sp>
        <p:nvSpPr>
          <p:cNvPr id="7" name="Rectangle 6">
            <a:extLst>
              <a:ext uri="{FF2B5EF4-FFF2-40B4-BE49-F238E27FC236}">
                <a16:creationId xmlns:a16="http://schemas.microsoft.com/office/drawing/2014/main" id="{01C0ABD5-9A92-C477-11DE-D47774B3E0DC}"/>
              </a:ext>
            </a:extLst>
          </p:cNvPr>
          <p:cNvSpPr/>
          <p:nvPr/>
        </p:nvSpPr>
        <p:spPr>
          <a:xfrm>
            <a:off x="7511143" y="3666930"/>
            <a:ext cx="4464697" cy="29484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TEAM MEMBERS:</a:t>
            </a:r>
          </a:p>
          <a:p>
            <a:pPr algn="ctr"/>
            <a:endParaRPr lang="en-IN" dirty="0"/>
          </a:p>
          <a:p>
            <a:pPr algn="ctr">
              <a:lnSpc>
                <a:spcPct val="150000"/>
              </a:lnSpc>
            </a:pPr>
            <a:r>
              <a:rPr lang="en-IN" dirty="0">
                <a:latin typeface="Lucida Sans" panose="020B0602030504020204" pitchFamily="34" charset="0"/>
              </a:rPr>
              <a:t>Abhishek Raj (0103CS211004)</a:t>
            </a:r>
          </a:p>
          <a:p>
            <a:pPr algn="ctr">
              <a:lnSpc>
                <a:spcPct val="150000"/>
              </a:lnSpc>
            </a:pPr>
            <a:r>
              <a:rPr lang="en-IN" dirty="0">
                <a:latin typeface="Lucida Sans" panose="020B0602030504020204" pitchFamily="34" charset="0"/>
              </a:rPr>
              <a:t>Aditya </a:t>
            </a:r>
            <a:r>
              <a:rPr lang="en-IN" dirty="0" err="1">
                <a:latin typeface="Lucida Sans" panose="020B0602030504020204" pitchFamily="34" charset="0"/>
              </a:rPr>
              <a:t>Phuleria</a:t>
            </a:r>
            <a:r>
              <a:rPr lang="en-IN" dirty="0">
                <a:latin typeface="Lucida Sans" panose="020B0602030504020204" pitchFamily="34" charset="0"/>
              </a:rPr>
              <a:t> (0103CS211013)</a:t>
            </a:r>
          </a:p>
          <a:p>
            <a:pPr algn="ctr">
              <a:lnSpc>
                <a:spcPct val="150000"/>
              </a:lnSpc>
            </a:pPr>
            <a:r>
              <a:rPr lang="en-IN" dirty="0">
                <a:latin typeface="Lucida Sans" panose="020B0602030504020204" pitchFamily="34" charset="0"/>
              </a:rPr>
              <a:t>Aryan Raj (0103CS211037)</a:t>
            </a:r>
          </a:p>
          <a:p>
            <a:pPr algn="ctr">
              <a:lnSpc>
                <a:spcPct val="150000"/>
              </a:lnSpc>
            </a:pPr>
            <a:r>
              <a:rPr lang="en-IN" dirty="0">
                <a:latin typeface="Lucida Sans" panose="020B0602030504020204" pitchFamily="34" charset="0"/>
              </a:rPr>
              <a:t>Ashish Kumar Tiwari</a:t>
            </a:r>
          </a:p>
          <a:p>
            <a:pPr algn="ctr">
              <a:lnSpc>
                <a:spcPct val="150000"/>
              </a:lnSpc>
            </a:pPr>
            <a:r>
              <a:rPr lang="en-IN" dirty="0">
                <a:latin typeface="Lucida Sans" panose="020B0602030504020204" pitchFamily="34" charset="0"/>
              </a:rPr>
              <a:t>(0103CS211039)</a:t>
            </a:r>
          </a:p>
        </p:txBody>
      </p:sp>
      <p:sp>
        <p:nvSpPr>
          <p:cNvPr id="8" name="Rectangle 7">
            <a:extLst>
              <a:ext uri="{FF2B5EF4-FFF2-40B4-BE49-F238E27FC236}">
                <a16:creationId xmlns:a16="http://schemas.microsoft.com/office/drawing/2014/main" id="{D57656E1-C25C-4550-F065-AC403FB6A2C7}"/>
              </a:ext>
            </a:extLst>
          </p:cNvPr>
          <p:cNvSpPr/>
          <p:nvPr/>
        </p:nvSpPr>
        <p:spPr>
          <a:xfrm>
            <a:off x="289250" y="4450702"/>
            <a:ext cx="3396343" cy="21647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IN" dirty="0">
                <a:latin typeface="Lucida Sans" panose="020B0602030504020204" pitchFamily="34" charset="0"/>
              </a:rPr>
              <a:t>Submitted To :</a:t>
            </a:r>
          </a:p>
          <a:p>
            <a:pPr algn="ctr">
              <a:lnSpc>
                <a:spcPct val="150000"/>
              </a:lnSpc>
            </a:pPr>
            <a:r>
              <a:rPr lang="en-IN" dirty="0">
                <a:latin typeface="Lucida Sans" panose="020B0602030504020204" pitchFamily="34" charset="0"/>
              </a:rPr>
              <a:t>CSE Department</a:t>
            </a:r>
          </a:p>
        </p:txBody>
      </p:sp>
    </p:spTree>
    <p:extLst>
      <p:ext uri="{BB962C8B-B14F-4D97-AF65-F5344CB8AC3E}">
        <p14:creationId xmlns:p14="http://schemas.microsoft.com/office/powerpoint/2010/main" val="93742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7001-80D6-DB85-57EC-9D76BAB508E7}"/>
              </a:ext>
            </a:extLst>
          </p:cNvPr>
          <p:cNvSpPr>
            <a:spLocks noGrp="1"/>
          </p:cNvSpPr>
          <p:nvPr>
            <p:ph type="title"/>
          </p:nvPr>
        </p:nvSpPr>
        <p:spPr>
          <a:xfrm>
            <a:off x="863016" y="312759"/>
            <a:ext cx="9151032" cy="732270"/>
          </a:xfrm>
        </p:spPr>
        <p:txBody>
          <a:bodyPr/>
          <a:lstStyle/>
          <a:p>
            <a:r>
              <a:rPr lang="en-IN" dirty="0"/>
              <a:t>Idea :</a:t>
            </a:r>
          </a:p>
        </p:txBody>
      </p:sp>
      <p:sp>
        <p:nvSpPr>
          <p:cNvPr id="3" name="Content Placeholder 2">
            <a:extLst>
              <a:ext uri="{FF2B5EF4-FFF2-40B4-BE49-F238E27FC236}">
                <a16:creationId xmlns:a16="http://schemas.microsoft.com/office/drawing/2014/main" id="{819E9D45-7A49-599C-20F5-A70E292F960C}"/>
              </a:ext>
            </a:extLst>
          </p:cNvPr>
          <p:cNvSpPr>
            <a:spLocks noGrp="1"/>
          </p:cNvSpPr>
          <p:nvPr>
            <p:ph idx="1"/>
          </p:nvPr>
        </p:nvSpPr>
        <p:spPr>
          <a:xfrm>
            <a:off x="970384" y="1399592"/>
            <a:ext cx="9993085" cy="4833257"/>
          </a:xfrm>
        </p:spPr>
        <p:txBody>
          <a:bodyPr/>
          <a:lstStyle/>
          <a:p>
            <a:pPr marL="0" indent="0" algn="l">
              <a:buNone/>
            </a:pPr>
            <a:r>
              <a:rPr lang="en-US" b="1" i="0" dirty="0">
                <a:solidFill>
                  <a:schemeClr val="tx1">
                    <a:lumMod val="95000"/>
                  </a:schemeClr>
                </a:solidFill>
                <a:effectLst/>
                <a:latin typeface="Söhne"/>
              </a:rPr>
              <a:t>Real-time Updates:</a:t>
            </a:r>
            <a:endParaRPr lang="en-US" b="0" i="0" dirty="0">
              <a:solidFill>
                <a:schemeClr val="tx1">
                  <a:lumMod val="95000"/>
                </a:schemeClr>
              </a:solidFill>
              <a:effectLst/>
              <a:latin typeface="Söhne"/>
            </a:endParaRPr>
          </a:p>
          <a:p>
            <a:pPr marL="457200" lvl="1" indent="0" algn="l">
              <a:buNone/>
            </a:pPr>
            <a:r>
              <a:rPr lang="en-US" b="0" i="0" dirty="0">
                <a:solidFill>
                  <a:schemeClr val="tx1">
                    <a:lumMod val="95000"/>
                  </a:schemeClr>
                </a:solidFill>
                <a:effectLst/>
                <a:latin typeface="Söhne"/>
              </a:rPr>
              <a:t>Implementing a system that continuously updates weather information in real-time ensures users receive the most accurate and current data.</a:t>
            </a:r>
          </a:p>
          <a:p>
            <a:pPr marL="0" indent="0" algn="l">
              <a:buNone/>
            </a:pPr>
            <a:r>
              <a:rPr lang="en-US" b="1" i="0" dirty="0">
                <a:solidFill>
                  <a:schemeClr val="tx1">
                    <a:lumMod val="95000"/>
                  </a:schemeClr>
                </a:solidFill>
                <a:effectLst/>
                <a:latin typeface="Söhne"/>
              </a:rPr>
              <a:t>User-Friendly Interface:</a:t>
            </a:r>
            <a:endParaRPr lang="en-US" b="0" i="0" dirty="0">
              <a:solidFill>
                <a:schemeClr val="tx1">
                  <a:lumMod val="95000"/>
                </a:schemeClr>
              </a:solidFill>
              <a:effectLst/>
              <a:latin typeface="Söhne"/>
            </a:endParaRPr>
          </a:p>
          <a:p>
            <a:pPr marL="457200" lvl="1" indent="0" algn="l">
              <a:buNone/>
            </a:pPr>
            <a:r>
              <a:rPr lang="en-US" b="0" i="0" dirty="0">
                <a:solidFill>
                  <a:schemeClr val="tx1">
                    <a:lumMod val="95000"/>
                  </a:schemeClr>
                </a:solidFill>
                <a:effectLst/>
                <a:latin typeface="Söhne"/>
              </a:rPr>
              <a:t>A clean, intuitive design allows users to navigate the website effortlessly. Consider incorporating customizable dashboards, allowing users to prioritize the information most relevant to them.</a:t>
            </a:r>
          </a:p>
          <a:p>
            <a:pPr marL="0" indent="0" algn="l">
              <a:buNone/>
            </a:pPr>
            <a:r>
              <a:rPr lang="en-US" b="1" i="0" dirty="0">
                <a:solidFill>
                  <a:schemeClr val="tx1">
                    <a:lumMod val="95000"/>
                  </a:schemeClr>
                </a:solidFill>
                <a:effectLst/>
                <a:latin typeface="Söhne"/>
              </a:rPr>
              <a:t>Advanced Meteorological Data:</a:t>
            </a:r>
            <a:endParaRPr lang="en-US" b="0" i="0" dirty="0">
              <a:solidFill>
                <a:schemeClr val="tx1">
                  <a:lumMod val="95000"/>
                </a:schemeClr>
              </a:solidFill>
              <a:effectLst/>
              <a:latin typeface="Söhne"/>
            </a:endParaRPr>
          </a:p>
          <a:p>
            <a:pPr marL="457200" lvl="1" indent="0" algn="l">
              <a:buNone/>
            </a:pPr>
            <a:r>
              <a:rPr lang="en-US" b="0" i="0" dirty="0">
                <a:solidFill>
                  <a:schemeClr val="tx1">
                    <a:lumMod val="95000"/>
                  </a:schemeClr>
                </a:solidFill>
                <a:effectLst/>
                <a:latin typeface="Söhne"/>
              </a:rPr>
              <a:t>Collaborate with meteorological experts to integrate advanced weather data, such as radar imagery, satellite views, and atmospheric pressure trends, providing users with a comprehensive understanding of the weather conditions.</a:t>
            </a:r>
          </a:p>
          <a:p>
            <a:pPr marL="0" indent="0" algn="l">
              <a:buNone/>
            </a:pPr>
            <a:r>
              <a:rPr lang="en-US" b="1" i="0" dirty="0">
                <a:solidFill>
                  <a:schemeClr val="tx1">
                    <a:lumMod val="95000"/>
                  </a:schemeClr>
                </a:solidFill>
                <a:effectLst/>
                <a:latin typeface="Söhne"/>
              </a:rPr>
              <a:t>Predictive Analytics:</a:t>
            </a:r>
            <a:endParaRPr lang="en-US" b="0" i="0" dirty="0">
              <a:solidFill>
                <a:schemeClr val="tx1">
                  <a:lumMod val="95000"/>
                </a:schemeClr>
              </a:solidFill>
              <a:effectLst/>
              <a:latin typeface="Söhne"/>
            </a:endParaRPr>
          </a:p>
          <a:p>
            <a:pPr marL="457200" lvl="1" indent="0" algn="l">
              <a:buNone/>
            </a:pPr>
            <a:r>
              <a:rPr lang="en-US" b="0" i="0" dirty="0">
                <a:solidFill>
                  <a:schemeClr val="tx1">
                    <a:lumMod val="95000"/>
                  </a:schemeClr>
                </a:solidFill>
                <a:effectLst/>
                <a:latin typeface="Söhne"/>
              </a:rPr>
              <a:t>Employ machine learning algorithms to provide users with personalized weather forecasts based on historical data, location-specific trends, and individual preferences.</a:t>
            </a:r>
          </a:p>
          <a:p>
            <a:endParaRPr lang="en-IN" dirty="0"/>
          </a:p>
        </p:txBody>
      </p:sp>
    </p:spTree>
    <p:extLst>
      <p:ext uri="{BB962C8B-B14F-4D97-AF65-F5344CB8AC3E}">
        <p14:creationId xmlns:p14="http://schemas.microsoft.com/office/powerpoint/2010/main" val="61565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9CFAC-18D4-76E1-430A-8AE1C3101FED}"/>
              </a:ext>
            </a:extLst>
          </p:cNvPr>
          <p:cNvSpPr>
            <a:spLocks noGrp="1"/>
          </p:cNvSpPr>
          <p:nvPr>
            <p:ph type="title"/>
          </p:nvPr>
        </p:nvSpPr>
        <p:spPr>
          <a:xfrm>
            <a:off x="646112" y="452718"/>
            <a:ext cx="9160362" cy="676286"/>
          </a:xfrm>
        </p:spPr>
        <p:txBody>
          <a:bodyPr/>
          <a:lstStyle/>
          <a:p>
            <a:r>
              <a:rPr lang="en-IN" dirty="0"/>
              <a:t> Use Cases :</a:t>
            </a:r>
          </a:p>
        </p:txBody>
      </p:sp>
      <p:sp>
        <p:nvSpPr>
          <p:cNvPr id="4" name="Rectangle: Rounded Corners 3">
            <a:extLst>
              <a:ext uri="{FF2B5EF4-FFF2-40B4-BE49-F238E27FC236}">
                <a16:creationId xmlns:a16="http://schemas.microsoft.com/office/drawing/2014/main" id="{514A50CF-A362-B6D0-B5D3-ED7E2D3BBDCC}"/>
              </a:ext>
            </a:extLst>
          </p:cNvPr>
          <p:cNvSpPr/>
          <p:nvPr/>
        </p:nvSpPr>
        <p:spPr>
          <a:xfrm>
            <a:off x="908176" y="1306284"/>
            <a:ext cx="10375643" cy="101703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l"/>
            <a:r>
              <a:rPr lang="en-US" b="1" i="0" dirty="0">
                <a:solidFill>
                  <a:srgbClr val="0D0D0D"/>
                </a:solidFill>
                <a:effectLst/>
                <a:latin typeface="Söhne"/>
              </a:rPr>
              <a:t>Personalized Weather Updates:</a:t>
            </a:r>
            <a:endParaRPr lang="en-US" b="0" i="0" dirty="0">
              <a:solidFill>
                <a:srgbClr val="0D0D0D"/>
              </a:solidFill>
              <a:effectLst/>
              <a:latin typeface="Söhne"/>
            </a:endParaRPr>
          </a:p>
          <a:p>
            <a:pPr algn="l"/>
            <a:r>
              <a:rPr lang="en-US" b="0" i="0" dirty="0">
                <a:solidFill>
                  <a:srgbClr val="0D0D0D"/>
                </a:solidFill>
                <a:effectLst/>
                <a:latin typeface="Söhne"/>
              </a:rPr>
              <a:t>Users can set preferences for their location and specific weather parameters they are interested in, receiving personalized updates tailored to their preferences. </a:t>
            </a:r>
          </a:p>
        </p:txBody>
      </p:sp>
      <p:sp>
        <p:nvSpPr>
          <p:cNvPr id="5" name="Rectangle: Rounded Corners 4">
            <a:extLst>
              <a:ext uri="{FF2B5EF4-FFF2-40B4-BE49-F238E27FC236}">
                <a16:creationId xmlns:a16="http://schemas.microsoft.com/office/drawing/2014/main" id="{B7E02D33-B58E-C41B-249B-F4FCE9311B64}"/>
              </a:ext>
            </a:extLst>
          </p:cNvPr>
          <p:cNvSpPr/>
          <p:nvPr/>
        </p:nvSpPr>
        <p:spPr>
          <a:xfrm>
            <a:off x="908175" y="2603236"/>
            <a:ext cx="10375643" cy="101703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l"/>
            <a:r>
              <a:rPr lang="en-US" b="1" i="0" dirty="0">
                <a:solidFill>
                  <a:srgbClr val="0D0D0D"/>
                </a:solidFill>
                <a:effectLst/>
                <a:latin typeface="Söhne"/>
              </a:rPr>
              <a:t>Event Planning and Travel:</a:t>
            </a:r>
            <a:endParaRPr lang="en-US" b="0" i="0" dirty="0">
              <a:solidFill>
                <a:srgbClr val="0D0D0D"/>
              </a:solidFill>
              <a:effectLst/>
              <a:latin typeface="Söhne"/>
            </a:endParaRPr>
          </a:p>
          <a:p>
            <a:pPr algn="l"/>
            <a:r>
              <a:rPr lang="en-US" b="0" i="0" dirty="0">
                <a:solidFill>
                  <a:srgbClr val="0D0D0D"/>
                </a:solidFill>
                <a:effectLst/>
                <a:latin typeface="Söhne"/>
              </a:rPr>
              <a:t>Event organizers and travelers can utilize the website to plan activities around favorable weather conditions. The site can provide insights into the weather forecast for specific dates.</a:t>
            </a:r>
          </a:p>
        </p:txBody>
      </p:sp>
      <p:sp>
        <p:nvSpPr>
          <p:cNvPr id="6" name="Rectangle: Rounded Corners 5">
            <a:extLst>
              <a:ext uri="{FF2B5EF4-FFF2-40B4-BE49-F238E27FC236}">
                <a16:creationId xmlns:a16="http://schemas.microsoft.com/office/drawing/2014/main" id="{D26974D2-4083-9044-A82E-DC90F48204EF}"/>
              </a:ext>
            </a:extLst>
          </p:cNvPr>
          <p:cNvSpPr/>
          <p:nvPr/>
        </p:nvSpPr>
        <p:spPr>
          <a:xfrm>
            <a:off x="908174" y="3834881"/>
            <a:ext cx="10375643" cy="120364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l"/>
            <a:r>
              <a:rPr lang="en-US" b="1" i="0" dirty="0">
                <a:solidFill>
                  <a:srgbClr val="0D0D0D"/>
                </a:solidFill>
                <a:effectLst/>
                <a:latin typeface="Söhne"/>
              </a:rPr>
              <a:t>Business Operations:</a:t>
            </a:r>
            <a:endParaRPr lang="en-US" b="0" i="0" dirty="0">
              <a:solidFill>
                <a:srgbClr val="0D0D0D"/>
              </a:solidFill>
              <a:effectLst/>
              <a:latin typeface="Söhne"/>
            </a:endParaRPr>
          </a:p>
          <a:p>
            <a:pPr algn="l"/>
            <a:r>
              <a:rPr lang="en-US" b="0" i="0" dirty="0">
                <a:solidFill>
                  <a:srgbClr val="0D0D0D"/>
                </a:solidFill>
                <a:effectLst/>
                <a:latin typeface="Söhne"/>
              </a:rPr>
              <a:t>Businesses in various industries, such as agriculture, construction, and outdoor retail, can leverage the website to make strategic decisions based on weather forecasts. For example, farmers can plan planting and harvesting seasons, e.tc</a:t>
            </a:r>
          </a:p>
        </p:txBody>
      </p:sp>
      <p:sp>
        <p:nvSpPr>
          <p:cNvPr id="7" name="Rectangle: Rounded Corners 6">
            <a:extLst>
              <a:ext uri="{FF2B5EF4-FFF2-40B4-BE49-F238E27FC236}">
                <a16:creationId xmlns:a16="http://schemas.microsoft.com/office/drawing/2014/main" id="{7B305FDA-4F54-8EA9-A74C-38129B64FFB1}"/>
              </a:ext>
            </a:extLst>
          </p:cNvPr>
          <p:cNvSpPr/>
          <p:nvPr/>
        </p:nvSpPr>
        <p:spPr>
          <a:xfrm>
            <a:off x="908173" y="5257981"/>
            <a:ext cx="10375643" cy="123164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l"/>
            <a:r>
              <a:rPr lang="en-US" b="1" i="0" dirty="0">
                <a:solidFill>
                  <a:srgbClr val="0D0D0D"/>
                </a:solidFill>
                <a:effectLst/>
                <a:latin typeface="Söhne"/>
              </a:rPr>
              <a:t>Emergency Preparedness:</a:t>
            </a:r>
            <a:endParaRPr lang="en-US" b="0" i="0" dirty="0">
              <a:solidFill>
                <a:srgbClr val="0D0D0D"/>
              </a:solidFill>
              <a:effectLst/>
              <a:latin typeface="Söhne"/>
            </a:endParaRPr>
          </a:p>
          <a:p>
            <a:pPr algn="l"/>
            <a:r>
              <a:rPr lang="en-US" b="0" i="0" dirty="0">
                <a:solidFill>
                  <a:srgbClr val="0D0D0D"/>
                </a:solidFill>
                <a:effectLst/>
                <a:latin typeface="Söhne"/>
              </a:rPr>
              <a:t>The website can serve as a crucial tool for emergency preparedness. Users in areas prone to natural disasters can receive real-time updates and alerts, enabling them to take necessary precautions and evacuate if required.</a:t>
            </a:r>
          </a:p>
        </p:txBody>
      </p:sp>
    </p:spTree>
    <p:extLst>
      <p:ext uri="{BB962C8B-B14F-4D97-AF65-F5344CB8AC3E}">
        <p14:creationId xmlns:p14="http://schemas.microsoft.com/office/powerpoint/2010/main" val="1696858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FDCC-2362-7BA2-BB9F-F946846182A6}"/>
              </a:ext>
            </a:extLst>
          </p:cNvPr>
          <p:cNvSpPr>
            <a:spLocks noGrp="1"/>
          </p:cNvSpPr>
          <p:nvPr>
            <p:ph type="title"/>
          </p:nvPr>
        </p:nvSpPr>
        <p:spPr>
          <a:xfrm>
            <a:off x="683434" y="378073"/>
            <a:ext cx="9272330" cy="778923"/>
          </a:xfrm>
        </p:spPr>
        <p:txBody>
          <a:bodyPr/>
          <a:lstStyle/>
          <a:p>
            <a:r>
              <a:rPr lang="en-IN" dirty="0"/>
              <a:t>Advantages :</a:t>
            </a:r>
          </a:p>
        </p:txBody>
      </p:sp>
      <p:sp>
        <p:nvSpPr>
          <p:cNvPr id="4" name="Rectangle: Rounded Corners 3">
            <a:extLst>
              <a:ext uri="{FF2B5EF4-FFF2-40B4-BE49-F238E27FC236}">
                <a16:creationId xmlns:a16="http://schemas.microsoft.com/office/drawing/2014/main" id="{8AE7B0E0-41FE-EA6F-AFD0-086FEAE90906}"/>
              </a:ext>
            </a:extLst>
          </p:cNvPr>
          <p:cNvSpPr/>
          <p:nvPr/>
        </p:nvSpPr>
        <p:spPr>
          <a:xfrm>
            <a:off x="755779" y="1492898"/>
            <a:ext cx="10422293" cy="93306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l"/>
            <a:r>
              <a:rPr lang="en-US" b="1" i="0" dirty="0">
                <a:solidFill>
                  <a:srgbClr val="0D0D0D"/>
                </a:solidFill>
                <a:effectLst/>
                <a:latin typeface="Söhne"/>
              </a:rPr>
              <a:t>Accurate and Timely Information:</a:t>
            </a:r>
            <a:endParaRPr lang="en-US" b="0" i="0" dirty="0">
              <a:solidFill>
                <a:srgbClr val="0D0D0D"/>
              </a:solidFill>
              <a:effectLst/>
              <a:latin typeface="Söhne"/>
            </a:endParaRPr>
          </a:p>
          <a:p>
            <a:pPr algn="l"/>
            <a:r>
              <a:rPr lang="en-US" b="0" i="0" dirty="0">
                <a:solidFill>
                  <a:srgbClr val="0D0D0D"/>
                </a:solidFill>
                <a:effectLst/>
                <a:latin typeface="Söhne"/>
              </a:rPr>
              <a:t>Weather websites provide up-to-date and accurate information about current weather conditions, forecasts, and changes in atmospheric patterns. Users can rely on this information for planning various activities.</a:t>
            </a:r>
          </a:p>
        </p:txBody>
      </p:sp>
      <p:sp>
        <p:nvSpPr>
          <p:cNvPr id="5" name="Rectangle: Rounded Corners 4">
            <a:extLst>
              <a:ext uri="{FF2B5EF4-FFF2-40B4-BE49-F238E27FC236}">
                <a16:creationId xmlns:a16="http://schemas.microsoft.com/office/drawing/2014/main" id="{0CE2140A-119A-74EF-0377-06DF78862DF6}"/>
              </a:ext>
            </a:extLst>
          </p:cNvPr>
          <p:cNvSpPr/>
          <p:nvPr/>
        </p:nvSpPr>
        <p:spPr>
          <a:xfrm>
            <a:off x="755779" y="2659225"/>
            <a:ext cx="10384970" cy="933061"/>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l"/>
            <a:r>
              <a:rPr lang="en-US" b="1" i="0" dirty="0">
                <a:solidFill>
                  <a:srgbClr val="0D0D0D"/>
                </a:solidFill>
                <a:effectLst/>
                <a:latin typeface="Söhne"/>
              </a:rPr>
              <a:t>User-Friendly Accessibility:</a:t>
            </a:r>
            <a:endParaRPr lang="en-US" b="0" i="0" dirty="0">
              <a:solidFill>
                <a:srgbClr val="0D0D0D"/>
              </a:solidFill>
              <a:effectLst/>
              <a:latin typeface="Söhne"/>
            </a:endParaRPr>
          </a:p>
          <a:p>
            <a:pPr algn="l"/>
            <a:r>
              <a:rPr lang="en-US" b="0" i="0" dirty="0">
                <a:solidFill>
                  <a:srgbClr val="0D0D0D"/>
                </a:solidFill>
                <a:effectLst/>
                <a:latin typeface="Söhne"/>
              </a:rPr>
              <a:t>These websites are designed to be user-friendly, offering easy navigation and intuitive interfaces. Users can quickly access the information they need without any technical barriers.</a:t>
            </a:r>
          </a:p>
        </p:txBody>
      </p:sp>
      <p:sp>
        <p:nvSpPr>
          <p:cNvPr id="7" name="Rectangle: Rounded Corners 6">
            <a:extLst>
              <a:ext uri="{FF2B5EF4-FFF2-40B4-BE49-F238E27FC236}">
                <a16:creationId xmlns:a16="http://schemas.microsoft.com/office/drawing/2014/main" id="{A098BF9E-DDE5-5910-9A24-86CF6ADE8B88}"/>
              </a:ext>
            </a:extLst>
          </p:cNvPr>
          <p:cNvSpPr/>
          <p:nvPr/>
        </p:nvSpPr>
        <p:spPr>
          <a:xfrm>
            <a:off x="755779" y="3825552"/>
            <a:ext cx="10422293" cy="86774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l"/>
            <a:r>
              <a:rPr lang="en-US" b="1" i="0" dirty="0">
                <a:solidFill>
                  <a:srgbClr val="0D0D0D"/>
                </a:solidFill>
                <a:effectLst/>
                <a:latin typeface="Söhne"/>
              </a:rPr>
              <a:t>Customized Alerts and Notifications:</a:t>
            </a:r>
            <a:endParaRPr lang="en-US" b="0" i="0" dirty="0">
              <a:solidFill>
                <a:srgbClr val="0D0D0D"/>
              </a:solidFill>
              <a:effectLst/>
              <a:latin typeface="Söhne"/>
            </a:endParaRPr>
          </a:p>
          <a:p>
            <a:pPr algn="l"/>
            <a:r>
              <a:rPr lang="en-US" b="0" i="0" dirty="0">
                <a:solidFill>
                  <a:srgbClr val="0D0D0D"/>
                </a:solidFill>
                <a:effectLst/>
                <a:latin typeface="Söhne"/>
              </a:rPr>
              <a:t>Users can set personalized preferences and receive alerts and notifications about specific weather conditions that may impact them.</a:t>
            </a:r>
          </a:p>
        </p:txBody>
      </p:sp>
      <p:sp>
        <p:nvSpPr>
          <p:cNvPr id="8" name="Rectangle: Rounded Corners 7">
            <a:extLst>
              <a:ext uri="{FF2B5EF4-FFF2-40B4-BE49-F238E27FC236}">
                <a16:creationId xmlns:a16="http://schemas.microsoft.com/office/drawing/2014/main" id="{6AC4E020-1DF0-1DA8-35F7-5DC98937AE57}"/>
              </a:ext>
            </a:extLst>
          </p:cNvPr>
          <p:cNvSpPr/>
          <p:nvPr/>
        </p:nvSpPr>
        <p:spPr>
          <a:xfrm>
            <a:off x="779105" y="4926563"/>
            <a:ext cx="10422293" cy="116632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l"/>
            <a:r>
              <a:rPr lang="en-US" b="1" i="0" dirty="0">
                <a:solidFill>
                  <a:srgbClr val="0D0D0D"/>
                </a:solidFill>
                <a:effectLst/>
                <a:latin typeface="Söhne"/>
              </a:rPr>
              <a:t>Global Coverage:</a:t>
            </a:r>
            <a:endParaRPr lang="en-US" b="0" i="0" dirty="0">
              <a:solidFill>
                <a:srgbClr val="0D0D0D"/>
              </a:solidFill>
              <a:effectLst/>
              <a:latin typeface="Söhne"/>
            </a:endParaRPr>
          </a:p>
          <a:p>
            <a:pPr algn="l"/>
            <a:r>
              <a:rPr lang="en-US" b="0" i="0" dirty="0">
                <a:solidFill>
                  <a:srgbClr val="0D0D0D"/>
                </a:solidFill>
                <a:effectLst/>
                <a:latin typeface="Söhne"/>
              </a:rPr>
              <a:t>Weather websites typically provide global coverage, allowing users to access weather information for almost any location on the planet. This is beneficial for travelers, businesses with international operations, and anyone interested in weather conditions worldwide.</a:t>
            </a:r>
          </a:p>
        </p:txBody>
      </p:sp>
    </p:spTree>
    <p:extLst>
      <p:ext uri="{BB962C8B-B14F-4D97-AF65-F5344CB8AC3E}">
        <p14:creationId xmlns:p14="http://schemas.microsoft.com/office/powerpoint/2010/main" val="1431395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79C44-2F75-F135-E13F-A5F6356A9875}"/>
              </a:ext>
            </a:extLst>
          </p:cNvPr>
          <p:cNvSpPr>
            <a:spLocks noGrp="1"/>
          </p:cNvSpPr>
          <p:nvPr>
            <p:ph type="title"/>
          </p:nvPr>
        </p:nvSpPr>
        <p:spPr>
          <a:xfrm>
            <a:off x="757097" y="359411"/>
            <a:ext cx="9404723" cy="741601"/>
          </a:xfrm>
        </p:spPr>
        <p:txBody>
          <a:bodyPr/>
          <a:lstStyle/>
          <a:p>
            <a:r>
              <a:rPr lang="en-IN" dirty="0"/>
              <a:t>Data Sources:</a:t>
            </a:r>
          </a:p>
        </p:txBody>
      </p:sp>
      <p:sp>
        <p:nvSpPr>
          <p:cNvPr id="4" name="Rectangle 3">
            <a:extLst>
              <a:ext uri="{FF2B5EF4-FFF2-40B4-BE49-F238E27FC236}">
                <a16:creationId xmlns:a16="http://schemas.microsoft.com/office/drawing/2014/main" id="{01B2ED7B-8604-B875-718E-E1B87669A275}"/>
              </a:ext>
            </a:extLst>
          </p:cNvPr>
          <p:cNvSpPr/>
          <p:nvPr/>
        </p:nvSpPr>
        <p:spPr>
          <a:xfrm>
            <a:off x="898849" y="1423101"/>
            <a:ext cx="10232572" cy="117565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b="1" i="0" dirty="0">
                <a:solidFill>
                  <a:srgbClr val="0D0D0D"/>
                </a:solidFill>
                <a:effectLst/>
                <a:latin typeface="Söhne"/>
              </a:rPr>
              <a:t>Meteorological Agencies:</a:t>
            </a:r>
            <a:endParaRPr lang="en-US" b="0" i="0" dirty="0">
              <a:solidFill>
                <a:srgbClr val="0D0D0D"/>
              </a:solidFill>
              <a:effectLst/>
              <a:latin typeface="Söhne"/>
            </a:endParaRPr>
          </a:p>
          <a:p>
            <a:pPr algn="l"/>
            <a:r>
              <a:rPr lang="en-US" b="0" i="0" dirty="0">
                <a:solidFill>
                  <a:srgbClr val="0D0D0D"/>
                </a:solidFill>
                <a:effectLst/>
                <a:latin typeface="Söhne"/>
              </a:rPr>
              <a:t>National meteorological agencies, such as the National Weather Service (NWS) in the United States, the UK Met Office, and similar organizations in other countries, play a central role in collecting and disseminating weather data. </a:t>
            </a:r>
          </a:p>
        </p:txBody>
      </p:sp>
      <p:sp>
        <p:nvSpPr>
          <p:cNvPr id="5" name="Rectangle 4">
            <a:extLst>
              <a:ext uri="{FF2B5EF4-FFF2-40B4-BE49-F238E27FC236}">
                <a16:creationId xmlns:a16="http://schemas.microsoft.com/office/drawing/2014/main" id="{EFE0E587-6E15-F399-D789-D1BC4399B97A}"/>
              </a:ext>
            </a:extLst>
          </p:cNvPr>
          <p:cNvSpPr/>
          <p:nvPr/>
        </p:nvSpPr>
        <p:spPr>
          <a:xfrm>
            <a:off x="898849" y="2976648"/>
            <a:ext cx="10232572" cy="12361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b="1" i="0" dirty="0">
                <a:solidFill>
                  <a:srgbClr val="0D0D0D"/>
                </a:solidFill>
                <a:effectLst/>
                <a:latin typeface="Söhne"/>
              </a:rPr>
              <a:t>Weather Stations:</a:t>
            </a:r>
            <a:endParaRPr lang="en-US" b="0" i="0" dirty="0">
              <a:solidFill>
                <a:srgbClr val="0D0D0D"/>
              </a:solidFill>
              <a:effectLst/>
              <a:latin typeface="Söhne"/>
            </a:endParaRPr>
          </a:p>
          <a:p>
            <a:pPr algn="l"/>
            <a:r>
              <a:rPr lang="en-US" b="0" i="0" dirty="0">
                <a:solidFill>
                  <a:srgbClr val="0D0D0D"/>
                </a:solidFill>
                <a:effectLst/>
                <a:latin typeface="Söhne"/>
              </a:rPr>
              <a:t>Ground-based weather stations are strategically located to measure various meteorological parameters such as temperature, humidity, air pressure, wind speed, and wind direction. This data is collected in real-time and contributes to the accuracy of local weather forecasts.</a:t>
            </a:r>
          </a:p>
        </p:txBody>
      </p:sp>
      <p:sp>
        <p:nvSpPr>
          <p:cNvPr id="6" name="Rectangle 5">
            <a:extLst>
              <a:ext uri="{FF2B5EF4-FFF2-40B4-BE49-F238E27FC236}">
                <a16:creationId xmlns:a16="http://schemas.microsoft.com/office/drawing/2014/main" id="{5B8B05C4-DEAC-4105-AE2A-24D414891EA7}"/>
              </a:ext>
            </a:extLst>
          </p:cNvPr>
          <p:cNvSpPr/>
          <p:nvPr/>
        </p:nvSpPr>
        <p:spPr>
          <a:xfrm>
            <a:off x="898849" y="4590661"/>
            <a:ext cx="10232572" cy="12361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l"/>
            <a:r>
              <a:rPr lang="en-US" b="1" i="0" dirty="0">
                <a:solidFill>
                  <a:srgbClr val="0D0D0D"/>
                </a:solidFill>
                <a:effectLst/>
                <a:latin typeface="Söhne"/>
              </a:rPr>
              <a:t>Satellite Imagery:</a:t>
            </a:r>
            <a:endParaRPr lang="en-US" b="0" i="0" dirty="0">
              <a:solidFill>
                <a:srgbClr val="0D0D0D"/>
              </a:solidFill>
              <a:effectLst/>
              <a:latin typeface="Söhne"/>
            </a:endParaRPr>
          </a:p>
          <a:p>
            <a:pPr algn="l"/>
            <a:r>
              <a:rPr lang="en-US" b="0" i="0" dirty="0">
                <a:solidFill>
                  <a:srgbClr val="0D0D0D"/>
                </a:solidFill>
                <a:effectLst/>
                <a:latin typeface="Söhne"/>
              </a:rPr>
              <a:t>Weather satellites in orbit around the Earth capture images and data that are crucial for monitoring cloud cover, precipitation, and atmospheric conditions. Satellite data provides a global perspective and helps in tracking large-scale weather patterns.</a:t>
            </a:r>
          </a:p>
        </p:txBody>
      </p:sp>
    </p:spTree>
    <p:extLst>
      <p:ext uri="{BB962C8B-B14F-4D97-AF65-F5344CB8AC3E}">
        <p14:creationId xmlns:p14="http://schemas.microsoft.com/office/powerpoint/2010/main" val="37148855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77</TotalTime>
  <Words>585</Words>
  <Application>Microsoft Office PowerPoint</Application>
  <PresentationFormat>Widescreen</PresentationFormat>
  <Paragraphs>47</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Century Gothic</vt:lpstr>
      <vt:lpstr>Lucida Sans</vt:lpstr>
      <vt:lpstr>Söhne</vt:lpstr>
      <vt:lpstr>Wingdings 3</vt:lpstr>
      <vt:lpstr>Ion</vt:lpstr>
      <vt:lpstr>  Minor Project</vt:lpstr>
      <vt:lpstr>Idea :</vt:lpstr>
      <vt:lpstr> Use Cases :</vt:lpstr>
      <vt:lpstr>Advantages :</vt:lpstr>
      <vt:lpstr>Data 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Minor Project</dc:title>
  <dc:creator>ABHISHEK RAJ</dc:creator>
  <cp:lastModifiedBy>ABHISHEK RAJ</cp:lastModifiedBy>
  <cp:revision>1</cp:revision>
  <dcterms:created xsi:type="dcterms:W3CDTF">2024-03-03T13:08:45Z</dcterms:created>
  <dcterms:modified xsi:type="dcterms:W3CDTF">2024-03-03T14:26:41Z</dcterms:modified>
</cp:coreProperties>
</file>