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9" r:id="rId23"/>
    <p:sldId id="277" r:id="rId24"/>
    <p:sldId id="278" r:id="rId25"/>
    <p:sldId id="286" r:id="rId26"/>
    <p:sldId id="280" r:id="rId27"/>
    <p:sldId id="288" r:id="rId28"/>
    <p:sldId id="289" r:id="rId29"/>
    <p:sldId id="290" r:id="rId30"/>
    <p:sldId id="283" r:id="rId31"/>
    <p:sldId id="291" r:id="rId32"/>
    <p:sldId id="284" r:id="rId33"/>
    <p:sldId id="28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1BC0FD-0901-44E0-AA2D-711F84A67302}" v="1332" dt="2020-11-07T15:53:41.226"/>
    <p1510:client id="{40718B08-C3CB-405A-82C6-0AF7A2211734}" v="3466" dt="2020-11-05T10:30:39.099"/>
    <p1510:client id="{4C1399F5-DFDD-4C85-8EBD-D7B9B3FA00E1}" v="51" dt="2020-11-08T15:44:31.800"/>
    <p1510:client id="{630B849F-E475-4530-A7ED-1DBDE4D8CBF6}" v="2810" dt="2020-11-08T15:34:33.269"/>
    <p1510:client id="{808B8135-38C6-427B-BD68-D9A54D00A158}" v="911" dt="2020-11-10T07:04:53.860"/>
    <p1510:client id="{983D776B-430B-435F-B4EF-C4FE8143F387}" v="2127" dt="2020-11-10T09:02:02.478"/>
    <p1510:client id="{A2B9B40D-DA08-4384-9834-B848A02DAE3C}" v="389" dt="2020-11-04T09:20:15.741"/>
    <p1510:client id="{C71D26ED-7532-4146-B92B-5FD6191C69BB}" v="44" dt="2020-11-09T15:37:19.294"/>
    <p1510:client id="{DC381A86-2F62-442C-B49F-B69E8287E408}" v="2697" dt="2020-11-04T18:19:27.3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svg"/><Relationship Id="rId1" Type="http://schemas.openxmlformats.org/officeDocument/2006/relationships/image" Target="../media/image64.png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svg"/><Relationship Id="rId1" Type="http://schemas.openxmlformats.org/officeDocument/2006/relationships/image" Target="../media/image64.png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D09995-5CA0-44B9-A145-8AF56E559F19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4110E1-2A93-4EB7-8E91-EFEC9805F0F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Comic Sans MS"/>
            </a:rPr>
            <a:t>Performance decreases with increase in the years since last promotion</a:t>
          </a:r>
          <a:endParaRPr lang="en-US" b="0" i="0" u="none" strike="noStrike" cap="all" baseline="0" noProof="0">
            <a:solidFill>
              <a:srgbClr val="010000"/>
            </a:solidFill>
            <a:latin typeface="Comic Sans MS"/>
          </a:endParaRPr>
        </a:p>
      </dgm:t>
    </dgm:pt>
    <dgm:pt modelId="{BB899646-0EF4-4049-863D-E08AEB6A6C97}" type="parTrans" cxnId="{2D96CC51-656C-416F-86CA-D7BE0F08925F}">
      <dgm:prSet/>
      <dgm:spPr/>
      <dgm:t>
        <a:bodyPr/>
        <a:lstStyle/>
        <a:p>
          <a:endParaRPr lang="en-US"/>
        </a:p>
      </dgm:t>
    </dgm:pt>
    <dgm:pt modelId="{BE04D914-61B2-475B-83F6-AF0FFD72C3D1}" type="sibTrans" cxnId="{2D96CC51-656C-416F-86CA-D7BE0F08925F}">
      <dgm:prSet/>
      <dgm:spPr/>
      <dgm:t>
        <a:bodyPr/>
        <a:lstStyle/>
        <a:p>
          <a:endParaRPr lang="en-US"/>
        </a:p>
      </dgm:t>
    </dgm:pt>
    <dgm:pt modelId="{8367FD2B-5E8F-4A00-9F6C-DF20564F163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Comic Sans MS"/>
            </a:rPr>
            <a:t>Performance decreases with increase in years under same manager(Plot 2)</a:t>
          </a:r>
        </a:p>
      </dgm:t>
    </dgm:pt>
    <dgm:pt modelId="{55137165-CD5F-439A-ADC7-0B4D93125A64}" type="parTrans" cxnId="{7E558F18-01F5-4120-941F-E2E5ABBFFE36}">
      <dgm:prSet/>
      <dgm:spPr/>
      <dgm:t>
        <a:bodyPr/>
        <a:lstStyle/>
        <a:p>
          <a:endParaRPr lang="en-US"/>
        </a:p>
      </dgm:t>
    </dgm:pt>
    <dgm:pt modelId="{D3AC0840-C58F-4F3D-8AB4-55D3C7E2118C}" type="sibTrans" cxnId="{7E558F18-01F5-4120-941F-E2E5ABBFFE36}">
      <dgm:prSet/>
      <dgm:spPr/>
      <dgm:t>
        <a:bodyPr/>
        <a:lstStyle/>
        <a:p>
          <a:endParaRPr lang="en-US"/>
        </a:p>
      </dgm:t>
    </dgm:pt>
    <dgm:pt modelId="{074DE546-E936-4DC4-8A1E-BC01069F095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Comic Sans MS"/>
            </a:rPr>
            <a:t>Performance decreases with increase in exp years in the same role</a:t>
          </a:r>
        </a:p>
      </dgm:t>
    </dgm:pt>
    <dgm:pt modelId="{F42A5965-F069-46C8-B9FB-0ED2505EED75}" type="parTrans" cxnId="{005CCA73-936C-4BD8-954E-488B0E528A92}">
      <dgm:prSet/>
      <dgm:spPr/>
      <dgm:t>
        <a:bodyPr/>
        <a:lstStyle/>
        <a:p>
          <a:endParaRPr lang="en-US"/>
        </a:p>
      </dgm:t>
    </dgm:pt>
    <dgm:pt modelId="{2369796C-6752-4591-94EA-1FAF11AD3215}" type="sibTrans" cxnId="{005CCA73-936C-4BD8-954E-488B0E528A92}">
      <dgm:prSet/>
      <dgm:spPr/>
      <dgm:t>
        <a:bodyPr/>
        <a:lstStyle/>
        <a:p>
          <a:endParaRPr lang="en-US"/>
        </a:p>
      </dgm:t>
    </dgm:pt>
    <dgm:pt modelId="{4A53D926-FE1E-4AC7-862F-62599C671FD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Comic Sans MS"/>
            </a:rPr>
            <a:t>Employee performance increases with increase in work life balance(Plot 4)</a:t>
          </a:r>
        </a:p>
      </dgm:t>
    </dgm:pt>
    <dgm:pt modelId="{456AF241-1FC4-4B56-95EA-22AF26576647}" type="parTrans" cxnId="{9D6A88D3-4592-4F81-A11B-AE27874DE444}">
      <dgm:prSet/>
      <dgm:spPr/>
      <dgm:t>
        <a:bodyPr/>
        <a:lstStyle/>
        <a:p>
          <a:endParaRPr lang="en-US"/>
        </a:p>
      </dgm:t>
    </dgm:pt>
    <dgm:pt modelId="{F798EEF2-84B2-4F39-8070-CF43E37C7BD5}" type="sibTrans" cxnId="{9D6A88D3-4592-4F81-A11B-AE27874DE444}">
      <dgm:prSet/>
      <dgm:spPr/>
      <dgm:t>
        <a:bodyPr/>
        <a:lstStyle/>
        <a:p>
          <a:endParaRPr lang="en-US"/>
        </a:p>
      </dgm:t>
    </dgm:pt>
    <dgm:pt modelId="{43A8E298-1894-4CEF-89EE-DAC37DE1160B}" type="pres">
      <dgm:prSet presAssocID="{6DD09995-5CA0-44B9-A145-8AF56E559F19}" presName="root" presStyleCnt="0">
        <dgm:presLayoutVars>
          <dgm:dir/>
          <dgm:resizeHandles val="exact"/>
        </dgm:presLayoutVars>
      </dgm:prSet>
      <dgm:spPr/>
    </dgm:pt>
    <dgm:pt modelId="{06F1B42A-4105-4789-9A2F-CC7E0B074B61}" type="pres">
      <dgm:prSet presAssocID="{B84110E1-2A93-4EB7-8E91-EFEC9805F0F5}" presName="compNode" presStyleCnt="0"/>
      <dgm:spPr/>
    </dgm:pt>
    <dgm:pt modelId="{5BA8067F-5A16-4EF1-99C7-C477A120C401}" type="pres">
      <dgm:prSet presAssocID="{B84110E1-2A93-4EB7-8E91-EFEC9805F0F5}" presName="iconBgRect" presStyleLbl="bgShp" presStyleIdx="0" presStyleCnt="4"/>
      <dgm:spPr/>
    </dgm:pt>
    <dgm:pt modelId="{1455E21B-5C94-44DB-B095-465ED45EBABC}" type="pres">
      <dgm:prSet presAssocID="{B84110E1-2A93-4EB7-8E91-EFEC9805F0F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7EF096B-7BA0-40B7-B908-8BF6ABEFBA1F}" type="pres">
      <dgm:prSet presAssocID="{B84110E1-2A93-4EB7-8E91-EFEC9805F0F5}" presName="spaceRect" presStyleCnt="0"/>
      <dgm:spPr/>
    </dgm:pt>
    <dgm:pt modelId="{1111C469-2766-46AB-BFF9-E67D65D4D640}" type="pres">
      <dgm:prSet presAssocID="{B84110E1-2A93-4EB7-8E91-EFEC9805F0F5}" presName="textRect" presStyleLbl="revTx" presStyleIdx="0" presStyleCnt="4">
        <dgm:presLayoutVars>
          <dgm:chMax val="1"/>
          <dgm:chPref val="1"/>
        </dgm:presLayoutVars>
      </dgm:prSet>
      <dgm:spPr/>
    </dgm:pt>
    <dgm:pt modelId="{0566AD93-41B1-43AD-B175-31846C1ABC1D}" type="pres">
      <dgm:prSet presAssocID="{BE04D914-61B2-475B-83F6-AF0FFD72C3D1}" presName="sibTrans" presStyleCnt="0"/>
      <dgm:spPr/>
    </dgm:pt>
    <dgm:pt modelId="{F2F89499-9B2E-43F1-A644-D3A2664B5F3C}" type="pres">
      <dgm:prSet presAssocID="{8367FD2B-5E8F-4A00-9F6C-DF20564F1639}" presName="compNode" presStyleCnt="0"/>
      <dgm:spPr/>
    </dgm:pt>
    <dgm:pt modelId="{9AE745BE-5CA8-4DBA-8F6B-A44170A6C535}" type="pres">
      <dgm:prSet presAssocID="{8367FD2B-5E8F-4A00-9F6C-DF20564F1639}" presName="iconBgRect" presStyleLbl="bgShp" presStyleIdx="1" presStyleCnt="4"/>
      <dgm:spPr/>
    </dgm:pt>
    <dgm:pt modelId="{9443BAD9-E7B9-44D7-BCE8-E5EE7D63AF85}" type="pres">
      <dgm:prSet presAssocID="{8367FD2B-5E8F-4A00-9F6C-DF20564F163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CCB01CBC-1E3F-440B-A5F1-5119D32205C9}" type="pres">
      <dgm:prSet presAssocID="{8367FD2B-5E8F-4A00-9F6C-DF20564F1639}" presName="spaceRect" presStyleCnt="0"/>
      <dgm:spPr/>
    </dgm:pt>
    <dgm:pt modelId="{70F9E7BE-D45A-476C-B98D-D12381CE7FC1}" type="pres">
      <dgm:prSet presAssocID="{8367FD2B-5E8F-4A00-9F6C-DF20564F1639}" presName="textRect" presStyleLbl="revTx" presStyleIdx="1" presStyleCnt="4">
        <dgm:presLayoutVars>
          <dgm:chMax val="1"/>
          <dgm:chPref val="1"/>
        </dgm:presLayoutVars>
      </dgm:prSet>
      <dgm:spPr/>
    </dgm:pt>
    <dgm:pt modelId="{CF998466-7A0B-4DD0-B903-AA6CDE9D37AC}" type="pres">
      <dgm:prSet presAssocID="{D3AC0840-C58F-4F3D-8AB4-55D3C7E2118C}" presName="sibTrans" presStyleCnt="0"/>
      <dgm:spPr/>
    </dgm:pt>
    <dgm:pt modelId="{0F305904-0677-41AF-8C19-C3F18E2D5679}" type="pres">
      <dgm:prSet presAssocID="{074DE546-E936-4DC4-8A1E-BC01069F095B}" presName="compNode" presStyleCnt="0"/>
      <dgm:spPr/>
    </dgm:pt>
    <dgm:pt modelId="{F5A957D3-BA5D-48F8-85A8-9614682B5CEC}" type="pres">
      <dgm:prSet presAssocID="{074DE546-E936-4DC4-8A1E-BC01069F095B}" presName="iconBgRect" presStyleLbl="bgShp" presStyleIdx="2" presStyleCnt="4"/>
      <dgm:spPr/>
    </dgm:pt>
    <dgm:pt modelId="{C05C0E26-EA56-4BA8-9D7C-E98CCD456744}" type="pres">
      <dgm:prSet presAssocID="{074DE546-E936-4DC4-8A1E-BC01069F095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63555A79-9FF8-4D9D-9691-9F33F9A0F8F2}" type="pres">
      <dgm:prSet presAssocID="{074DE546-E936-4DC4-8A1E-BC01069F095B}" presName="spaceRect" presStyleCnt="0"/>
      <dgm:spPr/>
    </dgm:pt>
    <dgm:pt modelId="{1B47350C-B192-456A-B260-7F967781630E}" type="pres">
      <dgm:prSet presAssocID="{074DE546-E936-4DC4-8A1E-BC01069F095B}" presName="textRect" presStyleLbl="revTx" presStyleIdx="2" presStyleCnt="4">
        <dgm:presLayoutVars>
          <dgm:chMax val="1"/>
          <dgm:chPref val="1"/>
        </dgm:presLayoutVars>
      </dgm:prSet>
      <dgm:spPr/>
    </dgm:pt>
    <dgm:pt modelId="{7AA50E04-228D-4BC0-A02C-A642794FA30A}" type="pres">
      <dgm:prSet presAssocID="{2369796C-6752-4591-94EA-1FAF11AD3215}" presName="sibTrans" presStyleCnt="0"/>
      <dgm:spPr/>
    </dgm:pt>
    <dgm:pt modelId="{8D2C5D40-8EF0-4925-8945-4BC732FEB9F0}" type="pres">
      <dgm:prSet presAssocID="{4A53D926-FE1E-4AC7-862F-62599C671FDF}" presName="compNode" presStyleCnt="0"/>
      <dgm:spPr/>
    </dgm:pt>
    <dgm:pt modelId="{F8450E10-450F-4995-8D0A-808042D80087}" type="pres">
      <dgm:prSet presAssocID="{4A53D926-FE1E-4AC7-862F-62599C671FDF}" presName="iconBgRect" presStyleLbl="bgShp" presStyleIdx="3" presStyleCnt="4"/>
      <dgm:spPr/>
    </dgm:pt>
    <dgm:pt modelId="{47B7A863-686C-475C-9A97-AE7E920935A4}" type="pres">
      <dgm:prSet presAssocID="{4A53D926-FE1E-4AC7-862F-62599C671FD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uscle Arm"/>
        </a:ext>
      </dgm:extLst>
    </dgm:pt>
    <dgm:pt modelId="{31D257D9-4605-445F-9F4F-F73A201F184D}" type="pres">
      <dgm:prSet presAssocID="{4A53D926-FE1E-4AC7-862F-62599C671FDF}" presName="spaceRect" presStyleCnt="0"/>
      <dgm:spPr/>
    </dgm:pt>
    <dgm:pt modelId="{8F8AD38B-5053-4E69-A612-2BF65C172767}" type="pres">
      <dgm:prSet presAssocID="{4A53D926-FE1E-4AC7-862F-62599C671FD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E558F18-01F5-4120-941F-E2E5ABBFFE36}" srcId="{6DD09995-5CA0-44B9-A145-8AF56E559F19}" destId="{8367FD2B-5E8F-4A00-9F6C-DF20564F1639}" srcOrd="1" destOrd="0" parTransId="{55137165-CD5F-439A-ADC7-0B4D93125A64}" sibTransId="{D3AC0840-C58F-4F3D-8AB4-55D3C7E2118C}"/>
    <dgm:cxn modelId="{2D96CC51-656C-416F-86CA-D7BE0F08925F}" srcId="{6DD09995-5CA0-44B9-A145-8AF56E559F19}" destId="{B84110E1-2A93-4EB7-8E91-EFEC9805F0F5}" srcOrd="0" destOrd="0" parTransId="{BB899646-0EF4-4049-863D-E08AEB6A6C97}" sibTransId="{BE04D914-61B2-475B-83F6-AF0FFD72C3D1}"/>
    <dgm:cxn modelId="{005CCA73-936C-4BD8-954E-488B0E528A92}" srcId="{6DD09995-5CA0-44B9-A145-8AF56E559F19}" destId="{074DE546-E936-4DC4-8A1E-BC01069F095B}" srcOrd="2" destOrd="0" parTransId="{F42A5965-F069-46C8-B9FB-0ED2505EED75}" sibTransId="{2369796C-6752-4591-94EA-1FAF11AD3215}"/>
    <dgm:cxn modelId="{B1FB8CAE-A6F3-4BC6-ACD0-0C67E2547D87}" type="presOf" srcId="{B84110E1-2A93-4EB7-8E91-EFEC9805F0F5}" destId="{1111C469-2766-46AB-BFF9-E67D65D4D640}" srcOrd="0" destOrd="0" presId="urn:microsoft.com/office/officeart/2018/5/layout/IconCircleLabelList"/>
    <dgm:cxn modelId="{561DB8CF-B9CF-434A-8BC0-CDEF591FB263}" type="presOf" srcId="{6DD09995-5CA0-44B9-A145-8AF56E559F19}" destId="{43A8E298-1894-4CEF-89EE-DAC37DE1160B}" srcOrd="0" destOrd="0" presId="urn:microsoft.com/office/officeart/2018/5/layout/IconCircleLabelList"/>
    <dgm:cxn modelId="{9D6A88D3-4592-4F81-A11B-AE27874DE444}" srcId="{6DD09995-5CA0-44B9-A145-8AF56E559F19}" destId="{4A53D926-FE1E-4AC7-862F-62599C671FDF}" srcOrd="3" destOrd="0" parTransId="{456AF241-1FC4-4B56-95EA-22AF26576647}" sibTransId="{F798EEF2-84B2-4F39-8070-CF43E37C7BD5}"/>
    <dgm:cxn modelId="{ABF9F9DC-4DC1-4EC9-9F7F-FE401024B7F2}" type="presOf" srcId="{4A53D926-FE1E-4AC7-862F-62599C671FDF}" destId="{8F8AD38B-5053-4E69-A612-2BF65C172767}" srcOrd="0" destOrd="0" presId="urn:microsoft.com/office/officeart/2018/5/layout/IconCircleLabelList"/>
    <dgm:cxn modelId="{DFA9AFDF-3D98-466F-9C80-A466604482E0}" type="presOf" srcId="{074DE546-E936-4DC4-8A1E-BC01069F095B}" destId="{1B47350C-B192-456A-B260-7F967781630E}" srcOrd="0" destOrd="0" presId="urn:microsoft.com/office/officeart/2018/5/layout/IconCircleLabelList"/>
    <dgm:cxn modelId="{08DCB6E2-DF99-40D9-8E82-851C51EB0142}" type="presOf" srcId="{8367FD2B-5E8F-4A00-9F6C-DF20564F1639}" destId="{70F9E7BE-D45A-476C-B98D-D12381CE7FC1}" srcOrd="0" destOrd="0" presId="urn:microsoft.com/office/officeart/2018/5/layout/IconCircleLabelList"/>
    <dgm:cxn modelId="{71ACF6FD-8543-4E1F-9CA2-14BD228DF1C5}" type="presParOf" srcId="{43A8E298-1894-4CEF-89EE-DAC37DE1160B}" destId="{06F1B42A-4105-4789-9A2F-CC7E0B074B61}" srcOrd="0" destOrd="0" presId="urn:microsoft.com/office/officeart/2018/5/layout/IconCircleLabelList"/>
    <dgm:cxn modelId="{D7221BA3-9684-49FB-A280-4B2C15D0E579}" type="presParOf" srcId="{06F1B42A-4105-4789-9A2F-CC7E0B074B61}" destId="{5BA8067F-5A16-4EF1-99C7-C477A120C401}" srcOrd="0" destOrd="0" presId="urn:microsoft.com/office/officeart/2018/5/layout/IconCircleLabelList"/>
    <dgm:cxn modelId="{18AA4C0F-E358-4CB7-A98A-896017FA06C3}" type="presParOf" srcId="{06F1B42A-4105-4789-9A2F-CC7E0B074B61}" destId="{1455E21B-5C94-44DB-B095-465ED45EBABC}" srcOrd="1" destOrd="0" presId="urn:microsoft.com/office/officeart/2018/5/layout/IconCircleLabelList"/>
    <dgm:cxn modelId="{4EA011F8-E0AA-4C77-AD90-7429671F29AD}" type="presParOf" srcId="{06F1B42A-4105-4789-9A2F-CC7E0B074B61}" destId="{97EF096B-7BA0-40B7-B908-8BF6ABEFBA1F}" srcOrd="2" destOrd="0" presId="urn:microsoft.com/office/officeart/2018/5/layout/IconCircleLabelList"/>
    <dgm:cxn modelId="{74573DD2-3DDF-479F-9372-A4E543FB8DA5}" type="presParOf" srcId="{06F1B42A-4105-4789-9A2F-CC7E0B074B61}" destId="{1111C469-2766-46AB-BFF9-E67D65D4D640}" srcOrd="3" destOrd="0" presId="urn:microsoft.com/office/officeart/2018/5/layout/IconCircleLabelList"/>
    <dgm:cxn modelId="{3BBE3A1D-4D52-4EDE-A73E-C68C0872B239}" type="presParOf" srcId="{43A8E298-1894-4CEF-89EE-DAC37DE1160B}" destId="{0566AD93-41B1-43AD-B175-31846C1ABC1D}" srcOrd="1" destOrd="0" presId="urn:microsoft.com/office/officeart/2018/5/layout/IconCircleLabelList"/>
    <dgm:cxn modelId="{F20FF1C1-5FE9-4D8B-A898-BAE2F5EAF141}" type="presParOf" srcId="{43A8E298-1894-4CEF-89EE-DAC37DE1160B}" destId="{F2F89499-9B2E-43F1-A644-D3A2664B5F3C}" srcOrd="2" destOrd="0" presId="urn:microsoft.com/office/officeart/2018/5/layout/IconCircleLabelList"/>
    <dgm:cxn modelId="{FDF97F16-1DF6-4235-BC9C-B47F7C20C00D}" type="presParOf" srcId="{F2F89499-9B2E-43F1-A644-D3A2664B5F3C}" destId="{9AE745BE-5CA8-4DBA-8F6B-A44170A6C535}" srcOrd="0" destOrd="0" presId="urn:microsoft.com/office/officeart/2018/5/layout/IconCircleLabelList"/>
    <dgm:cxn modelId="{461B0F1A-80A1-43B4-B0A7-D1930497365C}" type="presParOf" srcId="{F2F89499-9B2E-43F1-A644-D3A2664B5F3C}" destId="{9443BAD9-E7B9-44D7-BCE8-E5EE7D63AF85}" srcOrd="1" destOrd="0" presId="urn:microsoft.com/office/officeart/2018/5/layout/IconCircleLabelList"/>
    <dgm:cxn modelId="{6713D0EC-8A0F-40AC-8A63-FC5A9DAC4561}" type="presParOf" srcId="{F2F89499-9B2E-43F1-A644-D3A2664B5F3C}" destId="{CCB01CBC-1E3F-440B-A5F1-5119D32205C9}" srcOrd="2" destOrd="0" presId="urn:microsoft.com/office/officeart/2018/5/layout/IconCircleLabelList"/>
    <dgm:cxn modelId="{15F9D729-7EDD-440E-ADBE-A95EB42EA594}" type="presParOf" srcId="{F2F89499-9B2E-43F1-A644-D3A2664B5F3C}" destId="{70F9E7BE-D45A-476C-B98D-D12381CE7FC1}" srcOrd="3" destOrd="0" presId="urn:microsoft.com/office/officeart/2018/5/layout/IconCircleLabelList"/>
    <dgm:cxn modelId="{DFEEF8D6-F8E3-4AA8-9CD5-AF20AF947FE2}" type="presParOf" srcId="{43A8E298-1894-4CEF-89EE-DAC37DE1160B}" destId="{CF998466-7A0B-4DD0-B903-AA6CDE9D37AC}" srcOrd="3" destOrd="0" presId="urn:microsoft.com/office/officeart/2018/5/layout/IconCircleLabelList"/>
    <dgm:cxn modelId="{74ABA041-C922-422A-A989-DBF2FBB1F839}" type="presParOf" srcId="{43A8E298-1894-4CEF-89EE-DAC37DE1160B}" destId="{0F305904-0677-41AF-8C19-C3F18E2D5679}" srcOrd="4" destOrd="0" presId="urn:microsoft.com/office/officeart/2018/5/layout/IconCircleLabelList"/>
    <dgm:cxn modelId="{7083B6F8-50F2-441F-B8B7-E835AA85099A}" type="presParOf" srcId="{0F305904-0677-41AF-8C19-C3F18E2D5679}" destId="{F5A957D3-BA5D-48F8-85A8-9614682B5CEC}" srcOrd="0" destOrd="0" presId="urn:microsoft.com/office/officeart/2018/5/layout/IconCircleLabelList"/>
    <dgm:cxn modelId="{BA1FDFF6-8BEE-4C19-9955-1063295A710D}" type="presParOf" srcId="{0F305904-0677-41AF-8C19-C3F18E2D5679}" destId="{C05C0E26-EA56-4BA8-9D7C-E98CCD456744}" srcOrd="1" destOrd="0" presId="urn:microsoft.com/office/officeart/2018/5/layout/IconCircleLabelList"/>
    <dgm:cxn modelId="{64781741-F4D2-4D8A-A765-A5C54175453A}" type="presParOf" srcId="{0F305904-0677-41AF-8C19-C3F18E2D5679}" destId="{63555A79-9FF8-4D9D-9691-9F33F9A0F8F2}" srcOrd="2" destOrd="0" presId="urn:microsoft.com/office/officeart/2018/5/layout/IconCircleLabelList"/>
    <dgm:cxn modelId="{0BBA593B-CA1C-4772-A577-1E0837267847}" type="presParOf" srcId="{0F305904-0677-41AF-8C19-C3F18E2D5679}" destId="{1B47350C-B192-456A-B260-7F967781630E}" srcOrd="3" destOrd="0" presId="urn:microsoft.com/office/officeart/2018/5/layout/IconCircleLabelList"/>
    <dgm:cxn modelId="{99FE3700-B6AA-4E61-BB2F-6CCEBB941F8F}" type="presParOf" srcId="{43A8E298-1894-4CEF-89EE-DAC37DE1160B}" destId="{7AA50E04-228D-4BC0-A02C-A642794FA30A}" srcOrd="5" destOrd="0" presId="urn:microsoft.com/office/officeart/2018/5/layout/IconCircleLabelList"/>
    <dgm:cxn modelId="{958EDA13-6402-4976-95DE-07F062CFFD05}" type="presParOf" srcId="{43A8E298-1894-4CEF-89EE-DAC37DE1160B}" destId="{8D2C5D40-8EF0-4925-8945-4BC732FEB9F0}" srcOrd="6" destOrd="0" presId="urn:microsoft.com/office/officeart/2018/5/layout/IconCircleLabelList"/>
    <dgm:cxn modelId="{D42A5CEF-FC8C-4794-BE6E-72297B7FE8A9}" type="presParOf" srcId="{8D2C5D40-8EF0-4925-8945-4BC732FEB9F0}" destId="{F8450E10-450F-4995-8D0A-808042D80087}" srcOrd="0" destOrd="0" presId="urn:microsoft.com/office/officeart/2018/5/layout/IconCircleLabelList"/>
    <dgm:cxn modelId="{62A8F80E-7DDC-48F0-843C-AEB700B63ED6}" type="presParOf" srcId="{8D2C5D40-8EF0-4925-8945-4BC732FEB9F0}" destId="{47B7A863-686C-475C-9A97-AE7E920935A4}" srcOrd="1" destOrd="0" presId="urn:microsoft.com/office/officeart/2018/5/layout/IconCircleLabelList"/>
    <dgm:cxn modelId="{11DACC8A-40A0-4212-8A7A-2F6A45F6A92A}" type="presParOf" srcId="{8D2C5D40-8EF0-4925-8945-4BC732FEB9F0}" destId="{31D257D9-4605-445F-9F4F-F73A201F184D}" srcOrd="2" destOrd="0" presId="urn:microsoft.com/office/officeart/2018/5/layout/IconCircleLabelList"/>
    <dgm:cxn modelId="{ABA5BC8A-DA9A-4D12-955D-53D318D8BF08}" type="presParOf" srcId="{8D2C5D40-8EF0-4925-8945-4BC732FEB9F0}" destId="{8F8AD38B-5053-4E69-A612-2BF65C17276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58DEE3-319F-460E-818A-CB91B209889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EC1775-A17A-493F-B2B0-C93E883FC530}">
      <dgm:prSet/>
      <dgm:spPr/>
      <dgm:t>
        <a:bodyPr/>
        <a:lstStyle/>
        <a:p>
          <a:pPr rtl="0"/>
          <a:r>
            <a:rPr lang="en-US" dirty="0">
              <a:latin typeface="Comic Sans MS"/>
            </a:rPr>
            <a:t>Employees with age 34 and 35 years are the low performers</a:t>
          </a:r>
          <a:endParaRPr lang="en-US" dirty="0"/>
        </a:p>
      </dgm:t>
    </dgm:pt>
    <dgm:pt modelId="{F1B23E37-F540-42A7-8A62-064DB8FC75F7}" type="parTrans" cxnId="{65F08E01-DDF5-4A19-B700-B28A9EDD18A3}">
      <dgm:prSet/>
      <dgm:spPr/>
      <dgm:t>
        <a:bodyPr/>
        <a:lstStyle/>
        <a:p>
          <a:endParaRPr lang="en-US"/>
        </a:p>
      </dgm:t>
    </dgm:pt>
    <dgm:pt modelId="{8A1C64EB-0005-4EFB-B631-957E28D5B73D}" type="sibTrans" cxnId="{65F08E01-DDF5-4A19-B700-B28A9EDD18A3}">
      <dgm:prSet/>
      <dgm:spPr/>
      <dgm:t>
        <a:bodyPr/>
        <a:lstStyle/>
        <a:p>
          <a:endParaRPr lang="en-US"/>
        </a:p>
      </dgm:t>
    </dgm:pt>
    <dgm:pt modelId="{190D34FD-9A28-4E82-88F6-07A50A737476}" type="pres">
      <dgm:prSet presAssocID="{1A58DEE3-319F-460E-818A-CB91B209889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0CF2816-9140-4D75-BCA5-BA993DD6534C}" type="pres">
      <dgm:prSet presAssocID="{D2EC1775-A17A-493F-B2B0-C93E883FC530}" presName="hierRoot1" presStyleCnt="0"/>
      <dgm:spPr/>
    </dgm:pt>
    <dgm:pt modelId="{5C1A9EE6-3E26-48A9-BFB6-D601996CDBF7}" type="pres">
      <dgm:prSet presAssocID="{D2EC1775-A17A-493F-B2B0-C93E883FC530}" presName="composite" presStyleCnt="0"/>
      <dgm:spPr/>
    </dgm:pt>
    <dgm:pt modelId="{ED9AE256-1359-4D1B-A29D-924CD550FE7F}" type="pres">
      <dgm:prSet presAssocID="{D2EC1775-A17A-493F-B2B0-C93E883FC530}" presName="background" presStyleLbl="node0" presStyleIdx="0" presStyleCnt="1"/>
      <dgm:spPr/>
    </dgm:pt>
    <dgm:pt modelId="{3ED62AC2-D877-4577-9298-9F15DA8368FF}" type="pres">
      <dgm:prSet presAssocID="{D2EC1775-A17A-493F-B2B0-C93E883FC530}" presName="text" presStyleLbl="fgAcc0" presStyleIdx="0" presStyleCnt="1">
        <dgm:presLayoutVars>
          <dgm:chPref val="3"/>
        </dgm:presLayoutVars>
      </dgm:prSet>
      <dgm:spPr/>
    </dgm:pt>
    <dgm:pt modelId="{CE011266-AB47-4843-8856-E95181ED4743}" type="pres">
      <dgm:prSet presAssocID="{D2EC1775-A17A-493F-B2B0-C93E883FC530}" presName="hierChild2" presStyleCnt="0"/>
      <dgm:spPr/>
    </dgm:pt>
  </dgm:ptLst>
  <dgm:cxnLst>
    <dgm:cxn modelId="{65F08E01-DDF5-4A19-B700-B28A9EDD18A3}" srcId="{1A58DEE3-319F-460E-818A-CB91B2098892}" destId="{D2EC1775-A17A-493F-B2B0-C93E883FC530}" srcOrd="0" destOrd="0" parTransId="{F1B23E37-F540-42A7-8A62-064DB8FC75F7}" sibTransId="{8A1C64EB-0005-4EFB-B631-957E28D5B73D}"/>
    <dgm:cxn modelId="{29B2A9AC-FDD3-48E2-891D-CDEA24881165}" type="presOf" srcId="{D2EC1775-A17A-493F-B2B0-C93E883FC530}" destId="{3ED62AC2-D877-4577-9298-9F15DA8368FF}" srcOrd="0" destOrd="0" presId="urn:microsoft.com/office/officeart/2005/8/layout/hierarchy1"/>
    <dgm:cxn modelId="{AB86D2ED-8EE0-4558-9E7B-E8FED7DA267F}" type="presOf" srcId="{1A58DEE3-319F-460E-818A-CB91B2098892}" destId="{190D34FD-9A28-4E82-88F6-07A50A737476}" srcOrd="0" destOrd="0" presId="urn:microsoft.com/office/officeart/2005/8/layout/hierarchy1"/>
    <dgm:cxn modelId="{C47BFFAC-3B37-4EA3-9FEB-94184D401099}" type="presParOf" srcId="{190D34FD-9A28-4E82-88F6-07A50A737476}" destId="{50CF2816-9140-4D75-BCA5-BA993DD6534C}" srcOrd="0" destOrd="0" presId="urn:microsoft.com/office/officeart/2005/8/layout/hierarchy1"/>
    <dgm:cxn modelId="{8F3F0086-1014-4FB0-AFEF-B9B12E2F8210}" type="presParOf" srcId="{50CF2816-9140-4D75-BCA5-BA993DD6534C}" destId="{5C1A9EE6-3E26-48A9-BFB6-D601996CDBF7}" srcOrd="0" destOrd="0" presId="urn:microsoft.com/office/officeart/2005/8/layout/hierarchy1"/>
    <dgm:cxn modelId="{2DD47F27-73E5-4DCE-BF64-9047751FCC63}" type="presParOf" srcId="{5C1A9EE6-3E26-48A9-BFB6-D601996CDBF7}" destId="{ED9AE256-1359-4D1B-A29D-924CD550FE7F}" srcOrd="0" destOrd="0" presId="urn:microsoft.com/office/officeart/2005/8/layout/hierarchy1"/>
    <dgm:cxn modelId="{9B056DA3-E962-4978-AE73-562C315EBF6D}" type="presParOf" srcId="{5C1A9EE6-3E26-48A9-BFB6-D601996CDBF7}" destId="{3ED62AC2-D877-4577-9298-9F15DA8368FF}" srcOrd="1" destOrd="0" presId="urn:microsoft.com/office/officeart/2005/8/layout/hierarchy1"/>
    <dgm:cxn modelId="{FA2A5794-76FE-4E7A-A084-BE3487D15810}" type="presParOf" srcId="{50CF2816-9140-4D75-BCA5-BA993DD6534C}" destId="{CE011266-AB47-4843-8856-E95181ED474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8067F-5A16-4EF1-99C7-C477A120C401}">
      <dsp:nvSpPr>
        <dsp:cNvPr id="0" name=""/>
        <dsp:cNvSpPr/>
      </dsp:nvSpPr>
      <dsp:spPr>
        <a:xfrm>
          <a:off x="1797170" y="726"/>
          <a:ext cx="1009001" cy="100900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55E21B-5C94-44DB-B095-465ED45EBABC}">
      <dsp:nvSpPr>
        <dsp:cNvPr id="0" name=""/>
        <dsp:cNvSpPr/>
      </dsp:nvSpPr>
      <dsp:spPr>
        <a:xfrm>
          <a:off x="2012203" y="215759"/>
          <a:ext cx="578935" cy="5789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1C469-2766-46AB-BFF9-E67D65D4D640}">
      <dsp:nvSpPr>
        <dsp:cNvPr id="0" name=""/>
        <dsp:cNvSpPr/>
      </dsp:nvSpPr>
      <dsp:spPr>
        <a:xfrm>
          <a:off x="1474620" y="1324007"/>
          <a:ext cx="1654101" cy="909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>
              <a:latin typeface="Comic Sans MS"/>
            </a:rPr>
            <a:t>Performance decreases with increase in the years since last promotion</a:t>
          </a:r>
          <a:endParaRPr lang="en-US" sz="1100" b="0" i="0" u="none" strike="noStrike" kern="1200" cap="all" baseline="0" noProof="0">
            <a:solidFill>
              <a:srgbClr val="010000"/>
            </a:solidFill>
            <a:latin typeface="Comic Sans MS"/>
          </a:endParaRPr>
        </a:p>
      </dsp:txBody>
      <dsp:txXfrm>
        <a:off x="1474620" y="1324007"/>
        <a:ext cx="1654101" cy="909755"/>
      </dsp:txXfrm>
    </dsp:sp>
    <dsp:sp modelId="{9AE745BE-5CA8-4DBA-8F6B-A44170A6C535}">
      <dsp:nvSpPr>
        <dsp:cNvPr id="0" name=""/>
        <dsp:cNvSpPr/>
      </dsp:nvSpPr>
      <dsp:spPr>
        <a:xfrm>
          <a:off x="3740739" y="726"/>
          <a:ext cx="1009001" cy="100900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3BAD9-E7B9-44D7-BCE8-E5EE7D63AF85}">
      <dsp:nvSpPr>
        <dsp:cNvPr id="0" name=""/>
        <dsp:cNvSpPr/>
      </dsp:nvSpPr>
      <dsp:spPr>
        <a:xfrm>
          <a:off x="3955772" y="215759"/>
          <a:ext cx="578935" cy="5789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9E7BE-D45A-476C-B98D-D12381CE7FC1}">
      <dsp:nvSpPr>
        <dsp:cNvPr id="0" name=""/>
        <dsp:cNvSpPr/>
      </dsp:nvSpPr>
      <dsp:spPr>
        <a:xfrm>
          <a:off x="3418189" y="1324007"/>
          <a:ext cx="1654101" cy="909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>
              <a:latin typeface="Comic Sans MS"/>
            </a:rPr>
            <a:t>Performance decreases with increase in years under same manager(Plot 2)</a:t>
          </a:r>
        </a:p>
      </dsp:txBody>
      <dsp:txXfrm>
        <a:off x="3418189" y="1324007"/>
        <a:ext cx="1654101" cy="909755"/>
      </dsp:txXfrm>
    </dsp:sp>
    <dsp:sp modelId="{F5A957D3-BA5D-48F8-85A8-9614682B5CEC}">
      <dsp:nvSpPr>
        <dsp:cNvPr id="0" name=""/>
        <dsp:cNvSpPr/>
      </dsp:nvSpPr>
      <dsp:spPr>
        <a:xfrm>
          <a:off x="5684308" y="726"/>
          <a:ext cx="1009001" cy="100900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5C0E26-EA56-4BA8-9D7C-E98CCD456744}">
      <dsp:nvSpPr>
        <dsp:cNvPr id="0" name=""/>
        <dsp:cNvSpPr/>
      </dsp:nvSpPr>
      <dsp:spPr>
        <a:xfrm>
          <a:off x="5899341" y="215759"/>
          <a:ext cx="578935" cy="5789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47350C-B192-456A-B260-7F967781630E}">
      <dsp:nvSpPr>
        <dsp:cNvPr id="0" name=""/>
        <dsp:cNvSpPr/>
      </dsp:nvSpPr>
      <dsp:spPr>
        <a:xfrm>
          <a:off x="5361758" y="1324007"/>
          <a:ext cx="1654101" cy="909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>
              <a:latin typeface="Comic Sans MS"/>
            </a:rPr>
            <a:t>Performance decreases with increase in exp years in the same role</a:t>
          </a:r>
        </a:p>
      </dsp:txBody>
      <dsp:txXfrm>
        <a:off x="5361758" y="1324007"/>
        <a:ext cx="1654101" cy="909755"/>
      </dsp:txXfrm>
    </dsp:sp>
    <dsp:sp modelId="{F8450E10-450F-4995-8D0A-808042D80087}">
      <dsp:nvSpPr>
        <dsp:cNvPr id="0" name=""/>
        <dsp:cNvSpPr/>
      </dsp:nvSpPr>
      <dsp:spPr>
        <a:xfrm>
          <a:off x="7627878" y="726"/>
          <a:ext cx="1009001" cy="100900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B7A863-686C-475C-9A97-AE7E920935A4}">
      <dsp:nvSpPr>
        <dsp:cNvPr id="0" name=""/>
        <dsp:cNvSpPr/>
      </dsp:nvSpPr>
      <dsp:spPr>
        <a:xfrm>
          <a:off x="7842911" y="215759"/>
          <a:ext cx="578935" cy="5789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AD38B-5053-4E69-A612-2BF65C172767}">
      <dsp:nvSpPr>
        <dsp:cNvPr id="0" name=""/>
        <dsp:cNvSpPr/>
      </dsp:nvSpPr>
      <dsp:spPr>
        <a:xfrm>
          <a:off x="7305328" y="1324007"/>
          <a:ext cx="1654101" cy="909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>
              <a:latin typeface="Comic Sans MS"/>
            </a:rPr>
            <a:t>Employee performance increases with increase in work life balance(Plot 4)</a:t>
          </a:r>
        </a:p>
      </dsp:txBody>
      <dsp:txXfrm>
        <a:off x="7305328" y="1324007"/>
        <a:ext cx="1654101" cy="9097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AE256-1359-4D1B-A29D-924CD550FE7F}">
      <dsp:nvSpPr>
        <dsp:cNvPr id="0" name=""/>
        <dsp:cNvSpPr/>
      </dsp:nvSpPr>
      <dsp:spPr>
        <a:xfrm>
          <a:off x="0" y="545078"/>
          <a:ext cx="4263232" cy="2707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62AC2-D877-4577-9298-9F15DA8368FF}">
      <dsp:nvSpPr>
        <dsp:cNvPr id="0" name=""/>
        <dsp:cNvSpPr/>
      </dsp:nvSpPr>
      <dsp:spPr>
        <a:xfrm>
          <a:off x="473692" y="995086"/>
          <a:ext cx="4263232" cy="2707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Comic Sans MS"/>
            </a:rPr>
            <a:t>Employees with age 34 and 35 years are the low performers</a:t>
          </a:r>
          <a:endParaRPr lang="en-US" sz="3500" kern="1200" dirty="0"/>
        </a:p>
      </dsp:txBody>
      <dsp:txXfrm>
        <a:off x="552982" y="1074376"/>
        <a:ext cx="4104652" cy="2548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>
                <a:cs typeface="Calibri Light"/>
              </a:rPr>
              <a:t>EMPLOYEE PERFORMANCE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4563882"/>
            <a:ext cx="8683865" cy="664971"/>
          </a:xfrm>
        </p:spPr>
        <p:txBody>
          <a:bodyPr vert="horz" lIns="91440" tIns="0" rIns="91440" bIns="45720" rtlCol="0" anchor="t">
            <a:normAutofit/>
          </a:bodyPr>
          <a:lstStyle/>
          <a:p>
            <a:r>
              <a:rPr lang="tr-TR" dirty="0"/>
              <a:t>DATA UNDERSTANDING ON EMPLOYEE PERFORMANCE</a:t>
            </a:r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id="{9E33438F-5E81-463E-98DF-2C0B9FC83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14">
            <a:extLst>
              <a:ext uri="{FF2B5EF4-FFF2-40B4-BE49-F238E27FC236}">
                <a16:creationId xmlns:a16="http://schemas.microsoft.com/office/drawing/2014/main" id="{5B6698C3-AF7B-471D-BD31-DFA449F06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0AE4D449-1B6D-4D45-8937-F7808FA79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3515F2C3-EB08-4CCD-9EAD-3BFD58AC4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D5EA0EE-14E9-4DE8-A792-A7A7274AA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EC9CF95C-7F2C-4190-8CCA-CD755B730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8209569D-FC59-4649-975E-8B89D64B1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463EF27-01AC-4E44-B98C-6134394A1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4F55D42E-F754-4EDB-8EDD-6BDD5AE4A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6D4188DC-73EF-44AE-9A87-DF7CB133C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2EB7085E-37F8-4AC2-9459-F18D46D09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B014B03A-8E5D-4556-A848-FDD59E695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4273F73C-B21F-4C6E-9028-E053FC50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33385EED-736B-4F0E-B755-C50CDD004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20C84D58-AEF3-427B-AB32-79258A15E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8349E609-0C92-4F91-89B1-5C94C9251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9F4BEC74-0C2A-4036-83A0-E11E5A0E6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6BDD5B6-43ED-40BD-B824-3E5599254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4BEE8984-3002-430C-BAA3-07B5A9E4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ECDED835-8808-4547-B671-A4B145693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6945339E-DF1D-402A-B895-C3D5A7B6A3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E9A8615A-6F1F-4407-AF1F-543B0F793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0901BB97-6793-45AF-8544-6A1F1D416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Rectangle 37">
            <a:extLst>
              <a:ext uri="{FF2B5EF4-FFF2-40B4-BE49-F238E27FC236}">
                <a16:creationId xmlns:a16="http://schemas.microsoft.com/office/drawing/2014/main" id="{3F3FAF1D-1278-4A37-ABCF-337384CA2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3" y="1047102"/>
            <a:ext cx="4484074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81E68E0-B98F-44E8-B1A7-A7631A3D7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296" y="0"/>
            <a:ext cx="610106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74F47ADE-5387-4326-B5CA-C08E153F2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010" y="256327"/>
            <a:ext cx="2883884" cy="374089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387FFA0-1F0D-4845-975F-17AEBFBF5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9067" y="255122"/>
            <a:ext cx="2791554" cy="364936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2" name="Isosceles Triangle 22">
            <a:extLst>
              <a:ext uri="{FF2B5EF4-FFF2-40B4-BE49-F238E27FC236}">
                <a16:creationId xmlns:a16="http://schemas.microsoft.com/office/drawing/2014/main" id="{7AFDCCA6-0059-4AD6-A4C5-2EC02B877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75727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D36CCAC-B11A-45AC-AD69-53AB301EC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4483251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966838-F5B3-4AEB-B0C0-EA7CF4163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4318879" cy="1072378"/>
          </a:xfrm>
        </p:spPr>
        <p:txBody>
          <a:bodyPr anchor="ctr">
            <a:normAutofit fontScale="90000"/>
          </a:bodyPr>
          <a:lstStyle/>
          <a:p>
            <a:r>
              <a:rPr lang="en-US" sz="2800" dirty="0">
                <a:latin typeface="Comic Sans MS"/>
                <a:ea typeface="+mj-lt"/>
                <a:cs typeface="+mj-lt"/>
              </a:rPr>
              <a:t>BUSINESS TRAVEL </a:t>
            </a:r>
            <a:br>
              <a:rPr lang="en-US" sz="2800" dirty="0">
                <a:latin typeface="Comic Sans MS"/>
                <a:ea typeface="+mj-lt"/>
                <a:cs typeface="+mj-lt"/>
              </a:rPr>
            </a:br>
            <a:r>
              <a:rPr lang="en-US" sz="2800" dirty="0">
                <a:latin typeface="Comic Sans MS"/>
                <a:ea typeface="+mj-lt"/>
                <a:cs typeface="+mj-lt"/>
              </a:rPr>
              <a:t>FREQUENCY</a:t>
            </a:r>
            <a:endParaRPr lang="en-US" sz="2800" dirty="0">
              <a:latin typeface="Comic Sans MS"/>
            </a:endParaRP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BC7BEE41-F158-4FD8-9DB5-313D27F1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2" y="2789239"/>
            <a:ext cx="4319535" cy="2683606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FFFFFE"/>
                </a:solidFill>
              </a:rPr>
              <a:t>- MOST OF THE EMPLOYEES TRAVEL VERY RARELY</a:t>
            </a:r>
          </a:p>
          <a:p>
            <a:r>
              <a:rPr lang="en-US" sz="1600">
                <a:solidFill>
                  <a:srgbClr val="FFFFFE"/>
                </a:solidFill>
              </a:rPr>
              <a:t>- VERY LESS EMPLOYEES DO NOT TRAVEL</a:t>
            </a:r>
            <a:endParaRPr lang="en-US" sz="1600" dirty="0">
              <a:solidFill>
                <a:srgbClr val="FFFFFE"/>
              </a:solidFill>
            </a:endParaRPr>
          </a:p>
          <a:p>
            <a:r>
              <a:rPr lang="en-US" sz="1600">
                <a:solidFill>
                  <a:srgbClr val="FFFFFE"/>
                </a:solidFill>
              </a:rPr>
              <a:t>- 222 EMPLOYEES TRAVEL VERY FREQUENTLY</a:t>
            </a:r>
            <a:endParaRPr lang="en-US" sz="1600" dirty="0">
              <a:solidFill>
                <a:srgbClr val="FFFFFE"/>
              </a:solidFill>
            </a:endParaRPr>
          </a:p>
          <a:p>
            <a:endParaRPr lang="en-US" sz="1600" dirty="0">
              <a:solidFill>
                <a:srgbClr val="FFFFFE"/>
              </a:solidFill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380D0B12-694C-46E6-AC85-A802C185F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336" y="4163676"/>
            <a:ext cx="5462624" cy="180190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675944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0B46D094-9D10-45BD-BE9D-E4AFE2FE3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8" name="Freeform 5">
              <a:extLst>
                <a:ext uri="{FF2B5EF4-FFF2-40B4-BE49-F238E27FC236}">
                  <a16:creationId xmlns:a16="http://schemas.microsoft.com/office/drawing/2014/main" id="{55076C24-1C31-4A38-A3E7-9F78F38C2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id="{90A2F46D-431F-494E-B76D-74CEC1426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>
              <a:extLst>
                <a:ext uri="{FF2B5EF4-FFF2-40B4-BE49-F238E27FC236}">
                  <a16:creationId xmlns:a16="http://schemas.microsoft.com/office/drawing/2014/main" id="{57B72B1F-4125-4F46-8D06-808E368B2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7C16EC32-C009-4130-ADB8-9DFD03CEC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>
              <a:extLst>
                <a:ext uri="{FF2B5EF4-FFF2-40B4-BE49-F238E27FC236}">
                  <a16:creationId xmlns:a16="http://schemas.microsoft.com/office/drawing/2014/main" id="{CA06AC4F-231A-406A-83AF-BF4F1603D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>
              <a:extLst>
                <a:ext uri="{FF2B5EF4-FFF2-40B4-BE49-F238E27FC236}">
                  <a16:creationId xmlns:a16="http://schemas.microsoft.com/office/drawing/2014/main" id="{244FAADB-573E-4112-BE8C-B88C470E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>
              <a:extLst>
                <a:ext uri="{FF2B5EF4-FFF2-40B4-BE49-F238E27FC236}">
                  <a16:creationId xmlns:a16="http://schemas.microsoft.com/office/drawing/2014/main" id="{CF38BC08-F82D-4258-8E44-11B2C9E4E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>
              <a:extLst>
                <a:ext uri="{FF2B5EF4-FFF2-40B4-BE49-F238E27FC236}">
                  <a16:creationId xmlns:a16="http://schemas.microsoft.com/office/drawing/2014/main" id="{EF763D22-10EE-4D7D-95EE-5F4DB723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>
              <a:extLst>
                <a:ext uri="{FF2B5EF4-FFF2-40B4-BE49-F238E27FC236}">
                  <a16:creationId xmlns:a16="http://schemas.microsoft.com/office/drawing/2014/main" id="{81EA7FDE-0B97-4DDD-AF65-F352834E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>
              <a:extLst>
                <a:ext uri="{FF2B5EF4-FFF2-40B4-BE49-F238E27FC236}">
                  <a16:creationId xmlns:a16="http://schemas.microsoft.com/office/drawing/2014/main" id="{CC18534F-EC75-4CF4-BBAC-0EF150873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>
              <a:extLst>
                <a:ext uri="{FF2B5EF4-FFF2-40B4-BE49-F238E27FC236}">
                  <a16:creationId xmlns:a16="http://schemas.microsoft.com/office/drawing/2014/main" id="{71BB5232-2C83-41EB-B62B-E54AC93F2E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>
              <a:extLst>
                <a:ext uri="{FF2B5EF4-FFF2-40B4-BE49-F238E27FC236}">
                  <a16:creationId xmlns:a16="http://schemas.microsoft.com/office/drawing/2014/main" id="{2598F724-C32E-4B91-9B85-60C89DBB8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>
              <a:extLst>
                <a:ext uri="{FF2B5EF4-FFF2-40B4-BE49-F238E27FC236}">
                  <a16:creationId xmlns:a16="http://schemas.microsoft.com/office/drawing/2014/main" id="{D5D4FBFD-ACE3-46D2-8E97-E8EABE735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>
              <a:extLst>
                <a:ext uri="{FF2B5EF4-FFF2-40B4-BE49-F238E27FC236}">
                  <a16:creationId xmlns:a16="http://schemas.microsoft.com/office/drawing/2014/main" id="{54A3C901-AFD0-41D3-85E5-87D0E1C9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>
              <a:extLst>
                <a:ext uri="{FF2B5EF4-FFF2-40B4-BE49-F238E27FC236}">
                  <a16:creationId xmlns:a16="http://schemas.microsoft.com/office/drawing/2014/main" id="{485F3E8E-CD09-44EB-AC73-1834A8D50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>
              <a:extLst>
                <a:ext uri="{FF2B5EF4-FFF2-40B4-BE49-F238E27FC236}">
                  <a16:creationId xmlns:a16="http://schemas.microsoft.com/office/drawing/2014/main" id="{3BDFC1A4-51E7-46A6-8A0D-50476BCF5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>
              <a:extLst>
                <a:ext uri="{FF2B5EF4-FFF2-40B4-BE49-F238E27FC236}">
                  <a16:creationId xmlns:a16="http://schemas.microsoft.com/office/drawing/2014/main" id="{A561BC1B-C5E2-45AA-B72B-03AF3216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>
              <a:extLst>
                <a:ext uri="{FF2B5EF4-FFF2-40B4-BE49-F238E27FC236}">
                  <a16:creationId xmlns:a16="http://schemas.microsoft.com/office/drawing/2014/main" id="{4C0779C6-0F80-48B1-AD32-CC10D00C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>
              <a:extLst>
                <a:ext uri="{FF2B5EF4-FFF2-40B4-BE49-F238E27FC236}">
                  <a16:creationId xmlns:a16="http://schemas.microsoft.com/office/drawing/2014/main" id="{73702193-6A56-4A74-84AD-94F530FED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6AEFF79-03FD-4BC0-8A67-25CAFCFDC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B66FC33-38F1-4E8E-8474-AF1F5673B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32E0DAC0-8D22-4A77-8AA9-169781B2E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28C2492-9737-4D83-8CBD-93EA6D071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827B38F6-4C9D-405B-B22D-E2B1511C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96DBCC8-753E-4CC1-8DEC-73329918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6" name="Freeform 5">
              <a:extLst>
                <a:ext uri="{FF2B5EF4-FFF2-40B4-BE49-F238E27FC236}">
                  <a16:creationId xmlns:a16="http://schemas.microsoft.com/office/drawing/2014/main" id="{B31E4A71-C9DA-4294-B25F-D1D6B946A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">
              <a:extLst>
                <a:ext uri="{FF2B5EF4-FFF2-40B4-BE49-F238E27FC236}">
                  <a16:creationId xmlns:a16="http://schemas.microsoft.com/office/drawing/2014/main" id="{68047F05-8328-464B-9336-C8E783E17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7">
              <a:extLst>
                <a:ext uri="{FF2B5EF4-FFF2-40B4-BE49-F238E27FC236}">
                  <a16:creationId xmlns:a16="http://schemas.microsoft.com/office/drawing/2014/main" id="{F6D3DEE0-8172-4955-BA8B-72FC4212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8">
              <a:extLst>
                <a:ext uri="{FF2B5EF4-FFF2-40B4-BE49-F238E27FC236}">
                  <a16:creationId xmlns:a16="http://schemas.microsoft.com/office/drawing/2014/main" id="{56EF1DA4-C3DB-417D-9A5F-BA990166A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">
              <a:extLst>
                <a:ext uri="{FF2B5EF4-FFF2-40B4-BE49-F238E27FC236}">
                  <a16:creationId xmlns:a16="http://schemas.microsoft.com/office/drawing/2014/main" id="{E82E0363-79F7-44D8-A80F-23433F8FC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0">
              <a:extLst>
                <a:ext uri="{FF2B5EF4-FFF2-40B4-BE49-F238E27FC236}">
                  <a16:creationId xmlns:a16="http://schemas.microsoft.com/office/drawing/2014/main" id="{E0442067-B75B-497A-9634-C68CA9C7C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E0D66D0D-A2D2-44A6-A1F8-BD201436C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BDABD0E2-C15F-4652-9B9F-9CDD6008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3">
              <a:extLst>
                <a:ext uri="{FF2B5EF4-FFF2-40B4-BE49-F238E27FC236}">
                  <a16:creationId xmlns:a16="http://schemas.microsoft.com/office/drawing/2014/main" id="{3F858DF2-8560-42B5-A3EC-990104973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4">
              <a:extLst>
                <a:ext uri="{FF2B5EF4-FFF2-40B4-BE49-F238E27FC236}">
                  <a16:creationId xmlns:a16="http://schemas.microsoft.com/office/drawing/2014/main" id="{879F3728-27CF-4CCD-A7C8-07096E228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5">
              <a:extLst>
                <a:ext uri="{FF2B5EF4-FFF2-40B4-BE49-F238E27FC236}">
                  <a16:creationId xmlns:a16="http://schemas.microsoft.com/office/drawing/2014/main" id="{9566FE1B-67AC-412B-8971-A8865083C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6">
              <a:extLst>
                <a:ext uri="{FF2B5EF4-FFF2-40B4-BE49-F238E27FC236}">
                  <a16:creationId xmlns:a16="http://schemas.microsoft.com/office/drawing/2014/main" id="{5171BF80-9701-4E46-BB28-E6B9C874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7">
              <a:extLst>
                <a:ext uri="{FF2B5EF4-FFF2-40B4-BE49-F238E27FC236}">
                  <a16:creationId xmlns:a16="http://schemas.microsoft.com/office/drawing/2014/main" id="{9836C995-EF91-4DD3-A47E-2470E24A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8">
              <a:extLst>
                <a:ext uri="{FF2B5EF4-FFF2-40B4-BE49-F238E27FC236}">
                  <a16:creationId xmlns:a16="http://schemas.microsoft.com/office/drawing/2014/main" id="{42376FD5-BA1A-4941-80E9-99138CAF2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9">
              <a:extLst>
                <a:ext uri="{FF2B5EF4-FFF2-40B4-BE49-F238E27FC236}">
                  <a16:creationId xmlns:a16="http://schemas.microsoft.com/office/drawing/2014/main" id="{9810A441-735D-4A18-95B0-2009ADB0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0">
              <a:extLst>
                <a:ext uri="{FF2B5EF4-FFF2-40B4-BE49-F238E27FC236}">
                  <a16:creationId xmlns:a16="http://schemas.microsoft.com/office/drawing/2014/main" id="{46854A8D-BD50-42AB-86B9-2D56573A0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1">
              <a:extLst>
                <a:ext uri="{FF2B5EF4-FFF2-40B4-BE49-F238E27FC236}">
                  <a16:creationId xmlns:a16="http://schemas.microsoft.com/office/drawing/2014/main" id="{6F4C12F5-1615-4FF4-9EF9-9F6F1B256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2">
              <a:extLst>
                <a:ext uri="{FF2B5EF4-FFF2-40B4-BE49-F238E27FC236}">
                  <a16:creationId xmlns:a16="http://schemas.microsoft.com/office/drawing/2014/main" id="{5C815015-56C3-4CA4-9F83-DF6C20D1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3">
              <a:extLst>
                <a:ext uri="{FF2B5EF4-FFF2-40B4-BE49-F238E27FC236}">
                  <a16:creationId xmlns:a16="http://schemas.microsoft.com/office/drawing/2014/main" id="{B6CAB6EB-DABD-4EC6-B3A7-625517778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36312A3-D679-4389-BA9C-D920C7E5B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6509954" cy="4477933"/>
            <a:chOff x="807084" y="1186483"/>
            <a:chExt cx="6509954" cy="4477933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D2A6DA4-1107-4A8F-8809-1C92CF2F6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846" y="1186483"/>
              <a:ext cx="6508430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Isosceles Triangle 39">
              <a:extLst>
                <a:ext uri="{FF2B5EF4-FFF2-40B4-BE49-F238E27FC236}">
                  <a16:creationId xmlns:a16="http://schemas.microsoft.com/office/drawing/2014/main" id="{BF475C46-BD50-457D-8CC9-AED1A6051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858445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0B226A15-D9A6-4931-A733-24F2A50AD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6509954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53611A-5CEC-4C5B-998B-1111DB7C4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181" y="-1728"/>
            <a:ext cx="7182737" cy="5944947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latin typeface="Comic Sans MS"/>
              </a:rPr>
              <a:t>ATTRITION</a:t>
            </a:r>
            <a:br>
              <a:rPr lang="en-US" sz="3200" dirty="0">
                <a:latin typeface="Comic Sans MS"/>
              </a:rPr>
            </a:br>
            <a:br>
              <a:rPr lang="en-US" sz="3600" dirty="0"/>
            </a:br>
            <a:r>
              <a:rPr lang="en-US" sz="3600" dirty="0"/>
              <a:t>- </a:t>
            </a:r>
            <a:r>
              <a:rPr lang="en-US" sz="2400" dirty="0">
                <a:latin typeface="Comic Sans MS"/>
              </a:rPr>
              <a:t>THE</a:t>
            </a:r>
            <a:r>
              <a:rPr lang="en-US" sz="2400" dirty="0">
                <a:latin typeface="Comic Sans MS"/>
                <a:cs typeface="Calibri Light"/>
              </a:rPr>
              <a:t> IS NO ATTRITION FOR MOST OF THE EMPLOYEES</a:t>
            </a:r>
            <a:br>
              <a:rPr lang="en-US" sz="2400" dirty="0">
                <a:latin typeface="Comic Sans MS"/>
                <a:cs typeface="Calibri Light"/>
              </a:rPr>
            </a:br>
            <a:r>
              <a:rPr lang="en-US" sz="2400" dirty="0">
                <a:latin typeface="Comic Sans MS"/>
                <a:cs typeface="Calibri Light"/>
              </a:rPr>
              <a:t>- THERE IS ATTRITION FOR ONLY 178 EMPLOYEES</a:t>
            </a:r>
            <a:br>
              <a:rPr lang="en-US" sz="2400" dirty="0">
                <a:latin typeface="Comic Sans MS"/>
                <a:cs typeface="Calibri Light"/>
              </a:rPr>
            </a:br>
            <a:br>
              <a:rPr lang="en-US" sz="5400" dirty="0"/>
            </a:br>
            <a:endParaRPr lang="en-US" sz="540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B37CBC4-F38C-4B6F-9EC9-27B1A15D1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1485" y="0"/>
            <a:ext cx="4068871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ED440369-D764-4D10-BACF-8551D5F85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871" y="313441"/>
            <a:ext cx="3641189" cy="2179820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2FB71388-E188-4308-8517-2A2524A95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74754" y="2498937"/>
            <a:ext cx="3779721" cy="2722614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9A8A33F9-8CC5-4F69-84C9-21BFD1F32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1869" y="5226516"/>
            <a:ext cx="3429000" cy="1526459"/>
          </a:xfrm>
          <a:prstGeom prst="rect">
            <a:avLst/>
          </a:prstGeom>
          <a:ln w="952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168231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3">
            <a:extLst>
              <a:ext uri="{FF2B5EF4-FFF2-40B4-BE49-F238E27FC236}">
                <a16:creationId xmlns:a16="http://schemas.microsoft.com/office/drawing/2014/main" id="{0B46D094-9D10-45BD-BE9D-E4AFE2FE3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55076C24-1C31-4A38-A3E7-9F78F38C2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90A2F46D-431F-494E-B76D-74CEC1426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57B72B1F-4125-4F46-8D06-808E368B2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7C16EC32-C009-4130-ADB8-9DFD03CEC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CA06AC4F-231A-406A-83AF-BF4F1603D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244FAADB-573E-4112-BE8C-B88C470E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CF38BC08-F82D-4258-8E44-11B2C9E4E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EF763D22-10EE-4D7D-95EE-5F4DB723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81EA7FDE-0B97-4DDD-AF65-F352834E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CC18534F-EC75-4CF4-BBAC-0EF150873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71BB5232-2C83-41EB-B62B-E54AC93F2E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2598F724-C32E-4B91-9B85-60C89DBB8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D5D4FBFD-ACE3-46D2-8E97-E8EABE735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54A3C901-AFD0-41D3-85E5-87D0E1C9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485F3E8E-CD09-44EB-AC73-1834A8D50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3BDFC1A4-51E7-46A6-8A0D-50476BCF5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A561BC1B-C5E2-45AA-B72B-03AF3216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4C0779C6-0F80-48B1-AD32-CC10D00C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73702193-6A56-4A74-84AD-94F530FED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84">
            <a:extLst>
              <a:ext uri="{FF2B5EF4-FFF2-40B4-BE49-F238E27FC236}">
                <a16:creationId xmlns:a16="http://schemas.microsoft.com/office/drawing/2014/main" id="{86AEFF79-03FD-4BC0-8A67-25CAFCFDC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B66FC33-38F1-4E8E-8474-AF1F5673B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32E0DAC0-8D22-4A77-8AA9-169781B2E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28C2492-9737-4D83-8CBD-93EA6D071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3" name="Rectangle 8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9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09547D-155D-47EC-93B1-EEC010714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bg1"/>
                </a:solidFill>
                <a:latin typeface="Comic Sans MS"/>
              </a:rPr>
              <a:t>EDUCATION BACKGROUND</a:t>
            </a:r>
            <a:br>
              <a:rPr lang="en-US" sz="1300" dirty="0"/>
            </a:br>
            <a:br>
              <a:rPr lang="en-US" sz="1600" dirty="0">
                <a:latin typeface="Arial"/>
              </a:rPr>
            </a:b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- </a:t>
            </a:r>
            <a:r>
              <a:rPr lang="en-US" sz="1600" dirty="0">
                <a:solidFill>
                  <a:schemeClr val="bg1"/>
                </a:solidFill>
                <a:latin typeface="Comic Sans MS"/>
                <a:cs typeface="Arial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Arial"/>
              </a:rPr>
              <a:t>MAJORITY OF EMPLOYESS ARE FROM LIFE SICIENCE AND MEDICAL EDUCATION BACKGROUND</a:t>
            </a:r>
          </a:p>
        </p:txBody>
      </p:sp>
      <p:sp>
        <p:nvSpPr>
          <p:cNvPr id="89" name="Freeform: Shape 112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E0C7DE0-D775-4626-B7EE-CEC87E056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48" y="414050"/>
            <a:ext cx="3926189" cy="4363396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7B75F53B-031F-43A4-988E-94224453C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271" y="844163"/>
            <a:ext cx="3539970" cy="3066727"/>
          </a:xfrm>
          <a:prstGeom prst="rect">
            <a:avLst/>
          </a:prstGeom>
        </p:spPr>
      </p:pic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4F8F5D33-73EC-496C-916E-DBBA64598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674" y="631177"/>
            <a:ext cx="3745114" cy="354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51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1">
            <a:extLst>
              <a:ext uri="{FF2B5EF4-FFF2-40B4-BE49-F238E27FC236}">
                <a16:creationId xmlns:a16="http://schemas.microsoft.com/office/drawing/2014/main" id="{0EEF630E-DAF9-40FF-821B-28E3E0F86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74F5E32F-5624-4A74-9BA6-EDA3798E8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83F6EAD-8DAB-40E8-BEF4-86DDFD8C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CD82C97-56EA-4CAC-8957-E06B2AC4E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0EA86A1-7101-4A83-8E85-C78E22A22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DFF5B4F-D9B5-4139-9193-5E745BF78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C888291-D974-4768-8FBF-3E81C84E3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500D22-812B-475E-98AE-F649148FF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407EAE1E-4376-41AC-B3CC-EC1CA85E8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5FB9738-E068-4A71-A3EB-CC7C8C583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2ADAB3B-BD1E-4A6B-9D4A-F5892872E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F73A58A-4236-4D1D-9327-A09ECC6B4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59B02314-681F-42AF-AD5F-D531A8E6B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A1A9C72-D61C-4602-A766-6A43C88EE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0FD2BC0F-4A2B-475E-9D5D-92F18DF1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97C29B9F-9BF5-4A77-AB3E-4C044B6B0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0517D07-14E6-4BAD-BBE9-2353A9B62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FCA6AC5D-5054-4EE7-8150-7D69CCE75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0E21EE-8200-4A3F-835F-774DD1243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9E3577C9-22E0-4681-9F44-BA5D0D37A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F7BBDB34-0E71-4955-9DA4-4A6BDC3CB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12ABF74E-8D2A-4D3C-A352-FB481F48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0" name="Group 34">
            <a:extLst>
              <a:ext uri="{FF2B5EF4-FFF2-40B4-BE49-F238E27FC236}">
                <a16:creationId xmlns:a16="http://schemas.microsoft.com/office/drawing/2014/main" id="{DF1E6E66-0790-4ECE-AB51-538B874DF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34E08E5-5E36-44B9-A3F1-B8BE6CF1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22">
              <a:extLst>
                <a:ext uri="{FF2B5EF4-FFF2-40B4-BE49-F238E27FC236}">
                  <a16:creationId xmlns:a16="http://schemas.microsoft.com/office/drawing/2014/main" id="{1101CA69-4BCF-49C2-93C6-A43F6AB89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C07C400-F4F4-4150-A969-FE1F2158B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1" name="Rectangle 39">
            <a:extLst>
              <a:ext uri="{FF2B5EF4-FFF2-40B4-BE49-F238E27FC236}">
                <a16:creationId xmlns:a16="http://schemas.microsoft.com/office/drawing/2014/main" id="{547AE4CC-CB12-403E-A7E6-D02BC4394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41">
            <a:extLst>
              <a:ext uri="{FF2B5EF4-FFF2-40B4-BE49-F238E27FC236}">
                <a16:creationId xmlns:a16="http://schemas.microsoft.com/office/drawing/2014/main" id="{290ECE1C-34AF-4F92-A6C2-2FDFCCF5F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4F28EB40-CB51-48CE-8A2B-1EE60990D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0525577E-3943-4CB0-BAFC-48E34C0345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F796655F-7748-4E6A-B0A7-5E5CE8A40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83EBD17D-FDBA-4925-9919-44CABE4DA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0B078664-62E9-4702-B8CF-615FD83C9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40297FA6-3778-43A2-BCE4-EAE4561F7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676433AC-F49D-462D-B9DB-5CF4688A9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14099988-12AD-415A-9EEB-14F1D1ECD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147F905E-A21E-4376-9D87-EF27F8CBD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39CA1A4D-3866-405E-A368-E33A8B594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D97368D8-ECBD-4F65-B69E-44D3E21B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B627441-D9FB-4AA9-9BFB-FE97EF120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5E149E36-1C60-4792-871A-254502B87C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DEA546E6-A2A7-48FF-909A-DBFA440A8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643D5DC8-895F-43D1-814D-7D44F2FB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D6B0DAA7-B4E7-4994-8144-0E1053A18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C9C8C96-D5EE-4823-B671-2EA336B4D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C53E0BE8-9AC7-4EB8-8289-6484DF10D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2BAC465C-9CF1-47FA-B217-88079C158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32D715A3-F382-4A76-9A2F-276B8990B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D8F277E2-5C45-4AF6-B809-1AC93F882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64">
            <a:extLst>
              <a:ext uri="{FF2B5EF4-FFF2-40B4-BE49-F238E27FC236}">
                <a16:creationId xmlns:a16="http://schemas.microsoft.com/office/drawing/2014/main" id="{D72EB476-D6F0-4AAA-BB77-05C56FA37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982EF1A-DA1C-49A9-8306-14EE212F9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22">
              <a:extLst>
                <a:ext uri="{FF2B5EF4-FFF2-40B4-BE49-F238E27FC236}">
                  <a16:creationId xmlns:a16="http://schemas.microsoft.com/office/drawing/2014/main" id="{CA270856-D030-4BCC-B0CD-1FC166075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E968187-F310-41CF-B11A-065176EEB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25A7E1-33C6-4B07-B869-87E4AB8FA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z="4000" dirty="0">
                <a:latin typeface="Comic Sans MS"/>
              </a:rPr>
              <a:t>EMPLOYEE EDUCATION LEVEL</a:t>
            </a:r>
          </a:p>
        </p:txBody>
      </p: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F78A0999-FB24-43C2-8E5D-C3B49C6A7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017" y="803186"/>
            <a:ext cx="6271733" cy="1807236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24257CBE-B140-4BD9-8BF4-1F8897780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647" y="961789"/>
            <a:ext cx="2379271" cy="3590120"/>
          </a:xfrm>
          <a:prstGeom prst="rect">
            <a:avLst/>
          </a:prstGeom>
          <a:ln w="9525">
            <a:noFill/>
          </a:ln>
        </p:spPr>
      </p:pic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DA3DD344-310A-4DD6-9FDE-105457D20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92673" y="1246368"/>
            <a:ext cx="2751340" cy="3308446"/>
          </a:xfrm>
          <a:prstGeom prst="rect">
            <a:avLst/>
          </a:prstGeom>
          <a:ln w="9525">
            <a:noFill/>
          </a:ln>
        </p:spPr>
      </p:pic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6376BD67-438F-434C-A6C2-B4187B608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3062" y="1771044"/>
            <a:ext cx="2156354" cy="2415670"/>
          </a:xfrm>
          <a:prstGeom prst="rect">
            <a:avLst/>
          </a:prstGeom>
          <a:ln w="9525"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B607D-4656-47C7-9DE0-6367063C9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18447" y="4553251"/>
            <a:ext cx="6271435" cy="14985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MOJORITY OF EMPLOYEES HAS EDUCATION LEVEL GREATER THAN 2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437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EEF630E-DAF9-40FF-821B-28E3E0F86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74F5E32F-5624-4A74-9BA6-EDA3798E8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83F6EAD-8DAB-40E8-BEF4-86DDFD8C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CD82C97-56EA-4CAC-8957-E06B2AC4E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0EA86A1-7101-4A83-8E85-C78E22A22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DFF5B4F-D9B5-4139-9193-5E745BF78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C888291-D974-4768-8FBF-3E81C84E3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500D22-812B-475E-98AE-F649148FF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407EAE1E-4376-41AC-B3CC-EC1CA85E8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5FB9738-E068-4A71-A3EB-CC7C8C583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2ADAB3B-BD1E-4A6B-9D4A-F5892872E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F73A58A-4236-4D1D-9327-A09ECC6B4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59B02314-681F-42AF-AD5F-D531A8E6B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A1A9C72-D61C-4602-A766-6A43C88EE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0FD2BC0F-4A2B-475E-9D5D-92F18DF1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97C29B9F-9BF5-4A77-AB3E-4C044B6B0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0517D07-14E6-4BAD-BBE9-2353A9B62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FCA6AC5D-5054-4EE7-8150-7D69CCE75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0E21EE-8200-4A3F-835F-774DD1243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9E3577C9-22E0-4681-9F44-BA5D0D37A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F7BBDB34-0E71-4955-9DA4-4A6BDC3CB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12ABF74E-8D2A-4D3C-A352-FB481F48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F1E6E66-0790-4ECE-AB51-538B874DF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34E08E5-5E36-44B9-A3F1-B8BE6CF1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22">
              <a:extLst>
                <a:ext uri="{FF2B5EF4-FFF2-40B4-BE49-F238E27FC236}">
                  <a16:creationId xmlns:a16="http://schemas.microsoft.com/office/drawing/2014/main" id="{1101CA69-4BCF-49C2-93C6-A43F6AB89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C07C400-F4F4-4150-A969-FE1F2158B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847D39-5ECC-4A4F-BB3B-20CC565C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l"/>
            <a:r>
              <a:rPr lang="en-US" sz="3100" dirty="0">
                <a:solidFill>
                  <a:schemeClr val="tx1"/>
                </a:solidFill>
                <a:latin typeface="Comic Sans MS"/>
              </a:rPr>
              <a:t>EMPLOYEE ENVIRONMENT SATISFACTION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EE381D12-DEFB-47D7-B531-318CFEB5F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372" y="216601"/>
            <a:ext cx="3947065" cy="4221395"/>
          </a:xfrm>
          <a:prstGeom prst="rect">
            <a:avLst/>
          </a:prstGeom>
        </p:spPr>
      </p:pic>
      <p:pic>
        <p:nvPicPr>
          <p:cNvPr id="7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E1773DC-C8A3-4E62-8917-836D6D064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340" y="1015116"/>
            <a:ext cx="3539970" cy="2135730"/>
          </a:xfrm>
          <a:prstGeom prst="rect">
            <a:avLst/>
          </a:prstGeom>
        </p:spPr>
      </p:pic>
      <p:pic>
        <p:nvPicPr>
          <p:cNvPr id="6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AB82AFD0-AD57-4C4A-9EC1-756C00814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5557" y="283458"/>
            <a:ext cx="3233705" cy="360948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FE58F-C429-40AF-8B91-39C128807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18447" y="4767660"/>
            <a:ext cx="6281873" cy="177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MOST EMPLOYEES ARE NOT SATISFIED WITH THE WORK ENVIRONMENT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REASONS FOR DISSATISFACTION HAS TO INVESTICATED AND CAN NOT BE ANALYED THROUGH GIVEN DATA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30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EEF630E-DAF9-40FF-821B-28E3E0F86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74F5E32F-5624-4A74-9BA6-EDA3798E8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83F6EAD-8DAB-40E8-BEF4-86DDFD8C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CD82C97-56EA-4CAC-8957-E06B2AC4E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0EA86A1-7101-4A83-8E85-C78E22A22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DFF5B4F-D9B5-4139-9193-5E745BF78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C888291-D974-4768-8FBF-3E81C84E3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500D22-812B-475E-98AE-F649148FF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407EAE1E-4376-41AC-B3CC-EC1CA85E8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5FB9738-E068-4A71-A3EB-CC7C8C583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2ADAB3B-BD1E-4A6B-9D4A-F5892872E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F73A58A-4236-4D1D-9327-A09ECC6B4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59B02314-681F-42AF-AD5F-D531A8E6B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A1A9C72-D61C-4602-A766-6A43C88EE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0FD2BC0F-4A2B-475E-9D5D-92F18DF1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97C29B9F-9BF5-4A77-AB3E-4C044B6B0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0517D07-14E6-4BAD-BBE9-2353A9B62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FCA6AC5D-5054-4EE7-8150-7D69CCE75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0E21EE-8200-4A3F-835F-774DD1243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9E3577C9-22E0-4681-9F44-BA5D0D37A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F7BBDB34-0E71-4955-9DA4-4A6BDC3CB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12ABF74E-8D2A-4D3C-A352-FB481F48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F1E6E66-0790-4ECE-AB51-538B874DF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34E08E5-5E36-44B9-A3F1-B8BE6CF1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22">
              <a:extLst>
                <a:ext uri="{FF2B5EF4-FFF2-40B4-BE49-F238E27FC236}">
                  <a16:creationId xmlns:a16="http://schemas.microsoft.com/office/drawing/2014/main" id="{1101CA69-4BCF-49C2-93C6-A43F6AB89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C07C400-F4F4-4150-A969-FE1F2158B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B00764-9788-40A2-84CE-54C2777C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228600" tIns="228600" rIns="228600" bIns="228600" rtlCol="0" anchor="ctr"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tx1"/>
                </a:solidFill>
                <a:latin typeface="Comic Sans MS"/>
              </a:rPr>
              <a:t>EMPLOYEE JOB INVOLVEMENT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EC81B628-9B02-40E8-B491-C3DB142B8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631" y="279231"/>
            <a:ext cx="3539970" cy="3918683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F464BCED-72FE-401B-A92A-7DCC11E80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148" y="1369066"/>
            <a:ext cx="3539970" cy="1793173"/>
          </a:xfrm>
          <a:prstGeom prst="rect">
            <a:avLst/>
          </a:prstGeom>
        </p:spPr>
      </p:pic>
      <p:pic>
        <p:nvPicPr>
          <p:cNvPr id="7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7D6D57DC-8466-462D-B81A-CC40526AB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284" y="273020"/>
            <a:ext cx="3515540" cy="383912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18CF5-E243-4D12-912D-FDD998260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18447" y="4767660"/>
            <a:ext cx="6281873" cy="177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MOJORITY OF  EMPLOYEES HAVE HIGHER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JOB INVOLVEMENT</a:t>
            </a:r>
          </a:p>
        </p:txBody>
      </p:sp>
    </p:spTree>
    <p:extLst>
      <p:ext uri="{BB962C8B-B14F-4D97-AF65-F5344CB8AC3E}">
        <p14:creationId xmlns:p14="http://schemas.microsoft.com/office/powerpoint/2010/main" val="3355820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EEF630E-DAF9-40FF-821B-28E3E0F86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74F5E32F-5624-4A74-9BA6-EDA3798E8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83F6EAD-8DAB-40E8-BEF4-86DDFD8C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CD82C97-56EA-4CAC-8957-E06B2AC4E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0EA86A1-7101-4A83-8E85-C78E22A22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DFF5B4F-D9B5-4139-9193-5E745BF78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C888291-D974-4768-8FBF-3E81C84E3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500D22-812B-475E-98AE-F649148FF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407EAE1E-4376-41AC-B3CC-EC1CA85E8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5FB9738-E068-4A71-A3EB-CC7C8C583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2ADAB3B-BD1E-4A6B-9D4A-F5892872E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F73A58A-4236-4D1D-9327-A09ECC6B4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59B02314-681F-42AF-AD5F-D531A8E6B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A1A9C72-D61C-4602-A766-6A43C88EE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0FD2BC0F-4A2B-475E-9D5D-92F18DF1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97C29B9F-9BF5-4A77-AB3E-4C044B6B0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0517D07-14E6-4BAD-BBE9-2353A9B62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FCA6AC5D-5054-4EE7-8150-7D69CCE75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0E21EE-8200-4A3F-835F-774DD1243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9E3577C9-22E0-4681-9F44-BA5D0D37A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F7BBDB34-0E71-4955-9DA4-4A6BDC3CB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12ABF74E-8D2A-4D3C-A352-FB481F48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F1E6E66-0790-4ECE-AB51-538B874DF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34E08E5-5E36-44B9-A3F1-B8BE6CF1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22">
              <a:extLst>
                <a:ext uri="{FF2B5EF4-FFF2-40B4-BE49-F238E27FC236}">
                  <a16:creationId xmlns:a16="http://schemas.microsoft.com/office/drawing/2014/main" id="{1101CA69-4BCF-49C2-93C6-A43F6AB89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C07C400-F4F4-4150-A969-FE1F2158B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C264B1-DEF2-47CC-A9E2-22D617669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l"/>
            <a:r>
              <a:rPr lang="en-US" sz="3100" dirty="0">
                <a:solidFill>
                  <a:schemeClr val="tx1"/>
                </a:solidFill>
              </a:rPr>
              <a:t>DISTANCE FROM HOME</a:t>
            </a:r>
            <a:br>
              <a:rPr lang="en-US" sz="3100">
                <a:solidFill>
                  <a:schemeClr val="tx1"/>
                </a:solidFill>
              </a:rPr>
            </a:br>
            <a:endParaRPr lang="en-US" sz="3100">
              <a:solidFill>
                <a:schemeClr val="tx1"/>
              </a:solidFill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566A30E2-5769-4012-AA39-8ACFDC02C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64" y="380571"/>
            <a:ext cx="3539970" cy="3580305"/>
          </a:xfrm>
          <a:prstGeom prst="rect">
            <a:avLst/>
          </a:prstGeom>
        </p:spPr>
      </p:pic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D0EC98AD-C286-46C6-96AE-1659502AF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806" y="381222"/>
            <a:ext cx="3905312" cy="3476587"/>
          </a:xfrm>
          <a:prstGeom prst="rect">
            <a:avLst/>
          </a:prstGeom>
        </p:spPr>
      </p:pic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D68CE5C1-95CB-49D0-BAE0-C6D134140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0811" y="378785"/>
            <a:ext cx="3536347" cy="316831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5B1FD-D456-4982-B0C4-6AA0F48B5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18447" y="4767660"/>
            <a:ext cx="6281873" cy="177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MAJORITY OF EMPLOYEES STAY WITHIN THE DISTANCE OF 2 TO 14 KMS FROM THE OFFICE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065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EEF630E-DAF9-40FF-821B-28E3E0F86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74F5E32F-5624-4A74-9BA6-EDA3798E8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83F6EAD-8DAB-40E8-BEF4-86DDFD8C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CD82C97-56EA-4CAC-8957-E06B2AC4E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0EA86A1-7101-4A83-8E85-C78E22A22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DFF5B4F-D9B5-4139-9193-5E745BF78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C888291-D974-4768-8FBF-3E81C84E3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500D22-812B-475E-98AE-F649148FF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407EAE1E-4376-41AC-B3CC-EC1CA85E8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5FB9738-E068-4A71-A3EB-CC7C8C583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2ADAB3B-BD1E-4A6B-9D4A-F5892872E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F73A58A-4236-4D1D-9327-A09ECC6B4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59B02314-681F-42AF-AD5F-D531A8E6B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A1A9C72-D61C-4602-A766-6A43C88EE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0FD2BC0F-4A2B-475E-9D5D-92F18DF1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97C29B9F-9BF5-4A77-AB3E-4C044B6B0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0517D07-14E6-4BAD-BBE9-2353A9B62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FCA6AC5D-5054-4EE7-8150-7D69CCE75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0E21EE-8200-4A3F-835F-774DD1243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9E3577C9-22E0-4681-9F44-BA5D0D37A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F7BBDB34-0E71-4955-9DA4-4A6BDC3CB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12ABF74E-8D2A-4D3C-A352-FB481F48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F1E6E66-0790-4ECE-AB51-538B874DF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34E08E5-5E36-44B9-A3F1-B8BE6CF1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22">
              <a:extLst>
                <a:ext uri="{FF2B5EF4-FFF2-40B4-BE49-F238E27FC236}">
                  <a16:creationId xmlns:a16="http://schemas.microsoft.com/office/drawing/2014/main" id="{1101CA69-4BCF-49C2-93C6-A43F6AB89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C07C400-F4F4-4150-A969-FE1F2158B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2927E6-2BBC-49DE-A33C-DA733441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l"/>
            <a:r>
              <a:rPr lang="en-US" sz="3100" dirty="0">
                <a:solidFill>
                  <a:schemeClr val="tx1"/>
                </a:solidFill>
                <a:latin typeface="Comic Sans MS"/>
              </a:rPr>
              <a:t>EMPLOYEE RELATIONSHIP SATISFACTION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F5483EF-09FD-48E5-BDC2-3F1F7EE80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563" y="268793"/>
            <a:ext cx="3539970" cy="4043943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59D2DA37-7DAB-443E-82F3-117EA98EF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258" y="1191161"/>
            <a:ext cx="3539970" cy="1783641"/>
          </a:xfrm>
          <a:prstGeom prst="rect">
            <a:avLst/>
          </a:prstGeom>
        </p:spPr>
      </p:pic>
      <p:pic>
        <p:nvPicPr>
          <p:cNvPr id="6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5C0C3AAB-D1F8-407D-AE45-2E9C05518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585" y="231266"/>
            <a:ext cx="3588609" cy="406877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1018F-0134-487A-8F9D-D76334CF7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18447" y="4767660"/>
            <a:ext cx="6281873" cy="177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MAJORITY OF THE EMPLOYEES HAVE LOW RELATIONSHIP SATISFACTION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FACTORS IMPACTING THE EMPLOYEE RELATIONSHIP SATISFACTION HAS TO BE INVESTIGATED</a:t>
            </a:r>
          </a:p>
        </p:txBody>
      </p:sp>
    </p:spTree>
    <p:extLst>
      <p:ext uri="{BB962C8B-B14F-4D97-AF65-F5344CB8AC3E}">
        <p14:creationId xmlns:p14="http://schemas.microsoft.com/office/powerpoint/2010/main" val="669086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EEF630E-DAF9-40FF-821B-28E3E0F86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74F5E32F-5624-4A74-9BA6-EDA3798E8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83F6EAD-8DAB-40E8-BEF4-86DDFD8C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CD82C97-56EA-4CAC-8957-E06B2AC4E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0EA86A1-7101-4A83-8E85-C78E22A22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DFF5B4F-D9B5-4139-9193-5E745BF78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C888291-D974-4768-8FBF-3E81C84E3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500D22-812B-475E-98AE-F649148FF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407EAE1E-4376-41AC-B3CC-EC1CA85E8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5FB9738-E068-4A71-A3EB-CC7C8C583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2ADAB3B-BD1E-4A6B-9D4A-F5892872E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F73A58A-4236-4D1D-9327-A09ECC6B4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59B02314-681F-42AF-AD5F-D531A8E6B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A1A9C72-D61C-4602-A766-6A43C88EE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0FD2BC0F-4A2B-475E-9D5D-92F18DF1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97C29B9F-9BF5-4A77-AB3E-4C044B6B0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0517D07-14E6-4BAD-BBE9-2353A9B62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FCA6AC5D-5054-4EE7-8150-7D69CCE75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0E21EE-8200-4A3F-835F-774DD1243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9E3577C9-22E0-4681-9F44-BA5D0D37A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F7BBDB34-0E71-4955-9DA4-4A6BDC3CB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12ABF74E-8D2A-4D3C-A352-FB481F48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F1E6E66-0790-4ECE-AB51-538B874DF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34E08E5-5E36-44B9-A3F1-B8BE6CF1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22">
              <a:extLst>
                <a:ext uri="{FF2B5EF4-FFF2-40B4-BE49-F238E27FC236}">
                  <a16:creationId xmlns:a16="http://schemas.microsoft.com/office/drawing/2014/main" id="{1101CA69-4BCF-49C2-93C6-A43F6AB89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C07C400-F4F4-4150-A969-FE1F2158B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AD22D4-EC7A-4F18-87D2-EBCA88752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l"/>
            <a:r>
              <a:rPr lang="en-US" sz="4000" dirty="0">
                <a:solidFill>
                  <a:schemeClr val="tx1"/>
                </a:solidFill>
                <a:latin typeface="Comic Sans MS"/>
              </a:rPr>
              <a:t>EMPLOYEE HOURLY RATE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648653B1-8535-4D67-BB94-496FCDCD8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57" y="512657"/>
            <a:ext cx="3539970" cy="3545778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00256FEB-4D84-4E18-8495-8D862784E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258" y="906220"/>
            <a:ext cx="3539970" cy="2645796"/>
          </a:xfrm>
          <a:prstGeom prst="rect">
            <a:avLst/>
          </a:prstGeom>
        </p:spPr>
      </p:pic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9187A4B8-6DEB-4B8D-8340-438D6BDBD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7660" y="511158"/>
            <a:ext cx="3536347" cy="363424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62AD1-76B0-40A6-AA0D-C796EBE7C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18447" y="5112125"/>
            <a:ext cx="6281873" cy="14258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</a:rPr>
              <a:t>MAJORITY OF THE EMPLOYEES EARN BETWEEN 48 TO 83 PER HOUR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279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EEF630E-DAF9-40FF-821B-28E3E0F86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74F5E32F-5624-4A74-9BA6-EDA3798E8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83F6EAD-8DAB-40E8-BEF4-86DDFD8C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CD82C97-56EA-4CAC-8957-E06B2AC4E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0EA86A1-7101-4A83-8E85-C78E22A22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DFF5B4F-D9B5-4139-9193-5E745BF78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C888291-D974-4768-8FBF-3E81C84E3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500D22-812B-475E-98AE-F649148FF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407EAE1E-4376-41AC-B3CC-EC1CA85E8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5FB9738-E068-4A71-A3EB-CC7C8C583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2ADAB3B-BD1E-4A6B-9D4A-F5892872E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F73A58A-4236-4D1D-9327-A09ECC6B4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59B02314-681F-42AF-AD5F-D531A8E6B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A1A9C72-D61C-4602-A766-6A43C88EE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0FD2BC0F-4A2B-475E-9D5D-92F18DF1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97C29B9F-9BF5-4A77-AB3E-4C044B6B0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0517D07-14E6-4BAD-BBE9-2353A9B62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FCA6AC5D-5054-4EE7-8150-7D69CCE75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0E21EE-8200-4A3F-835F-774DD1243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9E3577C9-22E0-4681-9F44-BA5D0D37A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F7BBDB34-0E71-4955-9DA4-4A6BDC3CB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12ABF74E-8D2A-4D3C-A352-FB481F48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F1E6E66-0790-4ECE-AB51-538B874DF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34E08E5-5E36-44B9-A3F1-B8BE6CF1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22">
              <a:extLst>
                <a:ext uri="{FF2B5EF4-FFF2-40B4-BE49-F238E27FC236}">
                  <a16:creationId xmlns:a16="http://schemas.microsoft.com/office/drawing/2014/main" id="{1101CA69-4BCF-49C2-93C6-A43F6AB89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C07C400-F4F4-4150-A969-FE1F2158B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DA6C49-3854-4C27-AC91-4DE69C887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228600" tIns="228600" rIns="228600" bIns="228600" rtlCol="0" anchor="ctr">
            <a:normAutofit fontScale="90000"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/>
              </a:rPr>
              <a:t>TRAINING TIMES LAST YEAR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DE032BF8-8E99-44EE-A0F0-7E03C9247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711" y="634134"/>
            <a:ext cx="3539970" cy="3626410"/>
          </a:xfrm>
          <a:prstGeom prst="rect">
            <a:avLst/>
          </a:prstGeom>
        </p:spPr>
      </p:pic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2CBEA498-AB92-4F83-A349-4F0E26A87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984" y="807791"/>
            <a:ext cx="3539970" cy="2926161"/>
          </a:xfrm>
          <a:prstGeom prst="rect">
            <a:avLst/>
          </a:prstGeom>
        </p:spPr>
      </p:pic>
      <p:pic>
        <p:nvPicPr>
          <p:cNvPr id="6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5806BF58-F325-4C28-8A37-BA90AE83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119" y="158199"/>
            <a:ext cx="4100087" cy="410008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B8326-2CA4-42E0-A5BA-8E7EE1BFB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18447" y="4767660"/>
            <a:ext cx="6281873" cy="177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</a:rPr>
              <a:t>HALF OF THE EMPLOYEES COUNT HAD MORE THAN 2 TRAININGS LAST YEAR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023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E82E-3069-4632-8D7A-50E6491F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Comic Sans MS"/>
                <a:cs typeface="Calibri Light"/>
              </a:rPr>
              <a:t>Data has no MISSING </a:t>
            </a:r>
            <a:br>
              <a:rPr lang="en-US" sz="3600" dirty="0">
                <a:latin typeface="Comic Sans MS"/>
                <a:cs typeface="Calibri Light"/>
              </a:rPr>
            </a:br>
            <a:r>
              <a:rPr lang="en-US" sz="3600">
                <a:latin typeface="Comic Sans MS"/>
                <a:cs typeface="Calibri Light"/>
              </a:rPr>
              <a:t>values</a:t>
            </a:r>
            <a:endParaRPr lang="en-US" sz="3600" dirty="0">
              <a:latin typeface="Comic Sans MS"/>
              <a:cs typeface="Calibri Light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CE3B9673-64E3-4C66-B75F-170B8C297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6755" y="427406"/>
            <a:ext cx="6190437" cy="5760101"/>
          </a:xfrm>
        </p:spPr>
      </p:pic>
    </p:spTree>
    <p:extLst>
      <p:ext uri="{BB962C8B-B14F-4D97-AF65-F5344CB8AC3E}">
        <p14:creationId xmlns:p14="http://schemas.microsoft.com/office/powerpoint/2010/main" val="90600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EEF630E-DAF9-40FF-821B-28E3E0F86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74F5E32F-5624-4A74-9BA6-EDA3798E8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83F6EAD-8DAB-40E8-BEF4-86DDFD8C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CD82C97-56EA-4CAC-8957-E06B2AC4E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0EA86A1-7101-4A83-8E85-C78E22A22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DFF5B4F-D9B5-4139-9193-5E745BF78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C888291-D974-4768-8FBF-3E81C84E3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500D22-812B-475E-98AE-F649148FF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407EAE1E-4376-41AC-B3CC-EC1CA85E8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5FB9738-E068-4A71-A3EB-CC7C8C583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2ADAB3B-BD1E-4A6B-9D4A-F5892872E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F73A58A-4236-4D1D-9327-A09ECC6B4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59B02314-681F-42AF-AD5F-D531A8E6B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A1A9C72-D61C-4602-A766-6A43C88EE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0FD2BC0F-4A2B-475E-9D5D-92F18DF1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97C29B9F-9BF5-4A77-AB3E-4C044B6B0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0517D07-14E6-4BAD-BBE9-2353A9B62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FCA6AC5D-5054-4EE7-8150-7D69CCE75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0E21EE-8200-4A3F-835F-774DD1243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9E3577C9-22E0-4681-9F44-BA5D0D37A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F7BBDB34-0E71-4955-9DA4-4A6BDC3CB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12ABF74E-8D2A-4D3C-A352-FB481F48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F1E6E66-0790-4ECE-AB51-538B874DF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34E08E5-5E36-44B9-A3F1-B8BE6CF1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22">
              <a:extLst>
                <a:ext uri="{FF2B5EF4-FFF2-40B4-BE49-F238E27FC236}">
                  <a16:creationId xmlns:a16="http://schemas.microsoft.com/office/drawing/2014/main" id="{1101CA69-4BCF-49C2-93C6-A43F6AB89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C07C400-F4F4-4150-A969-FE1F2158B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88319E-7E2A-4CBF-A0E2-6EED810B4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l"/>
            <a:r>
              <a:rPr lang="en-US" sz="3100">
                <a:solidFill>
                  <a:schemeClr val="tx1"/>
                </a:solidFill>
                <a:latin typeface="Comic Sans MS"/>
              </a:rPr>
              <a:t>EMPLOYEE LAST SALARY HIKE PERCENT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74B4CCCD-C339-484F-A918-4BC6F8D0F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64" y="133047"/>
            <a:ext cx="3539970" cy="3960533"/>
          </a:xfrm>
          <a:prstGeom prst="rect">
            <a:avLst/>
          </a:prstGeom>
        </p:spPr>
      </p:pic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6D4BB813-3DC1-412D-A475-CFBBF0DF4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56258" y="130701"/>
            <a:ext cx="3539970" cy="3956751"/>
          </a:xfrm>
          <a:prstGeom prst="rect">
            <a:avLst/>
          </a:prstGeom>
        </p:spPr>
      </p:pic>
      <p:pic>
        <p:nvPicPr>
          <p:cNvPr id="7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D2A3E21-784B-459A-ABB0-297487A63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6427" y="478091"/>
            <a:ext cx="3536347" cy="304276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D5540-1805-44C9-973C-FAD20EE15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18447" y="4767660"/>
            <a:ext cx="6281873" cy="177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</a:rPr>
              <a:t>MAJORITY OF EMPLOYEES GOT 12 TO 18 PERCENT HIKE LAST TIME WITH MAXIMUM BEING 25%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711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EEF630E-DAF9-40FF-821B-28E3E0F86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74F5E32F-5624-4A74-9BA6-EDA3798E8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83F6EAD-8DAB-40E8-BEF4-86DDFD8C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CD82C97-56EA-4CAC-8957-E06B2AC4E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0EA86A1-7101-4A83-8E85-C78E22A22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DFF5B4F-D9B5-4139-9193-5E745BF78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C888291-D974-4768-8FBF-3E81C84E3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500D22-812B-475E-98AE-F649148FF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407EAE1E-4376-41AC-B3CC-EC1CA85E8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5FB9738-E068-4A71-A3EB-CC7C8C583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2ADAB3B-BD1E-4A6B-9D4A-F5892872E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F73A58A-4236-4D1D-9327-A09ECC6B4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59B02314-681F-42AF-AD5F-D531A8E6B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A1A9C72-D61C-4602-A766-6A43C88EE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0FD2BC0F-4A2B-475E-9D5D-92F18DF1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97C29B9F-9BF5-4A77-AB3E-4C044B6B0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0517D07-14E6-4BAD-BBE9-2353A9B62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FCA6AC5D-5054-4EE7-8150-7D69CCE75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0E21EE-8200-4A3F-835F-774DD1243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9E3577C9-22E0-4681-9F44-BA5D0D37A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F7BBDB34-0E71-4955-9DA4-4A6BDC3CB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12ABF74E-8D2A-4D3C-A352-FB481F48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F1E6E66-0790-4ECE-AB51-538B874DF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34E08E5-5E36-44B9-A3F1-B8BE6CF1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22">
              <a:extLst>
                <a:ext uri="{FF2B5EF4-FFF2-40B4-BE49-F238E27FC236}">
                  <a16:creationId xmlns:a16="http://schemas.microsoft.com/office/drawing/2014/main" id="{1101CA69-4BCF-49C2-93C6-A43F6AB89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C07C400-F4F4-4150-A969-FE1F2158B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8D10F-A8E3-4566-BDBA-59231C49B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228600" tIns="228600" rIns="228600" bIns="228600" rtlCol="0" anchor="ctr">
            <a:normAutofit fontScale="90000"/>
          </a:bodyPr>
          <a:lstStyle/>
          <a:p>
            <a:pPr algn="l"/>
            <a:r>
              <a:rPr lang="en-US" sz="3700">
                <a:solidFill>
                  <a:schemeClr val="tx1"/>
                </a:solidFill>
                <a:latin typeface="Comic Sans MS"/>
              </a:rPr>
              <a:t>EXPERIENCE YEARS AT THIS COMPANY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3B0259A4-601B-475A-AC60-9E906F950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64" y="542569"/>
            <a:ext cx="3894874" cy="3788665"/>
          </a:xfrm>
          <a:prstGeom prst="rect">
            <a:avLst/>
          </a:prstGeom>
        </p:spPr>
      </p:pic>
      <p:pic>
        <p:nvPicPr>
          <p:cNvPr id="7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DCC8063-80B9-41A6-83D2-C198FC4BF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148" y="700237"/>
            <a:ext cx="3539970" cy="2932501"/>
          </a:xfrm>
          <a:prstGeom prst="rect">
            <a:avLst/>
          </a:prstGeom>
        </p:spPr>
      </p:pic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24ABBEF1-8112-42AF-B755-F20970185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674" y="323268"/>
            <a:ext cx="4006073" cy="384301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06DD4-5184-4AF3-8121-7D7C38E1B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18447" y="4767660"/>
            <a:ext cx="6281873" cy="177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</a:rPr>
              <a:t>MAJORITY OF EMPLOYEES EXPERIENCE IS BETWEEN 3 TO 10 YEARS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</a:rPr>
              <a:t>YEARS OF EXPERIENCE IN THIS COMPANY HAS MANY OUTLIERS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24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EEF630E-DAF9-40FF-821B-28E3E0F86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74F5E32F-5624-4A74-9BA6-EDA3798E8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83F6EAD-8DAB-40E8-BEF4-86DDFD8C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CD82C97-56EA-4CAC-8957-E06B2AC4E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0EA86A1-7101-4A83-8E85-C78E22A22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DFF5B4F-D9B5-4139-9193-5E745BF78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C888291-D974-4768-8FBF-3E81C84E3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500D22-812B-475E-98AE-F649148FF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407EAE1E-4376-41AC-B3CC-EC1CA85E8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5FB9738-E068-4A71-A3EB-CC7C8C583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2ADAB3B-BD1E-4A6B-9D4A-F5892872E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F73A58A-4236-4D1D-9327-A09ECC6B4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59B02314-681F-42AF-AD5F-D531A8E6B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A1A9C72-D61C-4602-A766-6A43C88EE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0FD2BC0F-4A2B-475E-9D5D-92F18DF1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97C29B9F-9BF5-4A77-AB3E-4C044B6B0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0517D07-14E6-4BAD-BBE9-2353A9B62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FCA6AC5D-5054-4EE7-8150-7D69CCE75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0E21EE-8200-4A3F-835F-774DD1243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9E3577C9-22E0-4681-9F44-BA5D0D37A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F7BBDB34-0E71-4955-9DA4-4A6BDC3CB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12ABF74E-8D2A-4D3C-A352-FB481F48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F1E6E66-0790-4ECE-AB51-538B874DF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34E08E5-5E36-44B9-A3F1-B8BE6CF1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22">
              <a:extLst>
                <a:ext uri="{FF2B5EF4-FFF2-40B4-BE49-F238E27FC236}">
                  <a16:creationId xmlns:a16="http://schemas.microsoft.com/office/drawing/2014/main" id="{1101CA69-4BCF-49C2-93C6-A43F6AB89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C07C400-F4F4-4150-A969-FE1F2158B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B00C7CC7-C593-4B60-99E0-541DD26EE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228600" tIns="228600" rIns="228600" bIns="228600" rtlCol="0" anchor="ctr">
            <a:normAutofit fontScale="90000"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/>
              </a:rPr>
              <a:t>EMPLOYEE WORK LIFE BALANCE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3F25FAA8-D5FF-45D9-8F1D-42CE2CD8F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-3711" y="320984"/>
            <a:ext cx="4187148" cy="3991752"/>
          </a:xfrm>
          <a:prstGeom prst="rect">
            <a:avLst/>
          </a:prstGeom>
        </p:spPr>
      </p:pic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668A5D4B-96B7-4763-A20B-8C1A5E4E3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024" y="1550343"/>
            <a:ext cx="3539970" cy="2015167"/>
          </a:xfrm>
          <a:prstGeom prst="rect">
            <a:avLst/>
          </a:prstGeom>
        </p:spPr>
      </p:pic>
      <p:pic>
        <p:nvPicPr>
          <p:cNvPr id="6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A611CA8C-10D0-4F25-938D-0031839C2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201" y="335650"/>
            <a:ext cx="3870443" cy="379737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B79B9-6FF0-4B18-95CB-71066BAC7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18447" y="4767660"/>
            <a:ext cx="6281873" cy="177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</a:rPr>
              <a:t>SIGNIFICANT NUMBER OF EMPLOYEES HAVE WORK LIFE BALANCE OF LEVEL 3</a:t>
            </a:r>
          </a:p>
        </p:txBody>
      </p:sp>
    </p:spTree>
    <p:extLst>
      <p:ext uri="{BB962C8B-B14F-4D97-AF65-F5344CB8AC3E}">
        <p14:creationId xmlns:p14="http://schemas.microsoft.com/office/powerpoint/2010/main" val="2655864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EEF630E-DAF9-40FF-821B-28E3E0F86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74F5E32F-5624-4A74-9BA6-EDA3798E8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D83F6EAD-8DAB-40E8-BEF4-86DDFD8C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6CD82C97-56EA-4CAC-8957-E06B2AC4E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30EA86A1-7101-4A83-8E85-C78E22A22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DFF5B4F-D9B5-4139-9193-5E745BF78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0C888291-D974-4768-8FBF-3E81C84E3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54500D22-812B-475E-98AE-F649148FF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407EAE1E-4376-41AC-B3CC-EC1CA85E8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5FB9738-E068-4A71-A3EB-CC7C8C583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D2ADAB3B-BD1E-4A6B-9D4A-F5892872E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8F73A58A-4236-4D1D-9327-A09ECC6B4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59B02314-681F-42AF-AD5F-D531A8E6B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3A1A9C72-D61C-4602-A766-6A43C88EE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0FD2BC0F-4A2B-475E-9D5D-92F18DF1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97C29B9F-9BF5-4A77-AB3E-4C044B6B0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50517D07-14E6-4BAD-BBE9-2353A9B62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FCA6AC5D-5054-4EE7-8150-7D69CCE75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ED0E21EE-8200-4A3F-835F-774DD1243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9E3577C9-22E0-4681-9F44-BA5D0D37A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F7BBDB34-0E71-4955-9DA4-4A6BDC3CB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12ABF74E-8D2A-4D3C-A352-FB481F48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F1E6E66-0790-4ECE-AB51-538B874DF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34E08E5-5E36-44B9-A3F1-B8BE6CF1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22">
              <a:extLst>
                <a:ext uri="{FF2B5EF4-FFF2-40B4-BE49-F238E27FC236}">
                  <a16:creationId xmlns:a16="http://schemas.microsoft.com/office/drawing/2014/main" id="{1101CA69-4BCF-49C2-93C6-A43F6AB89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C07C400-F4F4-4150-A969-FE1F2158B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FA074E-FC93-4575-83D2-9225147D5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77" y="4760132"/>
            <a:ext cx="4093557" cy="1777829"/>
          </a:xfrm>
        </p:spPr>
        <p:txBody>
          <a:bodyPr vert="horz" lIns="228600" tIns="228600" rIns="228600" bIns="228600" rtlCol="0" anchor="ctr">
            <a:normAutofit fontScale="90000"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/>
              </a:rPr>
              <a:t>YEARS SINCE LAST PROMOTION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07686609-5206-4532-8A68-0CFCB8208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41" y="149817"/>
            <a:ext cx="3915750" cy="4167075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F5162A06-434D-4D80-8622-D7B6D0E3C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641" y="484697"/>
            <a:ext cx="3539970" cy="3207007"/>
          </a:xfrm>
          <a:prstGeom prst="rect">
            <a:avLst/>
          </a:prstGeom>
        </p:spPr>
      </p:pic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3E25BDCD-98C1-47B9-B99E-4AD3FFAEB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332" y="156254"/>
            <a:ext cx="4120894" cy="398915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0536A-C922-4497-9DA8-ADDB5F129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59791" y="4757222"/>
            <a:ext cx="8098145" cy="17807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</a:rPr>
              <a:t>MAJORITY OF EMPLOYEES WERE PROMOTED BETWEEN 0 TO 3 YEARS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</a:rPr>
              <a:t>OUTLIERS IN THE PROMOTION YEARS SIGNIFIES THAT MANY EMPLOYEES WERE NOT PROMOTED FOR MORE THAN 8 YEARS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273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9A2E7-132A-4288-8C7E-5B290B21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228600" tIns="228600" rIns="228600" bIns="228600" rtlCol="0" anchor="ctr">
            <a:normAutofit fontScale="90000"/>
          </a:bodyPr>
          <a:lstStyle/>
          <a:p>
            <a:r>
              <a:rPr lang="en-US">
                <a:latin typeface="Comic Sans MS"/>
              </a:rPr>
              <a:t>PERFORMANCE RATING</a:t>
            </a:r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9060105D-5C9F-4709-AB63-2F625D0A6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2599" y="5029629"/>
            <a:ext cx="3619748" cy="1546607"/>
          </a:xfrm>
          <a:prstGeom prst="rect">
            <a:avLst/>
          </a:prstGeom>
          <a:ln w="9525">
            <a:noFill/>
          </a:ln>
        </p:spPr>
      </p:pic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8DD5BB8F-1F80-4E54-BE5F-4A662AA2E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7326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200"/>
              <a:t>- MAJORITY(72.83 %) OF THE EMPLOYEES WERE RATED </a:t>
            </a:r>
            <a:r>
              <a:rPr lang="en-US" sz="1200" dirty="0"/>
              <a:t>3</a:t>
            </a:r>
          </a:p>
          <a:p>
            <a:r>
              <a:rPr lang="en-US" sz="1200" dirty="0"/>
              <a:t>- REASONS IMPACTING THE </a:t>
            </a:r>
            <a:r>
              <a:rPr lang="en-US" sz="1200"/>
              <a:t>PERFORMANCE HAS TO BE INVESTIGATED</a:t>
            </a:r>
            <a:endParaRPr lang="en-US" sz="1200" dirty="0"/>
          </a:p>
        </p:txBody>
      </p:sp>
      <p:pic>
        <p:nvPicPr>
          <p:cNvPr id="7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EED1F4BA-44BD-4ACE-ACFA-D4B50BA09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077" y="1047180"/>
            <a:ext cx="3168874" cy="3753422"/>
          </a:xfrm>
          <a:prstGeom prst="rect">
            <a:avLst/>
          </a:prstGeom>
          <a:ln w="9525">
            <a:noFill/>
          </a:ln>
        </p:spPr>
      </p:pic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87DC488D-D49B-47F5-B3DC-6745ADC07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229" y="881053"/>
            <a:ext cx="3993503" cy="4227021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427340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F31DF-AE6F-4CCF-9CD0-684129F4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4852" y="1508605"/>
            <a:ext cx="4850899" cy="2925516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>
                <a:latin typeface="Comic Sans MS"/>
              </a:rPr>
              <a:t>EMPLOYEE PERFORMANCE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CB194-07FD-4F9A-BC6D-80C10CB9E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 flipV="1">
            <a:off x="8803063" y="4980407"/>
            <a:ext cx="1590011" cy="1402433"/>
          </a:xfrm>
        </p:spPr>
        <p:txBody>
          <a:bodyPr vert="horz" lIns="91440" tIns="0" rIns="9144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79553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69DD8A71-CE32-4D53-B8D0-F583796FD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455" y="2680121"/>
            <a:ext cx="8745255" cy="4081380"/>
          </a:xfrm>
          <a:prstGeom prst="rect">
            <a:avLst/>
          </a:prstGeom>
        </p:spPr>
      </p:pic>
      <p:graphicFrame>
        <p:nvGraphicFramePr>
          <p:cNvPr id="6" name="TextBox 1">
            <a:extLst>
              <a:ext uri="{FF2B5EF4-FFF2-40B4-BE49-F238E27FC236}">
                <a16:creationId xmlns:a16="http://schemas.microsoft.com/office/drawing/2014/main" id="{80703BEF-0EE3-4726-9CE1-31296D900E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2418122"/>
              </p:ext>
            </p:extLst>
          </p:nvPr>
        </p:nvGraphicFramePr>
        <p:xfrm>
          <a:off x="220902" y="102426"/>
          <a:ext cx="10434050" cy="2234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2912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F1608043-FF45-418B-B825-301311312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806" y="756534"/>
            <a:ext cx="6015887" cy="42149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C5EBCF-0886-4695-8218-EB2FD06B1A3C}"/>
              </a:ext>
            </a:extLst>
          </p:cNvPr>
          <p:cNvSpPr txBox="1"/>
          <p:nvPr/>
        </p:nvSpPr>
        <p:spPr>
          <a:xfrm>
            <a:off x="246346" y="5439728"/>
            <a:ext cx="118036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dirty="0">
                <a:latin typeface="Comic Sans MS"/>
              </a:rPr>
              <a:t> Employee Rating decreases with increase in the Years since last promotion</a:t>
            </a:r>
            <a:endParaRPr lang="en-US">
              <a:latin typeface="Comic Sans MS"/>
            </a:endParaRPr>
          </a:p>
          <a:p>
            <a:pPr marL="285750" indent="-285750">
              <a:buFont typeface="Wingdings"/>
              <a:buChar char="Ø"/>
            </a:pPr>
            <a:endParaRPr lang="en-US" dirty="0">
              <a:latin typeface="Comic Sans MS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latin typeface="Comic Sans MS"/>
              </a:rPr>
              <a:t>Here promotion seems to be one of the major parameter impacting the performance of an employee</a:t>
            </a:r>
            <a:endParaRPr lang="en-US"/>
          </a:p>
          <a:p>
            <a:pPr marL="285750" indent="-285750">
              <a:buFont typeface="Wingdings"/>
              <a:buChar char="Ø"/>
            </a:pPr>
            <a:endParaRPr lang="en-US" dirty="0">
              <a:latin typeface="Comic Sans MS"/>
            </a:endParaRP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7379133-20CC-46A5-84B3-B996DD160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688" y="800897"/>
            <a:ext cx="6020843" cy="42854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59EFA3-9DD3-4D97-B7D8-5581718B2352}"/>
              </a:ext>
            </a:extLst>
          </p:cNvPr>
          <p:cNvSpPr txBox="1"/>
          <p:nvPr/>
        </p:nvSpPr>
        <p:spPr>
          <a:xfrm>
            <a:off x="162839" y="68894"/>
            <a:ext cx="73047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mic Sans MS"/>
              </a:rPr>
              <a:t>YEARS SINCE LAST PROMOTION</a:t>
            </a:r>
          </a:p>
        </p:txBody>
      </p:sp>
    </p:spTree>
    <p:extLst>
      <p:ext uri="{BB962C8B-B14F-4D97-AF65-F5344CB8AC3E}">
        <p14:creationId xmlns:p14="http://schemas.microsoft.com/office/powerpoint/2010/main" val="357245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20CEE0F3-D645-43CC-BDA4-08FC4431B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360" y="675637"/>
            <a:ext cx="6250487" cy="4817792"/>
          </a:xfrm>
          <a:prstGeom prst="rect">
            <a:avLst/>
          </a:prstGeom>
        </p:spPr>
      </p:pic>
      <p:pic>
        <p:nvPicPr>
          <p:cNvPr id="3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9A00BB59-0637-4C9C-9101-4935E8E87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7" y="675637"/>
            <a:ext cx="5707693" cy="47447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351F04-C689-4FDA-B1AC-EABDD3B3C220}"/>
              </a:ext>
            </a:extLst>
          </p:cNvPr>
          <p:cNvSpPr txBox="1"/>
          <p:nvPr/>
        </p:nvSpPr>
        <p:spPr>
          <a:xfrm>
            <a:off x="288099" y="5416392"/>
            <a:ext cx="1156361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dirty="0">
                <a:latin typeface="Comic Sans MS"/>
              </a:rPr>
              <a:t>Employee Rating decreases with increase in years with current manager</a:t>
            </a:r>
            <a:endParaRPr lang="en-US" dirty="0"/>
          </a:p>
          <a:p>
            <a:pPr marL="285750" indent="-285750">
              <a:buFont typeface="Wingdings"/>
              <a:buChar char="Ø"/>
            </a:pPr>
            <a:endParaRPr lang="en-US" dirty="0">
              <a:latin typeface="Comic Sans MS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latin typeface="Comic Sans MS"/>
              </a:rPr>
              <a:t>Employees whose manager is changed in average 4 years perform very good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ADE33-24E4-4A31-82C1-277CD859A0E9}"/>
              </a:ext>
            </a:extLst>
          </p:cNvPr>
          <p:cNvSpPr txBox="1"/>
          <p:nvPr/>
        </p:nvSpPr>
        <p:spPr>
          <a:xfrm>
            <a:off x="58455" y="58455"/>
            <a:ext cx="74091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mic Sans MS"/>
              </a:rPr>
              <a:t>YEARS WITH CURRENT MANAGER</a:t>
            </a:r>
            <a:endParaRPr lang="en-US" b="1" dirty="0">
              <a:solidFill>
                <a:srgbClr val="FF0000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871377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C9D8236-81D4-4843-B4DE-443018A24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440" y="362487"/>
            <a:ext cx="6675982" cy="49326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9E899B-FECA-404D-9558-92227F25998B}"/>
              </a:ext>
            </a:extLst>
          </p:cNvPr>
          <p:cNvSpPr txBox="1"/>
          <p:nvPr/>
        </p:nvSpPr>
        <p:spPr>
          <a:xfrm>
            <a:off x="308977" y="5504817"/>
            <a:ext cx="1088511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/>
              <a:t> The Performance Rating increases with increase in Trainings</a:t>
            </a:r>
          </a:p>
          <a:p>
            <a:pPr marL="285750" indent="-285750">
              <a:buFont typeface="Wingdings"/>
              <a:buChar char="Ø"/>
            </a:pPr>
            <a:r>
              <a:rPr lang="en-US"/>
              <a:t>Employees who received less number of trainings last year performs below average </a:t>
            </a:r>
            <a:endParaRPr lang="en-US" dirty="0"/>
          </a:p>
          <a:p>
            <a:pPr marL="285750" indent="-285750">
              <a:buFont typeface="Wingdings"/>
              <a:buChar char="Ø"/>
            </a:pPr>
            <a:r>
              <a:rPr lang="en-US"/>
              <a:t>37.08 % of employees undergone only 2 trainings last year</a:t>
            </a:r>
            <a:endParaRPr lang="en-US" dirty="0"/>
          </a:p>
          <a:p>
            <a:pPr marL="285750" indent="-285750">
              <a:buFont typeface="Wingdings"/>
              <a:buChar char="Ø"/>
            </a:pPr>
            <a:endParaRPr lang="en-US" dirty="0"/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8166BB7D-303F-4FA5-8EB1-B0ECCAD4C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9033" y="480295"/>
            <a:ext cx="4310779" cy="4488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8D6CCF-9709-4B8B-B4B1-23766AA3CDD6}"/>
              </a:ext>
            </a:extLst>
          </p:cNvPr>
          <p:cNvSpPr txBox="1"/>
          <p:nvPr/>
        </p:nvSpPr>
        <p:spPr>
          <a:xfrm>
            <a:off x="141962" y="215031"/>
            <a:ext cx="356782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Comic Sans MS"/>
              </a:rPr>
              <a:t>Num of Trainings VS Count of Trainings</a:t>
            </a:r>
          </a:p>
        </p:txBody>
      </p:sp>
    </p:spTree>
    <p:extLst>
      <p:ext uri="{BB962C8B-B14F-4D97-AF65-F5344CB8AC3E}">
        <p14:creationId xmlns:p14="http://schemas.microsoft.com/office/powerpoint/2010/main" val="371936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3C8743-87BE-4133-8251-EFB8C65F3DF6}"/>
              </a:ext>
            </a:extLst>
          </p:cNvPr>
          <p:cNvSpPr txBox="1"/>
          <p:nvPr/>
        </p:nvSpPr>
        <p:spPr>
          <a:xfrm>
            <a:off x="371475" y="142875"/>
            <a:ext cx="9963150" cy="70942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mic Sans MS"/>
              </a:rPr>
              <a:t>  Column Name                 Description</a:t>
            </a:r>
          </a:p>
          <a:p>
            <a:endParaRPr lang="en-US" sz="1500" dirty="0">
              <a:latin typeface="Consolas"/>
            </a:endParaRPr>
          </a:p>
          <a:p>
            <a:pPr marL="285750" indent="-285750">
              <a:buFont typeface="Wingdings"/>
              <a:buChar char="Ø"/>
            </a:pPr>
            <a:r>
              <a:rPr lang="en-US" sz="1400" dirty="0">
                <a:latin typeface="Consolas"/>
              </a:rPr>
              <a:t>EmpNumber                       The Employee Id</a:t>
            </a:r>
            <a:endParaRPr lang="en-US" sz="1400">
              <a:latin typeface="Rockwell" panose="02060603020205020403"/>
            </a:endParaRPr>
          </a:p>
          <a:p>
            <a:pPr marL="285750" indent="-285750">
              <a:buFont typeface="Wingdings"/>
              <a:buChar char="Ø"/>
            </a:pPr>
            <a:r>
              <a:rPr lang="en-US" sz="1400" dirty="0">
                <a:latin typeface="Consolas"/>
              </a:rPr>
              <a:t>Age                             Age of the Employee</a:t>
            </a:r>
          </a:p>
          <a:p>
            <a:pPr marL="285750" indent="-285750">
              <a:buFont typeface="Wingdings"/>
              <a:buChar char="Ø"/>
            </a:pPr>
            <a:r>
              <a:rPr lang="en-US" sz="1400" dirty="0">
                <a:latin typeface="Consolas"/>
              </a:rPr>
              <a:t>Gender                          Gender of the Employee</a:t>
            </a:r>
          </a:p>
          <a:p>
            <a:pPr marL="285750" indent="-285750">
              <a:buFont typeface="Wingdings"/>
              <a:buChar char="Ø"/>
            </a:pPr>
            <a:r>
              <a:rPr lang="en-US" sz="1400" dirty="0">
                <a:latin typeface="Consolas"/>
              </a:rPr>
              <a:t>EducationBackground             Education of the Employee</a:t>
            </a:r>
          </a:p>
          <a:p>
            <a:pPr marL="285750" indent="-285750">
              <a:buFont typeface="Wingdings"/>
              <a:buChar char="Ø"/>
            </a:pPr>
            <a:r>
              <a:rPr lang="en-US" sz="1400" dirty="0">
                <a:latin typeface="Consolas"/>
              </a:rPr>
              <a:t>MaritalStatus                   Whether the Employee is Married, Unmarried or Single</a:t>
            </a:r>
          </a:p>
          <a:p>
            <a:pPr marL="285750" indent="-285750">
              <a:buFont typeface="Wingdings"/>
              <a:buChar char="Ø"/>
            </a:pPr>
            <a:r>
              <a:rPr lang="en-US" sz="1400" dirty="0">
                <a:latin typeface="Consolas"/>
              </a:rPr>
              <a:t>EmpDepartment                   Employee is from which department</a:t>
            </a:r>
            <a:endParaRPr lang="en-US" sz="1400"/>
          </a:p>
          <a:p>
            <a:pPr marL="285750" indent="-285750">
              <a:buFont typeface="Wingdings"/>
              <a:buChar char="Ø"/>
            </a:pPr>
            <a:r>
              <a:rPr lang="en-US" sz="1400" dirty="0">
                <a:latin typeface="Consolas"/>
              </a:rPr>
              <a:t>EmpJobRole                      The Job Role of the Employee</a:t>
            </a:r>
          </a:p>
          <a:p>
            <a:pPr marL="285750" indent="-285750">
              <a:buFont typeface="Wingdings"/>
              <a:buChar char="Ø"/>
            </a:pPr>
            <a:r>
              <a:rPr lang="en-US" sz="1400" dirty="0">
                <a:latin typeface="Consolas"/>
              </a:rPr>
              <a:t>BusinessTravelFrequency         How frequently the Employee travels for business </a:t>
            </a:r>
          </a:p>
          <a:p>
            <a:pPr marL="285750" indent="-285750">
              <a:buFont typeface="Wingdings"/>
              <a:buChar char="Ø"/>
            </a:pPr>
            <a:r>
              <a:rPr lang="en-US" sz="1400" dirty="0">
                <a:latin typeface="Consolas"/>
              </a:rPr>
              <a:t>DistanceFromHome                How far the Employee resides from the office</a:t>
            </a:r>
            <a:endParaRPr lang="en-US" sz="1400"/>
          </a:p>
          <a:p>
            <a:pPr marL="285750" indent="-285750">
              <a:buFont typeface="Wingdings"/>
              <a:buChar char="Ø"/>
            </a:pPr>
            <a:r>
              <a:rPr lang="en-US" sz="1400" dirty="0">
                <a:latin typeface="Consolas"/>
              </a:rPr>
              <a:t>EmpEducationLevel               What the level of education of the Employee</a:t>
            </a:r>
            <a:endParaRPr lang="en-US" sz="1400">
              <a:latin typeface="Rockwell" panose="02060603020205020403"/>
            </a:endParaRPr>
          </a:p>
          <a:p>
            <a:pPr marL="285750" indent="-285750">
              <a:buFont typeface="Wingdings"/>
              <a:buChar char="Ø"/>
            </a:pPr>
            <a:r>
              <a:rPr lang="en-US" sz="1400" dirty="0">
                <a:latin typeface="Consolas"/>
              </a:rPr>
              <a:t>EmpEnvironmentSatisfaction      How satisfied is Employee with the office/job environment</a:t>
            </a:r>
            <a:endParaRPr lang="en-US" sz="1400">
              <a:latin typeface="Rockwell" panose="02060603020205020403"/>
            </a:endParaRPr>
          </a:p>
          <a:p>
            <a:pPr marL="285750" indent="-285750">
              <a:buFont typeface="Wingdings"/>
              <a:buChar char="Ø"/>
            </a:pPr>
            <a:r>
              <a:rPr lang="en-US" sz="1400" dirty="0">
                <a:latin typeface="Consolas"/>
              </a:rPr>
              <a:t>EmpHourlyRate                   How much Employee gets paid per hour</a:t>
            </a:r>
            <a:endParaRPr lang="en-US" sz="1400">
              <a:latin typeface="Rockwell" panose="02060603020205020403"/>
            </a:endParaRPr>
          </a:p>
          <a:p>
            <a:pPr marL="285750" indent="-285750">
              <a:buFont typeface="Wingdings"/>
              <a:buChar char="Ø"/>
            </a:pPr>
            <a:r>
              <a:rPr lang="en-US" sz="1400" dirty="0">
                <a:latin typeface="Consolas"/>
              </a:rPr>
              <a:t>EmpJobInvolvement               What is the job involvement level of the Employee</a:t>
            </a:r>
            <a:endParaRPr lang="en-US" sz="1400">
              <a:latin typeface="Rockwell" panose="02060603020205020403"/>
            </a:endParaRPr>
          </a:p>
          <a:p>
            <a:pPr marL="285750" indent="-285750">
              <a:buFont typeface="Wingdings"/>
              <a:buChar char="Ø"/>
            </a:pPr>
            <a:r>
              <a:rPr lang="en-US" sz="1400" dirty="0">
                <a:latin typeface="Consolas"/>
              </a:rPr>
              <a:t>EmpJobLevel                     What is the Employee job level</a:t>
            </a:r>
            <a:endParaRPr lang="en-US" sz="1400">
              <a:latin typeface="Rockwell" panose="02060603020205020403"/>
            </a:endParaRPr>
          </a:p>
          <a:p>
            <a:pPr marL="285750" indent="-285750">
              <a:buFont typeface="Wingdings"/>
              <a:buChar char="Ø"/>
            </a:pPr>
            <a:r>
              <a:rPr lang="en-US" sz="1400" dirty="0">
                <a:latin typeface="Consolas"/>
              </a:rPr>
              <a:t>EmpJobSatisfaction              How satisfied the Employee is from the current job</a:t>
            </a:r>
            <a:endParaRPr lang="en-US" sz="1400">
              <a:latin typeface="Rockwell" panose="02060603020205020403"/>
            </a:endParaRPr>
          </a:p>
          <a:p>
            <a:pPr marL="285750" indent="-285750">
              <a:buFont typeface="Wingdings"/>
              <a:buChar char="Ø"/>
            </a:pPr>
            <a:r>
              <a:rPr lang="en-US" sz="1400" dirty="0">
                <a:latin typeface="Consolas"/>
              </a:rPr>
              <a:t>NumCompaniesWorked              How many companies has the Employee worked with</a:t>
            </a:r>
            <a:endParaRPr lang="en-US" sz="1400">
              <a:latin typeface="Rockwell" panose="02060603020205020403"/>
            </a:endParaRPr>
          </a:p>
          <a:p>
            <a:pPr marL="285750" indent="-285750">
              <a:buFont typeface="Wingdings"/>
              <a:buChar char="Ø"/>
            </a:pPr>
            <a:r>
              <a:rPr lang="en-US" sz="1400" dirty="0">
                <a:latin typeface="Consolas"/>
              </a:rPr>
              <a:t>OverTime                        Whether Employees does overtime?</a:t>
            </a:r>
            <a:endParaRPr lang="en-US" sz="1400">
              <a:latin typeface="Rockwell" panose="02060603020205020403"/>
            </a:endParaRPr>
          </a:p>
          <a:p>
            <a:pPr marL="285750" indent="-285750">
              <a:buFont typeface="Wingdings"/>
              <a:buChar char="Ø"/>
            </a:pPr>
            <a:r>
              <a:rPr lang="en-US" sz="1400" dirty="0">
                <a:latin typeface="Consolas"/>
              </a:rPr>
              <a:t>EmpLastSalaryHikePercent        How much percent salary hike did Employee receive last time</a:t>
            </a:r>
            <a:endParaRPr lang="en-US" sz="1400"/>
          </a:p>
          <a:p>
            <a:pPr marL="285750" indent="-285750">
              <a:buFont typeface="Wingdings"/>
              <a:buChar char="Ø"/>
            </a:pPr>
            <a:r>
              <a:rPr lang="en-US" sz="1400" dirty="0">
                <a:latin typeface="Consolas"/>
              </a:rPr>
              <a:t>EmpRelationshipSatisfaction     How satisfied employee is with other Employees</a:t>
            </a:r>
            <a:endParaRPr lang="en-US" sz="1400"/>
          </a:p>
          <a:p>
            <a:pPr marL="285750" indent="-285750">
              <a:buFont typeface="Wingdings"/>
              <a:buChar char="Ø"/>
            </a:pPr>
            <a:r>
              <a:rPr lang="en-US" sz="1400" dirty="0">
                <a:latin typeface="Consolas"/>
              </a:rPr>
              <a:t>TotalWorkExperienceInYears      Total experience of the Employee in years</a:t>
            </a:r>
            <a:endParaRPr lang="en-US" sz="1400"/>
          </a:p>
          <a:p>
            <a:pPr marL="285750" indent="-285750">
              <a:buFont typeface="Wingdings"/>
              <a:buChar char="Ø"/>
            </a:pPr>
            <a:r>
              <a:rPr lang="en-US" sz="1400" dirty="0">
                <a:latin typeface="Consolas"/>
              </a:rPr>
              <a:t>TrainingTimesLastYear           How many trainings were conducted for the Employee last year</a:t>
            </a:r>
            <a:endParaRPr lang="en-US" sz="1400"/>
          </a:p>
          <a:p>
            <a:pPr marL="285750" indent="-285750">
              <a:buFont typeface="Wingdings"/>
              <a:buChar char="Ø"/>
            </a:pPr>
            <a:r>
              <a:rPr lang="en-US" sz="1400" dirty="0">
                <a:latin typeface="Consolas"/>
              </a:rPr>
              <a:t>EmpWorkLifeBalance              Level of Employee work life balance</a:t>
            </a:r>
            <a:endParaRPr lang="en-US" sz="1400"/>
          </a:p>
          <a:p>
            <a:pPr marL="285750" indent="-285750">
              <a:buFont typeface="Wingdings"/>
              <a:buChar char="Ø"/>
            </a:pPr>
            <a:r>
              <a:rPr lang="en-US" sz="1400" dirty="0">
                <a:latin typeface="Consolas"/>
              </a:rPr>
              <a:t>ExperienceYearsAtThisCompany    Experience with the current company in years</a:t>
            </a:r>
            <a:endParaRPr lang="en-US" sz="1400"/>
          </a:p>
          <a:p>
            <a:pPr marL="285750" indent="-285750">
              <a:buFont typeface="Wingdings"/>
              <a:buChar char="Ø"/>
            </a:pPr>
            <a:r>
              <a:rPr lang="en-US" sz="1400" dirty="0">
                <a:latin typeface="Consolas"/>
              </a:rPr>
              <a:t>ExperienceYearsInCurrentRole    Experience in current job role</a:t>
            </a:r>
            <a:endParaRPr lang="en-US" sz="1400"/>
          </a:p>
          <a:p>
            <a:pPr marL="285750" indent="-285750">
              <a:buFont typeface="Wingdings"/>
              <a:buChar char="Ø"/>
            </a:pPr>
            <a:r>
              <a:rPr lang="en-US" sz="1400" dirty="0">
                <a:latin typeface="Consolas"/>
              </a:rPr>
              <a:t>YearsSinceLastPromotion         How many years it has been without promotion</a:t>
            </a:r>
            <a:endParaRPr lang="en-US" sz="1400"/>
          </a:p>
          <a:p>
            <a:pPr marL="285750" indent="-285750">
              <a:buFont typeface="Wingdings"/>
              <a:buChar char="Ø"/>
            </a:pPr>
            <a:r>
              <a:rPr lang="en-US" sz="1400" dirty="0">
                <a:latin typeface="Consolas"/>
              </a:rPr>
              <a:t>YearsWithCurrManager            Number of years under current manager</a:t>
            </a:r>
          </a:p>
          <a:p>
            <a:pPr marL="285750" indent="-285750">
              <a:buFont typeface="Wingdings"/>
              <a:buChar char="Ø"/>
            </a:pPr>
            <a:r>
              <a:rPr lang="en-US" sz="1400" dirty="0">
                <a:latin typeface="Consolas"/>
              </a:rPr>
              <a:t>Attrition                       Whether the Employee leave or will be removed </a:t>
            </a:r>
          </a:p>
          <a:p>
            <a:pPr marL="285750" indent="-285750">
              <a:buFont typeface="Wingdings"/>
              <a:buChar char="Ø"/>
            </a:pPr>
            <a:r>
              <a:rPr lang="en-US" sz="1400" dirty="0">
                <a:latin typeface="Consolas"/>
              </a:rPr>
              <a:t>PerformanceRating               The rating of the performance of Employee</a:t>
            </a:r>
            <a:endParaRPr lang="en-US" sz="1400"/>
          </a:p>
          <a:p>
            <a:pPr marL="285750" indent="-285750">
              <a:buFont typeface="Wingdings"/>
              <a:buChar char="Ø"/>
            </a:pPr>
            <a:endParaRPr lang="en-US" sz="1500" dirty="0">
              <a:latin typeface="Consolas"/>
            </a:endParaRPr>
          </a:p>
          <a:p>
            <a:pPr marL="285750" indent="-285750">
              <a:buFont typeface="Wingdings"/>
              <a:buChar char="Ø"/>
            </a:pPr>
            <a:endParaRPr lang="en-US" sz="15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77185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F1B51959-0722-4300-B3D9-297C8AF7B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346" y="2362"/>
            <a:ext cx="6730652" cy="6373897"/>
          </a:xfrm>
          <a:prstGeom prst="rect">
            <a:avLst/>
          </a:prstGeom>
        </p:spPr>
      </p:pic>
      <p:graphicFrame>
        <p:nvGraphicFramePr>
          <p:cNvPr id="366" name="TextBox 363">
            <a:extLst>
              <a:ext uri="{FF2B5EF4-FFF2-40B4-BE49-F238E27FC236}">
                <a16:creationId xmlns:a16="http://schemas.microsoft.com/office/drawing/2014/main" id="{2B5DA362-B6A6-4FD8-B6AD-AA86C75C1AB1}"/>
              </a:ext>
            </a:extLst>
          </p:cNvPr>
          <p:cNvGraphicFramePr/>
          <p:nvPr/>
        </p:nvGraphicFramePr>
        <p:xfrm>
          <a:off x="131524" y="413359"/>
          <a:ext cx="4736925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97969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B78E257D-0580-4A26-A991-3D835884B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" y="943001"/>
            <a:ext cx="5415419" cy="4261406"/>
          </a:xfrm>
          <a:prstGeom prst="rect">
            <a:avLst/>
          </a:prstGeom>
        </p:spPr>
      </p:pic>
      <p:pic>
        <p:nvPicPr>
          <p:cNvPr id="4" name="Picture 4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AEE47036-4162-4BD0-B431-3B9E96DB9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783" y="1019667"/>
            <a:ext cx="6365308" cy="40149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B0E9BD-9069-44AD-BAF6-9EF8A2AA2F66}"/>
              </a:ext>
            </a:extLst>
          </p:cNvPr>
          <p:cNvSpPr txBox="1"/>
          <p:nvPr/>
        </p:nvSpPr>
        <p:spPr>
          <a:xfrm>
            <a:off x="235907" y="204592"/>
            <a:ext cx="45594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mic Sans MS"/>
              </a:rPr>
              <a:t>Performance Rating Vs Age Vs Gender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333E24-F1B1-4BC9-99C4-6F885E1F8AD2}"/>
              </a:ext>
            </a:extLst>
          </p:cNvPr>
          <p:cNvSpPr txBox="1"/>
          <p:nvPr/>
        </p:nvSpPr>
        <p:spPr>
          <a:xfrm>
            <a:off x="5984179" y="201330"/>
            <a:ext cx="56868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Performance Rating Vs Age Vs Marital Status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94A7DA-2114-40EA-A3B7-D537AEEA83FC}"/>
              </a:ext>
            </a:extLst>
          </p:cNvPr>
          <p:cNvSpPr txBox="1"/>
          <p:nvPr/>
        </p:nvSpPr>
        <p:spPr>
          <a:xfrm>
            <a:off x="145876" y="5266190"/>
            <a:ext cx="1158448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>
                <a:latin typeface="Comic Sans MS"/>
              </a:rPr>
              <a:t>Males have less Performance Rating compared to Females</a:t>
            </a:r>
          </a:p>
          <a:p>
            <a:pPr marL="285750" indent="-285750">
              <a:buFont typeface="Wingdings"/>
              <a:buChar char="Ø"/>
            </a:pPr>
            <a:endParaRPr lang="en-US" dirty="0">
              <a:latin typeface="Comic Sans MS"/>
            </a:endParaRPr>
          </a:p>
          <a:p>
            <a:pPr marL="285750" indent="-285750">
              <a:buFont typeface="Wingdings"/>
              <a:buChar char="Ø"/>
            </a:pPr>
            <a:r>
              <a:rPr lang="en-US">
                <a:latin typeface="Comic Sans MS"/>
              </a:rPr>
              <a:t>Married Employees are </a:t>
            </a:r>
            <a:r>
              <a:rPr lang="en-US">
                <a:latin typeface="Comic Sans MS"/>
                <a:ea typeface="+mn-lt"/>
                <a:cs typeface="+mn-lt"/>
              </a:rPr>
              <a:t>have lowest Performance Rating when compared with Single and Divorced Emps</a:t>
            </a:r>
            <a:endParaRPr lang="en-US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628208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8C2529-90A4-444D-A5C6-1EC7948FDB07}"/>
              </a:ext>
            </a:extLst>
          </p:cNvPr>
          <p:cNvSpPr txBox="1"/>
          <p:nvPr/>
        </p:nvSpPr>
        <p:spPr>
          <a:xfrm>
            <a:off x="152921" y="637432"/>
            <a:ext cx="379095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rial Black"/>
              </a:rPr>
              <a:t>Department </a:t>
            </a:r>
          </a:p>
          <a:p>
            <a:r>
              <a:rPr lang="en-US" sz="3600" b="1" dirty="0">
                <a:solidFill>
                  <a:schemeClr val="accent1"/>
                </a:solidFill>
                <a:latin typeface="Arial Black"/>
              </a:rPr>
              <a:t>VS </a:t>
            </a:r>
          </a:p>
          <a:p>
            <a:r>
              <a:rPr lang="en-US" sz="3600" b="1" dirty="0">
                <a:solidFill>
                  <a:schemeClr val="accent1"/>
                </a:solidFill>
                <a:latin typeface="Arial Black"/>
              </a:rPr>
              <a:t>Performance Rating</a:t>
            </a:r>
          </a:p>
        </p:txBody>
      </p:sp>
      <p:pic>
        <p:nvPicPr>
          <p:cNvPr id="3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87861D3-B61B-4E74-B62C-D67278ABC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525" y="211015"/>
            <a:ext cx="5724525" cy="63818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65E4F2-0C62-4D5C-B575-5A982B657F1B}"/>
              </a:ext>
            </a:extLst>
          </p:cNvPr>
          <p:cNvSpPr txBox="1"/>
          <p:nvPr/>
        </p:nvSpPr>
        <p:spPr>
          <a:xfrm>
            <a:off x="114300" y="3559870"/>
            <a:ext cx="4837004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- </a:t>
            </a:r>
            <a:r>
              <a:rPr lang="en-US" sz="3200" dirty="0">
                <a:latin typeface="Comic Sans MS"/>
              </a:rPr>
              <a:t>The Sales and Research &amp; Development </a:t>
            </a:r>
            <a:r>
              <a:rPr lang="en-US" sz="3200" dirty="0">
                <a:latin typeface="Comic Sans MS"/>
                <a:ea typeface="+mn-lt"/>
                <a:cs typeface="+mn-lt"/>
              </a:rPr>
              <a:t>department </a:t>
            </a:r>
            <a:r>
              <a:rPr lang="en-US" sz="3200" dirty="0">
                <a:latin typeface="Comic Sans MS"/>
              </a:rPr>
              <a:t>has the highest number of low performers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069ECF-077C-4064-ACA1-F1901DA4DB95}"/>
              </a:ext>
            </a:extLst>
          </p:cNvPr>
          <p:cNvSpPr txBox="1"/>
          <p:nvPr/>
        </p:nvSpPr>
        <p:spPr>
          <a:xfrm>
            <a:off x="114300" y="3314700"/>
            <a:ext cx="4838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781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E61839F-0E84-4110-950C-DA80D264B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999" y="92805"/>
            <a:ext cx="6981825" cy="65703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42FE31-7C9C-43F6-A8B4-4B5C412FAFB0}"/>
              </a:ext>
            </a:extLst>
          </p:cNvPr>
          <p:cNvSpPr txBox="1"/>
          <p:nvPr/>
        </p:nvSpPr>
        <p:spPr>
          <a:xfrm>
            <a:off x="48017" y="173278"/>
            <a:ext cx="4862185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endParaRPr lang="en-US" sz="1600" dirty="0">
              <a:solidFill>
                <a:schemeClr val="accent1">
                  <a:lumMod val="50000"/>
                </a:schemeClr>
              </a:solidFill>
              <a:latin typeface="Comic Sans MS"/>
            </a:endParaRPr>
          </a:p>
          <a:p>
            <a:pPr marL="342900" indent="-342900">
              <a:buFont typeface="Wingdings"/>
              <a:buChar char="Ø"/>
            </a:pPr>
            <a:endParaRPr lang="en-US" sz="1600" dirty="0">
              <a:solidFill>
                <a:schemeClr val="accent1">
                  <a:lumMod val="50000"/>
                </a:schemeClr>
              </a:solidFill>
              <a:latin typeface="Comic Sans MS"/>
            </a:endParaRPr>
          </a:p>
          <a:p>
            <a:pPr marL="342900" indent="-342900">
              <a:buFont typeface="Wingdings"/>
              <a:buChar char="Ø"/>
            </a:pPr>
            <a:endParaRPr lang="en-US" sz="1600" dirty="0">
              <a:solidFill>
                <a:schemeClr val="accent1">
                  <a:lumMod val="50000"/>
                </a:schemeClr>
              </a:solidFill>
              <a:latin typeface="Comic Sans MS"/>
            </a:endParaRPr>
          </a:p>
          <a:p>
            <a:pPr marL="342900" indent="-342900">
              <a:buFont typeface="Wingdings"/>
              <a:buChar char="Ø"/>
            </a:pPr>
            <a:endParaRPr lang="en-US" sz="1600" dirty="0">
              <a:solidFill>
                <a:schemeClr val="accent1">
                  <a:lumMod val="50000"/>
                </a:schemeClr>
              </a:solidFill>
              <a:latin typeface="Comic Sans MS"/>
            </a:endParaRPr>
          </a:p>
          <a:p>
            <a:pPr marL="342900" indent="-342900">
              <a:buFont typeface="Wingdings"/>
              <a:buChar char="Ø"/>
            </a:pPr>
            <a:r>
              <a:rPr lang="en-US" sz="1600">
                <a:solidFill>
                  <a:srgbClr val="FF0000"/>
                </a:solidFill>
                <a:latin typeface="Comic Sans MS"/>
              </a:rPr>
              <a:t> Sales Executive, Sales Representative, </a:t>
            </a:r>
            <a:r>
              <a:rPr lang="en-US" sz="1600" dirty="0">
                <a:solidFill>
                  <a:srgbClr val="FF0000"/>
                </a:solidFill>
                <a:latin typeface="Comic Sans MS"/>
              </a:rPr>
              <a:t>Laboratory Technician, Research Scientist, Manager R &amp; D, Finance Manager are the lowest performers</a:t>
            </a:r>
            <a:endParaRPr lang="en-US">
              <a:solidFill>
                <a:srgbClr val="FF0000"/>
              </a:solidFill>
            </a:endParaRPr>
          </a:p>
          <a:p>
            <a:pPr marL="342900" indent="-342900">
              <a:buFont typeface="Wingdings"/>
              <a:buChar char="Ø"/>
            </a:pPr>
            <a:endParaRPr lang="en-US" sz="1600" dirty="0">
              <a:solidFill>
                <a:srgbClr val="FF0000"/>
              </a:solidFill>
              <a:latin typeface="Comic Sans MS"/>
            </a:endParaRPr>
          </a:p>
          <a:p>
            <a:pPr marL="342900" indent="-342900">
              <a:buFont typeface="Wingdings"/>
              <a:buChar char="Ø"/>
            </a:pPr>
            <a:endParaRPr lang="en-US" sz="1600" dirty="0">
              <a:solidFill>
                <a:srgbClr val="FF0000"/>
              </a:solidFill>
              <a:latin typeface="Comic Sans MS"/>
            </a:endParaRPr>
          </a:p>
          <a:p>
            <a:pPr marL="342900" indent="-342900">
              <a:buFont typeface="Wingdings"/>
              <a:buChar char="Ø"/>
            </a:pPr>
            <a:r>
              <a:rPr lang="en-US" sz="1600">
                <a:solidFill>
                  <a:srgbClr val="FF0000"/>
                </a:solidFill>
                <a:latin typeface="Comic Sans MS"/>
              </a:rPr>
              <a:t>Employees with Sales Executives and </a:t>
            </a:r>
            <a:r>
              <a:rPr lang="en-US" sz="1600" dirty="0">
                <a:solidFill>
                  <a:srgbClr val="FF0000"/>
                </a:solidFill>
                <a:latin typeface="Comic Sans MS"/>
              </a:rPr>
              <a:t>Developer role are also the best performing employees</a:t>
            </a:r>
          </a:p>
        </p:txBody>
      </p:sp>
    </p:spTree>
    <p:extLst>
      <p:ext uri="{BB962C8B-B14F-4D97-AF65-F5344CB8AC3E}">
        <p14:creationId xmlns:p14="http://schemas.microsoft.com/office/powerpoint/2010/main" val="417837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A97E-81E6-421A-B2B6-CD7052BC38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95121"/>
            <a:ext cx="3498850" cy="513895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  <a:latin typeface="Comic Sans MS"/>
                <a:cs typeface="Calibri Light"/>
              </a:rPr>
              <a:t>DIFFERENCE BETWEEN MEAN AND 50% OF DATA INDICATES THE PRESENCE OF SKEWNESS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06564D71-CE66-4971-9A35-07A4AA8E835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592252" y="1348614"/>
            <a:ext cx="7399337" cy="4053321"/>
          </a:xfrm>
        </p:spPr>
      </p:pic>
    </p:spTree>
    <p:extLst>
      <p:ext uri="{BB962C8B-B14F-4D97-AF65-F5344CB8AC3E}">
        <p14:creationId xmlns:p14="http://schemas.microsoft.com/office/powerpoint/2010/main" val="29057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roup 211">
            <a:extLst>
              <a:ext uri="{FF2B5EF4-FFF2-40B4-BE49-F238E27FC236}">
                <a16:creationId xmlns:a16="http://schemas.microsoft.com/office/drawing/2014/main" id="{0EEF630E-DAF9-40FF-821B-28E3E0F86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13" name="Freeform 5">
              <a:extLst>
                <a:ext uri="{FF2B5EF4-FFF2-40B4-BE49-F238E27FC236}">
                  <a16:creationId xmlns:a16="http://schemas.microsoft.com/office/drawing/2014/main" id="{74F5E32F-5624-4A74-9BA6-EDA3798E8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4" name="Freeform 6">
              <a:extLst>
                <a:ext uri="{FF2B5EF4-FFF2-40B4-BE49-F238E27FC236}">
                  <a16:creationId xmlns:a16="http://schemas.microsoft.com/office/drawing/2014/main" id="{D83F6EAD-8DAB-40E8-BEF4-86DDFD8C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5" name="Freeform 7">
              <a:extLst>
                <a:ext uri="{FF2B5EF4-FFF2-40B4-BE49-F238E27FC236}">
                  <a16:creationId xmlns:a16="http://schemas.microsoft.com/office/drawing/2014/main" id="{6CD82C97-56EA-4CAC-8957-E06B2AC4E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6" name="Freeform 8">
              <a:extLst>
                <a:ext uri="{FF2B5EF4-FFF2-40B4-BE49-F238E27FC236}">
                  <a16:creationId xmlns:a16="http://schemas.microsoft.com/office/drawing/2014/main" id="{30EA86A1-7101-4A83-8E85-C78E22A22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7" name="Freeform 9">
              <a:extLst>
                <a:ext uri="{FF2B5EF4-FFF2-40B4-BE49-F238E27FC236}">
                  <a16:creationId xmlns:a16="http://schemas.microsoft.com/office/drawing/2014/main" id="{8DFF5B4F-D9B5-4139-9193-5E745BF78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8" name="Freeform 10">
              <a:extLst>
                <a:ext uri="{FF2B5EF4-FFF2-40B4-BE49-F238E27FC236}">
                  <a16:creationId xmlns:a16="http://schemas.microsoft.com/office/drawing/2014/main" id="{0C888291-D974-4768-8FBF-3E81C84E3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9" name="Freeform 11">
              <a:extLst>
                <a:ext uri="{FF2B5EF4-FFF2-40B4-BE49-F238E27FC236}">
                  <a16:creationId xmlns:a16="http://schemas.microsoft.com/office/drawing/2014/main" id="{54500D22-812B-475E-98AE-F649148FF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0" name="Freeform 12">
              <a:extLst>
                <a:ext uri="{FF2B5EF4-FFF2-40B4-BE49-F238E27FC236}">
                  <a16:creationId xmlns:a16="http://schemas.microsoft.com/office/drawing/2014/main" id="{407EAE1E-4376-41AC-B3CC-EC1CA85E8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1" name="Freeform 13">
              <a:extLst>
                <a:ext uri="{FF2B5EF4-FFF2-40B4-BE49-F238E27FC236}">
                  <a16:creationId xmlns:a16="http://schemas.microsoft.com/office/drawing/2014/main" id="{F5FB9738-E068-4A71-A3EB-CC7C8C583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2" name="Freeform 14">
              <a:extLst>
                <a:ext uri="{FF2B5EF4-FFF2-40B4-BE49-F238E27FC236}">
                  <a16:creationId xmlns:a16="http://schemas.microsoft.com/office/drawing/2014/main" id="{D2ADAB3B-BD1E-4A6B-9D4A-F5892872E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3" name="Freeform 15">
              <a:extLst>
                <a:ext uri="{FF2B5EF4-FFF2-40B4-BE49-F238E27FC236}">
                  <a16:creationId xmlns:a16="http://schemas.microsoft.com/office/drawing/2014/main" id="{8F73A58A-4236-4D1D-9327-A09ECC6B4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4" name="Freeform 16">
              <a:extLst>
                <a:ext uri="{FF2B5EF4-FFF2-40B4-BE49-F238E27FC236}">
                  <a16:creationId xmlns:a16="http://schemas.microsoft.com/office/drawing/2014/main" id="{59B02314-681F-42AF-AD5F-D531A8E6B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5" name="Freeform 17">
              <a:extLst>
                <a:ext uri="{FF2B5EF4-FFF2-40B4-BE49-F238E27FC236}">
                  <a16:creationId xmlns:a16="http://schemas.microsoft.com/office/drawing/2014/main" id="{3A1A9C72-D61C-4602-A766-6A43C88EE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6" name="Freeform 18">
              <a:extLst>
                <a:ext uri="{FF2B5EF4-FFF2-40B4-BE49-F238E27FC236}">
                  <a16:creationId xmlns:a16="http://schemas.microsoft.com/office/drawing/2014/main" id="{0FD2BC0F-4A2B-475E-9D5D-92F18DF1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7" name="Freeform 19">
              <a:extLst>
                <a:ext uri="{FF2B5EF4-FFF2-40B4-BE49-F238E27FC236}">
                  <a16:creationId xmlns:a16="http://schemas.microsoft.com/office/drawing/2014/main" id="{97C29B9F-9BF5-4A77-AB3E-4C044B6B0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8" name="Freeform 20">
              <a:extLst>
                <a:ext uri="{FF2B5EF4-FFF2-40B4-BE49-F238E27FC236}">
                  <a16:creationId xmlns:a16="http://schemas.microsoft.com/office/drawing/2014/main" id="{50517D07-14E6-4BAD-BBE9-2353A9B62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9" name="Freeform 21">
              <a:extLst>
                <a:ext uri="{FF2B5EF4-FFF2-40B4-BE49-F238E27FC236}">
                  <a16:creationId xmlns:a16="http://schemas.microsoft.com/office/drawing/2014/main" id="{FCA6AC5D-5054-4EE7-8150-7D69CCE75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0" name="Freeform 22">
              <a:extLst>
                <a:ext uri="{FF2B5EF4-FFF2-40B4-BE49-F238E27FC236}">
                  <a16:creationId xmlns:a16="http://schemas.microsoft.com/office/drawing/2014/main" id="{ED0E21EE-8200-4A3F-835F-774DD1243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1" name="Freeform 23">
              <a:extLst>
                <a:ext uri="{FF2B5EF4-FFF2-40B4-BE49-F238E27FC236}">
                  <a16:creationId xmlns:a16="http://schemas.microsoft.com/office/drawing/2014/main" id="{9E3577C9-22E0-4681-9F44-BA5D0D37A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2" name="Freeform 24">
              <a:extLst>
                <a:ext uri="{FF2B5EF4-FFF2-40B4-BE49-F238E27FC236}">
                  <a16:creationId xmlns:a16="http://schemas.microsoft.com/office/drawing/2014/main" id="{F7BBDB34-0E71-4955-9DA4-4A6BDC3CB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8" name="Freeform 25">
              <a:extLst>
                <a:ext uri="{FF2B5EF4-FFF2-40B4-BE49-F238E27FC236}">
                  <a16:creationId xmlns:a16="http://schemas.microsoft.com/office/drawing/2014/main" id="{12ABF74E-8D2A-4D3C-A352-FB481F48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DF1E6E66-0790-4ECE-AB51-538B874DF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C34E08E5-5E36-44B9-A3F1-B8BE6CF1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7" name="Isosceles Triangle 22">
              <a:extLst>
                <a:ext uri="{FF2B5EF4-FFF2-40B4-BE49-F238E27FC236}">
                  <a16:creationId xmlns:a16="http://schemas.microsoft.com/office/drawing/2014/main" id="{1101CA69-4BCF-49C2-93C6-A43F6AB89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9" name="Rectangle 237">
              <a:extLst>
                <a:ext uri="{FF2B5EF4-FFF2-40B4-BE49-F238E27FC236}">
                  <a16:creationId xmlns:a16="http://schemas.microsoft.com/office/drawing/2014/main" id="{CC07C400-F4F4-4150-A969-FE1F2158B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40" name="Rectangle 239">
            <a:extLst>
              <a:ext uri="{FF2B5EF4-FFF2-40B4-BE49-F238E27FC236}">
                <a16:creationId xmlns:a16="http://schemas.microsoft.com/office/drawing/2014/main" id="{9E33438F-5E81-463E-98DF-2C0B9FC83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5B6698C3-AF7B-471D-BD31-DFA449F06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43" name="Freeform 5">
              <a:extLst>
                <a:ext uri="{FF2B5EF4-FFF2-40B4-BE49-F238E27FC236}">
                  <a16:creationId xmlns:a16="http://schemas.microsoft.com/office/drawing/2014/main" id="{0AE4D449-1B6D-4D45-8937-F7808FA79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6">
              <a:extLst>
                <a:ext uri="{FF2B5EF4-FFF2-40B4-BE49-F238E27FC236}">
                  <a16:creationId xmlns:a16="http://schemas.microsoft.com/office/drawing/2014/main" id="{3515F2C3-EB08-4CCD-9EAD-3BFD58AC4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7">
              <a:extLst>
                <a:ext uri="{FF2B5EF4-FFF2-40B4-BE49-F238E27FC236}">
                  <a16:creationId xmlns:a16="http://schemas.microsoft.com/office/drawing/2014/main" id="{3D5EA0EE-14E9-4DE8-A792-A7A7274AA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8">
              <a:extLst>
                <a:ext uri="{FF2B5EF4-FFF2-40B4-BE49-F238E27FC236}">
                  <a16:creationId xmlns:a16="http://schemas.microsoft.com/office/drawing/2014/main" id="{EC9CF95C-7F2C-4190-8CCA-CD755B730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9">
              <a:extLst>
                <a:ext uri="{FF2B5EF4-FFF2-40B4-BE49-F238E27FC236}">
                  <a16:creationId xmlns:a16="http://schemas.microsoft.com/office/drawing/2014/main" id="{8209569D-FC59-4649-975E-8B89D64B1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0">
              <a:extLst>
                <a:ext uri="{FF2B5EF4-FFF2-40B4-BE49-F238E27FC236}">
                  <a16:creationId xmlns:a16="http://schemas.microsoft.com/office/drawing/2014/main" id="{3463EF27-01AC-4E44-B98C-6134394A1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1">
              <a:extLst>
                <a:ext uri="{FF2B5EF4-FFF2-40B4-BE49-F238E27FC236}">
                  <a16:creationId xmlns:a16="http://schemas.microsoft.com/office/drawing/2014/main" id="{4F55D42E-F754-4EDB-8EDD-6BDD5AE4A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2">
              <a:extLst>
                <a:ext uri="{FF2B5EF4-FFF2-40B4-BE49-F238E27FC236}">
                  <a16:creationId xmlns:a16="http://schemas.microsoft.com/office/drawing/2014/main" id="{6D4188DC-73EF-44AE-9A87-DF7CB133C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3">
              <a:extLst>
                <a:ext uri="{FF2B5EF4-FFF2-40B4-BE49-F238E27FC236}">
                  <a16:creationId xmlns:a16="http://schemas.microsoft.com/office/drawing/2014/main" id="{2EB7085E-37F8-4AC2-9459-F18D46D09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4">
              <a:extLst>
                <a:ext uri="{FF2B5EF4-FFF2-40B4-BE49-F238E27FC236}">
                  <a16:creationId xmlns:a16="http://schemas.microsoft.com/office/drawing/2014/main" id="{B014B03A-8E5D-4556-A848-FDD59E695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5">
              <a:extLst>
                <a:ext uri="{FF2B5EF4-FFF2-40B4-BE49-F238E27FC236}">
                  <a16:creationId xmlns:a16="http://schemas.microsoft.com/office/drawing/2014/main" id="{4273F73C-B21F-4C6E-9028-E053FC50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6">
              <a:extLst>
                <a:ext uri="{FF2B5EF4-FFF2-40B4-BE49-F238E27FC236}">
                  <a16:creationId xmlns:a16="http://schemas.microsoft.com/office/drawing/2014/main" id="{33385EED-736B-4F0E-B755-C50CDD004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7">
              <a:extLst>
                <a:ext uri="{FF2B5EF4-FFF2-40B4-BE49-F238E27FC236}">
                  <a16:creationId xmlns:a16="http://schemas.microsoft.com/office/drawing/2014/main" id="{20C84D58-AEF3-427B-AB32-79258A15E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18">
              <a:extLst>
                <a:ext uri="{FF2B5EF4-FFF2-40B4-BE49-F238E27FC236}">
                  <a16:creationId xmlns:a16="http://schemas.microsoft.com/office/drawing/2014/main" id="{8349E609-0C92-4F91-89B1-5C94C9251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19">
              <a:extLst>
                <a:ext uri="{FF2B5EF4-FFF2-40B4-BE49-F238E27FC236}">
                  <a16:creationId xmlns:a16="http://schemas.microsoft.com/office/drawing/2014/main" id="{9F4BEC74-0C2A-4036-83A0-E11E5A0E6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20">
              <a:extLst>
                <a:ext uri="{FF2B5EF4-FFF2-40B4-BE49-F238E27FC236}">
                  <a16:creationId xmlns:a16="http://schemas.microsoft.com/office/drawing/2014/main" id="{66BDD5B6-43ED-40BD-B824-3E5599254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21">
              <a:extLst>
                <a:ext uri="{FF2B5EF4-FFF2-40B4-BE49-F238E27FC236}">
                  <a16:creationId xmlns:a16="http://schemas.microsoft.com/office/drawing/2014/main" id="{4BEE8984-3002-430C-BAA3-07B5A9E4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22">
              <a:extLst>
                <a:ext uri="{FF2B5EF4-FFF2-40B4-BE49-F238E27FC236}">
                  <a16:creationId xmlns:a16="http://schemas.microsoft.com/office/drawing/2014/main" id="{ECDED835-8808-4547-B671-A4B145693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23">
              <a:extLst>
                <a:ext uri="{FF2B5EF4-FFF2-40B4-BE49-F238E27FC236}">
                  <a16:creationId xmlns:a16="http://schemas.microsoft.com/office/drawing/2014/main" id="{6945339E-DF1D-402A-B895-C3D5A7B6A3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24">
              <a:extLst>
                <a:ext uri="{FF2B5EF4-FFF2-40B4-BE49-F238E27FC236}">
                  <a16:creationId xmlns:a16="http://schemas.microsoft.com/office/drawing/2014/main" id="{E9A8615A-6F1F-4407-AF1F-543B0F793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25">
              <a:extLst>
                <a:ext uri="{FF2B5EF4-FFF2-40B4-BE49-F238E27FC236}">
                  <a16:creationId xmlns:a16="http://schemas.microsoft.com/office/drawing/2014/main" id="{0901BB97-6793-45AF-8544-6A1F1D416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2" name="Rectangle 351">
            <a:extLst>
              <a:ext uri="{FF2B5EF4-FFF2-40B4-BE49-F238E27FC236}">
                <a16:creationId xmlns:a16="http://schemas.microsoft.com/office/drawing/2014/main" id="{3F3FAF1D-1278-4A37-ABCF-337384CA2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3" y="1047102"/>
            <a:ext cx="4484074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C81E68E0-B98F-44E8-B1A7-A7631A3D7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296" y="0"/>
            <a:ext cx="610106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Picture 10" descr="Chart, pie chart&#10;&#10;Description automatically generated">
            <a:extLst>
              <a:ext uri="{FF2B5EF4-FFF2-40B4-BE49-F238E27FC236}">
                <a16:creationId xmlns:a16="http://schemas.microsoft.com/office/drawing/2014/main" id="{BDAE91B1-E516-4BC9-A0F9-34A115196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147" y="61401"/>
            <a:ext cx="2737747" cy="371438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22ECDA88-9507-4238-9ACA-0DC92C41E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1697" y="333788"/>
            <a:ext cx="2728924" cy="344453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56" name="Isosceles Triangle 22">
            <a:extLst>
              <a:ext uri="{FF2B5EF4-FFF2-40B4-BE49-F238E27FC236}">
                <a16:creationId xmlns:a16="http://schemas.microsoft.com/office/drawing/2014/main" id="{7AFDCCA6-0059-4AD6-A4C5-2EC02B877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75727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CD36CCAC-B11A-45AC-AD69-53AB301EC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4483251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40FFF-2201-4C9A-8C7B-099C0B9A160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73978" y="1718735"/>
            <a:ext cx="4318879" cy="1072378"/>
          </a:xfrm>
        </p:spPr>
        <p:txBody>
          <a:bodyPr vert="horz" lIns="228600" tIns="228600" rIns="228600" bIns="228600" rtlCol="0" anchor="ctr">
            <a:normAutofit fontScale="90000"/>
          </a:bodyPr>
          <a:lstStyle/>
          <a:p>
            <a:r>
              <a:rPr lang="en-US" sz="3100" dirty="0">
                <a:solidFill>
                  <a:srgbClr val="FFFEFF"/>
                </a:solidFill>
                <a:latin typeface="Comic Sans MS"/>
              </a:rPr>
              <a:t>EMPLOYEE DEPARTMENT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13CDFD-D261-4BA6-B897-62AD8ADBAD73}"/>
              </a:ext>
            </a:extLst>
          </p:cNvPr>
          <p:cNvSpPr txBox="1"/>
          <p:nvPr/>
        </p:nvSpPr>
        <p:spPr>
          <a:xfrm>
            <a:off x="873102" y="2789239"/>
            <a:ext cx="4319535" cy="26836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57150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FFFE"/>
                </a:solidFill>
              </a:rPr>
              <a:t>- </a:t>
            </a:r>
            <a:r>
              <a:rPr lang="en-US" sz="1600" b="1" dirty="0">
                <a:solidFill>
                  <a:srgbClr val="FFFFFE"/>
                </a:solidFill>
              </a:rPr>
              <a:t>MOST OF THE EMPLOYEES ARE FROM 3 DEPARTMENTS</a:t>
            </a:r>
            <a:endParaRPr lang="en-US" b="1" dirty="0"/>
          </a:p>
          <a:p>
            <a:pPr marL="57150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FFFE"/>
                </a:solidFill>
              </a:rPr>
              <a:t>- SALES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FFFE"/>
                </a:solidFill>
              </a:rPr>
              <a:t> - DEVELOPMENT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FFFE"/>
                </a:solidFill>
              </a:rPr>
              <a:t> - RESEARCH &amp; DEVELOPMENT</a:t>
            </a: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44548F-15CF-4B0E-A4F1-CD8A11801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336" y="3810782"/>
            <a:ext cx="5462624" cy="250769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50599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0B46D094-9D10-45BD-BE9D-E4AFE2FE3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55076C24-1C31-4A38-A3E7-9F78F38C2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90A2F46D-431F-494E-B76D-74CEC1426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7">
              <a:extLst>
                <a:ext uri="{FF2B5EF4-FFF2-40B4-BE49-F238E27FC236}">
                  <a16:creationId xmlns:a16="http://schemas.microsoft.com/office/drawing/2014/main" id="{57B72B1F-4125-4F46-8D06-808E368B2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8">
              <a:extLst>
                <a:ext uri="{FF2B5EF4-FFF2-40B4-BE49-F238E27FC236}">
                  <a16:creationId xmlns:a16="http://schemas.microsoft.com/office/drawing/2014/main" id="{7C16EC32-C009-4130-ADB8-9DFD03CEC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9">
              <a:extLst>
                <a:ext uri="{FF2B5EF4-FFF2-40B4-BE49-F238E27FC236}">
                  <a16:creationId xmlns:a16="http://schemas.microsoft.com/office/drawing/2014/main" id="{CA06AC4F-231A-406A-83AF-BF4F1603D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0">
              <a:extLst>
                <a:ext uri="{FF2B5EF4-FFF2-40B4-BE49-F238E27FC236}">
                  <a16:creationId xmlns:a16="http://schemas.microsoft.com/office/drawing/2014/main" id="{244FAADB-573E-4112-BE8C-B88C470E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1">
              <a:extLst>
                <a:ext uri="{FF2B5EF4-FFF2-40B4-BE49-F238E27FC236}">
                  <a16:creationId xmlns:a16="http://schemas.microsoft.com/office/drawing/2014/main" id="{CF38BC08-F82D-4258-8E44-11B2C9E4E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2">
              <a:extLst>
                <a:ext uri="{FF2B5EF4-FFF2-40B4-BE49-F238E27FC236}">
                  <a16:creationId xmlns:a16="http://schemas.microsoft.com/office/drawing/2014/main" id="{EF763D22-10EE-4D7D-95EE-5F4DB723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3">
              <a:extLst>
                <a:ext uri="{FF2B5EF4-FFF2-40B4-BE49-F238E27FC236}">
                  <a16:creationId xmlns:a16="http://schemas.microsoft.com/office/drawing/2014/main" id="{81EA7FDE-0B97-4DDD-AF65-F352834E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4">
              <a:extLst>
                <a:ext uri="{FF2B5EF4-FFF2-40B4-BE49-F238E27FC236}">
                  <a16:creationId xmlns:a16="http://schemas.microsoft.com/office/drawing/2014/main" id="{CC18534F-EC75-4CF4-BBAC-0EF150873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5">
              <a:extLst>
                <a:ext uri="{FF2B5EF4-FFF2-40B4-BE49-F238E27FC236}">
                  <a16:creationId xmlns:a16="http://schemas.microsoft.com/office/drawing/2014/main" id="{71BB5232-2C83-41EB-B62B-E54AC93F2E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6">
              <a:extLst>
                <a:ext uri="{FF2B5EF4-FFF2-40B4-BE49-F238E27FC236}">
                  <a16:creationId xmlns:a16="http://schemas.microsoft.com/office/drawing/2014/main" id="{2598F724-C32E-4B91-9B85-60C89DBB8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7">
              <a:extLst>
                <a:ext uri="{FF2B5EF4-FFF2-40B4-BE49-F238E27FC236}">
                  <a16:creationId xmlns:a16="http://schemas.microsoft.com/office/drawing/2014/main" id="{D5D4FBFD-ACE3-46D2-8E97-E8EABE735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8">
              <a:extLst>
                <a:ext uri="{FF2B5EF4-FFF2-40B4-BE49-F238E27FC236}">
                  <a16:creationId xmlns:a16="http://schemas.microsoft.com/office/drawing/2014/main" id="{54A3C901-AFD0-41D3-85E5-87D0E1C9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485F3E8E-CD09-44EB-AC73-1834A8D50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0">
              <a:extLst>
                <a:ext uri="{FF2B5EF4-FFF2-40B4-BE49-F238E27FC236}">
                  <a16:creationId xmlns:a16="http://schemas.microsoft.com/office/drawing/2014/main" id="{3BDFC1A4-51E7-46A6-8A0D-50476BCF5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1">
              <a:extLst>
                <a:ext uri="{FF2B5EF4-FFF2-40B4-BE49-F238E27FC236}">
                  <a16:creationId xmlns:a16="http://schemas.microsoft.com/office/drawing/2014/main" id="{A561BC1B-C5E2-45AA-B72B-03AF3216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2">
              <a:extLst>
                <a:ext uri="{FF2B5EF4-FFF2-40B4-BE49-F238E27FC236}">
                  <a16:creationId xmlns:a16="http://schemas.microsoft.com/office/drawing/2014/main" id="{4C0779C6-0F80-48B1-AD32-CC10D00C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3">
              <a:extLst>
                <a:ext uri="{FF2B5EF4-FFF2-40B4-BE49-F238E27FC236}">
                  <a16:creationId xmlns:a16="http://schemas.microsoft.com/office/drawing/2014/main" id="{73702193-6A56-4A74-84AD-94F530FED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6AEFF79-03FD-4BC0-8A67-25CAFCFDC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B66FC33-38F1-4E8E-8474-AF1F5673B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32E0DAC0-8D22-4A77-8AA9-169781B2E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28C2492-9737-4D83-8CBD-93EA6D071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821EDDF5-598E-4E5C-987B-90FA6D4BC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03" y="5669523"/>
            <a:ext cx="9654357" cy="1029755"/>
          </a:xfrm>
        </p:spPr>
        <p:txBody>
          <a:bodyPr vert="horz" lIns="228600" tIns="228600" rIns="228600" bIns="0" rtlCol="0" anchor="ctr">
            <a:normAutofit fontScale="90000"/>
          </a:bodyPr>
          <a:lstStyle/>
          <a:p>
            <a:pPr>
              <a:lnSpc>
                <a:spcPct val="80000"/>
              </a:lnSpc>
            </a:pPr>
            <a:br>
              <a:rPr lang="en-US" sz="2000" dirty="0">
                <a:latin typeface="Comic Sans MS"/>
              </a:rPr>
            </a:br>
            <a:r>
              <a:rPr lang="en-US" sz="2400" dirty="0">
                <a:solidFill>
                  <a:schemeClr val="bg1"/>
                </a:solidFill>
                <a:latin typeface="Comic Sans MS"/>
              </a:rPr>
              <a:t>                                     - THE MAX AGE OF THE EMPLOYEE IS 60 AND MIN AGE IS 18 </a:t>
            </a:r>
            <a:r>
              <a:rPr lang="en-US" sz="2400" dirty="0" err="1">
                <a:solidFill>
                  <a:schemeClr val="bg1"/>
                </a:solidFill>
                <a:latin typeface="Comic Sans MS"/>
              </a:rPr>
              <a:t>yrs</a:t>
            </a:r>
            <a:br>
              <a:rPr lang="en-US" sz="2400" dirty="0">
                <a:latin typeface="Comic Sans MS"/>
                <a:cs typeface="Calibri Light"/>
              </a:rPr>
            </a:br>
            <a:r>
              <a:rPr lang="en-US" sz="2400" dirty="0">
                <a:solidFill>
                  <a:schemeClr val="bg1"/>
                </a:solidFill>
                <a:latin typeface="Comic Sans MS"/>
              </a:rPr>
              <a:t>                                - THE AVERAGE AGE OF THE EMPLOYEE IS 36.91 </a:t>
            </a:r>
            <a:br>
              <a:rPr lang="en-US" sz="2400" dirty="0">
                <a:latin typeface="Comic Sans MS"/>
                <a:cs typeface="Calibri Light"/>
              </a:rPr>
            </a:br>
            <a:r>
              <a:rPr lang="en-US" sz="2400" dirty="0">
                <a:solidFill>
                  <a:schemeClr val="bg1"/>
                </a:solidFill>
                <a:latin typeface="Comic Sans MS"/>
              </a:rPr>
              <a:t>                    </a:t>
            </a:r>
            <a:br>
              <a:rPr lang="en-US" sz="2000" dirty="0"/>
            </a:br>
            <a:br>
              <a:rPr lang="en-US" sz="1000" dirty="0"/>
            </a:br>
            <a:br>
              <a:rPr lang="en-US" sz="1000" dirty="0"/>
            </a:br>
            <a:br>
              <a:rPr lang="en-US" sz="1000" dirty="0"/>
            </a:br>
            <a:br>
              <a:rPr lang="en-US" sz="1000" dirty="0"/>
            </a:br>
            <a:br>
              <a:rPr lang="en-US" sz="1000" dirty="0"/>
            </a:br>
            <a:endParaRPr lang="en-US" sz="1000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917D413C-B2C4-4FA4-BABA-EACDA1E5C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14" y="980823"/>
            <a:ext cx="3539970" cy="3793519"/>
          </a:xfrm>
          <a:prstGeom prst="rect">
            <a:avLst/>
          </a:prstGeom>
        </p:spPr>
      </p:pic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3223CB22-139B-42E5-9211-B06A63BBE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447" y="982551"/>
            <a:ext cx="3377617" cy="3792031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B82AFE35-DACE-49FC-8D08-E272122C2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674" y="1150416"/>
            <a:ext cx="3536347" cy="2840439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A63DFFB7-8C3A-4D21-B32D-EEF226B37111}"/>
              </a:ext>
            </a:extLst>
          </p:cNvPr>
          <p:cNvSpPr txBox="1"/>
          <p:nvPr/>
        </p:nvSpPr>
        <p:spPr>
          <a:xfrm>
            <a:off x="702370" y="347467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latin typeface="Comic Sans MS"/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322395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9E33438F-5E81-463E-98DF-2C0B9FC83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B6698C3-AF7B-471D-BD31-DFA449F06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9" name="Freeform 5">
              <a:extLst>
                <a:ext uri="{FF2B5EF4-FFF2-40B4-BE49-F238E27FC236}">
                  <a16:creationId xmlns:a16="http://schemas.microsoft.com/office/drawing/2014/main" id="{0AE4D449-1B6D-4D45-8937-F7808FA79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6">
              <a:extLst>
                <a:ext uri="{FF2B5EF4-FFF2-40B4-BE49-F238E27FC236}">
                  <a16:creationId xmlns:a16="http://schemas.microsoft.com/office/drawing/2014/main" id="{3515F2C3-EB08-4CCD-9EAD-3BFD58AC4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7">
              <a:extLst>
                <a:ext uri="{FF2B5EF4-FFF2-40B4-BE49-F238E27FC236}">
                  <a16:creationId xmlns:a16="http://schemas.microsoft.com/office/drawing/2014/main" id="{3D5EA0EE-14E9-4DE8-A792-A7A7274AA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8">
              <a:extLst>
                <a:ext uri="{FF2B5EF4-FFF2-40B4-BE49-F238E27FC236}">
                  <a16:creationId xmlns:a16="http://schemas.microsoft.com/office/drawing/2014/main" id="{EC9CF95C-7F2C-4190-8CCA-CD755B730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9">
              <a:extLst>
                <a:ext uri="{FF2B5EF4-FFF2-40B4-BE49-F238E27FC236}">
                  <a16:creationId xmlns:a16="http://schemas.microsoft.com/office/drawing/2014/main" id="{8209569D-FC59-4649-975E-8B89D64B1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">
              <a:extLst>
                <a:ext uri="{FF2B5EF4-FFF2-40B4-BE49-F238E27FC236}">
                  <a16:creationId xmlns:a16="http://schemas.microsoft.com/office/drawing/2014/main" id="{3463EF27-01AC-4E44-B98C-6134394A1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">
              <a:extLst>
                <a:ext uri="{FF2B5EF4-FFF2-40B4-BE49-F238E27FC236}">
                  <a16:creationId xmlns:a16="http://schemas.microsoft.com/office/drawing/2014/main" id="{4F55D42E-F754-4EDB-8EDD-6BDD5AE4A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">
              <a:extLst>
                <a:ext uri="{FF2B5EF4-FFF2-40B4-BE49-F238E27FC236}">
                  <a16:creationId xmlns:a16="http://schemas.microsoft.com/office/drawing/2014/main" id="{6D4188DC-73EF-44AE-9A87-DF7CB133C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">
              <a:extLst>
                <a:ext uri="{FF2B5EF4-FFF2-40B4-BE49-F238E27FC236}">
                  <a16:creationId xmlns:a16="http://schemas.microsoft.com/office/drawing/2014/main" id="{2EB7085E-37F8-4AC2-9459-F18D46D09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">
              <a:extLst>
                <a:ext uri="{FF2B5EF4-FFF2-40B4-BE49-F238E27FC236}">
                  <a16:creationId xmlns:a16="http://schemas.microsoft.com/office/drawing/2014/main" id="{B014B03A-8E5D-4556-A848-FDD59E695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5">
              <a:extLst>
                <a:ext uri="{FF2B5EF4-FFF2-40B4-BE49-F238E27FC236}">
                  <a16:creationId xmlns:a16="http://schemas.microsoft.com/office/drawing/2014/main" id="{4273F73C-B21F-4C6E-9028-E053FC50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6">
              <a:extLst>
                <a:ext uri="{FF2B5EF4-FFF2-40B4-BE49-F238E27FC236}">
                  <a16:creationId xmlns:a16="http://schemas.microsoft.com/office/drawing/2014/main" id="{33385EED-736B-4F0E-B755-C50CDD004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7">
              <a:extLst>
                <a:ext uri="{FF2B5EF4-FFF2-40B4-BE49-F238E27FC236}">
                  <a16:creationId xmlns:a16="http://schemas.microsoft.com/office/drawing/2014/main" id="{20C84D58-AEF3-427B-AB32-79258A15E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8">
              <a:extLst>
                <a:ext uri="{FF2B5EF4-FFF2-40B4-BE49-F238E27FC236}">
                  <a16:creationId xmlns:a16="http://schemas.microsoft.com/office/drawing/2014/main" id="{8349E609-0C92-4F91-89B1-5C94C9251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9">
              <a:extLst>
                <a:ext uri="{FF2B5EF4-FFF2-40B4-BE49-F238E27FC236}">
                  <a16:creationId xmlns:a16="http://schemas.microsoft.com/office/drawing/2014/main" id="{9F4BEC74-0C2A-4036-83A0-E11E5A0E6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0">
              <a:extLst>
                <a:ext uri="{FF2B5EF4-FFF2-40B4-BE49-F238E27FC236}">
                  <a16:creationId xmlns:a16="http://schemas.microsoft.com/office/drawing/2014/main" id="{66BDD5B6-43ED-40BD-B824-3E5599254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1">
              <a:extLst>
                <a:ext uri="{FF2B5EF4-FFF2-40B4-BE49-F238E27FC236}">
                  <a16:creationId xmlns:a16="http://schemas.microsoft.com/office/drawing/2014/main" id="{4BEE8984-3002-430C-BAA3-07B5A9E4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2">
              <a:extLst>
                <a:ext uri="{FF2B5EF4-FFF2-40B4-BE49-F238E27FC236}">
                  <a16:creationId xmlns:a16="http://schemas.microsoft.com/office/drawing/2014/main" id="{ECDED835-8808-4547-B671-A4B145693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3">
              <a:extLst>
                <a:ext uri="{FF2B5EF4-FFF2-40B4-BE49-F238E27FC236}">
                  <a16:creationId xmlns:a16="http://schemas.microsoft.com/office/drawing/2014/main" id="{6945339E-DF1D-402A-B895-C3D5A7B6A3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4">
              <a:extLst>
                <a:ext uri="{FF2B5EF4-FFF2-40B4-BE49-F238E27FC236}">
                  <a16:creationId xmlns:a16="http://schemas.microsoft.com/office/drawing/2014/main" id="{E9A8615A-6F1F-4407-AF1F-543B0F793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5">
              <a:extLst>
                <a:ext uri="{FF2B5EF4-FFF2-40B4-BE49-F238E27FC236}">
                  <a16:creationId xmlns:a16="http://schemas.microsoft.com/office/drawing/2014/main" id="{0901BB97-6793-45AF-8544-6A1F1D416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F3FAF1D-1278-4A37-ABCF-337384CA2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3" y="1047102"/>
            <a:ext cx="4484074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81E68E0-B98F-44E8-B1A7-A7631A3D7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296" y="0"/>
            <a:ext cx="610106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B242E6FA-55FA-4A09-8FAC-593889BF8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32" y="507381"/>
            <a:ext cx="2769062" cy="292563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26C95F2A-DF17-4119-AA18-FF23F5CC7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025" y="927286"/>
            <a:ext cx="2572349" cy="185618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65" name="Isosceles Triangle 22">
            <a:extLst>
              <a:ext uri="{FF2B5EF4-FFF2-40B4-BE49-F238E27FC236}">
                <a16:creationId xmlns:a16="http://schemas.microsoft.com/office/drawing/2014/main" id="{7AFDCCA6-0059-4AD6-A4C5-2EC02B877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75727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D36CCAC-B11A-45AC-AD69-53AB301EC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4483251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2182F-55E8-49E0-96E8-87C5C99D9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4318879" cy="1072378"/>
          </a:xfrm>
        </p:spPr>
        <p:txBody>
          <a:bodyPr vert="horz" lIns="228600" tIns="228600" rIns="228600" bIns="0" rtlCol="0" anchor="ctr">
            <a:normAutofit fontScale="90000"/>
          </a:bodyPr>
          <a:lstStyle/>
          <a:p>
            <a:r>
              <a:rPr lang="en-US" sz="3600" dirty="0">
                <a:latin typeface="Comic Sans MS"/>
              </a:rPr>
              <a:t>EMPLOYEE JOB LEVEL</a:t>
            </a:r>
          </a:p>
        </p:txBody>
      </p:sp>
      <p:sp>
        <p:nvSpPr>
          <p:cNvPr id="70" name="Content Placeholder 69">
            <a:extLst>
              <a:ext uri="{FF2B5EF4-FFF2-40B4-BE49-F238E27FC236}">
                <a16:creationId xmlns:a16="http://schemas.microsoft.com/office/drawing/2014/main" id="{9486AAC6-C7C8-45F5-BA58-97A98858D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2" y="2789239"/>
            <a:ext cx="4319535" cy="268360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E"/>
                </a:solidFill>
              </a:rPr>
              <a:t>- THE EMPLOYEES ARE MORE FROM JOB LEVEL 1 &amp; 2</a:t>
            </a:r>
            <a:endParaRPr lang="en-US" dirty="0"/>
          </a:p>
          <a:p>
            <a:r>
              <a:rPr lang="en-US" sz="1600" dirty="0">
                <a:solidFill>
                  <a:srgbClr val="FFFFFE"/>
                </a:solidFill>
              </a:rPr>
              <a:t>- THE EMPLOYEES FROM LEVEL 4 &amp; 5 ARE ON LESS</a:t>
            </a:r>
          </a:p>
          <a:p>
            <a:endParaRPr lang="en-US" sz="1600">
              <a:solidFill>
                <a:srgbClr val="FFFFFE"/>
              </a:solidFill>
            </a:endParaRPr>
          </a:p>
          <a:p>
            <a:endParaRPr lang="en-US" sz="1600">
              <a:solidFill>
                <a:srgbClr val="FFFFFE"/>
              </a:solidFill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B0036FD-8C99-44A6-A6F4-0E82A0D28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921" y="3430616"/>
            <a:ext cx="4376768" cy="316364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EB3445-288C-4116-BC2D-572ABF2F40C3}"/>
              </a:ext>
            </a:extLst>
          </p:cNvPr>
          <p:cNvSpPr txBox="1"/>
          <p:nvPr/>
        </p:nvSpPr>
        <p:spPr>
          <a:xfrm rot="-10800000" flipV="1">
            <a:off x="6498920" y="357519"/>
            <a:ext cx="18141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JOB LEVEL</a:t>
            </a:r>
          </a:p>
        </p:txBody>
      </p:sp>
    </p:spTree>
    <p:extLst>
      <p:ext uri="{BB962C8B-B14F-4D97-AF65-F5344CB8AC3E}">
        <p14:creationId xmlns:p14="http://schemas.microsoft.com/office/powerpoint/2010/main" val="2990940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3">
            <a:extLst>
              <a:ext uri="{FF2B5EF4-FFF2-40B4-BE49-F238E27FC236}">
                <a16:creationId xmlns:a16="http://schemas.microsoft.com/office/drawing/2014/main" id="{0EEF630E-DAF9-40FF-821B-28E3E0F86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74F5E32F-5624-4A74-9BA6-EDA3798E8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D83F6EAD-8DAB-40E8-BEF4-86DDFD8C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6CD82C97-56EA-4CAC-8957-E06B2AC4E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30EA86A1-7101-4A83-8E85-C78E22A22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DFF5B4F-D9B5-4139-9193-5E745BF78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0C888291-D974-4768-8FBF-3E81C84E3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54500D22-812B-475E-98AE-F649148FF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407EAE1E-4376-41AC-B3CC-EC1CA85E8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5FB9738-E068-4A71-A3EB-CC7C8C583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D2ADAB3B-BD1E-4A6B-9D4A-F5892872E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8F73A58A-4236-4D1D-9327-A09ECC6B4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59B02314-681F-42AF-AD5F-D531A8E6B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3A1A9C72-D61C-4602-A766-6A43C88EE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0FD2BC0F-4A2B-475E-9D5D-92F18DF1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97C29B9F-9BF5-4A77-AB3E-4C044B6B0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50517D07-14E6-4BAD-BBE9-2353A9B62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FCA6AC5D-5054-4EE7-8150-7D69CCE75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ED0E21EE-8200-4A3F-835F-774DD1243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9E3577C9-22E0-4681-9F44-BA5D0D37A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F7BBDB34-0E71-4955-9DA4-4A6BDC3CB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12ABF74E-8D2A-4D3C-A352-FB481F48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3" name="Group 36">
            <a:extLst>
              <a:ext uri="{FF2B5EF4-FFF2-40B4-BE49-F238E27FC236}">
                <a16:creationId xmlns:a16="http://schemas.microsoft.com/office/drawing/2014/main" id="{DF1E6E66-0790-4ECE-AB51-538B874DF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6" name="Rectangle 37">
              <a:extLst>
                <a:ext uri="{FF2B5EF4-FFF2-40B4-BE49-F238E27FC236}">
                  <a16:creationId xmlns:a16="http://schemas.microsoft.com/office/drawing/2014/main" id="{C34E08E5-5E36-44B9-A3F1-B8BE6CF1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22">
              <a:extLst>
                <a:ext uri="{FF2B5EF4-FFF2-40B4-BE49-F238E27FC236}">
                  <a16:creationId xmlns:a16="http://schemas.microsoft.com/office/drawing/2014/main" id="{1101CA69-4BCF-49C2-93C6-A43F6AB89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39">
              <a:extLst>
                <a:ext uri="{FF2B5EF4-FFF2-40B4-BE49-F238E27FC236}">
                  <a16:creationId xmlns:a16="http://schemas.microsoft.com/office/drawing/2014/main" id="{CC07C400-F4F4-4150-A969-FE1F2158B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3" name="Rectangle 41">
            <a:extLst>
              <a:ext uri="{FF2B5EF4-FFF2-40B4-BE49-F238E27FC236}">
                <a16:creationId xmlns:a16="http://schemas.microsoft.com/office/drawing/2014/main" id="{9E33438F-5E81-463E-98DF-2C0B9FC83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43">
            <a:extLst>
              <a:ext uri="{FF2B5EF4-FFF2-40B4-BE49-F238E27FC236}">
                <a16:creationId xmlns:a16="http://schemas.microsoft.com/office/drawing/2014/main" id="{5B6698C3-AF7B-471D-BD31-DFA449F06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0AE4D449-1B6D-4D45-8937-F7808FA79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3515F2C3-EB08-4CCD-9EAD-3BFD58AC4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3D5EA0EE-14E9-4DE8-A792-A7A7274AA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C9CF95C-7F2C-4190-8CCA-CD755B730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8209569D-FC59-4649-975E-8B89D64B1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3463EF27-01AC-4E44-B98C-6134394A1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4F55D42E-F754-4EDB-8EDD-6BDD5AE4A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6D4188DC-73EF-44AE-9A87-DF7CB133C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EB7085E-37F8-4AC2-9459-F18D46D09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B014B03A-8E5D-4556-A848-FDD59E695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4273F73C-B21F-4C6E-9028-E053FC50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33385EED-736B-4F0E-B755-C50CDD004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0C84D58-AEF3-427B-AB32-79258A15E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8349E609-0C92-4F91-89B1-5C94C9251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F4BEC74-0C2A-4036-83A0-E11E5A0E6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66BDD5B6-43ED-40BD-B824-3E5599254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>
              <a:extLst>
                <a:ext uri="{FF2B5EF4-FFF2-40B4-BE49-F238E27FC236}">
                  <a16:creationId xmlns:a16="http://schemas.microsoft.com/office/drawing/2014/main" id="{4BEE8984-3002-430C-BAA3-07B5A9E4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ECDED835-8808-4547-B671-A4B145693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6945339E-DF1D-402A-B895-C3D5A7B6A3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E9A8615A-6F1F-4407-AF1F-543B0F793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5">
              <a:extLst>
                <a:ext uri="{FF2B5EF4-FFF2-40B4-BE49-F238E27FC236}">
                  <a16:creationId xmlns:a16="http://schemas.microsoft.com/office/drawing/2014/main" id="{0901BB97-6793-45AF-8544-6A1F1D416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2" name="Rectangle 66">
            <a:extLst>
              <a:ext uri="{FF2B5EF4-FFF2-40B4-BE49-F238E27FC236}">
                <a16:creationId xmlns:a16="http://schemas.microsoft.com/office/drawing/2014/main" id="{3F3FAF1D-1278-4A37-ABCF-337384CA2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3" y="1047102"/>
            <a:ext cx="4484074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68">
            <a:extLst>
              <a:ext uri="{FF2B5EF4-FFF2-40B4-BE49-F238E27FC236}">
                <a16:creationId xmlns:a16="http://schemas.microsoft.com/office/drawing/2014/main" id="{C81E68E0-B98F-44E8-B1A7-A7631A3D7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296" y="0"/>
            <a:ext cx="610106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7C1C5B5D-51F8-436E-ACF4-4DD035F7B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900" y="529819"/>
            <a:ext cx="2695994" cy="290163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3CFAA80-7C95-4686-9ED6-D600F1031E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141697" y="926482"/>
            <a:ext cx="2927252" cy="241102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5" name="Isosceles Triangle 22">
            <a:extLst>
              <a:ext uri="{FF2B5EF4-FFF2-40B4-BE49-F238E27FC236}">
                <a16:creationId xmlns:a16="http://schemas.microsoft.com/office/drawing/2014/main" id="{7AFDCCA6-0059-4AD6-A4C5-2EC02B877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75727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2">
            <a:extLst>
              <a:ext uri="{FF2B5EF4-FFF2-40B4-BE49-F238E27FC236}">
                <a16:creationId xmlns:a16="http://schemas.microsoft.com/office/drawing/2014/main" id="{CD36CCAC-B11A-45AC-AD69-53AB301EC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4483251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1FFA5-BB77-4748-BC76-FFFD97909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4318879" cy="1072378"/>
          </a:xfrm>
        </p:spPr>
        <p:txBody>
          <a:bodyPr vert="horz" lIns="228600" tIns="228600" rIns="228600" bIns="228600" rtlCol="0" anchor="ctr">
            <a:normAutofit fontScale="90000"/>
          </a:bodyPr>
          <a:lstStyle/>
          <a:p>
            <a:r>
              <a:rPr lang="en-US" sz="3600" dirty="0">
                <a:latin typeface="Comic Sans MS"/>
              </a:rPr>
              <a:t>MARITAL STATUS</a:t>
            </a:r>
          </a:p>
        </p:txBody>
      </p:sp>
      <p:sp>
        <p:nvSpPr>
          <p:cNvPr id="77" name="Content Placeholder 10">
            <a:extLst>
              <a:ext uri="{FF2B5EF4-FFF2-40B4-BE49-F238E27FC236}">
                <a16:creationId xmlns:a16="http://schemas.microsoft.com/office/drawing/2014/main" id="{D88E54D8-7ACE-4BAA-B352-F8EF3673B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3102" y="2789239"/>
            <a:ext cx="4319535" cy="12326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solidFill>
                  <a:srgbClr val="FFFFFE"/>
                </a:solidFill>
              </a:rPr>
              <a:t>- 548 EMPLOYEES ARE MARRIED</a:t>
            </a:r>
          </a:p>
          <a:p>
            <a:r>
              <a:rPr lang="en-US" sz="1600">
                <a:solidFill>
                  <a:srgbClr val="FFFFFE"/>
                </a:solidFill>
              </a:rPr>
              <a:t>- 384 EMPPLOYEES ARE SINGLE</a:t>
            </a:r>
          </a:p>
          <a:p>
            <a:r>
              <a:rPr lang="en-US" sz="1600">
                <a:solidFill>
                  <a:srgbClr val="FFFFFE"/>
                </a:solidFill>
              </a:rPr>
              <a:t>- 268 EMPLOYEES ARE DIVORCED</a:t>
            </a:r>
            <a:endParaRPr lang="en-US" sz="1600" dirty="0">
              <a:solidFill>
                <a:srgbClr val="FFFFFE"/>
              </a:solidFill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8E663FB6-76BD-4B6F-8AAC-5CB3F8A01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336" y="3691825"/>
            <a:ext cx="5462624" cy="274561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117267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9E33438F-5E81-463E-98DF-2C0B9FC83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B6698C3-AF7B-471D-BD31-DFA449F06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0AE4D449-1B6D-4D45-8937-F7808FA79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3515F2C3-EB08-4CCD-9EAD-3BFD58AC4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>
              <a:extLst>
                <a:ext uri="{FF2B5EF4-FFF2-40B4-BE49-F238E27FC236}">
                  <a16:creationId xmlns:a16="http://schemas.microsoft.com/office/drawing/2014/main" id="{3D5EA0EE-14E9-4DE8-A792-A7A7274AA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>
              <a:extLst>
                <a:ext uri="{FF2B5EF4-FFF2-40B4-BE49-F238E27FC236}">
                  <a16:creationId xmlns:a16="http://schemas.microsoft.com/office/drawing/2014/main" id="{EC9CF95C-7F2C-4190-8CCA-CD755B730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>
              <a:extLst>
                <a:ext uri="{FF2B5EF4-FFF2-40B4-BE49-F238E27FC236}">
                  <a16:creationId xmlns:a16="http://schemas.microsoft.com/office/drawing/2014/main" id="{8209569D-FC59-4649-975E-8B89D64B1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3463EF27-01AC-4E44-B98C-6134394A1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4F55D42E-F754-4EDB-8EDD-6BDD5AE4A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6D4188DC-73EF-44AE-9A87-DF7CB133C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>
              <a:extLst>
                <a:ext uri="{FF2B5EF4-FFF2-40B4-BE49-F238E27FC236}">
                  <a16:creationId xmlns:a16="http://schemas.microsoft.com/office/drawing/2014/main" id="{2EB7085E-37F8-4AC2-9459-F18D46D09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>
              <a:extLst>
                <a:ext uri="{FF2B5EF4-FFF2-40B4-BE49-F238E27FC236}">
                  <a16:creationId xmlns:a16="http://schemas.microsoft.com/office/drawing/2014/main" id="{B014B03A-8E5D-4556-A848-FDD59E695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>
              <a:extLst>
                <a:ext uri="{FF2B5EF4-FFF2-40B4-BE49-F238E27FC236}">
                  <a16:creationId xmlns:a16="http://schemas.microsoft.com/office/drawing/2014/main" id="{4273F73C-B21F-4C6E-9028-E053FC50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>
              <a:extLst>
                <a:ext uri="{FF2B5EF4-FFF2-40B4-BE49-F238E27FC236}">
                  <a16:creationId xmlns:a16="http://schemas.microsoft.com/office/drawing/2014/main" id="{33385EED-736B-4F0E-B755-C50CDD004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>
              <a:extLst>
                <a:ext uri="{FF2B5EF4-FFF2-40B4-BE49-F238E27FC236}">
                  <a16:creationId xmlns:a16="http://schemas.microsoft.com/office/drawing/2014/main" id="{20C84D58-AEF3-427B-AB32-79258A15E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>
              <a:extLst>
                <a:ext uri="{FF2B5EF4-FFF2-40B4-BE49-F238E27FC236}">
                  <a16:creationId xmlns:a16="http://schemas.microsoft.com/office/drawing/2014/main" id="{8349E609-0C92-4F91-89B1-5C94C9251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>
              <a:extLst>
                <a:ext uri="{FF2B5EF4-FFF2-40B4-BE49-F238E27FC236}">
                  <a16:creationId xmlns:a16="http://schemas.microsoft.com/office/drawing/2014/main" id="{9F4BEC74-0C2A-4036-83A0-E11E5A0E6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>
              <a:extLst>
                <a:ext uri="{FF2B5EF4-FFF2-40B4-BE49-F238E27FC236}">
                  <a16:creationId xmlns:a16="http://schemas.microsoft.com/office/drawing/2014/main" id="{66BDD5B6-43ED-40BD-B824-3E5599254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>
              <a:extLst>
                <a:ext uri="{FF2B5EF4-FFF2-40B4-BE49-F238E27FC236}">
                  <a16:creationId xmlns:a16="http://schemas.microsoft.com/office/drawing/2014/main" id="{4BEE8984-3002-430C-BAA3-07B5A9E4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2">
              <a:extLst>
                <a:ext uri="{FF2B5EF4-FFF2-40B4-BE49-F238E27FC236}">
                  <a16:creationId xmlns:a16="http://schemas.microsoft.com/office/drawing/2014/main" id="{ECDED835-8808-4547-B671-A4B145693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3">
              <a:extLst>
                <a:ext uri="{FF2B5EF4-FFF2-40B4-BE49-F238E27FC236}">
                  <a16:creationId xmlns:a16="http://schemas.microsoft.com/office/drawing/2014/main" id="{6945339E-DF1D-402A-B895-C3D5A7B6A3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4">
              <a:extLst>
                <a:ext uri="{FF2B5EF4-FFF2-40B4-BE49-F238E27FC236}">
                  <a16:creationId xmlns:a16="http://schemas.microsoft.com/office/drawing/2014/main" id="{E9A8615A-6F1F-4407-AF1F-543B0F793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5">
              <a:extLst>
                <a:ext uri="{FF2B5EF4-FFF2-40B4-BE49-F238E27FC236}">
                  <a16:creationId xmlns:a16="http://schemas.microsoft.com/office/drawing/2014/main" id="{0901BB97-6793-45AF-8544-6A1F1D416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3F3FAF1D-1278-4A37-ABCF-337384CA2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3" y="1047102"/>
            <a:ext cx="4484074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81E68E0-B98F-44E8-B1A7-A7631A3D7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296" y="0"/>
            <a:ext cx="610106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F5462B41-1FA1-47EF-83DE-4D1F57536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763" y="251480"/>
            <a:ext cx="2842131" cy="334349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FC15415D-0D54-4B74-9CF3-6A1B94BBE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616" y="205462"/>
            <a:ext cx="3188210" cy="339377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9" name="Isosceles Triangle 22">
            <a:extLst>
              <a:ext uri="{FF2B5EF4-FFF2-40B4-BE49-F238E27FC236}">
                <a16:creationId xmlns:a16="http://schemas.microsoft.com/office/drawing/2014/main" id="{7AFDCCA6-0059-4AD6-A4C5-2EC02B877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75727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D36CCAC-B11A-45AC-AD69-53AB301EC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4483251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6F995-CD55-4943-9226-15798568F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4318879" cy="1072378"/>
          </a:xfrm>
        </p:spPr>
        <p:txBody>
          <a:bodyPr anchor="ctr">
            <a:normAutofit fontScale="90000"/>
          </a:bodyPr>
          <a:lstStyle/>
          <a:p>
            <a:r>
              <a:rPr lang="en-US" sz="3100" dirty="0">
                <a:latin typeface="Comic Sans MS"/>
                <a:cs typeface="Calibri Light"/>
              </a:rPr>
              <a:t>TOTAL WORK EXPERIENCE</a:t>
            </a:r>
            <a:endParaRPr lang="en-US" sz="3100" dirty="0">
              <a:latin typeface="Comic Sans MS"/>
            </a:endParaRPr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63F6EB18-E51A-41AD-B5BC-AEC07B66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2" y="2789239"/>
            <a:ext cx="4319535" cy="2683606"/>
          </a:xfrm>
        </p:spPr>
        <p:txBody>
          <a:bodyPr>
            <a:normAutofit lnSpcReduction="10000"/>
          </a:bodyPr>
          <a:lstStyle/>
          <a:p>
            <a:r>
              <a:rPr lang="en-US" sz="1600" dirty="0">
                <a:solidFill>
                  <a:srgbClr val="FFFFFE"/>
                </a:solidFill>
              </a:rPr>
              <a:t>- THE AVERAGE EXPERIENCE IS 11.33 </a:t>
            </a:r>
            <a:r>
              <a:rPr lang="en-US" sz="1600" dirty="0" err="1">
                <a:solidFill>
                  <a:srgbClr val="FFFFFE"/>
                </a:solidFill>
              </a:rPr>
              <a:t>yrs</a:t>
            </a:r>
            <a:endParaRPr lang="en-US" sz="1600">
              <a:solidFill>
                <a:srgbClr val="FFFFFE"/>
              </a:solidFill>
            </a:endParaRPr>
          </a:p>
          <a:p>
            <a:r>
              <a:rPr lang="en-US" sz="1600" dirty="0">
                <a:solidFill>
                  <a:srgbClr val="FFFFFE"/>
                </a:solidFill>
              </a:rPr>
              <a:t>- THE MAX TOTAL EXPERIENCE IS 40 </a:t>
            </a:r>
            <a:r>
              <a:rPr lang="en-US" sz="1600" dirty="0" err="1">
                <a:solidFill>
                  <a:srgbClr val="FFFFFE"/>
                </a:solidFill>
              </a:rPr>
              <a:t>yrs</a:t>
            </a:r>
            <a:endParaRPr lang="en-US" sz="1600">
              <a:solidFill>
                <a:srgbClr val="FFFFFE"/>
              </a:solidFill>
            </a:endParaRPr>
          </a:p>
          <a:p>
            <a:r>
              <a:rPr lang="en-US" sz="1600">
                <a:solidFill>
                  <a:srgbClr val="FFFFFE"/>
                </a:solidFill>
              </a:rPr>
              <a:t>- MOST OF THE EMPLOYEES EXPERIENCE LIE BETWEEN 6 AND 15 yrs</a:t>
            </a:r>
            <a:endParaRPr lang="en-US" sz="1600" dirty="0">
              <a:solidFill>
                <a:srgbClr val="FFFFFE"/>
              </a:solidFill>
            </a:endParaRPr>
          </a:p>
          <a:p>
            <a:r>
              <a:rPr lang="en-US" sz="1600">
                <a:solidFill>
                  <a:srgbClr val="FFFFFE"/>
                </a:solidFill>
              </a:rPr>
              <a:t>- THE TOTAL EXPERIENCE HAS OUTLIERS WHICH HAS TO BE INVESTIGATED</a:t>
            </a:r>
          </a:p>
          <a:p>
            <a:endParaRPr lang="en-US" sz="1600" dirty="0">
              <a:solidFill>
                <a:srgbClr val="FFFFFE"/>
              </a:solidFill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D217FD46-6F72-4E56-9BC7-D0BBE96DB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862" y="3587191"/>
            <a:ext cx="4803571" cy="295487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0487451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0</Words>
  <Application>Microsoft Office PowerPoint</Application>
  <PresentationFormat>Widescreen</PresentationFormat>
  <Paragraphs>0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Atlas</vt:lpstr>
      <vt:lpstr>EMPLOYEE PERFORMANCE</vt:lpstr>
      <vt:lpstr>Data has no MISSING  values</vt:lpstr>
      <vt:lpstr>PowerPoint Presentation</vt:lpstr>
      <vt:lpstr>DIFFERENCE BETWEEN MEAN AND 50% OF DATA INDICATES THE PRESENCE OF SKEWNESS</vt:lpstr>
      <vt:lpstr>EMPLOYEE DEPARTMENT</vt:lpstr>
      <vt:lpstr>                                      - THE MAX AGE OF THE EMPLOYEE IS 60 AND MIN AGE IS 18 yrs                                 - THE AVERAGE AGE OF THE EMPLOYEE IS 36.91                            </vt:lpstr>
      <vt:lpstr>EMPLOYEE JOB LEVEL</vt:lpstr>
      <vt:lpstr>MARITAL STATUS</vt:lpstr>
      <vt:lpstr>TOTAL WORK EXPERIENCE</vt:lpstr>
      <vt:lpstr>BUSINESS TRAVEL  FREQUENCY</vt:lpstr>
      <vt:lpstr>ATTRITION  - THE IS NO ATTRITION FOR MOST OF THE EMPLOYEES - THERE IS ATTRITION FOR ONLY 178 EMPLOYEES  </vt:lpstr>
      <vt:lpstr>EDUCATION BACKGROUND  -  MAJORITY OF EMPLOYESS ARE FROM LIFE SICIENCE AND MEDICAL EDUCATION BACKGROUND</vt:lpstr>
      <vt:lpstr>EMPLOYEE EDUCATION LEVEL</vt:lpstr>
      <vt:lpstr>EMPLOYEE ENVIRONMENT SATISFACTION</vt:lpstr>
      <vt:lpstr>EMPLOYEE JOB INVOLVEMENT</vt:lpstr>
      <vt:lpstr>DISTANCE FROM HOME </vt:lpstr>
      <vt:lpstr>EMPLOYEE RELATIONSHIP SATISFACTION</vt:lpstr>
      <vt:lpstr>EMPLOYEE HOURLY RATE</vt:lpstr>
      <vt:lpstr>TRAINING TIMES LAST YEAR</vt:lpstr>
      <vt:lpstr>EMPLOYEE LAST SALARY HIKE PERCENT</vt:lpstr>
      <vt:lpstr>EXPERIENCE YEARS AT THIS COMPANY</vt:lpstr>
      <vt:lpstr>EMPLOYEE WORK LIFE BALANCE</vt:lpstr>
      <vt:lpstr>YEARS SINCE LAST PROMOTION</vt:lpstr>
      <vt:lpstr>PERFORMANCE RATING</vt:lpstr>
      <vt:lpstr>EMPLOYEE PERFORMANCE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2390</cp:revision>
  <dcterms:created xsi:type="dcterms:W3CDTF">2020-11-04T06:23:49Z</dcterms:created>
  <dcterms:modified xsi:type="dcterms:W3CDTF">2020-11-10T09:53:07Z</dcterms:modified>
</cp:coreProperties>
</file>