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EC7AA9-1E93-4F7D-94FE-9C9819A088EE}" v="1442" dt="2020-11-19T13:28:40.3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149844"/>
            <a:ext cx="9817301" cy="1936524"/>
          </a:xfrm>
        </p:spPr>
        <p:txBody>
          <a:bodyPr/>
          <a:lstStyle/>
          <a:p>
            <a:pPr algn="ctr"/>
            <a:r>
              <a:rPr lang="en-US" dirty="0">
                <a:latin typeface="Comic Sans MS"/>
              </a:rPr>
              <a:t>DATA CLEANING</a:t>
            </a:r>
            <a:endParaRPr lang="en-US">
              <a:latin typeface="Comic Sans M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mic Sans MS"/>
              </a:rPr>
              <a:t>OBJECTIVE: DATA CLEANING ON LENDING DATA</a:t>
            </a:r>
          </a:p>
        </p:txBody>
      </p:sp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D2411-1403-4977-9540-23EC94B04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>
                <a:solidFill>
                  <a:srgbClr val="EBEBEB"/>
                </a:solidFill>
                <a:latin typeface="Comic Sans MS"/>
              </a:rPr>
              <a:t>DATA HAS NULL VALUES</a:t>
            </a:r>
            <a:endParaRPr lang="en-US" sz="5400" b="0" i="0" kern="1200" dirty="0">
              <a:solidFill>
                <a:srgbClr val="EBEBEB"/>
              </a:solidFill>
              <a:latin typeface="Comic Sans M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6C35D-A933-4D97-B82D-B594DA2A4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55" y="4591665"/>
            <a:ext cx="3161016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b="0" i="0" kern="1200" cap="all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90A814C2-BDD1-4A8A-B138-297D4D539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87" y="349311"/>
            <a:ext cx="7226056" cy="602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3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431B78-2CAC-4797-92D1-D6B2360A4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0" i="0" kern="1200" dirty="0">
                <a:solidFill>
                  <a:srgbClr val="EBEBEB"/>
                </a:solidFill>
                <a:latin typeface="Comic Sans MS"/>
              </a:rPr>
              <a:t>REMOVED NULL VALUES FROM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41116-7941-406F-9348-93EA48FA8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55" y="4591665"/>
            <a:ext cx="3161016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b="0" i="0" kern="1200" cap="all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84CCCFE4-0AC7-450D-B117-0870D7C4D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42" y="133973"/>
            <a:ext cx="7320001" cy="637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089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02F0ED-7EAA-4E23-AD8E-755F7974B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EBEBEB"/>
                </a:solidFill>
                <a:latin typeface="Comic Sans MS"/>
              </a:rPr>
              <a:t>Clean Rank with Matching Ranking value or '0'. if it is zero why?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002647-EADA-4F93-85E9-F102E5DB1E4E}"/>
              </a:ext>
            </a:extLst>
          </p:cNvPr>
          <p:cNvSpPr txBox="1"/>
          <p:nvPr/>
        </p:nvSpPr>
        <p:spPr>
          <a:xfrm>
            <a:off x="5290077" y="437513"/>
            <a:ext cx="5502614" cy="595432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/>
              </a:rPr>
              <a:t>DATA TYPE OF RANK COLUMN  IS UPDATED TO FLOAT AND THE 'NR' VALUES WERE REPLACEED WITH '0'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omic Sans MS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/>
              </a:rPr>
              <a:t>THE 'NR' VALUES WERE REPLACED WITH 0 SINCE THE COMPANIES WERE NOT RANKED</a:t>
            </a:r>
          </a:p>
        </p:txBody>
      </p:sp>
    </p:spTree>
    <p:extLst>
      <p:ext uri="{BB962C8B-B14F-4D97-AF65-F5344CB8AC3E}">
        <p14:creationId xmlns:p14="http://schemas.microsoft.com/office/powerpoint/2010/main" val="1423226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42AB0-22EF-4492-8A00-1E5F1F70A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Comic Sans MS"/>
                <a:ea typeface="+mj-lt"/>
                <a:cs typeface="+mj-lt"/>
              </a:rPr>
              <a:t>Clean '-' values with column mean</a:t>
            </a:r>
            <a:endParaRPr lang="en-US" sz="2800">
              <a:latin typeface="Comic Sans M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79A3C-1985-4B56-A554-5E2E0C200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9146" y="247650"/>
            <a:ext cx="6837891" cy="6057900"/>
          </a:xfrm>
        </p:spPr>
        <p:txBody>
          <a:bodyPr/>
          <a:lstStyle/>
          <a:p>
            <a:pPr>
              <a:buFont typeface="Wingdings" charset="2"/>
              <a:buChar char="q"/>
            </a:pPr>
            <a:r>
              <a:rPr lang="en-US" b="1" dirty="0"/>
              <a:t>COMMANDS USED (example)</a:t>
            </a:r>
            <a:r>
              <a:rPr lang="en-US" dirty="0"/>
              <a:t>:</a:t>
            </a:r>
          </a:p>
          <a:p>
            <a:pPr>
              <a:buFont typeface="Wingdings" charset="2"/>
              <a:buChar char="Ø"/>
            </a:pPr>
            <a:endParaRPr lang="en-US" dirty="0">
              <a:ea typeface="+mn-lt"/>
              <a:cs typeface="+mn-lt"/>
            </a:endParaRPr>
          </a:p>
          <a:p>
            <a:pPr>
              <a:buFont typeface="Wingdings" charset="2"/>
              <a:buChar char="Ø"/>
            </a:pPr>
            <a:r>
              <a:rPr lang="en-US" dirty="0" err="1">
                <a:highlight>
                  <a:srgbClr val="FFFF00"/>
                </a:highlight>
                <a:ea typeface="+mn-lt"/>
                <a:cs typeface="+mn-lt"/>
              </a:rPr>
              <a:t>df.replace</a:t>
            </a:r>
            <a:r>
              <a:rPr lang="en-US" dirty="0">
                <a:highlight>
                  <a:srgbClr val="FFFF00"/>
                </a:highlight>
                <a:ea typeface="+mn-lt"/>
                <a:cs typeface="+mn-lt"/>
              </a:rPr>
              <a:t>('-', </a:t>
            </a:r>
            <a:r>
              <a:rPr lang="en-US" dirty="0" err="1">
                <a:highlight>
                  <a:srgbClr val="FFFF00"/>
                </a:highlight>
                <a:ea typeface="+mn-lt"/>
                <a:cs typeface="+mn-lt"/>
              </a:rPr>
              <a:t>np.nan</a:t>
            </a:r>
            <a:r>
              <a:rPr lang="en-US" dirty="0">
                <a:highlight>
                  <a:srgbClr val="FFFF00"/>
                </a:highlight>
                <a:ea typeface="+mn-lt"/>
                <a:cs typeface="+mn-lt"/>
              </a:rPr>
              <a:t>)</a:t>
            </a:r>
            <a:endParaRPr lang="en-US">
              <a:highlight>
                <a:srgbClr val="FFFF00"/>
              </a:highlight>
            </a:endParaRPr>
          </a:p>
          <a:p>
            <a:pPr>
              <a:buFont typeface="Wingdings" charset="2"/>
              <a:buChar char="Ø"/>
            </a:pPr>
            <a:endParaRPr lang="en-US" dirty="0">
              <a:ea typeface="+mn-lt"/>
              <a:cs typeface="+mn-lt"/>
            </a:endParaRPr>
          </a:p>
          <a:p>
            <a:pPr>
              <a:buFont typeface="Wingdings" charset="2"/>
              <a:buChar char="Ø"/>
            </a:pPr>
            <a:r>
              <a:rPr lang="en-US" dirty="0">
                <a:highlight>
                  <a:srgbClr val="FFFF00"/>
                </a:highlight>
                <a:ea typeface="+mn-lt"/>
                <a:cs typeface="+mn-lt"/>
              </a:rPr>
              <a:t>df[['TA Ratio1','TBL Ratio1','Amount ($1,000)','Number ']]= df[['TA Ratio1','TBL Ratio1','Amount ($1,000)','Number ']].replace('-', </a:t>
            </a:r>
            <a:r>
              <a:rPr lang="en-US" dirty="0" err="1">
                <a:highlight>
                  <a:srgbClr val="FFFF00"/>
                </a:highlight>
                <a:ea typeface="+mn-lt"/>
                <a:cs typeface="+mn-lt"/>
              </a:rPr>
              <a:t>np.nan</a:t>
            </a:r>
            <a:r>
              <a:rPr lang="en-US" dirty="0">
                <a:highlight>
                  <a:srgbClr val="FFFF00"/>
                </a:highlight>
                <a:ea typeface="+mn-lt"/>
                <a:cs typeface="+mn-lt"/>
              </a:rPr>
              <a:t>)</a:t>
            </a:r>
            <a:endParaRPr lang="en-US">
              <a:highlight>
                <a:srgbClr val="FFFF00"/>
              </a:highlight>
            </a:endParaRPr>
          </a:p>
          <a:p>
            <a:pPr>
              <a:buFont typeface="Wingdings" charset="2"/>
              <a:buChar char="Ø"/>
            </a:pPr>
            <a:endParaRPr lang="en-US" dirty="0">
              <a:ea typeface="+mn-lt"/>
              <a:cs typeface="+mn-lt"/>
            </a:endParaRPr>
          </a:p>
          <a:p>
            <a:pPr>
              <a:buFont typeface="Wingdings" charset="2"/>
              <a:buChar char="Ø"/>
            </a:pPr>
            <a:r>
              <a:rPr lang="en-US" dirty="0">
                <a:highlight>
                  <a:srgbClr val="FFFF00"/>
                </a:highlight>
                <a:ea typeface="+mn-lt"/>
                <a:cs typeface="+mn-lt"/>
              </a:rPr>
              <a:t>df['TBL Ratio1']= df['TBL Ratio1'].</a:t>
            </a:r>
            <a:r>
              <a:rPr lang="en-US" dirty="0" err="1">
                <a:highlight>
                  <a:srgbClr val="FFFF00"/>
                </a:highlight>
                <a:ea typeface="+mn-lt"/>
                <a:cs typeface="+mn-lt"/>
              </a:rPr>
              <a:t>fillna</a:t>
            </a:r>
            <a:r>
              <a:rPr lang="en-US" dirty="0">
                <a:highlight>
                  <a:srgbClr val="FFFF00"/>
                </a:highlight>
                <a:ea typeface="+mn-lt"/>
                <a:cs typeface="+mn-lt"/>
              </a:rPr>
              <a:t>(df['TBL Ratio1'].mean())</a:t>
            </a:r>
            <a:endParaRPr lang="en-US">
              <a:highlight>
                <a:srgbClr val="FFFF00"/>
              </a:highlight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4F088-063C-4783-BD5E-936869ABF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1554" y="3129280"/>
            <a:ext cx="3859958" cy="28955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charset="2"/>
              <a:buChar char="•"/>
            </a:pPr>
            <a:r>
              <a:rPr lang="en-US" sz="2000" dirty="0">
                <a:solidFill>
                  <a:schemeClr val="bg1"/>
                </a:solidFill>
                <a:latin typeface="Comic Sans MS"/>
              </a:rPr>
              <a:t>THE VALUES ' - '  FROM THE COLUMNS WERE REPLACED BY THE RESPECTIVE COLUMN MEAN</a:t>
            </a:r>
          </a:p>
          <a:p>
            <a:pPr marL="742950" lvl="1" indent="-285750">
              <a:buFont typeface="Arial" charset="2"/>
              <a:buChar char="•"/>
            </a:pPr>
            <a:endParaRPr lang="en-US" dirty="0">
              <a:solidFill>
                <a:srgbClr val="404040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071942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08AA0-D60C-41AF-8D32-1EFB19AF0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mic Sans MS"/>
                <a:ea typeface="+mj-lt"/>
                <a:cs typeface="+mj-lt"/>
              </a:rPr>
              <a:t> Clean '.' with column mean</a:t>
            </a:r>
            <a:endParaRPr lang="en-US" dirty="0">
              <a:latin typeface="Comic Sans M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4D160-076E-4D5A-B170-9E2B269CF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4371" y="1447800"/>
            <a:ext cx="7056966" cy="4572000"/>
          </a:xfrm>
        </p:spPr>
        <p:txBody>
          <a:bodyPr/>
          <a:lstStyle/>
          <a:p>
            <a:r>
              <a:rPr lang="en-US" b="1" dirty="0"/>
              <a:t>COMMANDS USED</a:t>
            </a:r>
            <a:r>
              <a:rPr lang="en-US" dirty="0"/>
              <a:t>:</a:t>
            </a:r>
          </a:p>
          <a:p>
            <a:endParaRPr lang="en-US" dirty="0">
              <a:ea typeface="+mn-lt"/>
              <a:cs typeface="+mn-lt"/>
            </a:endParaRPr>
          </a:p>
          <a:p>
            <a:pPr>
              <a:buFont typeface="Wingdings" charset="2"/>
              <a:buChar char="Ø"/>
            </a:pPr>
            <a:r>
              <a:rPr lang="en-US" dirty="0">
                <a:highlight>
                  <a:srgbClr val="FFFF00"/>
                </a:highlight>
                <a:ea typeface="+mn-lt"/>
                <a:cs typeface="+mn-lt"/>
              </a:rPr>
              <a:t>df['CC Amount/TA1']= df['CC Amount/TA1'].replace('    .  ',</a:t>
            </a:r>
            <a:r>
              <a:rPr lang="en-US" dirty="0" err="1">
                <a:highlight>
                  <a:srgbClr val="FFFF00"/>
                </a:highlight>
                <a:ea typeface="+mn-lt"/>
                <a:cs typeface="+mn-lt"/>
              </a:rPr>
              <a:t>np.nan</a:t>
            </a:r>
            <a:r>
              <a:rPr lang="en-US" dirty="0">
                <a:highlight>
                  <a:srgbClr val="FFFF00"/>
                </a:highlight>
                <a:ea typeface="+mn-lt"/>
                <a:cs typeface="+mn-lt"/>
              </a:rPr>
              <a:t>)</a:t>
            </a:r>
            <a:endParaRPr lang="en-US" dirty="0">
              <a:highlight>
                <a:srgbClr val="FFFF00"/>
              </a:highlight>
            </a:endParaRPr>
          </a:p>
          <a:p>
            <a:pPr>
              <a:buFont typeface="Wingdings" charset="2"/>
              <a:buChar char="Ø"/>
            </a:pPr>
            <a:endParaRPr lang="en-US" dirty="0">
              <a:ea typeface="+mn-lt"/>
              <a:cs typeface="+mn-lt"/>
            </a:endParaRPr>
          </a:p>
          <a:p>
            <a:pPr>
              <a:buFont typeface="Wingdings" charset="2"/>
              <a:buChar char="Ø"/>
            </a:pPr>
            <a:r>
              <a:rPr lang="en-US" dirty="0">
                <a:highlight>
                  <a:srgbClr val="FFFF00"/>
                </a:highlight>
                <a:ea typeface="+mn-lt"/>
                <a:cs typeface="+mn-lt"/>
              </a:rPr>
              <a:t>df['CC Amount/TA1']=df['CC Amount/TA1'].</a:t>
            </a:r>
            <a:r>
              <a:rPr lang="en-US" dirty="0" err="1">
                <a:highlight>
                  <a:srgbClr val="FFFF00"/>
                </a:highlight>
                <a:ea typeface="+mn-lt"/>
                <a:cs typeface="+mn-lt"/>
              </a:rPr>
              <a:t>astype</a:t>
            </a:r>
            <a:r>
              <a:rPr lang="en-US" dirty="0">
                <a:highlight>
                  <a:srgbClr val="FFFF00"/>
                </a:highlight>
                <a:ea typeface="+mn-lt"/>
                <a:cs typeface="+mn-lt"/>
              </a:rPr>
              <a:t>(float)</a:t>
            </a:r>
            <a:endParaRPr lang="en-US" dirty="0">
              <a:highlight>
                <a:srgbClr val="FFFF00"/>
              </a:highlight>
            </a:endParaRPr>
          </a:p>
          <a:p>
            <a:pPr>
              <a:buFont typeface="Wingdings" charset="2"/>
              <a:buChar char="Ø"/>
            </a:pPr>
            <a:endParaRPr lang="en-US" dirty="0">
              <a:highlight>
                <a:srgbClr val="FFFF00"/>
              </a:highlight>
              <a:ea typeface="+mn-lt"/>
              <a:cs typeface="+mn-lt"/>
            </a:endParaRPr>
          </a:p>
          <a:p>
            <a:pPr>
              <a:buFont typeface="Wingdings" charset="2"/>
              <a:buChar char="Ø"/>
            </a:pPr>
            <a:r>
              <a:rPr lang="en-US" dirty="0">
                <a:highlight>
                  <a:srgbClr val="FFFF00"/>
                </a:highlight>
                <a:ea typeface="+mn-lt"/>
                <a:cs typeface="+mn-lt"/>
              </a:rPr>
              <a:t>df['CC Amount/TA1']= df['CC Amount/TA1'].replace(</a:t>
            </a:r>
            <a:r>
              <a:rPr lang="en-US" dirty="0" err="1">
                <a:highlight>
                  <a:srgbClr val="FFFF00"/>
                </a:highlight>
                <a:ea typeface="+mn-lt"/>
                <a:cs typeface="+mn-lt"/>
              </a:rPr>
              <a:t>np.nan,df</a:t>
            </a:r>
            <a:r>
              <a:rPr lang="en-US" dirty="0">
                <a:highlight>
                  <a:srgbClr val="FFFF00"/>
                </a:highlight>
                <a:ea typeface="+mn-lt"/>
                <a:cs typeface="+mn-lt"/>
              </a:rPr>
              <a:t>['CC Amount/TA1'].mean())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D443D-D388-44C0-AFF5-919AA5178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mic Sans MS"/>
              </a:rPr>
              <a:t>THE ' . '  VALUES WERE REMOVED FROM '</a:t>
            </a:r>
            <a:r>
              <a:rPr lang="en-US" sz="1800" dirty="0">
                <a:solidFill>
                  <a:schemeClr val="bg1"/>
                </a:solidFill>
                <a:latin typeface="Comic Sans MS"/>
                <a:ea typeface="+mn-lt"/>
                <a:cs typeface="+mn-lt"/>
              </a:rPr>
              <a:t>CC Amount/TA1' COLUMN AND THE DATA TYPE IS UPDATED TO FLOAT</a:t>
            </a:r>
            <a:endParaRPr lang="en-US" sz="1800" dirty="0">
              <a:solidFill>
                <a:schemeClr val="bg1"/>
              </a:solid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68665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94692-7382-4FC9-BB0A-EE1790059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080" y="733425"/>
            <a:ext cx="3974258" cy="1857375"/>
          </a:xfrm>
        </p:spPr>
        <p:txBody>
          <a:bodyPr/>
          <a:lstStyle/>
          <a:p>
            <a:r>
              <a:rPr lang="en-US" sz="2800" dirty="0">
                <a:latin typeface="Comic Sans MS"/>
                <a:ea typeface="+mj-lt"/>
                <a:cs typeface="+mj-lt"/>
              </a:rPr>
              <a:t>Convert Lending Asset Size = Category like 0, 1, 2 </a:t>
            </a:r>
            <a:r>
              <a:rPr lang="en-US" sz="2800" dirty="0" err="1">
                <a:latin typeface="Comic Sans MS"/>
                <a:ea typeface="+mj-lt"/>
                <a:cs typeface="+mj-lt"/>
              </a:rPr>
              <a:t>etc</a:t>
            </a:r>
            <a:r>
              <a:rPr lang="en-US" sz="2800" dirty="0">
                <a:latin typeface="Comic Sans MS"/>
                <a:ea typeface="+mj-lt"/>
                <a:cs typeface="+mj-lt"/>
              </a:rPr>
              <a:t> based on levels available</a:t>
            </a:r>
            <a:endParaRPr lang="en-US" sz="2800" dirty="0">
              <a:latin typeface="Comic Sans M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5B7C2-643B-4EFF-A62C-7068217DD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8671" y="333375"/>
            <a:ext cx="6923616" cy="6315075"/>
          </a:xfrm>
        </p:spPr>
        <p:txBody>
          <a:bodyPr>
            <a:normAutofit/>
          </a:bodyPr>
          <a:lstStyle/>
          <a:p>
            <a:r>
              <a:rPr lang="en-US" b="1" dirty="0"/>
              <a:t>COMMANDS USED</a:t>
            </a:r>
            <a:r>
              <a:rPr lang="en-US" dirty="0"/>
              <a:t>: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pPr>
              <a:buFont typeface="Wingdings" charset="2"/>
              <a:buChar char="Ø"/>
            </a:pPr>
            <a:r>
              <a:rPr lang="en-US" dirty="0">
                <a:highlight>
                  <a:srgbClr val="FFFF00"/>
                </a:highlight>
                <a:ea typeface="+mn-lt"/>
                <a:cs typeface="+mn-lt"/>
              </a:rPr>
              <a:t>df['Lender Asset Size'].</a:t>
            </a:r>
            <a:r>
              <a:rPr lang="en-US" dirty="0" err="1">
                <a:highlight>
                  <a:srgbClr val="FFFF00"/>
                </a:highlight>
                <a:ea typeface="+mn-lt"/>
                <a:cs typeface="+mn-lt"/>
              </a:rPr>
              <a:t>value_counts</a:t>
            </a:r>
            <a:r>
              <a:rPr lang="en-US" dirty="0">
                <a:highlight>
                  <a:srgbClr val="FFFF00"/>
                </a:highlight>
                <a:ea typeface="+mn-lt"/>
                <a:cs typeface="+mn-lt"/>
              </a:rPr>
              <a:t>()</a:t>
            </a:r>
          </a:p>
          <a:p>
            <a:pPr>
              <a:buFont typeface="Wingdings" charset="2"/>
              <a:buChar char="Ø"/>
            </a:pPr>
            <a:endParaRPr lang="en-US" dirty="0">
              <a:ea typeface="+mn-lt"/>
              <a:cs typeface="+mn-lt"/>
            </a:endParaRPr>
          </a:p>
          <a:p>
            <a:pPr>
              <a:buFont typeface="Wingdings" charset="2"/>
              <a:buChar char="Ø"/>
            </a:pPr>
            <a:r>
              <a:rPr lang="en-US" dirty="0">
                <a:highlight>
                  <a:srgbClr val="FFFF00"/>
                </a:highlight>
                <a:ea typeface="+mn-lt"/>
                <a:cs typeface="+mn-lt"/>
              </a:rPr>
              <a:t>df['Lender Asset Size'] = df['Lender Asset Size'].replace(regex=True, </a:t>
            </a:r>
            <a:r>
              <a:rPr lang="en-US" dirty="0" err="1">
                <a:highlight>
                  <a:srgbClr val="FFFF00"/>
                </a:highlight>
                <a:ea typeface="+mn-lt"/>
                <a:cs typeface="+mn-lt"/>
              </a:rPr>
              <a:t>to_replace</a:t>
            </a:r>
            <a:r>
              <a:rPr lang="en-US" dirty="0">
                <a:highlight>
                  <a:srgbClr val="FFFF00"/>
                </a:highlight>
                <a:ea typeface="+mn-lt"/>
                <a:cs typeface="+mn-lt"/>
              </a:rPr>
              <a:t>='[^0-9]', value='')</a:t>
            </a:r>
          </a:p>
          <a:p>
            <a:pPr>
              <a:buFont typeface="Wingdings" charset="2"/>
              <a:buChar char="Ø"/>
            </a:pPr>
            <a:endParaRPr lang="en-US" dirty="0">
              <a:ea typeface="+mn-lt"/>
              <a:cs typeface="+mn-lt"/>
            </a:endParaRPr>
          </a:p>
          <a:p>
            <a:pPr>
              <a:buFont typeface="Wingdings" charset="2"/>
              <a:buChar char="Ø"/>
            </a:pPr>
            <a:r>
              <a:rPr lang="en-US" dirty="0">
                <a:highlight>
                  <a:srgbClr val="FFFF00"/>
                </a:highlight>
                <a:ea typeface="+mn-lt"/>
                <a:cs typeface="+mn-lt"/>
              </a:rPr>
              <a:t>from </a:t>
            </a:r>
            <a:r>
              <a:rPr lang="en-US" dirty="0" err="1">
                <a:highlight>
                  <a:srgbClr val="FFFF00"/>
                </a:highlight>
                <a:ea typeface="+mn-lt"/>
                <a:cs typeface="+mn-lt"/>
              </a:rPr>
              <a:t>sklearn.preprocessing</a:t>
            </a:r>
            <a:r>
              <a:rPr lang="en-US" dirty="0">
                <a:highlight>
                  <a:srgbClr val="FFFF00"/>
                </a:highlight>
                <a:ea typeface="+mn-lt"/>
                <a:cs typeface="+mn-lt"/>
              </a:rPr>
              <a:t> import </a:t>
            </a:r>
            <a:r>
              <a:rPr lang="en-US" dirty="0" err="1">
                <a:highlight>
                  <a:srgbClr val="FFFF00"/>
                </a:highlight>
                <a:ea typeface="+mn-lt"/>
                <a:cs typeface="+mn-lt"/>
              </a:rPr>
              <a:t>LabelEncoder</a:t>
            </a:r>
            <a:endParaRPr lang="en-US" dirty="0">
              <a:highlight>
                <a:srgbClr val="FFFF00"/>
              </a:highlight>
              <a:ea typeface="+mn-lt"/>
              <a:cs typeface="+mn-lt"/>
            </a:endParaRPr>
          </a:p>
          <a:p>
            <a:pPr>
              <a:buFont typeface="Wingdings" charset="2"/>
              <a:buChar char="Ø"/>
            </a:pPr>
            <a:endParaRPr lang="en-US" dirty="0">
              <a:highlight>
                <a:srgbClr val="FFFF00"/>
              </a:highlight>
              <a:ea typeface="+mn-lt"/>
              <a:cs typeface="+mn-lt"/>
            </a:endParaRPr>
          </a:p>
          <a:p>
            <a:pPr>
              <a:buFont typeface="Wingdings" charset="2"/>
              <a:buChar char="Ø"/>
            </a:pPr>
            <a:r>
              <a:rPr lang="en-US" dirty="0">
                <a:highlight>
                  <a:srgbClr val="FFFF00"/>
                </a:highlight>
                <a:ea typeface="+mn-lt"/>
                <a:cs typeface="+mn-lt"/>
              </a:rPr>
              <a:t>df['Lender Asset Size'] = </a:t>
            </a:r>
            <a:r>
              <a:rPr lang="en-US" dirty="0" err="1">
                <a:highlight>
                  <a:srgbClr val="FFFF00"/>
                </a:highlight>
                <a:ea typeface="+mn-lt"/>
                <a:cs typeface="+mn-lt"/>
              </a:rPr>
              <a:t>LabelEncoder</a:t>
            </a:r>
            <a:r>
              <a:rPr lang="en-US" dirty="0">
                <a:highlight>
                  <a:srgbClr val="FFFF00"/>
                </a:highlight>
                <a:ea typeface="+mn-lt"/>
                <a:cs typeface="+mn-lt"/>
              </a:rPr>
              <a:t>().</a:t>
            </a:r>
            <a:r>
              <a:rPr lang="en-US" dirty="0" err="1">
                <a:highlight>
                  <a:srgbClr val="FFFF00"/>
                </a:highlight>
                <a:ea typeface="+mn-lt"/>
                <a:cs typeface="+mn-lt"/>
              </a:rPr>
              <a:t>fit_transform</a:t>
            </a:r>
            <a:r>
              <a:rPr lang="en-US" dirty="0">
                <a:highlight>
                  <a:srgbClr val="FFFF00"/>
                </a:highlight>
                <a:ea typeface="+mn-lt"/>
                <a:cs typeface="+mn-lt"/>
              </a:rPr>
              <a:t>(df['Lender Asset Size'])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8F622-0574-4044-B8C2-7B9602D44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5354" y="3395980"/>
            <a:ext cx="4021883" cy="2628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charset="2"/>
              <a:buChar char="•"/>
            </a:pPr>
            <a:r>
              <a:rPr lang="en-US" sz="1800" dirty="0">
                <a:solidFill>
                  <a:schemeClr val="bg1"/>
                </a:solidFill>
                <a:latin typeface="Comic Sans MS"/>
              </a:rPr>
              <a:t>USING LABELECODER FROM SKLEARN THE VALUES (LEVELS) OF THE LENDING ASSET SIZE WAS CODED TO 0,1,2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24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D8F2-CF8E-46EA-B688-5A2062997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930" y="676275"/>
            <a:ext cx="3364658" cy="2219325"/>
          </a:xfrm>
        </p:spPr>
        <p:txBody>
          <a:bodyPr/>
          <a:lstStyle/>
          <a:p>
            <a:br>
              <a:rPr lang="en-US" dirty="0">
                <a:ea typeface="+mj-lt"/>
                <a:cs typeface="+mj-lt"/>
              </a:rPr>
            </a:br>
            <a:r>
              <a:rPr lang="en-US" dirty="0">
                <a:latin typeface="Comic Sans MS"/>
              </a:rPr>
              <a:t>MAKE SURE EVERY COLUMN IS IN ITS RESPECTIVE DATA TYPE</a:t>
            </a:r>
          </a:p>
          <a:p>
            <a:endParaRPr lang="en-US" dirty="0"/>
          </a:p>
        </p:txBody>
      </p:sp>
      <p:pic>
        <p:nvPicPr>
          <p:cNvPr id="5" name="Picture 5" descr="Text, table&#10;&#10;Description automatically generated">
            <a:extLst>
              <a:ext uri="{FF2B5EF4-FFF2-40B4-BE49-F238E27FC236}">
                <a16:creationId xmlns:a16="http://schemas.microsoft.com/office/drawing/2014/main" id="{0ADF99A4-6AEC-40A6-A143-BB6B4EB4E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4135" y="1610313"/>
            <a:ext cx="6344171" cy="446017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D199B-ABA1-4BA4-B94C-73D4641C2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6329" y="3462655"/>
            <a:ext cx="3793283" cy="25622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charset="2"/>
              <a:buChar char="•"/>
            </a:pPr>
            <a:r>
              <a:rPr lang="en-US" sz="1800" dirty="0">
                <a:solidFill>
                  <a:schemeClr val="bg1"/>
                </a:solidFill>
                <a:latin typeface="Comic Sans MS"/>
              </a:rPr>
              <a:t>THE DATA TYPES OF THE VARIABLES ARE UPDATED AS PER THEIR RESPECTIVE TYPES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43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 Boardroom</vt:lpstr>
      <vt:lpstr>DATA CLEANING</vt:lpstr>
      <vt:lpstr>DATA HAS NULL VALUES</vt:lpstr>
      <vt:lpstr>REMOVED NULL VALUES FROM DATA</vt:lpstr>
      <vt:lpstr>Clean Rank with Matching Ranking value or '0'. if it is zero why?</vt:lpstr>
      <vt:lpstr>Clean '-' values with column mean</vt:lpstr>
      <vt:lpstr> Clean '.' with column mean</vt:lpstr>
      <vt:lpstr>Convert Lending Asset Size = Category like 0, 1, 2 etc based on levels available</vt:lpstr>
      <vt:lpstr> MAKE SURE EVERY COLUMN IS IN ITS RESPECTIVE DATA TYPE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264</cp:revision>
  <dcterms:created xsi:type="dcterms:W3CDTF">2020-11-19T12:53:13Z</dcterms:created>
  <dcterms:modified xsi:type="dcterms:W3CDTF">2020-11-19T13:29:16Z</dcterms:modified>
</cp:coreProperties>
</file>