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9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EB30D-75B3-1D5D-C8BD-009B3E195CF9}" v="1133" dt="2022-05-09T02:42:43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5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viewProps" Target="viewProps.xml" Id="rId18" /><Relationship Type="http://schemas.openxmlformats.org/officeDocument/2006/relationships/customXml" Target="../customXml/item3.xml" Id="rId3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presProps" Target="presProps.xml" Id="rId17" /><Relationship Type="http://schemas.openxmlformats.org/officeDocument/2006/relationships/customXml" Target="../customXml/item2.xml" Id="rId2" /><Relationship Type="http://schemas.openxmlformats.org/officeDocument/2006/relationships/handoutMaster" Target="handoutMasters/handoutMaster1.xml" Id="rId16" /><Relationship Type="http://schemas.openxmlformats.org/officeDocument/2006/relationships/tableStyles" Target="tableStyles.xml" Id="rId20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1.xml" Id="rId5" /><Relationship Type="http://schemas.openxmlformats.org/officeDocument/2006/relationships/notesMaster" Target="notesMasters/notesMaster1.xml" Id="rId15" /><Relationship Type="http://schemas.openxmlformats.org/officeDocument/2006/relationships/slide" Target="slides/slide6.xml" Id="rId10" /><Relationship Type="http://schemas.openxmlformats.org/officeDocument/2006/relationships/theme" Target="theme/theme1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microsoft.com/office/2015/10/relationships/revisionInfo" Target="revisionInfo.xml" Id="rId22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3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2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59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28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39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96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67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0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1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7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1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7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4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9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2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40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32" y="3609277"/>
            <a:ext cx="11115829" cy="1451238"/>
          </a:xfrm>
        </p:spPr>
        <p:txBody>
          <a:bodyPr>
            <a:normAutofit/>
          </a:bodyPr>
          <a:lstStyle/>
          <a:p>
            <a:r>
              <a:rPr lang="en-US" sz="4400" dirty="0"/>
              <a:t> </a:t>
            </a:r>
            <a:r>
              <a:rPr lang="en-US" sz="2400" b="1" dirty="0"/>
              <a:t>Maulana Azad National Institute of Technology , Bhopal (M.P) May 2022</a:t>
            </a:r>
            <a:endParaRPr lang="en-US" sz="2400" dirty="0">
              <a:latin typeface="Rockwell" panose="02060603020205020403" pitchFamily="18" charset="0"/>
            </a:endParaRPr>
          </a:p>
        </p:txBody>
      </p:sp>
      <p:pic>
        <p:nvPicPr>
          <p:cNvPr id="6" name="Picture 5" descr="manit.png">
            <a:extLst>
              <a:ext uri="{FF2B5EF4-FFF2-40B4-BE49-F238E27FC236}">
                <a16:creationId xmlns:a16="http://schemas.microsoft.com/office/drawing/2014/main" id="{C9168491-D279-440E-81AA-79FF548227F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3012" y="146202"/>
            <a:ext cx="2085975" cy="22002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CFA033D-C628-48AF-9618-A274C970552D}"/>
              </a:ext>
            </a:extLst>
          </p:cNvPr>
          <p:cNvSpPr txBox="1">
            <a:spLocks/>
          </p:cNvSpPr>
          <p:nvPr/>
        </p:nvSpPr>
        <p:spPr>
          <a:xfrm>
            <a:off x="937852" y="2523104"/>
            <a:ext cx="11115829" cy="1451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 </a:t>
            </a:r>
            <a:r>
              <a:rPr lang="en-US" sz="2400" b="1" dirty="0"/>
              <a:t>               Department of Mathematics &amp; Computer Application 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DDF8752-6D68-459A-8CD3-E7D63701E560}"/>
              </a:ext>
            </a:extLst>
          </p:cNvPr>
          <p:cNvSpPr txBox="1">
            <a:spLocks/>
          </p:cNvSpPr>
          <p:nvPr/>
        </p:nvSpPr>
        <p:spPr>
          <a:xfrm>
            <a:off x="3924288" y="4334896"/>
            <a:ext cx="5060515" cy="108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               </a:t>
            </a:r>
            <a:r>
              <a:rPr lang="en-US" sz="2400" b="1" dirty="0"/>
              <a:t>Project</a:t>
            </a:r>
          </a:p>
          <a:p>
            <a:r>
              <a:rPr lang="en-US" sz="2400" b="1" dirty="0"/>
              <a:t>   PAR Debit Portfolio Application 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EAEE92-58F2-415A-8FF5-528B7D6993BD}"/>
              </a:ext>
            </a:extLst>
          </p:cNvPr>
          <p:cNvSpPr txBox="1">
            <a:spLocks/>
          </p:cNvSpPr>
          <p:nvPr/>
        </p:nvSpPr>
        <p:spPr>
          <a:xfrm>
            <a:off x="337668" y="5421069"/>
            <a:ext cx="3217948" cy="14398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 </a:t>
            </a:r>
            <a:r>
              <a:rPr lang="en-US" sz="2400" b="1" dirty="0"/>
              <a:t>Submitted By</a:t>
            </a:r>
          </a:p>
          <a:p>
            <a:r>
              <a:rPr lang="en-US" sz="2400" b="1" dirty="0">
                <a:latin typeface="Rockwell"/>
              </a:rPr>
              <a:t>  </a:t>
            </a:r>
            <a:r>
              <a:rPr lang="en-US" sz="2400" b="1" dirty="0">
                <a:latin typeface="Century Gothic"/>
              </a:rPr>
              <a:t>Siddharth Sharma</a:t>
            </a:r>
          </a:p>
          <a:p>
            <a:r>
              <a:rPr lang="en-US" sz="2400" b="1" dirty="0">
                <a:latin typeface="Century Gothic"/>
              </a:rPr>
              <a:t>  192120079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D315376-6B30-43FE-9085-1CD49EDC0E71}"/>
              </a:ext>
            </a:extLst>
          </p:cNvPr>
          <p:cNvSpPr txBox="1">
            <a:spLocks/>
          </p:cNvSpPr>
          <p:nvPr/>
        </p:nvSpPr>
        <p:spPr>
          <a:xfrm>
            <a:off x="9276543" y="5279706"/>
            <a:ext cx="2915457" cy="1451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 </a:t>
            </a:r>
            <a:r>
              <a:rPr lang="en-US" sz="2400" b="1" dirty="0"/>
              <a:t>Submitted To</a:t>
            </a:r>
          </a:p>
          <a:p>
            <a:r>
              <a:rPr lang="en-US" sz="2400" b="1" dirty="0">
                <a:latin typeface="Rockwell" panose="02060603020205020403" pitchFamily="18" charset="0"/>
              </a:rPr>
              <a:t>  </a:t>
            </a:r>
            <a:r>
              <a:rPr lang="en-US" sz="2400" b="1" dirty="0">
                <a:latin typeface="Century Gothic" panose="020B0502020202020204" pitchFamily="34" charset="0"/>
              </a:rPr>
              <a:t>Dr. Sujoy Das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81A1A7-32C8-4EBD-B98A-2C381821A1C5}"/>
              </a:ext>
            </a:extLst>
          </p:cNvPr>
          <p:cNvSpPr txBox="1"/>
          <p:nvPr/>
        </p:nvSpPr>
        <p:spPr>
          <a:xfrm>
            <a:off x="4624252" y="2183283"/>
            <a:ext cx="34355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</a:t>
            </a:r>
          </a:p>
          <a:p>
            <a:r>
              <a:rPr lang="en-US" sz="8000" dirty="0"/>
              <a:t>You 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02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42" y="331940"/>
            <a:ext cx="2823599" cy="983293"/>
          </a:xfrm>
        </p:spPr>
        <p:txBody>
          <a:bodyPr>
            <a:normAutofit/>
          </a:bodyPr>
          <a:lstStyle/>
          <a:p>
            <a:r>
              <a:rPr lang="en-US" sz="4400" dirty="0"/>
              <a:t>Content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9C1142-0692-49DE-90A1-DA5C50F40149}"/>
              </a:ext>
            </a:extLst>
          </p:cNvPr>
          <p:cNvSpPr txBox="1">
            <a:spLocks/>
          </p:cNvSpPr>
          <p:nvPr/>
        </p:nvSpPr>
        <p:spPr>
          <a:xfrm>
            <a:off x="919229" y="1713293"/>
            <a:ext cx="7886913" cy="30499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Method Used for Development</a:t>
            </a:r>
          </a:p>
          <a:p>
            <a:endParaRPr lang="en-US" sz="4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Tools &amp; Technology</a:t>
            </a:r>
          </a:p>
          <a:p>
            <a:endParaRPr lang="en-US" sz="4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User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/>
          </a:p>
          <a:p>
            <a:endParaRPr lang="en-US" sz="4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93" y="152093"/>
            <a:ext cx="3825681" cy="8374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5D135-1F1F-4385-9329-53FD7A2D23EF}"/>
              </a:ext>
            </a:extLst>
          </p:cNvPr>
          <p:cNvSpPr/>
          <p:nvPr/>
        </p:nvSpPr>
        <p:spPr>
          <a:xfrm>
            <a:off x="824069" y="1712432"/>
            <a:ext cx="9914601" cy="26028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</a:pPr>
            <a:r>
              <a:rPr lang="en-IN" sz="2400" dirty="0">
                <a:ea typeface="+mn-lt"/>
                <a:cs typeface="+mn-lt"/>
              </a:rPr>
              <a:t>PAR is a desktop application which is been used since 2001 and day by day it is getting feature loaded. PAR is a application which is used to manage the Debit portfolio of the </a:t>
            </a:r>
            <a:r>
              <a:rPr lang="en-IN" sz="2400" dirty="0" err="1">
                <a:ea typeface="+mn-lt"/>
                <a:cs typeface="+mn-lt"/>
              </a:rPr>
              <a:t>fiserv</a:t>
            </a:r>
            <a:r>
              <a:rPr lang="en-IN" sz="2400" dirty="0">
                <a:ea typeface="+mn-lt"/>
                <a:cs typeface="+mn-lt"/>
              </a:rPr>
              <a:t>. This application is used for onboarding the clients for </a:t>
            </a:r>
            <a:r>
              <a:rPr lang="en-IN" sz="2400" dirty="0" err="1">
                <a:ea typeface="+mn-lt"/>
                <a:cs typeface="+mn-lt"/>
              </a:rPr>
              <a:t>fiserv</a:t>
            </a:r>
            <a:r>
              <a:rPr lang="en-IN" sz="2400" dirty="0">
                <a:ea typeface="+mn-lt"/>
                <a:cs typeface="+mn-lt"/>
              </a:rPr>
              <a:t> who want to avail the debit services of </a:t>
            </a:r>
            <a:r>
              <a:rPr lang="en-IN" sz="2400" dirty="0" err="1">
                <a:ea typeface="+mn-lt"/>
                <a:cs typeface="+mn-lt"/>
              </a:rPr>
              <a:t>fiserv</a:t>
            </a:r>
            <a:r>
              <a:rPr lang="en-IN" sz="2400" dirty="0">
                <a:ea typeface="+mn-lt"/>
                <a:cs typeface="+mn-lt"/>
              </a:rPr>
              <a:t> STAR. This application manages the card for each and every client connected to </a:t>
            </a:r>
            <a:r>
              <a:rPr lang="en-IN" sz="2400" dirty="0" err="1">
                <a:ea typeface="+mn-lt"/>
                <a:cs typeface="+mn-lt"/>
              </a:rPr>
              <a:t>fiserv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911" y="1325880"/>
            <a:ext cx="4250851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rgbClr val="EBEBEB"/>
                </a:solidFill>
              </a:rPr>
              <a:t>Method Used for Development</a:t>
            </a:r>
            <a:endParaRPr lang="en-US" sz="3800" b="0" i="0" kern="1200" dirty="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3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8C74461F-F5C6-87D1-D5D3-1BABC8EAB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82" y="1378278"/>
            <a:ext cx="6974005" cy="41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27" y="239776"/>
            <a:ext cx="6180574" cy="140053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Tools &amp; Technology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637F6-F47F-4BD5-821A-D6230E59523A}"/>
              </a:ext>
            </a:extLst>
          </p:cNvPr>
          <p:cNvSpPr/>
          <p:nvPr/>
        </p:nvSpPr>
        <p:spPr>
          <a:xfrm>
            <a:off x="0" y="1170579"/>
            <a:ext cx="11846513" cy="54476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Yu Mincho"/>
                <a:cs typeface="Times New Roman"/>
              </a:rPr>
              <a:t>PLSQL Oracle </a:t>
            </a:r>
            <a:endParaRPr lang="en-US" sz="2400" dirty="0"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Yu Mincho"/>
                <a:cs typeface="Times New Roman"/>
              </a:rPr>
              <a:t>Power Builder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Yu Mincho"/>
                <a:cs typeface="Times New Roman"/>
              </a:rPr>
              <a:t>SQL Developer Application</a:t>
            </a:r>
            <a:endParaRPr lang="en-US" sz="2400" dirty="0"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400" dirty="0"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Yu Mincho"/>
                <a:cs typeface="Times New Roman"/>
              </a:rPr>
              <a:t>Toad For Oracle</a:t>
            </a:r>
            <a:endParaRPr lang="en-US" sz="2400" dirty="0"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400" dirty="0"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Yu Mincho"/>
                <a:cs typeface="Times New Roman"/>
              </a:rPr>
              <a:t>Git and </a:t>
            </a:r>
            <a:r>
              <a:rPr lang="en-US" sz="2400" dirty="0" err="1">
                <a:ea typeface="Yu Mincho"/>
                <a:cs typeface="Times New Roman"/>
              </a:rPr>
              <a:t>puTTY</a:t>
            </a:r>
            <a:endParaRPr lang="en-US" sz="2400" dirty="0" err="1"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69" y="365036"/>
            <a:ext cx="3925889" cy="86251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/>
              </a:rPr>
              <a:t>Objective :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CA68A-CAC7-4183-8FFA-D4B093B9F364}"/>
              </a:ext>
            </a:extLst>
          </p:cNvPr>
          <p:cNvSpPr/>
          <p:nvPr/>
        </p:nvSpPr>
        <p:spPr>
          <a:xfrm>
            <a:off x="5035463" y="5746430"/>
            <a:ext cx="2041742" cy="4570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>
              <a:effectLst/>
              <a:latin typeface="+mj-lt"/>
              <a:ea typeface="Yu Mincho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C5859-DF7D-B983-6241-6E981A791313}"/>
              </a:ext>
            </a:extLst>
          </p:cNvPr>
          <p:cNvSpPr txBox="1"/>
          <p:nvPr/>
        </p:nvSpPr>
        <p:spPr>
          <a:xfrm>
            <a:off x="868908" y="1437564"/>
            <a:ext cx="7940721" cy="3883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• To manage all the Clients and Cards connected to them. 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• Storing the information related to card. 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• Handling the terminal of ATM. </a:t>
            </a:r>
          </a:p>
          <a:p>
            <a:pPr>
              <a:lnSpc>
                <a:spcPct val="200000"/>
              </a:lnSpc>
            </a:pPr>
            <a:r>
              <a:rPr lang="en-US" dirty="0"/>
              <a:t>• To minimize code and reduce time. </a:t>
            </a:r>
          </a:p>
          <a:p>
            <a:pPr>
              <a:lnSpc>
                <a:spcPct val="200000"/>
              </a:lnSpc>
            </a:pPr>
            <a:r>
              <a:rPr lang="en-US" dirty="0"/>
              <a:t>• To enhance the next release of application 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• To get the clients onboarded </a:t>
            </a:r>
          </a:p>
          <a:p>
            <a:pPr>
              <a:lnSpc>
                <a:spcPct val="200000"/>
              </a:lnSpc>
            </a:pPr>
            <a:r>
              <a:rPr lang="en-US" dirty="0"/>
              <a:t>• Work on a large scale of DATABASE 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06CA6C-0FE6-4AF2-ADC8-DB647BAA80CF}"/>
              </a:ext>
            </a:extLst>
          </p:cNvPr>
          <p:cNvSpPr/>
          <p:nvPr/>
        </p:nvSpPr>
        <p:spPr>
          <a:xfrm>
            <a:off x="652611" y="510690"/>
            <a:ext cx="2447611" cy="3466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2400" kern="100" dirty="0">
                <a:latin typeface="Rakuten Sans"/>
                <a:ea typeface="Yu Mincho"/>
                <a:cs typeface="Times New Roman"/>
              </a:rPr>
              <a:t>PAR Application</a:t>
            </a:r>
            <a:endParaRPr lang="en-US" sz="2400" kern="100" dirty="0">
              <a:effectLst/>
              <a:latin typeface="Rakuten Sans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46F3D7F-3D18-3DA9-9B6E-9062F1E1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83" y="1346520"/>
            <a:ext cx="9350991" cy="50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0137A7-B42D-45CA-A820-EFCBF7D27FEB}"/>
              </a:ext>
            </a:extLst>
          </p:cNvPr>
          <p:cNvSpPr/>
          <p:nvPr/>
        </p:nvSpPr>
        <p:spPr>
          <a:xfrm>
            <a:off x="162839" y="328901"/>
            <a:ext cx="5243743" cy="70788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4000" dirty="0"/>
              <a:t>Main Components :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3076D3-22F0-4508-9C64-2541920FED98}"/>
              </a:ext>
            </a:extLst>
          </p:cNvPr>
          <p:cNvSpPr/>
          <p:nvPr/>
        </p:nvSpPr>
        <p:spPr>
          <a:xfrm>
            <a:off x="705072" y="1231320"/>
            <a:ext cx="10797436" cy="52629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Participant :  Enables the clients(Banks or financial institutions) to have a special edge for their payment department with the help of the payment gateway and terminal created by the </a:t>
            </a:r>
            <a:r>
              <a:rPr lang="en-US" sz="2400" dirty="0" err="1">
                <a:ea typeface="+mn-lt"/>
                <a:cs typeface="+mn-lt"/>
              </a:rPr>
              <a:t>fiserv</a:t>
            </a:r>
            <a:r>
              <a:rPr lang="en-US" sz="2400" dirty="0">
                <a:ea typeface="+mn-lt"/>
                <a:cs typeface="+mn-lt"/>
              </a:rPr>
              <a:t> clients can easily avail the benefit of digital transactions. </a:t>
            </a:r>
            <a:endParaRPr lang="en-US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Prefix :  It contains the information about the card service that how card needs to be taken into the consideration as per the terms and condition. From how a card needs to be created to where and how it will work. </a:t>
            </a:r>
            <a:endParaRPr lang="en-US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Terminal : Fiserv also provide the terminal for cards that means it also provides the ATM/Card Machines </a:t>
            </a:r>
            <a:r>
              <a:rPr lang="en-US" sz="2400" dirty="0" err="1">
                <a:ea typeface="+mn-lt"/>
                <a:cs typeface="+mn-lt"/>
              </a:rPr>
              <a:t>inorder</a:t>
            </a:r>
            <a:r>
              <a:rPr lang="en-US" sz="2400" dirty="0">
                <a:ea typeface="+mn-lt"/>
                <a:cs typeface="+mn-lt"/>
              </a:rPr>
              <a:t> to initiate the transaction from the merchant end and will check the prefix and then will be transferred to terminal again for success or failure of transaction.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0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0137A7-B42D-45CA-A820-EFCBF7D27FEB}"/>
              </a:ext>
            </a:extLst>
          </p:cNvPr>
          <p:cNvSpPr/>
          <p:nvPr/>
        </p:nvSpPr>
        <p:spPr>
          <a:xfrm>
            <a:off x="162839" y="328901"/>
            <a:ext cx="29482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3076D3-22F0-4508-9C64-2541920FED98}"/>
              </a:ext>
            </a:extLst>
          </p:cNvPr>
          <p:cNvSpPr/>
          <p:nvPr/>
        </p:nvSpPr>
        <p:spPr>
          <a:xfrm>
            <a:off x="864296" y="1515648"/>
            <a:ext cx="10797436" cy="29306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PAR App is h high level Onboarding application for participants of </a:t>
            </a:r>
            <a:r>
              <a:rPr lang="en-US" sz="2400" dirty="0" err="1"/>
              <a:t>fiserv</a:t>
            </a:r>
            <a:r>
              <a:rPr lang="en-US" sz="2400" dirty="0"/>
              <a:t> and which is being upgraded on sprint basis in every 15 Days.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sz="2400" dirty="0"/>
              <a:t>And being a developer we need to ensure that application is bug free and new features are available to be used at every update.</a:t>
            </a:r>
          </a:p>
        </p:txBody>
      </p:sp>
    </p:spTree>
    <p:extLst>
      <p:ext uri="{BB962C8B-B14F-4D97-AF65-F5344CB8AC3E}">
        <p14:creationId xmlns:p14="http://schemas.microsoft.com/office/powerpoint/2010/main" val="4075729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303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 Maulana Azad National Institute of Technology , Bhopal (M.P) May 2022</vt:lpstr>
      <vt:lpstr>Content</vt:lpstr>
      <vt:lpstr>Introduction</vt:lpstr>
      <vt:lpstr>Method Used for Development</vt:lpstr>
      <vt:lpstr>Tools &amp; Technology </vt:lpstr>
      <vt:lpstr>Objective 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Jat, Manish | RSI</dc:creator>
  <cp:lastModifiedBy>Unknown User</cp:lastModifiedBy>
  <cp:revision>137</cp:revision>
  <dcterms:created xsi:type="dcterms:W3CDTF">2022-05-07T16:37:09Z</dcterms:created>
  <dcterms:modified xsi:type="dcterms:W3CDTF">2022-05-09T02:42:48Z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