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2" r:id="rId3"/>
    <p:sldId id="273" r:id="rId4"/>
    <p:sldId id="274" r:id="rId5"/>
    <p:sldId id="275" r:id="rId6"/>
    <p:sldId id="277" r:id="rId7"/>
    <p:sldId id="267" r:id="rId8"/>
    <p:sldId id="266" r:id="rId9"/>
    <p:sldId id="268" r:id="rId10"/>
    <p:sldId id="269" r:id="rId11"/>
    <p:sldId id="270" r:id="rId12"/>
    <p:sldId id="271" r:id="rId13"/>
    <p:sldId id="265" r:id="rId14"/>
    <p:sldId id="264" r:id="rId15"/>
    <p:sldId id="257" r:id="rId16"/>
    <p:sldId id="259" r:id="rId17"/>
    <p:sldId id="261" r:id="rId18"/>
    <p:sldId id="278"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D0716B-8702-40F4-8954-70B29D0B46EA}"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D8EB9C-5D4C-472B-AB57-5D4E514159D8}" type="slidenum">
              <a:rPr lang="en-IN" smtClean="0"/>
              <a:t>‹#›</a:t>
            </a:fld>
            <a:endParaRPr lang="en-IN"/>
          </a:p>
        </p:txBody>
      </p:sp>
    </p:spTree>
    <p:extLst>
      <p:ext uri="{BB962C8B-B14F-4D97-AF65-F5344CB8AC3E}">
        <p14:creationId xmlns:p14="http://schemas.microsoft.com/office/powerpoint/2010/main" val="3921883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D0716B-8702-40F4-8954-70B29D0B46EA}"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D8EB9C-5D4C-472B-AB57-5D4E514159D8}" type="slidenum">
              <a:rPr lang="en-IN" smtClean="0"/>
              <a:t>‹#›</a:t>
            </a:fld>
            <a:endParaRPr lang="en-IN"/>
          </a:p>
        </p:txBody>
      </p:sp>
    </p:spTree>
    <p:extLst>
      <p:ext uri="{BB962C8B-B14F-4D97-AF65-F5344CB8AC3E}">
        <p14:creationId xmlns:p14="http://schemas.microsoft.com/office/powerpoint/2010/main" val="734930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1D0716B-8702-40F4-8954-70B29D0B46EA}"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D8EB9C-5D4C-472B-AB57-5D4E514159D8}" type="slidenum">
              <a:rPr lang="en-IN" smtClean="0"/>
              <a:t>‹#›</a:t>
            </a:fld>
            <a:endParaRPr lang="en-IN"/>
          </a:p>
        </p:txBody>
      </p:sp>
    </p:spTree>
    <p:extLst>
      <p:ext uri="{BB962C8B-B14F-4D97-AF65-F5344CB8AC3E}">
        <p14:creationId xmlns:p14="http://schemas.microsoft.com/office/powerpoint/2010/main" val="3009516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1D0716B-8702-40F4-8954-70B29D0B46EA}"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D8EB9C-5D4C-472B-AB57-5D4E514159D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18014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D0716B-8702-40F4-8954-70B29D0B46EA}"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D8EB9C-5D4C-472B-AB57-5D4E514159D8}" type="slidenum">
              <a:rPr lang="en-IN" smtClean="0"/>
              <a:t>‹#›</a:t>
            </a:fld>
            <a:endParaRPr lang="en-IN"/>
          </a:p>
        </p:txBody>
      </p:sp>
    </p:spTree>
    <p:extLst>
      <p:ext uri="{BB962C8B-B14F-4D97-AF65-F5344CB8AC3E}">
        <p14:creationId xmlns:p14="http://schemas.microsoft.com/office/powerpoint/2010/main" val="818568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1D0716B-8702-40F4-8954-70B29D0B46EA}" type="datetimeFigureOut">
              <a:rPr lang="en-IN" smtClean="0"/>
              <a:t>12-05-2023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D8EB9C-5D4C-472B-AB57-5D4E514159D8}" type="slidenum">
              <a:rPr lang="en-IN" smtClean="0"/>
              <a:t>‹#›</a:t>
            </a:fld>
            <a:endParaRPr lang="en-IN"/>
          </a:p>
        </p:txBody>
      </p:sp>
    </p:spTree>
    <p:extLst>
      <p:ext uri="{BB962C8B-B14F-4D97-AF65-F5344CB8AC3E}">
        <p14:creationId xmlns:p14="http://schemas.microsoft.com/office/powerpoint/2010/main" val="539183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1D0716B-8702-40F4-8954-70B29D0B46EA}" type="datetimeFigureOut">
              <a:rPr lang="en-IN" smtClean="0"/>
              <a:t>12-05-2023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D8EB9C-5D4C-472B-AB57-5D4E514159D8}" type="slidenum">
              <a:rPr lang="en-IN" smtClean="0"/>
              <a:t>‹#›</a:t>
            </a:fld>
            <a:endParaRPr lang="en-IN"/>
          </a:p>
        </p:txBody>
      </p:sp>
    </p:spTree>
    <p:extLst>
      <p:ext uri="{BB962C8B-B14F-4D97-AF65-F5344CB8AC3E}">
        <p14:creationId xmlns:p14="http://schemas.microsoft.com/office/powerpoint/2010/main" val="16952621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D0716B-8702-40F4-8954-70B29D0B46EA}"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D8EB9C-5D4C-472B-AB57-5D4E514159D8}" type="slidenum">
              <a:rPr lang="en-IN" smtClean="0"/>
              <a:t>‹#›</a:t>
            </a:fld>
            <a:endParaRPr lang="en-IN"/>
          </a:p>
        </p:txBody>
      </p:sp>
    </p:spTree>
    <p:extLst>
      <p:ext uri="{BB962C8B-B14F-4D97-AF65-F5344CB8AC3E}">
        <p14:creationId xmlns:p14="http://schemas.microsoft.com/office/powerpoint/2010/main" val="141501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D0716B-8702-40F4-8954-70B29D0B46EA}"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D8EB9C-5D4C-472B-AB57-5D4E514159D8}" type="slidenum">
              <a:rPr lang="en-IN" smtClean="0"/>
              <a:t>‹#›</a:t>
            </a:fld>
            <a:endParaRPr lang="en-IN"/>
          </a:p>
        </p:txBody>
      </p:sp>
    </p:spTree>
    <p:extLst>
      <p:ext uri="{BB962C8B-B14F-4D97-AF65-F5344CB8AC3E}">
        <p14:creationId xmlns:p14="http://schemas.microsoft.com/office/powerpoint/2010/main" val="3348931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1D0716B-8702-40F4-8954-70B29D0B46EA}"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D8EB9C-5D4C-472B-AB57-5D4E514159D8}" type="slidenum">
              <a:rPr lang="en-IN" smtClean="0"/>
              <a:t>‹#›</a:t>
            </a:fld>
            <a:endParaRPr lang="en-IN"/>
          </a:p>
        </p:txBody>
      </p:sp>
    </p:spTree>
    <p:extLst>
      <p:ext uri="{BB962C8B-B14F-4D97-AF65-F5344CB8AC3E}">
        <p14:creationId xmlns:p14="http://schemas.microsoft.com/office/powerpoint/2010/main" val="3630024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D0716B-8702-40F4-8954-70B29D0B46EA}"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D8EB9C-5D4C-472B-AB57-5D4E514159D8}" type="slidenum">
              <a:rPr lang="en-IN" smtClean="0"/>
              <a:t>‹#›</a:t>
            </a:fld>
            <a:endParaRPr lang="en-IN"/>
          </a:p>
        </p:txBody>
      </p:sp>
    </p:spTree>
    <p:extLst>
      <p:ext uri="{BB962C8B-B14F-4D97-AF65-F5344CB8AC3E}">
        <p14:creationId xmlns:p14="http://schemas.microsoft.com/office/powerpoint/2010/main" val="1608259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D0716B-8702-40F4-8954-70B29D0B46EA}"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D8EB9C-5D4C-472B-AB57-5D4E514159D8}" type="slidenum">
              <a:rPr lang="en-IN" smtClean="0"/>
              <a:t>‹#›</a:t>
            </a:fld>
            <a:endParaRPr lang="en-IN"/>
          </a:p>
        </p:txBody>
      </p:sp>
    </p:spTree>
    <p:extLst>
      <p:ext uri="{BB962C8B-B14F-4D97-AF65-F5344CB8AC3E}">
        <p14:creationId xmlns:p14="http://schemas.microsoft.com/office/powerpoint/2010/main" val="2533219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D0716B-8702-40F4-8954-70B29D0B46EA}" type="datetimeFigureOut">
              <a:rPr lang="en-IN" smtClean="0"/>
              <a:t>12-05-2023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D8EB9C-5D4C-472B-AB57-5D4E514159D8}" type="slidenum">
              <a:rPr lang="en-IN" smtClean="0"/>
              <a:t>‹#›</a:t>
            </a:fld>
            <a:endParaRPr lang="en-IN"/>
          </a:p>
        </p:txBody>
      </p:sp>
    </p:spTree>
    <p:extLst>
      <p:ext uri="{BB962C8B-B14F-4D97-AF65-F5344CB8AC3E}">
        <p14:creationId xmlns:p14="http://schemas.microsoft.com/office/powerpoint/2010/main" val="1974865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1D0716B-8702-40F4-8954-70B29D0B46EA}" type="datetimeFigureOut">
              <a:rPr lang="en-IN" smtClean="0"/>
              <a:t>12-05-2023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DD8EB9C-5D4C-472B-AB57-5D4E514159D8}" type="slidenum">
              <a:rPr lang="en-IN" smtClean="0"/>
              <a:t>‹#›</a:t>
            </a:fld>
            <a:endParaRPr lang="en-IN"/>
          </a:p>
        </p:txBody>
      </p:sp>
    </p:spTree>
    <p:extLst>
      <p:ext uri="{BB962C8B-B14F-4D97-AF65-F5344CB8AC3E}">
        <p14:creationId xmlns:p14="http://schemas.microsoft.com/office/powerpoint/2010/main" val="4160560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1D0716B-8702-40F4-8954-70B29D0B46EA}" type="datetimeFigureOut">
              <a:rPr lang="en-IN" smtClean="0"/>
              <a:t>12-05-2023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DD8EB9C-5D4C-472B-AB57-5D4E514159D8}" type="slidenum">
              <a:rPr lang="en-IN" smtClean="0"/>
              <a:t>‹#›</a:t>
            </a:fld>
            <a:endParaRPr lang="en-IN"/>
          </a:p>
        </p:txBody>
      </p:sp>
    </p:spTree>
    <p:extLst>
      <p:ext uri="{BB962C8B-B14F-4D97-AF65-F5344CB8AC3E}">
        <p14:creationId xmlns:p14="http://schemas.microsoft.com/office/powerpoint/2010/main" val="2412361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1D0716B-8702-40F4-8954-70B29D0B46EA}" type="datetimeFigureOut">
              <a:rPr lang="en-IN" smtClean="0"/>
              <a:t>12-05-2023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DD8EB9C-5D4C-472B-AB57-5D4E514159D8}" type="slidenum">
              <a:rPr lang="en-IN" smtClean="0"/>
              <a:t>‹#›</a:t>
            </a:fld>
            <a:endParaRPr lang="en-IN"/>
          </a:p>
        </p:txBody>
      </p:sp>
    </p:spTree>
    <p:extLst>
      <p:ext uri="{BB962C8B-B14F-4D97-AF65-F5344CB8AC3E}">
        <p14:creationId xmlns:p14="http://schemas.microsoft.com/office/powerpoint/2010/main" val="3659262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D0716B-8702-40F4-8954-70B29D0B46EA}"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D8EB9C-5D4C-472B-AB57-5D4E514159D8}" type="slidenum">
              <a:rPr lang="en-IN" smtClean="0"/>
              <a:t>‹#›</a:t>
            </a:fld>
            <a:endParaRPr lang="en-IN"/>
          </a:p>
        </p:txBody>
      </p:sp>
    </p:spTree>
    <p:extLst>
      <p:ext uri="{BB962C8B-B14F-4D97-AF65-F5344CB8AC3E}">
        <p14:creationId xmlns:p14="http://schemas.microsoft.com/office/powerpoint/2010/main" val="15746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1D0716B-8702-40F4-8954-70B29D0B46EA}" type="datetimeFigureOut">
              <a:rPr lang="en-IN" smtClean="0"/>
              <a:t>12-05-2023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DD8EB9C-5D4C-472B-AB57-5D4E514159D8}" type="slidenum">
              <a:rPr lang="en-IN" smtClean="0"/>
              <a:t>‹#›</a:t>
            </a:fld>
            <a:endParaRPr lang="en-IN"/>
          </a:p>
        </p:txBody>
      </p:sp>
    </p:spTree>
    <p:extLst>
      <p:ext uri="{BB962C8B-B14F-4D97-AF65-F5344CB8AC3E}">
        <p14:creationId xmlns:p14="http://schemas.microsoft.com/office/powerpoint/2010/main" val="135566266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6E645-FD2C-0FB7-5A69-E001747A15AB}"/>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9C962AC3-239E-3153-27CF-B3F5D67A652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154538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3A024-9933-F600-9720-29E27621DA3E}"/>
              </a:ext>
            </a:extLst>
          </p:cNvPr>
          <p:cNvSpPr>
            <a:spLocks noGrp="1"/>
          </p:cNvSpPr>
          <p:nvPr>
            <p:ph type="title"/>
          </p:nvPr>
        </p:nvSpPr>
        <p:spPr>
          <a:xfrm>
            <a:off x="943928" y="574493"/>
            <a:ext cx="9035884" cy="994342"/>
          </a:xfrm>
        </p:spPr>
        <p:txBody>
          <a:bodyPr/>
          <a:lstStyle/>
          <a:p>
            <a:r>
              <a:rPr lang="en-IN" sz="4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Trainee Profile</a:t>
            </a:r>
          </a:p>
        </p:txBody>
      </p:sp>
      <p:pic>
        <p:nvPicPr>
          <p:cNvPr id="4" name="Picture 3">
            <a:extLst>
              <a:ext uri="{FF2B5EF4-FFF2-40B4-BE49-F238E27FC236}">
                <a16:creationId xmlns:a16="http://schemas.microsoft.com/office/drawing/2014/main" id="{ED9A742B-2465-DA1A-3B3D-A27C84EBB02E}"/>
              </a:ext>
            </a:extLst>
          </p:cNvPr>
          <p:cNvPicPr>
            <a:picLocks noChangeAspect="1"/>
          </p:cNvPicPr>
          <p:nvPr/>
        </p:nvPicPr>
        <p:blipFill>
          <a:blip r:embed="rId2"/>
          <a:stretch>
            <a:fillRect/>
          </a:stretch>
        </p:blipFill>
        <p:spPr>
          <a:xfrm>
            <a:off x="1083076" y="1568835"/>
            <a:ext cx="8896736" cy="4901125"/>
          </a:xfrm>
          <a:prstGeom prst="rect">
            <a:avLst/>
          </a:prstGeom>
        </p:spPr>
      </p:pic>
    </p:spTree>
    <p:extLst>
      <p:ext uri="{BB962C8B-B14F-4D97-AF65-F5344CB8AC3E}">
        <p14:creationId xmlns:p14="http://schemas.microsoft.com/office/powerpoint/2010/main" val="554148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216F6-3209-718C-99B1-35885948C150}"/>
              </a:ext>
            </a:extLst>
          </p:cNvPr>
          <p:cNvSpPr>
            <a:spLocks noGrp="1"/>
          </p:cNvSpPr>
          <p:nvPr>
            <p:ph type="title"/>
          </p:nvPr>
        </p:nvSpPr>
        <p:spPr>
          <a:xfrm>
            <a:off x="1012054" y="452718"/>
            <a:ext cx="9038780" cy="903031"/>
          </a:xfrm>
        </p:spPr>
        <p:txBody>
          <a:bodyPr/>
          <a:lstStyle/>
          <a:p>
            <a:r>
              <a:rPr lang="en-IN" sz="4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Checkout Page</a:t>
            </a:r>
          </a:p>
        </p:txBody>
      </p:sp>
      <p:pic>
        <p:nvPicPr>
          <p:cNvPr id="4" name="Picture 3">
            <a:extLst>
              <a:ext uri="{FF2B5EF4-FFF2-40B4-BE49-F238E27FC236}">
                <a16:creationId xmlns:a16="http://schemas.microsoft.com/office/drawing/2014/main" id="{92DB9D48-5CAE-C1A3-74A3-BD51D4A74AC2}"/>
              </a:ext>
            </a:extLst>
          </p:cNvPr>
          <p:cNvPicPr>
            <a:picLocks noChangeAspect="1"/>
          </p:cNvPicPr>
          <p:nvPr/>
        </p:nvPicPr>
        <p:blipFill>
          <a:blip r:embed="rId2"/>
          <a:stretch>
            <a:fillRect/>
          </a:stretch>
        </p:blipFill>
        <p:spPr>
          <a:xfrm>
            <a:off x="1225910" y="1506669"/>
            <a:ext cx="8824924" cy="5000945"/>
          </a:xfrm>
          <a:prstGeom prst="rect">
            <a:avLst/>
          </a:prstGeom>
        </p:spPr>
      </p:pic>
    </p:spTree>
    <p:extLst>
      <p:ext uri="{BB962C8B-B14F-4D97-AF65-F5344CB8AC3E}">
        <p14:creationId xmlns:p14="http://schemas.microsoft.com/office/powerpoint/2010/main" val="1255756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9945-8974-1377-F50B-A8A0FE5DFF60}"/>
              </a:ext>
            </a:extLst>
          </p:cNvPr>
          <p:cNvSpPr>
            <a:spLocks noGrp="1"/>
          </p:cNvSpPr>
          <p:nvPr>
            <p:ph type="title"/>
          </p:nvPr>
        </p:nvSpPr>
        <p:spPr>
          <a:xfrm>
            <a:off x="985421" y="452718"/>
            <a:ext cx="9065413" cy="870055"/>
          </a:xfrm>
        </p:spPr>
        <p:txBody>
          <a:bodyPr/>
          <a:lstStyle/>
          <a:p>
            <a:r>
              <a:rPr lang="en-IN" sz="4800" b="1" i="1" dirty="0" err="1">
                <a:latin typeface="Times New Roman" panose="02020603050405020304" pitchFamily="18" charset="0"/>
                <a:cs typeface="Times New Roman" panose="02020603050405020304" pitchFamily="18" charset="0"/>
              </a:rPr>
              <a:t>Razorpay</a:t>
            </a:r>
            <a:r>
              <a:rPr lang="en-IN" sz="4800" b="1" i="1" dirty="0">
                <a:latin typeface="Times New Roman" panose="02020603050405020304" pitchFamily="18" charset="0"/>
                <a:cs typeface="Times New Roman" panose="02020603050405020304" pitchFamily="18" charset="0"/>
              </a:rPr>
              <a:t> Success Page</a:t>
            </a:r>
          </a:p>
        </p:txBody>
      </p:sp>
      <p:pic>
        <p:nvPicPr>
          <p:cNvPr id="4" name="Picture 3">
            <a:extLst>
              <a:ext uri="{FF2B5EF4-FFF2-40B4-BE49-F238E27FC236}">
                <a16:creationId xmlns:a16="http://schemas.microsoft.com/office/drawing/2014/main" id="{6DB0D7DC-D2E6-C971-29CD-CF4B4D3FF4C1}"/>
              </a:ext>
            </a:extLst>
          </p:cNvPr>
          <p:cNvPicPr>
            <a:picLocks noChangeAspect="1"/>
          </p:cNvPicPr>
          <p:nvPr/>
        </p:nvPicPr>
        <p:blipFill>
          <a:blip r:embed="rId2"/>
          <a:stretch>
            <a:fillRect/>
          </a:stretch>
        </p:blipFill>
        <p:spPr>
          <a:xfrm>
            <a:off x="1092745" y="1322773"/>
            <a:ext cx="8876877" cy="5030386"/>
          </a:xfrm>
          <a:prstGeom prst="rect">
            <a:avLst/>
          </a:prstGeom>
        </p:spPr>
      </p:pic>
    </p:spTree>
    <p:extLst>
      <p:ext uri="{BB962C8B-B14F-4D97-AF65-F5344CB8AC3E}">
        <p14:creationId xmlns:p14="http://schemas.microsoft.com/office/powerpoint/2010/main" val="2381003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076D7-8DFA-5EBB-6872-63B0C55E8ED3}"/>
              </a:ext>
            </a:extLst>
          </p:cNvPr>
          <p:cNvSpPr>
            <a:spLocks noGrp="1"/>
          </p:cNvSpPr>
          <p:nvPr>
            <p:ph type="title"/>
          </p:nvPr>
        </p:nvSpPr>
        <p:spPr>
          <a:xfrm>
            <a:off x="184473" y="2254885"/>
            <a:ext cx="4769268" cy="1400530"/>
          </a:xfrm>
        </p:spPr>
        <p:txBody>
          <a:bodyPr/>
          <a:lstStyle/>
          <a:p>
            <a:r>
              <a:rPr lang="en-IN" sz="4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Database Schema</a:t>
            </a:r>
          </a:p>
        </p:txBody>
      </p:sp>
      <p:pic>
        <p:nvPicPr>
          <p:cNvPr id="4" name="Picture 3">
            <a:extLst>
              <a:ext uri="{FF2B5EF4-FFF2-40B4-BE49-F238E27FC236}">
                <a16:creationId xmlns:a16="http://schemas.microsoft.com/office/drawing/2014/main" id="{BE1C3713-3C65-881B-0ECE-4EBEA2B7BBF5}"/>
              </a:ext>
            </a:extLst>
          </p:cNvPr>
          <p:cNvPicPr>
            <a:picLocks noChangeAspect="1"/>
          </p:cNvPicPr>
          <p:nvPr/>
        </p:nvPicPr>
        <p:blipFill>
          <a:blip r:embed="rId2"/>
          <a:stretch>
            <a:fillRect/>
          </a:stretch>
        </p:blipFill>
        <p:spPr>
          <a:xfrm>
            <a:off x="5086905" y="0"/>
            <a:ext cx="5224169" cy="6858000"/>
          </a:xfrm>
          <a:prstGeom prst="rect">
            <a:avLst/>
          </a:prstGeom>
        </p:spPr>
      </p:pic>
    </p:spTree>
    <p:extLst>
      <p:ext uri="{BB962C8B-B14F-4D97-AF65-F5344CB8AC3E}">
        <p14:creationId xmlns:p14="http://schemas.microsoft.com/office/powerpoint/2010/main" val="892043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1DFA3-B747-9657-F51C-8BABA1711A07}"/>
              </a:ext>
            </a:extLst>
          </p:cNvPr>
          <p:cNvSpPr>
            <a:spLocks noGrp="1"/>
          </p:cNvSpPr>
          <p:nvPr>
            <p:ph type="title"/>
          </p:nvPr>
        </p:nvSpPr>
        <p:spPr>
          <a:xfrm>
            <a:off x="914400" y="656948"/>
            <a:ext cx="9136434" cy="1196299"/>
          </a:xfrm>
        </p:spPr>
        <p:txBody>
          <a:bodyPr/>
          <a:lstStyle/>
          <a:p>
            <a:r>
              <a:rPr lang="en-IN" sz="4800" b="1" i="1" dirty="0" err="1">
                <a:latin typeface="Times New Roman" panose="02020603050405020304" pitchFamily="18" charset="0"/>
                <a:cs typeface="Times New Roman" panose="02020603050405020304" pitchFamily="18" charset="0"/>
              </a:rPr>
              <a:t>Novafit</a:t>
            </a:r>
            <a:r>
              <a:rPr lang="en-IN" sz="4800" b="1" i="1" dirty="0">
                <a:latin typeface="Times New Roman" panose="02020603050405020304" pitchFamily="18" charset="0"/>
                <a:cs typeface="Times New Roman" panose="02020603050405020304" pitchFamily="18" charset="0"/>
              </a:rPr>
              <a:t> Database</a:t>
            </a:r>
          </a:p>
        </p:txBody>
      </p:sp>
      <p:pic>
        <p:nvPicPr>
          <p:cNvPr id="4" name="Picture 3">
            <a:extLst>
              <a:ext uri="{FF2B5EF4-FFF2-40B4-BE49-F238E27FC236}">
                <a16:creationId xmlns:a16="http://schemas.microsoft.com/office/drawing/2014/main" id="{3FFB6CEE-EB09-B4E5-48E5-22E5B0D8F1C5}"/>
              </a:ext>
            </a:extLst>
          </p:cNvPr>
          <p:cNvPicPr>
            <a:picLocks noChangeAspect="1"/>
          </p:cNvPicPr>
          <p:nvPr/>
        </p:nvPicPr>
        <p:blipFill>
          <a:blip r:embed="rId2"/>
          <a:stretch>
            <a:fillRect/>
          </a:stretch>
        </p:blipFill>
        <p:spPr>
          <a:xfrm>
            <a:off x="1145219" y="1585938"/>
            <a:ext cx="8976636" cy="4549987"/>
          </a:xfrm>
          <a:prstGeom prst="rect">
            <a:avLst/>
          </a:prstGeom>
        </p:spPr>
      </p:pic>
    </p:spTree>
    <p:extLst>
      <p:ext uri="{BB962C8B-B14F-4D97-AF65-F5344CB8AC3E}">
        <p14:creationId xmlns:p14="http://schemas.microsoft.com/office/powerpoint/2010/main" val="1404561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73ED3-A4AB-E7D4-C78C-9573F2F14590}"/>
              </a:ext>
            </a:extLst>
          </p:cNvPr>
          <p:cNvSpPr>
            <a:spLocks noGrp="1"/>
          </p:cNvSpPr>
          <p:nvPr>
            <p:ph type="title"/>
          </p:nvPr>
        </p:nvSpPr>
        <p:spPr>
          <a:xfrm>
            <a:off x="353149" y="1142991"/>
            <a:ext cx="3712824" cy="710257"/>
          </a:xfrm>
        </p:spPr>
        <p:txBody>
          <a:bodyPr/>
          <a:lstStyle/>
          <a:p>
            <a:r>
              <a:rPr lang="en-IN" sz="4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ContactUs</a:t>
            </a:r>
            <a:r>
              <a:rPr lang="en-IN" sz="4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Table</a:t>
            </a:r>
          </a:p>
        </p:txBody>
      </p:sp>
      <p:pic>
        <p:nvPicPr>
          <p:cNvPr id="5" name="Content Placeholder 4">
            <a:extLst>
              <a:ext uri="{FF2B5EF4-FFF2-40B4-BE49-F238E27FC236}">
                <a16:creationId xmlns:a16="http://schemas.microsoft.com/office/drawing/2014/main" id="{6F729B0D-F6E7-3E66-F0A6-3E8C4D720F5F}"/>
              </a:ext>
            </a:extLst>
          </p:cNvPr>
          <p:cNvPicPr>
            <a:picLocks noGrp="1" noChangeAspect="1"/>
          </p:cNvPicPr>
          <p:nvPr>
            <p:ph idx="4294967295"/>
          </p:nvPr>
        </p:nvPicPr>
        <p:blipFill>
          <a:blip r:embed="rId2"/>
          <a:stretch>
            <a:fillRect/>
          </a:stretch>
        </p:blipFill>
        <p:spPr>
          <a:xfrm>
            <a:off x="6188075" y="277813"/>
            <a:ext cx="6003925" cy="2820987"/>
          </a:xfrm>
        </p:spPr>
      </p:pic>
      <p:sp>
        <p:nvSpPr>
          <p:cNvPr id="6" name="Title 1">
            <a:extLst>
              <a:ext uri="{FF2B5EF4-FFF2-40B4-BE49-F238E27FC236}">
                <a16:creationId xmlns:a16="http://schemas.microsoft.com/office/drawing/2014/main" id="{906A6909-E780-B6E2-D0CA-F54E52F1C320}"/>
              </a:ext>
            </a:extLst>
          </p:cNvPr>
          <p:cNvSpPr txBox="1">
            <a:spLocks/>
          </p:cNvSpPr>
          <p:nvPr/>
        </p:nvSpPr>
        <p:spPr>
          <a:xfrm>
            <a:off x="353149" y="4526863"/>
            <a:ext cx="3712824" cy="71025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Faq</a:t>
            </a:r>
            <a:r>
              <a:rPr lang="en-IN" sz="4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Table</a:t>
            </a:r>
          </a:p>
        </p:txBody>
      </p:sp>
      <p:pic>
        <p:nvPicPr>
          <p:cNvPr id="7" name="Content Placeholder 4">
            <a:extLst>
              <a:ext uri="{FF2B5EF4-FFF2-40B4-BE49-F238E27FC236}">
                <a16:creationId xmlns:a16="http://schemas.microsoft.com/office/drawing/2014/main" id="{0D8B15ED-C1DF-E8A2-8181-4804305BB06F}"/>
              </a:ext>
            </a:extLst>
          </p:cNvPr>
          <p:cNvPicPr>
            <a:picLocks noChangeAspect="1"/>
          </p:cNvPicPr>
          <p:nvPr/>
        </p:nvPicPr>
        <p:blipFill>
          <a:blip r:embed="rId3"/>
          <a:stretch>
            <a:fillRect/>
          </a:stretch>
        </p:blipFill>
        <p:spPr>
          <a:xfrm>
            <a:off x="4216892" y="3428999"/>
            <a:ext cx="6021033" cy="2687715"/>
          </a:xfrm>
          <a:prstGeom prst="rect">
            <a:avLst/>
          </a:prstGeom>
        </p:spPr>
      </p:pic>
    </p:spTree>
    <p:extLst>
      <p:ext uri="{BB962C8B-B14F-4D97-AF65-F5344CB8AC3E}">
        <p14:creationId xmlns:p14="http://schemas.microsoft.com/office/powerpoint/2010/main" val="191204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67F9E-458B-E003-7B83-C4A467E26AB6}"/>
              </a:ext>
            </a:extLst>
          </p:cNvPr>
          <p:cNvSpPr>
            <a:spLocks noGrp="1"/>
          </p:cNvSpPr>
          <p:nvPr>
            <p:ph type="title"/>
          </p:nvPr>
        </p:nvSpPr>
        <p:spPr>
          <a:xfrm>
            <a:off x="459680" y="1162932"/>
            <a:ext cx="3508639" cy="674746"/>
          </a:xfrm>
        </p:spPr>
        <p:txBody>
          <a:bodyPr/>
          <a:lstStyle/>
          <a:p>
            <a:r>
              <a:rPr lang="en-IN" sz="4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Review Table</a:t>
            </a:r>
          </a:p>
        </p:txBody>
      </p:sp>
      <p:pic>
        <p:nvPicPr>
          <p:cNvPr id="5" name="Content Placeholder 4">
            <a:extLst>
              <a:ext uri="{FF2B5EF4-FFF2-40B4-BE49-F238E27FC236}">
                <a16:creationId xmlns:a16="http://schemas.microsoft.com/office/drawing/2014/main" id="{C1D96632-7262-C261-4298-02720EF95CBA}"/>
              </a:ext>
            </a:extLst>
          </p:cNvPr>
          <p:cNvPicPr>
            <a:picLocks noGrp="1" noChangeAspect="1"/>
          </p:cNvPicPr>
          <p:nvPr>
            <p:ph idx="4294967295"/>
          </p:nvPr>
        </p:nvPicPr>
        <p:blipFill>
          <a:blip r:embed="rId2"/>
          <a:stretch>
            <a:fillRect/>
          </a:stretch>
        </p:blipFill>
        <p:spPr>
          <a:xfrm>
            <a:off x="6381750" y="452438"/>
            <a:ext cx="5810250" cy="2743200"/>
          </a:xfrm>
        </p:spPr>
      </p:pic>
      <p:pic>
        <p:nvPicPr>
          <p:cNvPr id="6" name="Content Placeholder 4">
            <a:extLst>
              <a:ext uri="{FF2B5EF4-FFF2-40B4-BE49-F238E27FC236}">
                <a16:creationId xmlns:a16="http://schemas.microsoft.com/office/drawing/2014/main" id="{567C04A5-8F93-B3AE-4480-AF65245AB97E}"/>
              </a:ext>
            </a:extLst>
          </p:cNvPr>
          <p:cNvPicPr>
            <a:picLocks noChangeAspect="1"/>
          </p:cNvPicPr>
          <p:nvPr/>
        </p:nvPicPr>
        <p:blipFill>
          <a:blip r:embed="rId3"/>
          <a:stretch>
            <a:fillRect/>
          </a:stretch>
        </p:blipFill>
        <p:spPr>
          <a:xfrm>
            <a:off x="4305669" y="3428999"/>
            <a:ext cx="5868203" cy="2976283"/>
          </a:xfrm>
          <a:prstGeom prst="rect">
            <a:avLst/>
          </a:prstGeom>
        </p:spPr>
      </p:pic>
      <p:sp>
        <p:nvSpPr>
          <p:cNvPr id="7" name="Title 1">
            <a:extLst>
              <a:ext uri="{FF2B5EF4-FFF2-40B4-BE49-F238E27FC236}">
                <a16:creationId xmlns:a16="http://schemas.microsoft.com/office/drawing/2014/main" id="{0DA71E03-DD07-C558-4180-A3B2F8AEAD4E}"/>
              </a:ext>
            </a:extLst>
          </p:cNvPr>
          <p:cNvSpPr txBox="1">
            <a:spLocks/>
          </p:cNvSpPr>
          <p:nvPr/>
        </p:nvSpPr>
        <p:spPr>
          <a:xfrm>
            <a:off x="459679" y="3952000"/>
            <a:ext cx="3508639" cy="67474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Admin Signup Table</a:t>
            </a:r>
          </a:p>
        </p:txBody>
      </p:sp>
    </p:spTree>
    <p:extLst>
      <p:ext uri="{BB962C8B-B14F-4D97-AF65-F5344CB8AC3E}">
        <p14:creationId xmlns:p14="http://schemas.microsoft.com/office/powerpoint/2010/main" val="2381951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84A91-B8EC-469B-E009-5A0ACD894944}"/>
              </a:ext>
            </a:extLst>
          </p:cNvPr>
          <p:cNvSpPr>
            <a:spLocks noGrp="1"/>
          </p:cNvSpPr>
          <p:nvPr>
            <p:ph type="title"/>
          </p:nvPr>
        </p:nvSpPr>
        <p:spPr>
          <a:xfrm>
            <a:off x="949911" y="452718"/>
            <a:ext cx="9100923" cy="914443"/>
          </a:xfrm>
        </p:spPr>
        <p:txBody>
          <a:bodyPr/>
          <a:lstStyle/>
          <a:p>
            <a:r>
              <a:rPr lang="en-IN" sz="4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Payment Table</a:t>
            </a:r>
          </a:p>
        </p:txBody>
      </p:sp>
      <p:pic>
        <p:nvPicPr>
          <p:cNvPr id="5" name="Picture 4">
            <a:extLst>
              <a:ext uri="{FF2B5EF4-FFF2-40B4-BE49-F238E27FC236}">
                <a16:creationId xmlns:a16="http://schemas.microsoft.com/office/drawing/2014/main" id="{DDB4FDF9-DA13-0806-26C1-AA0B7179F75E}"/>
              </a:ext>
            </a:extLst>
          </p:cNvPr>
          <p:cNvPicPr>
            <a:picLocks noChangeAspect="1"/>
          </p:cNvPicPr>
          <p:nvPr/>
        </p:nvPicPr>
        <p:blipFill>
          <a:blip r:embed="rId2"/>
          <a:stretch>
            <a:fillRect/>
          </a:stretch>
        </p:blipFill>
        <p:spPr>
          <a:xfrm>
            <a:off x="1014461" y="1722269"/>
            <a:ext cx="8884141" cy="4332302"/>
          </a:xfrm>
          <a:prstGeom prst="rect">
            <a:avLst/>
          </a:prstGeom>
        </p:spPr>
      </p:pic>
    </p:spTree>
    <p:extLst>
      <p:ext uri="{BB962C8B-B14F-4D97-AF65-F5344CB8AC3E}">
        <p14:creationId xmlns:p14="http://schemas.microsoft.com/office/powerpoint/2010/main" val="2463914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E22E7-1182-E11C-9C93-9D3C9CFEB90C}"/>
              </a:ext>
            </a:extLst>
          </p:cNvPr>
          <p:cNvSpPr>
            <a:spLocks noGrp="1"/>
          </p:cNvSpPr>
          <p:nvPr>
            <p:ph type="title"/>
          </p:nvPr>
        </p:nvSpPr>
        <p:spPr>
          <a:xfrm>
            <a:off x="853113" y="497890"/>
            <a:ext cx="8825659" cy="860394"/>
          </a:xfrm>
        </p:spPr>
        <p:txBody>
          <a:bodyPr/>
          <a:lstStyle/>
          <a:p>
            <a:r>
              <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Future Scope</a:t>
            </a:r>
          </a:p>
        </p:txBody>
      </p:sp>
      <p:sp>
        <p:nvSpPr>
          <p:cNvPr id="3" name="Text Placeholder 2">
            <a:extLst>
              <a:ext uri="{FF2B5EF4-FFF2-40B4-BE49-F238E27FC236}">
                <a16:creationId xmlns:a16="http://schemas.microsoft.com/office/drawing/2014/main" id="{FE78098E-CFAE-94B4-F343-FD7ED757448C}"/>
              </a:ext>
            </a:extLst>
          </p:cNvPr>
          <p:cNvSpPr>
            <a:spLocks noGrp="1"/>
          </p:cNvSpPr>
          <p:nvPr>
            <p:ph type="body" sz="half" idx="2"/>
          </p:nvPr>
        </p:nvSpPr>
        <p:spPr>
          <a:xfrm>
            <a:off x="719948" y="1225118"/>
            <a:ext cx="10270607" cy="5486400"/>
          </a:xfrm>
        </p:spPr>
        <p:txBody>
          <a:bodyPr>
            <a:normAutofit fontScale="47500" lnSpcReduction="20000"/>
          </a:bodyPr>
          <a:lstStyle/>
          <a:p>
            <a:pPr algn="l"/>
            <a:endParaRPr lang="en-IN" sz="1800" b="0" i="0" u="none" strike="noStrike" baseline="0" dirty="0">
              <a:solidFill>
                <a:srgbClr val="000000"/>
              </a:solidFill>
              <a:latin typeface="Arial" panose="020B0604020202020204" pitchFamily="34" charset="0"/>
            </a:endParaRPr>
          </a:p>
          <a:p>
            <a:r>
              <a:rPr lang="en-US" sz="3800" b="0" i="0" u="none" strike="noStrike" baseline="0" dirty="0">
                <a:latin typeface="Times New Roman" panose="02020603050405020304" pitchFamily="18" charset="0"/>
                <a:cs typeface="Times New Roman" panose="02020603050405020304" pitchFamily="18" charset="0"/>
              </a:rPr>
              <a:t>• </a:t>
            </a:r>
            <a:r>
              <a:rPr lang="en-US" sz="3800" b="1" i="0" u="none" strike="noStrike" baseline="0" dirty="0">
                <a:latin typeface="Times New Roman" panose="02020603050405020304" pitchFamily="18" charset="0"/>
                <a:cs typeface="Times New Roman" panose="02020603050405020304" pitchFamily="18" charset="0"/>
              </a:rPr>
              <a:t>2-way Authentication factor for password validation techniques: </a:t>
            </a:r>
            <a:r>
              <a:rPr lang="en-US" sz="3800" b="0" i="0" u="none" strike="noStrike" baseline="0" dirty="0">
                <a:solidFill>
                  <a:schemeClr val="tx1">
                    <a:lumMod val="85000"/>
                  </a:schemeClr>
                </a:solidFill>
                <a:latin typeface="Times New Roman" panose="02020603050405020304" pitchFamily="18" charset="0"/>
                <a:cs typeface="Times New Roman" panose="02020603050405020304" pitchFamily="18" charset="0"/>
              </a:rPr>
              <a:t>With 2-Step Verification (also known as two-factor authentication), you add an extra layer of security to your account in case your password is stolen. </a:t>
            </a:r>
          </a:p>
          <a:p>
            <a:endParaRPr lang="en-IN" sz="3800" b="0" i="0" u="none" strike="noStrike" baseline="0" dirty="0">
              <a:solidFill>
                <a:schemeClr val="tx1">
                  <a:lumMod val="85000"/>
                </a:schemeClr>
              </a:solidFill>
              <a:latin typeface="Times New Roman" panose="02020603050405020304" pitchFamily="18" charset="0"/>
              <a:cs typeface="Times New Roman" panose="02020603050405020304" pitchFamily="18" charset="0"/>
            </a:endParaRPr>
          </a:p>
          <a:p>
            <a:r>
              <a:rPr lang="en-US" sz="3800" b="0" i="0" u="none" strike="noStrike" baseline="0" dirty="0">
                <a:latin typeface="Times New Roman" panose="02020603050405020304" pitchFamily="18" charset="0"/>
                <a:cs typeface="Times New Roman" panose="02020603050405020304" pitchFamily="18" charset="0"/>
              </a:rPr>
              <a:t>• </a:t>
            </a:r>
            <a:r>
              <a:rPr lang="en-US" sz="3800" b="1" i="0" u="none" strike="noStrike" baseline="0" dirty="0">
                <a:latin typeface="Times New Roman" panose="02020603050405020304" pitchFamily="18" charset="0"/>
                <a:cs typeface="Times New Roman" panose="02020603050405020304" pitchFamily="18" charset="0"/>
              </a:rPr>
              <a:t>Integration with wearables and IoT devices</a:t>
            </a:r>
            <a:r>
              <a:rPr lang="en-US" sz="3800" b="0" i="0" u="none" strike="noStrike" baseline="0" dirty="0">
                <a:latin typeface="Times New Roman" panose="02020603050405020304" pitchFamily="18" charset="0"/>
                <a:cs typeface="Times New Roman" panose="02020603050405020304" pitchFamily="18" charset="0"/>
              </a:rPr>
              <a:t>:</a:t>
            </a:r>
            <a:r>
              <a:rPr lang="en-US" sz="3800" b="1" dirty="0">
                <a:latin typeface="Times New Roman" panose="02020603050405020304" pitchFamily="18" charset="0"/>
                <a:cs typeface="Times New Roman" panose="02020603050405020304" pitchFamily="18" charset="0"/>
              </a:rPr>
              <a:t> </a:t>
            </a:r>
            <a:r>
              <a:rPr lang="en-US" sz="3800" b="0" i="0" u="none" strike="noStrike" baseline="0" dirty="0">
                <a:solidFill>
                  <a:schemeClr val="tx1">
                    <a:lumMod val="85000"/>
                  </a:schemeClr>
                </a:solidFill>
                <a:latin typeface="Times New Roman" panose="02020603050405020304" pitchFamily="18" charset="0"/>
                <a:cs typeface="Times New Roman" panose="02020603050405020304" pitchFamily="18" charset="0"/>
              </a:rPr>
              <a:t>Fitness apps will continue to integrate with wearable devices like smartwatches, fitness trackers, and IoT devices like smart scales and heart rate monitors. This will allow </a:t>
            </a:r>
            <a:r>
              <a:rPr lang="en-US" sz="3800" b="0" i="0" u="none" strike="noStrike" baseline="0" dirty="0" err="1">
                <a:solidFill>
                  <a:schemeClr val="tx1">
                    <a:lumMod val="85000"/>
                  </a:schemeClr>
                </a:solidFill>
                <a:latin typeface="Times New Roman" panose="02020603050405020304" pitchFamily="18" charset="0"/>
                <a:cs typeface="Times New Roman" panose="02020603050405020304" pitchFamily="18" charset="0"/>
              </a:rPr>
              <a:t>NovaFit</a:t>
            </a:r>
            <a:r>
              <a:rPr lang="en-US" sz="3800" b="0" i="0" u="none" strike="noStrike" baseline="0" dirty="0">
                <a:solidFill>
                  <a:schemeClr val="tx1">
                    <a:lumMod val="85000"/>
                  </a:schemeClr>
                </a:solidFill>
                <a:latin typeface="Times New Roman" panose="02020603050405020304" pitchFamily="18" charset="0"/>
                <a:cs typeface="Times New Roman" panose="02020603050405020304" pitchFamily="18" charset="0"/>
              </a:rPr>
              <a:t> to track users' activities and health metrics more accurately and provide better recommendations. </a:t>
            </a:r>
          </a:p>
          <a:p>
            <a:r>
              <a:rPr lang="en-US" sz="3800" b="0" i="0" u="none" strike="noStrike" baseline="0" dirty="0">
                <a:latin typeface="Times New Roman" panose="02020603050405020304" pitchFamily="18" charset="0"/>
                <a:cs typeface="Times New Roman" panose="02020603050405020304" pitchFamily="18" charset="0"/>
              </a:rPr>
              <a:t>• </a:t>
            </a:r>
            <a:r>
              <a:rPr lang="en-US" sz="3800" b="1" i="0" u="none" strike="noStrike" baseline="0" dirty="0">
                <a:latin typeface="Times New Roman" panose="02020603050405020304" pitchFamily="18" charset="0"/>
                <a:cs typeface="Times New Roman" panose="02020603050405020304" pitchFamily="18" charset="0"/>
              </a:rPr>
              <a:t>Gamification</a:t>
            </a:r>
            <a:r>
              <a:rPr lang="en-US" sz="3800" b="0" i="0" u="none" strike="noStrike" baseline="0" dirty="0">
                <a:latin typeface="Times New Roman" panose="02020603050405020304" pitchFamily="18" charset="0"/>
                <a:cs typeface="Times New Roman" panose="02020603050405020304" pitchFamily="18" charset="0"/>
              </a:rPr>
              <a:t>: </a:t>
            </a:r>
            <a:r>
              <a:rPr lang="en-US" sz="3800" b="0" i="0" u="none" strike="noStrike" baseline="0" dirty="0">
                <a:solidFill>
                  <a:schemeClr val="tx1">
                    <a:lumMod val="85000"/>
                  </a:schemeClr>
                </a:solidFill>
                <a:latin typeface="Times New Roman" panose="02020603050405020304" pitchFamily="18" charset="0"/>
                <a:cs typeface="Times New Roman" panose="02020603050405020304" pitchFamily="18" charset="0"/>
              </a:rPr>
              <a:t>Fitness apps will increasingly incorporate gamification elements to keep users engaged and motivated. </a:t>
            </a:r>
            <a:r>
              <a:rPr lang="en-US" sz="3800" b="0" i="0" u="none" strike="noStrike" baseline="0" dirty="0" err="1">
                <a:solidFill>
                  <a:schemeClr val="tx1">
                    <a:lumMod val="85000"/>
                  </a:schemeClr>
                </a:solidFill>
                <a:latin typeface="Times New Roman" panose="02020603050405020304" pitchFamily="18" charset="0"/>
                <a:cs typeface="Times New Roman" panose="02020603050405020304" pitchFamily="18" charset="0"/>
              </a:rPr>
              <a:t>NovaFit</a:t>
            </a:r>
            <a:r>
              <a:rPr lang="en-US" sz="3800" b="0" i="0" u="none" strike="noStrike" baseline="0" dirty="0">
                <a:solidFill>
                  <a:schemeClr val="tx1">
                    <a:lumMod val="85000"/>
                  </a:schemeClr>
                </a:solidFill>
                <a:latin typeface="Times New Roman" panose="02020603050405020304" pitchFamily="18" charset="0"/>
                <a:cs typeface="Times New Roman" panose="02020603050405020304" pitchFamily="18" charset="0"/>
              </a:rPr>
              <a:t> could use gamification to create challenges, rewards, and leaderboards to motivate users to stick to their fitness goals. </a:t>
            </a:r>
          </a:p>
          <a:p>
            <a:r>
              <a:rPr lang="en-US" sz="3800" b="0" i="0" u="none" strike="noStrike" baseline="0" dirty="0">
                <a:latin typeface="Times New Roman" panose="02020603050405020304" pitchFamily="18" charset="0"/>
                <a:cs typeface="Times New Roman" panose="02020603050405020304" pitchFamily="18" charset="0"/>
              </a:rPr>
              <a:t>• </a:t>
            </a:r>
            <a:r>
              <a:rPr lang="en-US" sz="3800" b="1" i="0" u="none" strike="noStrike" baseline="0" dirty="0">
                <a:latin typeface="Times New Roman" panose="02020603050405020304" pitchFamily="18" charset="0"/>
                <a:cs typeface="Times New Roman" panose="02020603050405020304" pitchFamily="18" charset="0"/>
              </a:rPr>
              <a:t>Social features: </a:t>
            </a:r>
            <a:r>
              <a:rPr lang="en-US" sz="3800" b="0" i="0" u="none" strike="noStrike" baseline="0" dirty="0">
                <a:solidFill>
                  <a:schemeClr val="tx1">
                    <a:lumMod val="85000"/>
                  </a:schemeClr>
                </a:solidFill>
                <a:latin typeface="Times New Roman" panose="02020603050405020304" pitchFamily="18" charset="0"/>
                <a:cs typeface="Times New Roman" panose="02020603050405020304" pitchFamily="18" charset="0"/>
              </a:rPr>
              <a:t>Social features like chat rooms, forums, and social media integration will allow users to connect with others who share similar fitness goals, creating a sense of community and support. </a:t>
            </a:r>
            <a:r>
              <a:rPr lang="en-US" sz="3800" b="0" i="0" u="none" strike="noStrike" baseline="0" dirty="0" err="1">
                <a:solidFill>
                  <a:schemeClr val="tx1">
                    <a:lumMod val="85000"/>
                  </a:schemeClr>
                </a:solidFill>
                <a:latin typeface="Times New Roman" panose="02020603050405020304" pitchFamily="18" charset="0"/>
                <a:cs typeface="Times New Roman" panose="02020603050405020304" pitchFamily="18" charset="0"/>
              </a:rPr>
              <a:t>NovaFit</a:t>
            </a:r>
            <a:r>
              <a:rPr lang="en-US" sz="3800" b="0" i="0" u="none" strike="noStrike" baseline="0" dirty="0">
                <a:solidFill>
                  <a:schemeClr val="tx1">
                    <a:lumMod val="85000"/>
                  </a:schemeClr>
                </a:solidFill>
                <a:latin typeface="Times New Roman" panose="02020603050405020304" pitchFamily="18" charset="0"/>
                <a:cs typeface="Times New Roman" panose="02020603050405020304" pitchFamily="18" charset="0"/>
              </a:rPr>
              <a:t> could leverage social features to create a network of users who support and motivate each other in their fitness journeys. </a:t>
            </a:r>
          </a:p>
          <a:p>
            <a:endParaRPr lang="en-IN" sz="3800" b="0" i="0" u="none" strike="noStrike" baseline="0" dirty="0">
              <a:solidFill>
                <a:schemeClr val="tx1">
                  <a:lumMod val="85000"/>
                </a:schemeClr>
              </a:solidFill>
              <a:latin typeface="Times New Roman" panose="02020603050405020304" pitchFamily="18" charset="0"/>
              <a:cs typeface="Times New Roman" panose="02020603050405020304" pitchFamily="18" charset="0"/>
            </a:endParaRPr>
          </a:p>
          <a:p>
            <a:r>
              <a:rPr lang="en-US" sz="3800" b="0" i="0" u="none" strike="noStrike" baseline="0" dirty="0">
                <a:latin typeface="Times New Roman" panose="02020603050405020304" pitchFamily="18" charset="0"/>
                <a:cs typeface="Times New Roman" panose="02020603050405020304" pitchFamily="18" charset="0"/>
              </a:rPr>
              <a:t>• </a:t>
            </a:r>
            <a:r>
              <a:rPr lang="en-US" sz="3800" b="1" i="0" u="none" strike="noStrike" baseline="0" dirty="0">
                <a:latin typeface="Times New Roman" panose="02020603050405020304" pitchFamily="18" charset="0"/>
                <a:cs typeface="Times New Roman" panose="02020603050405020304" pitchFamily="18" charset="0"/>
              </a:rPr>
              <a:t>Implementing SMTP protocol: </a:t>
            </a:r>
            <a:r>
              <a:rPr lang="en-US" sz="3800" b="0" i="0" u="none" strike="noStrike" baseline="0" dirty="0">
                <a:solidFill>
                  <a:schemeClr val="tx1">
                    <a:lumMod val="85000"/>
                  </a:schemeClr>
                </a:solidFill>
                <a:latin typeface="Times New Roman" panose="02020603050405020304" pitchFamily="18" charset="0"/>
                <a:cs typeface="Times New Roman" panose="02020603050405020304" pitchFamily="18" charset="0"/>
              </a:rPr>
              <a:t>SMTP as a method to transfer mail from one user to another. The end-to-end model is used to communicate between different organizations whereas the store and forward method is used within an organization. </a:t>
            </a:r>
          </a:p>
          <a:p>
            <a:endParaRPr lang="en-IN" dirty="0"/>
          </a:p>
        </p:txBody>
      </p:sp>
    </p:spTree>
    <p:extLst>
      <p:ext uri="{BB962C8B-B14F-4D97-AF65-F5344CB8AC3E}">
        <p14:creationId xmlns:p14="http://schemas.microsoft.com/office/powerpoint/2010/main" val="2184561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5605F7-8ACF-4716-F461-2FDC4C7900A4}"/>
              </a:ext>
            </a:extLst>
          </p:cNvPr>
          <p:cNvSpPr txBox="1"/>
          <p:nvPr/>
        </p:nvSpPr>
        <p:spPr>
          <a:xfrm>
            <a:off x="3595457" y="2636667"/>
            <a:ext cx="5299968" cy="1200329"/>
          </a:xfrm>
          <a:prstGeom prst="rect">
            <a:avLst/>
          </a:prstGeom>
          <a:noFill/>
        </p:spPr>
        <p:txBody>
          <a:bodyPr wrap="square" rtlCol="0">
            <a:spAutoFit/>
          </a:bodyPr>
          <a:lstStyle/>
          <a:p>
            <a:r>
              <a:rPr lang="en-IN" sz="72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2657147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485FE-76F4-08EC-9DB4-3C6EAE5F823B}"/>
              </a:ext>
            </a:extLst>
          </p:cNvPr>
          <p:cNvSpPr>
            <a:spLocks noGrp="1"/>
          </p:cNvSpPr>
          <p:nvPr>
            <p:ph type="title"/>
          </p:nvPr>
        </p:nvSpPr>
        <p:spPr>
          <a:xfrm>
            <a:off x="905522" y="719090"/>
            <a:ext cx="9145312" cy="878891"/>
          </a:xfrm>
        </p:spPr>
        <p:txBody>
          <a:bodyPr>
            <a:normAutofit/>
          </a:bodyPr>
          <a:lstStyle/>
          <a:p>
            <a:r>
              <a:rPr lang="en-IN" sz="4800" b="1" i="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786F4A2A-160B-9AA0-5A25-970A5F812702}"/>
              </a:ext>
            </a:extLst>
          </p:cNvPr>
          <p:cNvSpPr>
            <a:spLocks noGrp="1"/>
          </p:cNvSpPr>
          <p:nvPr>
            <p:ph idx="1"/>
          </p:nvPr>
        </p:nvSpPr>
        <p:spPr>
          <a:xfrm>
            <a:off x="904542" y="1597982"/>
            <a:ext cx="9145312" cy="4650418"/>
          </a:xfrm>
        </p:spPr>
        <p:txBody>
          <a:bodyPr>
            <a:normAutofit/>
          </a:bodyPr>
          <a:lstStyle/>
          <a:p>
            <a:pPr marL="0" indent="0">
              <a:lnSpc>
                <a:spcPct val="150000"/>
              </a:lnSpc>
              <a:buNone/>
            </a:pPr>
            <a:r>
              <a:rPr lang="en-US" sz="1800" b="0" i="0" u="none" strike="noStrike" baseline="0" dirty="0">
                <a:solidFill>
                  <a:schemeClr val="tx1">
                    <a:lumMod val="85000"/>
                  </a:schemeClr>
                </a:solidFill>
                <a:latin typeface="Times New Roman" panose="02020603050405020304" pitchFamily="18" charset="0"/>
              </a:rPr>
              <a:t>NOVAFIT a Fitness App is a collective effort of our team, aimed to ease the process of attendance tracking of employees, and calculate allowances for them accordingly. It is aimed to be used for all employees, from CTO to Interns to contact based employees. It has potential to be segregated to a generalized NOVAFIT application for customization and quick deployment for any company. </a:t>
            </a:r>
          </a:p>
          <a:p>
            <a:pPr marL="0" indent="0">
              <a:lnSpc>
                <a:spcPct val="150000"/>
              </a:lnSpc>
              <a:buNone/>
            </a:pPr>
            <a:r>
              <a:rPr lang="en-US" sz="1800" b="0" i="0" u="none" strike="noStrike" baseline="0" dirty="0">
                <a:solidFill>
                  <a:schemeClr val="tx1">
                    <a:lumMod val="85000"/>
                  </a:schemeClr>
                </a:solidFill>
                <a:latin typeface="Times New Roman" panose="02020603050405020304" pitchFamily="18" charset="0"/>
              </a:rPr>
              <a:t>The best part of this application, that it is rigid enough, that no employee can lie about their attendance data, while flexible enough that allows allowances to be updated by the concerned HR or Manager. To achieve this, this application takes its input data from “Microsoft Dynamics” instead of manual input; removing redundancy in the process possibility of error in the data. </a:t>
            </a:r>
            <a:endParaRPr lang="en-IN" sz="1800" dirty="0">
              <a:solidFill>
                <a:schemeClr val="tx1">
                  <a:lumMod val="85000"/>
                </a:schemeClr>
              </a:solidFill>
            </a:endParaRPr>
          </a:p>
        </p:txBody>
      </p:sp>
    </p:spTree>
    <p:extLst>
      <p:ext uri="{BB962C8B-B14F-4D97-AF65-F5344CB8AC3E}">
        <p14:creationId xmlns:p14="http://schemas.microsoft.com/office/powerpoint/2010/main" val="1514733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E7739-43B7-064F-7A9D-AF6EF3594263}"/>
              </a:ext>
            </a:extLst>
          </p:cNvPr>
          <p:cNvSpPr>
            <a:spLocks noGrp="1"/>
          </p:cNvSpPr>
          <p:nvPr>
            <p:ph type="title"/>
          </p:nvPr>
        </p:nvSpPr>
        <p:spPr>
          <a:xfrm>
            <a:off x="967666" y="609601"/>
            <a:ext cx="9082187" cy="890726"/>
          </a:xfrm>
        </p:spPr>
        <p:txBody>
          <a:bodyPr/>
          <a:lstStyle/>
          <a:p>
            <a:r>
              <a:rPr lang="en-IN" sz="4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Features </a:t>
            </a:r>
            <a:r>
              <a:rPr lang="en-IN"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D028F92E-7EA6-0647-3875-06C0B764C13F}"/>
              </a:ext>
            </a:extLst>
          </p:cNvPr>
          <p:cNvSpPr>
            <a:spLocks noGrp="1"/>
          </p:cNvSpPr>
          <p:nvPr>
            <p:ph idx="1"/>
          </p:nvPr>
        </p:nvSpPr>
        <p:spPr>
          <a:xfrm>
            <a:off x="967666" y="1580226"/>
            <a:ext cx="9082187" cy="4668174"/>
          </a:xfrm>
        </p:spPr>
        <p:txBody>
          <a:bodyPr>
            <a:noAutofit/>
          </a:bodyPr>
          <a:lstStyle/>
          <a:p>
            <a:pPr>
              <a:buFont typeface="Wingdings" panose="05000000000000000000" pitchFamily="2" charset="2"/>
              <a:buChar char="ü"/>
            </a:pPr>
            <a:r>
              <a:rPr lang="en-US" dirty="0">
                <a:solidFill>
                  <a:schemeClr val="tx1">
                    <a:lumMod val="85000"/>
                  </a:schemeClr>
                </a:solidFill>
                <a:latin typeface="Times New Roman" panose="02020603050405020304" pitchFamily="18" charset="0"/>
                <a:cs typeface="Times New Roman" panose="02020603050405020304" pitchFamily="18" charset="0"/>
              </a:rPr>
              <a:t>Trainers and Trainee can Signup and Login. </a:t>
            </a:r>
          </a:p>
          <a:p>
            <a:pPr>
              <a:buFont typeface="Wingdings" panose="05000000000000000000" pitchFamily="2" charset="2"/>
              <a:buChar char="ü"/>
            </a:pPr>
            <a:r>
              <a:rPr lang="en-US" dirty="0">
                <a:solidFill>
                  <a:schemeClr val="tx1">
                    <a:lumMod val="85000"/>
                  </a:schemeClr>
                </a:solidFill>
                <a:latin typeface="Times New Roman" panose="02020603050405020304" pitchFamily="18" charset="0"/>
                <a:cs typeface="Times New Roman" panose="02020603050405020304" pitchFamily="18" charset="0"/>
              </a:rPr>
              <a:t>Trainee can purchase any subscription plan and can have complementary sessions.</a:t>
            </a:r>
          </a:p>
          <a:p>
            <a:pPr>
              <a:buFont typeface="Wingdings" panose="05000000000000000000" pitchFamily="2" charset="2"/>
              <a:buChar char="ü"/>
            </a:pPr>
            <a:r>
              <a:rPr lang="en-US" dirty="0">
                <a:solidFill>
                  <a:schemeClr val="tx1">
                    <a:lumMod val="85000"/>
                  </a:schemeClr>
                </a:solidFill>
                <a:latin typeface="Times New Roman" panose="02020603050405020304" pitchFamily="18" charset="0"/>
                <a:cs typeface="Times New Roman" panose="02020603050405020304" pitchFamily="18" charset="0"/>
              </a:rPr>
              <a:t>Subscription plan will be of 3 types silver gold platinum.</a:t>
            </a:r>
          </a:p>
          <a:p>
            <a:pPr>
              <a:buFont typeface="Wingdings" panose="05000000000000000000" pitchFamily="2" charset="2"/>
              <a:buChar char="ü"/>
            </a:pPr>
            <a:r>
              <a:rPr lang="en-US" dirty="0">
                <a:solidFill>
                  <a:schemeClr val="tx1">
                    <a:lumMod val="85000"/>
                  </a:schemeClr>
                </a:solidFill>
                <a:latin typeface="Times New Roman" panose="02020603050405020304" pitchFamily="18" charset="0"/>
                <a:cs typeface="Times New Roman" panose="02020603050405020304" pitchFamily="18" charset="0"/>
              </a:rPr>
              <a:t>Logging of all activities and data manipulation.</a:t>
            </a:r>
          </a:p>
          <a:p>
            <a:pPr>
              <a:buFont typeface="Wingdings" panose="05000000000000000000" pitchFamily="2" charset="2"/>
              <a:buChar char="ü"/>
            </a:pPr>
            <a:r>
              <a:rPr lang="en-US" dirty="0">
                <a:solidFill>
                  <a:schemeClr val="tx1">
                    <a:lumMod val="85000"/>
                  </a:schemeClr>
                </a:solidFill>
                <a:latin typeface="Times New Roman" panose="02020603050405020304" pitchFamily="18" charset="0"/>
                <a:cs typeface="Times New Roman" panose="02020603050405020304" pitchFamily="18" charset="0"/>
              </a:rPr>
              <a:t>Trainer will be allocated based on their experience and field.</a:t>
            </a:r>
          </a:p>
          <a:p>
            <a:pPr>
              <a:buFont typeface="Wingdings" panose="05000000000000000000" pitchFamily="2" charset="2"/>
              <a:buChar char="ü"/>
            </a:pPr>
            <a:r>
              <a:rPr lang="en-US" dirty="0">
                <a:solidFill>
                  <a:schemeClr val="tx1">
                    <a:lumMod val="85000"/>
                  </a:schemeClr>
                </a:solidFill>
                <a:latin typeface="Times New Roman" panose="02020603050405020304" pitchFamily="18" charset="0"/>
                <a:cs typeface="Times New Roman" panose="02020603050405020304" pitchFamily="18" charset="0"/>
              </a:rPr>
              <a:t>Trainee can update their attendance.</a:t>
            </a:r>
          </a:p>
          <a:p>
            <a:pPr>
              <a:buFont typeface="Wingdings" panose="05000000000000000000" pitchFamily="2" charset="2"/>
              <a:buChar char="ü"/>
            </a:pPr>
            <a:r>
              <a:rPr lang="en-US" dirty="0">
                <a:solidFill>
                  <a:schemeClr val="tx1">
                    <a:lumMod val="85000"/>
                  </a:schemeClr>
                </a:solidFill>
                <a:latin typeface="Times New Roman" panose="02020603050405020304" pitchFamily="18" charset="0"/>
                <a:cs typeface="Times New Roman" panose="02020603050405020304" pitchFamily="18" charset="0"/>
              </a:rPr>
              <a:t>A shop is also included in the app but only subscribed user can purchase..</a:t>
            </a:r>
          </a:p>
          <a:p>
            <a:pPr>
              <a:buFont typeface="Wingdings" panose="05000000000000000000" pitchFamily="2" charset="2"/>
              <a:buChar char="ü"/>
            </a:pPr>
            <a:r>
              <a:rPr lang="en-US" dirty="0">
                <a:solidFill>
                  <a:schemeClr val="tx1">
                    <a:lumMod val="85000"/>
                  </a:schemeClr>
                </a:solidFill>
                <a:latin typeface="Times New Roman" panose="02020603050405020304" pitchFamily="18" charset="0"/>
                <a:cs typeface="Times New Roman" panose="02020603050405020304" pitchFamily="18" charset="0"/>
              </a:rPr>
              <a:t>Trainee can post the Review and can Contact us by filling the contact form.</a:t>
            </a:r>
          </a:p>
          <a:p>
            <a:pPr>
              <a:buFont typeface="Wingdings" panose="05000000000000000000" pitchFamily="2" charset="2"/>
              <a:buChar char="ü"/>
            </a:pPr>
            <a:r>
              <a:rPr lang="en-US" dirty="0">
                <a:solidFill>
                  <a:schemeClr val="tx1">
                    <a:lumMod val="85000"/>
                  </a:schemeClr>
                </a:solidFill>
                <a:latin typeface="Times New Roman" panose="02020603050405020304" pitchFamily="18" charset="0"/>
                <a:cs typeface="Times New Roman" panose="02020603050405020304" pitchFamily="18" charset="0"/>
              </a:rPr>
              <a:t>Admin can view all the trainee and trainers and can update the </a:t>
            </a:r>
            <a:r>
              <a:rPr lang="en-US" dirty="0" err="1">
                <a:solidFill>
                  <a:schemeClr val="tx1">
                    <a:lumMod val="85000"/>
                  </a:schemeClr>
                </a:solidFill>
                <a:latin typeface="Times New Roman" panose="02020603050405020304" pitchFamily="18" charset="0"/>
                <a:cs typeface="Times New Roman" panose="02020603050405020304" pitchFamily="18" charset="0"/>
              </a:rPr>
              <a:t>Faq</a:t>
            </a:r>
            <a:r>
              <a:rPr lang="en-US" dirty="0">
                <a:solidFill>
                  <a:schemeClr val="tx1">
                    <a:lumMod val="85000"/>
                  </a:schemeClr>
                </a:solidFill>
                <a:latin typeface="Times New Roman" panose="02020603050405020304" pitchFamily="18" charset="0"/>
                <a:cs typeface="Times New Roman" panose="02020603050405020304" pitchFamily="18" charset="0"/>
              </a:rPr>
              <a:t>, shop items.</a:t>
            </a:r>
          </a:p>
          <a:p>
            <a:pPr>
              <a:buFont typeface="Wingdings" panose="05000000000000000000" pitchFamily="2" charset="2"/>
              <a:buChar char="ü"/>
            </a:pPr>
            <a:r>
              <a:rPr lang="en-US" dirty="0">
                <a:solidFill>
                  <a:schemeClr val="tx1">
                    <a:lumMod val="85000"/>
                  </a:schemeClr>
                </a:solidFill>
                <a:latin typeface="Times New Roman" panose="02020603050405020304" pitchFamily="18" charset="0"/>
                <a:cs typeface="Times New Roman" panose="02020603050405020304" pitchFamily="18" charset="0"/>
              </a:rPr>
              <a:t>Trainer can view how many trainee are </a:t>
            </a:r>
            <a:r>
              <a:rPr lang="en-US" dirty="0" err="1">
                <a:solidFill>
                  <a:schemeClr val="tx1">
                    <a:lumMod val="85000"/>
                  </a:schemeClr>
                </a:solidFill>
                <a:latin typeface="Times New Roman" panose="02020603050405020304" pitchFamily="18" charset="0"/>
                <a:cs typeface="Times New Roman" panose="02020603050405020304" pitchFamily="18" charset="0"/>
              </a:rPr>
              <a:t>accociated</a:t>
            </a:r>
            <a:r>
              <a:rPr lang="en-US" dirty="0">
                <a:solidFill>
                  <a:schemeClr val="tx1">
                    <a:lumMod val="85000"/>
                  </a:schemeClr>
                </a:solidFill>
                <a:latin typeface="Times New Roman" panose="02020603050405020304" pitchFamily="18" charset="0"/>
                <a:cs typeface="Times New Roman" panose="02020603050405020304" pitchFamily="18" charset="0"/>
              </a:rPr>
              <a:t> with them.</a:t>
            </a:r>
          </a:p>
          <a:p>
            <a:pPr>
              <a:buFont typeface="Wingdings" panose="05000000000000000000" pitchFamily="2" charset="2"/>
              <a:buChar char="ü"/>
            </a:pPr>
            <a:r>
              <a:rPr lang="en-US" dirty="0">
                <a:solidFill>
                  <a:schemeClr val="tx1">
                    <a:lumMod val="85000"/>
                  </a:schemeClr>
                </a:solidFill>
                <a:latin typeface="Times New Roman" panose="02020603050405020304" pitchFamily="18" charset="0"/>
                <a:cs typeface="Times New Roman" panose="02020603050405020304" pitchFamily="18" charset="0"/>
              </a:rPr>
              <a:t>Authentication via JSONWEBTOKEN removing possibility of </a:t>
            </a:r>
            <a:r>
              <a:rPr lang="en-US" dirty="0" err="1">
                <a:solidFill>
                  <a:schemeClr val="tx1">
                    <a:lumMod val="85000"/>
                  </a:schemeClr>
                </a:solidFill>
                <a:latin typeface="Times New Roman" panose="02020603050405020304" pitchFamily="18" charset="0"/>
                <a:cs typeface="Times New Roman" panose="02020603050405020304" pitchFamily="18" charset="0"/>
              </a:rPr>
              <a:t>unauthorised</a:t>
            </a:r>
            <a:r>
              <a:rPr lang="en-US" dirty="0">
                <a:solidFill>
                  <a:schemeClr val="tx1">
                    <a:lumMod val="85000"/>
                  </a:schemeClr>
                </a:solidFill>
                <a:latin typeface="Times New Roman" panose="02020603050405020304" pitchFamily="18" charset="0"/>
                <a:cs typeface="Times New Roman" panose="02020603050405020304" pitchFamily="18" charset="0"/>
              </a:rPr>
              <a:t> access</a:t>
            </a:r>
            <a:endParaRPr lang="en-IN" dirty="0">
              <a:solidFill>
                <a:schemeClr val="tx1">
                  <a:lumMod val="8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4881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D572-8E12-BAE4-F10D-2CCA20061125}"/>
              </a:ext>
            </a:extLst>
          </p:cNvPr>
          <p:cNvSpPr>
            <a:spLocks noGrp="1"/>
          </p:cNvSpPr>
          <p:nvPr>
            <p:ph type="title"/>
          </p:nvPr>
        </p:nvSpPr>
        <p:spPr>
          <a:xfrm>
            <a:off x="914400" y="609601"/>
            <a:ext cx="9136434" cy="872970"/>
          </a:xfrm>
        </p:spPr>
        <p:txBody>
          <a:bodyPr/>
          <a:lstStyle/>
          <a:p>
            <a:r>
              <a:rPr lang="en-IN" sz="4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Purpose</a:t>
            </a:r>
            <a:r>
              <a:rPr lang="en-IN" dirty="0"/>
              <a:t> </a:t>
            </a:r>
          </a:p>
        </p:txBody>
      </p:sp>
      <p:sp>
        <p:nvSpPr>
          <p:cNvPr id="3" name="Content Placeholder 2">
            <a:extLst>
              <a:ext uri="{FF2B5EF4-FFF2-40B4-BE49-F238E27FC236}">
                <a16:creationId xmlns:a16="http://schemas.microsoft.com/office/drawing/2014/main" id="{21580D31-9C64-C35D-3800-36FD4B2A5F99}"/>
              </a:ext>
            </a:extLst>
          </p:cNvPr>
          <p:cNvSpPr>
            <a:spLocks noGrp="1"/>
          </p:cNvSpPr>
          <p:nvPr>
            <p:ph idx="1"/>
          </p:nvPr>
        </p:nvSpPr>
        <p:spPr>
          <a:xfrm>
            <a:off x="914400" y="1555768"/>
            <a:ext cx="9330431" cy="4692631"/>
          </a:xfrm>
        </p:spPr>
        <p:txBody>
          <a:bodyPr>
            <a:noAutofit/>
          </a:bodyPr>
          <a:lstStyle/>
          <a:p>
            <a:pPr>
              <a:buFont typeface="Wingdings" panose="05000000000000000000" pitchFamily="2" charset="2"/>
              <a:buChar char="ü"/>
            </a:pPr>
            <a:r>
              <a:rPr lang="en-US" b="0" i="0" u="none" strike="noStrike" baseline="0" dirty="0">
                <a:solidFill>
                  <a:schemeClr val="tx1">
                    <a:lumMod val="85000"/>
                  </a:schemeClr>
                </a:solidFill>
                <a:latin typeface="Times New Roman" panose="02020603050405020304" pitchFamily="18" charset="0"/>
              </a:rPr>
              <a:t>The </a:t>
            </a:r>
            <a:r>
              <a:rPr lang="en-US" b="0" i="0" u="none" strike="noStrike" baseline="0" dirty="0" err="1">
                <a:solidFill>
                  <a:schemeClr val="tx1">
                    <a:lumMod val="85000"/>
                  </a:schemeClr>
                </a:solidFill>
                <a:latin typeface="Times New Roman" panose="02020603050405020304" pitchFamily="18" charset="0"/>
              </a:rPr>
              <a:t>Novafit</a:t>
            </a:r>
            <a:r>
              <a:rPr lang="en-US" b="0" i="0" u="none" strike="noStrike" baseline="0" dirty="0">
                <a:solidFill>
                  <a:schemeClr val="tx1">
                    <a:lumMod val="85000"/>
                  </a:schemeClr>
                </a:solidFill>
                <a:latin typeface="Times New Roman" panose="02020603050405020304" pitchFamily="18" charset="0"/>
              </a:rPr>
              <a:t> app is a fitness app that is designed to help people improve their physical health and fitness levels. The app provides users with a range of features and tools to help them track their fitness progress, set fitness goals, and access a variety of workout programs and exercises. </a:t>
            </a:r>
          </a:p>
          <a:p>
            <a:pPr>
              <a:buFont typeface="Wingdings" panose="05000000000000000000" pitchFamily="2" charset="2"/>
              <a:buChar char="ü"/>
            </a:pPr>
            <a:r>
              <a:rPr lang="en-US" b="0" i="0" u="none" strike="noStrike" baseline="0" dirty="0">
                <a:solidFill>
                  <a:schemeClr val="tx1">
                    <a:lumMod val="85000"/>
                  </a:schemeClr>
                </a:solidFill>
                <a:latin typeface="Times New Roman" panose="02020603050405020304" pitchFamily="18" charset="0"/>
              </a:rPr>
              <a:t>Some of the main features of the </a:t>
            </a:r>
            <a:r>
              <a:rPr lang="en-US" b="0" i="0" u="none" strike="noStrike" baseline="0" dirty="0" err="1">
                <a:solidFill>
                  <a:schemeClr val="tx1">
                    <a:lumMod val="85000"/>
                  </a:schemeClr>
                </a:solidFill>
                <a:latin typeface="Times New Roman" panose="02020603050405020304" pitchFamily="18" charset="0"/>
              </a:rPr>
              <a:t>Novafit</a:t>
            </a:r>
            <a:r>
              <a:rPr lang="en-US" b="0" i="0" u="none" strike="noStrike" baseline="0" dirty="0">
                <a:solidFill>
                  <a:schemeClr val="tx1">
                    <a:lumMod val="85000"/>
                  </a:schemeClr>
                </a:solidFill>
                <a:latin typeface="Times New Roman" panose="02020603050405020304" pitchFamily="18" charset="0"/>
              </a:rPr>
              <a:t> app include personalized workout plans, tracking of daily activity levels, calorie tracking, meal planning and tracking, progress tracking, and social sharing. The app also provides users with access to a community of like-minded individuals who can offer support and motivation. </a:t>
            </a:r>
          </a:p>
          <a:p>
            <a:pPr>
              <a:buFont typeface="Wingdings" panose="05000000000000000000" pitchFamily="2" charset="2"/>
              <a:buChar char="ü"/>
            </a:pPr>
            <a:r>
              <a:rPr lang="en-US" b="0" i="0" u="none" strike="noStrike" baseline="0" dirty="0">
                <a:solidFill>
                  <a:schemeClr val="tx1">
                    <a:lumMod val="85000"/>
                  </a:schemeClr>
                </a:solidFill>
                <a:latin typeface="Times New Roman" panose="02020603050405020304" pitchFamily="18" charset="0"/>
              </a:rPr>
              <a:t>The ultimate purpose of the </a:t>
            </a:r>
            <a:r>
              <a:rPr lang="en-US" b="0" i="0" u="none" strike="noStrike" baseline="0" dirty="0" err="1">
                <a:solidFill>
                  <a:schemeClr val="tx1">
                    <a:lumMod val="85000"/>
                  </a:schemeClr>
                </a:solidFill>
                <a:latin typeface="Times New Roman" panose="02020603050405020304" pitchFamily="18" charset="0"/>
              </a:rPr>
              <a:t>Novafit</a:t>
            </a:r>
            <a:r>
              <a:rPr lang="en-US" b="0" i="0" u="none" strike="noStrike" baseline="0" dirty="0">
                <a:solidFill>
                  <a:schemeClr val="tx1">
                    <a:lumMod val="85000"/>
                  </a:schemeClr>
                </a:solidFill>
                <a:latin typeface="Times New Roman" panose="02020603050405020304" pitchFamily="18" charset="0"/>
              </a:rPr>
              <a:t> app is to help users achieve their fitness goals and improve their overall health and wellbeing. Whether you are looking to lose weight, build muscle, or simply maintain a healthy lifestyle, the </a:t>
            </a:r>
            <a:r>
              <a:rPr lang="en-US" b="0" i="0" u="none" strike="noStrike" baseline="0" dirty="0" err="1">
                <a:solidFill>
                  <a:schemeClr val="tx1">
                    <a:lumMod val="85000"/>
                  </a:schemeClr>
                </a:solidFill>
                <a:latin typeface="Times New Roman" panose="02020603050405020304" pitchFamily="18" charset="0"/>
              </a:rPr>
              <a:t>Novafit</a:t>
            </a:r>
            <a:r>
              <a:rPr lang="en-US" b="0" i="0" u="none" strike="noStrike" baseline="0" dirty="0">
                <a:solidFill>
                  <a:schemeClr val="tx1">
                    <a:lumMod val="85000"/>
                  </a:schemeClr>
                </a:solidFill>
                <a:latin typeface="Times New Roman" panose="02020603050405020304" pitchFamily="18" charset="0"/>
              </a:rPr>
              <a:t> app can be a valuable tool in helping you achieve your fitness goals. </a:t>
            </a:r>
          </a:p>
          <a:p>
            <a:pPr>
              <a:buFont typeface="Wingdings" panose="05000000000000000000" pitchFamily="2" charset="2"/>
              <a:buChar char="ü"/>
            </a:pPr>
            <a:r>
              <a:rPr lang="en-US" b="0" i="0" u="none" strike="noStrike" baseline="0" dirty="0">
                <a:solidFill>
                  <a:schemeClr val="tx1">
                    <a:lumMod val="85000"/>
                  </a:schemeClr>
                </a:solidFill>
                <a:latin typeface="Times New Roman" panose="02020603050405020304" pitchFamily="18" charset="0"/>
              </a:rPr>
              <a:t>This application runs on low tier devices with limited functionalities, and with caching in space, this serves the data just right, even without any connection to the internet. </a:t>
            </a:r>
            <a:endParaRPr lang="en-IN" dirty="0">
              <a:solidFill>
                <a:schemeClr val="tx1">
                  <a:lumMod val="85000"/>
                </a:schemeClr>
              </a:solidFill>
            </a:endParaRPr>
          </a:p>
        </p:txBody>
      </p:sp>
    </p:spTree>
    <p:extLst>
      <p:ext uri="{BB962C8B-B14F-4D97-AF65-F5344CB8AC3E}">
        <p14:creationId xmlns:p14="http://schemas.microsoft.com/office/powerpoint/2010/main" val="3069050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917E1-5E52-DFD3-A056-9B7AF54B61A6}"/>
              </a:ext>
            </a:extLst>
          </p:cNvPr>
          <p:cNvSpPr>
            <a:spLocks noGrp="1"/>
          </p:cNvSpPr>
          <p:nvPr>
            <p:ph type="title"/>
          </p:nvPr>
        </p:nvSpPr>
        <p:spPr>
          <a:xfrm>
            <a:off x="825623" y="683581"/>
            <a:ext cx="9225211" cy="923278"/>
          </a:xfrm>
        </p:spPr>
        <p:txBody>
          <a:bodyPr/>
          <a:lstStyle/>
          <a:p>
            <a:r>
              <a:rPr lang="en-IN" sz="4800" b="1" i="1" dirty="0">
                <a:latin typeface="Times New Roman" panose="02020603050405020304" pitchFamily="18" charset="0"/>
                <a:cs typeface="Times New Roman" panose="02020603050405020304" pitchFamily="18" charset="0"/>
              </a:rPr>
              <a:t>Scope</a:t>
            </a:r>
          </a:p>
        </p:txBody>
      </p:sp>
      <p:sp>
        <p:nvSpPr>
          <p:cNvPr id="3" name="Content Placeholder 2">
            <a:extLst>
              <a:ext uri="{FF2B5EF4-FFF2-40B4-BE49-F238E27FC236}">
                <a16:creationId xmlns:a16="http://schemas.microsoft.com/office/drawing/2014/main" id="{1A3EF0E0-821F-FC38-3077-5319FE3B988D}"/>
              </a:ext>
            </a:extLst>
          </p:cNvPr>
          <p:cNvSpPr>
            <a:spLocks noGrp="1"/>
          </p:cNvSpPr>
          <p:nvPr>
            <p:ph idx="1"/>
          </p:nvPr>
        </p:nvSpPr>
        <p:spPr>
          <a:xfrm>
            <a:off x="824642" y="1606859"/>
            <a:ext cx="9225211" cy="4641541"/>
          </a:xfrm>
        </p:spPr>
        <p:txBody>
          <a:bodyPr>
            <a:noAutofit/>
          </a:bodyPr>
          <a:lstStyle/>
          <a:p>
            <a:pPr>
              <a:buFont typeface="Wingdings" panose="05000000000000000000" pitchFamily="2" charset="2"/>
              <a:buChar char="ü"/>
            </a:pPr>
            <a:r>
              <a:rPr lang="en-US" b="0" i="0" u="none" strike="noStrike" baseline="0" dirty="0">
                <a:solidFill>
                  <a:schemeClr val="tx1">
                    <a:lumMod val="85000"/>
                  </a:schemeClr>
                </a:solidFill>
                <a:latin typeface="Times New Roman" panose="02020603050405020304" pitchFamily="18" charset="0"/>
              </a:rPr>
              <a:t>This is a good platform for employees who want to see the allowance they will be receiving The scope of the </a:t>
            </a:r>
            <a:r>
              <a:rPr lang="en-US" b="0" i="0" u="none" strike="noStrike" baseline="0" dirty="0" err="1">
                <a:solidFill>
                  <a:schemeClr val="tx1">
                    <a:lumMod val="85000"/>
                  </a:schemeClr>
                </a:solidFill>
                <a:latin typeface="Times New Roman" panose="02020603050405020304" pitchFamily="18" charset="0"/>
              </a:rPr>
              <a:t>Novafit</a:t>
            </a:r>
            <a:r>
              <a:rPr lang="en-US" b="0" i="0" u="none" strike="noStrike" baseline="0" dirty="0">
                <a:solidFill>
                  <a:schemeClr val="tx1">
                    <a:lumMod val="85000"/>
                  </a:schemeClr>
                </a:solidFill>
                <a:latin typeface="Times New Roman" panose="02020603050405020304" pitchFamily="18" charset="0"/>
              </a:rPr>
              <a:t> app is quite broad, as it is designed to cater to the needs of a wide range of fitness enthusiasts, from beginners to advanced users. Here are some of the key areas that the app covers: </a:t>
            </a:r>
          </a:p>
          <a:p>
            <a:pPr>
              <a:buFont typeface="Wingdings" panose="05000000000000000000" pitchFamily="2" charset="2"/>
              <a:buChar char="ü"/>
            </a:pPr>
            <a:r>
              <a:rPr lang="en-US" b="0" i="0" u="none" strike="noStrike" baseline="0" dirty="0">
                <a:solidFill>
                  <a:schemeClr val="tx1">
                    <a:lumMod val="85000"/>
                  </a:schemeClr>
                </a:solidFill>
                <a:latin typeface="Times New Roman" panose="02020603050405020304" pitchFamily="18" charset="0"/>
              </a:rPr>
              <a:t>Personalized fitness plans: The </a:t>
            </a:r>
            <a:r>
              <a:rPr lang="en-US" b="0" i="0" u="none" strike="noStrike" baseline="0" dirty="0" err="1">
                <a:solidFill>
                  <a:schemeClr val="tx1">
                    <a:lumMod val="85000"/>
                  </a:schemeClr>
                </a:solidFill>
                <a:latin typeface="Times New Roman" panose="02020603050405020304" pitchFamily="18" charset="0"/>
              </a:rPr>
              <a:t>Novafit</a:t>
            </a:r>
            <a:r>
              <a:rPr lang="en-US" b="0" i="0" u="none" strike="noStrike" baseline="0" dirty="0">
                <a:solidFill>
                  <a:schemeClr val="tx1">
                    <a:lumMod val="85000"/>
                  </a:schemeClr>
                </a:solidFill>
                <a:latin typeface="Times New Roman" panose="02020603050405020304" pitchFamily="18" charset="0"/>
              </a:rPr>
              <a:t> app provides users with personalized workout plans based on their fitness level, goals, and preferences. These plans can be tailored to suit a wide range of fitness goals, from weight loss to muscle building. </a:t>
            </a:r>
          </a:p>
          <a:p>
            <a:pPr>
              <a:buFont typeface="Wingdings" panose="05000000000000000000" pitchFamily="2" charset="2"/>
              <a:buChar char="ü"/>
            </a:pPr>
            <a:r>
              <a:rPr lang="en-US" b="0" i="0" u="none" strike="noStrike" baseline="0" dirty="0">
                <a:solidFill>
                  <a:schemeClr val="tx1">
                    <a:lumMod val="85000"/>
                  </a:schemeClr>
                </a:solidFill>
                <a:latin typeface="Times New Roman" panose="02020603050405020304" pitchFamily="18" charset="0"/>
              </a:rPr>
              <a:t>Tracking and monitoring: The app enables users to track their daily activity levels, monitor their progress, and analyze their fitness data. Users can track metrics such as steps taken, calories burned, and distance covered. Overall, the </a:t>
            </a:r>
            <a:r>
              <a:rPr lang="en-US" b="0" i="0" u="none" strike="noStrike" baseline="0" dirty="0" err="1">
                <a:solidFill>
                  <a:schemeClr val="tx1">
                    <a:lumMod val="85000"/>
                  </a:schemeClr>
                </a:solidFill>
                <a:latin typeface="Times New Roman" panose="02020603050405020304" pitchFamily="18" charset="0"/>
              </a:rPr>
              <a:t>Novafit</a:t>
            </a:r>
            <a:r>
              <a:rPr lang="en-US" b="0" i="0" u="none" strike="noStrike" baseline="0" dirty="0">
                <a:solidFill>
                  <a:schemeClr val="tx1">
                    <a:lumMod val="85000"/>
                  </a:schemeClr>
                </a:solidFill>
                <a:latin typeface="Times New Roman" panose="02020603050405020304" pitchFamily="18" charset="0"/>
              </a:rPr>
              <a:t> app has a wide scope and is designed to provide users with a comprehensive set of tools and resources to help them achieve their fitness goals and improve their overall health and wellbeing. </a:t>
            </a:r>
            <a:endParaRPr lang="en-IN" dirty="0">
              <a:solidFill>
                <a:schemeClr val="tx1">
                  <a:lumMod val="85000"/>
                </a:schemeClr>
              </a:solidFill>
            </a:endParaRPr>
          </a:p>
        </p:txBody>
      </p:sp>
    </p:spTree>
    <p:extLst>
      <p:ext uri="{BB962C8B-B14F-4D97-AF65-F5344CB8AC3E}">
        <p14:creationId xmlns:p14="http://schemas.microsoft.com/office/powerpoint/2010/main" val="2791735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7B524-F4FF-10BA-D282-2DD679BFD29A}"/>
              </a:ext>
            </a:extLst>
          </p:cNvPr>
          <p:cNvSpPr>
            <a:spLocks noGrp="1"/>
          </p:cNvSpPr>
          <p:nvPr>
            <p:ph type="title"/>
          </p:nvPr>
        </p:nvSpPr>
        <p:spPr>
          <a:xfrm>
            <a:off x="968523" y="631055"/>
            <a:ext cx="8825659" cy="887027"/>
          </a:xfrm>
        </p:spPr>
        <p:txBody>
          <a:bodyPr/>
          <a:lstStyle/>
          <a:p>
            <a:r>
              <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Technology Used</a:t>
            </a:r>
          </a:p>
        </p:txBody>
      </p:sp>
      <p:sp>
        <p:nvSpPr>
          <p:cNvPr id="3" name="Text Placeholder 2">
            <a:extLst>
              <a:ext uri="{FF2B5EF4-FFF2-40B4-BE49-F238E27FC236}">
                <a16:creationId xmlns:a16="http://schemas.microsoft.com/office/drawing/2014/main" id="{72F1EC99-02D2-6C03-9ACC-8F207BCB994E}"/>
              </a:ext>
            </a:extLst>
          </p:cNvPr>
          <p:cNvSpPr>
            <a:spLocks noGrp="1"/>
          </p:cNvSpPr>
          <p:nvPr>
            <p:ph type="body" sz="half" idx="2"/>
          </p:nvPr>
        </p:nvSpPr>
        <p:spPr>
          <a:xfrm>
            <a:off x="897502" y="1725227"/>
            <a:ext cx="6772805" cy="4746594"/>
          </a:xfrm>
        </p:spPr>
        <p:txBody>
          <a:bodyPr>
            <a:normAutofit fontScale="92500" lnSpcReduction="10000"/>
          </a:bodyPr>
          <a:lstStyle/>
          <a:p>
            <a:r>
              <a:rPr lang="en-US" sz="2200" b="0" i="0" u="none" strike="noStrike" baseline="0" dirty="0">
                <a:solidFill>
                  <a:schemeClr val="tx1">
                    <a:lumMod val="85000"/>
                  </a:schemeClr>
                </a:solidFill>
                <a:latin typeface="Times New Roman" panose="02020603050405020304" pitchFamily="18" charset="0"/>
              </a:rPr>
              <a:t>MERN is a popular acronym for a full-stack development framework consisting of four technologies: MongoDB, Express.js, React, and Node.js. Together, these technologies provide developers with a powerful and flexible toolset for building modern web applications. </a:t>
            </a:r>
          </a:p>
          <a:p>
            <a:r>
              <a:rPr lang="en-US" sz="2200" b="0" i="0" u="none" strike="noStrike" baseline="0" dirty="0">
                <a:solidFill>
                  <a:schemeClr val="tx1">
                    <a:lumMod val="85000"/>
                  </a:schemeClr>
                </a:solidFill>
                <a:latin typeface="Times New Roman" panose="02020603050405020304" pitchFamily="18" charset="0"/>
              </a:rPr>
              <a:t>Here is a brief overview of each technology in the MERN stack: </a:t>
            </a:r>
          </a:p>
          <a:p>
            <a:r>
              <a:rPr lang="en-US" sz="2200" b="1" i="0" u="none" strike="noStrike" baseline="0" dirty="0">
                <a:latin typeface="Times New Roman" panose="02020603050405020304" pitchFamily="18" charset="0"/>
              </a:rPr>
              <a:t>1. MongoDB: </a:t>
            </a:r>
            <a:r>
              <a:rPr lang="en-US" sz="2200" b="0" i="0" u="none" strike="noStrike" baseline="0" dirty="0">
                <a:solidFill>
                  <a:schemeClr val="tx1">
                    <a:lumMod val="85000"/>
                  </a:schemeClr>
                </a:solidFill>
                <a:latin typeface="Times New Roman" panose="02020603050405020304" pitchFamily="18" charset="0"/>
              </a:rPr>
              <a:t>A popular NoSQL database that provides a flexible and scalable data storage solution. </a:t>
            </a:r>
          </a:p>
          <a:p>
            <a:r>
              <a:rPr lang="en-US" sz="2200" b="1" i="0" u="none" strike="noStrike" baseline="0" dirty="0">
                <a:latin typeface="Times New Roman" panose="02020603050405020304" pitchFamily="18" charset="0"/>
              </a:rPr>
              <a:t>2. Express.js: </a:t>
            </a:r>
            <a:r>
              <a:rPr lang="en-US" sz="2200" b="0" i="0" u="none" strike="noStrike" baseline="0" dirty="0">
                <a:solidFill>
                  <a:schemeClr val="tx1">
                    <a:lumMod val="85000"/>
                  </a:schemeClr>
                </a:solidFill>
                <a:latin typeface="Times New Roman" panose="02020603050405020304" pitchFamily="18" charset="0"/>
              </a:rPr>
              <a:t>A web application framework for Node.js that provides a set of tools for building HTTP servers and APIs. </a:t>
            </a:r>
          </a:p>
          <a:p>
            <a:r>
              <a:rPr lang="en-US" sz="2200" b="1" i="0" u="none" strike="noStrike" baseline="0" dirty="0">
                <a:latin typeface="Times New Roman" panose="02020603050405020304" pitchFamily="18" charset="0"/>
              </a:rPr>
              <a:t>3. React: </a:t>
            </a:r>
            <a:r>
              <a:rPr lang="en-US" sz="2200" b="0" i="0" u="none" strike="noStrike" baseline="0" dirty="0">
                <a:solidFill>
                  <a:schemeClr val="tx1">
                    <a:lumMod val="85000"/>
                  </a:schemeClr>
                </a:solidFill>
                <a:latin typeface="Times New Roman" panose="02020603050405020304" pitchFamily="18" charset="0"/>
              </a:rPr>
              <a:t>A JavaScript library for building user interfaces that allows developers to create reusable UI components. </a:t>
            </a:r>
          </a:p>
          <a:p>
            <a:r>
              <a:rPr lang="en-US" sz="2200" b="1" i="0" u="none" strike="noStrike" baseline="0" dirty="0">
                <a:latin typeface="Times New Roman" panose="02020603050405020304" pitchFamily="18" charset="0"/>
              </a:rPr>
              <a:t>4. Node.js: </a:t>
            </a:r>
            <a:r>
              <a:rPr lang="en-US" sz="2200" b="0" i="0" u="none" strike="noStrike" baseline="0" dirty="0">
                <a:solidFill>
                  <a:schemeClr val="tx1">
                    <a:lumMod val="85000"/>
                  </a:schemeClr>
                </a:solidFill>
                <a:latin typeface="Times New Roman" panose="02020603050405020304" pitchFamily="18" charset="0"/>
              </a:rPr>
              <a:t>A JavaScript runtime that allows developers to run JavaScript code on the server-side. </a:t>
            </a:r>
          </a:p>
          <a:p>
            <a:endParaRPr lang="en-IN" dirty="0"/>
          </a:p>
        </p:txBody>
      </p:sp>
      <p:pic>
        <p:nvPicPr>
          <p:cNvPr id="1030" name="Picture 6" descr="Getting Started With MERN Stack (Part I) | Gurzu">
            <a:extLst>
              <a:ext uri="{FF2B5EF4-FFF2-40B4-BE49-F238E27FC236}">
                <a16:creationId xmlns:a16="http://schemas.microsoft.com/office/drawing/2014/main" id="{DEF55449-3C11-41FD-3D1F-66748E217B2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640" t="12162" r="8636"/>
          <a:stretch/>
        </p:blipFill>
        <p:spPr bwMode="auto">
          <a:xfrm>
            <a:off x="7769581" y="2655901"/>
            <a:ext cx="3993332" cy="2031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26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15C8D98-49DF-5AE1-D9FB-3520709F6544}"/>
              </a:ext>
            </a:extLst>
          </p:cNvPr>
          <p:cNvPicPr>
            <a:picLocks noChangeAspect="1"/>
          </p:cNvPicPr>
          <p:nvPr/>
        </p:nvPicPr>
        <p:blipFill rotWithShape="1">
          <a:blip r:embed="rId2"/>
          <a:srcRect t="48" r="3685" b="12768"/>
          <a:stretch/>
        </p:blipFill>
        <p:spPr>
          <a:xfrm>
            <a:off x="4235943" y="392242"/>
            <a:ext cx="6177564" cy="3161046"/>
          </a:xfrm>
          <a:prstGeom prst="rect">
            <a:avLst/>
          </a:prstGeom>
        </p:spPr>
      </p:pic>
      <p:pic>
        <p:nvPicPr>
          <p:cNvPr id="5" name="Picture 4">
            <a:extLst>
              <a:ext uri="{FF2B5EF4-FFF2-40B4-BE49-F238E27FC236}">
                <a16:creationId xmlns:a16="http://schemas.microsoft.com/office/drawing/2014/main" id="{E1E2A978-7F65-E63F-5BDA-6A0916A00ACD}"/>
              </a:ext>
            </a:extLst>
          </p:cNvPr>
          <p:cNvPicPr>
            <a:picLocks noChangeAspect="1"/>
          </p:cNvPicPr>
          <p:nvPr/>
        </p:nvPicPr>
        <p:blipFill>
          <a:blip r:embed="rId3"/>
          <a:stretch>
            <a:fillRect/>
          </a:stretch>
        </p:blipFill>
        <p:spPr>
          <a:xfrm>
            <a:off x="4235944" y="3662083"/>
            <a:ext cx="6177564" cy="3049435"/>
          </a:xfrm>
          <a:prstGeom prst="rect">
            <a:avLst/>
          </a:prstGeom>
        </p:spPr>
      </p:pic>
      <p:sp>
        <p:nvSpPr>
          <p:cNvPr id="6" name="TextBox 5">
            <a:extLst>
              <a:ext uri="{FF2B5EF4-FFF2-40B4-BE49-F238E27FC236}">
                <a16:creationId xmlns:a16="http://schemas.microsoft.com/office/drawing/2014/main" id="{C3BD24F8-6241-45C8-A0F4-D0D46A7A3BC7}"/>
              </a:ext>
            </a:extLst>
          </p:cNvPr>
          <p:cNvSpPr txBox="1"/>
          <p:nvPr/>
        </p:nvSpPr>
        <p:spPr>
          <a:xfrm>
            <a:off x="585926" y="3870664"/>
            <a:ext cx="3302493" cy="1323439"/>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Trainer Signup</a:t>
            </a:r>
          </a:p>
          <a:p>
            <a:r>
              <a:rPr lang="en-IN" sz="4000" dirty="0">
                <a:latin typeface="Times New Roman" panose="02020603050405020304" pitchFamily="18" charset="0"/>
                <a:cs typeface="Times New Roman" panose="02020603050405020304" pitchFamily="18" charset="0"/>
              </a:rPr>
              <a:t>Table</a:t>
            </a:r>
          </a:p>
        </p:txBody>
      </p:sp>
      <p:sp>
        <p:nvSpPr>
          <p:cNvPr id="9" name="TextBox 8">
            <a:extLst>
              <a:ext uri="{FF2B5EF4-FFF2-40B4-BE49-F238E27FC236}">
                <a16:creationId xmlns:a16="http://schemas.microsoft.com/office/drawing/2014/main" id="{2935B45F-136A-90FA-49D1-EF9192B17A3C}"/>
              </a:ext>
            </a:extLst>
          </p:cNvPr>
          <p:cNvSpPr txBox="1"/>
          <p:nvPr/>
        </p:nvSpPr>
        <p:spPr>
          <a:xfrm>
            <a:off x="480873" y="924757"/>
            <a:ext cx="3302493" cy="1323439"/>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Trainer Signup</a:t>
            </a:r>
          </a:p>
          <a:p>
            <a:r>
              <a:rPr lang="en-IN" sz="4000" dirty="0">
                <a:latin typeface="Times New Roman" panose="02020603050405020304" pitchFamily="18" charset="0"/>
                <a:cs typeface="Times New Roman" panose="02020603050405020304" pitchFamily="18" charset="0"/>
              </a:rPr>
              <a:t>Page</a:t>
            </a:r>
          </a:p>
        </p:txBody>
      </p:sp>
    </p:spTree>
    <p:extLst>
      <p:ext uri="{BB962C8B-B14F-4D97-AF65-F5344CB8AC3E}">
        <p14:creationId xmlns:p14="http://schemas.microsoft.com/office/powerpoint/2010/main" val="681498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02E389-AE9B-16A5-597F-C1A8E102B86D}"/>
              </a:ext>
            </a:extLst>
          </p:cNvPr>
          <p:cNvPicPr>
            <a:picLocks noChangeAspect="1"/>
          </p:cNvPicPr>
          <p:nvPr/>
        </p:nvPicPr>
        <p:blipFill rotWithShape="1">
          <a:blip r:embed="rId2"/>
          <a:srcRect b="12260"/>
          <a:stretch/>
        </p:blipFill>
        <p:spPr>
          <a:xfrm>
            <a:off x="3932471" y="415441"/>
            <a:ext cx="6161440" cy="3046694"/>
          </a:xfrm>
          <a:prstGeom prst="rect">
            <a:avLst/>
          </a:prstGeom>
        </p:spPr>
      </p:pic>
      <p:sp>
        <p:nvSpPr>
          <p:cNvPr id="9" name="TextBox 8">
            <a:extLst>
              <a:ext uri="{FF2B5EF4-FFF2-40B4-BE49-F238E27FC236}">
                <a16:creationId xmlns:a16="http://schemas.microsoft.com/office/drawing/2014/main" id="{A4D0F475-AB99-37E6-E607-BFE7CD8687D3}"/>
              </a:ext>
            </a:extLst>
          </p:cNvPr>
          <p:cNvSpPr txBox="1"/>
          <p:nvPr/>
        </p:nvSpPr>
        <p:spPr>
          <a:xfrm>
            <a:off x="480873" y="924757"/>
            <a:ext cx="3302493" cy="1323439"/>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Trainer Signup</a:t>
            </a:r>
          </a:p>
          <a:p>
            <a:r>
              <a:rPr lang="en-IN" sz="4000" dirty="0">
                <a:latin typeface="Times New Roman" panose="02020603050405020304" pitchFamily="18" charset="0"/>
                <a:cs typeface="Times New Roman" panose="02020603050405020304" pitchFamily="18" charset="0"/>
              </a:rPr>
              <a:t>Page</a:t>
            </a:r>
          </a:p>
        </p:txBody>
      </p:sp>
      <p:sp>
        <p:nvSpPr>
          <p:cNvPr id="10" name="TextBox 9">
            <a:extLst>
              <a:ext uri="{FF2B5EF4-FFF2-40B4-BE49-F238E27FC236}">
                <a16:creationId xmlns:a16="http://schemas.microsoft.com/office/drawing/2014/main" id="{6364EC56-1822-52B0-3309-844F5222FC40}"/>
              </a:ext>
            </a:extLst>
          </p:cNvPr>
          <p:cNvSpPr txBox="1"/>
          <p:nvPr/>
        </p:nvSpPr>
        <p:spPr>
          <a:xfrm>
            <a:off x="480872" y="3948085"/>
            <a:ext cx="3302493" cy="1323439"/>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Trainee Signup</a:t>
            </a:r>
          </a:p>
          <a:p>
            <a:r>
              <a:rPr lang="en-IN" sz="4000" dirty="0">
                <a:latin typeface="Times New Roman" panose="02020603050405020304" pitchFamily="18" charset="0"/>
                <a:cs typeface="Times New Roman" panose="02020603050405020304" pitchFamily="18" charset="0"/>
              </a:rPr>
              <a:t>Table</a:t>
            </a:r>
          </a:p>
        </p:txBody>
      </p:sp>
      <p:pic>
        <p:nvPicPr>
          <p:cNvPr id="11" name="Picture 10">
            <a:extLst>
              <a:ext uri="{FF2B5EF4-FFF2-40B4-BE49-F238E27FC236}">
                <a16:creationId xmlns:a16="http://schemas.microsoft.com/office/drawing/2014/main" id="{2070B47A-7A42-E1FF-BB77-3298A68C496B}"/>
              </a:ext>
            </a:extLst>
          </p:cNvPr>
          <p:cNvPicPr>
            <a:picLocks noChangeAspect="1"/>
          </p:cNvPicPr>
          <p:nvPr/>
        </p:nvPicPr>
        <p:blipFill>
          <a:blip r:embed="rId3"/>
          <a:stretch>
            <a:fillRect/>
          </a:stretch>
        </p:blipFill>
        <p:spPr>
          <a:xfrm>
            <a:off x="3932470" y="3639846"/>
            <a:ext cx="6200009" cy="3046694"/>
          </a:xfrm>
          <a:prstGeom prst="rect">
            <a:avLst/>
          </a:prstGeom>
        </p:spPr>
      </p:pic>
    </p:spTree>
    <p:extLst>
      <p:ext uri="{BB962C8B-B14F-4D97-AF65-F5344CB8AC3E}">
        <p14:creationId xmlns:p14="http://schemas.microsoft.com/office/powerpoint/2010/main" val="749202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653C4-7CC3-9DC4-653B-E304EF77B5B6}"/>
              </a:ext>
            </a:extLst>
          </p:cNvPr>
          <p:cNvSpPr>
            <a:spLocks noGrp="1"/>
          </p:cNvSpPr>
          <p:nvPr>
            <p:ph type="title"/>
          </p:nvPr>
        </p:nvSpPr>
        <p:spPr>
          <a:xfrm>
            <a:off x="985421" y="452718"/>
            <a:ext cx="9065413" cy="949954"/>
          </a:xfrm>
        </p:spPr>
        <p:txBody>
          <a:bodyPr/>
          <a:lstStyle/>
          <a:p>
            <a:r>
              <a:rPr lang="en-IN" sz="4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Trainee Dashboard</a:t>
            </a:r>
          </a:p>
        </p:txBody>
      </p:sp>
      <p:pic>
        <p:nvPicPr>
          <p:cNvPr id="4" name="Picture 3">
            <a:extLst>
              <a:ext uri="{FF2B5EF4-FFF2-40B4-BE49-F238E27FC236}">
                <a16:creationId xmlns:a16="http://schemas.microsoft.com/office/drawing/2014/main" id="{FC314E29-FACC-64AF-B8E0-30AB8B44BE05}"/>
              </a:ext>
            </a:extLst>
          </p:cNvPr>
          <p:cNvPicPr>
            <a:picLocks noChangeAspect="1"/>
          </p:cNvPicPr>
          <p:nvPr/>
        </p:nvPicPr>
        <p:blipFill>
          <a:blip r:embed="rId2"/>
          <a:stretch>
            <a:fillRect/>
          </a:stretch>
        </p:blipFill>
        <p:spPr>
          <a:xfrm>
            <a:off x="1136341" y="1577690"/>
            <a:ext cx="8993079" cy="4978881"/>
          </a:xfrm>
          <a:prstGeom prst="rect">
            <a:avLst/>
          </a:prstGeom>
        </p:spPr>
      </p:pic>
    </p:spTree>
    <p:extLst>
      <p:ext uri="{BB962C8B-B14F-4D97-AF65-F5344CB8AC3E}">
        <p14:creationId xmlns:p14="http://schemas.microsoft.com/office/powerpoint/2010/main" val="36171786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54</TotalTime>
  <Words>1063</Words>
  <Application>Microsoft Office PowerPoint</Application>
  <PresentationFormat>Widescreen</PresentationFormat>
  <Paragraphs>60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Century Gothic</vt:lpstr>
      <vt:lpstr>Times New Roman</vt:lpstr>
      <vt:lpstr>Wingdings</vt:lpstr>
      <vt:lpstr>Wingdings 3</vt:lpstr>
      <vt:lpstr>Ion</vt:lpstr>
      <vt:lpstr>PowerPoint Presentation</vt:lpstr>
      <vt:lpstr>Introduction</vt:lpstr>
      <vt:lpstr>Features :</vt:lpstr>
      <vt:lpstr>Purpose </vt:lpstr>
      <vt:lpstr>Scope</vt:lpstr>
      <vt:lpstr>Technology Used</vt:lpstr>
      <vt:lpstr>PowerPoint Presentation</vt:lpstr>
      <vt:lpstr>PowerPoint Presentation</vt:lpstr>
      <vt:lpstr>Trainee Dashboard</vt:lpstr>
      <vt:lpstr>Trainee Profile</vt:lpstr>
      <vt:lpstr>Checkout Page</vt:lpstr>
      <vt:lpstr>Razorpay Success Page</vt:lpstr>
      <vt:lpstr>Database Schema</vt:lpstr>
      <vt:lpstr>Novafit Database</vt:lpstr>
      <vt:lpstr>ContactUs Table</vt:lpstr>
      <vt:lpstr>Review Table</vt:lpstr>
      <vt:lpstr>Payment Table</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Saubhagya Gupta</dc:creator>
  <cp:lastModifiedBy>Saubhagya Gupta</cp:lastModifiedBy>
  <cp:revision>1</cp:revision>
  <dcterms:created xsi:type="dcterms:W3CDTF">2023-05-11T20:04:54Z</dcterms:created>
  <dcterms:modified xsi:type="dcterms:W3CDTF">2023-05-11T20:59:54Z</dcterms:modified>
</cp:coreProperties>
</file>