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1" r:id="rId6"/>
    <p:sldId id="266" r:id="rId7"/>
    <p:sldId id="267" r:id="rId8"/>
    <p:sldId id="273" r:id="rId9"/>
    <p:sldId id="263" r:id="rId10"/>
    <p:sldId id="275" r:id="rId11"/>
    <p:sldId id="262" r:id="rId12"/>
    <p:sldId id="276" r:id="rId13"/>
    <p:sldId id="277" r:id="rId14"/>
    <p:sldId id="278" r:id="rId15"/>
    <p:sldId id="279" r:id="rId16"/>
    <p:sldId id="280" r:id="rId17"/>
    <p:sldId id="281" r:id="rId18"/>
    <p:sldId id="270" r:id="rId19"/>
    <p:sldId id="282" r:id="rId20"/>
    <p:sldId id="264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88" autoAdjust="0"/>
  </p:normalViewPr>
  <p:slideViewPr>
    <p:cSldViewPr snapToGrid="0">
      <p:cViewPr varScale="1">
        <p:scale>
          <a:sx n="73" d="100"/>
          <a:sy n="73" d="100"/>
        </p:scale>
        <p:origin x="998" y="53"/>
      </p:cViewPr>
      <p:guideLst/>
    </p:cSldViewPr>
  </p:slideViewPr>
  <p:outlineViewPr>
    <p:cViewPr>
      <p:scale>
        <a:sx n="33" d="100"/>
        <a:sy n="33" d="100"/>
      </p:scale>
      <p:origin x="0" y="-29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61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79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23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07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02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523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1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8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Made use of only a Naïve Bayes Classifier to get probability.</a:t>
            </a:r>
          </a:p>
        </p:txBody>
      </p:sp>
    </p:spTree>
    <p:extLst>
      <p:ext uri="{BB962C8B-B14F-4D97-AF65-F5344CB8AC3E}">
        <p14:creationId xmlns:p14="http://schemas.microsoft.com/office/powerpoint/2010/main" val="1825341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Model consists of a collection of weak learners that work together to provide a better prediction.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Have to consider cost and pricing of using services from public clouds like AWS to perform ETL.</a:t>
            </a:r>
          </a:p>
        </p:txBody>
      </p:sp>
    </p:spTree>
    <p:extLst>
      <p:ext uri="{BB962C8B-B14F-4D97-AF65-F5344CB8AC3E}">
        <p14:creationId xmlns:p14="http://schemas.microsoft.com/office/powerpoint/2010/main" val="160138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0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6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6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10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1CDB-8D24-4E74-93D2-CADD69997FCC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626A-EFA9-4D3C-98AB-369F040DB7AD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1646-4F43-42D1-B9B7-208AC2BF923D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BBECA-38DF-4D92-983E-E672EB38B0F3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0FC2-6E4E-4D93-9B8F-576D4A591D00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F6C-AD9D-405D-B0DF-249C359A6932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9EE8C-DF92-4D5E-AE7D-DFCBF2B1B6C8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80599-C237-46E8-B36F-3562C4251735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DE3AF-A2AF-4A16-BD53-1929745171AA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0B38-4610-42C6-B9F8-C027F8F86EED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98D2-659F-4F44-8625-893DCB2B5980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E461-E21B-41BC-B6BF-86FF021F328B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sv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sv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sv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sv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3.sv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.svg"/><Relationship Id="rId4" Type="http://schemas.openxmlformats.org/officeDocument/2006/relationships/image" Target="../media/image8.svg"/><Relationship Id="rId9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5.05-naive-bay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user_guide.html" TargetMode="External"/><Relationship Id="rId5" Type="http://schemas.openxmlformats.org/officeDocument/2006/relationships/hyperlink" Target="https://towardsdatascience.com/spam-detection-in-sms-messages-3322e03300f5" TargetMode="External"/><Relationship Id="rId4" Type="http://schemas.openxmlformats.org/officeDocument/2006/relationships/hyperlink" Target="https://medium.com/tech-career-nuggets/sms-text-classification-a51defc2361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3914503"/>
            <a:ext cx="5715390" cy="13632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 dirty="0">
                <a:latin typeface="Franklin Gothic Book" panose="020B0503020102020204" pitchFamily="34" charset="0"/>
                <a:cs typeface="Segoe UI" panose="020B0502040204020203" pitchFamily="34" charset="0"/>
              </a:rPr>
              <a:t>Comparison of Models for SMS Spam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5106181"/>
            <a:ext cx="5715389" cy="1636213"/>
          </a:xfrm>
        </p:spPr>
        <p:txBody>
          <a:bodyPr anchor="b">
            <a:noAutofit/>
          </a:bodyPr>
          <a:lstStyle/>
          <a:p>
            <a:pPr algn="l"/>
            <a:r>
              <a:rPr lang="en-US" sz="1400" dirty="0">
                <a:latin typeface="Franklin Gothic Book" panose="020B0503020102020204" pitchFamily="34" charset="0"/>
              </a:rPr>
              <a:t>Submitted to: </a:t>
            </a:r>
            <a:r>
              <a:rPr lang="en-US" sz="1400" b="1" dirty="0">
                <a:latin typeface="Franklin Gothic Book" panose="020B0503020102020204" pitchFamily="34" charset="0"/>
              </a:rPr>
              <a:t>Dr. Dan Wu</a:t>
            </a:r>
          </a:p>
          <a:p>
            <a:pPr algn="l"/>
            <a:r>
              <a:rPr lang="en-US" sz="1400" dirty="0">
                <a:latin typeface="Franklin Gothic Book" panose="020B0503020102020204" pitchFamily="34" charset="0"/>
              </a:rPr>
              <a:t>By Team </a:t>
            </a:r>
            <a:r>
              <a:rPr lang="en-US" sz="1400" b="1" dirty="0">
                <a:latin typeface="Franklin Gothic Book" panose="020B0503020102020204" pitchFamily="34" charset="0"/>
              </a:rPr>
              <a:t>Code Crafters</a:t>
            </a:r>
            <a:r>
              <a:rPr lang="en-US" sz="1400" dirty="0">
                <a:latin typeface="Franklin Gothic Book" panose="020B0503020102020204" pitchFamily="34" charset="0"/>
              </a:rPr>
              <a:t>,</a:t>
            </a:r>
          </a:p>
          <a:p>
            <a:pPr algn="l"/>
            <a:r>
              <a:rPr lang="en-US" sz="1400" dirty="0">
                <a:latin typeface="Franklin Gothic Book" panose="020B0503020102020204" pitchFamily="34" charset="0"/>
              </a:rPr>
              <a:t>Gyan Karthik Abhishek Sakibanda (110123230)</a:t>
            </a:r>
          </a:p>
          <a:p>
            <a:pPr algn="l"/>
            <a:r>
              <a:rPr lang="en-US" sz="1400" dirty="0">
                <a:latin typeface="Franklin Gothic Book" panose="020B0503020102020204" pitchFamily="34" charset="0"/>
              </a:rPr>
              <a:t>Shashank Kannan (110122650)</a:t>
            </a:r>
          </a:p>
          <a:p>
            <a:pPr algn="l"/>
            <a:r>
              <a:rPr lang="en-US" sz="1400" dirty="0">
                <a:latin typeface="Franklin Gothic Book" panose="020B0503020102020204" pitchFamily="34" charset="0"/>
              </a:rPr>
              <a:t>Karan </a:t>
            </a:r>
            <a:r>
              <a:rPr lang="en-US" sz="1400" dirty="0" err="1">
                <a:latin typeface="Franklin Gothic Book" panose="020B0503020102020204" pitchFamily="34" charset="0"/>
              </a:rPr>
              <a:t>Anandbhai</a:t>
            </a:r>
            <a:r>
              <a:rPr lang="en-US" sz="1400" dirty="0"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latin typeface="Franklin Gothic Book" panose="020B0503020102020204" pitchFamily="34" charset="0"/>
              </a:rPr>
              <a:t>Dhanwani</a:t>
            </a:r>
            <a:r>
              <a:rPr lang="en-US" sz="1400" dirty="0">
                <a:latin typeface="Franklin Gothic Book" panose="020B0503020102020204" pitchFamily="34" charset="0"/>
              </a:rPr>
              <a:t> (110122826)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5250" y="164573"/>
            <a:ext cx="1636279" cy="163627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302" y="1293093"/>
            <a:ext cx="1827742" cy="1827742"/>
          </a:xfrm>
          <a:prstGeom prst="rect">
            <a:avLst/>
          </a:prstGeom>
        </p:spPr>
      </p:pic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924" y="3621724"/>
            <a:ext cx="2594886" cy="2594886"/>
          </a:xfrm>
          <a:prstGeom prst="rect">
            <a:avLst/>
          </a:pr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5024" y="327889"/>
            <a:ext cx="2260711" cy="22607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57C6-1E86-B1BD-1296-E79C0C16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6D58-1A39-41ED-99F7-0CE9F03B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56" y="265778"/>
            <a:ext cx="10122502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Experiment Design – Get Word Count</a:t>
            </a:r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452120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90430A8-7125-464C-98BA-3409573D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5DF4E2-D6D2-0DDA-6E04-489EB6656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4228" y="1673824"/>
            <a:ext cx="7923543" cy="4654940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DE454-E6C5-7BAD-F290-6ED8D420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50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6D58-1A39-41ED-99F7-0CE9F03B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56" y="265778"/>
            <a:ext cx="10122502" cy="1469965"/>
          </a:xfrm>
        </p:spPr>
        <p:txBody>
          <a:bodyPr anchor="ctr">
            <a:normAutofit/>
          </a:bodyPr>
          <a:lstStyle/>
          <a:p>
            <a:r>
              <a:rPr lang="en-US" sz="3700" dirty="0">
                <a:latin typeface="Franklin Gothic Book" panose="020B0503020102020204" pitchFamily="34" charset="0"/>
                <a:cs typeface="Segoe UI" panose="020B0502040204020203" pitchFamily="34" charset="0"/>
              </a:rPr>
              <a:t>Experiment Design – Create Training and Test Set</a:t>
            </a:r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452120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90430A8-7125-464C-98BA-3409573D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4CC159-669A-1D4B-EA18-49FBA0C39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3704" y="1549400"/>
            <a:ext cx="8184591" cy="4933973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2BCE5-CFD8-B6F1-61DF-B70387C6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6D58-1A39-41ED-99F7-0CE9F03B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56" y="265778"/>
            <a:ext cx="10122502" cy="1469965"/>
          </a:xfrm>
        </p:spPr>
        <p:txBody>
          <a:bodyPr anchor="ctr">
            <a:normAutofit/>
          </a:bodyPr>
          <a:lstStyle/>
          <a:p>
            <a:r>
              <a:rPr lang="en-US" sz="3700" dirty="0">
                <a:latin typeface="Franklin Gothic Book" panose="020B0503020102020204" pitchFamily="34" charset="0"/>
                <a:cs typeface="Segoe UI" panose="020B0502040204020203" pitchFamily="34" charset="0"/>
              </a:rPr>
              <a:t>Experiment Design – Classify Message</a:t>
            </a:r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452120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90430A8-7125-464C-98BA-3409573D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21A851-A396-CCD3-532F-BA54319EE42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220"/>
          <a:stretch/>
        </p:blipFill>
        <p:spPr>
          <a:xfrm>
            <a:off x="2041994" y="1549401"/>
            <a:ext cx="8108011" cy="4063460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BBFAD-BE53-AA58-C6D2-12D1F909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8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6D58-1A39-41ED-99F7-0CE9F03B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56" y="265778"/>
            <a:ext cx="10122502" cy="1469965"/>
          </a:xfrm>
        </p:spPr>
        <p:txBody>
          <a:bodyPr anchor="ctr">
            <a:normAutofit/>
          </a:bodyPr>
          <a:lstStyle/>
          <a:p>
            <a:r>
              <a:rPr lang="en-US" sz="3700" dirty="0">
                <a:latin typeface="Franklin Gothic Book" panose="020B0503020102020204" pitchFamily="34" charset="0"/>
                <a:cs typeface="Segoe UI" panose="020B0502040204020203" pitchFamily="34" charset="0"/>
              </a:rPr>
              <a:t>Expected Output</a:t>
            </a:r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452120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90430A8-7125-464C-98BA-3409573D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6C87-A657-EE66-52B4-2623BF2B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57" y="1924677"/>
            <a:ext cx="5406902" cy="4116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Classification function would be able to predict the probability of the text message being ham or spam.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7F2B2-1C13-07AE-916C-568CBC14F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1" y="3263155"/>
            <a:ext cx="10356477" cy="2004234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04803-1304-0787-E0A2-40BAEAB1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3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6D58-1A39-41ED-99F7-0CE9F03B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56" y="265778"/>
            <a:ext cx="10122502" cy="1469965"/>
          </a:xfrm>
        </p:spPr>
        <p:txBody>
          <a:bodyPr anchor="ctr">
            <a:normAutofit/>
          </a:bodyPr>
          <a:lstStyle/>
          <a:p>
            <a:r>
              <a:rPr lang="en-US" sz="3700" dirty="0">
                <a:latin typeface="Franklin Gothic Book" panose="020B0503020102020204" pitchFamily="34" charset="0"/>
                <a:cs typeface="Segoe UI" panose="020B0502040204020203" pitchFamily="34" charset="0"/>
              </a:rPr>
              <a:t>Model Accuracy</a:t>
            </a:r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452120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90430A8-7125-464C-98BA-3409573D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6C87-A657-EE66-52B4-2623BF2B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57" y="1924677"/>
            <a:ext cx="5406902" cy="4116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custom-implemented model gave an accuracy of about 99%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1579A1-1172-FE96-DAB6-8EDEF702C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468" y="2770118"/>
            <a:ext cx="4821064" cy="3822104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B3A9F-045F-2A0B-D509-52DF44F6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8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5079-B185-4DE0-AF2C-AE4B7709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56" y="271831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Work Done So Far</a:t>
            </a:r>
          </a:p>
        </p:txBody>
      </p:sp>
      <p:pic>
        <p:nvPicPr>
          <p:cNvPr id="4" name="Content Placeholder 4" descr="Scales of Justice">
            <a:extLst>
              <a:ext uri="{FF2B5EF4-FFF2-40B4-BE49-F238E27FC236}">
                <a16:creationId xmlns:a16="http://schemas.microsoft.com/office/drawing/2014/main" id="{53025FED-9BCD-4BE9-B74C-707E5FD74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458173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E0E8-07C8-4A23-99E2-20D6DFD6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57" y="1930730"/>
            <a:ext cx="5406902" cy="1688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Implemented Multinomial Naïve Bayes Classification to classify SMS text into Ham and Spam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7062073-5027-4AA3-AB16-4D2C8C505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E4379-4E7E-8BDA-E7E7-EE969F20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3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5079-B185-4DE0-AF2C-AE4B7709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56" y="271831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Work To Be Done</a:t>
            </a:r>
          </a:p>
        </p:txBody>
      </p:sp>
      <p:pic>
        <p:nvPicPr>
          <p:cNvPr id="4" name="Content Placeholder 4" descr="Scales of Justice">
            <a:extLst>
              <a:ext uri="{FF2B5EF4-FFF2-40B4-BE49-F238E27FC236}">
                <a16:creationId xmlns:a16="http://schemas.microsoft.com/office/drawing/2014/main" id="{53025FED-9BCD-4BE9-B74C-707E5FD74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458173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E0E8-07C8-4A23-99E2-20D6DFD6F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57" y="1930729"/>
            <a:ext cx="5406902" cy="41109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Implement SMS Spam Classification with scikit-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learn’s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pretrained models,</a:t>
            </a:r>
          </a:p>
          <a:p>
            <a:pPr marL="0" indent="0">
              <a:buNone/>
            </a:pPr>
            <a:endParaRPr lang="en-US" sz="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Logistic Classifier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Multinomial Naïve Bayes Classifier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Random Forest Classifier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7062073-5027-4AA3-AB16-4D2C8C505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484A7-4898-2192-2FBA-4BF911E2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7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ooks on Shelf">
            <a:extLst>
              <a:ext uri="{FF2B5EF4-FFF2-40B4-BE49-F238E27FC236}">
                <a16:creationId xmlns:a16="http://schemas.microsoft.com/office/drawing/2014/main" id="{18A239E6-97C0-4A74-8E7A-C9FD39A8C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41" y="982364"/>
            <a:ext cx="2659472" cy="265947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hat">
            <a:extLst>
              <a:ext uri="{FF2B5EF4-FFF2-40B4-BE49-F238E27FC236}">
                <a16:creationId xmlns:a16="http://schemas.microsoft.com/office/drawing/2014/main" id="{EB71843F-0A0B-4317-B205-4B0A0B97C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90143" y="983211"/>
            <a:ext cx="2646677" cy="264667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2696A1A4-8E43-47F6-A6DC-A9ADAB053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6859" y="982364"/>
            <a:ext cx="2648371" cy="264837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Open Book">
            <a:extLst>
              <a:ext uri="{FF2B5EF4-FFF2-40B4-BE49-F238E27FC236}">
                <a16:creationId xmlns:a16="http://schemas.microsoft.com/office/drawing/2014/main" id="{93E427C7-0218-4592-82DA-2431E4BF87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25269" y="1004677"/>
            <a:ext cx="2648372" cy="26483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Any Questions?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E7E6E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04A52-273F-B2BE-9699-253D8700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6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D815-8DBE-1C0E-AE1F-935E218B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Franklin Gothic Book" panose="020B05030201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55A7-46F6-9710-0B66-A6EC3D7C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VanderPlas</a:t>
            </a:r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, J. (n.d.). In depth: Naive Bayes classification. Github.io. Retrieved November 26, 2023, from </a:t>
            </a:r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https://jakevdp.github.io/PythonDataScienceHandbook/05.05-naive-bayes.html</a:t>
            </a:r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Dsilva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D. (2018, August 14). Ham or spam? SMS text classification with machine learning. Tech &amp; Career Nuggets.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https://medium.com/tech-career-nuggets/sms-text-classification-a51defc2361c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Benedetto, M. F. (2021, December 20). Spam detection in SMS messages. Towards Data Science.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https://towardsdatascience.com/spam-detection-in-sms-messages-3322e03300f5</a:t>
            </a: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User guide: contents. (n.d.). Scikit-Learn. Retrieved November 27, 2023, from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https://scikit-learn.org/stable/user_guide.html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1FEAF-3DA7-0B92-C249-E3156CEB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D815-8DBE-1C0E-AE1F-935E218B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Franklin Gothic Book" panose="020B0503020102020204" pitchFamily="34" charset="0"/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55A7-46F6-9710-0B66-A6EC3D7C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  <a:p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Techniques/Algorithms Used</a:t>
            </a:r>
          </a:p>
          <a:p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Literature Review</a:t>
            </a:r>
          </a:p>
          <a:p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Design</a:t>
            </a:r>
          </a:p>
          <a:p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Expected Output</a:t>
            </a:r>
          </a:p>
          <a:p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Work Done So Far</a:t>
            </a:r>
          </a:p>
          <a:p>
            <a:endParaRPr lang="en-CA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Work To Be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63388-15CD-8614-7DCA-06807596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9B4E-C292-45AA-8116-5627030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56" y="262103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pic>
        <p:nvPicPr>
          <p:cNvPr id="5" name="Graphic 4" descr="Open Book">
            <a:extLst>
              <a:ext uri="{FF2B5EF4-FFF2-40B4-BE49-F238E27FC236}">
                <a16:creationId xmlns:a16="http://schemas.microsoft.com/office/drawing/2014/main" id="{DEFE964D-9F1C-4F69-ADD3-0E1AB324E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448445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2FAC-EEE9-4F26-A784-BC07EACC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57" y="1921001"/>
            <a:ext cx="5406902" cy="4674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Automatic identification and filtering of unwanted and potentially harmful spam messages in SMS communication to enhance user experience, privacy, and security.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Develop and compare SMS spam classification models using Multinomial Naive Bayes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 a Custom implementation and Pre-trained model from Scikit Learn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Explore the performance of other Machine Learning Models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5127EDA-5861-47AB-8729-620CFC7D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DB6B-B148-6140-0BA5-0F165C8A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5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55" y="339925"/>
            <a:ext cx="7098187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Techniques/Algorithms Used</a:t>
            </a:r>
          </a:p>
        </p:txBody>
      </p:sp>
      <p:pic>
        <p:nvPicPr>
          <p:cNvPr id="4" name="Graphic 3" descr="Books on Shelf">
            <a:extLst>
              <a:ext uri="{FF2B5EF4-FFF2-40B4-BE49-F238E27FC236}">
                <a16:creationId xmlns:a16="http://schemas.microsoft.com/office/drawing/2014/main" id="{3DE94ADA-0031-43D4-A79A-B89B95993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526267"/>
            <a:ext cx="1097280" cy="10972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D88C-EC41-4850-9D1D-676D6AEE03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242" y="1998823"/>
                <a:ext cx="6825917" cy="4042839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1439863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Naïve Bayes Classification (Multinomial)</a:t>
                </a:r>
              </a:p>
              <a:p>
                <a:pPr marL="1211263" indent="0">
                  <a:buNone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(AI Textbook Ch. 21.2.2, Pg, No. 778-779)</a:t>
                </a:r>
              </a:p>
              <a:p>
                <a:pPr marL="1439863"/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Formula:</a:t>
                </a:r>
              </a:p>
              <a:p>
                <a:pPr marL="666750" lvl="1" indent="0">
                  <a:buNone/>
                </a:pPr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!.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!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.….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!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!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lvl="1" indent="0">
                  <a:buNone/>
                </a:pPr>
                <a:endParaRPr lang="en-US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1439863" lvl="1" indent="0">
                  <a:buNone/>
                </a:pP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Where,</a:t>
                </a:r>
              </a:p>
              <a:p>
                <a:pPr marL="1439863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Total number of words in the text</a:t>
                </a:r>
              </a:p>
              <a:p>
                <a:pPr marL="143986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Count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𝑡h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word in the text</a:t>
                </a:r>
              </a:p>
              <a:p>
                <a:pPr marL="1439863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= Probability of the presence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𝑡h</m:t>
                    </m:r>
                  </m:oMath>
                </a14:m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word in the given class</a:t>
                </a:r>
                <a:endParaRPr lang="en-US" sz="2000" baseline="30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FD88C-EC41-4850-9D1D-676D6AEE0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242" y="1998823"/>
                <a:ext cx="6825917" cy="4042839"/>
              </a:xfrm>
              <a:blipFill>
                <a:blip r:embed="rId5"/>
                <a:stretch>
                  <a:fillRect t="-15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984A409A-26BF-476C-858A-CFA0EBFAB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21D23-B89B-54F4-EC3C-B582FA53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4CEF4-01D3-4AF7-9E84-F43030AC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55" y="339925"/>
            <a:ext cx="10122503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Techniques/Algorithms Used Contd.</a:t>
            </a:r>
          </a:p>
        </p:txBody>
      </p:sp>
      <p:pic>
        <p:nvPicPr>
          <p:cNvPr id="4" name="Graphic 3" descr="Books on Shelf">
            <a:extLst>
              <a:ext uri="{FF2B5EF4-FFF2-40B4-BE49-F238E27FC236}">
                <a16:creationId xmlns:a16="http://schemas.microsoft.com/office/drawing/2014/main" id="{3DE94ADA-0031-43D4-A79A-B89B95993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526267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84A409A-26BF-476C-858A-CFA0EBFAB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29C428-C164-BC7A-C6FE-31FBB5BDE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57" y="1921001"/>
            <a:ext cx="5406902" cy="443534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Logistic Regression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(AI Textbook Ch. 19.6.5, Pg. No. 702-704)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Used for binary classification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Predict the probability to belong to one of two classes</a:t>
            </a:r>
          </a:p>
          <a:p>
            <a:pPr marL="457200" lvl="1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Random Forest Classifier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(AI Textbook Ch. 19.8.2, Pg. No. 715-716)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Learning method for both classification and regression tasks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Makes use of multiple independent decision trees to train</a:t>
            </a:r>
          </a:p>
          <a:p>
            <a:pPr marL="457200" lvl="1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(AI Textbook Ch. 19.6.2, Pg. No. 695-697)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Optimization Algorithm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Well suited for large datasets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CD378-3A55-F60C-D73A-D4C6B3D5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5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4" y="153583"/>
            <a:ext cx="10214183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Literature Review</a:t>
            </a:r>
          </a:p>
        </p:txBody>
      </p:sp>
      <p:pic>
        <p:nvPicPr>
          <p:cNvPr id="4" name="Graphic 3" descr="Blackboard">
            <a:extLst>
              <a:ext uri="{FF2B5EF4-FFF2-40B4-BE49-F238E27FC236}">
                <a16:creationId xmlns:a16="http://schemas.microsoft.com/office/drawing/2014/main" id="{A4298283-DDB8-4365-95A1-90935E16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526268"/>
            <a:ext cx="1097280" cy="109728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6D755-2374-40B4-B692-603C5E92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80" y="2286302"/>
            <a:ext cx="4923693" cy="4511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Ham or Spam? SMS Text Classification with Machine Learning – 2018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Applied the following algorithm(s):</a:t>
            </a:r>
          </a:p>
          <a:p>
            <a:pPr lvl="2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Naïve Bayes Classification</a:t>
            </a:r>
          </a:p>
          <a:p>
            <a:pPr marL="914400" lvl="2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Visualized the data and classified SMS messages as spam or ham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Uses a pre-trained implementation of the Naïve Bayes Classification Algorithm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6C7BDF7-D7AC-4209-A6A9-11B953F8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2433D-3582-0F7D-60AF-D8DEE338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9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8CF1-C72A-4313-8FC7-BF6DD464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4" y="153583"/>
            <a:ext cx="10214183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Literature Review</a:t>
            </a:r>
          </a:p>
        </p:txBody>
      </p:sp>
      <p:pic>
        <p:nvPicPr>
          <p:cNvPr id="4" name="Graphic 3" descr="Blackboard">
            <a:extLst>
              <a:ext uri="{FF2B5EF4-FFF2-40B4-BE49-F238E27FC236}">
                <a16:creationId xmlns:a16="http://schemas.microsoft.com/office/drawing/2014/main" id="{A4298283-DDB8-4365-95A1-90935E16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526268"/>
            <a:ext cx="1097280" cy="109728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6D755-2374-40B4-B692-603C5E92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180" y="2286302"/>
            <a:ext cx="4923693" cy="4511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Spam detection in SMS messages – 2021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Applied the following algorithm(s):</a:t>
            </a:r>
          </a:p>
          <a:p>
            <a:pPr lvl="2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2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Uses services from AWS to perform ETL on SMS logs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Uses an approach to generate “spam score”, instead of getting a probabilistic value.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6C7BDF7-D7AC-4209-A6A9-11B953F8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0EDCC-9AC4-B680-AEB9-07D41683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5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6D58-1A39-41ED-99F7-0CE9F03B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56" y="265778"/>
            <a:ext cx="5406902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Experiment Design</a:t>
            </a:r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452120"/>
            <a:ext cx="1097280" cy="10972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33A4-33C5-4102-BBB0-9B15EFF2F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257" y="1924677"/>
            <a:ext cx="5406902" cy="4116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Dataset: SMS Spam Collection Dataset (Kaggle)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Dataset consists of over 5500 examples of labelled SMS data (ham or spam)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Perform the following: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Cleaning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Get count of individual words from dataset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Create Training and Test dataset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Classify message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Get Accuracy of Model</a:t>
            </a:r>
          </a:p>
          <a:p>
            <a:pPr lvl="1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90430A8-7125-464C-98BA-3409573D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839ED-D944-CF72-22BE-F9451C86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0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6D58-1A39-41ED-99F7-0CE9F03BD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56" y="265778"/>
            <a:ext cx="10122502" cy="1469965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  <a:cs typeface="Segoe UI" panose="020B0502040204020203" pitchFamily="34" charset="0"/>
              </a:rPr>
              <a:t>Experiment Design – Data Cleaning</a:t>
            </a:r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AEE98CC8-0F49-4433-9FD0-35E20C04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452120"/>
            <a:ext cx="1097280" cy="109728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90430A8-7125-464C-98BA-3409573D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0C80DE-3579-393C-6364-5A0BF2C4E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838200" y="2410513"/>
            <a:ext cx="10515600" cy="2036974"/>
          </a:xfrm>
          <a:ln w="381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C61DA4-C8EE-9570-FED4-9346396E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8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375DDD82CD62469A5C7903398DE145" ma:contentTypeVersion="12" ma:contentTypeDescription="Create a new document." ma:contentTypeScope="" ma:versionID="6fff4967bddf2866c8540d6a76b7314c">
  <xsd:schema xmlns:xsd="http://www.w3.org/2001/XMLSchema" xmlns:xs="http://www.w3.org/2001/XMLSchema" xmlns:p="http://schemas.microsoft.com/office/2006/metadata/properties" xmlns:ns3="af625ca7-0a4a-4193-afe4-81865c439038" xmlns:ns4="4c9904c9-7b1b-4449-a711-17fbe5f8cb21" targetNamespace="http://schemas.microsoft.com/office/2006/metadata/properties" ma:root="true" ma:fieldsID="f2ef98c33881d233555ca3e4ab1bba3f" ns3:_="" ns4:_="">
    <xsd:import namespace="af625ca7-0a4a-4193-afe4-81865c439038"/>
    <xsd:import namespace="4c9904c9-7b1b-4449-a711-17fbe5f8cb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25ca7-0a4a-4193-afe4-81865c439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904c9-7b1b-4449-a711-17fbe5f8cb2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f625ca7-0a4a-4193-afe4-81865c439038" xsi:nil="true"/>
  </documentManagement>
</p:properties>
</file>

<file path=customXml/itemProps1.xml><?xml version="1.0" encoding="utf-8"?>
<ds:datastoreItem xmlns:ds="http://schemas.openxmlformats.org/officeDocument/2006/customXml" ds:itemID="{AA9DFE37-E857-4FE6-9FAA-7EA3EFB679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625ca7-0a4a-4193-afe4-81865c439038"/>
    <ds:schemaRef ds:uri="4c9904c9-7b1b-4449-a711-17fbe5f8cb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10CC90-8F40-487A-BACC-0DEE3BBDEE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F7FAA4-0142-4754-A5FF-474B421E727F}">
  <ds:schemaRefs>
    <ds:schemaRef ds:uri="http://www.w3.org/XML/1998/namespace"/>
    <ds:schemaRef ds:uri="af625ca7-0a4a-4193-afe4-81865c439038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4c9904c9-7b1b-4449-a711-17fbe5f8cb21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655</TotalTime>
  <Words>718</Words>
  <Application>Microsoft Office PowerPoint</Application>
  <PresentationFormat>Widescreen</PresentationFormat>
  <Paragraphs>128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Franklin Gothic Book</vt:lpstr>
      <vt:lpstr>Segoe UI</vt:lpstr>
      <vt:lpstr>Office Theme</vt:lpstr>
      <vt:lpstr>Comparison of Models for SMS Spam Classification</vt:lpstr>
      <vt:lpstr>Topics to Cover</vt:lpstr>
      <vt:lpstr>Problem Statement</vt:lpstr>
      <vt:lpstr>Techniques/Algorithms Used</vt:lpstr>
      <vt:lpstr>Techniques/Algorithms Used Contd.</vt:lpstr>
      <vt:lpstr>Literature Review</vt:lpstr>
      <vt:lpstr>Literature Review</vt:lpstr>
      <vt:lpstr>Experiment Design</vt:lpstr>
      <vt:lpstr>Experiment Design – Data Cleaning</vt:lpstr>
      <vt:lpstr>Experiment Design – Get Word Count</vt:lpstr>
      <vt:lpstr>Experiment Design – Create Training and Test Set</vt:lpstr>
      <vt:lpstr>Experiment Design – Classify Message</vt:lpstr>
      <vt:lpstr>Expected Output</vt:lpstr>
      <vt:lpstr>Model Accuracy</vt:lpstr>
      <vt:lpstr>Work Done So Far</vt:lpstr>
      <vt:lpstr>Work To Be Done</vt:lpstr>
      <vt:lpstr>Any 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Models for SMS Spam Classification</dc:title>
  <dc:creator>Gyan Karthik Abhishek Sakibanda</dc:creator>
  <cp:lastModifiedBy>Gyan Karthik Abhishek Sakibanda</cp:lastModifiedBy>
  <cp:revision>23</cp:revision>
  <dcterms:created xsi:type="dcterms:W3CDTF">2023-11-26T20:39:10Z</dcterms:created>
  <dcterms:modified xsi:type="dcterms:W3CDTF">2023-12-04T17:00:01Z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0x0101002E375DDD82CD62469A5C7903398DE145</vt:lpwstr>
  </property>
</Properties>
</file>