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Roboto-regular.fntdata"/><Relationship Id="rId27" Type="http://schemas.openxmlformats.org/officeDocument/2006/relationships/font" Target="fonts/Raleway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33" Type="http://schemas.openxmlformats.org/officeDocument/2006/relationships/font" Target="fonts/Lato-bold.fntdata"/><Relationship Id="rId10" Type="http://schemas.openxmlformats.org/officeDocument/2006/relationships/slide" Target="slides/slide6.xml"/><Relationship Id="rId32" Type="http://schemas.openxmlformats.org/officeDocument/2006/relationships/font" Target="fonts/Lato-regular.fntdata"/><Relationship Id="rId13" Type="http://schemas.openxmlformats.org/officeDocument/2006/relationships/slide" Target="slides/slide9.xml"/><Relationship Id="rId35" Type="http://schemas.openxmlformats.org/officeDocument/2006/relationships/font" Target="fonts/Lato-boldItalic.fntdata"/><Relationship Id="rId12" Type="http://schemas.openxmlformats.org/officeDocument/2006/relationships/slide" Target="slides/slide8.xml"/><Relationship Id="rId34" Type="http://schemas.openxmlformats.org/officeDocument/2006/relationships/font" Target="fonts/Lato-italic.fntdata"/><Relationship Id="rId15" Type="http://schemas.openxmlformats.org/officeDocument/2006/relationships/slide" Target="slides/slide11.xml"/><Relationship Id="rId37" Type="http://schemas.openxmlformats.org/officeDocument/2006/relationships/font" Target="fonts/Oswald-bold.fntdata"/><Relationship Id="rId14" Type="http://schemas.openxmlformats.org/officeDocument/2006/relationships/slide" Target="slides/slide10.xml"/><Relationship Id="rId36" Type="http://schemas.openxmlformats.org/officeDocument/2006/relationships/font" Target="fonts/Oswald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a1eefe9a0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a1eefe9a0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a1eefe9a0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a1eefe9a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a1eefe9a0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a1eefe9a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a1eefe9a0_3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a1eefe9a0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a1eefe9a0_4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a1eefe9a0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a1eefe9a0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a1eefe9a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a1eefe9a0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a1eefe9a0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a1eefe9a0_1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a1eefe9a0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a1eefe9a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a1eefe9a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a1eefe9a0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a1eefe9a0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a1eefe9a0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a1eefe9a0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a1eefe9a0_1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a1eefe9a0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a1eefe9a0_1_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a1eefe9a0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a1eefe9a0_1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a1eefe9a0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a1eefe9a0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a1eefe9a0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a1eefe9a0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a1eefe9a0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rive.google.com/open?id=0Bz0_uM_h-S95a0wtb1NaTlVhWk0xYy1scElKeWJqcWQ4VVQw" TargetMode="External"/><Relationship Id="rId4" Type="http://schemas.openxmlformats.org/officeDocument/2006/relationships/hyperlink" Target="https://drive.google.com/open?id=0Bz0_uM_h-S95YWM0Wk84QU8zM1lzSWw2SURsS2VOUklwV2hv" TargetMode="External"/><Relationship Id="rId5" Type="http://schemas.openxmlformats.org/officeDocument/2006/relationships/hyperlink" Target="https://drive.google.com/open?id=1tXMFFARPJjkfhu0I4dCAaPuSDuMfJu5f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thecsrjournal.in/food-wastage-in-india-a-serious-concern/" TargetMode="External"/><Relationship Id="rId4" Type="http://schemas.openxmlformats.org/officeDocument/2006/relationships/hyperlink" Target="https://blogs.mathworks.com/headlines/2017/03/28/using-data-analytics-to-reduce-food-waste/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/>
        </p:nvSpPr>
        <p:spPr>
          <a:xfrm>
            <a:off x="1438075" y="411150"/>
            <a:ext cx="6771300" cy="27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8761D"/>
                </a:solidFill>
                <a:latin typeface="Oswald"/>
                <a:ea typeface="Oswald"/>
                <a:cs typeface="Oswald"/>
                <a:sym typeface="Oswald"/>
              </a:rPr>
              <a:t>Campus Sustainability Challenge</a:t>
            </a:r>
            <a:endParaRPr b="1" sz="4800">
              <a:solidFill>
                <a:srgbClr val="38761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1C23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 rotWithShape="1">
          <a:blip r:embed="rId3">
            <a:alphaModFix/>
          </a:blip>
          <a:srcRect b="0" l="0" r="77816" t="0"/>
          <a:stretch/>
        </p:blipFill>
        <p:spPr>
          <a:xfrm>
            <a:off x="3657300" y="2067975"/>
            <a:ext cx="1829425" cy="15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/>
        </p:nvSpPr>
        <p:spPr>
          <a:xfrm>
            <a:off x="1438075" y="3759050"/>
            <a:ext cx="67713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Presented by : Abhishek Saran, Kanwar Navjot Singh, Monarch Mech</a:t>
            </a:r>
            <a:endParaRPr b="1"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Wastage: Prediction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2400262" y="1574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Prediction of wastage taking features as-</a:t>
            </a:r>
            <a:endParaRPr b="1" sz="21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Temperature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Humidity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A</a:t>
            </a:r>
            <a:r>
              <a:rPr b="1" lang="en" sz="1400">
                <a:solidFill>
                  <a:srgbClr val="000000"/>
                </a:solidFill>
              </a:rPr>
              <a:t>ttendance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Weekday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Is_exam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No of examinees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Is_bakery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is_weekend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875" y="0"/>
            <a:ext cx="138112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626"/>
            <a:ext cx="1322625" cy="11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Wastage: Analysis (dinner)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2400262" y="1602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50" y="1641300"/>
            <a:ext cx="3785400" cy="254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7875" y="1679875"/>
            <a:ext cx="3771900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2875" y="0"/>
            <a:ext cx="138112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1626"/>
            <a:ext cx="1322625" cy="11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Wastage: Analysis (dinner)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2400262" y="1602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00" y="1541950"/>
            <a:ext cx="3771900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7850" y="1482363"/>
            <a:ext cx="3771900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2875" y="0"/>
            <a:ext cx="138112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1626"/>
            <a:ext cx="1322625" cy="11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Attendance: Prediction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2400262" y="1602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Feature Used-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Temperature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Humidity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Attendance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Weekdays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Exam days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 of examinees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Weekends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Bakery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875" y="0"/>
            <a:ext cx="138112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626"/>
            <a:ext cx="1322625" cy="11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8050" y="1602763"/>
            <a:ext cx="37338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Dishes : Analysis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142621" y="1602650"/>
            <a:ext cx="8427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Libraries used</a:t>
            </a:r>
            <a:r>
              <a:rPr lang="en" sz="1400"/>
              <a:t>: 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gensim(word2vec)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gensim(phraseDetection)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rezex(preprocessing)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skylearn(PCA)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400"/>
            </a:b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875" y="0"/>
            <a:ext cx="138112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626"/>
            <a:ext cx="1322625" cy="11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4375" y="943321"/>
            <a:ext cx="6321600" cy="4321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Dishes : Analysis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2400250" y="1149225"/>
            <a:ext cx="6321600" cy="3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APPLICATIONS:</a:t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find better replacement of a di</a:t>
            </a:r>
            <a:r>
              <a:rPr lang="en" sz="1400"/>
              <a:t>sh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Ex-	print(model.wv.similarity("gobi", "aloo"))=0.93843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r>
              <a:rPr lang="en" sz="1400"/>
              <a:t>print(model.wv.similarity("gobi", "bhindi"))=0.43185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find similarities between two dishes                                                   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Ex- 	</a:t>
            </a:r>
            <a:r>
              <a:rPr lang="en" sz="1400"/>
              <a:t>model.wv.most_similar(positive=”vada”)</a:t>
            </a:r>
            <a:endParaRPr sz="1400"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[(u'khichadi', 0.9138088226318359),</a:t>
            </a:r>
            <a:endParaRPr sz="1400"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(u'pohe', 0.9032250642776489)]</a:t>
            </a:r>
            <a:endParaRPr sz="1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get better menu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Ex-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400"/>
            </a:b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875" y="0"/>
            <a:ext cx="138112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626"/>
            <a:ext cx="1322625" cy="11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Codes </a:t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Wastage Prediction and Analysis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Attendance Prediction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Word2Vec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62875" y="0"/>
            <a:ext cx="138112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1626"/>
            <a:ext cx="1322625" cy="11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1959375" y="5933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Effective consumption method</a:t>
            </a:r>
            <a:endParaRPr/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2400262" y="1602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Plate Size Optimization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Tweak effects of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Lightning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Aroma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Music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875" y="0"/>
            <a:ext cx="138112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00" y="41626"/>
            <a:ext cx="1322625" cy="11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/>
        </p:nvSpPr>
        <p:spPr>
          <a:xfrm>
            <a:off x="410225" y="302075"/>
            <a:ext cx="7901100" cy="47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References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Peng, M., 2017. How does plate size affect estimated satiation and intake for individuals in normal‐weight and overweight groups?.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Obesity science &amp; practice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3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(3), pp.282-288.</a:t>
            </a:r>
            <a:r>
              <a:rPr lang="en" sz="1200"/>
              <a:t>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Ayaz, A., Akyol, A., Cetin, C. and Besler, H.T., 2016. Effect of plate size on meal energy intake in normal weight women.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Nutrition research and practice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10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(5), pp.524-529.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Shimpo, M. and Akamatsu, R., 2018. The effects of bowl size and portion size on food intake and fullness ratings in a sample of Japanese men.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Public health nutrition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 pp.1-7.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Stroebele, N. and De Castro, J.M., 2004. Effect of ambience on food intake and food choice.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Nutrition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20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(9), pp.821-838.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https://thecsrjournal.in/food-wastage-in-india-a-serious-concern/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https://blogs.mathworks.com/headlines/2017/03/28/using-data-analytics-to-reduce-food-waste/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211" name="Google Shape;21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2875" y="0"/>
            <a:ext cx="138112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1626"/>
            <a:ext cx="1322625" cy="11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855050" y="560075"/>
            <a:ext cx="1429200" cy="43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</a:rPr>
              <a:t>Thank You</a:t>
            </a:r>
            <a:endParaRPr sz="18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69138"/>
                </a:solidFill>
              </a:rPr>
              <a:t> </a:t>
            </a:r>
            <a:endParaRPr sz="1800">
              <a:solidFill>
                <a:srgbClr val="E69138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0080"/>
                </a:solidFill>
              </a:rPr>
              <a:t>B</a:t>
            </a:r>
            <a:endParaRPr sz="3600">
              <a:solidFill>
                <a:srgbClr val="0B008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0080"/>
                </a:solidFill>
              </a:rPr>
              <a:t>O</a:t>
            </a:r>
            <a:endParaRPr sz="3600">
              <a:solidFill>
                <a:srgbClr val="0B008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0080"/>
                </a:solidFill>
              </a:rPr>
              <a:t>M</a:t>
            </a:r>
            <a:endParaRPr sz="3600">
              <a:solidFill>
                <a:srgbClr val="0B008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0080"/>
                </a:solidFill>
              </a:rPr>
              <a:t>B</a:t>
            </a:r>
            <a:endParaRPr sz="3600">
              <a:solidFill>
                <a:srgbClr val="0B008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0080"/>
                </a:solidFill>
              </a:rPr>
              <a:t>A</a:t>
            </a:r>
            <a:endParaRPr sz="3600">
              <a:solidFill>
                <a:srgbClr val="0B008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0080"/>
                </a:solidFill>
              </a:rPr>
              <a:t>Y</a:t>
            </a:r>
            <a:endParaRPr sz="3600">
              <a:solidFill>
                <a:srgbClr val="0B0080"/>
              </a:solidFill>
            </a:endParaRPr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250" y="0"/>
            <a:ext cx="686066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0" name="Google Shape;80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/>
              <a:t>Problem statement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Introduction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Statistics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Solution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Data analysis and Machine learning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Effective consumption methods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References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1575900" y="1570425"/>
            <a:ext cx="7017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The goal of our project is to analyze Shakthi Kitchen’s mess food wastage at IIT Palakkad and try to find efficient methods to </a:t>
            </a:r>
            <a:r>
              <a:rPr b="1" lang="en" sz="2400" u="sng">
                <a:latin typeface="Arial"/>
                <a:ea typeface="Arial"/>
                <a:cs typeface="Arial"/>
                <a:sym typeface="Arial"/>
              </a:rPr>
              <a:t>control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 food waste.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875" y="0"/>
            <a:ext cx="138112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626"/>
            <a:ext cx="1322625" cy="11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2400248" y="1418100"/>
            <a:ext cx="54831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European Union</a:t>
            </a:r>
            <a:endParaRPr sz="1100">
              <a:solidFill>
                <a:srgbClr val="54595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 the European Union food waste was defined as "</a:t>
            </a:r>
            <a:r>
              <a:rPr b="1" lang="en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any food substance, raw or cooked, which is discarded, or intended or required to be discarded"</a:t>
            </a:r>
            <a:endParaRPr b="1" sz="12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INDIANS waste as much food as the whole of United Kingdom consumes</a:t>
            </a:r>
            <a:endParaRPr b="1" sz="12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Every year 10 million people die of hunger in India</a:t>
            </a:r>
            <a:endParaRPr b="1" sz="12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b="1" sz="1200"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875" y="0"/>
            <a:ext cx="138112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626"/>
            <a:ext cx="1322625" cy="11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 rotWithShape="1">
          <a:blip r:embed="rId5">
            <a:alphaModFix/>
          </a:blip>
          <a:srcRect b="18333" l="25259" r="19804" t="23775"/>
          <a:stretch/>
        </p:blipFill>
        <p:spPr>
          <a:xfrm>
            <a:off x="307275" y="1763100"/>
            <a:ext cx="1909350" cy="268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2400250" y="1479425"/>
            <a:ext cx="6972900" cy="24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Roboto"/>
                <a:ea typeface="Roboto"/>
                <a:cs typeface="Roboto"/>
                <a:sym typeface="Roboto"/>
              </a:rPr>
              <a:t>No. of people</a:t>
            </a:r>
            <a:r>
              <a:rPr b="0" lang="en" sz="1400">
                <a:latin typeface="Roboto"/>
                <a:ea typeface="Roboto"/>
                <a:cs typeface="Roboto"/>
                <a:sym typeface="Roboto"/>
              </a:rPr>
              <a:t> served in IIT Palakkad Mess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: 537(students) + 50(faculty/staff)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Roboto"/>
                <a:ea typeface="Roboto"/>
                <a:cs typeface="Roboto"/>
                <a:sym typeface="Roboto"/>
              </a:rPr>
              <a:t>Wastage per day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 : 70-90 Kgs(approx.)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Roboto"/>
                <a:ea typeface="Roboto"/>
                <a:cs typeface="Roboto"/>
                <a:sym typeface="Roboto"/>
              </a:rPr>
              <a:t>Wastage per month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 : 2400 Kgs(approx.)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Roboto"/>
                <a:ea typeface="Roboto"/>
                <a:cs typeface="Roboto"/>
                <a:sym typeface="Roboto"/>
              </a:rPr>
              <a:t>On an average a person consumes about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1.5 Kgs</a:t>
            </a:r>
            <a:r>
              <a:rPr b="0" lang="en" sz="1400">
                <a:latin typeface="Roboto"/>
                <a:ea typeface="Roboto"/>
                <a:cs typeface="Roboto"/>
                <a:sym typeface="Roboto"/>
              </a:rPr>
              <a:t> of food in a day, </a:t>
            </a:r>
            <a:endParaRPr b="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400">
                <a:latin typeface="Roboto"/>
                <a:ea typeface="Roboto"/>
                <a:cs typeface="Roboto"/>
                <a:sym typeface="Roboto"/>
              </a:rPr>
              <a:t>therefore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1600</a:t>
            </a:r>
            <a:r>
              <a:rPr b="0" lang="en" sz="1400">
                <a:latin typeface="Roboto"/>
                <a:ea typeface="Roboto"/>
                <a:cs typeface="Roboto"/>
                <a:sym typeface="Roboto"/>
              </a:rPr>
              <a:t> people could have been fed every month</a:t>
            </a:r>
            <a:endParaRPr b="0" sz="1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875" y="0"/>
            <a:ext cx="138112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626"/>
            <a:ext cx="1322625" cy="114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875" y="0"/>
            <a:ext cx="138112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626"/>
            <a:ext cx="1322625" cy="114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9325" y="1102875"/>
            <a:ext cx="4849381" cy="358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875" y="0"/>
            <a:ext cx="138112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626"/>
            <a:ext cx="1322625" cy="11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3125" y="1446438"/>
            <a:ext cx="601980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Monetary Analysis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analysis and Machine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Wastage P</a:t>
            </a:r>
            <a:r>
              <a:rPr lang="en"/>
              <a:t>rediction</a:t>
            </a:r>
            <a:r>
              <a:rPr lang="en"/>
              <a:t> and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Attendance Prediction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Dishes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Effective consumption </a:t>
            </a:r>
            <a:r>
              <a:rPr lang="en"/>
              <a:t>method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About data and Process used</a:t>
            </a:r>
            <a:endParaRPr sz="2900"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240026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</a:t>
            </a:r>
            <a:r>
              <a:rPr lang="en"/>
              <a:t>contained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Wastage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Meals served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Attendance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Indian cookery magazines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codes were written in Python 3  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875" y="0"/>
            <a:ext cx="138112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626"/>
            <a:ext cx="1322625" cy="11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