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9" r:id="rId2"/>
    <p:sldId id="263" r:id="rId3"/>
    <p:sldId id="277" r:id="rId4"/>
    <p:sldId id="256" r:id="rId5"/>
    <p:sldId id="267" r:id="rId6"/>
    <p:sldId id="265" r:id="rId7"/>
    <p:sldId id="276" r:id="rId8"/>
    <p:sldId id="283" r:id="rId9"/>
    <p:sldId id="279" r:id="rId10"/>
    <p:sldId id="280" r:id="rId11"/>
    <p:sldId id="270" r:id="rId12"/>
    <p:sldId id="271" r:id="rId13"/>
    <p:sldId id="281" r:id="rId14"/>
    <p:sldId id="282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5BC1F-857B-4D2A-AA09-F013ACBBD8C3}" type="doc">
      <dgm:prSet loTypeId="urn:microsoft.com/office/officeart/2005/8/layout/cycle1" loCatId="cycle" qsTypeId="urn:microsoft.com/office/officeart/2005/8/quickstyle/3d7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65BE2B31-B847-4319-A18B-F49C94CA57A3}">
      <dgm:prSet phldrT="[Text]" custT="1"/>
      <dgm:spPr/>
      <dgm:t>
        <a:bodyPr/>
        <a:lstStyle/>
        <a:p>
          <a:pPr algn="l"/>
          <a:r>
            <a:rPr lang="en-US" sz="2000" b="1" dirty="0" smtClean="0">
              <a:solidFill>
                <a:srgbClr val="FFFF00"/>
              </a:solidFill>
              <a:effectLst/>
            </a:rPr>
            <a:t>INFRASTRUCTURE</a:t>
          </a:r>
          <a:endParaRPr lang="en-US" sz="2000" b="1" dirty="0">
            <a:solidFill>
              <a:srgbClr val="FFFF00"/>
            </a:solidFill>
            <a:effectLst/>
          </a:endParaRPr>
        </a:p>
      </dgm:t>
    </dgm:pt>
    <dgm:pt modelId="{075D7E23-14DB-4F81-B652-A48C7F6D0099}" type="parTrans" cxnId="{FFC2D23C-68EB-4642-8323-5E5BFC34DEC0}">
      <dgm:prSet/>
      <dgm:spPr/>
      <dgm:t>
        <a:bodyPr/>
        <a:lstStyle/>
        <a:p>
          <a:endParaRPr lang="en-US"/>
        </a:p>
      </dgm:t>
    </dgm:pt>
    <dgm:pt modelId="{B07CC6E2-2F71-40E9-B198-DEC109BD94EC}" type="sibTrans" cxnId="{FFC2D23C-68EB-4642-8323-5E5BFC34DEC0}">
      <dgm:prSet/>
      <dgm:spPr/>
      <dgm:t>
        <a:bodyPr/>
        <a:lstStyle/>
        <a:p>
          <a:endParaRPr lang="en-US"/>
        </a:p>
      </dgm:t>
    </dgm:pt>
    <dgm:pt modelId="{0C4F2BD0-22A7-46FB-AB95-F7724D85A55F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FFFF00"/>
              </a:solidFill>
              <a:effectLst/>
            </a:rPr>
            <a:t>TAX</a:t>
          </a:r>
          <a:endParaRPr lang="en-US" sz="2000" b="1" dirty="0">
            <a:solidFill>
              <a:srgbClr val="FFFF00"/>
            </a:solidFill>
            <a:effectLst/>
          </a:endParaRPr>
        </a:p>
      </dgm:t>
    </dgm:pt>
    <dgm:pt modelId="{2BCAF0AD-4ABA-40F0-9ABD-7A0772C5D60C}" type="parTrans" cxnId="{B8F606FA-E680-417F-A749-7E5A0CCEDDAF}">
      <dgm:prSet/>
      <dgm:spPr/>
      <dgm:t>
        <a:bodyPr/>
        <a:lstStyle/>
        <a:p>
          <a:endParaRPr lang="en-US"/>
        </a:p>
      </dgm:t>
    </dgm:pt>
    <dgm:pt modelId="{B0FEA149-C359-4B15-8F75-311375A89818}" type="sibTrans" cxnId="{B8F606FA-E680-417F-A749-7E5A0CCEDDAF}">
      <dgm:prSet/>
      <dgm:spPr/>
      <dgm:t>
        <a:bodyPr/>
        <a:lstStyle/>
        <a:p>
          <a:endParaRPr lang="en-US"/>
        </a:p>
      </dgm:t>
    </dgm:pt>
    <dgm:pt modelId="{DCF7DE74-6518-4D72-A65D-5300E2C2E86F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FFFF00"/>
              </a:solidFill>
              <a:effectLst/>
            </a:rPr>
            <a:t>EMPLOYEES</a:t>
          </a:r>
          <a:endParaRPr lang="en-US" sz="2000" b="1" dirty="0">
            <a:solidFill>
              <a:srgbClr val="FFFF00"/>
            </a:solidFill>
            <a:effectLst/>
          </a:endParaRPr>
        </a:p>
      </dgm:t>
    </dgm:pt>
    <dgm:pt modelId="{C45A3539-0C84-4AB6-95CF-DC75E2776E53}" type="parTrans" cxnId="{E211140B-198B-4AF2-A9D5-1586E57782FD}">
      <dgm:prSet/>
      <dgm:spPr/>
      <dgm:t>
        <a:bodyPr/>
        <a:lstStyle/>
        <a:p>
          <a:endParaRPr lang="en-US"/>
        </a:p>
      </dgm:t>
    </dgm:pt>
    <dgm:pt modelId="{5A21CAF6-A244-4349-AC6F-C51C56535E8B}" type="sibTrans" cxnId="{E211140B-198B-4AF2-A9D5-1586E57782FD}">
      <dgm:prSet/>
      <dgm:spPr/>
      <dgm:t>
        <a:bodyPr/>
        <a:lstStyle/>
        <a:p>
          <a:endParaRPr lang="en-US"/>
        </a:p>
      </dgm:t>
    </dgm:pt>
    <dgm:pt modelId="{53739C78-F971-49EC-AC7F-5E8E3B27F446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FFFF00"/>
              </a:solidFill>
              <a:effectLst/>
            </a:rPr>
            <a:t>OTHER</a:t>
          </a:r>
        </a:p>
        <a:p>
          <a:r>
            <a:rPr lang="en-US" sz="2000" b="1" dirty="0" smtClean="0">
              <a:solidFill>
                <a:srgbClr val="FFFF00"/>
              </a:solidFill>
              <a:effectLst/>
            </a:rPr>
            <a:t>ARRANGEMENTS</a:t>
          </a:r>
          <a:endParaRPr lang="en-US" sz="2000" b="1" dirty="0">
            <a:solidFill>
              <a:srgbClr val="FFFF00"/>
            </a:solidFill>
            <a:effectLst/>
          </a:endParaRPr>
        </a:p>
      </dgm:t>
    </dgm:pt>
    <dgm:pt modelId="{E516DBF9-4612-4730-95E6-09FE0F6BB7D3}" type="parTrans" cxnId="{86DBF755-4D0F-47CF-8908-5AC3BCFA1EFD}">
      <dgm:prSet/>
      <dgm:spPr/>
      <dgm:t>
        <a:bodyPr/>
        <a:lstStyle/>
        <a:p>
          <a:endParaRPr lang="en-US"/>
        </a:p>
      </dgm:t>
    </dgm:pt>
    <dgm:pt modelId="{F8F7D325-97D4-41AA-B2AC-F70C9DE65FB5}" type="sibTrans" cxnId="{86DBF755-4D0F-47CF-8908-5AC3BCFA1EFD}">
      <dgm:prSet/>
      <dgm:spPr/>
      <dgm:t>
        <a:bodyPr/>
        <a:lstStyle/>
        <a:p>
          <a:endParaRPr lang="en-US"/>
        </a:p>
      </dgm:t>
    </dgm:pt>
    <dgm:pt modelId="{36995965-F519-4DE7-9538-DF0C6390C80C}">
      <dgm:prSet phldrT="[Text]" custT="1"/>
      <dgm:spPr/>
      <dgm:t>
        <a:bodyPr/>
        <a:lstStyle/>
        <a:p>
          <a:r>
            <a:rPr lang="en-US" sz="2000" b="1" smtClean="0">
              <a:solidFill>
                <a:srgbClr val="FFFF00"/>
              </a:solidFill>
              <a:effectLst/>
            </a:rPr>
            <a:t>ASIC BASED DESIGN</a:t>
          </a:r>
          <a:endParaRPr lang="en-US" sz="2000" b="1" dirty="0">
            <a:solidFill>
              <a:srgbClr val="FFFF00"/>
            </a:solidFill>
            <a:effectLst/>
          </a:endParaRPr>
        </a:p>
      </dgm:t>
    </dgm:pt>
    <dgm:pt modelId="{064663CB-6676-48A5-B96F-50CA7BDD5417}" type="sibTrans" cxnId="{28A78221-0F6D-4538-AFB0-03579F8B12F3}">
      <dgm:prSet/>
      <dgm:spPr/>
      <dgm:t>
        <a:bodyPr/>
        <a:lstStyle/>
        <a:p>
          <a:endParaRPr lang="en-US"/>
        </a:p>
      </dgm:t>
    </dgm:pt>
    <dgm:pt modelId="{E2581965-231A-42E6-A451-63FDDE5AFE78}" type="parTrans" cxnId="{28A78221-0F6D-4538-AFB0-03579F8B12F3}">
      <dgm:prSet/>
      <dgm:spPr/>
      <dgm:t>
        <a:bodyPr/>
        <a:lstStyle/>
        <a:p>
          <a:endParaRPr lang="en-US"/>
        </a:p>
      </dgm:t>
    </dgm:pt>
    <dgm:pt modelId="{94F98466-AF29-46F9-97AC-1E53B5B0381F}" type="pres">
      <dgm:prSet presAssocID="{ECD5BC1F-857B-4D2A-AA09-F013ACBBD8C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F2A538-CF13-4289-A682-B174285D5FB9}" type="pres">
      <dgm:prSet presAssocID="{65BE2B31-B847-4319-A18B-F49C94CA57A3}" presName="dummy" presStyleCnt="0"/>
      <dgm:spPr/>
    </dgm:pt>
    <dgm:pt modelId="{BB3CB706-5A50-4D67-94FF-282906926BBC}" type="pres">
      <dgm:prSet presAssocID="{65BE2B31-B847-4319-A18B-F49C94CA57A3}" presName="node" presStyleLbl="revTx" presStyleIdx="0" presStyleCnt="5" custScaleX="183591" custScaleY="47857" custRadScaleRad="112966" custRadScaleInc="34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1D5D1-039E-4A5E-A729-9D3B2EA0C3A9}" type="pres">
      <dgm:prSet presAssocID="{B07CC6E2-2F71-40E9-B198-DEC109BD94EC}" presName="sibTrans" presStyleLbl="node1" presStyleIdx="0" presStyleCnt="5"/>
      <dgm:spPr/>
      <dgm:t>
        <a:bodyPr/>
        <a:lstStyle/>
        <a:p>
          <a:endParaRPr lang="en-US"/>
        </a:p>
      </dgm:t>
    </dgm:pt>
    <dgm:pt modelId="{8343A4ED-B473-4C70-A6D1-DBCFD45655E1}" type="pres">
      <dgm:prSet presAssocID="{36995965-F519-4DE7-9538-DF0C6390C80C}" presName="dummy" presStyleCnt="0"/>
      <dgm:spPr/>
    </dgm:pt>
    <dgm:pt modelId="{CFCF35C0-7FFF-497C-87D8-B37BACE66CD3}" type="pres">
      <dgm:prSet presAssocID="{36995965-F519-4DE7-9538-DF0C6390C80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8AC80-FE7F-4EE9-AD82-74A84E7DC4D3}" type="pres">
      <dgm:prSet presAssocID="{064663CB-6676-48A5-B96F-50CA7BDD5417}" presName="sibTrans" presStyleLbl="node1" presStyleIdx="1" presStyleCnt="5"/>
      <dgm:spPr/>
      <dgm:t>
        <a:bodyPr/>
        <a:lstStyle/>
        <a:p>
          <a:endParaRPr lang="en-US"/>
        </a:p>
      </dgm:t>
    </dgm:pt>
    <dgm:pt modelId="{3A0A32FF-BB4D-4928-9834-C3A29C913163}" type="pres">
      <dgm:prSet presAssocID="{0C4F2BD0-22A7-46FB-AB95-F7724D85A55F}" presName="dummy" presStyleCnt="0"/>
      <dgm:spPr/>
    </dgm:pt>
    <dgm:pt modelId="{70786789-BC54-4D22-85BC-4BB0A89DF215}" type="pres">
      <dgm:prSet presAssocID="{0C4F2BD0-22A7-46FB-AB95-F7724D85A55F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05D76-8B51-439D-A498-8B767B414B92}" type="pres">
      <dgm:prSet presAssocID="{B0FEA149-C359-4B15-8F75-311375A89818}" presName="sibTrans" presStyleLbl="node1" presStyleIdx="2" presStyleCnt="5"/>
      <dgm:spPr/>
      <dgm:t>
        <a:bodyPr/>
        <a:lstStyle/>
        <a:p>
          <a:endParaRPr lang="en-US"/>
        </a:p>
      </dgm:t>
    </dgm:pt>
    <dgm:pt modelId="{070B3BF7-CE43-4EF0-B572-2E910AA027C4}" type="pres">
      <dgm:prSet presAssocID="{DCF7DE74-6518-4D72-A65D-5300E2C2E86F}" presName="dummy" presStyleCnt="0"/>
      <dgm:spPr/>
    </dgm:pt>
    <dgm:pt modelId="{D28252C1-BD13-491D-8194-802A435C2B7D}" type="pres">
      <dgm:prSet presAssocID="{DCF7DE74-6518-4D72-A65D-5300E2C2E86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73FBF-CABA-457F-9CE0-82D919FF6E57}" type="pres">
      <dgm:prSet presAssocID="{5A21CAF6-A244-4349-AC6F-C51C56535E8B}" presName="sibTrans" presStyleLbl="node1" presStyleIdx="3" presStyleCnt="5"/>
      <dgm:spPr/>
      <dgm:t>
        <a:bodyPr/>
        <a:lstStyle/>
        <a:p>
          <a:endParaRPr lang="en-US"/>
        </a:p>
      </dgm:t>
    </dgm:pt>
    <dgm:pt modelId="{72C539DE-F4E7-4AD4-BD35-1F90E3DB2D11}" type="pres">
      <dgm:prSet presAssocID="{53739C78-F971-49EC-AC7F-5E8E3B27F446}" presName="dummy" presStyleCnt="0"/>
      <dgm:spPr/>
    </dgm:pt>
    <dgm:pt modelId="{8D5A47A0-8796-48CD-AFA1-AFE76AED1D99}" type="pres">
      <dgm:prSet presAssocID="{53739C78-F971-49EC-AC7F-5E8E3B27F446}" presName="node" presStyleLbl="revTx" presStyleIdx="4" presStyleCnt="5" custScaleX="175855" custScaleY="54133" custRadScaleRad="111767" custRadScaleInc="-18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803E7-5E33-4ED9-8634-3DBC30F80817}" type="pres">
      <dgm:prSet presAssocID="{F8F7D325-97D4-41AA-B2AC-F70C9DE65FB5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C3AA78AE-1F39-4488-A53F-7BF35E38E803}" type="presOf" srcId="{064663CB-6676-48A5-B96F-50CA7BDD5417}" destId="{C4A8AC80-FE7F-4EE9-AD82-74A84E7DC4D3}" srcOrd="0" destOrd="0" presId="urn:microsoft.com/office/officeart/2005/8/layout/cycle1"/>
    <dgm:cxn modelId="{681E2B1F-4475-4305-902C-F0E394EB6C53}" type="presOf" srcId="{53739C78-F971-49EC-AC7F-5E8E3B27F446}" destId="{8D5A47A0-8796-48CD-AFA1-AFE76AED1D99}" srcOrd="0" destOrd="0" presId="urn:microsoft.com/office/officeart/2005/8/layout/cycle1"/>
    <dgm:cxn modelId="{B8F606FA-E680-417F-A749-7E5A0CCEDDAF}" srcId="{ECD5BC1F-857B-4D2A-AA09-F013ACBBD8C3}" destId="{0C4F2BD0-22A7-46FB-AB95-F7724D85A55F}" srcOrd="2" destOrd="0" parTransId="{2BCAF0AD-4ABA-40F0-9ABD-7A0772C5D60C}" sibTransId="{B0FEA149-C359-4B15-8F75-311375A89818}"/>
    <dgm:cxn modelId="{C574DAE0-6B1C-4F3C-B479-E48A9FE6C327}" type="presOf" srcId="{F8F7D325-97D4-41AA-B2AC-F70C9DE65FB5}" destId="{D18803E7-5E33-4ED9-8634-3DBC30F80817}" srcOrd="0" destOrd="0" presId="urn:microsoft.com/office/officeart/2005/8/layout/cycle1"/>
    <dgm:cxn modelId="{FFC2D23C-68EB-4642-8323-5E5BFC34DEC0}" srcId="{ECD5BC1F-857B-4D2A-AA09-F013ACBBD8C3}" destId="{65BE2B31-B847-4319-A18B-F49C94CA57A3}" srcOrd="0" destOrd="0" parTransId="{075D7E23-14DB-4F81-B652-A48C7F6D0099}" sibTransId="{B07CC6E2-2F71-40E9-B198-DEC109BD94EC}"/>
    <dgm:cxn modelId="{BFEB251E-9588-421B-A664-C13302473D81}" type="presOf" srcId="{B07CC6E2-2F71-40E9-B198-DEC109BD94EC}" destId="{9411D5D1-039E-4A5E-A729-9D3B2EA0C3A9}" srcOrd="0" destOrd="0" presId="urn:microsoft.com/office/officeart/2005/8/layout/cycle1"/>
    <dgm:cxn modelId="{5ACA140B-90A9-424C-B343-B80BA93C0134}" type="presOf" srcId="{36995965-F519-4DE7-9538-DF0C6390C80C}" destId="{CFCF35C0-7FFF-497C-87D8-B37BACE66CD3}" srcOrd="0" destOrd="0" presId="urn:microsoft.com/office/officeart/2005/8/layout/cycle1"/>
    <dgm:cxn modelId="{BE2C46A7-901E-4027-A7FF-78B1315F655A}" type="presOf" srcId="{B0FEA149-C359-4B15-8F75-311375A89818}" destId="{66705D76-8B51-439D-A498-8B767B414B92}" srcOrd="0" destOrd="0" presId="urn:microsoft.com/office/officeart/2005/8/layout/cycle1"/>
    <dgm:cxn modelId="{A155AF9D-795D-4252-8D35-AE1C81119AE2}" type="presOf" srcId="{65BE2B31-B847-4319-A18B-F49C94CA57A3}" destId="{BB3CB706-5A50-4D67-94FF-282906926BBC}" srcOrd="0" destOrd="0" presId="urn:microsoft.com/office/officeart/2005/8/layout/cycle1"/>
    <dgm:cxn modelId="{D3C47D3A-C488-4282-ADE7-EB20229822F7}" type="presOf" srcId="{DCF7DE74-6518-4D72-A65D-5300E2C2E86F}" destId="{D28252C1-BD13-491D-8194-802A435C2B7D}" srcOrd="0" destOrd="0" presId="urn:microsoft.com/office/officeart/2005/8/layout/cycle1"/>
    <dgm:cxn modelId="{722442F0-5B5D-45C8-B8E5-87143DD9D45A}" type="presOf" srcId="{0C4F2BD0-22A7-46FB-AB95-F7724D85A55F}" destId="{70786789-BC54-4D22-85BC-4BB0A89DF215}" srcOrd="0" destOrd="0" presId="urn:microsoft.com/office/officeart/2005/8/layout/cycle1"/>
    <dgm:cxn modelId="{3D176396-B598-4AAE-B676-15ABF87E3506}" type="presOf" srcId="{ECD5BC1F-857B-4D2A-AA09-F013ACBBD8C3}" destId="{94F98466-AF29-46F9-97AC-1E53B5B0381F}" srcOrd="0" destOrd="0" presId="urn:microsoft.com/office/officeart/2005/8/layout/cycle1"/>
    <dgm:cxn modelId="{28A78221-0F6D-4538-AFB0-03579F8B12F3}" srcId="{ECD5BC1F-857B-4D2A-AA09-F013ACBBD8C3}" destId="{36995965-F519-4DE7-9538-DF0C6390C80C}" srcOrd="1" destOrd="0" parTransId="{E2581965-231A-42E6-A451-63FDDE5AFE78}" sibTransId="{064663CB-6676-48A5-B96F-50CA7BDD5417}"/>
    <dgm:cxn modelId="{E211140B-198B-4AF2-A9D5-1586E57782FD}" srcId="{ECD5BC1F-857B-4D2A-AA09-F013ACBBD8C3}" destId="{DCF7DE74-6518-4D72-A65D-5300E2C2E86F}" srcOrd="3" destOrd="0" parTransId="{C45A3539-0C84-4AB6-95CF-DC75E2776E53}" sibTransId="{5A21CAF6-A244-4349-AC6F-C51C56535E8B}"/>
    <dgm:cxn modelId="{86DBF755-4D0F-47CF-8908-5AC3BCFA1EFD}" srcId="{ECD5BC1F-857B-4D2A-AA09-F013ACBBD8C3}" destId="{53739C78-F971-49EC-AC7F-5E8E3B27F446}" srcOrd="4" destOrd="0" parTransId="{E516DBF9-4612-4730-95E6-09FE0F6BB7D3}" sibTransId="{F8F7D325-97D4-41AA-B2AC-F70C9DE65FB5}"/>
    <dgm:cxn modelId="{736F0D47-ACC8-4C0D-BC26-42D6C918EEA1}" type="presOf" srcId="{5A21CAF6-A244-4349-AC6F-C51C56535E8B}" destId="{D3E73FBF-CABA-457F-9CE0-82D919FF6E57}" srcOrd="0" destOrd="0" presId="urn:microsoft.com/office/officeart/2005/8/layout/cycle1"/>
    <dgm:cxn modelId="{1A296EE3-6A14-432A-BDE0-AA187A48B935}" type="presParOf" srcId="{94F98466-AF29-46F9-97AC-1E53B5B0381F}" destId="{7FF2A538-CF13-4289-A682-B174285D5FB9}" srcOrd="0" destOrd="0" presId="urn:microsoft.com/office/officeart/2005/8/layout/cycle1"/>
    <dgm:cxn modelId="{34FC4BB2-9ADE-4D35-8405-4C9D17087F24}" type="presParOf" srcId="{94F98466-AF29-46F9-97AC-1E53B5B0381F}" destId="{BB3CB706-5A50-4D67-94FF-282906926BBC}" srcOrd="1" destOrd="0" presId="urn:microsoft.com/office/officeart/2005/8/layout/cycle1"/>
    <dgm:cxn modelId="{5B4E6807-30A1-4D6C-8499-4CD42719FDE8}" type="presParOf" srcId="{94F98466-AF29-46F9-97AC-1E53B5B0381F}" destId="{9411D5D1-039E-4A5E-A729-9D3B2EA0C3A9}" srcOrd="2" destOrd="0" presId="urn:microsoft.com/office/officeart/2005/8/layout/cycle1"/>
    <dgm:cxn modelId="{3D69070B-9E67-433D-BD2B-DF69D8EF1352}" type="presParOf" srcId="{94F98466-AF29-46F9-97AC-1E53B5B0381F}" destId="{8343A4ED-B473-4C70-A6D1-DBCFD45655E1}" srcOrd="3" destOrd="0" presId="urn:microsoft.com/office/officeart/2005/8/layout/cycle1"/>
    <dgm:cxn modelId="{B8EEF221-C07D-4398-82A3-CB8BAFDE0065}" type="presParOf" srcId="{94F98466-AF29-46F9-97AC-1E53B5B0381F}" destId="{CFCF35C0-7FFF-497C-87D8-B37BACE66CD3}" srcOrd="4" destOrd="0" presId="urn:microsoft.com/office/officeart/2005/8/layout/cycle1"/>
    <dgm:cxn modelId="{006DA9EB-C91B-4F9E-A595-3E24A5BA92DF}" type="presParOf" srcId="{94F98466-AF29-46F9-97AC-1E53B5B0381F}" destId="{C4A8AC80-FE7F-4EE9-AD82-74A84E7DC4D3}" srcOrd="5" destOrd="0" presId="urn:microsoft.com/office/officeart/2005/8/layout/cycle1"/>
    <dgm:cxn modelId="{21632C24-FBA3-4FC9-8263-F4B31CF30CE8}" type="presParOf" srcId="{94F98466-AF29-46F9-97AC-1E53B5B0381F}" destId="{3A0A32FF-BB4D-4928-9834-C3A29C913163}" srcOrd="6" destOrd="0" presId="urn:microsoft.com/office/officeart/2005/8/layout/cycle1"/>
    <dgm:cxn modelId="{1A5CBAA2-DFFD-4B57-B7AE-E73976D0F724}" type="presParOf" srcId="{94F98466-AF29-46F9-97AC-1E53B5B0381F}" destId="{70786789-BC54-4D22-85BC-4BB0A89DF215}" srcOrd="7" destOrd="0" presId="urn:microsoft.com/office/officeart/2005/8/layout/cycle1"/>
    <dgm:cxn modelId="{966A4DF2-77EB-48F0-82A7-3093E3152884}" type="presParOf" srcId="{94F98466-AF29-46F9-97AC-1E53B5B0381F}" destId="{66705D76-8B51-439D-A498-8B767B414B92}" srcOrd="8" destOrd="0" presId="urn:microsoft.com/office/officeart/2005/8/layout/cycle1"/>
    <dgm:cxn modelId="{6672A15E-1B81-4759-A9A5-45EC0072634F}" type="presParOf" srcId="{94F98466-AF29-46F9-97AC-1E53B5B0381F}" destId="{070B3BF7-CE43-4EF0-B572-2E910AA027C4}" srcOrd="9" destOrd="0" presId="urn:microsoft.com/office/officeart/2005/8/layout/cycle1"/>
    <dgm:cxn modelId="{DD5496F4-A9BE-4388-9F04-F92125546838}" type="presParOf" srcId="{94F98466-AF29-46F9-97AC-1E53B5B0381F}" destId="{D28252C1-BD13-491D-8194-802A435C2B7D}" srcOrd="10" destOrd="0" presId="urn:microsoft.com/office/officeart/2005/8/layout/cycle1"/>
    <dgm:cxn modelId="{42B44A3A-72E0-45C3-B0FE-72271A9D973E}" type="presParOf" srcId="{94F98466-AF29-46F9-97AC-1E53B5B0381F}" destId="{D3E73FBF-CABA-457F-9CE0-82D919FF6E57}" srcOrd="11" destOrd="0" presId="urn:microsoft.com/office/officeart/2005/8/layout/cycle1"/>
    <dgm:cxn modelId="{658BEB3E-DAB9-4395-BD86-822FA43BF7F4}" type="presParOf" srcId="{94F98466-AF29-46F9-97AC-1E53B5B0381F}" destId="{72C539DE-F4E7-4AD4-BD35-1F90E3DB2D11}" srcOrd="12" destOrd="0" presId="urn:microsoft.com/office/officeart/2005/8/layout/cycle1"/>
    <dgm:cxn modelId="{6A70FC29-D894-4AAD-8C4E-9D182EF05853}" type="presParOf" srcId="{94F98466-AF29-46F9-97AC-1E53B5B0381F}" destId="{8D5A47A0-8796-48CD-AFA1-AFE76AED1D99}" srcOrd="13" destOrd="0" presId="urn:microsoft.com/office/officeart/2005/8/layout/cycle1"/>
    <dgm:cxn modelId="{F1FC47DC-56D8-4491-B3E2-296EEB6EB82C}" type="presParOf" srcId="{94F98466-AF29-46F9-97AC-1E53B5B0381F}" destId="{D18803E7-5E33-4ED9-8634-3DBC30F8081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CB706-5A50-4D67-94FF-282906926BBC}">
      <dsp:nvSpPr>
        <dsp:cNvPr id="0" name=""/>
        <dsp:cNvSpPr/>
      </dsp:nvSpPr>
      <dsp:spPr>
        <a:xfrm>
          <a:off x="3591028" y="469663"/>
          <a:ext cx="2828405" cy="73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  <a:effectLst/>
            </a:rPr>
            <a:t>INFRASTRUCTURE</a:t>
          </a:r>
          <a:endParaRPr lang="en-US" sz="2000" b="1" kern="1200" dirty="0">
            <a:solidFill>
              <a:srgbClr val="FFFF00"/>
            </a:solidFill>
            <a:effectLst/>
          </a:endParaRPr>
        </a:p>
      </dsp:txBody>
      <dsp:txXfrm>
        <a:off x="3591028" y="469663"/>
        <a:ext cx="2828405" cy="737285"/>
      </dsp:txXfrm>
    </dsp:sp>
    <dsp:sp modelId="{9411D5D1-039E-4A5E-A729-9D3B2EA0C3A9}">
      <dsp:nvSpPr>
        <dsp:cNvPr id="0" name=""/>
        <dsp:cNvSpPr/>
      </dsp:nvSpPr>
      <dsp:spPr>
        <a:xfrm>
          <a:off x="340139" y="-257792"/>
          <a:ext cx="5774873" cy="5774873"/>
        </a:xfrm>
        <a:prstGeom prst="circularArrow">
          <a:avLst>
            <a:gd name="adj1" fmla="val 5202"/>
            <a:gd name="adj2" fmla="val 336058"/>
            <a:gd name="adj3" fmla="val 71113"/>
            <a:gd name="adj4" fmla="val 19576076"/>
            <a:gd name="adj5" fmla="val 6069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CF35C0-7FFF-497C-87D8-B37BACE66CD3}">
      <dsp:nvSpPr>
        <dsp:cNvPr id="0" name=""/>
        <dsp:cNvSpPr/>
      </dsp:nvSpPr>
      <dsp:spPr>
        <a:xfrm>
          <a:off x="4876008" y="2932380"/>
          <a:ext cx="1540601" cy="154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rgbClr val="FFFF00"/>
              </a:solidFill>
              <a:effectLst/>
            </a:rPr>
            <a:t>ASIC BASED DESIGN</a:t>
          </a:r>
          <a:endParaRPr lang="en-US" sz="2000" b="1" kern="1200" dirty="0">
            <a:solidFill>
              <a:srgbClr val="FFFF00"/>
            </a:solidFill>
            <a:effectLst/>
          </a:endParaRPr>
        </a:p>
      </dsp:txBody>
      <dsp:txXfrm>
        <a:off x="4876008" y="2932380"/>
        <a:ext cx="1540601" cy="1540601"/>
      </dsp:txXfrm>
    </dsp:sp>
    <dsp:sp modelId="{C4A8AC80-FE7F-4EE9-AD82-74A84E7DC4D3}">
      <dsp:nvSpPr>
        <dsp:cNvPr id="0" name=""/>
        <dsp:cNvSpPr/>
      </dsp:nvSpPr>
      <dsp:spPr>
        <a:xfrm>
          <a:off x="322280" y="23547"/>
          <a:ext cx="5774873" cy="5774873"/>
        </a:xfrm>
        <a:prstGeom prst="circularArrow">
          <a:avLst>
            <a:gd name="adj1" fmla="val 5202"/>
            <a:gd name="adj2" fmla="val 336058"/>
            <a:gd name="adj3" fmla="val 4014087"/>
            <a:gd name="adj4" fmla="val 2253993"/>
            <a:gd name="adj5" fmla="val 6069"/>
          </a:avLst>
        </a:prstGeom>
        <a:solidFill>
          <a:schemeClr val="accent3">
            <a:shade val="50000"/>
            <a:hueOff val="-112345"/>
            <a:satOff val="-6121"/>
            <a:lumOff val="1750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786789-BC54-4D22-85BC-4BB0A89DF215}">
      <dsp:nvSpPr>
        <dsp:cNvPr id="0" name=""/>
        <dsp:cNvSpPr/>
      </dsp:nvSpPr>
      <dsp:spPr>
        <a:xfrm>
          <a:off x="2439416" y="4702668"/>
          <a:ext cx="1540601" cy="154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  <a:effectLst/>
            </a:rPr>
            <a:t>TAX</a:t>
          </a:r>
          <a:endParaRPr lang="en-US" sz="2000" b="1" kern="1200" dirty="0">
            <a:solidFill>
              <a:srgbClr val="FFFF00"/>
            </a:solidFill>
            <a:effectLst/>
          </a:endParaRPr>
        </a:p>
      </dsp:txBody>
      <dsp:txXfrm>
        <a:off x="2439416" y="4702668"/>
        <a:ext cx="1540601" cy="1540601"/>
      </dsp:txXfrm>
    </dsp:sp>
    <dsp:sp modelId="{66705D76-8B51-439D-A498-8B767B414B92}">
      <dsp:nvSpPr>
        <dsp:cNvPr id="0" name=""/>
        <dsp:cNvSpPr/>
      </dsp:nvSpPr>
      <dsp:spPr>
        <a:xfrm>
          <a:off x="322280" y="23547"/>
          <a:ext cx="5774873" cy="5774873"/>
        </a:xfrm>
        <a:prstGeom prst="circularArrow">
          <a:avLst>
            <a:gd name="adj1" fmla="val 5202"/>
            <a:gd name="adj2" fmla="val 336058"/>
            <a:gd name="adj3" fmla="val 8209949"/>
            <a:gd name="adj4" fmla="val 6449855"/>
            <a:gd name="adj5" fmla="val 6069"/>
          </a:avLst>
        </a:prstGeom>
        <a:solidFill>
          <a:schemeClr val="accent3">
            <a:shade val="50000"/>
            <a:hueOff val="-224689"/>
            <a:satOff val="-12242"/>
            <a:lumOff val="3500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8252C1-BD13-491D-8194-802A435C2B7D}">
      <dsp:nvSpPr>
        <dsp:cNvPr id="0" name=""/>
        <dsp:cNvSpPr/>
      </dsp:nvSpPr>
      <dsp:spPr>
        <a:xfrm>
          <a:off x="2823" y="2932380"/>
          <a:ext cx="1540601" cy="154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  <a:effectLst/>
            </a:rPr>
            <a:t>EMPLOYEES</a:t>
          </a:r>
          <a:endParaRPr lang="en-US" sz="2000" b="1" kern="1200" dirty="0">
            <a:solidFill>
              <a:srgbClr val="FFFF00"/>
            </a:solidFill>
            <a:effectLst/>
          </a:endParaRPr>
        </a:p>
      </dsp:txBody>
      <dsp:txXfrm>
        <a:off x="2823" y="2932380"/>
        <a:ext cx="1540601" cy="1540601"/>
      </dsp:txXfrm>
    </dsp:sp>
    <dsp:sp modelId="{D3E73FBF-CABA-457F-9CE0-82D919FF6E57}">
      <dsp:nvSpPr>
        <dsp:cNvPr id="0" name=""/>
        <dsp:cNvSpPr/>
      </dsp:nvSpPr>
      <dsp:spPr>
        <a:xfrm>
          <a:off x="275583" y="-442440"/>
          <a:ext cx="5774873" cy="5774873"/>
        </a:xfrm>
        <a:prstGeom prst="circularArrow">
          <a:avLst>
            <a:gd name="adj1" fmla="val 5202"/>
            <a:gd name="adj2" fmla="val 336058"/>
            <a:gd name="adj3" fmla="val 12290848"/>
            <a:gd name="adj4" fmla="val 10142004"/>
            <a:gd name="adj5" fmla="val 6069"/>
          </a:avLst>
        </a:prstGeom>
        <a:solidFill>
          <a:schemeClr val="accent3">
            <a:shade val="50000"/>
            <a:hueOff val="-224689"/>
            <a:satOff val="-12242"/>
            <a:lumOff val="3500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5A47A0-8796-48CD-AFA1-AFE76AED1D99}">
      <dsp:nvSpPr>
        <dsp:cNvPr id="0" name=""/>
        <dsp:cNvSpPr/>
      </dsp:nvSpPr>
      <dsp:spPr>
        <a:xfrm>
          <a:off x="22" y="312704"/>
          <a:ext cx="2709224" cy="833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  <a:effectLst/>
            </a:rPr>
            <a:t>OTHER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  <a:effectLst/>
            </a:rPr>
            <a:t>ARRANGEMENTS</a:t>
          </a:r>
          <a:endParaRPr lang="en-US" sz="2000" b="1" kern="1200" dirty="0">
            <a:solidFill>
              <a:srgbClr val="FFFF00"/>
            </a:solidFill>
            <a:effectLst/>
          </a:endParaRPr>
        </a:p>
      </dsp:txBody>
      <dsp:txXfrm>
        <a:off x="22" y="312704"/>
        <a:ext cx="2709224" cy="833973"/>
      </dsp:txXfrm>
    </dsp:sp>
    <dsp:sp modelId="{D18803E7-5E33-4ED9-8634-3DBC30F80817}">
      <dsp:nvSpPr>
        <dsp:cNvPr id="0" name=""/>
        <dsp:cNvSpPr/>
      </dsp:nvSpPr>
      <dsp:spPr>
        <a:xfrm>
          <a:off x="201422" y="-252719"/>
          <a:ext cx="5774873" cy="5774873"/>
        </a:xfrm>
        <a:prstGeom prst="circularArrow">
          <a:avLst>
            <a:gd name="adj1" fmla="val 5202"/>
            <a:gd name="adj2" fmla="val 336058"/>
            <a:gd name="adj3" fmla="val 17803183"/>
            <a:gd name="adj4" fmla="val 14700210"/>
            <a:gd name="adj5" fmla="val 6069"/>
          </a:avLst>
        </a:prstGeom>
        <a:solidFill>
          <a:schemeClr val="accent3">
            <a:shade val="50000"/>
            <a:hueOff val="-112345"/>
            <a:satOff val="-6121"/>
            <a:lumOff val="1750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6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5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1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2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02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87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40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7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6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0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9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7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5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3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83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109" y="432179"/>
            <a:ext cx="10131425" cy="1456267"/>
          </a:xfrm>
        </p:spPr>
        <p:txBody>
          <a:bodyPr/>
          <a:lstStyle/>
          <a:p>
            <a:pPr algn="ctr"/>
            <a:r>
              <a:rPr lang="en-GB" sz="6000" b="1" baseline="30000" dirty="0">
                <a:solidFill>
                  <a:srgbClr val="FFC000"/>
                </a:solidFill>
                <a:latin typeface="Algerian" pitchFamily="82" charset="0"/>
                <a:cs typeface="Arial Black" panose="020B0604020202020204" pitchFamily="34" charset="0"/>
              </a:rPr>
              <a:t>INTRODUCTION</a:t>
            </a:r>
            <a:endParaRPr lang="en-US" sz="6000" b="1" baseline="30000" dirty="0">
              <a:solidFill>
                <a:srgbClr val="FFC000"/>
              </a:solidFill>
              <a:latin typeface="Algerian" pitchFamily="82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80" y="1907149"/>
            <a:ext cx="5486401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FFFF00"/>
                </a:solidFill>
              </a:rPr>
              <a:t>Do we ever think how blind   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FF00"/>
                </a:solidFill>
              </a:rPr>
              <a:t>persons perform his daily   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FF00"/>
                </a:solidFill>
              </a:rPr>
              <a:t>activities which normal people      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FF00"/>
                </a:solidFill>
              </a:rPr>
              <a:t>take for granted????</a:t>
            </a:r>
          </a:p>
        </p:txBody>
      </p:sp>
      <p:pic>
        <p:nvPicPr>
          <p:cNvPr id="5" name="Picture 4" descr="101071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354" y="2208628"/>
            <a:ext cx="5458264" cy="33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C000"/>
                </a:solidFill>
                <a:latin typeface="Algerian" pitchFamily="82" charset="0"/>
              </a:rPr>
              <a:t>                               Equipments</a:t>
            </a:r>
            <a:endParaRPr lang="en-US">
              <a:solidFill>
                <a:srgbClr val="FFC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82203"/>
            <a:ext cx="10131425" cy="5482828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/>
                </a:solidFill>
              </a:rPr>
              <a:t>ULTRASONIC SENSOR</a:t>
            </a:r>
          </a:p>
          <a:p>
            <a:r>
              <a:rPr lang="en-GB" sz="2800" dirty="0" smtClean="0">
                <a:solidFill>
                  <a:schemeClr val="accent6"/>
                </a:solidFill>
              </a:rPr>
              <a:t>SD </a:t>
            </a:r>
            <a:r>
              <a:rPr lang="en-GB" sz="2800" dirty="0">
                <a:solidFill>
                  <a:schemeClr val="accent6"/>
                </a:solidFill>
              </a:rPr>
              <a:t>CARD MODULE</a:t>
            </a:r>
          </a:p>
          <a:p>
            <a:r>
              <a:rPr lang="en-GB" sz="2800" dirty="0" smtClean="0">
                <a:solidFill>
                  <a:schemeClr val="accent6"/>
                </a:solidFill>
              </a:rPr>
              <a:t>EAR PHONE </a:t>
            </a:r>
            <a:r>
              <a:rPr lang="en-GB" sz="2800" dirty="0">
                <a:solidFill>
                  <a:schemeClr val="accent6"/>
                </a:solidFill>
              </a:rPr>
              <a:t>WITH </a:t>
            </a:r>
            <a:r>
              <a:rPr lang="en-GB" sz="2800" dirty="0" smtClean="0">
                <a:solidFill>
                  <a:schemeClr val="accent6"/>
                </a:solidFill>
              </a:rPr>
              <a:t>3.5mm AUDIO </a:t>
            </a:r>
            <a:r>
              <a:rPr lang="en-GB" sz="2800" dirty="0">
                <a:solidFill>
                  <a:schemeClr val="accent6"/>
                </a:solidFill>
              </a:rPr>
              <a:t>MODULE</a:t>
            </a:r>
          </a:p>
          <a:p>
            <a:r>
              <a:rPr lang="en-GB" sz="2800" dirty="0">
                <a:solidFill>
                  <a:schemeClr val="accent6"/>
                </a:solidFill>
              </a:rPr>
              <a:t>ARDUINO UNO </a:t>
            </a:r>
            <a:r>
              <a:rPr lang="en-GB" sz="2800" dirty="0" smtClean="0">
                <a:solidFill>
                  <a:schemeClr val="accent6"/>
                </a:solidFill>
              </a:rPr>
              <a:t>BOARD with power source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44" y="0"/>
            <a:ext cx="10131427" cy="5068992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  <a:t>Why our system???</a:t>
            </a:r>
            <a:b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  <a:t/>
            </a:r>
            <a:b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  <a:t/>
            </a:r>
            <a:b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  <a:t/>
            </a:r>
            <a:b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  <a:t>VS</a:t>
            </a:r>
            <a:b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endParaRPr lang="en-US" sz="54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8748">
            <a:off x="465353" y="1115170"/>
            <a:ext cx="2626582" cy="2451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17" y="3633693"/>
            <a:ext cx="2015172" cy="3048681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80795">
            <a:off x="7140136" y="4789558"/>
            <a:ext cx="3953200" cy="169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43258">
            <a:off x="8162265" y="885607"/>
            <a:ext cx="32670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079110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err="1">
                <a:solidFill>
                  <a:srgbClr val="FFC000"/>
                </a:solidFill>
                <a:latin typeface="Algerian" panose="04020705040A02060702" pitchFamily="82" charset="0"/>
              </a:rPr>
              <a:t>ExistinG</a:t>
            </a:r>
            <a:r>
              <a:rPr lang="en-GB" sz="4800" dirty="0">
                <a:solidFill>
                  <a:srgbClr val="FFC000"/>
                </a:solidFill>
                <a:latin typeface="Algerian" panose="04020705040A02060702" pitchFamily="82" charset="0"/>
              </a:rPr>
              <a:t> solutions</a:t>
            </a:r>
            <a:endParaRPr lang="en-US" sz="48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rgbClr val="00B050"/>
                </a:solidFill>
              </a:rPr>
              <a:t>BLIND </a:t>
            </a:r>
            <a:r>
              <a:rPr lang="en-GB" sz="3600" b="1" dirty="0" smtClean="0">
                <a:solidFill>
                  <a:srgbClr val="00B050"/>
                </a:solidFill>
              </a:rPr>
              <a:t>Man STICK</a:t>
            </a:r>
            <a:r>
              <a:rPr lang="en-GB" sz="2800" b="1" dirty="0">
                <a:solidFill>
                  <a:srgbClr val="FFFF00"/>
                </a:solidFill>
              </a:rPr>
              <a:t>: </a:t>
            </a:r>
            <a:r>
              <a:rPr lang="en-GB" sz="2800" b="1" dirty="0" smtClean="0">
                <a:solidFill>
                  <a:srgbClr val="FFFF00"/>
                </a:solidFill>
              </a:rPr>
              <a:t>It cannot </a:t>
            </a:r>
            <a:r>
              <a:rPr lang="en-GB" sz="2800" b="1" dirty="0">
                <a:solidFill>
                  <a:srgbClr val="FFFF00"/>
                </a:solidFill>
              </a:rPr>
              <a:t>detect any obstacle on both left and right side</a:t>
            </a:r>
            <a:r>
              <a:rPr lang="en-GB" sz="2800" b="1" dirty="0" smtClean="0">
                <a:solidFill>
                  <a:srgbClr val="FFFF00"/>
                </a:solidFill>
              </a:rPr>
              <a:t>. It normally uses monotonous buzzing alert and not voice based alert.</a:t>
            </a:r>
          </a:p>
          <a:p>
            <a:pPr marL="0" indent="0">
              <a:buNone/>
            </a:pPr>
            <a:r>
              <a:rPr lang="en-GB" sz="3600" b="1" dirty="0" smtClean="0">
                <a:solidFill>
                  <a:srgbClr val="00B050"/>
                </a:solidFill>
              </a:rPr>
              <a:t>H.A.L.O( Haptic Assisted 	Locating of Obstacles)</a:t>
            </a:r>
            <a:r>
              <a:rPr lang="en-GB" sz="3600" b="1" dirty="0" smtClean="0">
                <a:solidFill>
                  <a:srgbClr val="FFFF00"/>
                </a:solidFill>
              </a:rPr>
              <a:t>: </a:t>
            </a:r>
            <a:r>
              <a:rPr lang="en-GB" sz="2800" b="1" dirty="0" smtClean="0">
                <a:solidFill>
                  <a:srgbClr val="FFFF00"/>
                </a:solidFill>
              </a:rPr>
              <a:t>Blind people must sense the motor vibrations to avoid the obstacles,which is not much different than above. 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96712"/>
            <a:ext cx="10131425" cy="6097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Future plans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86933"/>
            <a:ext cx="9022643" cy="4504268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GPS assistance.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Multi-lingual </a:t>
            </a:r>
            <a:r>
              <a:rPr lang="en-US" dirty="0" smtClean="0"/>
              <a:t>System. Language can either be chosen at the time of making an order for our system, or choosing preferred language by using an external additional switch.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Top 5 Nations </a:t>
            </a:r>
            <a:r>
              <a:rPr lang="en-US" dirty="0" smtClean="0"/>
              <a:t>with maximum number of languages: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Top 10 mostly spoken languages </a:t>
            </a:r>
            <a:r>
              <a:rPr lang="en-US" dirty="0" smtClean="0"/>
              <a:t>(2014 report) : Chinese, Spanish, </a:t>
            </a:r>
          </a:p>
          <a:p>
            <a:pPr marL="0" indent="0">
              <a:buNone/>
            </a:pPr>
            <a:r>
              <a:rPr lang="en-US" dirty="0" smtClean="0"/>
              <a:t>English,</a:t>
            </a:r>
            <a:r>
              <a:rPr lang="en-US" dirty="0"/>
              <a:t> </a:t>
            </a:r>
            <a:r>
              <a:rPr lang="en-US" dirty="0" smtClean="0"/>
              <a:t>Hindi,</a:t>
            </a:r>
            <a:r>
              <a:rPr lang="en-US" dirty="0"/>
              <a:t> </a:t>
            </a:r>
            <a:r>
              <a:rPr lang="en-US" dirty="0" smtClean="0"/>
              <a:t>Arabic,</a:t>
            </a:r>
            <a:r>
              <a:rPr lang="en-US" dirty="0"/>
              <a:t> </a:t>
            </a:r>
            <a:r>
              <a:rPr lang="en-US" dirty="0" smtClean="0"/>
              <a:t>Portuguese, Bengali, Russian, Japanese, Javanese.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are planning to implement at least 20 languages. For </a:t>
            </a:r>
            <a:r>
              <a:rPr lang="en-US" dirty="0"/>
              <a:t>Indians m</a:t>
            </a:r>
            <a:r>
              <a:rPr lang="en-US" dirty="0" smtClean="0"/>
              <a:t>ost</a:t>
            </a:r>
          </a:p>
          <a:p>
            <a:pPr marL="0" indent="0">
              <a:buNone/>
            </a:pPr>
            <a:r>
              <a:rPr lang="en-US" dirty="0" smtClean="0"/>
              <a:t>importantly for now are English, Hindi, Bengali, Oriya, Assamese, </a:t>
            </a:r>
            <a:r>
              <a:rPr lang="en-US" dirty="0" err="1" smtClean="0"/>
              <a:t>Telegu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Tamil, Punjabi and some foreign languages like Chinese, French, </a:t>
            </a:r>
            <a:r>
              <a:rPr lang="en-US" dirty="0"/>
              <a:t>Japanese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Spanish, Portuguese, Russian, Arabic,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63" y="2004135"/>
            <a:ext cx="4224161" cy="287879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604757" y="2458155"/>
            <a:ext cx="1416931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-Point Star 3"/>
          <p:cNvSpPr/>
          <p:nvPr/>
        </p:nvSpPr>
        <p:spPr>
          <a:xfrm>
            <a:off x="435725" y="598311"/>
            <a:ext cx="2894497" cy="2393245"/>
          </a:xfrm>
          <a:prstGeom prst="star6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2"/>
          <p:cNvSpPr txBox="1"/>
          <p:nvPr/>
        </p:nvSpPr>
        <p:spPr>
          <a:xfrm>
            <a:off x="816173" y="1140865"/>
            <a:ext cx="213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2">
                    <a:lumMod val="10000"/>
                  </a:schemeClr>
                </a:solidFill>
              </a:rPr>
              <a:t>total cost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10000"/>
                  </a:schemeClr>
                </a:solidFill>
              </a:rPr>
              <a:t> 1.5 thousand after implementing future plans</a:t>
            </a:r>
            <a:endParaRPr lang="en-US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" name="Flowchart: Merge 9"/>
          <p:cNvSpPr/>
          <p:nvPr/>
        </p:nvSpPr>
        <p:spPr>
          <a:xfrm rot="19415696">
            <a:off x="3682344" y="4677176"/>
            <a:ext cx="1796217" cy="1549420"/>
          </a:xfrm>
          <a:prstGeom prst="flowChartMerg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30-50k profit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Horizontal Scroll 10"/>
          <p:cNvSpPr/>
          <p:nvPr/>
        </p:nvSpPr>
        <p:spPr>
          <a:xfrm rot="2753283">
            <a:off x="1983658" y="3536052"/>
            <a:ext cx="2262525" cy="572211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2763713">
            <a:off x="2126433" y="3652771"/>
            <a:ext cx="210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more products</a:t>
            </a:r>
            <a:endParaRPr lang="en-US"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97517967"/>
              </p:ext>
            </p:extLst>
          </p:nvPr>
        </p:nvGraphicFramePr>
        <p:xfrm>
          <a:off x="5625811" y="589257"/>
          <a:ext cx="6419434" cy="6268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41527" y="248313"/>
            <a:ext cx="44430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FACTORY IS ENOUGH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2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B3CB706-5A50-4D67-94FF-282906926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411D5D1-039E-4A5E-A729-9D3B2EA0C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FCF35C0-7FFF-497C-87D8-B37BACE66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4A8AC80-FE7F-4EE9-AD82-74A84E7DC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0786789-BC54-4D22-85BC-4BB0A89DF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6705D76-8B51-439D-A498-8B767B414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28252C1-BD13-491D-8194-802A435C2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3E73FBF-CABA-457F-9CE0-82D919FF6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D5A47A0-8796-48CD-AFA1-AFE76AED1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18803E7-5E33-4ED9-8634-3DBC30F80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Graphic spid="13" grpId="0">
        <p:bldSub>
          <a:bldDgm bld="one"/>
        </p:bldSub>
      </p:bldGraphic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  <a:t>Budget</a:t>
            </a:r>
            <a:endParaRPr lang="en-US" sz="54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87373"/>
              </p:ext>
            </p:extLst>
          </p:nvPr>
        </p:nvGraphicFramePr>
        <p:xfrm>
          <a:off x="1786340" y="2261864"/>
          <a:ext cx="8128000" cy="3292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8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2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0397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COST(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r>
                        <a:rPr lang="en-US" dirty="0"/>
                        <a:t>ARDUINO UNO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r>
                        <a:rPr lang="en-US"/>
                        <a:t>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r>
                        <a:rPr lang="en-US" dirty="0"/>
                        <a:t>SD CARD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r>
                        <a:rPr lang="en-US" dirty="0" smtClean="0"/>
                        <a:t>3.5mm</a:t>
                      </a:r>
                      <a:r>
                        <a:rPr lang="en-US" baseline="0" dirty="0" smtClean="0"/>
                        <a:t> AUDIO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r>
                        <a:rPr lang="en-US" dirty="0"/>
                        <a:t>SPECTACLE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8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FFC000"/>
                </a:solidFill>
                <a:latin typeface="Algerian" panose="04020705040A02060702" pitchFamily="82" charset="0"/>
              </a:rPr>
              <a:t>Conclusion</a:t>
            </a:r>
            <a:endParaRPr lang="en-US" sz="54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Our system uses inventive design along with the best of modern technology to ensure</a:t>
            </a: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rgbClr val="92D050"/>
                </a:solidFill>
              </a:rPr>
              <a:t>Affordability</a:t>
            </a:r>
          </a:p>
          <a:p>
            <a:r>
              <a:rPr lang="en-GB" sz="3200" dirty="0">
                <a:solidFill>
                  <a:srgbClr val="92D050"/>
                </a:solidFill>
              </a:rPr>
              <a:t>Ease of operation </a:t>
            </a:r>
            <a:r>
              <a:rPr lang="en-GB" sz="3200" dirty="0">
                <a:solidFill>
                  <a:srgbClr val="FFC000"/>
                </a:solidFill>
              </a:rPr>
              <a:t>is of </a:t>
            </a:r>
            <a:r>
              <a:rPr lang="en-GB" sz="3200">
                <a:solidFill>
                  <a:srgbClr val="FFC000"/>
                </a:solidFill>
              </a:rPr>
              <a:t>prior concern. It doesn’t </a:t>
            </a:r>
            <a:r>
              <a:rPr lang="en-GB" sz="3200" dirty="0">
                <a:solidFill>
                  <a:srgbClr val="FFC000"/>
                </a:solidFill>
              </a:rPr>
              <a:t>use technologies which might be complicated to a blind people</a:t>
            </a:r>
          </a:p>
          <a:p>
            <a:r>
              <a:rPr lang="en-GB" sz="3200" dirty="0">
                <a:solidFill>
                  <a:srgbClr val="FFC000"/>
                </a:solidFill>
              </a:rPr>
              <a:t>Not the best technology out there but the </a:t>
            </a:r>
            <a:r>
              <a:rPr lang="en-GB" sz="3200" dirty="0">
                <a:solidFill>
                  <a:srgbClr val="92D050"/>
                </a:solidFill>
              </a:rPr>
              <a:t>Best Technology at Affordable cost.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23" y="2888170"/>
            <a:ext cx="10131425" cy="1456267"/>
          </a:xfrm>
        </p:spPr>
        <p:txBody>
          <a:bodyPr/>
          <a:lstStyle/>
          <a:p>
            <a:pPr algn="ctr"/>
            <a:r>
              <a:rPr lang="en-GB" sz="72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THANK</a:t>
            </a:r>
            <a:r>
              <a:rPr lang="en-GB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GB" sz="72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YOU</a:t>
            </a:r>
            <a:endParaRPr lang="en-US" sz="7200" b="1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There are two methods: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337733"/>
            <a:ext cx="10131425" cy="3649133"/>
          </a:xfrm>
          <a:noFill/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Blind Navigation System</a:t>
            </a:r>
          </a:p>
          <a:p>
            <a:r>
              <a:rPr lang="en-GB" sz="32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Accumulated memories in their long term exploration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The main objective of this Project is to develop a </a:t>
            </a:r>
            <a:r>
              <a:rPr lang="en-GB" sz="32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reliable</a:t>
            </a:r>
            <a:r>
              <a:rPr lang="en-GB" sz="32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GB" sz="32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portable</a:t>
            </a:r>
            <a:r>
              <a:rPr lang="en-GB" sz="32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32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user friendly </a:t>
            </a:r>
            <a:r>
              <a:rPr lang="en-GB" sz="32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GB" sz="32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robust </a:t>
            </a:r>
            <a:r>
              <a:rPr lang="en-GB" sz="32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solution for smooth navigation at low cost. </a:t>
            </a:r>
          </a:p>
        </p:txBody>
      </p:sp>
    </p:spTree>
    <p:extLst>
      <p:ext uri="{BB962C8B-B14F-4D97-AF65-F5344CB8AC3E}">
        <p14:creationId xmlns:p14="http://schemas.microsoft.com/office/powerpoint/2010/main" val="15844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12" y="0"/>
            <a:ext cx="10131425" cy="2030899"/>
          </a:xfrm>
        </p:spPr>
        <p:txBody>
          <a:bodyPr/>
          <a:lstStyle/>
          <a:p>
            <a:r>
              <a:rPr lang="en-GB" sz="40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TEAM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sz="40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MEMBERS</a:t>
            </a:r>
            <a:r>
              <a:rPr lang="en-GB" dirty="0" smtClean="0">
                <a:latin typeface="Bookman Old Style" panose="02050604050505020204" pitchFamily="18" charset="0"/>
              </a:rPr>
              <a:t>: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96" y="2030899"/>
            <a:ext cx="10131425" cy="4276447"/>
          </a:xfrm>
        </p:spPr>
        <p:txBody>
          <a:bodyPr>
            <a:normAutofit fontScale="85000" lnSpcReduction="20000"/>
          </a:bodyPr>
          <a:lstStyle/>
          <a:p>
            <a:r>
              <a:rPr lang="en-GB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Abhishek</a:t>
            </a:r>
            <a:r>
              <a:rPr lang="en-GB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Sarkar</a:t>
            </a:r>
            <a:endParaRPr lang="en-GB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  Electronics and Communication Engineering</a:t>
            </a:r>
          </a:p>
          <a:p>
            <a:r>
              <a:rPr lang="en-GB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Ankita</a:t>
            </a:r>
            <a:r>
              <a:rPr lang="en-GB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Bhuniya</a:t>
            </a:r>
            <a:endParaRPr lang="en-GB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  Electronics and Communication </a:t>
            </a:r>
            <a:r>
              <a:rPr lang="en-GB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Engineering</a:t>
            </a:r>
          </a:p>
          <a:p>
            <a:r>
              <a:rPr lang="en-GB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Deb Kumar </a:t>
            </a:r>
            <a:r>
              <a:rPr lang="en-GB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Maity</a:t>
            </a:r>
            <a:endParaRPr lang="en-GB" sz="3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Mechanical Engineering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Sauryadeep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Chowdhury</a:t>
            </a:r>
            <a:endParaRPr lang="en-US" sz="3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r>
              <a:rPr lang="en-GB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Mechanical Engineering</a:t>
            </a:r>
            <a:endParaRPr lang="en-US" sz="3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512" y="874515"/>
            <a:ext cx="9096204" cy="3286351"/>
          </a:xfrm>
        </p:spPr>
        <p:txBody>
          <a:bodyPr>
            <a:normAutofit/>
          </a:bodyPr>
          <a:lstStyle/>
          <a:p>
            <a:r>
              <a:rPr lang="en-GB" b="1" i="1" dirty="0" smtClean="0">
                <a:solidFill>
                  <a:srgbClr val="FF0000"/>
                </a:solidFill>
                <a:latin typeface="Algerian" pitchFamily="82" charset="0"/>
              </a:rPr>
              <a:t>Smart Glass for Blind people</a:t>
            </a:r>
            <a:endParaRPr lang="en-US" b="1" i="1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291" y="445827"/>
            <a:ext cx="10131425" cy="145626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FF00"/>
                </a:solidFill>
                <a:latin typeface="Algerian" panose="04020705040A02060702" pitchFamily="82" charset="0"/>
              </a:rPr>
              <a:t>Our Proposal</a:t>
            </a:r>
            <a:endParaRPr lang="en-US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290" y="1324195"/>
            <a:ext cx="10131425" cy="478501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Five </a:t>
            </a:r>
            <a:r>
              <a:rPr lang="en-GB" sz="28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ultrasonic</a:t>
            </a:r>
            <a:r>
              <a:rPr lang="en-US" sz="28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Book Antiqua" panose="02040602050305030304" pitchFamily="18" charset="0"/>
              </a:rPr>
              <a:t>sensors will be installed in the glass to detect the obstacles in the front, </a:t>
            </a:r>
            <a:r>
              <a:rPr lang="en-US" sz="28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left, right and back side </a:t>
            </a:r>
            <a:r>
              <a:rPr lang="en-US" sz="2800" dirty="0">
                <a:solidFill>
                  <a:srgbClr val="FFC000"/>
                </a:solidFill>
                <a:latin typeface="Book Antiqua" panose="02040602050305030304" pitchFamily="18" charset="0"/>
              </a:rPr>
              <a:t>respectively.</a:t>
            </a:r>
            <a:endParaRPr lang="en-GB" sz="2800" dirty="0">
              <a:solidFill>
                <a:srgbClr val="FFC000"/>
              </a:solidFill>
              <a:latin typeface="Book Antiqua" panose="02040602050305030304" pitchFamily="18" charset="0"/>
            </a:endParaRPr>
          </a:p>
          <a:p>
            <a:r>
              <a:rPr lang="en-GB" sz="2800" dirty="0">
                <a:solidFill>
                  <a:srgbClr val="FFC000"/>
                </a:solidFill>
                <a:latin typeface="Book Antiqua" panose="02040602050305030304" pitchFamily="18" charset="0"/>
              </a:rPr>
              <a:t>According to </a:t>
            </a:r>
            <a:r>
              <a:rPr lang="en-GB" sz="28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distance, </a:t>
            </a:r>
            <a:r>
              <a:rPr lang="en-GB" sz="2800" dirty="0">
                <a:solidFill>
                  <a:srgbClr val="FFC000"/>
                </a:solidFill>
                <a:latin typeface="Book Antiqua" panose="02040602050305030304" pitchFamily="18" charset="0"/>
              </a:rPr>
              <a:t>the sensors will detect the obstacles.</a:t>
            </a:r>
          </a:p>
          <a:p>
            <a:r>
              <a:rPr lang="en-US" sz="2800" dirty="0">
                <a:solidFill>
                  <a:srgbClr val="FFC000"/>
                </a:solidFill>
                <a:latin typeface="Book Antiqua" panose="02040602050305030304" pitchFamily="18" charset="0"/>
              </a:rPr>
              <a:t>A voice alert about the obstacles will be sent to the person through </a:t>
            </a:r>
            <a:r>
              <a:rPr lang="en-US" sz="28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earphone, i.e. guiding the person to choose which direction to move.</a:t>
            </a:r>
            <a:endParaRPr lang="en-US" sz="2800" dirty="0">
              <a:solidFill>
                <a:srgbClr val="FFC000"/>
              </a:solidFill>
              <a:latin typeface="Book Antiqua" panose="02040602050305030304" pitchFamily="18" charset="0"/>
            </a:endParaRPr>
          </a:p>
          <a:p>
            <a:endParaRPr lang="en-US" sz="2800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211">
            <a:off x="7760690" y="4971566"/>
            <a:ext cx="2228691" cy="14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182"/>
            <a:ext cx="10131425" cy="1110524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C000"/>
                </a:solidFill>
                <a:latin typeface="Algerian" panose="04020705040A02060702" pitchFamily="82" charset="0"/>
              </a:rPr>
              <a:t>Design of the project</a:t>
            </a:r>
            <a:endParaRPr lang="en-US" sz="48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2" y="2926559"/>
            <a:ext cx="4927700" cy="18510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13" y="1167624"/>
            <a:ext cx="4629150" cy="3609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7143" y="1219706"/>
            <a:ext cx="3134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C000"/>
                </a:solidFill>
              </a:rPr>
              <a:t>How Ultrasonic sensor works??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480" y="6106828"/>
            <a:ext cx="502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Interfacing of sensor with microcontroller(Arduino</a:t>
            </a:r>
            <a:r>
              <a:rPr lang="en-US" dirty="0"/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2865190" y="1743783"/>
            <a:ext cx="394337" cy="1167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8410018" y="4938111"/>
            <a:ext cx="394337" cy="1167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175222">
            <a:off x="4705846" y="4669820"/>
            <a:ext cx="394337" cy="1940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85194" y="1780446"/>
            <a:ext cx="163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Ultrasonic Sensor</a:t>
            </a:r>
          </a:p>
        </p:txBody>
      </p:sp>
    </p:spTree>
    <p:extLst>
      <p:ext uri="{BB962C8B-B14F-4D97-AF65-F5344CB8AC3E}">
        <p14:creationId xmlns:p14="http://schemas.microsoft.com/office/powerpoint/2010/main" val="5754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9" y="110009"/>
            <a:ext cx="10131425" cy="79611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lgerian" pitchFamily="82" charset="0"/>
              </a:rPr>
              <a:t>Voice Alert Section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9" y="980607"/>
            <a:ext cx="5981700" cy="3390900"/>
          </a:xfrm>
        </p:spPr>
      </p:pic>
      <p:sp>
        <p:nvSpPr>
          <p:cNvPr id="5" name="TextBox 4"/>
          <p:cNvSpPr txBox="1"/>
          <p:nvPr/>
        </p:nvSpPr>
        <p:spPr>
          <a:xfrm>
            <a:off x="5794446" y="1050863"/>
            <a:ext cx="955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SD Card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9829" y="3647496"/>
            <a:ext cx="908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8ohm Speaker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2625" y="1171675"/>
            <a:ext cx="38350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C000"/>
                </a:solidFill>
              </a:rPr>
              <a:t>Voice alert to be given as per the analysis of sensor values. Predefined clips will be stored in the  SD card, clips may be segmented to form a total alert for  a specific condition.</a:t>
            </a:r>
          </a:p>
          <a:p>
            <a:pPr algn="just"/>
            <a:endParaRPr lang="en-US" sz="1600" b="1" dirty="0">
              <a:solidFill>
                <a:srgbClr val="FFC000"/>
              </a:solidFill>
            </a:endParaRPr>
          </a:p>
          <a:p>
            <a:pPr algn="just"/>
            <a:r>
              <a:rPr lang="en-US" b="1" dirty="0">
                <a:solidFill>
                  <a:srgbClr val="FFC000"/>
                </a:solidFill>
              </a:rPr>
              <a:t>We are also planning to make </a:t>
            </a:r>
            <a:r>
              <a:rPr lang="en-US" sz="2000" b="1" dirty="0">
                <a:solidFill>
                  <a:srgbClr val="FFC000"/>
                </a:solidFill>
              </a:rPr>
              <a:t>this alert to be given via earphone</a:t>
            </a:r>
            <a:r>
              <a:rPr lang="en-US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74" y="4371504"/>
            <a:ext cx="3997868" cy="23424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1728" y="4942573"/>
            <a:ext cx="4129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 Design of the spectacle with earphone arrangement for voice alert, sensors will be placed at the front, left &amp; right side of it.</a:t>
            </a:r>
          </a:p>
        </p:txBody>
      </p:sp>
    </p:spTree>
    <p:extLst>
      <p:ext uri="{BB962C8B-B14F-4D97-AF65-F5344CB8AC3E}">
        <p14:creationId xmlns:p14="http://schemas.microsoft.com/office/powerpoint/2010/main" val="3492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0" y="543878"/>
            <a:ext cx="10109177" cy="5730680"/>
          </a:xfrm>
        </p:spPr>
      </p:pic>
    </p:spTree>
    <p:extLst>
      <p:ext uri="{BB962C8B-B14F-4D97-AF65-F5344CB8AC3E}">
        <p14:creationId xmlns:p14="http://schemas.microsoft.com/office/powerpoint/2010/main" val="17862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0" y="16008"/>
            <a:ext cx="7625037" cy="168468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1"/>
                </a:solidFill>
                <a:latin typeface="Algerian" pitchFamily="82" charset="0"/>
              </a:rPr>
              <a:t>   </a:t>
            </a:r>
            <a:r>
              <a:rPr lang="en-GB" sz="4400">
                <a:solidFill>
                  <a:schemeClr val="accent5"/>
                </a:solidFill>
                <a:latin typeface="Algerian" pitchFamily="82" charset="0"/>
              </a:rPr>
              <a:t>Block</a:t>
            </a:r>
            <a:r>
              <a:rPr lang="en-GB">
                <a:solidFill>
                  <a:schemeClr val="accent1"/>
                </a:solidFill>
                <a:latin typeface="Algerian" pitchFamily="82" charset="0"/>
              </a:rPr>
              <a:t> </a:t>
            </a:r>
            <a:r>
              <a:rPr lang="en-GB" sz="4400">
                <a:solidFill>
                  <a:schemeClr val="accent5"/>
                </a:solidFill>
                <a:latin typeface="Algerian" pitchFamily="82" charset="0"/>
              </a:rPr>
              <a:t>diagram</a:t>
            </a:r>
            <a:endParaRPr lang="en-US" sz="4400">
              <a:solidFill>
                <a:schemeClr val="accent5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2192000" y="5711482"/>
            <a:ext cx="45719" cy="11522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5124" y="3019760"/>
            <a:ext cx="3765315" cy="172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Microcontroller</a:t>
            </a:r>
            <a:endParaRPr lang="en-US" sz="2400"/>
          </a:p>
        </p:txBody>
      </p:sp>
      <p:sp>
        <p:nvSpPr>
          <p:cNvPr id="8" name="Callout: Left arrow 7"/>
          <p:cNvSpPr/>
          <p:nvPr/>
        </p:nvSpPr>
        <p:spPr>
          <a:xfrm rot="19090246">
            <a:off x="7859868" y="1427458"/>
            <a:ext cx="1828800" cy="18288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Front Sensor</a:t>
            </a:r>
            <a:endParaRPr lang="en-US" sz="2400" dirty="0"/>
          </a:p>
        </p:txBody>
      </p:sp>
      <p:sp>
        <p:nvSpPr>
          <p:cNvPr id="9" name="Callout: Down arrow 8"/>
          <p:cNvSpPr/>
          <p:nvPr/>
        </p:nvSpPr>
        <p:spPr>
          <a:xfrm rot="19099072">
            <a:off x="3425066" y="1365132"/>
            <a:ext cx="1828800" cy="1828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Left Sensor</a:t>
            </a:r>
            <a:endParaRPr lang="en-US" sz="2400" dirty="0"/>
          </a:p>
        </p:txBody>
      </p:sp>
      <p:sp>
        <p:nvSpPr>
          <p:cNvPr id="11" name="Callout: Up arrow 10"/>
          <p:cNvSpPr/>
          <p:nvPr/>
        </p:nvSpPr>
        <p:spPr>
          <a:xfrm rot="18799408">
            <a:off x="7738509" y="4650997"/>
            <a:ext cx="1828800" cy="1828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Right Sensor</a:t>
            </a:r>
            <a:endParaRPr lang="en-US" sz="2400" dirty="0"/>
          </a:p>
        </p:txBody>
      </p:sp>
      <p:sp>
        <p:nvSpPr>
          <p:cNvPr id="15" name="Arrow: Left 14"/>
          <p:cNvSpPr/>
          <p:nvPr/>
        </p:nvSpPr>
        <p:spPr>
          <a:xfrm>
            <a:off x="4065093" y="2965973"/>
            <a:ext cx="610031" cy="1721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98151" y="3068028"/>
            <a:ext cx="2766942" cy="1517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Earphones</a:t>
            </a:r>
            <a:endParaRPr lang="en-US" sz="2400"/>
          </a:p>
        </p:txBody>
      </p:sp>
      <p:sp>
        <p:nvSpPr>
          <p:cNvPr id="10" name="Callout: Up arrow 10"/>
          <p:cNvSpPr/>
          <p:nvPr/>
        </p:nvSpPr>
        <p:spPr>
          <a:xfrm rot="2454682">
            <a:off x="3855938" y="4653734"/>
            <a:ext cx="1828800" cy="1828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Back Sensor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07797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494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Black</vt:lpstr>
      <vt:lpstr>Book Antiqua</vt:lpstr>
      <vt:lpstr>Bookman Old Style</vt:lpstr>
      <vt:lpstr>Calibri</vt:lpstr>
      <vt:lpstr>Calibri Light</vt:lpstr>
      <vt:lpstr>Cambria Math</vt:lpstr>
      <vt:lpstr>Celestial</vt:lpstr>
      <vt:lpstr>INTRODUCTION</vt:lpstr>
      <vt:lpstr>There are two methods:</vt:lpstr>
      <vt:lpstr>TEAM MEMBERS: </vt:lpstr>
      <vt:lpstr>Smart Glass for Blind people</vt:lpstr>
      <vt:lpstr>Our Proposal</vt:lpstr>
      <vt:lpstr>Design of the project</vt:lpstr>
      <vt:lpstr>Voice Alert Section</vt:lpstr>
      <vt:lpstr>PowerPoint Presentation</vt:lpstr>
      <vt:lpstr>   Block diagram</vt:lpstr>
      <vt:lpstr>                               Equipments</vt:lpstr>
      <vt:lpstr>Why our system???    VS </vt:lpstr>
      <vt:lpstr>ExistinG solutions</vt:lpstr>
      <vt:lpstr>Future plans</vt:lpstr>
      <vt:lpstr>PowerPoint Presentation</vt:lpstr>
      <vt:lpstr>Budget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Glasses for Blind People</dc:title>
  <dc:creator>Abhishek</dc:creator>
  <cp:lastModifiedBy>Abhishek</cp:lastModifiedBy>
  <cp:revision>74</cp:revision>
  <dcterms:modified xsi:type="dcterms:W3CDTF">2016-11-15T08:58:27Z</dcterms:modified>
</cp:coreProperties>
</file>