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4" r:id="rId26"/>
    <p:sldId id="295" r:id="rId27"/>
    <p:sldId id="294" r:id="rId28"/>
    <p:sldId id="293" r:id="rId29"/>
    <p:sldId id="292" r:id="rId30"/>
    <p:sldId id="291" r:id="rId31"/>
    <p:sldId id="290" r:id="rId32"/>
    <p:sldId id="289" r:id="rId33"/>
    <p:sldId id="288" r:id="rId34"/>
    <p:sldId id="279" r:id="rId35"/>
    <p:sldId id="280" r:id="rId36"/>
    <p:sldId id="281" r:id="rId37"/>
    <p:sldId id="28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3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858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22445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979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427251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01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411173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05903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648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51231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77896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97C2AB-C9EF-4F25-A513-2ED91E9F3FF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87029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7C2AB-C9EF-4F25-A513-2ED91E9F3FFB}"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5964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7C2AB-C9EF-4F25-A513-2ED91E9F3FFB}"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62822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7C2AB-C9EF-4F25-A513-2ED91E9F3FFB}"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17365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97C2AB-C9EF-4F25-A513-2ED91E9F3FF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72456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97C2AB-C9EF-4F25-A513-2ED91E9F3FF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118313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97C2AB-C9EF-4F25-A513-2ED91E9F3FFB}" type="datetimeFigureOut">
              <a:rPr lang="en-US" smtClean="0"/>
              <a:t>3/11/2023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9B886A-69E4-487F-87A1-B4213AB1DEDA}" type="slidenum">
              <a:rPr lang="en-US" smtClean="0"/>
              <a:t>‹#›</a:t>
            </a:fld>
            <a:endParaRPr lang="en-US"/>
          </a:p>
        </p:txBody>
      </p:sp>
    </p:spTree>
    <p:extLst>
      <p:ext uri="{BB962C8B-B14F-4D97-AF65-F5344CB8AC3E}">
        <p14:creationId xmlns:p14="http://schemas.microsoft.com/office/powerpoint/2010/main" val="36787293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eact-bootstrap.github.io/components/carousel/"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reactjs.org/docs/getting-started.html" TargetMode="External"/><Relationship Id="rId5" Type="http://schemas.openxmlformats.org/officeDocument/2006/relationships/hyperlink" Target="https://javaee.github.io/javaee-spec/javadocs/" TargetMode="External"/><Relationship Id="rId4" Type="http://schemas.openxmlformats.org/officeDocument/2006/relationships/hyperlink" Target="https://www.geeksforgeeks.org/reactjs-tutorial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5006" y="2595754"/>
            <a:ext cx="6170585" cy="1113672"/>
          </a:xfrm>
        </p:spPr>
        <p:txBody>
          <a:bodyPr/>
          <a:lstStyle/>
          <a:p>
            <a:r>
              <a:rPr lang="en-US" b="1" dirty="0">
                <a:solidFill>
                  <a:schemeClr val="accent5"/>
                </a:solidFill>
              </a:rPr>
              <a:t>E-Spare Part Store</a:t>
            </a:r>
          </a:p>
        </p:txBody>
      </p:sp>
      <p:sp>
        <p:nvSpPr>
          <p:cNvPr id="3" name="Subtitle 2"/>
          <p:cNvSpPr>
            <a:spLocks noGrp="1"/>
          </p:cNvSpPr>
          <p:nvPr>
            <p:ph type="subTitle" idx="1"/>
          </p:nvPr>
        </p:nvSpPr>
        <p:spPr>
          <a:xfrm>
            <a:off x="1530106" y="3856870"/>
            <a:ext cx="7766936" cy="1096899"/>
          </a:xfrm>
        </p:spPr>
        <p:txBody>
          <a:bodyPr>
            <a:normAutofit/>
          </a:bodyPr>
          <a:lstStyle/>
          <a:p>
            <a:r>
              <a:rPr lang="en-US" sz="2000" b="1" dirty="0">
                <a:solidFill>
                  <a:srgbClr val="00B0F0"/>
                </a:solidFill>
              </a:rPr>
              <a:t>Online Spare Part Shop</a:t>
            </a:r>
          </a:p>
        </p:txBody>
      </p:sp>
      <p:pic>
        <p:nvPicPr>
          <p:cNvPr id="4"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6" y="1969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06" y="3493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246050" y="570841"/>
            <a:ext cx="3436035" cy="1157214"/>
          </a:xfrm>
          <a:prstGeom prst="rect">
            <a:avLst/>
          </a:prstGeom>
        </p:spPr>
      </p:pic>
      <p:sp>
        <p:nvSpPr>
          <p:cNvPr id="7" name="TextBox 6"/>
          <p:cNvSpPr txBox="1"/>
          <p:nvPr/>
        </p:nvSpPr>
        <p:spPr>
          <a:xfrm>
            <a:off x="7398328" y="5101213"/>
            <a:ext cx="4283758" cy="1015663"/>
          </a:xfrm>
          <a:prstGeom prst="rect">
            <a:avLst/>
          </a:prstGeom>
          <a:noFill/>
        </p:spPr>
        <p:txBody>
          <a:bodyPr wrap="square" rtlCol="0">
            <a:spAutoFit/>
          </a:bodyPr>
          <a:lstStyle/>
          <a:p>
            <a:r>
              <a:rPr lang="en-US" altLang="ko-KR"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ko-KR" sz="2000" b="1" dirty="0">
                <a:latin typeface="Times New Roman" panose="02020603050405020304" pitchFamily="18" charset="0"/>
                <a:cs typeface="Times New Roman" panose="02020603050405020304" pitchFamily="18" charset="0"/>
              </a:rPr>
              <a:t>Presented By-</a:t>
            </a:r>
          </a:p>
          <a:p>
            <a:pPr algn="r">
              <a:buFont typeface="Arial" pitchFamily="34" charset="0"/>
              <a:buChar char="•"/>
            </a:pPr>
            <a:r>
              <a:rPr lang="en-GB" altLang="ko-KR" sz="2000" b="1" dirty="0">
                <a:latin typeface="Times New Roman" panose="02020603050405020304" pitchFamily="18" charset="0"/>
                <a:cs typeface="Times New Roman" panose="02020603050405020304" pitchFamily="18" charset="0"/>
              </a:rPr>
              <a:t>Abhishek Saswade (229123)</a:t>
            </a:r>
          </a:p>
          <a:p>
            <a:pPr algn="r">
              <a:buFont typeface="Arial" pitchFamily="34" charset="0"/>
              <a:buChar char="•"/>
            </a:pPr>
            <a:r>
              <a:rPr lang="en-GB" altLang="ko-KR" sz="2000" b="1" dirty="0">
                <a:latin typeface="Times New Roman" panose="02020603050405020304" pitchFamily="18" charset="0"/>
                <a:cs typeface="Times New Roman" panose="02020603050405020304" pitchFamily="18" charset="0"/>
              </a:rPr>
              <a:t>Abhishek Shinde (229208)</a:t>
            </a:r>
            <a:endParaRPr lang="en-US" sz="2000" b="1" dirty="0"/>
          </a:p>
        </p:txBody>
      </p:sp>
    </p:spTree>
    <p:extLst>
      <p:ext uri="{BB962C8B-B14F-4D97-AF65-F5344CB8AC3E}">
        <p14:creationId xmlns:p14="http://schemas.microsoft.com/office/powerpoint/2010/main" val="117192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8596668" cy="678873"/>
          </a:xfrm>
        </p:spPr>
        <p:txBody>
          <a:bodyPr/>
          <a:lstStyle/>
          <a:p>
            <a:r>
              <a:rPr lang="en-US" b="1" dirty="0">
                <a:solidFill>
                  <a:schemeClr val="accent4"/>
                </a:solidFill>
              </a:rPr>
              <a:t>Use Case: Admin</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4081323612"/>
              </p:ext>
            </p:extLst>
          </p:nvPr>
        </p:nvGraphicFramePr>
        <p:xfrm>
          <a:off x="677334" y="789709"/>
          <a:ext cx="9630448" cy="5252317"/>
        </p:xfrm>
        <a:graphic>
          <a:graphicData uri="http://schemas.openxmlformats.org/presentationml/2006/ole">
            <mc:AlternateContent xmlns:mc="http://schemas.openxmlformats.org/markup-compatibility/2006">
              <mc:Choice xmlns:v="urn:schemas-microsoft-com:vml" Requires="v">
                <p:oleObj name="Acrobat Document" r:id="rId2" imgW="10696435" imgH="7562645" progId="AcroExch.Document.DC">
                  <p:embed/>
                </p:oleObj>
              </mc:Choice>
              <mc:Fallback>
                <p:oleObj name="Acrobat Document" r:id="rId2" imgW="10696435" imgH="7562645" progId="AcroExch.Document.DC">
                  <p:embed/>
                  <p:pic>
                    <p:nvPicPr>
                      <p:cNvPr id="0" name=""/>
                      <p:cNvPicPr/>
                      <p:nvPr/>
                    </p:nvPicPr>
                    <p:blipFill>
                      <a:blip r:embed="rId3"/>
                      <a:stretch>
                        <a:fillRect/>
                      </a:stretch>
                    </p:blipFill>
                    <p:spPr>
                      <a:xfrm>
                        <a:off x="677334" y="789709"/>
                        <a:ext cx="9630448" cy="5252317"/>
                      </a:xfrm>
                      <a:prstGeom prst="rect">
                        <a:avLst/>
                      </a:prstGeom>
                    </p:spPr>
                  </p:pic>
                </p:oleObj>
              </mc:Fallback>
            </mc:AlternateContent>
          </a:graphicData>
        </a:graphic>
      </p:graphicFrame>
    </p:spTree>
    <p:extLst>
      <p:ext uri="{BB962C8B-B14F-4D97-AF65-F5344CB8AC3E}">
        <p14:creationId xmlns:p14="http://schemas.microsoft.com/office/powerpoint/2010/main" val="182144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545"/>
            <a:ext cx="8596668" cy="872837"/>
          </a:xfrm>
        </p:spPr>
        <p:txBody>
          <a:bodyPr/>
          <a:lstStyle/>
          <a:p>
            <a:r>
              <a:rPr lang="en-US" b="1" dirty="0">
                <a:solidFill>
                  <a:schemeClr val="accent4"/>
                </a:solidFill>
              </a:rPr>
              <a:t>Use Case: Customer</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241332975"/>
              </p:ext>
            </p:extLst>
          </p:nvPr>
        </p:nvGraphicFramePr>
        <p:xfrm>
          <a:off x="677334" y="803564"/>
          <a:ext cx="8596668" cy="5902036"/>
        </p:xfrm>
        <a:graphic>
          <a:graphicData uri="http://schemas.openxmlformats.org/presentationml/2006/ole">
            <mc:AlternateContent xmlns:mc="http://schemas.openxmlformats.org/markup-compatibility/2006">
              <mc:Choice xmlns:v="urn:schemas-microsoft-com:vml" Requires="v">
                <p:oleObj name="Acrobat Document" r:id="rId2" imgW="10696435" imgH="7562645" progId="AcroExch.Document.DC">
                  <p:embed/>
                </p:oleObj>
              </mc:Choice>
              <mc:Fallback>
                <p:oleObj name="Acrobat Document" r:id="rId2" imgW="10696435" imgH="7562645" progId="AcroExch.Document.DC">
                  <p:embed/>
                  <p:pic>
                    <p:nvPicPr>
                      <p:cNvPr id="0" name=""/>
                      <p:cNvPicPr/>
                      <p:nvPr/>
                    </p:nvPicPr>
                    <p:blipFill>
                      <a:blip r:embed="rId3"/>
                      <a:stretch>
                        <a:fillRect/>
                      </a:stretch>
                    </p:blipFill>
                    <p:spPr>
                      <a:xfrm>
                        <a:off x="677334" y="803564"/>
                        <a:ext cx="8596668" cy="5902036"/>
                      </a:xfrm>
                      <a:prstGeom prst="rect">
                        <a:avLst/>
                      </a:prstGeom>
                    </p:spPr>
                  </p:pic>
                </p:oleObj>
              </mc:Fallback>
            </mc:AlternateContent>
          </a:graphicData>
        </a:graphic>
      </p:graphicFrame>
    </p:spTree>
    <p:extLst>
      <p:ext uri="{BB962C8B-B14F-4D97-AF65-F5344CB8AC3E}">
        <p14:creationId xmlns:p14="http://schemas.microsoft.com/office/powerpoint/2010/main" val="175297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20436"/>
          </a:xfrm>
        </p:spPr>
        <p:txBody>
          <a:bodyPr/>
          <a:lstStyle/>
          <a:p>
            <a:r>
              <a:rPr lang="en-US" b="1" dirty="0">
                <a:solidFill>
                  <a:schemeClr val="accent4"/>
                </a:solidFill>
              </a:rPr>
              <a:t>Use Case: Supplier</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715747368"/>
              </p:ext>
            </p:extLst>
          </p:nvPr>
        </p:nvGraphicFramePr>
        <p:xfrm>
          <a:off x="526473" y="817418"/>
          <a:ext cx="9351817" cy="5224607"/>
        </p:xfrm>
        <a:graphic>
          <a:graphicData uri="http://schemas.openxmlformats.org/presentationml/2006/ole">
            <mc:AlternateContent xmlns:mc="http://schemas.openxmlformats.org/markup-compatibility/2006">
              <mc:Choice xmlns:v="urn:schemas-microsoft-com:vml" Requires="v">
                <p:oleObj name="Acrobat Document" r:id="rId2" imgW="10696435" imgH="7562645" progId="AcroExch.Document.DC">
                  <p:embed/>
                </p:oleObj>
              </mc:Choice>
              <mc:Fallback>
                <p:oleObj name="Acrobat Document" r:id="rId2" imgW="10696435" imgH="7562645" progId="AcroExch.Document.DC">
                  <p:embed/>
                  <p:pic>
                    <p:nvPicPr>
                      <p:cNvPr id="0" name=""/>
                      <p:cNvPicPr/>
                      <p:nvPr/>
                    </p:nvPicPr>
                    <p:blipFill>
                      <a:blip r:embed="rId3"/>
                      <a:stretch>
                        <a:fillRect/>
                      </a:stretch>
                    </p:blipFill>
                    <p:spPr>
                      <a:xfrm>
                        <a:off x="526473" y="817418"/>
                        <a:ext cx="9351817" cy="5224607"/>
                      </a:xfrm>
                      <a:prstGeom prst="rect">
                        <a:avLst/>
                      </a:prstGeom>
                    </p:spPr>
                  </p:pic>
                </p:oleObj>
              </mc:Fallback>
            </mc:AlternateContent>
          </a:graphicData>
        </a:graphic>
      </p:graphicFrame>
    </p:spTree>
    <p:extLst>
      <p:ext uri="{BB962C8B-B14F-4D97-AF65-F5344CB8AC3E}">
        <p14:creationId xmlns:p14="http://schemas.microsoft.com/office/powerpoint/2010/main" val="396236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92727"/>
          </a:xfrm>
        </p:spPr>
        <p:txBody>
          <a:bodyPr/>
          <a:lstStyle/>
          <a:p>
            <a:r>
              <a:rPr lang="en-US" b="1" dirty="0">
                <a:solidFill>
                  <a:schemeClr val="accent4"/>
                </a:solidFill>
              </a:rPr>
              <a:t>Use Case: Delivery Person</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10764013"/>
              </p:ext>
            </p:extLst>
          </p:nvPr>
        </p:nvGraphicFramePr>
        <p:xfrm>
          <a:off x="677863" y="1094509"/>
          <a:ext cx="7468610" cy="4526829"/>
        </p:xfrm>
        <a:graphic>
          <a:graphicData uri="http://schemas.openxmlformats.org/presentationml/2006/ole">
            <mc:AlternateContent xmlns:mc="http://schemas.openxmlformats.org/markup-compatibility/2006">
              <mc:Choice xmlns:v="urn:schemas-microsoft-com:vml" Requires="v">
                <p:oleObj name="Acrobat Document" r:id="rId2" imgW="21383349" imgH="7562645" progId="AcroExch.Document.DC">
                  <p:embed/>
                </p:oleObj>
              </mc:Choice>
              <mc:Fallback>
                <p:oleObj name="Acrobat Document" r:id="rId2" imgW="21383349" imgH="7562645" progId="AcroExch.Document.DC">
                  <p:embed/>
                  <p:pic>
                    <p:nvPicPr>
                      <p:cNvPr id="0" name=""/>
                      <p:cNvPicPr/>
                      <p:nvPr/>
                    </p:nvPicPr>
                    <p:blipFill>
                      <a:blip r:embed="rId3"/>
                      <a:stretch>
                        <a:fillRect/>
                      </a:stretch>
                    </p:blipFill>
                    <p:spPr>
                      <a:xfrm>
                        <a:off x="677863" y="1094509"/>
                        <a:ext cx="7468610" cy="4526829"/>
                      </a:xfrm>
                      <a:prstGeom prst="rect">
                        <a:avLst/>
                      </a:prstGeom>
                    </p:spPr>
                  </p:pic>
                </p:oleObj>
              </mc:Fallback>
            </mc:AlternateContent>
          </a:graphicData>
        </a:graphic>
      </p:graphicFrame>
    </p:spTree>
    <p:extLst>
      <p:ext uri="{BB962C8B-B14F-4D97-AF65-F5344CB8AC3E}">
        <p14:creationId xmlns:p14="http://schemas.microsoft.com/office/powerpoint/2010/main" val="25724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06582"/>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Admin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3165" y="609600"/>
            <a:ext cx="6040580" cy="6151418"/>
          </a:xfrm>
        </p:spPr>
      </p:pic>
    </p:spTree>
    <p:extLst>
      <p:ext uri="{BB962C8B-B14F-4D97-AF65-F5344CB8AC3E}">
        <p14:creationId xmlns:p14="http://schemas.microsoft.com/office/powerpoint/2010/main" val="190130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93964"/>
            <a:ext cx="8596668" cy="706581"/>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Customer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2944" y="900546"/>
            <a:ext cx="6927273" cy="5597236"/>
          </a:xfrm>
        </p:spPr>
      </p:pic>
    </p:spTree>
    <p:extLst>
      <p:ext uri="{BB962C8B-B14F-4D97-AF65-F5344CB8AC3E}">
        <p14:creationId xmlns:p14="http://schemas.microsoft.com/office/powerpoint/2010/main" val="141844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52400"/>
            <a:ext cx="8596668" cy="775855"/>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Supplier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1308" y="928254"/>
            <a:ext cx="5652655" cy="5929745"/>
          </a:xfrm>
        </p:spPr>
      </p:pic>
    </p:spTree>
    <p:extLst>
      <p:ext uri="{BB962C8B-B14F-4D97-AF65-F5344CB8AC3E}">
        <p14:creationId xmlns:p14="http://schemas.microsoft.com/office/powerpoint/2010/main" val="400904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0"/>
            <a:ext cx="8596668" cy="748145"/>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Delivery Person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36" y="748145"/>
            <a:ext cx="4502728" cy="5999019"/>
          </a:xfrm>
        </p:spPr>
      </p:pic>
    </p:spTree>
    <p:extLst>
      <p:ext uri="{BB962C8B-B14F-4D97-AF65-F5344CB8AC3E}">
        <p14:creationId xmlns:p14="http://schemas.microsoft.com/office/powerpoint/2010/main" val="36689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734291"/>
          </a:xfrm>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Sequence diagram for Login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932" t="17671" r="26570" b="25474"/>
          <a:stretch/>
        </p:blipFill>
        <p:spPr>
          <a:xfrm>
            <a:off x="471055" y="886691"/>
            <a:ext cx="11097489" cy="58604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5279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52" y="0"/>
            <a:ext cx="8596668" cy="748145"/>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Admin</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422812705"/>
              </p:ext>
            </p:extLst>
          </p:nvPr>
        </p:nvGraphicFramePr>
        <p:xfrm>
          <a:off x="235527" y="748146"/>
          <a:ext cx="11610109" cy="6109854"/>
        </p:xfrm>
        <a:graphic>
          <a:graphicData uri="http://schemas.openxmlformats.org/presentationml/2006/ole">
            <mc:AlternateContent xmlns:mc="http://schemas.openxmlformats.org/markup-compatibility/2006">
              <mc:Choice xmlns:v="urn:schemas-microsoft-com:vml" Requires="v">
                <p:oleObj name="Acrobat Document" r:id="rId2" imgW="8019946" imgH="5667372" progId="AcroExch.Document.DC">
                  <p:embed/>
                </p:oleObj>
              </mc:Choice>
              <mc:Fallback>
                <p:oleObj name="Acrobat Document" r:id="rId2" imgW="8019946" imgH="5667372" progId="AcroExch.Document.DC">
                  <p:embed/>
                  <p:pic>
                    <p:nvPicPr>
                      <p:cNvPr id="0" name=""/>
                      <p:cNvPicPr/>
                      <p:nvPr/>
                    </p:nvPicPr>
                    <p:blipFill>
                      <a:blip r:embed="rId3"/>
                      <a:stretch>
                        <a:fillRect/>
                      </a:stretch>
                    </p:blipFill>
                    <p:spPr>
                      <a:xfrm>
                        <a:off x="235527" y="748146"/>
                        <a:ext cx="11610109" cy="6109854"/>
                      </a:xfrm>
                      <a:prstGeom prst="rect">
                        <a:avLst/>
                      </a:prstGeom>
                    </p:spPr>
                  </p:pic>
                </p:oleObj>
              </mc:Fallback>
            </mc:AlternateContent>
          </a:graphicData>
        </a:graphic>
      </p:graphicFrame>
    </p:spTree>
    <p:extLst>
      <p:ext uri="{BB962C8B-B14F-4D97-AF65-F5344CB8AC3E}">
        <p14:creationId xmlns:p14="http://schemas.microsoft.com/office/powerpoint/2010/main" val="48111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4651"/>
          </a:xfrm>
        </p:spPr>
        <p:txBody>
          <a:bodyPr/>
          <a:lstStyle/>
          <a:p>
            <a:r>
              <a:rPr lang="en-IN" b="1" dirty="0">
                <a:solidFill>
                  <a:srgbClr val="FF0000"/>
                </a:solidFill>
                <a:latin typeface="Times New Roman" panose="02020603050405020304" pitchFamily="18" charset="0"/>
                <a:cs typeface="Times New Roman" panose="02020603050405020304" pitchFamily="18" charset="0"/>
              </a:rPr>
              <a:t>Project Introduction</a:t>
            </a:r>
            <a:endParaRPr lang="en-US" dirty="0">
              <a:solidFill>
                <a:srgbClr val="FF0000"/>
              </a:solidFill>
            </a:endParaRPr>
          </a:p>
        </p:txBody>
      </p:sp>
      <p:sp>
        <p:nvSpPr>
          <p:cNvPr id="3" name="Content Placeholder 2"/>
          <p:cNvSpPr>
            <a:spLocks noGrp="1"/>
          </p:cNvSpPr>
          <p:nvPr>
            <p:ph idx="1"/>
          </p:nvPr>
        </p:nvSpPr>
        <p:spPr>
          <a:xfrm>
            <a:off x="677334" y="1584251"/>
            <a:ext cx="8596668" cy="4457112"/>
          </a:xfrm>
        </p:spPr>
        <p:txBody>
          <a:bodyPr>
            <a:normAutofit lnSpcReduction="10000"/>
          </a:bodyPr>
          <a:lstStyle/>
          <a:p>
            <a:pPr marL="0" indent="0">
              <a:buNone/>
            </a:pPr>
            <a:r>
              <a:rPr lang="en-IN" sz="2400" dirty="0">
                <a:solidFill>
                  <a:srgbClr val="000000"/>
                </a:solidFill>
                <a:effectLst/>
                <a:latin typeface="Times New Roman" panose="02020603050405020304" pitchFamily="18" charset="0"/>
                <a:ea typeface="Calibri" panose="020F0502020204030204" pitchFamily="34" charset="0"/>
              </a:rPr>
              <a:t>E Spare Part Store is a modern web-based platform designed to buy spare part by small retailers directly from wholesaler distributor. In earlier days shopkeeper get the products from the chain of 2 to 3 dealers due to which retailers get very less margin on that product. This platform establishes direct relationship between official distributor and retailer. </a:t>
            </a:r>
          </a:p>
          <a:p>
            <a:pPr marL="0" indent="0">
              <a:buNone/>
            </a:pPr>
            <a:r>
              <a:rPr lang="en-IN" sz="2400" dirty="0">
                <a:solidFill>
                  <a:srgbClr val="000000"/>
                </a:solidFill>
                <a:effectLst/>
                <a:latin typeface="Times New Roman" panose="02020603050405020304" pitchFamily="18" charset="0"/>
                <a:ea typeface="Calibri" panose="020F0502020204030204" pitchFamily="34" charset="0"/>
              </a:rPr>
              <a:t>Additionally, all the business operations like placing orders, payment on customer side; managing products, stock on distributor side; managing delivery updates on delivery person side now can be done very easily in few clicks. </a:t>
            </a:r>
          </a:p>
          <a:p>
            <a:pPr marL="0" indent="0">
              <a:buNone/>
            </a:pPr>
            <a:r>
              <a:rPr lang="en-IN" sz="2400" dirty="0">
                <a:solidFill>
                  <a:srgbClr val="000000"/>
                </a:solidFill>
                <a:effectLst/>
                <a:latin typeface="Times New Roman" panose="02020603050405020304" pitchFamily="18" charset="0"/>
                <a:ea typeface="Calibri" panose="020F0502020204030204" pitchFamily="34" charset="0"/>
              </a:rPr>
              <a:t>Administrator now can easily monitor entire chain of business operations online and if necessary, improve on it.</a:t>
            </a:r>
          </a:p>
          <a:p>
            <a:endParaRPr lang="en-US" dirty="0"/>
          </a:p>
        </p:txBody>
      </p:sp>
    </p:spTree>
    <p:extLst>
      <p:ext uri="{BB962C8B-B14F-4D97-AF65-F5344CB8AC3E}">
        <p14:creationId xmlns:p14="http://schemas.microsoft.com/office/powerpoint/2010/main" val="2470014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691"/>
            <a:ext cx="8596668" cy="637309"/>
          </a:xfrm>
        </p:spPr>
        <p:txBody>
          <a:bodyPr>
            <a:normAutofit fontScale="9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Customer</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889261007"/>
              </p:ext>
            </p:extLst>
          </p:nvPr>
        </p:nvGraphicFramePr>
        <p:xfrm>
          <a:off x="677334" y="762000"/>
          <a:ext cx="10046084" cy="5763491"/>
        </p:xfrm>
        <a:graphic>
          <a:graphicData uri="http://schemas.openxmlformats.org/presentationml/2006/ole">
            <mc:AlternateContent xmlns:mc="http://schemas.openxmlformats.org/markup-compatibility/2006">
              <mc:Choice xmlns:v="urn:schemas-microsoft-com:vml" Requires="v">
                <p:oleObj name="Acrobat Document" r:id="rId2" imgW="10696435" imgH="7562645" progId="AcroExch.Document.DC">
                  <p:embed/>
                </p:oleObj>
              </mc:Choice>
              <mc:Fallback>
                <p:oleObj name="Acrobat Document" r:id="rId2" imgW="10696435" imgH="7562645" progId="AcroExch.Document.DC">
                  <p:embed/>
                  <p:pic>
                    <p:nvPicPr>
                      <p:cNvPr id="0" name=""/>
                      <p:cNvPicPr/>
                      <p:nvPr/>
                    </p:nvPicPr>
                    <p:blipFill>
                      <a:blip r:embed="rId3"/>
                      <a:stretch>
                        <a:fillRect/>
                      </a:stretch>
                    </p:blipFill>
                    <p:spPr>
                      <a:xfrm>
                        <a:off x="677334" y="762000"/>
                        <a:ext cx="10046084" cy="5763491"/>
                      </a:xfrm>
                      <a:prstGeom prst="rect">
                        <a:avLst/>
                      </a:prstGeom>
                    </p:spPr>
                  </p:pic>
                </p:oleObj>
              </mc:Fallback>
            </mc:AlternateContent>
          </a:graphicData>
        </a:graphic>
      </p:graphicFrame>
    </p:spTree>
    <p:extLst>
      <p:ext uri="{BB962C8B-B14F-4D97-AF65-F5344CB8AC3E}">
        <p14:creationId xmlns:p14="http://schemas.microsoft.com/office/powerpoint/2010/main" val="225782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8873"/>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Distributor</a:t>
            </a:r>
            <a:endParaRPr lang="en-US" dirty="0"/>
          </a:p>
        </p:txBody>
      </p:sp>
      <p:pic>
        <p:nvPicPr>
          <p:cNvPr id="6" name="Content Placeholder 5"/>
          <p:cNvPicPr>
            <a:picLocks noGrp="1"/>
          </p:cNvPicPr>
          <p:nvPr>
            <p:ph idx="1"/>
          </p:nvPr>
        </p:nvPicPr>
        <p:blipFill>
          <a:blip r:embed="rId2"/>
          <a:stretch>
            <a:fillRect/>
          </a:stretch>
        </p:blipFill>
        <p:spPr>
          <a:xfrm>
            <a:off x="1039090" y="845128"/>
            <a:ext cx="8839201" cy="5196898"/>
          </a:xfrm>
          <a:prstGeom prst="rect">
            <a:avLst/>
          </a:prstGeom>
        </p:spPr>
      </p:pic>
    </p:spTree>
    <p:extLst>
      <p:ext uri="{BB962C8B-B14F-4D97-AF65-F5344CB8AC3E}">
        <p14:creationId xmlns:p14="http://schemas.microsoft.com/office/powerpoint/2010/main" val="178829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581891"/>
          </a:xfrm>
        </p:spPr>
        <p:txBody>
          <a:bodyPr>
            <a:normAutofit fontScale="9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Delivery Person</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770215270"/>
              </p:ext>
            </p:extLst>
          </p:nvPr>
        </p:nvGraphicFramePr>
        <p:xfrm>
          <a:off x="837430" y="803564"/>
          <a:ext cx="8276475" cy="5458691"/>
        </p:xfrm>
        <a:graphic>
          <a:graphicData uri="http://schemas.openxmlformats.org/presentationml/2006/ole">
            <mc:AlternateContent xmlns:mc="http://schemas.openxmlformats.org/markup-compatibility/2006">
              <mc:Choice xmlns:v="urn:schemas-microsoft-com:vml" Requires="v">
                <p:oleObj name="Acrobat Document" r:id="rId2" imgW="10696435" imgH="7562645" progId="AcroExch.Document.DC">
                  <p:embed/>
                </p:oleObj>
              </mc:Choice>
              <mc:Fallback>
                <p:oleObj name="Acrobat Document" r:id="rId2" imgW="10696435" imgH="7562645" progId="AcroExch.Document.DC">
                  <p:embed/>
                  <p:pic>
                    <p:nvPicPr>
                      <p:cNvPr id="0" name=""/>
                      <p:cNvPicPr/>
                      <p:nvPr/>
                    </p:nvPicPr>
                    <p:blipFill>
                      <a:blip r:embed="rId3"/>
                      <a:stretch>
                        <a:fillRect/>
                      </a:stretch>
                    </p:blipFill>
                    <p:spPr>
                      <a:xfrm>
                        <a:off x="837430" y="803564"/>
                        <a:ext cx="8276475" cy="5458691"/>
                      </a:xfrm>
                      <a:prstGeom prst="rect">
                        <a:avLst/>
                      </a:prstGeom>
                    </p:spPr>
                  </p:pic>
                </p:oleObj>
              </mc:Fallback>
            </mc:AlternateContent>
          </a:graphicData>
        </a:graphic>
      </p:graphicFrame>
    </p:spTree>
    <p:extLst>
      <p:ext uri="{BB962C8B-B14F-4D97-AF65-F5344CB8AC3E}">
        <p14:creationId xmlns:p14="http://schemas.microsoft.com/office/powerpoint/2010/main" val="418915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109"/>
            <a:ext cx="8596668" cy="554182"/>
          </a:xfrm>
        </p:spPr>
        <p:txBody>
          <a:bodyPr>
            <a:normAutofit fontScale="90000"/>
          </a:bodyPr>
          <a:lstStyle/>
          <a:p>
            <a:r>
              <a:rPr lang="en-US" dirty="0">
                <a:solidFill>
                  <a:srgbClr val="FF0000"/>
                </a:solidFill>
              </a:rPr>
              <a:t>UI Screenshots</a:t>
            </a:r>
          </a:p>
        </p:txBody>
      </p:sp>
      <p:pic>
        <p:nvPicPr>
          <p:cNvPr id="28" name="Content Placeholder 27">
            <a:extLst>
              <a:ext uri="{FF2B5EF4-FFF2-40B4-BE49-F238E27FC236}">
                <a16:creationId xmlns:a16="http://schemas.microsoft.com/office/drawing/2014/main" id="{61F39969-C089-9D41-281D-872EEED0D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729526"/>
            <a:ext cx="8596312" cy="3586273"/>
          </a:xfrm>
        </p:spPr>
      </p:pic>
    </p:spTree>
    <p:extLst>
      <p:ext uri="{BB962C8B-B14F-4D97-AF65-F5344CB8AC3E}">
        <p14:creationId xmlns:p14="http://schemas.microsoft.com/office/powerpoint/2010/main" val="4195331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F9FC9-018A-3B3D-F33E-7485F360A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13" y="1530350"/>
            <a:ext cx="7794594" cy="3797300"/>
          </a:xfrm>
          <a:prstGeom prst="rect">
            <a:avLst/>
          </a:prstGeom>
        </p:spPr>
      </p:pic>
    </p:spTree>
    <p:extLst>
      <p:ext uri="{BB962C8B-B14F-4D97-AF65-F5344CB8AC3E}">
        <p14:creationId xmlns:p14="http://schemas.microsoft.com/office/powerpoint/2010/main" val="1156102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1854DD-2C09-B0D9-6D64-EEB75CCB3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415925"/>
            <a:ext cx="11114842" cy="6026150"/>
          </a:xfrm>
          <a:prstGeom prst="rect">
            <a:avLst/>
          </a:prstGeom>
        </p:spPr>
      </p:pic>
    </p:spTree>
    <p:extLst>
      <p:ext uri="{BB962C8B-B14F-4D97-AF65-F5344CB8AC3E}">
        <p14:creationId xmlns:p14="http://schemas.microsoft.com/office/powerpoint/2010/main" val="56260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9308C-F5E1-89B5-8DF6-0AF4F8F35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1313895"/>
            <a:ext cx="10342486" cy="3794680"/>
          </a:xfrm>
          <a:prstGeom prst="rect">
            <a:avLst/>
          </a:prstGeom>
        </p:spPr>
      </p:pic>
    </p:spTree>
    <p:extLst>
      <p:ext uri="{BB962C8B-B14F-4D97-AF65-F5344CB8AC3E}">
        <p14:creationId xmlns:p14="http://schemas.microsoft.com/office/powerpoint/2010/main" val="379082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5FEBD-A9F8-0516-C617-38B045642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219" y="2311400"/>
            <a:ext cx="10085034" cy="2235200"/>
          </a:xfrm>
          <a:prstGeom prst="rect">
            <a:avLst/>
          </a:prstGeom>
        </p:spPr>
      </p:pic>
    </p:spTree>
    <p:extLst>
      <p:ext uri="{BB962C8B-B14F-4D97-AF65-F5344CB8AC3E}">
        <p14:creationId xmlns:p14="http://schemas.microsoft.com/office/powerpoint/2010/main" val="127989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3D5DE-1282-8CFB-9942-1C8F2558B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Tree>
    <p:extLst>
      <p:ext uri="{BB962C8B-B14F-4D97-AF65-F5344CB8AC3E}">
        <p14:creationId xmlns:p14="http://schemas.microsoft.com/office/powerpoint/2010/main" val="63564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40D1B-B3D7-0287-F1F2-7A284AE03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1200"/>
            <a:ext cx="12192000" cy="5435600"/>
          </a:xfrm>
          <a:prstGeom prst="rect">
            <a:avLst/>
          </a:prstGeom>
        </p:spPr>
      </p:pic>
    </p:spTree>
    <p:extLst>
      <p:ext uri="{BB962C8B-B14F-4D97-AF65-F5344CB8AC3E}">
        <p14:creationId xmlns:p14="http://schemas.microsoft.com/office/powerpoint/2010/main" val="5805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9591"/>
          </a:xfrm>
        </p:spPr>
        <p:txBody>
          <a:bodyPr/>
          <a:lstStyle/>
          <a:p>
            <a:r>
              <a:rPr lang="en-IN" b="1" dirty="0">
                <a:solidFill>
                  <a:srgbClr val="FF0000"/>
                </a:solidFill>
                <a:latin typeface="Times New Roman" panose="02020603050405020304" pitchFamily="18" charset="0"/>
                <a:cs typeface="Times New Roman" panose="02020603050405020304" pitchFamily="18" charset="0"/>
              </a:rPr>
              <a:t>Objective (Purpose):</a:t>
            </a:r>
            <a:endParaRPr lang="en-US" dirty="0">
              <a:solidFill>
                <a:srgbClr val="FF0000"/>
              </a:solidFill>
            </a:endParaRPr>
          </a:p>
        </p:txBody>
      </p:sp>
      <p:sp>
        <p:nvSpPr>
          <p:cNvPr id="3" name="Content Placeholder 2"/>
          <p:cNvSpPr>
            <a:spLocks noGrp="1"/>
          </p:cNvSpPr>
          <p:nvPr>
            <p:ph idx="1"/>
          </p:nvPr>
        </p:nvSpPr>
        <p:spPr>
          <a:xfrm>
            <a:off x="677334" y="1499191"/>
            <a:ext cx="8596668" cy="4542171"/>
          </a:xfrm>
        </p:spPr>
        <p:txBody>
          <a:bodyPr/>
          <a:lstStyle/>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E-Spare part Store is an online web application for commercial vehicles spare parts. It is B2B in nature where Retailer can buy spare parts with the help of part number. Distributor will list all the available parts and Admin will govern the site operations.</a:t>
            </a:r>
          </a:p>
          <a:p>
            <a:endParaRPr lang="en-US" dirty="0"/>
          </a:p>
        </p:txBody>
      </p:sp>
    </p:spTree>
    <p:extLst>
      <p:ext uri="{BB962C8B-B14F-4D97-AF65-F5344CB8AC3E}">
        <p14:creationId xmlns:p14="http://schemas.microsoft.com/office/powerpoint/2010/main" val="145636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083071-B7CE-061D-5F50-49DC11E03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850"/>
            <a:ext cx="12192000" cy="5448300"/>
          </a:xfrm>
          <a:prstGeom prst="rect">
            <a:avLst/>
          </a:prstGeom>
        </p:spPr>
      </p:pic>
    </p:spTree>
    <p:extLst>
      <p:ext uri="{BB962C8B-B14F-4D97-AF65-F5344CB8AC3E}">
        <p14:creationId xmlns:p14="http://schemas.microsoft.com/office/powerpoint/2010/main" val="384819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BDF84D-DA78-8CC2-C4FC-195D8CED8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3100"/>
            <a:ext cx="12192000" cy="5511800"/>
          </a:xfrm>
          <a:prstGeom prst="rect">
            <a:avLst/>
          </a:prstGeom>
        </p:spPr>
      </p:pic>
    </p:spTree>
    <p:extLst>
      <p:ext uri="{BB962C8B-B14F-4D97-AF65-F5344CB8AC3E}">
        <p14:creationId xmlns:p14="http://schemas.microsoft.com/office/powerpoint/2010/main" val="3081638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E7D66-81D6-FB90-0039-BCCE082A7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9975"/>
            <a:ext cx="12192000" cy="2178050"/>
          </a:xfrm>
          <a:prstGeom prst="rect">
            <a:avLst/>
          </a:prstGeom>
        </p:spPr>
      </p:pic>
    </p:spTree>
    <p:extLst>
      <p:ext uri="{BB962C8B-B14F-4D97-AF65-F5344CB8AC3E}">
        <p14:creationId xmlns:p14="http://schemas.microsoft.com/office/powerpoint/2010/main" val="30475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B0F324-1224-BF53-3CAF-043A432D9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3125"/>
            <a:ext cx="12192000" cy="2571750"/>
          </a:xfrm>
          <a:prstGeom prst="rect">
            <a:avLst/>
          </a:prstGeom>
        </p:spPr>
      </p:pic>
    </p:spTree>
    <p:extLst>
      <p:ext uri="{BB962C8B-B14F-4D97-AF65-F5344CB8AC3E}">
        <p14:creationId xmlns:p14="http://schemas.microsoft.com/office/powerpoint/2010/main" val="1443853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3455"/>
          </a:xfrm>
        </p:spPr>
        <p:txBody>
          <a:bodyPr>
            <a:normAutofit fontScale="90000"/>
          </a:bodyPr>
          <a:lstStyle/>
          <a:p>
            <a:r>
              <a:rPr lang="en-US" b="1" dirty="0">
                <a:solidFill>
                  <a:srgbClr val="FF0000"/>
                </a:solidFill>
              </a:rPr>
              <a:t>Future Extension:</a:t>
            </a:r>
          </a:p>
        </p:txBody>
      </p:sp>
      <p:sp>
        <p:nvSpPr>
          <p:cNvPr id="3" name="Content Placeholder 2"/>
          <p:cNvSpPr>
            <a:spLocks noGrp="1"/>
          </p:cNvSpPr>
          <p:nvPr>
            <p:ph idx="1"/>
          </p:nvPr>
        </p:nvSpPr>
        <p:spPr>
          <a:xfrm>
            <a:off x="677334" y="761281"/>
            <a:ext cx="9893684" cy="5764210"/>
          </a:xfrm>
        </p:spPr>
        <p:txBody>
          <a:bodyPr>
            <a:normAutofit/>
          </a:bodyPr>
          <a:lstStyle/>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Future extensions for step-up of project</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Association with Google maps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Discount /offer management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Billing</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Estimated time of implementation</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t>	</a:t>
            </a:r>
            <a:r>
              <a:rPr lang="en-IN" sz="2400" dirty="0">
                <a:latin typeface="Times New Roman" panose="02020603050405020304" pitchFamily="18" charset="0"/>
                <a:cs typeface="Times New Roman" panose="02020603050405020304" pitchFamily="18" charset="0"/>
              </a:rPr>
              <a:t>2 weeks</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Benefits of future extension</a:t>
            </a:r>
            <a:r>
              <a:rPr lang="en-IN" sz="28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Attractive UI</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Richer user experience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Robustness in application</a:t>
            </a:r>
          </a:p>
          <a:p>
            <a:endParaRPr lang="en-US" dirty="0"/>
          </a:p>
        </p:txBody>
      </p:sp>
    </p:spTree>
    <p:extLst>
      <p:ext uri="{BB962C8B-B14F-4D97-AF65-F5344CB8AC3E}">
        <p14:creationId xmlns:p14="http://schemas.microsoft.com/office/powerpoint/2010/main" val="352066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0827"/>
          </a:xfrm>
        </p:spPr>
        <p:txBody>
          <a:bodyPr/>
          <a:lstStyle/>
          <a:p>
            <a:r>
              <a:rPr lang="en-US" dirty="0">
                <a:solidFill>
                  <a:srgbClr val="FF0000"/>
                </a:solidFill>
              </a:rPr>
              <a:t>Conclusion:</a:t>
            </a:r>
          </a:p>
        </p:txBody>
      </p:sp>
      <p:sp>
        <p:nvSpPr>
          <p:cNvPr id="3" name="Content Placeholder 2"/>
          <p:cNvSpPr>
            <a:spLocks noGrp="1"/>
          </p:cNvSpPr>
          <p:nvPr>
            <p:ph idx="1"/>
          </p:nvPr>
        </p:nvSpPr>
        <p:spPr>
          <a:xfrm>
            <a:off x="677334" y="1278385"/>
            <a:ext cx="8596668" cy="4762978"/>
          </a:xfrm>
        </p:spPr>
        <p:txBody>
          <a:bodyPr>
            <a:normAutofit fontScale="62500" lnSpcReduction="20000"/>
          </a:bodyPr>
          <a:lstStyle/>
          <a:p>
            <a:pPr marL="0" indent="0">
              <a:lnSpc>
                <a:spcPct val="107000"/>
              </a:lnSpc>
              <a:spcAft>
                <a:spcPts val="800"/>
              </a:spcAft>
              <a:buNone/>
            </a:pP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titled </a:t>
            </a:r>
            <a:r>
              <a:rPr lang="en-IN" sz="29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e-Spare part shop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was completed successfully.</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has been developed with much care and free of errors and at the same time it is efficient</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less time consuming. The purpose of this project was to develop a web application.</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helped us in gaining valuable information and practical knowledge on several topics</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like designing web pages using React.js, usage of responsive templates and management of database using MySQL. The entire system is secured. </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Also, the project helped us understanding about the development phases of a project and software</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development life cycle. We learned how to test different features of a project.</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has given us great satisfaction in having designed an application which can be</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implemented to any nearby shops or branded shops selling various kinds of products by simple</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modifications.</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is a scope for further development in our project to a great extent. A number of features can</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 added to this system in future like providing admins more control over products so that each</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maintain their own products. System may keep track of history of purchases of each customer and provide suggestions based on their history.</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features could have implemented unless the time did not limit us.</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0158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rgbClr val="FF0000"/>
                </a:solidFill>
                <a:latin typeface="Times New Roman" panose="02020603050405020304" pitchFamily="18" charset="0"/>
                <a:cs typeface="Times New Roman" panose="02020603050405020304" pitchFamily="18" charset="0"/>
              </a:rPr>
              <a:t>References</a:t>
            </a:r>
            <a:endParaRPr lang="en-US" dirty="0">
              <a:solidFill>
                <a:srgbClr val="FF0000"/>
              </a:solidFill>
            </a:endParaRPr>
          </a:p>
        </p:txBody>
      </p:sp>
      <p:sp>
        <p:nvSpPr>
          <p:cNvPr id="3" name="Content Placeholder 2"/>
          <p:cNvSpPr>
            <a:spLocks noGrp="1"/>
          </p:cNvSpPr>
          <p:nvPr>
            <p:ph idx="1"/>
          </p:nvPr>
        </p:nvSpPr>
        <p:spPr/>
        <p:txBody>
          <a:bodyPr/>
          <a:lstStyle/>
          <a:p>
            <a:pPr lvl="0"/>
            <a:r>
              <a:rPr lang="en-US" dirty="0">
                <a:solidFill>
                  <a:srgbClr val="FF0000"/>
                </a:solidFill>
                <a:latin typeface="Times New Roman"/>
                <a:ea typeface="Times New Roman"/>
                <a:hlinkClick r:id="rId2"/>
              </a:rPr>
              <a:t>https://www.w3schools.com/</a:t>
            </a:r>
            <a:endParaRPr lang="en-US" dirty="0">
              <a:solidFill>
                <a:srgbClr val="FF0000"/>
              </a:solidFill>
              <a:latin typeface="Times New Roman"/>
              <a:ea typeface="Times New Roman"/>
            </a:endParaRPr>
          </a:p>
          <a:p>
            <a:r>
              <a:rPr lang="en-IN" dirty="0">
                <a:solidFill>
                  <a:srgbClr val="FF0000"/>
                </a:solidFill>
                <a:latin typeface="Times New Roman" panose="02020603050405020304" pitchFamily="18" charset="0"/>
                <a:cs typeface="Times New Roman" panose="02020603050405020304" pitchFamily="18" charset="0"/>
                <a:hlinkClick r:id="rId3"/>
              </a:rPr>
              <a:t>https://react-bootstrap.github.io/components/carousel/</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hlinkClick r:id="rId4"/>
              </a:rPr>
              <a:t>https://www.geeksforgeeks.org/reactjs-tutorials/</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hlinkClick r:id="rId5"/>
              </a:rPr>
              <a:t>https://javaee.github.io/javaee-spec/javadocs/</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hlinkClick r:id="rId6"/>
              </a:rPr>
              <a:t>https://reactjs.org/docs/getting-started.html</a:t>
            </a:r>
            <a:endParaRPr lang="en-IN"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12163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479" y="927534"/>
            <a:ext cx="8596668" cy="3880773"/>
          </a:xfrm>
        </p:spPr>
        <p:txBody>
          <a:bodyPr/>
          <a:lstStyle/>
          <a:p>
            <a:endParaRPr lang="en-US" dirty="0"/>
          </a:p>
          <a:p>
            <a:endParaRPr lang="en-US" dirty="0"/>
          </a:p>
          <a:p>
            <a:endParaRPr lang="en-US" dirty="0"/>
          </a:p>
          <a:p>
            <a:pPr marL="0" indent="0" algn="ctr">
              <a:buNone/>
            </a:pPr>
            <a:r>
              <a:rPr lang="en-US" sz="96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4291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2753"/>
          </a:xfrm>
        </p:spPr>
        <p:txBody>
          <a:bodyPr/>
          <a:lstStyle/>
          <a:p>
            <a:r>
              <a:rPr lang="en-IN" b="1" dirty="0">
                <a:solidFill>
                  <a:srgbClr val="FF0000"/>
                </a:solidFill>
                <a:latin typeface="Times New Roman" panose="02020603050405020304" pitchFamily="18" charset="0"/>
                <a:cs typeface="Times New Roman" panose="02020603050405020304" pitchFamily="18" charset="0"/>
              </a:rPr>
              <a:t>Scope:</a:t>
            </a:r>
            <a:endParaRPr lang="en-US" dirty="0">
              <a:solidFill>
                <a:srgbClr val="FF0000"/>
              </a:solidFill>
            </a:endParaRPr>
          </a:p>
        </p:txBody>
      </p:sp>
      <p:sp>
        <p:nvSpPr>
          <p:cNvPr id="3" name="Content Placeholder 2"/>
          <p:cNvSpPr>
            <a:spLocks noGrp="1"/>
          </p:cNvSpPr>
          <p:nvPr>
            <p:ph idx="1"/>
          </p:nvPr>
        </p:nvSpPr>
        <p:spPr>
          <a:xfrm>
            <a:off x="677334" y="1382233"/>
            <a:ext cx="8596668" cy="4659129"/>
          </a:xfrm>
        </p:spPr>
        <p:txBody>
          <a:bodyPr>
            <a:normAutofit fontScale="85000" lnSpcReduction="20000"/>
          </a:bodyPr>
          <a:lstStyle/>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Application has four types of Users. Admin, Dealer, Buyer, Admin &amp; Delivery Person.</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It provides facility for Sign Up &amp; Sign In. After successful Signing In it will take you to the page which is designed for corresponding user.</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Buyer user can search a part, view its details, purchase the product and can keep track of delivery progress.</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Dealer user can add &amp; remove his products, receive orders, prepare &amp; dispatch it.</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Admin user can perform various site governance operations.</a:t>
            </a:r>
          </a:p>
          <a:p>
            <a:pPr lvl="0">
              <a:lnSpc>
                <a:spcPct val="107000"/>
              </a:lnSpc>
              <a:spcAft>
                <a:spcPts val="800"/>
              </a:spcAft>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Delivery user will update the delivery progress of products. </a:t>
            </a:r>
          </a:p>
          <a:p>
            <a:pPr marL="0" indent="0">
              <a:buNone/>
            </a:pPr>
            <a:endParaRPr lang="en-US" dirty="0"/>
          </a:p>
        </p:txBody>
      </p:sp>
    </p:spTree>
    <p:extLst>
      <p:ext uri="{BB962C8B-B14F-4D97-AF65-F5344CB8AC3E}">
        <p14:creationId xmlns:p14="http://schemas.microsoft.com/office/powerpoint/2010/main" val="56610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rgbClr val="FF0000"/>
                </a:solidFill>
                <a:latin typeface="Times New Roman" panose="02020603050405020304" pitchFamily="18" charset="0"/>
                <a:cs typeface="Times New Roman" panose="02020603050405020304" pitchFamily="18" charset="0"/>
              </a:rPr>
              <a:t>Technology Used:</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Front End: React JS</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Back End: Java Spring Boot API.</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Database: </a:t>
            </a:r>
            <a:r>
              <a:rPr lang="en-IN" sz="2400" b="1" dirty="0">
                <a:latin typeface="Times New Roman" panose="02020603050405020304" pitchFamily="18" charset="0"/>
                <a:cs typeface="Times New Roman" panose="02020603050405020304" pitchFamily="18" charset="0"/>
              </a:rPr>
              <a:t>MySQL</a:t>
            </a:r>
          </a:p>
          <a:p>
            <a:endParaRPr lang="en-US" dirty="0"/>
          </a:p>
        </p:txBody>
      </p:sp>
    </p:spTree>
    <p:extLst>
      <p:ext uri="{BB962C8B-B14F-4D97-AF65-F5344CB8AC3E}">
        <p14:creationId xmlns:p14="http://schemas.microsoft.com/office/powerpoint/2010/main" val="74317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rgbClr val="FF0000"/>
                </a:solidFill>
                <a:latin typeface="Times New Roman" panose="02020603050405020304" pitchFamily="18" charset="0"/>
                <a:cs typeface="Times New Roman" panose="02020603050405020304" pitchFamily="18" charset="0"/>
              </a:rPr>
              <a:t>S/W and H/W Requirements</a:t>
            </a:r>
            <a:endParaRPr lang="en-US" dirty="0">
              <a:solidFill>
                <a:srgbClr val="FF0000"/>
              </a:solidFill>
            </a:endParaRPr>
          </a:p>
        </p:txBody>
      </p:sp>
      <p:sp>
        <p:nvSpPr>
          <p:cNvPr id="3" name="Content Placeholder 2"/>
          <p:cNvSpPr>
            <a:spLocks noGrp="1"/>
          </p:cNvSpPr>
          <p:nvPr>
            <p:ph idx="1"/>
          </p:nvPr>
        </p:nvSpPr>
        <p:spPr>
          <a:xfrm>
            <a:off x="677334" y="1565565"/>
            <a:ext cx="8596668" cy="4475798"/>
          </a:xfrm>
        </p:spPr>
        <p:txBody>
          <a:bodyPr>
            <a:normAutofit/>
          </a:bodyPr>
          <a:lstStyle/>
          <a:p>
            <a:r>
              <a:rPr lang="en-US" b="1" u="sng" dirty="0">
                <a:solidFill>
                  <a:schemeClr val="accent1">
                    <a:lumMod val="75000"/>
                  </a:schemeClr>
                </a:solidFill>
                <a:latin typeface="Times New Roman" panose="02020603050405020304" pitchFamily="18" charset="0"/>
                <a:cs typeface="Times New Roman" panose="02020603050405020304" pitchFamily="18" charset="0"/>
              </a:rPr>
              <a:t>Server Side: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Processor: </a:t>
            </a:r>
            <a:r>
              <a:rPr lang="en-US" dirty="0">
                <a:solidFill>
                  <a:schemeClr val="tx1"/>
                </a:solidFill>
                <a:latin typeface="Times New Roman" panose="02020603050405020304" pitchFamily="18" charset="0"/>
                <a:cs typeface="Times New Roman" panose="02020603050405020304" pitchFamily="18" charset="0"/>
              </a:rPr>
              <a:t>Intel core i5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HDD: </a:t>
            </a:r>
            <a:r>
              <a:rPr lang="en-US" dirty="0">
                <a:solidFill>
                  <a:schemeClr val="tx1"/>
                </a:solidFill>
                <a:latin typeface="Times New Roman" panose="02020603050405020304" pitchFamily="18" charset="0"/>
                <a:cs typeface="Times New Roman" panose="02020603050405020304" pitchFamily="18" charset="0"/>
              </a:rPr>
              <a:t>500 GB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RAM: </a:t>
            </a:r>
            <a:r>
              <a:rPr lang="en-US" dirty="0">
                <a:solidFill>
                  <a:schemeClr val="tx1"/>
                </a:solidFill>
                <a:latin typeface="Times New Roman" panose="02020603050405020304" pitchFamily="18" charset="0"/>
                <a:cs typeface="Times New Roman" panose="02020603050405020304" pitchFamily="18" charset="0"/>
              </a:rPr>
              <a:t>4GB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Database: </a:t>
            </a:r>
            <a:r>
              <a:rPr lang="en-US" dirty="0">
                <a:solidFill>
                  <a:schemeClr val="tx1"/>
                </a:solidFill>
                <a:latin typeface="Times New Roman" panose="02020603050405020304" pitchFamily="18" charset="0"/>
                <a:cs typeface="Times New Roman" panose="02020603050405020304" pitchFamily="18" charset="0"/>
              </a:rPr>
              <a:t>MySQL</a:t>
            </a:r>
          </a:p>
          <a:p>
            <a:pPr marL="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p>
          <a:p>
            <a:r>
              <a:rPr lang="en-US" b="1" u="sng" dirty="0">
                <a:solidFill>
                  <a:schemeClr val="accent1">
                    <a:lumMod val="75000"/>
                  </a:schemeClr>
                </a:solidFill>
                <a:latin typeface="Times New Roman" panose="02020603050405020304" pitchFamily="18" charset="0"/>
                <a:cs typeface="Times New Roman" panose="02020603050405020304" pitchFamily="18" charset="0"/>
              </a:rPr>
              <a:t>Client Side (minimum requirement):</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Processor: </a:t>
            </a:r>
            <a:r>
              <a:rPr lang="en-US" dirty="0">
                <a:solidFill>
                  <a:schemeClr val="tx1"/>
                </a:solidFill>
                <a:latin typeface="Times New Roman" panose="02020603050405020304" pitchFamily="18" charset="0"/>
                <a:cs typeface="Times New Roman" panose="02020603050405020304" pitchFamily="18" charset="0"/>
              </a:rPr>
              <a:t>Intel Dual Core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HDD: </a:t>
            </a:r>
            <a:r>
              <a:rPr lang="en-US" dirty="0">
                <a:solidFill>
                  <a:schemeClr val="tx1"/>
                </a:solidFill>
                <a:latin typeface="Times New Roman" panose="02020603050405020304" pitchFamily="18" charset="0"/>
                <a:cs typeface="Times New Roman" panose="02020603050405020304" pitchFamily="18" charset="0"/>
              </a:rPr>
              <a:t>Minimum 80GB Disk Space</a:t>
            </a:r>
          </a:p>
          <a:p>
            <a:r>
              <a:rPr lang="en-US" b="1" dirty="0">
                <a:solidFill>
                  <a:schemeClr val="accent1">
                    <a:lumMod val="75000"/>
                  </a:schemeClr>
                </a:solidFill>
                <a:latin typeface="Times New Roman" panose="02020603050405020304" pitchFamily="18" charset="0"/>
                <a:cs typeface="Times New Roman" panose="02020603050405020304" pitchFamily="18" charset="0"/>
              </a:rPr>
              <a:t>RAM: </a:t>
            </a:r>
            <a:r>
              <a:rPr lang="en-US" dirty="0">
                <a:solidFill>
                  <a:schemeClr val="tx1"/>
                </a:solidFill>
                <a:latin typeface="Times New Roman" panose="02020603050405020304" pitchFamily="18" charset="0"/>
                <a:cs typeface="Times New Roman" panose="02020603050405020304" pitchFamily="18" charset="0"/>
              </a:rPr>
              <a:t>Minimum 2GB</a:t>
            </a:r>
          </a:p>
          <a:p>
            <a:r>
              <a:rPr lang="en-US" sz="1600" b="1" dirty="0">
                <a:solidFill>
                  <a:schemeClr val="accent1">
                    <a:lumMod val="75000"/>
                  </a:schemeClr>
                </a:solidFill>
                <a:latin typeface="Times New Roman" panose="02020603050405020304" pitchFamily="18" charset="0"/>
                <a:cs typeface="Times New Roman" panose="02020603050405020304" pitchFamily="18" charset="0"/>
              </a:rPr>
              <a:t>OS: </a:t>
            </a:r>
            <a:r>
              <a:rPr lang="en-US" sz="1600" dirty="0">
                <a:solidFill>
                  <a:schemeClr val="tx1"/>
                </a:solidFill>
                <a:latin typeface="Times New Roman" panose="02020603050405020304" pitchFamily="18" charset="0"/>
                <a:cs typeface="Times New Roman" panose="02020603050405020304" pitchFamily="18" charset="0"/>
              </a:rPr>
              <a:t>Windows 7, Linux</a:t>
            </a:r>
          </a:p>
          <a:p>
            <a:endParaRPr lang="en-US" dirty="0"/>
          </a:p>
        </p:txBody>
      </p:sp>
    </p:spTree>
    <p:extLst>
      <p:ext uri="{BB962C8B-B14F-4D97-AF65-F5344CB8AC3E}">
        <p14:creationId xmlns:p14="http://schemas.microsoft.com/office/powerpoint/2010/main" val="272118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Functionalities - Module wise /user wise</a:t>
            </a:r>
            <a:endParaRPr lang="en-US" dirty="0"/>
          </a:p>
        </p:txBody>
      </p:sp>
      <p:sp>
        <p:nvSpPr>
          <p:cNvPr id="3" name="Content Placeholder 2"/>
          <p:cNvSpPr>
            <a:spLocks noGrp="1"/>
          </p:cNvSpPr>
          <p:nvPr>
            <p:ph idx="1"/>
          </p:nvPr>
        </p:nvSpPr>
        <p:spPr>
          <a:xfrm>
            <a:off x="677334" y="1537135"/>
            <a:ext cx="8596668" cy="3880773"/>
          </a:xfrm>
        </p:spPr>
        <p:txBody>
          <a:bodyPr/>
          <a:lstStyle/>
          <a:p>
            <a:pPr marL="0" indent="0">
              <a:buNone/>
            </a:pPr>
            <a:r>
              <a:rPr lang="en-IN" sz="2400" dirty="0">
                <a:solidFill>
                  <a:srgbClr val="FF0000"/>
                </a:solidFill>
                <a:latin typeface="Times New Roman" panose="02020603050405020304" pitchFamily="18" charset="0"/>
                <a:cs typeface="Times New Roman" panose="02020603050405020304" pitchFamily="18" charset="0"/>
              </a:rPr>
              <a:t>E-Spare Part Store consists of three modules named below</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dirty="0">
                <a:solidFill>
                  <a:schemeClr val="accent1">
                    <a:lumMod val="75000"/>
                  </a:schemeClr>
                </a:solidFill>
                <a:latin typeface="Times New Roman" panose="02020603050405020304" pitchFamily="18" charset="0"/>
                <a:cs typeface="Times New Roman" panose="02020603050405020304" pitchFamily="18" charset="0"/>
              </a:rPr>
              <a:t>1. </a:t>
            </a:r>
            <a:r>
              <a:rPr lang="en-IN" sz="2000" dirty="0">
                <a:solidFill>
                  <a:schemeClr val="accent1">
                    <a:lumMod val="75000"/>
                  </a:schemeClr>
                </a:solidFill>
                <a:latin typeface="Times New Roman" panose="02020603050405020304" pitchFamily="18" charset="0"/>
                <a:cs typeface="Times New Roman" panose="02020603050405020304" pitchFamily="18" charset="0"/>
              </a:rPr>
              <a:t>Admin</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000" dirty="0">
                <a:solidFill>
                  <a:schemeClr val="accent1">
                    <a:lumMod val="75000"/>
                  </a:schemeClr>
                </a:solidFill>
                <a:latin typeface="Times New Roman" panose="02020603050405020304" pitchFamily="18" charset="0"/>
                <a:cs typeface="Times New Roman" panose="02020603050405020304" pitchFamily="18" charset="0"/>
              </a:rPr>
              <a:t>2. Supplier 		</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3. Customer</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4. Delivery Person</a:t>
            </a:r>
          </a:p>
          <a:p>
            <a:endParaRPr lang="en-US" dirty="0"/>
          </a:p>
        </p:txBody>
      </p:sp>
    </p:spTree>
    <p:extLst>
      <p:ext uri="{BB962C8B-B14F-4D97-AF65-F5344CB8AC3E}">
        <p14:creationId xmlns:p14="http://schemas.microsoft.com/office/powerpoint/2010/main" val="17913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546"/>
            <a:ext cx="8596668" cy="762000"/>
          </a:xfrm>
        </p:spPr>
        <p:txBody>
          <a:bodyPr/>
          <a:lstStyle/>
          <a:p>
            <a:r>
              <a:rPr lang="en-US" dirty="0"/>
              <a:t>E-R Diagram:</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1674" y="762002"/>
            <a:ext cx="11817926" cy="5985162"/>
          </a:xfrm>
        </p:spPr>
      </p:pic>
    </p:spTree>
    <p:extLst>
      <p:ext uri="{BB962C8B-B14F-4D97-AF65-F5344CB8AC3E}">
        <p14:creationId xmlns:p14="http://schemas.microsoft.com/office/powerpoint/2010/main" val="305239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691"/>
            <a:ext cx="8596668" cy="623455"/>
          </a:xfrm>
        </p:spPr>
        <p:txBody>
          <a:bodyPr>
            <a:normAutofit fontScale="90000"/>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E-R Diagram(MySQL Auto generated)</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655867215"/>
              </p:ext>
            </p:extLst>
          </p:nvPr>
        </p:nvGraphicFramePr>
        <p:xfrm>
          <a:off x="110836" y="845128"/>
          <a:ext cx="9163166" cy="5752557"/>
        </p:xfrm>
        <a:graphic>
          <a:graphicData uri="http://schemas.openxmlformats.org/presentationml/2006/ole">
            <mc:AlternateContent xmlns:mc="http://schemas.openxmlformats.org/markup-compatibility/2006">
              <mc:Choice xmlns:v="urn:schemas-microsoft-com:vml" Requires="v">
                <p:oleObj name="Acrobat Document" r:id="rId2" imgW="5667149" imgH="8020004" progId="AcroExch.Document.DC">
                  <p:embed/>
                </p:oleObj>
              </mc:Choice>
              <mc:Fallback>
                <p:oleObj name="Acrobat Document" r:id="rId2" imgW="5667149" imgH="8020004" progId="AcroExch.Document.DC">
                  <p:embed/>
                  <p:pic>
                    <p:nvPicPr>
                      <p:cNvPr id="0" name=""/>
                      <p:cNvPicPr/>
                      <p:nvPr/>
                    </p:nvPicPr>
                    <p:blipFill>
                      <a:blip r:embed="rId3"/>
                      <a:stretch>
                        <a:fillRect/>
                      </a:stretch>
                    </p:blipFill>
                    <p:spPr>
                      <a:xfrm>
                        <a:off x="110836" y="845128"/>
                        <a:ext cx="9163166" cy="5752557"/>
                      </a:xfrm>
                      <a:prstGeom prst="rect">
                        <a:avLst/>
                      </a:prstGeom>
                    </p:spPr>
                  </p:pic>
                </p:oleObj>
              </mc:Fallback>
            </mc:AlternateContent>
          </a:graphicData>
        </a:graphic>
      </p:graphicFrame>
    </p:spTree>
    <p:extLst>
      <p:ext uri="{BB962C8B-B14F-4D97-AF65-F5344CB8AC3E}">
        <p14:creationId xmlns:p14="http://schemas.microsoft.com/office/powerpoint/2010/main" val="3045033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78</TotalTime>
  <Words>812</Words>
  <Application>Microsoft Office PowerPoint</Application>
  <PresentationFormat>Widescreen</PresentationFormat>
  <Paragraphs>80</Paragraphs>
  <Slides>37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Times New Roman</vt:lpstr>
      <vt:lpstr>Trebuchet MS</vt:lpstr>
      <vt:lpstr>Wingdings</vt:lpstr>
      <vt:lpstr>Wingdings 3</vt:lpstr>
      <vt:lpstr>Facet</vt:lpstr>
      <vt:lpstr>Acrobat Document</vt:lpstr>
      <vt:lpstr>E-Spare Part Store</vt:lpstr>
      <vt:lpstr>Project Introduction</vt:lpstr>
      <vt:lpstr>Objective (Purpose):</vt:lpstr>
      <vt:lpstr>Scope:</vt:lpstr>
      <vt:lpstr>Technology Used:</vt:lpstr>
      <vt:lpstr>S/W and H/W Requirements</vt:lpstr>
      <vt:lpstr>Functionalities - Module wise /user wise</vt:lpstr>
      <vt:lpstr>E-R Diagram:</vt:lpstr>
      <vt:lpstr>E-R Diagram(MySQL Auto generated) </vt:lpstr>
      <vt:lpstr>Use Case: Admin</vt:lpstr>
      <vt:lpstr>Use Case: Customer</vt:lpstr>
      <vt:lpstr>Use Case: Supplier</vt:lpstr>
      <vt:lpstr>Use Case: Delivery Person</vt:lpstr>
      <vt:lpstr>Activity Diagram Of Admin</vt:lpstr>
      <vt:lpstr>Activity Diagram Of Customer</vt:lpstr>
      <vt:lpstr>Activity Diagram Of Supplier</vt:lpstr>
      <vt:lpstr>Activity Diagram Of Delivery Person</vt:lpstr>
      <vt:lpstr>Sequence diagram for Login</vt:lpstr>
      <vt:lpstr>DFD diagrams for Admin</vt:lpstr>
      <vt:lpstr>DFD diagrams for Customer</vt:lpstr>
      <vt:lpstr>DFD diagrams for Distributor</vt:lpstr>
      <vt:lpstr>DFD diagrams for Delivery Person</vt:lpstr>
      <vt:lpstr>UI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Extension: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E-Spare Part Store</dc:title>
  <dc:creator>dac</dc:creator>
  <cp:lastModifiedBy>Abhishek Saswade</cp:lastModifiedBy>
  <cp:revision>19</cp:revision>
  <dcterms:created xsi:type="dcterms:W3CDTF">2023-03-10T19:47:05Z</dcterms:created>
  <dcterms:modified xsi:type="dcterms:W3CDTF">2023-03-11T07:19:12Z</dcterms:modified>
</cp:coreProperties>
</file>