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31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8" r:id="rId21"/>
    <p:sldId id="28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23EF1-6982-44A3-B755-01553481EFC0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8DFF2-1CDA-4F88-B882-84E93DC80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D1E35-BD56-4678-9414-EC9ACAD5ED7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Two simple multiple access control techniques.</a:t>
            </a:r>
          </a:p>
          <a:p>
            <a:endParaRPr lang="en-US" smtClean="0"/>
          </a:p>
          <a:p>
            <a:r>
              <a:rPr lang="en-US" smtClean="0"/>
              <a:t>Each mobile’s share of the bandwidth is divided into portions for the uplink and the downlink. Also, possibly, out of band signaling.</a:t>
            </a:r>
          </a:p>
          <a:p>
            <a:endParaRPr lang="en-US" smtClean="0"/>
          </a:p>
          <a:p>
            <a:r>
              <a:rPr lang="en-US" smtClean="0"/>
              <a:t>As we will see, used in AMPS, GSM, IS-54/136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FE9F696-91B8-424B-80B2-60486EC8A305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7807-2BDD-4C45-850D-6FE67492FE17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55D3-E57E-4B89-BCC4-24478CD57057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E9EC-3DF4-4D10-BE29-E836581FB3BA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546C81-AEF7-4CC3-9FF6-756B2CEC5AA2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510C-0C96-44A4-8F0D-780EF2B59CD7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3937-68E1-449E-8AA0-5726D7DB36D8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F934-DDDD-4D93-BBC1-A2AEBA2C12B3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7594-8A11-4B0A-9D41-3EA3BFFAE767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34E5-E410-49E6-A767-5F30F310C790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D003-3EB5-4202-95DE-95DE41399B34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EADA6E-D128-4A4A-B07E-DD7CFE3A667F}" type="datetime1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83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18" Type="http://schemas.openxmlformats.org/officeDocument/2006/relationships/oleObject" Target="../embeddings/oleObject3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0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Roadmap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1.1 What </a:t>
            </a:r>
            <a:r>
              <a:rPr lang="en-US" sz="2800" i="1" dirty="0" smtClean="0">
                <a:solidFill>
                  <a:srgbClr val="FF0000"/>
                </a:solidFill>
              </a:rPr>
              <a:t>is</a:t>
            </a:r>
            <a:r>
              <a:rPr lang="en-US" sz="2800" dirty="0" smtClean="0">
                <a:solidFill>
                  <a:srgbClr val="FF0000"/>
                </a:solidFill>
              </a:rPr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1.2 </a:t>
            </a:r>
            <a:r>
              <a:rPr lang="en-US" sz="2800" dirty="0" smtClean="0"/>
              <a:t>Network edge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1.3</a:t>
            </a:r>
            <a:r>
              <a:rPr lang="en-US" sz="2800" dirty="0" smtClean="0"/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1.4 </a:t>
            </a:r>
            <a:r>
              <a:rPr lang="en-US" sz="2800" dirty="0" smtClean="0"/>
              <a:t>Physical media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1.5</a:t>
            </a:r>
            <a:r>
              <a:rPr lang="en-US" sz="2800" dirty="0" smtClean="0"/>
              <a:t> Internet structure and ISPs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1.6</a:t>
            </a:r>
            <a:r>
              <a:rPr lang="en-US" sz="2800" dirty="0" smtClean="0"/>
              <a:t> Delay &amp; loss in packet-switched networks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Network Core</a:t>
            </a:r>
          </a:p>
        </p:txBody>
      </p:sp>
      <p:sp>
        <p:nvSpPr>
          <p:cNvPr id="71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4191000" cy="4648200"/>
          </a:xfrm>
        </p:spPr>
        <p:txBody>
          <a:bodyPr/>
          <a:lstStyle/>
          <a:p>
            <a:r>
              <a:rPr lang="en-US" sz="2400" dirty="0" smtClean="0"/>
              <a:t>Mesh of interconnected routers</a:t>
            </a:r>
          </a:p>
          <a:p>
            <a:r>
              <a:rPr lang="en-US" sz="2400" i="1" u="sng" dirty="0" smtClean="0">
                <a:solidFill>
                  <a:srgbClr val="FF0000"/>
                </a:solidFill>
              </a:rPr>
              <a:t>The</a:t>
            </a:r>
            <a:r>
              <a:rPr lang="en-US" sz="2400" dirty="0" smtClean="0">
                <a:solidFill>
                  <a:srgbClr val="FF0000"/>
                </a:solidFill>
              </a:rPr>
              <a:t> fundamental question:</a:t>
            </a:r>
            <a:r>
              <a:rPr lang="en-US" sz="2400" dirty="0" smtClean="0"/>
              <a:t> how is data transferred through net?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Circuit switching:</a:t>
            </a:r>
            <a:r>
              <a:rPr lang="en-US" dirty="0" smtClean="0"/>
              <a:t> dedicated circuit per call: telephone net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Packet-switching:</a:t>
            </a:r>
            <a:r>
              <a:rPr lang="en-US" dirty="0" smtClean="0"/>
              <a:t> data sent thru net in discrete “chunks”</a:t>
            </a:r>
            <a:endParaRPr lang="en-US" sz="2000" dirty="0" smtClean="0"/>
          </a:p>
        </p:txBody>
      </p:sp>
      <p:graphicFrame>
        <p:nvGraphicFramePr>
          <p:cNvPr id="7170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5122" name="Clip" r:id="rId3" imgW="0" imgH="0" progId="">
              <p:embed/>
            </p:oleObj>
          </a:graphicData>
        </a:graphic>
      </p:graphicFrame>
      <p:graphicFrame>
        <p:nvGraphicFramePr>
          <p:cNvPr id="7171" name="Rectangle 20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5123" name="Clip" r:id="rId4" imgW="0" imgH="0" progId="">
              <p:embed/>
            </p:oleObj>
          </a:graphicData>
        </a:graphic>
      </p:graphicFrame>
      <p:sp>
        <p:nvSpPr>
          <p:cNvPr id="7191" name="Freeform 708"/>
          <p:cNvSpPr>
            <a:spLocks/>
          </p:cNvSpPr>
          <p:nvPr/>
        </p:nvSpPr>
        <p:spPr bwMode="auto">
          <a:xfrm>
            <a:off x="6769100" y="219392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Freeform 709"/>
          <p:cNvSpPr>
            <a:spLocks/>
          </p:cNvSpPr>
          <p:nvPr/>
        </p:nvSpPr>
        <p:spPr bwMode="auto">
          <a:xfrm>
            <a:off x="4889500" y="205105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Freeform 710"/>
          <p:cNvSpPr>
            <a:spLocks/>
          </p:cNvSpPr>
          <p:nvPr/>
        </p:nvSpPr>
        <p:spPr bwMode="auto">
          <a:xfrm>
            <a:off x="5257800" y="350202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1"/>
          <p:cNvGrpSpPr>
            <a:grpSpLocks/>
          </p:cNvGrpSpPr>
          <p:nvPr/>
        </p:nvGrpSpPr>
        <p:grpSpPr bwMode="auto">
          <a:xfrm>
            <a:off x="5006975" y="2185988"/>
            <a:ext cx="733425" cy="319087"/>
            <a:chOff x="3552" y="246"/>
            <a:chExt cx="527" cy="248"/>
          </a:xfrm>
        </p:grpSpPr>
        <p:graphicFrame>
          <p:nvGraphicFramePr>
            <p:cNvPr id="7185" name="Object 7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5137" name="Clip" r:id="rId5" imgW="1305000" imgH="1085760" progId="">
                <p:embed/>
              </p:oleObj>
            </a:graphicData>
          </a:graphic>
        </p:graphicFrame>
        <p:graphicFrame>
          <p:nvGraphicFramePr>
            <p:cNvPr id="7186" name="Object 7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5138" name="Clip" r:id="rId6" imgW="676440" imgH="485640" progId="">
                <p:embed/>
              </p:oleObj>
            </a:graphicData>
          </a:graphic>
        </p:graphicFrame>
        <p:sp>
          <p:nvSpPr>
            <p:cNvPr id="7411" name="Line 7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15"/>
          <p:cNvGrpSpPr>
            <a:grpSpLocks/>
          </p:cNvGrpSpPr>
          <p:nvPr/>
        </p:nvGrpSpPr>
        <p:grpSpPr bwMode="auto">
          <a:xfrm>
            <a:off x="5006975" y="2781300"/>
            <a:ext cx="733425" cy="319088"/>
            <a:chOff x="3552" y="246"/>
            <a:chExt cx="527" cy="248"/>
          </a:xfrm>
        </p:grpSpPr>
        <p:graphicFrame>
          <p:nvGraphicFramePr>
            <p:cNvPr id="7183" name="Object 71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5135" name="Clip" r:id="rId7" imgW="1305000" imgH="1085760" progId="">
                <p:embed/>
              </p:oleObj>
            </a:graphicData>
          </a:graphic>
        </p:graphicFrame>
        <p:graphicFrame>
          <p:nvGraphicFramePr>
            <p:cNvPr id="7184" name="Object 71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5136" name="Clip" r:id="rId8" imgW="676440" imgH="485640" progId="">
                <p:embed/>
              </p:oleObj>
            </a:graphicData>
          </a:graphic>
        </p:graphicFrame>
        <p:sp>
          <p:nvSpPr>
            <p:cNvPr id="7410" name="Line 7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19"/>
          <p:cNvGrpSpPr>
            <a:grpSpLocks/>
          </p:cNvGrpSpPr>
          <p:nvPr/>
        </p:nvGrpSpPr>
        <p:grpSpPr bwMode="auto">
          <a:xfrm>
            <a:off x="5383213" y="2568575"/>
            <a:ext cx="69850" cy="214313"/>
            <a:chOff x="3842" y="406"/>
            <a:chExt cx="51" cy="167"/>
          </a:xfrm>
        </p:grpSpPr>
        <p:sp>
          <p:nvSpPr>
            <p:cNvPr id="7407" name="Oval 7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8" name="Oval 7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9" name="Oval 7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23"/>
          <p:cNvGrpSpPr>
            <a:grpSpLocks/>
          </p:cNvGrpSpPr>
          <p:nvPr/>
        </p:nvGrpSpPr>
        <p:grpSpPr bwMode="auto">
          <a:xfrm>
            <a:off x="5853113" y="3071813"/>
            <a:ext cx="209550" cy="395287"/>
            <a:chOff x="4180" y="783"/>
            <a:chExt cx="150" cy="307"/>
          </a:xfrm>
        </p:grpSpPr>
        <p:sp>
          <p:nvSpPr>
            <p:cNvPr id="7399" name="AutoShape 7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0" name="Rectangle 7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1" name="Rectangle 7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2" name="AutoShape 7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" name="Line 7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4" name="Line 7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5" name="Rectangle 7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6" name="Rectangle 7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32"/>
          <p:cNvGrpSpPr>
            <a:grpSpLocks/>
          </p:cNvGrpSpPr>
          <p:nvPr/>
        </p:nvGrpSpPr>
        <p:grpSpPr bwMode="auto">
          <a:xfrm rot="-5400000">
            <a:off x="6165850" y="3149600"/>
            <a:ext cx="80963" cy="233363"/>
            <a:chOff x="3842" y="406"/>
            <a:chExt cx="51" cy="167"/>
          </a:xfrm>
        </p:grpSpPr>
        <p:sp>
          <p:nvSpPr>
            <p:cNvPr id="7396" name="Oval 7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7" name="Oval 7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8" name="Oval 7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9" name="Line 736"/>
          <p:cNvSpPr>
            <a:spLocks noChangeShapeType="1"/>
          </p:cNvSpPr>
          <p:nvPr/>
        </p:nvSpPr>
        <p:spPr bwMode="auto">
          <a:xfrm>
            <a:off x="5989638" y="297973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737"/>
          <p:cNvSpPr>
            <a:spLocks noChangeShapeType="1"/>
          </p:cNvSpPr>
          <p:nvPr/>
        </p:nvSpPr>
        <p:spPr bwMode="auto">
          <a:xfrm>
            <a:off x="5992813" y="297656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738"/>
          <p:cNvSpPr>
            <a:spLocks noChangeShapeType="1"/>
          </p:cNvSpPr>
          <p:nvPr/>
        </p:nvSpPr>
        <p:spPr bwMode="auto">
          <a:xfrm>
            <a:off x="6488113" y="297497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739"/>
          <p:cNvSpPr>
            <a:spLocks noChangeShapeType="1"/>
          </p:cNvSpPr>
          <p:nvPr/>
        </p:nvSpPr>
        <p:spPr bwMode="auto">
          <a:xfrm>
            <a:off x="5689600" y="243998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740"/>
          <p:cNvSpPr>
            <a:spLocks noChangeShapeType="1"/>
          </p:cNvSpPr>
          <p:nvPr/>
        </p:nvSpPr>
        <p:spPr bwMode="auto">
          <a:xfrm flipV="1">
            <a:off x="5702300" y="272573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741"/>
          <p:cNvSpPr>
            <a:spLocks noChangeShapeType="1"/>
          </p:cNvSpPr>
          <p:nvPr/>
        </p:nvSpPr>
        <p:spPr bwMode="auto">
          <a:xfrm flipV="1">
            <a:off x="6229350" y="281146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2"/>
          <p:cNvGrpSpPr>
            <a:grpSpLocks/>
          </p:cNvGrpSpPr>
          <p:nvPr/>
        </p:nvGrpSpPr>
        <p:grpSpPr bwMode="auto">
          <a:xfrm>
            <a:off x="6348413" y="3049588"/>
            <a:ext cx="209550" cy="395287"/>
            <a:chOff x="4180" y="783"/>
            <a:chExt cx="150" cy="307"/>
          </a:xfrm>
        </p:grpSpPr>
        <p:sp>
          <p:nvSpPr>
            <p:cNvPr id="7388" name="AutoShape 7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9" name="Rectangle 7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0" name="Rectangle 7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1" name="AutoShape 7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2" name="Line 7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" name="Line 7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" name="Rectangle 7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5" name="Rectangle 7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51"/>
          <p:cNvGrpSpPr>
            <a:grpSpLocks/>
          </p:cNvGrpSpPr>
          <p:nvPr/>
        </p:nvGrpSpPr>
        <p:grpSpPr bwMode="auto">
          <a:xfrm>
            <a:off x="5391150" y="3668713"/>
            <a:ext cx="479425" cy="925512"/>
            <a:chOff x="3314" y="1248"/>
            <a:chExt cx="344" cy="694"/>
          </a:xfrm>
        </p:grpSpPr>
        <p:graphicFrame>
          <p:nvGraphicFramePr>
            <p:cNvPr id="7181" name="Object 75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5133" name="Clip" r:id="rId9" imgW="1305000" imgH="1085760" progId="">
                <p:embed/>
              </p:oleObj>
            </a:graphicData>
          </a:graphic>
        </p:graphicFrame>
        <p:sp>
          <p:nvSpPr>
            <p:cNvPr id="7381" name="Line 7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82" name="Object 75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5134" name="Clip" r:id="rId10" imgW="1305000" imgH="1085760" progId="">
                <p:embed/>
              </p:oleObj>
            </a:graphicData>
          </a:graphic>
        </p:graphicFrame>
        <p:sp>
          <p:nvSpPr>
            <p:cNvPr id="7382" name="Line 7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7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7385" name="Oval 7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" name="Oval 7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" name="Oval 7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84" name="Line 7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172" name="Object 761"/>
          <p:cNvGraphicFramePr>
            <a:graphicFrameLocks noChangeAspect="1"/>
          </p:cNvGraphicFramePr>
          <p:nvPr/>
        </p:nvGraphicFramePr>
        <p:xfrm>
          <a:off x="6259513" y="4678363"/>
          <a:ext cx="417512" cy="331787"/>
        </p:xfrm>
        <a:graphic>
          <a:graphicData uri="http://schemas.openxmlformats.org/presentationml/2006/ole">
            <p:oleObj spid="_x0000_s5124" name="Clip" r:id="rId11" imgW="1305000" imgH="1085760" progId="">
              <p:embed/>
            </p:oleObj>
          </a:graphicData>
        </a:graphic>
      </p:graphicFrame>
      <p:graphicFrame>
        <p:nvGraphicFramePr>
          <p:cNvPr id="7173" name="Object 762"/>
          <p:cNvGraphicFramePr>
            <a:graphicFrameLocks noChangeAspect="1"/>
          </p:cNvGraphicFramePr>
          <p:nvPr/>
        </p:nvGraphicFramePr>
        <p:xfrm>
          <a:off x="5645150" y="4667250"/>
          <a:ext cx="415925" cy="330200"/>
        </p:xfrm>
        <a:graphic>
          <a:graphicData uri="http://schemas.openxmlformats.org/presentationml/2006/ole">
            <p:oleObj spid="_x0000_s5125" name="Clip" r:id="rId12" imgW="1305000" imgH="1085760" progId="">
              <p:embed/>
            </p:oleObj>
          </a:graphicData>
        </a:graphic>
      </p:graphicFrame>
      <p:sp>
        <p:nvSpPr>
          <p:cNvPr id="7207" name="Oval 763"/>
          <p:cNvSpPr>
            <a:spLocks noChangeArrowheads="1"/>
          </p:cNvSpPr>
          <p:nvPr/>
        </p:nvSpPr>
        <p:spPr bwMode="auto">
          <a:xfrm rot="-5400000">
            <a:off x="6061869" y="477123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Oval 764"/>
          <p:cNvSpPr>
            <a:spLocks noChangeArrowheads="1"/>
          </p:cNvSpPr>
          <p:nvPr/>
        </p:nvSpPr>
        <p:spPr bwMode="auto">
          <a:xfrm rot="-5400000">
            <a:off x="6146801" y="476885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Oval 765"/>
          <p:cNvSpPr>
            <a:spLocks noChangeArrowheads="1"/>
          </p:cNvSpPr>
          <p:nvPr/>
        </p:nvSpPr>
        <p:spPr bwMode="auto">
          <a:xfrm rot="-5400000">
            <a:off x="6224587" y="477361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Line 766"/>
          <p:cNvSpPr>
            <a:spLocks noChangeShapeType="1"/>
          </p:cNvSpPr>
          <p:nvPr/>
        </p:nvSpPr>
        <p:spPr bwMode="auto">
          <a:xfrm rot="-5400000">
            <a:off x="6484144" y="46537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767"/>
          <p:cNvSpPr>
            <a:spLocks noChangeShapeType="1"/>
          </p:cNvSpPr>
          <p:nvPr/>
        </p:nvSpPr>
        <p:spPr bwMode="auto">
          <a:xfrm rot="5400000" flipH="1">
            <a:off x="5857875" y="46450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768"/>
          <p:cNvSpPr>
            <a:spLocks noChangeShapeType="1"/>
          </p:cNvSpPr>
          <p:nvPr/>
        </p:nvSpPr>
        <p:spPr bwMode="auto">
          <a:xfrm rot="16200000" flipV="1">
            <a:off x="6204744" y="43060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Line 769"/>
          <p:cNvSpPr>
            <a:spLocks noChangeShapeType="1"/>
          </p:cNvSpPr>
          <p:nvPr/>
        </p:nvSpPr>
        <p:spPr bwMode="auto">
          <a:xfrm flipV="1">
            <a:off x="5870575" y="424497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4" name="Line 770"/>
          <p:cNvSpPr>
            <a:spLocks noChangeShapeType="1"/>
          </p:cNvSpPr>
          <p:nvPr/>
        </p:nvSpPr>
        <p:spPr bwMode="auto">
          <a:xfrm>
            <a:off x="6472238" y="4291013"/>
            <a:ext cx="303212" cy="385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5" name="Line 771"/>
          <p:cNvSpPr>
            <a:spLocks noChangeShapeType="1"/>
          </p:cNvSpPr>
          <p:nvPr/>
        </p:nvSpPr>
        <p:spPr bwMode="auto">
          <a:xfrm flipH="1">
            <a:off x="7267575" y="4287838"/>
            <a:ext cx="279400" cy="392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4" name="Object 772"/>
          <p:cNvGraphicFramePr>
            <a:graphicFrameLocks noChangeAspect="1"/>
          </p:cNvGraphicFramePr>
          <p:nvPr/>
        </p:nvGraphicFramePr>
        <p:xfrm>
          <a:off x="7445375" y="3840163"/>
          <a:ext cx="203200" cy="241300"/>
        </p:xfrm>
        <a:graphic>
          <a:graphicData uri="http://schemas.openxmlformats.org/presentationml/2006/ole">
            <p:oleObj spid="_x0000_s5126" name="Clip" r:id="rId13" imgW="981000" imgH="1209600" progId="">
              <p:embed/>
            </p:oleObj>
          </a:graphicData>
        </a:graphic>
      </p:graphicFrame>
      <p:graphicFrame>
        <p:nvGraphicFramePr>
          <p:cNvPr id="7175" name="Object 773"/>
          <p:cNvGraphicFramePr>
            <a:graphicFrameLocks noChangeAspect="1"/>
          </p:cNvGraphicFramePr>
          <p:nvPr/>
        </p:nvGraphicFramePr>
        <p:xfrm>
          <a:off x="6108700" y="3921125"/>
          <a:ext cx="203200" cy="239713"/>
        </p:xfrm>
        <a:graphic>
          <a:graphicData uri="http://schemas.openxmlformats.org/presentationml/2006/ole">
            <p:oleObj spid="_x0000_s5127" name="Clip" r:id="rId14" imgW="981000" imgH="1209600" progId="">
              <p:embed/>
            </p:oleObj>
          </a:graphicData>
        </a:graphic>
      </p:graphicFrame>
      <p:sp>
        <p:nvSpPr>
          <p:cNvPr id="7216" name="Freeform 774"/>
          <p:cNvSpPr>
            <a:spLocks/>
          </p:cNvSpPr>
          <p:nvPr/>
        </p:nvSpPr>
        <p:spPr bwMode="auto">
          <a:xfrm>
            <a:off x="6189663" y="369570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5"/>
          <p:cNvGrpSpPr>
            <a:grpSpLocks/>
          </p:cNvGrpSpPr>
          <p:nvPr/>
        </p:nvGrpSpPr>
        <p:grpSpPr bwMode="auto">
          <a:xfrm>
            <a:off x="6456363" y="5118100"/>
            <a:ext cx="406400" cy="427038"/>
            <a:chOff x="2870" y="1518"/>
            <a:chExt cx="292" cy="320"/>
          </a:xfrm>
        </p:grpSpPr>
        <p:graphicFrame>
          <p:nvGraphicFramePr>
            <p:cNvPr id="7179" name="Object 7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5131" name="Clip" r:id="rId15" imgW="819000" imgH="847800" progId="">
                <p:embed/>
              </p:oleObj>
            </a:graphicData>
          </a:graphic>
        </p:graphicFrame>
        <p:graphicFrame>
          <p:nvGraphicFramePr>
            <p:cNvPr id="7180" name="Object 7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5132" name="Clip" r:id="rId16" imgW="1266840" imgH="1200240" progId="">
                <p:embed/>
              </p:oleObj>
            </a:graphicData>
          </a:graphic>
        </p:graphicFrame>
      </p:grpSp>
      <p:grpSp>
        <p:nvGrpSpPr>
          <p:cNvPr id="11" name="Group 778"/>
          <p:cNvGrpSpPr>
            <a:grpSpLocks/>
          </p:cNvGrpSpPr>
          <p:nvPr/>
        </p:nvGrpSpPr>
        <p:grpSpPr bwMode="auto">
          <a:xfrm>
            <a:off x="7234238" y="5149850"/>
            <a:ext cx="406400" cy="427038"/>
            <a:chOff x="2870" y="1518"/>
            <a:chExt cx="292" cy="320"/>
          </a:xfrm>
        </p:grpSpPr>
        <p:graphicFrame>
          <p:nvGraphicFramePr>
            <p:cNvPr id="7177" name="Object 77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5129" name="Clip" r:id="rId17" imgW="819000" imgH="847800" progId="">
                <p:embed/>
              </p:oleObj>
            </a:graphicData>
          </a:graphic>
        </p:graphicFrame>
        <p:graphicFrame>
          <p:nvGraphicFramePr>
            <p:cNvPr id="7178" name="Object 78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5130" name="Clip" r:id="rId18" imgW="1266840" imgH="1200240" progId="">
                <p:embed/>
              </p:oleObj>
            </a:graphicData>
          </a:graphic>
        </p:graphicFrame>
      </p:grpSp>
      <p:grpSp>
        <p:nvGrpSpPr>
          <p:cNvPr id="12" name="Group 781"/>
          <p:cNvGrpSpPr>
            <a:grpSpLocks/>
          </p:cNvGrpSpPr>
          <p:nvPr/>
        </p:nvGrpSpPr>
        <p:grpSpPr bwMode="auto">
          <a:xfrm>
            <a:off x="6819900" y="4865688"/>
            <a:ext cx="379413" cy="376237"/>
            <a:chOff x="4733" y="2082"/>
            <a:chExt cx="272" cy="282"/>
          </a:xfrm>
        </p:grpSpPr>
        <p:graphicFrame>
          <p:nvGraphicFramePr>
            <p:cNvPr id="7176" name="Object 782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5128" name="Clip" r:id="rId19" imgW="819000" imgH="847800" progId="">
                <p:embed/>
              </p:oleObj>
            </a:graphicData>
          </a:graphic>
        </p:graphicFrame>
        <p:sp>
          <p:nvSpPr>
            <p:cNvPr id="7380" name="Rectangle 783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20" name="Line 784"/>
          <p:cNvSpPr>
            <a:spLocks noChangeShapeType="1"/>
          </p:cNvSpPr>
          <p:nvPr/>
        </p:nvSpPr>
        <p:spPr bwMode="auto">
          <a:xfrm>
            <a:off x="7126288" y="47688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785"/>
          <p:cNvGrpSpPr>
            <a:grpSpLocks/>
          </p:cNvGrpSpPr>
          <p:nvPr/>
        </p:nvGrpSpPr>
        <p:grpSpPr bwMode="auto">
          <a:xfrm>
            <a:off x="7847013" y="4192588"/>
            <a:ext cx="207962" cy="409575"/>
            <a:chOff x="4180" y="783"/>
            <a:chExt cx="150" cy="307"/>
          </a:xfrm>
        </p:grpSpPr>
        <p:sp>
          <p:nvSpPr>
            <p:cNvPr id="7372" name="AutoShape 78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" name="Rectangle 78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" name="Rectangle 78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" name="AutoShape 78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" name="Line 79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" name="Line 79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" name="Rectangle 79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" name="Rectangle 79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94"/>
          <p:cNvGrpSpPr>
            <a:grpSpLocks/>
          </p:cNvGrpSpPr>
          <p:nvPr/>
        </p:nvGrpSpPr>
        <p:grpSpPr bwMode="auto">
          <a:xfrm>
            <a:off x="7834313" y="4637088"/>
            <a:ext cx="207962" cy="409575"/>
            <a:chOff x="4180" y="783"/>
            <a:chExt cx="150" cy="307"/>
          </a:xfrm>
        </p:grpSpPr>
        <p:sp>
          <p:nvSpPr>
            <p:cNvPr id="7364" name="AutoShape 79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5" name="Rectangle 79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6" name="Rectangle 79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7" name="AutoShape 79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8" name="Line 79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9" name="Line 80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0" name="Rectangle 80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1" name="Rectangle 80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23" name="Line 803"/>
          <p:cNvSpPr>
            <a:spLocks noChangeShapeType="1"/>
          </p:cNvSpPr>
          <p:nvPr/>
        </p:nvSpPr>
        <p:spPr bwMode="auto">
          <a:xfrm rot="5400000" flipH="1">
            <a:off x="7460456" y="45664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Line 804"/>
          <p:cNvSpPr>
            <a:spLocks noChangeShapeType="1"/>
          </p:cNvSpPr>
          <p:nvPr/>
        </p:nvSpPr>
        <p:spPr bwMode="auto">
          <a:xfrm rot="-5400000">
            <a:off x="7814469" y="48188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Line 805"/>
          <p:cNvSpPr>
            <a:spLocks noChangeShapeType="1"/>
          </p:cNvSpPr>
          <p:nvPr/>
        </p:nvSpPr>
        <p:spPr bwMode="auto">
          <a:xfrm rot="-5400000">
            <a:off x="7804150" y="43497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6" name="Line 806"/>
          <p:cNvSpPr>
            <a:spLocks noChangeShapeType="1"/>
          </p:cNvSpPr>
          <p:nvPr/>
        </p:nvSpPr>
        <p:spPr bwMode="auto">
          <a:xfrm flipV="1">
            <a:off x="6483350" y="2490788"/>
            <a:ext cx="458788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Line 807"/>
          <p:cNvSpPr>
            <a:spLocks noChangeShapeType="1"/>
          </p:cNvSpPr>
          <p:nvPr/>
        </p:nvSpPr>
        <p:spPr bwMode="auto">
          <a:xfrm>
            <a:off x="7418388" y="2474913"/>
            <a:ext cx="485775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Line 808"/>
          <p:cNvSpPr>
            <a:spLocks noChangeShapeType="1"/>
          </p:cNvSpPr>
          <p:nvPr/>
        </p:nvSpPr>
        <p:spPr bwMode="auto">
          <a:xfrm flipH="1">
            <a:off x="7937500" y="2811463"/>
            <a:ext cx="241300" cy="6810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809"/>
          <p:cNvSpPr>
            <a:spLocks noChangeShapeType="1"/>
          </p:cNvSpPr>
          <p:nvPr/>
        </p:nvSpPr>
        <p:spPr bwMode="auto">
          <a:xfrm>
            <a:off x="7167563" y="2587625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810"/>
          <p:cNvSpPr>
            <a:spLocks noChangeShapeType="1"/>
          </p:cNvSpPr>
          <p:nvPr/>
        </p:nvSpPr>
        <p:spPr bwMode="auto">
          <a:xfrm>
            <a:off x="7192963" y="3235325"/>
            <a:ext cx="534987" cy="368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Line 811"/>
          <p:cNvSpPr>
            <a:spLocks noChangeShapeType="1"/>
          </p:cNvSpPr>
          <p:nvPr/>
        </p:nvSpPr>
        <p:spPr bwMode="auto">
          <a:xfrm flipH="1">
            <a:off x="7653338" y="3700463"/>
            <a:ext cx="26670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Line 812"/>
          <p:cNvSpPr>
            <a:spLocks noChangeShapeType="1"/>
          </p:cNvSpPr>
          <p:nvPr/>
        </p:nvSpPr>
        <p:spPr bwMode="auto">
          <a:xfrm flipH="1">
            <a:off x="7426325" y="2779713"/>
            <a:ext cx="560388" cy="384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3" name="Line 813"/>
          <p:cNvSpPr>
            <a:spLocks noChangeShapeType="1"/>
          </p:cNvSpPr>
          <p:nvPr/>
        </p:nvSpPr>
        <p:spPr bwMode="auto">
          <a:xfrm flipH="1">
            <a:off x="7435850" y="2219325"/>
            <a:ext cx="350838" cy="255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Line 814"/>
          <p:cNvSpPr>
            <a:spLocks noChangeShapeType="1"/>
          </p:cNvSpPr>
          <p:nvPr/>
        </p:nvSpPr>
        <p:spPr bwMode="auto">
          <a:xfrm flipH="1">
            <a:off x="8153400" y="2395538"/>
            <a:ext cx="201613" cy="1762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970"/>
          <p:cNvGrpSpPr>
            <a:grpSpLocks/>
          </p:cNvGrpSpPr>
          <p:nvPr/>
        </p:nvGrpSpPr>
        <p:grpSpPr bwMode="auto">
          <a:xfrm>
            <a:off x="7221538" y="4043363"/>
            <a:ext cx="671512" cy="387350"/>
            <a:chOff x="3955" y="387"/>
            <a:chExt cx="423" cy="244"/>
          </a:xfrm>
        </p:grpSpPr>
        <p:sp>
          <p:nvSpPr>
            <p:cNvPr id="7349" name="Freeform 95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931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51" name="Oval 93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2" name="Line 93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3" name="Line 93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4" name="Rectangle 93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55" name="Oval 93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93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61" name="Line 9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2" name="Line 9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" name="Line 9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94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58" name="Line 9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59" name="Line 9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0" name="Line 9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" name="Group 971"/>
          <p:cNvGrpSpPr>
            <a:grpSpLocks/>
          </p:cNvGrpSpPr>
          <p:nvPr/>
        </p:nvGrpSpPr>
        <p:grpSpPr bwMode="auto">
          <a:xfrm>
            <a:off x="7573963" y="3386138"/>
            <a:ext cx="671512" cy="387350"/>
            <a:chOff x="3955" y="387"/>
            <a:chExt cx="423" cy="244"/>
          </a:xfrm>
        </p:grpSpPr>
        <p:sp>
          <p:nvSpPr>
            <p:cNvPr id="7334" name="Freeform 97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973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36" name="Oval 97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7" name="Line 97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8" name="Line 97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9" name="Rectangle 97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40" name="Oval 97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97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46" name="Line 98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7" name="Line 98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8" name="Line 98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98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43" name="Line 9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4" name="Line 98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5" name="Line 9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3" name="Group 987"/>
          <p:cNvGrpSpPr>
            <a:grpSpLocks/>
          </p:cNvGrpSpPr>
          <p:nvPr/>
        </p:nvGrpSpPr>
        <p:grpSpPr bwMode="auto">
          <a:xfrm>
            <a:off x="6926263" y="2938463"/>
            <a:ext cx="671512" cy="387350"/>
            <a:chOff x="3955" y="387"/>
            <a:chExt cx="423" cy="244"/>
          </a:xfrm>
        </p:grpSpPr>
        <p:sp>
          <p:nvSpPr>
            <p:cNvPr id="7319" name="Freeform 988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989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21" name="Oval 9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2" name="Line 9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3" name="Line 9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4" name="Rectangle 9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25" name="Oval 9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9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31" name="Line 9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2" name="Line 9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3" name="Line 9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9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28" name="Line 10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9" name="Line 10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0" name="Line 10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" name="Group 1003"/>
          <p:cNvGrpSpPr>
            <a:grpSpLocks/>
          </p:cNvGrpSpPr>
          <p:nvPr/>
        </p:nvGrpSpPr>
        <p:grpSpPr bwMode="auto">
          <a:xfrm>
            <a:off x="7745413" y="2462213"/>
            <a:ext cx="671512" cy="387350"/>
            <a:chOff x="3955" y="387"/>
            <a:chExt cx="423" cy="244"/>
          </a:xfrm>
        </p:grpSpPr>
        <p:sp>
          <p:nvSpPr>
            <p:cNvPr id="7304" name="Freeform 1004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005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306" name="Oval 100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7" name="Line 100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8" name="Line 100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9" name="Rectangle 100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10" name="Oval 101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01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16" name="Line 10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7" name="Line 10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8" name="Line 10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1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313" name="Line 10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4" name="Line 10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5" name="Line 10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" name="Group 1019"/>
          <p:cNvGrpSpPr>
            <a:grpSpLocks/>
          </p:cNvGrpSpPr>
          <p:nvPr/>
        </p:nvGrpSpPr>
        <p:grpSpPr bwMode="auto">
          <a:xfrm>
            <a:off x="6840538" y="2262188"/>
            <a:ext cx="671512" cy="387350"/>
            <a:chOff x="3955" y="387"/>
            <a:chExt cx="423" cy="244"/>
          </a:xfrm>
        </p:grpSpPr>
        <p:sp>
          <p:nvSpPr>
            <p:cNvPr id="7289" name="Freeform 1020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12" name="Group 1021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91" name="Oval 102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Line 10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Line 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4" name="Rectangle 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95" name="Oval 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13" name="Group 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301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2" name="Line 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3" name="Line 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14" name="Group 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9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9" name="Line 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0" name="Line 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15" name="Group 11"/>
          <p:cNvGrpSpPr>
            <a:grpSpLocks/>
          </p:cNvGrpSpPr>
          <p:nvPr/>
        </p:nvGrpSpPr>
        <p:grpSpPr bwMode="auto">
          <a:xfrm>
            <a:off x="5897563" y="2471738"/>
            <a:ext cx="671512" cy="387350"/>
            <a:chOff x="3955" y="387"/>
            <a:chExt cx="423" cy="244"/>
          </a:xfrm>
        </p:grpSpPr>
        <p:sp>
          <p:nvSpPr>
            <p:cNvPr id="7274" name="Freeform 12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16" name="Group 13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76" name="Oval 1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Line 1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" name="Line 1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" name="Rectangle 1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80" name="Oval 1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17" name="Group 1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8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7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18" name="Group 2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8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" name="Line 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5" name="Line 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19" name="Group 27"/>
          <p:cNvGrpSpPr>
            <a:grpSpLocks/>
          </p:cNvGrpSpPr>
          <p:nvPr/>
        </p:nvGrpSpPr>
        <p:grpSpPr bwMode="auto">
          <a:xfrm>
            <a:off x="5878513" y="4129088"/>
            <a:ext cx="671512" cy="387350"/>
            <a:chOff x="3955" y="387"/>
            <a:chExt cx="423" cy="244"/>
          </a:xfrm>
        </p:grpSpPr>
        <p:sp>
          <p:nvSpPr>
            <p:cNvPr id="7259" name="Freeform 28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20" name="Group 29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61" name="Oval 3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2" name="Line 3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3" name="Line 3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4" name="Rectangle 3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65" name="Oval 3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21" name="Group 3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2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3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22" name="Group 3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6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9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0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23" name="Group 43"/>
          <p:cNvGrpSpPr>
            <a:grpSpLocks/>
          </p:cNvGrpSpPr>
          <p:nvPr/>
        </p:nvGrpSpPr>
        <p:grpSpPr bwMode="auto">
          <a:xfrm>
            <a:off x="6688138" y="4471988"/>
            <a:ext cx="671512" cy="387350"/>
            <a:chOff x="3955" y="387"/>
            <a:chExt cx="423" cy="244"/>
          </a:xfrm>
        </p:grpSpPr>
        <p:sp>
          <p:nvSpPr>
            <p:cNvPr id="7244" name="Freeform 44"/>
            <p:cNvSpPr>
              <a:spLocks/>
            </p:cNvSpPr>
            <p:nvPr/>
          </p:nvSpPr>
          <p:spPr bwMode="auto">
            <a:xfrm>
              <a:off x="3955" y="387"/>
              <a:ext cx="423" cy="244"/>
            </a:xfrm>
            <a:custGeom>
              <a:avLst/>
              <a:gdLst>
                <a:gd name="T0" fmla="*/ 183 w 423"/>
                <a:gd name="T1" fmla="*/ 11 h 244"/>
                <a:gd name="T2" fmla="*/ 43 w 423"/>
                <a:gd name="T3" fmla="*/ 43 h 244"/>
                <a:gd name="T4" fmla="*/ 3 w 423"/>
                <a:gd name="T5" fmla="*/ 169 h 244"/>
                <a:gd name="T6" fmla="*/ 63 w 423"/>
                <a:gd name="T7" fmla="*/ 233 h 244"/>
                <a:gd name="T8" fmla="*/ 287 w 423"/>
                <a:gd name="T9" fmla="*/ 237 h 244"/>
                <a:gd name="T10" fmla="*/ 403 w 423"/>
                <a:gd name="T11" fmla="*/ 189 h 244"/>
                <a:gd name="T12" fmla="*/ 407 w 423"/>
                <a:gd name="T13" fmla="*/ 87 h 244"/>
                <a:gd name="T14" fmla="*/ 329 w 423"/>
                <a:gd name="T15" fmla="*/ 13 h 244"/>
                <a:gd name="T16" fmla="*/ 183 w 423"/>
                <a:gd name="T17" fmla="*/ 11 h 2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3"/>
                <a:gd name="T28" fmla="*/ 0 h 244"/>
                <a:gd name="T29" fmla="*/ 423 w 423"/>
                <a:gd name="T30" fmla="*/ 244 h 2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68" name="Group 45"/>
            <p:cNvGrpSpPr>
              <a:grpSpLocks/>
            </p:cNvGrpSpPr>
            <p:nvPr/>
          </p:nvGrpSpPr>
          <p:grpSpPr bwMode="auto"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7246" name="Oval 4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7" name="Line 4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8" name="Line 4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Rectangle 4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50" name="Oval 5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69" name="Group 5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25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7" name="Line 5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8" name="Line 5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7" name="Group 5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25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4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5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243" name="Line 59"/>
          <p:cNvSpPr>
            <a:spLocks noChangeShapeType="1"/>
          </p:cNvSpPr>
          <p:nvPr/>
        </p:nvSpPr>
        <p:spPr bwMode="auto">
          <a:xfrm flipV="1">
            <a:off x="6210300" y="44592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Core: Circuit Switching</a:t>
            </a:r>
            <a:endParaRPr lang="en-US" sz="2800" dirty="0" smtClean="0"/>
          </a:p>
        </p:txBody>
      </p:sp>
      <p:sp>
        <p:nvSpPr>
          <p:cNvPr id="82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End-end resources reserved for “call”</a:t>
            </a:r>
          </a:p>
          <a:p>
            <a:r>
              <a:rPr lang="en-US" sz="2400" smtClean="0"/>
              <a:t>link bandwidth,  switch capacity</a:t>
            </a:r>
          </a:p>
          <a:p>
            <a:r>
              <a:rPr lang="en-US" sz="2400" smtClean="0"/>
              <a:t>dedicated resources: no sharing</a:t>
            </a:r>
          </a:p>
          <a:p>
            <a:r>
              <a:rPr lang="en-US" sz="2400" smtClean="0"/>
              <a:t>circuit-like (guaranteed) performance</a:t>
            </a:r>
          </a:p>
          <a:p>
            <a:r>
              <a:rPr lang="en-US" sz="2400" smtClean="0"/>
              <a:t>call setup required</a:t>
            </a:r>
          </a:p>
          <a:p>
            <a:endParaRPr lang="en-US" sz="2400" smtClean="0"/>
          </a:p>
        </p:txBody>
      </p:sp>
      <p:sp>
        <p:nvSpPr>
          <p:cNvPr id="8213" name="Freeform 8"/>
          <p:cNvSpPr>
            <a:spLocks/>
          </p:cNvSpPr>
          <p:nvPr/>
        </p:nvSpPr>
        <p:spPr bwMode="auto">
          <a:xfrm>
            <a:off x="6711950" y="1717675"/>
            <a:ext cx="2046288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Freeform 9"/>
          <p:cNvSpPr>
            <a:spLocks/>
          </p:cNvSpPr>
          <p:nvPr/>
        </p:nvSpPr>
        <p:spPr bwMode="auto">
          <a:xfrm>
            <a:off x="4575175" y="1543050"/>
            <a:ext cx="2122488" cy="19431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Freeform 10"/>
          <p:cNvSpPr>
            <a:spLocks/>
          </p:cNvSpPr>
          <p:nvPr/>
        </p:nvSpPr>
        <p:spPr bwMode="auto">
          <a:xfrm>
            <a:off x="4994275" y="3317875"/>
            <a:ext cx="3382963" cy="27146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08525" y="1708150"/>
            <a:ext cx="835025" cy="390525"/>
            <a:chOff x="3552" y="246"/>
            <a:chExt cx="527" cy="248"/>
          </a:xfrm>
        </p:grpSpPr>
        <p:graphicFrame>
          <p:nvGraphicFramePr>
            <p:cNvPr id="8207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6159" name="Clip" r:id="rId3" imgW="1305000" imgH="1085760" progId="">
                <p:embed/>
              </p:oleObj>
            </a:graphicData>
          </a:graphic>
        </p:graphicFrame>
        <p:graphicFrame>
          <p:nvGraphicFramePr>
            <p:cNvPr id="8208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6160" name="Clip" r:id="rId4" imgW="676440" imgH="485640" progId="">
                <p:embed/>
              </p:oleObj>
            </a:graphicData>
          </a:graphic>
        </p:graphicFrame>
        <p:sp>
          <p:nvSpPr>
            <p:cNvPr id="8419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08525" y="2436813"/>
            <a:ext cx="835025" cy="390525"/>
            <a:chOff x="3552" y="246"/>
            <a:chExt cx="527" cy="248"/>
          </a:xfrm>
        </p:grpSpPr>
        <p:graphicFrame>
          <p:nvGraphicFramePr>
            <p:cNvPr id="8205" name="Object 1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6157" name="Clip" r:id="rId5" imgW="1305000" imgH="1085760" progId="">
                <p:embed/>
              </p:oleObj>
            </a:graphicData>
          </a:graphic>
        </p:graphicFrame>
        <p:graphicFrame>
          <p:nvGraphicFramePr>
            <p:cNvPr id="8206" name="Object 1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6158" name="Clip" r:id="rId6" imgW="676440" imgH="485640" progId="">
                <p:embed/>
              </p:oleObj>
            </a:graphicData>
          </a:graphic>
        </p:graphicFrame>
        <p:sp>
          <p:nvSpPr>
            <p:cNvPr id="8418" name="Line 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137150" y="2176463"/>
            <a:ext cx="79375" cy="261937"/>
            <a:chOff x="3842" y="406"/>
            <a:chExt cx="51" cy="167"/>
          </a:xfrm>
        </p:grpSpPr>
        <p:sp>
          <p:nvSpPr>
            <p:cNvPr id="8415" name="Oval 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6" name="Oval 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" name="Oval 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670550" y="2792413"/>
            <a:ext cx="238125" cy="482600"/>
            <a:chOff x="4180" y="783"/>
            <a:chExt cx="150" cy="307"/>
          </a:xfrm>
        </p:grpSpPr>
        <p:sp>
          <p:nvSpPr>
            <p:cNvPr id="8407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9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0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1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2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3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4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 rot="-5400000">
            <a:off x="6022976" y="2897187"/>
            <a:ext cx="100012" cy="265113"/>
            <a:chOff x="3842" y="406"/>
            <a:chExt cx="51" cy="167"/>
          </a:xfrm>
        </p:grpSpPr>
        <p:sp>
          <p:nvSpPr>
            <p:cNvPr id="8404" name="Oval 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5" name="Oval 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6" name="Oval 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1" name="Line 36"/>
          <p:cNvSpPr>
            <a:spLocks noChangeShapeType="1"/>
          </p:cNvSpPr>
          <p:nvPr/>
        </p:nvSpPr>
        <p:spPr bwMode="auto">
          <a:xfrm>
            <a:off x="5826125" y="2679700"/>
            <a:ext cx="5635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37"/>
          <p:cNvSpPr>
            <a:spLocks noChangeShapeType="1"/>
          </p:cNvSpPr>
          <p:nvPr/>
        </p:nvSpPr>
        <p:spPr bwMode="auto">
          <a:xfrm>
            <a:off x="5829300" y="2674938"/>
            <a:ext cx="3175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38"/>
          <p:cNvSpPr>
            <a:spLocks noChangeShapeType="1"/>
          </p:cNvSpPr>
          <p:nvPr/>
        </p:nvSpPr>
        <p:spPr bwMode="auto">
          <a:xfrm>
            <a:off x="6392863" y="2673350"/>
            <a:ext cx="1587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39"/>
          <p:cNvSpPr>
            <a:spLocks noChangeShapeType="1"/>
          </p:cNvSpPr>
          <p:nvPr/>
        </p:nvSpPr>
        <p:spPr bwMode="auto">
          <a:xfrm>
            <a:off x="5484813" y="2019300"/>
            <a:ext cx="328612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40"/>
          <p:cNvSpPr>
            <a:spLocks noChangeShapeType="1"/>
          </p:cNvSpPr>
          <p:nvPr/>
        </p:nvSpPr>
        <p:spPr bwMode="auto">
          <a:xfrm flipV="1">
            <a:off x="5499100" y="2368550"/>
            <a:ext cx="314325" cy="403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41"/>
          <p:cNvSpPr>
            <a:spLocks noChangeShapeType="1"/>
          </p:cNvSpPr>
          <p:nvPr/>
        </p:nvSpPr>
        <p:spPr bwMode="auto">
          <a:xfrm flipV="1">
            <a:off x="6099175" y="2473325"/>
            <a:ext cx="1588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234113" y="2763838"/>
            <a:ext cx="238125" cy="484187"/>
            <a:chOff x="4180" y="783"/>
            <a:chExt cx="150" cy="307"/>
          </a:xfrm>
        </p:grpSpPr>
        <p:sp>
          <p:nvSpPr>
            <p:cNvPr id="8396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3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145088" y="3521075"/>
            <a:ext cx="546100" cy="1133475"/>
            <a:chOff x="3314" y="1248"/>
            <a:chExt cx="344" cy="694"/>
          </a:xfrm>
        </p:grpSpPr>
        <p:graphicFrame>
          <p:nvGraphicFramePr>
            <p:cNvPr id="8203" name="Object 5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6155" name="Clip" r:id="rId7" imgW="1305000" imgH="1085760" progId="">
                <p:embed/>
              </p:oleObj>
            </a:graphicData>
          </a:graphic>
        </p:graphicFrame>
        <p:sp>
          <p:nvSpPr>
            <p:cNvPr id="8389" name="Line 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4" name="Object 5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6156" name="Clip" r:id="rId8" imgW="1305000" imgH="1085760" progId="">
                <p:embed/>
              </p:oleObj>
            </a:graphicData>
          </a:graphic>
        </p:graphicFrame>
        <p:sp>
          <p:nvSpPr>
            <p:cNvPr id="8390" name="Line 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8393" name="Oval 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4" name="Oval 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5" name="Oval 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2" name="Line 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194" name="Object 61"/>
          <p:cNvGraphicFramePr>
            <a:graphicFrameLocks noChangeAspect="1"/>
          </p:cNvGraphicFramePr>
          <p:nvPr/>
        </p:nvGraphicFramePr>
        <p:xfrm>
          <a:off x="6132513" y="4756150"/>
          <a:ext cx="476250" cy="406400"/>
        </p:xfrm>
        <a:graphic>
          <a:graphicData uri="http://schemas.openxmlformats.org/presentationml/2006/ole">
            <p:oleObj spid="_x0000_s6146" name="Clip" r:id="rId9" imgW="1305000" imgH="1085760" progId="">
              <p:embed/>
            </p:oleObj>
          </a:graphicData>
        </a:graphic>
      </p:graphicFrame>
      <p:graphicFrame>
        <p:nvGraphicFramePr>
          <p:cNvPr id="8195" name="Object 62"/>
          <p:cNvGraphicFramePr>
            <a:graphicFrameLocks noChangeAspect="1"/>
          </p:cNvGraphicFramePr>
          <p:nvPr/>
        </p:nvGraphicFramePr>
        <p:xfrm>
          <a:off x="5434013" y="4743450"/>
          <a:ext cx="473075" cy="403225"/>
        </p:xfrm>
        <a:graphic>
          <a:graphicData uri="http://schemas.openxmlformats.org/presentationml/2006/ole">
            <p:oleObj spid="_x0000_s6147" name="Clip" r:id="rId10" imgW="1305000" imgH="1085760" progId="">
              <p:embed/>
            </p:oleObj>
          </a:graphicData>
        </a:graphic>
      </p:graphicFrame>
      <p:sp>
        <p:nvSpPr>
          <p:cNvPr id="8229" name="Oval 63"/>
          <p:cNvSpPr>
            <a:spLocks noChangeArrowheads="1"/>
          </p:cNvSpPr>
          <p:nvPr/>
        </p:nvSpPr>
        <p:spPr bwMode="auto">
          <a:xfrm rot="-5400000">
            <a:off x="5906294" y="4872832"/>
            <a:ext cx="76200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Oval 64"/>
          <p:cNvSpPr>
            <a:spLocks noChangeArrowheads="1"/>
          </p:cNvSpPr>
          <p:nvPr/>
        </p:nvSpPr>
        <p:spPr bwMode="auto">
          <a:xfrm rot="-5400000">
            <a:off x="6002338" y="4870450"/>
            <a:ext cx="77787" cy="7461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Oval 65"/>
          <p:cNvSpPr>
            <a:spLocks noChangeArrowheads="1"/>
          </p:cNvSpPr>
          <p:nvPr/>
        </p:nvSpPr>
        <p:spPr bwMode="auto">
          <a:xfrm rot="-5400000">
            <a:off x="6090444" y="4876007"/>
            <a:ext cx="76200" cy="7461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Line 66"/>
          <p:cNvSpPr>
            <a:spLocks noChangeShapeType="1"/>
          </p:cNvSpPr>
          <p:nvPr/>
        </p:nvSpPr>
        <p:spPr bwMode="auto">
          <a:xfrm rot="-5400000">
            <a:off x="6386513" y="4725988"/>
            <a:ext cx="730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67"/>
          <p:cNvSpPr>
            <a:spLocks noChangeShapeType="1"/>
          </p:cNvSpPr>
          <p:nvPr/>
        </p:nvSpPr>
        <p:spPr bwMode="auto">
          <a:xfrm rot="5400000" flipH="1">
            <a:off x="5672931" y="4715669"/>
            <a:ext cx="77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68"/>
          <p:cNvSpPr>
            <a:spLocks noChangeShapeType="1"/>
          </p:cNvSpPr>
          <p:nvPr/>
        </p:nvSpPr>
        <p:spPr bwMode="auto">
          <a:xfrm rot="16200000" flipV="1">
            <a:off x="6071394" y="4328319"/>
            <a:ext cx="0" cy="712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69"/>
          <p:cNvSpPr>
            <a:spLocks noChangeShapeType="1"/>
          </p:cNvSpPr>
          <p:nvPr/>
        </p:nvSpPr>
        <p:spPr bwMode="auto">
          <a:xfrm flipV="1">
            <a:off x="5691188" y="4225925"/>
            <a:ext cx="106362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70"/>
          <p:cNvSpPr>
            <a:spLocks noChangeShapeType="1"/>
          </p:cNvSpPr>
          <p:nvPr/>
        </p:nvSpPr>
        <p:spPr bwMode="auto">
          <a:xfrm>
            <a:off x="6375400" y="4283075"/>
            <a:ext cx="344488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71"/>
          <p:cNvSpPr>
            <a:spLocks noChangeShapeType="1"/>
          </p:cNvSpPr>
          <p:nvPr/>
        </p:nvSpPr>
        <p:spPr bwMode="auto">
          <a:xfrm flipH="1">
            <a:off x="7280275" y="4278313"/>
            <a:ext cx="317500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6" name="Object 72"/>
          <p:cNvGraphicFramePr>
            <a:graphicFrameLocks noChangeAspect="1"/>
          </p:cNvGraphicFramePr>
          <p:nvPr/>
        </p:nvGraphicFramePr>
        <p:xfrm>
          <a:off x="7481888" y="3732213"/>
          <a:ext cx="231775" cy="293687"/>
        </p:xfrm>
        <a:graphic>
          <a:graphicData uri="http://schemas.openxmlformats.org/presentationml/2006/ole">
            <p:oleObj spid="_x0000_s6148" name="Clip" r:id="rId11" imgW="981000" imgH="1209600" progId="">
              <p:embed/>
            </p:oleObj>
          </a:graphicData>
        </a:graphic>
      </p:graphicFrame>
      <p:graphicFrame>
        <p:nvGraphicFramePr>
          <p:cNvPr id="8197" name="Object 73"/>
          <p:cNvGraphicFramePr>
            <a:graphicFrameLocks noChangeAspect="1"/>
          </p:cNvGraphicFramePr>
          <p:nvPr/>
        </p:nvGraphicFramePr>
        <p:xfrm>
          <a:off x="5961063" y="3830638"/>
          <a:ext cx="231775" cy="293687"/>
        </p:xfrm>
        <a:graphic>
          <a:graphicData uri="http://schemas.openxmlformats.org/presentationml/2006/ole">
            <p:oleObj spid="_x0000_s6149" name="Clip" r:id="rId12" imgW="981000" imgH="1209600" progId="">
              <p:embed/>
            </p:oleObj>
          </a:graphicData>
        </a:graphic>
      </p:graphicFrame>
      <p:sp>
        <p:nvSpPr>
          <p:cNvPr id="8238" name="Freeform 74"/>
          <p:cNvSpPr>
            <a:spLocks/>
          </p:cNvSpPr>
          <p:nvPr/>
        </p:nvSpPr>
        <p:spPr bwMode="auto">
          <a:xfrm>
            <a:off x="6053138" y="3554413"/>
            <a:ext cx="1539875" cy="373062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6356350" y="5294313"/>
            <a:ext cx="463550" cy="522287"/>
            <a:chOff x="2870" y="1518"/>
            <a:chExt cx="292" cy="320"/>
          </a:xfrm>
        </p:grpSpPr>
        <p:graphicFrame>
          <p:nvGraphicFramePr>
            <p:cNvPr id="8201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6153" name="Clip" r:id="rId13" imgW="819000" imgH="847800" progId="">
                <p:embed/>
              </p:oleObj>
            </a:graphicData>
          </a:graphic>
        </p:graphicFrame>
        <p:graphicFrame>
          <p:nvGraphicFramePr>
            <p:cNvPr id="8202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6154" name="Clip" r:id="rId14" imgW="1266840" imgH="1200240" progId="">
                <p:embed/>
              </p:oleObj>
            </a:graphicData>
          </a:graphic>
        </p:graphicFrame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7242175" y="5334000"/>
            <a:ext cx="461963" cy="522288"/>
            <a:chOff x="2870" y="1518"/>
            <a:chExt cx="292" cy="320"/>
          </a:xfrm>
        </p:grpSpPr>
        <p:graphicFrame>
          <p:nvGraphicFramePr>
            <p:cNvPr id="8199" name="Object 7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6151" name="Clip" r:id="rId15" imgW="819000" imgH="847800" progId="">
                <p:embed/>
              </p:oleObj>
            </a:graphicData>
          </a:graphic>
        </p:graphicFrame>
        <p:graphicFrame>
          <p:nvGraphicFramePr>
            <p:cNvPr id="8200" name="Object 8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6152" name="Clip" r:id="rId16" imgW="1266840" imgH="1200240" progId="">
                <p:embed/>
              </p:oleObj>
            </a:graphicData>
          </a:graphic>
        </p:graphicFrame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6770688" y="4986338"/>
            <a:ext cx="431800" cy="460375"/>
            <a:chOff x="4733" y="2082"/>
            <a:chExt cx="272" cy="282"/>
          </a:xfrm>
        </p:grpSpPr>
        <p:graphicFrame>
          <p:nvGraphicFramePr>
            <p:cNvPr id="8198" name="Object 82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6150" name="Clip" r:id="rId17" imgW="819000" imgH="847800" progId="">
                <p:embed/>
              </p:oleObj>
            </a:graphicData>
          </a:graphic>
        </p:graphicFrame>
        <p:sp>
          <p:nvSpPr>
            <p:cNvPr id="8388" name="Rectangle 83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2" name="Line 84"/>
          <p:cNvSpPr>
            <a:spLocks noChangeShapeType="1"/>
          </p:cNvSpPr>
          <p:nvPr/>
        </p:nvSpPr>
        <p:spPr bwMode="auto">
          <a:xfrm>
            <a:off x="7118350" y="4867275"/>
            <a:ext cx="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7939088" y="4162425"/>
            <a:ext cx="236537" cy="501650"/>
            <a:chOff x="4180" y="783"/>
            <a:chExt cx="150" cy="307"/>
          </a:xfrm>
        </p:grpSpPr>
        <p:sp>
          <p:nvSpPr>
            <p:cNvPr id="8380" name="AutoShape 8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1" name="Rectangle 8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2" name="Rectangle 8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3" name="AutoShape 8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4" name="Line 9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5" name="Line 9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" name="Rectangle 9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7" name="Rectangle 9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7924800" y="4706938"/>
            <a:ext cx="236538" cy="500062"/>
            <a:chOff x="4180" y="783"/>
            <a:chExt cx="150" cy="307"/>
          </a:xfrm>
        </p:grpSpPr>
        <p:sp>
          <p:nvSpPr>
            <p:cNvPr id="8372" name="AutoShape 9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3" name="Rectangle 9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4" name="Rectangle 9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5" name="AutoShape 9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6" name="Line 9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7" name="Line 10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8" name="Rectangle 10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9" name="Rectangle 10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45" name="Line 103"/>
          <p:cNvSpPr>
            <a:spLocks noChangeShapeType="1"/>
          </p:cNvSpPr>
          <p:nvPr/>
        </p:nvSpPr>
        <p:spPr bwMode="auto">
          <a:xfrm rot="5400000" flipH="1">
            <a:off x="7473157" y="4620419"/>
            <a:ext cx="747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6" name="Line 104"/>
          <p:cNvSpPr>
            <a:spLocks noChangeShapeType="1"/>
          </p:cNvSpPr>
          <p:nvPr/>
        </p:nvSpPr>
        <p:spPr bwMode="auto">
          <a:xfrm rot="-5400000">
            <a:off x="7900988" y="4932362"/>
            <a:ext cx="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7" name="Line 105"/>
          <p:cNvSpPr>
            <a:spLocks noChangeShapeType="1"/>
          </p:cNvSpPr>
          <p:nvPr/>
        </p:nvSpPr>
        <p:spPr bwMode="auto">
          <a:xfrm rot="-5400000">
            <a:off x="7889875" y="4357688"/>
            <a:ext cx="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8" name="Line 106"/>
          <p:cNvSpPr>
            <a:spLocks noChangeShapeType="1"/>
          </p:cNvSpPr>
          <p:nvPr/>
        </p:nvSpPr>
        <p:spPr bwMode="auto">
          <a:xfrm flipV="1">
            <a:off x="6388100" y="2081213"/>
            <a:ext cx="5207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9" name="Line 107"/>
          <p:cNvSpPr>
            <a:spLocks noChangeShapeType="1"/>
          </p:cNvSpPr>
          <p:nvPr/>
        </p:nvSpPr>
        <p:spPr bwMode="auto">
          <a:xfrm>
            <a:off x="7451725" y="2062163"/>
            <a:ext cx="5524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0" name="Line 108"/>
          <p:cNvSpPr>
            <a:spLocks noChangeShapeType="1"/>
          </p:cNvSpPr>
          <p:nvPr/>
        </p:nvSpPr>
        <p:spPr bwMode="auto">
          <a:xfrm flipH="1">
            <a:off x="8042275" y="2473325"/>
            <a:ext cx="27305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1" name="Line 109"/>
          <p:cNvSpPr>
            <a:spLocks noChangeShapeType="1"/>
          </p:cNvSpPr>
          <p:nvPr/>
        </p:nvSpPr>
        <p:spPr bwMode="auto">
          <a:xfrm>
            <a:off x="7165975" y="2198688"/>
            <a:ext cx="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2" name="Line 110"/>
          <p:cNvSpPr>
            <a:spLocks noChangeShapeType="1"/>
          </p:cNvSpPr>
          <p:nvPr/>
        </p:nvSpPr>
        <p:spPr bwMode="auto">
          <a:xfrm>
            <a:off x="7194550" y="2990850"/>
            <a:ext cx="608013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3" name="Line 111"/>
          <p:cNvSpPr>
            <a:spLocks noChangeShapeType="1"/>
          </p:cNvSpPr>
          <p:nvPr/>
        </p:nvSpPr>
        <p:spPr bwMode="auto">
          <a:xfrm flipH="1">
            <a:off x="7718425" y="3560763"/>
            <a:ext cx="303213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4" name="Line 112"/>
          <p:cNvSpPr>
            <a:spLocks noChangeShapeType="1"/>
          </p:cNvSpPr>
          <p:nvPr/>
        </p:nvSpPr>
        <p:spPr bwMode="auto">
          <a:xfrm flipH="1">
            <a:off x="7459663" y="2433638"/>
            <a:ext cx="638175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Line 113"/>
          <p:cNvSpPr>
            <a:spLocks noChangeShapeType="1"/>
          </p:cNvSpPr>
          <p:nvPr/>
        </p:nvSpPr>
        <p:spPr bwMode="auto">
          <a:xfrm flipH="1">
            <a:off x="7470775" y="1749425"/>
            <a:ext cx="39846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Line 114"/>
          <p:cNvSpPr>
            <a:spLocks noChangeShapeType="1"/>
          </p:cNvSpPr>
          <p:nvPr/>
        </p:nvSpPr>
        <p:spPr bwMode="auto">
          <a:xfrm flipH="1">
            <a:off x="8286750" y="1963738"/>
            <a:ext cx="23018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5"/>
          <p:cNvGrpSpPr>
            <a:grpSpLocks/>
          </p:cNvGrpSpPr>
          <p:nvPr/>
        </p:nvGrpSpPr>
        <p:grpSpPr bwMode="auto">
          <a:xfrm>
            <a:off x="5797550" y="2198688"/>
            <a:ext cx="569913" cy="285750"/>
            <a:chOff x="3600" y="219"/>
            <a:chExt cx="360" cy="175"/>
          </a:xfrm>
        </p:grpSpPr>
        <p:sp>
          <p:nvSpPr>
            <p:cNvPr id="8359" name="Oval 1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0" name="Line 1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1" name="Line 1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2" name="Rectangle 1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63" name="Oval 1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69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0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1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66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7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8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6880225" y="1919288"/>
            <a:ext cx="571500" cy="285750"/>
            <a:chOff x="3600" y="219"/>
            <a:chExt cx="360" cy="175"/>
          </a:xfrm>
        </p:grpSpPr>
        <p:sp>
          <p:nvSpPr>
            <p:cNvPr id="8346" name="Oval 1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7" name="Line 1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8" name="Line 1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9" name="Rectangle 13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50" name="Oval 13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56" name="Line 1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7" name="Line 1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8" name="Line 1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53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4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5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43"/>
          <p:cNvGrpSpPr>
            <a:grpSpLocks/>
          </p:cNvGrpSpPr>
          <p:nvPr/>
        </p:nvGrpSpPr>
        <p:grpSpPr bwMode="auto">
          <a:xfrm>
            <a:off x="6900863" y="2724150"/>
            <a:ext cx="569912" cy="285750"/>
            <a:chOff x="3600" y="219"/>
            <a:chExt cx="360" cy="175"/>
          </a:xfrm>
        </p:grpSpPr>
        <p:sp>
          <p:nvSpPr>
            <p:cNvPr id="8333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4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6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37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43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4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5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40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1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2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57"/>
          <p:cNvGrpSpPr>
            <a:grpSpLocks/>
          </p:cNvGrpSpPr>
          <p:nvPr/>
        </p:nvGrpSpPr>
        <p:grpSpPr bwMode="auto">
          <a:xfrm>
            <a:off x="8004175" y="2174875"/>
            <a:ext cx="568325" cy="284163"/>
            <a:chOff x="3600" y="219"/>
            <a:chExt cx="360" cy="175"/>
          </a:xfrm>
        </p:grpSpPr>
        <p:sp>
          <p:nvSpPr>
            <p:cNvPr id="8320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1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2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3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24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30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1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2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27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8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9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71"/>
          <p:cNvGrpSpPr>
            <a:grpSpLocks/>
          </p:cNvGrpSpPr>
          <p:nvPr/>
        </p:nvGrpSpPr>
        <p:grpSpPr bwMode="auto">
          <a:xfrm>
            <a:off x="7783513" y="3271838"/>
            <a:ext cx="569912" cy="284162"/>
            <a:chOff x="3600" y="219"/>
            <a:chExt cx="360" cy="175"/>
          </a:xfrm>
        </p:grpSpPr>
        <p:sp>
          <p:nvSpPr>
            <p:cNvPr id="8307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8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9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0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11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17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8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9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14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5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6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185"/>
          <p:cNvGrpSpPr>
            <a:grpSpLocks/>
          </p:cNvGrpSpPr>
          <p:nvPr/>
        </p:nvGrpSpPr>
        <p:grpSpPr bwMode="auto">
          <a:xfrm>
            <a:off x="7404100" y="3986213"/>
            <a:ext cx="569913" cy="287337"/>
            <a:chOff x="3600" y="219"/>
            <a:chExt cx="360" cy="175"/>
          </a:xfrm>
        </p:grpSpPr>
        <p:sp>
          <p:nvSpPr>
            <p:cNvPr id="8294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98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6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99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2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300" name="Group 199"/>
          <p:cNvGrpSpPr>
            <a:grpSpLocks/>
          </p:cNvGrpSpPr>
          <p:nvPr/>
        </p:nvGrpSpPr>
        <p:grpSpPr bwMode="auto">
          <a:xfrm>
            <a:off x="6710363" y="4584700"/>
            <a:ext cx="569912" cy="284163"/>
            <a:chOff x="3600" y="219"/>
            <a:chExt cx="360" cy="175"/>
          </a:xfrm>
        </p:grpSpPr>
        <p:sp>
          <p:nvSpPr>
            <p:cNvPr id="8281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2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85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12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91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2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3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13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88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9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0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" name="Group 213"/>
          <p:cNvGrpSpPr>
            <a:grpSpLocks/>
          </p:cNvGrpSpPr>
          <p:nvPr/>
        </p:nvGrpSpPr>
        <p:grpSpPr bwMode="auto">
          <a:xfrm>
            <a:off x="5797550" y="4124325"/>
            <a:ext cx="569913" cy="284163"/>
            <a:chOff x="3600" y="219"/>
            <a:chExt cx="360" cy="175"/>
          </a:xfrm>
        </p:grpSpPr>
        <p:sp>
          <p:nvSpPr>
            <p:cNvPr id="8268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9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0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1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72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78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9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0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75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6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7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65" name="Freeform 227"/>
          <p:cNvSpPr>
            <a:spLocks/>
          </p:cNvSpPr>
          <p:nvPr/>
        </p:nvSpPr>
        <p:spPr bwMode="auto">
          <a:xfrm>
            <a:off x="5124450" y="1933575"/>
            <a:ext cx="3038475" cy="3114675"/>
          </a:xfrm>
          <a:custGeom>
            <a:avLst/>
            <a:gdLst>
              <a:gd name="T0" fmla="*/ 0 w 1914"/>
              <a:gd name="T1" fmla="*/ 0 h 1962"/>
              <a:gd name="T2" fmla="*/ 2147483647 w 1914"/>
              <a:gd name="T3" fmla="*/ 2147483647 h 1962"/>
              <a:gd name="T4" fmla="*/ 2147483647 w 1914"/>
              <a:gd name="T5" fmla="*/ 2147483647 h 1962"/>
              <a:gd name="T6" fmla="*/ 2147483647 w 1914"/>
              <a:gd name="T7" fmla="*/ 2147483647 h 1962"/>
              <a:gd name="T8" fmla="*/ 2147483647 w 1914"/>
              <a:gd name="T9" fmla="*/ 2147483647 h 1962"/>
              <a:gd name="T10" fmla="*/ 2147483647 w 1914"/>
              <a:gd name="T11" fmla="*/ 2147483647 h 1962"/>
              <a:gd name="T12" fmla="*/ 2147483647 w 1914"/>
              <a:gd name="T13" fmla="*/ 2147483647 h 1962"/>
              <a:gd name="T14" fmla="*/ 2147483647 w 1914"/>
              <a:gd name="T15" fmla="*/ 2147483647 h 1962"/>
              <a:gd name="T16" fmla="*/ 2147483647 w 1914"/>
              <a:gd name="T17" fmla="*/ 2147483647 h 1962"/>
              <a:gd name="T18" fmla="*/ 2147483647 w 1914"/>
              <a:gd name="T19" fmla="*/ 2147483647 h 1962"/>
              <a:gd name="T20" fmla="*/ 2147483647 w 1914"/>
              <a:gd name="T21" fmla="*/ 2147483647 h 19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14"/>
              <a:gd name="T34" fmla="*/ 0 h 1962"/>
              <a:gd name="T35" fmla="*/ 1914 w 1914"/>
              <a:gd name="T36" fmla="*/ 1962 h 19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14" h="1962">
                <a:moveTo>
                  <a:pt x="0" y="0"/>
                </a:moveTo>
                <a:lnTo>
                  <a:pt x="258" y="12"/>
                </a:lnTo>
                <a:lnTo>
                  <a:pt x="426" y="198"/>
                </a:lnTo>
                <a:lnTo>
                  <a:pt x="768" y="204"/>
                </a:lnTo>
                <a:lnTo>
                  <a:pt x="1086" y="48"/>
                </a:lnTo>
                <a:lnTo>
                  <a:pt x="1326" y="48"/>
                </a:lnTo>
                <a:lnTo>
                  <a:pt x="1326" y="588"/>
                </a:lnTo>
                <a:lnTo>
                  <a:pt x="1890" y="990"/>
                </a:lnTo>
                <a:lnTo>
                  <a:pt x="1662" y="1320"/>
                </a:lnTo>
                <a:lnTo>
                  <a:pt x="1662" y="1944"/>
                </a:lnTo>
                <a:lnTo>
                  <a:pt x="1914" y="1962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6" name="Freeform 230"/>
          <p:cNvSpPr>
            <a:spLocks/>
          </p:cNvSpPr>
          <p:nvPr/>
        </p:nvSpPr>
        <p:spPr bwMode="auto">
          <a:xfrm>
            <a:off x="5991225" y="2152650"/>
            <a:ext cx="1924050" cy="2990850"/>
          </a:xfrm>
          <a:custGeom>
            <a:avLst/>
            <a:gdLst>
              <a:gd name="T0" fmla="*/ 0 w 1212"/>
              <a:gd name="T1" fmla="*/ 2147483647 h 1884"/>
              <a:gd name="T2" fmla="*/ 0 w 1212"/>
              <a:gd name="T3" fmla="*/ 2147483647 h 1884"/>
              <a:gd name="T4" fmla="*/ 2147483647 w 1212"/>
              <a:gd name="T5" fmla="*/ 2147483647 h 1884"/>
              <a:gd name="T6" fmla="*/ 2147483647 w 1212"/>
              <a:gd name="T7" fmla="*/ 0 h 1884"/>
              <a:gd name="T8" fmla="*/ 2147483647 w 1212"/>
              <a:gd name="T9" fmla="*/ 0 h 1884"/>
              <a:gd name="T10" fmla="*/ 2147483647 w 1212"/>
              <a:gd name="T11" fmla="*/ 2147483647 h 1884"/>
              <a:gd name="T12" fmla="*/ 2147483647 w 1212"/>
              <a:gd name="T13" fmla="*/ 2147483647 h 1884"/>
              <a:gd name="T14" fmla="*/ 2147483647 w 1212"/>
              <a:gd name="T15" fmla="*/ 2147483647 h 1884"/>
              <a:gd name="T16" fmla="*/ 2147483647 w 1212"/>
              <a:gd name="T17" fmla="*/ 2147483647 h 1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12"/>
              <a:gd name="T28" fmla="*/ 0 h 1884"/>
              <a:gd name="T29" fmla="*/ 1212 w 1212"/>
              <a:gd name="T30" fmla="*/ 1884 h 18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12" h="1884">
                <a:moveTo>
                  <a:pt x="0" y="702"/>
                </a:moveTo>
                <a:lnTo>
                  <a:pt x="0" y="228"/>
                </a:lnTo>
                <a:lnTo>
                  <a:pt x="156" y="228"/>
                </a:lnTo>
                <a:lnTo>
                  <a:pt x="612" y="0"/>
                </a:lnTo>
                <a:lnTo>
                  <a:pt x="714" y="0"/>
                </a:lnTo>
                <a:lnTo>
                  <a:pt x="714" y="558"/>
                </a:lnTo>
                <a:lnTo>
                  <a:pt x="1212" y="912"/>
                </a:lnTo>
                <a:lnTo>
                  <a:pt x="720" y="1668"/>
                </a:lnTo>
                <a:lnTo>
                  <a:pt x="720" y="1884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67" name="Line 232"/>
          <p:cNvSpPr>
            <a:spLocks noChangeShapeType="1"/>
          </p:cNvSpPr>
          <p:nvPr/>
        </p:nvSpPr>
        <p:spPr bwMode="auto">
          <a:xfrm>
            <a:off x="6080125" y="4416425"/>
            <a:ext cx="1588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Network Core: Circuit Switching</a:t>
            </a:r>
            <a:endParaRPr lang="en-US" smtClean="0"/>
          </a:p>
        </p:txBody>
      </p:sp>
      <p:sp>
        <p:nvSpPr>
          <p:cNvPr id="1044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4038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network resources (e.g., bandwidth) </a:t>
            </a:r>
            <a:r>
              <a:rPr lang="en-US" smtClean="0">
                <a:solidFill>
                  <a:srgbClr val="FF0000"/>
                </a:solidFill>
              </a:rPr>
              <a:t>divided into “pieces”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pieces allocated to calls</a:t>
            </a:r>
          </a:p>
          <a:p>
            <a:r>
              <a:rPr lang="en-US" sz="2400" smtClean="0"/>
              <a:t>resource piece </a:t>
            </a:r>
            <a:r>
              <a:rPr lang="en-US" sz="2400" i="1" smtClean="0">
                <a:solidFill>
                  <a:srgbClr val="FF0000"/>
                </a:solidFill>
              </a:rPr>
              <a:t>idle</a:t>
            </a:r>
            <a:r>
              <a:rPr lang="en-US" sz="2400" smtClean="0"/>
              <a:t> if not used by owning call </a:t>
            </a:r>
            <a:r>
              <a:rPr lang="en-US" sz="2400" i="1" smtClean="0"/>
              <a:t>(no sharing)</a:t>
            </a:r>
            <a:endParaRPr lang="en-US" sz="2400" smtClean="0"/>
          </a:p>
        </p:txBody>
      </p:sp>
      <p:sp>
        <p:nvSpPr>
          <p:cNvPr id="104454" name="Rectangle 7"/>
          <p:cNvSpPr>
            <a:spLocks noChangeArrowheads="1"/>
          </p:cNvSpPr>
          <p:nvPr/>
        </p:nvSpPr>
        <p:spPr bwMode="auto">
          <a:xfrm>
            <a:off x="4606925" y="14859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dividing link bandwidth into “pieces”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>
                <a:latin typeface="Comic Sans MS" pitchFamily="66" charset="0"/>
              </a:rPr>
              <a:t>frequency division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>
                <a:latin typeface="Comic Sans MS" pitchFamily="66" charset="0"/>
              </a:rPr>
              <a:t>time division</a:t>
            </a:r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62962" cy="684212"/>
          </a:xfrm>
        </p:spPr>
        <p:txBody>
          <a:bodyPr/>
          <a:lstStyle/>
          <a:p>
            <a:r>
              <a:rPr lang="en-US" dirty="0" smtClean="0"/>
              <a:t>Circuit Switching: FDM and TDM</a:t>
            </a:r>
            <a:endParaRPr lang="fr-FR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85913"/>
            <a:ext cx="7239000" cy="2438400"/>
            <a:chOff x="288" y="1007"/>
            <a:chExt cx="4560" cy="1536"/>
          </a:xfrm>
        </p:grpSpPr>
        <p:sp>
          <p:nvSpPr>
            <p:cNvPr id="105571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FDM</a:t>
              </a:r>
              <a:endParaRPr lang="fr-FR">
                <a:latin typeface="Arial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105573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4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frequency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105575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6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time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105577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4037013"/>
            <a:ext cx="7239000" cy="2516187"/>
            <a:chOff x="288" y="2543"/>
            <a:chExt cx="4560" cy="1585"/>
          </a:xfrm>
        </p:grpSpPr>
        <p:sp>
          <p:nvSpPr>
            <p:cNvPr id="105565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TDM</a:t>
              </a:r>
              <a:endParaRPr lang="fr-FR">
                <a:latin typeface="Arial" charset="0"/>
              </a:endParaRPr>
            </a:p>
          </p:txBody>
        </p:sp>
        <p:sp>
          <p:nvSpPr>
            <p:cNvPr id="105566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7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frequency</a:t>
              </a:r>
              <a:endParaRPr lang="fr-FR">
                <a:latin typeface="Arial" charset="0"/>
              </a:endParaRPr>
            </a:p>
          </p:txBody>
        </p:sp>
        <p:sp>
          <p:nvSpPr>
            <p:cNvPr id="105568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9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time</a:t>
              </a:r>
              <a:endParaRPr lang="fr-FR">
                <a:latin typeface="Arial" charset="0"/>
              </a:endParaRPr>
            </a:p>
          </p:txBody>
        </p:sp>
        <p:sp>
          <p:nvSpPr>
            <p:cNvPr id="105570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43200" y="5029200"/>
            <a:ext cx="3886200" cy="914400"/>
            <a:chOff x="1776" y="3168"/>
            <a:chExt cx="2448" cy="576"/>
          </a:xfrm>
        </p:grpSpPr>
        <p:sp>
          <p:nvSpPr>
            <p:cNvPr id="105560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61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62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63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64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971800" y="5029200"/>
            <a:ext cx="3886200" cy="914400"/>
            <a:chOff x="1920" y="3168"/>
            <a:chExt cx="2448" cy="576"/>
          </a:xfrm>
        </p:grpSpPr>
        <p:sp>
          <p:nvSpPr>
            <p:cNvPr id="105555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56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57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58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59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00400" y="5029200"/>
            <a:ext cx="3886200" cy="914400"/>
            <a:chOff x="2064" y="3168"/>
            <a:chExt cx="2448" cy="576"/>
          </a:xfrm>
        </p:grpSpPr>
        <p:sp>
          <p:nvSpPr>
            <p:cNvPr id="105550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51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52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53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54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29000" y="5029200"/>
            <a:ext cx="3886200" cy="914400"/>
            <a:chOff x="2208" y="3168"/>
            <a:chExt cx="2448" cy="576"/>
          </a:xfrm>
        </p:grpSpPr>
        <p:sp>
          <p:nvSpPr>
            <p:cNvPr id="105545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6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7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8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9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105542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3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4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1800" y="5029200"/>
            <a:ext cx="4114800" cy="914400"/>
            <a:chOff x="1920" y="3168"/>
            <a:chExt cx="2592" cy="576"/>
          </a:xfrm>
        </p:grpSpPr>
        <p:sp>
          <p:nvSpPr>
            <p:cNvPr id="105523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4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6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7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8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9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0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1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2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3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4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5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6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7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8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9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0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1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105519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0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1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2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857500" y="5029200"/>
            <a:ext cx="4343400" cy="914400"/>
            <a:chOff x="1848" y="3168"/>
            <a:chExt cx="2736" cy="576"/>
          </a:xfrm>
        </p:grpSpPr>
        <p:sp>
          <p:nvSpPr>
            <p:cNvPr id="105499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0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1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4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5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6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7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8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9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0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1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2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4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5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6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7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8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105494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4 users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105495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96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97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98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493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Example:</a:t>
              </a:r>
              <a:endParaRPr lang="fr-FR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Network Core: Packet Switching</a:t>
            </a:r>
            <a:endParaRPr lang="en-US" smtClean="0"/>
          </a:p>
        </p:txBody>
      </p:sp>
      <p:sp>
        <p:nvSpPr>
          <p:cNvPr id="1065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4343400" cy="3276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Each end-end data stream divided into </a:t>
            </a:r>
            <a:r>
              <a:rPr lang="en-US" sz="2400" i="1" dirty="0" smtClean="0">
                <a:solidFill>
                  <a:srgbClr val="FF0000"/>
                </a:solidFill>
              </a:rPr>
              <a:t>packets</a:t>
            </a:r>
            <a:endParaRPr lang="en-US" sz="2000" dirty="0" smtClean="0"/>
          </a:p>
          <a:p>
            <a:r>
              <a:rPr lang="en-US" sz="2400" dirty="0" smtClean="0"/>
              <a:t>Packets of user A and B </a:t>
            </a:r>
            <a:r>
              <a:rPr lang="en-US" sz="2400" i="1" dirty="0" smtClean="0"/>
              <a:t>share</a:t>
            </a:r>
            <a:r>
              <a:rPr lang="en-US" sz="2400" dirty="0" smtClean="0"/>
              <a:t> network resources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each packet uses full link bandwidth </a:t>
            </a:r>
          </a:p>
          <a:p>
            <a:r>
              <a:rPr lang="en-US" sz="2400" dirty="0" smtClean="0"/>
              <a:t>resources used </a:t>
            </a:r>
            <a:r>
              <a:rPr lang="en-US" sz="2400" i="1" dirty="0" smtClean="0"/>
              <a:t>as needed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000" dirty="0" smtClean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5029200" y="1371600"/>
            <a:ext cx="388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resource contention: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Congestion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:</a:t>
            </a:r>
            <a:r>
              <a:rPr lang="en-US" dirty="0">
                <a:latin typeface="Comic Sans MS" pitchFamily="66" charset="0"/>
              </a:rPr>
              <a:t> packets queue, wait for link use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dirty="0">
                <a:latin typeface="Comic Sans MS" pitchFamily="66" charset="0"/>
              </a:rPr>
              <a:t>store and forward: packets move one hop at a time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1800" dirty="0">
                <a:latin typeface="Comic Sans MS" pitchFamily="66" charset="0"/>
              </a:rPr>
              <a:t>Node receives complete packet before forwarding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4419600"/>
            <a:ext cx="4038600" cy="2209800"/>
            <a:chOff x="336" y="2496"/>
            <a:chExt cx="2544" cy="1392"/>
          </a:xfrm>
        </p:grpSpPr>
        <p:sp>
          <p:nvSpPr>
            <p:cNvPr id="106504" name="Rectangle 7"/>
            <p:cNvSpPr>
              <a:spLocks noChangeArrowheads="1"/>
            </p:cNvSpPr>
            <p:nvPr/>
          </p:nvSpPr>
          <p:spPr bwMode="auto">
            <a:xfrm>
              <a:off x="336" y="2784"/>
              <a:ext cx="254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2000" dirty="0">
                  <a:latin typeface="Comic Sans MS" pitchFamily="66" charset="0"/>
                </a:rPr>
                <a:t>Bandwidth division into “pieces”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2000" dirty="0">
                  <a:latin typeface="Comic Sans MS" pitchFamily="66" charset="0"/>
                </a:rPr>
                <a:t>Dedicated allocation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2000" dirty="0">
                  <a:latin typeface="Comic Sans MS" pitchFamily="66" charset="0"/>
                </a:rPr>
                <a:t>Resource reservation</a:t>
              </a:r>
            </a:p>
          </p:txBody>
        </p:sp>
        <p:sp>
          <p:nvSpPr>
            <p:cNvPr id="106505" name="Oval 8"/>
            <p:cNvSpPr>
              <a:spLocks noChangeArrowheads="1"/>
            </p:cNvSpPr>
            <p:nvPr/>
          </p:nvSpPr>
          <p:spPr bwMode="auto">
            <a:xfrm>
              <a:off x="768" y="2496"/>
              <a:ext cx="1488" cy="139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6" name="Line 9"/>
            <p:cNvSpPr>
              <a:spLocks noChangeShapeType="1"/>
            </p:cNvSpPr>
            <p:nvPr/>
          </p:nvSpPr>
          <p:spPr bwMode="auto">
            <a:xfrm>
              <a:off x="1056" y="2640"/>
              <a:ext cx="960" cy="105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47088" cy="762000"/>
          </a:xfrm>
        </p:spPr>
        <p:txBody>
          <a:bodyPr/>
          <a:lstStyle/>
          <a:p>
            <a:r>
              <a:rPr lang="en-US" sz="3200" dirty="0" smtClean="0"/>
              <a:t>Packet Switching: Statistical Multiplexing</a:t>
            </a:r>
            <a:endParaRPr lang="en-US" sz="3600" dirty="0" smtClean="0"/>
          </a:p>
        </p:txBody>
      </p:sp>
      <p:sp>
        <p:nvSpPr>
          <p:cNvPr id="92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4876800"/>
            <a:ext cx="7467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i="1" dirty="0" smtClean="0">
                <a:solidFill>
                  <a:srgbClr val="FF0000"/>
                </a:solidFill>
                <a:sym typeface="Monotype Sorts" pitchFamily="2" charset="2"/>
              </a:rPr>
              <a:t>Statistical multiplexing: </a:t>
            </a:r>
            <a:r>
              <a:rPr lang="en-US" sz="2000" dirty="0" smtClean="0"/>
              <a:t>A multiplexing technique that allows information from a number of channels to be combined for transmission over a single channel.</a:t>
            </a:r>
            <a:endParaRPr lang="en-US" sz="2000" dirty="0" smtClean="0">
              <a:sym typeface="Monotype Sort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 This is an alternative to creating a fixed sharing of a link, such as in </a:t>
            </a:r>
            <a:r>
              <a:rPr lang="en-US" sz="2000" dirty="0" smtClean="0">
                <a:sym typeface="Monotype Sorts" pitchFamily="2" charset="2"/>
              </a:rPr>
              <a:t>TDM, where each host gets same slot in a TDM frame.</a:t>
            </a:r>
            <a:endParaRPr lang="en-US" sz="2000" dirty="0" smtClean="0"/>
          </a:p>
          <a:p>
            <a:endParaRPr lang="en-US" sz="2400" dirty="0" smtClean="0"/>
          </a:p>
        </p:txBody>
      </p:sp>
      <p:graphicFrame>
        <p:nvGraphicFramePr>
          <p:cNvPr id="9218" name="Object 226"/>
          <p:cNvGraphicFramePr>
            <a:graphicFrameLocks noChangeAspect="1"/>
          </p:cNvGraphicFramePr>
          <p:nvPr/>
        </p:nvGraphicFramePr>
        <p:xfrm>
          <a:off x="1203325" y="2470150"/>
          <a:ext cx="646113" cy="533400"/>
        </p:xfrm>
        <a:graphic>
          <a:graphicData uri="http://schemas.openxmlformats.org/presentationml/2006/ole">
            <p:oleObj spid="_x0000_s7170" name="Clip" r:id="rId3" imgW="1305000" imgH="1085760" progId="">
              <p:embed/>
            </p:oleObj>
          </a:graphicData>
        </a:graphic>
      </p:graphicFrame>
      <p:sp>
        <p:nvSpPr>
          <p:cNvPr id="9227" name="Line 230"/>
          <p:cNvSpPr>
            <a:spLocks noChangeShapeType="1"/>
          </p:cNvSpPr>
          <p:nvPr/>
        </p:nvSpPr>
        <p:spPr bwMode="auto">
          <a:xfrm>
            <a:off x="3538538" y="2303463"/>
            <a:ext cx="0" cy="2286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228"/>
          <p:cNvSpPr>
            <a:spLocks noChangeArrowheads="1"/>
          </p:cNvSpPr>
          <p:nvPr/>
        </p:nvSpPr>
        <p:spPr bwMode="auto">
          <a:xfrm>
            <a:off x="2320925" y="2333625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231"/>
          <p:cNvSpPr>
            <a:spLocks noChangeArrowheads="1"/>
          </p:cNvSpPr>
          <p:nvPr/>
        </p:nvSpPr>
        <p:spPr bwMode="auto">
          <a:xfrm>
            <a:off x="2320925" y="2265363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0" name="Oval 232"/>
          <p:cNvSpPr>
            <a:spLocks noChangeArrowheads="1"/>
          </p:cNvSpPr>
          <p:nvPr/>
        </p:nvSpPr>
        <p:spPr bwMode="auto">
          <a:xfrm>
            <a:off x="2330450" y="2036763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42"/>
          <p:cNvGrpSpPr>
            <a:grpSpLocks/>
          </p:cNvGrpSpPr>
          <p:nvPr/>
        </p:nvGrpSpPr>
        <p:grpSpPr bwMode="auto">
          <a:xfrm>
            <a:off x="2676525" y="2066925"/>
            <a:ext cx="498475" cy="119063"/>
            <a:chOff x="2208" y="2184"/>
            <a:chExt cx="176" cy="69"/>
          </a:xfrm>
        </p:grpSpPr>
        <p:grpSp>
          <p:nvGrpSpPr>
            <p:cNvPr id="3" name="Group 12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9306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8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9303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4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5" name="Line 1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32" name="Oval 246"/>
          <p:cNvSpPr>
            <a:spLocks noChangeArrowheads="1"/>
          </p:cNvSpPr>
          <p:nvPr/>
        </p:nvSpPr>
        <p:spPr bwMode="auto">
          <a:xfrm>
            <a:off x="5416550" y="2352675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247"/>
          <p:cNvSpPr>
            <a:spLocks noChangeShapeType="1"/>
          </p:cNvSpPr>
          <p:nvPr/>
        </p:nvSpPr>
        <p:spPr bwMode="auto">
          <a:xfrm>
            <a:off x="5426075" y="23320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248"/>
          <p:cNvSpPr>
            <a:spLocks noChangeArrowheads="1"/>
          </p:cNvSpPr>
          <p:nvPr/>
        </p:nvSpPr>
        <p:spPr bwMode="auto">
          <a:xfrm>
            <a:off x="5426075" y="22939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5" name="Oval 249"/>
          <p:cNvSpPr>
            <a:spLocks noChangeArrowheads="1"/>
          </p:cNvSpPr>
          <p:nvPr/>
        </p:nvSpPr>
        <p:spPr bwMode="auto">
          <a:xfrm>
            <a:off x="5435600" y="20653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9" name="Object 274"/>
          <p:cNvGraphicFramePr>
            <a:graphicFrameLocks noChangeAspect="1"/>
          </p:cNvGraphicFramePr>
          <p:nvPr/>
        </p:nvGraphicFramePr>
        <p:xfrm>
          <a:off x="7004050" y="1546225"/>
          <a:ext cx="646113" cy="533400"/>
        </p:xfrm>
        <a:graphic>
          <a:graphicData uri="http://schemas.openxmlformats.org/presentationml/2006/ole">
            <p:oleObj spid="_x0000_s7171" name="Clip" r:id="rId4" imgW="1305000" imgH="1085760" progId="">
              <p:embed/>
            </p:oleObj>
          </a:graphicData>
        </a:graphic>
      </p:graphicFrame>
      <p:graphicFrame>
        <p:nvGraphicFramePr>
          <p:cNvPr id="9220" name="Object 275"/>
          <p:cNvGraphicFramePr>
            <a:graphicFrameLocks noChangeAspect="1"/>
          </p:cNvGraphicFramePr>
          <p:nvPr/>
        </p:nvGraphicFramePr>
        <p:xfrm>
          <a:off x="965200" y="1565275"/>
          <a:ext cx="646113" cy="533400"/>
        </p:xfrm>
        <a:graphic>
          <a:graphicData uri="http://schemas.openxmlformats.org/presentationml/2006/ole">
            <p:oleObj spid="_x0000_s7172" name="Clip" r:id="rId5" imgW="1305000" imgH="1085760" progId="">
              <p:embed/>
            </p:oleObj>
          </a:graphicData>
        </a:graphic>
      </p:graphicFrame>
      <p:sp>
        <p:nvSpPr>
          <p:cNvPr id="9236" name="Line 276"/>
          <p:cNvSpPr>
            <a:spLocks noChangeShapeType="1"/>
          </p:cNvSpPr>
          <p:nvPr/>
        </p:nvSpPr>
        <p:spPr bwMode="auto">
          <a:xfrm>
            <a:off x="1590675" y="197167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77"/>
          <p:cNvSpPr>
            <a:spLocks noChangeShapeType="1"/>
          </p:cNvSpPr>
          <p:nvPr/>
        </p:nvSpPr>
        <p:spPr bwMode="auto">
          <a:xfrm flipV="1">
            <a:off x="1895475" y="2957513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78"/>
          <p:cNvSpPr>
            <a:spLocks noChangeShapeType="1"/>
          </p:cNvSpPr>
          <p:nvPr/>
        </p:nvSpPr>
        <p:spPr bwMode="auto">
          <a:xfrm>
            <a:off x="3514725" y="239077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79"/>
          <p:cNvSpPr>
            <a:spLocks noChangeShapeType="1"/>
          </p:cNvSpPr>
          <p:nvPr/>
        </p:nvSpPr>
        <p:spPr bwMode="auto">
          <a:xfrm flipV="1">
            <a:off x="5619750" y="2724150"/>
            <a:ext cx="142875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80"/>
          <p:cNvSpPr>
            <a:spLocks noChangeShapeType="1"/>
          </p:cNvSpPr>
          <p:nvPr/>
        </p:nvSpPr>
        <p:spPr bwMode="auto">
          <a:xfrm flipV="1">
            <a:off x="6591300" y="1952625"/>
            <a:ext cx="50482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84"/>
          <p:cNvSpPr>
            <a:spLocks noChangeShapeType="1"/>
          </p:cNvSpPr>
          <p:nvPr/>
        </p:nvSpPr>
        <p:spPr bwMode="auto">
          <a:xfrm flipH="1">
            <a:off x="2095500" y="1962150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85"/>
          <p:cNvSpPr>
            <a:spLocks noChangeShapeType="1"/>
          </p:cNvSpPr>
          <p:nvPr/>
        </p:nvSpPr>
        <p:spPr bwMode="auto">
          <a:xfrm>
            <a:off x="2105025" y="239553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87"/>
          <p:cNvSpPr>
            <a:spLocks noChangeArrowheads="1"/>
          </p:cNvSpPr>
          <p:nvPr/>
        </p:nvSpPr>
        <p:spPr bwMode="auto">
          <a:xfrm>
            <a:off x="35480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88"/>
          <p:cNvSpPr>
            <a:spLocks noChangeArrowheads="1"/>
          </p:cNvSpPr>
          <p:nvPr/>
        </p:nvSpPr>
        <p:spPr bwMode="auto">
          <a:xfrm>
            <a:off x="37099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289"/>
          <p:cNvSpPr>
            <a:spLocks noChangeArrowheads="1"/>
          </p:cNvSpPr>
          <p:nvPr/>
        </p:nvSpPr>
        <p:spPr bwMode="auto">
          <a:xfrm>
            <a:off x="38719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290"/>
          <p:cNvSpPr>
            <a:spLocks noChangeArrowheads="1"/>
          </p:cNvSpPr>
          <p:nvPr/>
        </p:nvSpPr>
        <p:spPr bwMode="auto">
          <a:xfrm>
            <a:off x="403383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291"/>
          <p:cNvSpPr>
            <a:spLocks noChangeArrowheads="1"/>
          </p:cNvSpPr>
          <p:nvPr/>
        </p:nvSpPr>
        <p:spPr bwMode="auto">
          <a:xfrm>
            <a:off x="419576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292"/>
          <p:cNvSpPr>
            <a:spLocks noChangeArrowheads="1"/>
          </p:cNvSpPr>
          <p:nvPr/>
        </p:nvSpPr>
        <p:spPr bwMode="auto">
          <a:xfrm>
            <a:off x="45672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293"/>
          <p:cNvSpPr>
            <a:spLocks noChangeArrowheads="1"/>
          </p:cNvSpPr>
          <p:nvPr/>
        </p:nvSpPr>
        <p:spPr bwMode="auto">
          <a:xfrm>
            <a:off x="500538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11"/>
          <p:cNvGrpSpPr>
            <a:grpSpLocks/>
          </p:cNvGrpSpPr>
          <p:nvPr/>
        </p:nvGrpSpPr>
        <p:grpSpPr bwMode="auto">
          <a:xfrm>
            <a:off x="2857500" y="2262188"/>
            <a:ext cx="633413" cy="200025"/>
            <a:chOff x="1800" y="1425"/>
            <a:chExt cx="399" cy="126"/>
          </a:xfrm>
        </p:grpSpPr>
        <p:sp>
          <p:nvSpPr>
            <p:cNvPr id="9297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1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300"/>
          <p:cNvSpPr>
            <a:spLocks noChangeShapeType="1"/>
          </p:cNvSpPr>
          <p:nvPr/>
        </p:nvSpPr>
        <p:spPr bwMode="auto">
          <a:xfrm>
            <a:off x="2305050" y="2266950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301"/>
          <p:cNvSpPr>
            <a:spLocks noChangeShapeType="1"/>
          </p:cNvSpPr>
          <p:nvPr/>
        </p:nvSpPr>
        <p:spPr bwMode="auto">
          <a:xfrm flipV="1">
            <a:off x="1971675" y="2543175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302"/>
          <p:cNvSpPr>
            <a:spLocks noChangeShapeType="1"/>
          </p:cNvSpPr>
          <p:nvPr/>
        </p:nvSpPr>
        <p:spPr bwMode="auto">
          <a:xfrm flipH="1">
            <a:off x="4114799" y="1600200"/>
            <a:ext cx="27431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Text Box 303"/>
          <p:cNvSpPr txBox="1">
            <a:spLocks noChangeArrowheads="1"/>
          </p:cNvSpPr>
          <p:nvPr/>
        </p:nvSpPr>
        <p:spPr bwMode="auto">
          <a:xfrm>
            <a:off x="612775" y="158908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</a:rPr>
              <a:t>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57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58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59" name="Text Box 308"/>
          <p:cNvSpPr txBox="1">
            <a:spLocks noChangeArrowheads="1"/>
          </p:cNvSpPr>
          <p:nvPr/>
        </p:nvSpPr>
        <p:spPr bwMode="auto">
          <a:xfrm>
            <a:off x="1612900" y="1312863"/>
            <a:ext cx="1262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10 Mb/s</a:t>
            </a:r>
          </a:p>
          <a:p>
            <a:r>
              <a:rPr lang="en-US" sz="2000">
                <a:latin typeface="Comic Sans MS" pitchFamily="66" charset="0"/>
              </a:rPr>
              <a:t>Ethernet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60" name="Text Box 309"/>
          <p:cNvSpPr txBox="1">
            <a:spLocks noChangeArrowheads="1"/>
          </p:cNvSpPr>
          <p:nvPr/>
        </p:nvSpPr>
        <p:spPr bwMode="auto">
          <a:xfrm>
            <a:off x="3756025" y="24272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1.5 Mb/s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61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262" name="Rectangle 313"/>
          <p:cNvSpPr>
            <a:spLocks noChangeArrowheads="1"/>
          </p:cNvSpPr>
          <p:nvPr/>
        </p:nvSpPr>
        <p:spPr bwMode="auto">
          <a:xfrm>
            <a:off x="546735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Rectangle 314"/>
          <p:cNvSpPr>
            <a:spLocks noChangeArrowheads="1"/>
          </p:cNvSpPr>
          <p:nvPr/>
        </p:nvSpPr>
        <p:spPr bwMode="auto">
          <a:xfrm>
            <a:off x="5629275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Rectangle 315"/>
          <p:cNvSpPr>
            <a:spLocks noChangeArrowheads="1"/>
          </p:cNvSpPr>
          <p:nvPr/>
        </p:nvSpPr>
        <p:spPr bwMode="auto">
          <a:xfrm>
            <a:off x="5791200" y="2205038"/>
            <a:ext cx="1476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19"/>
          <p:cNvGrpSpPr>
            <a:grpSpLocks/>
          </p:cNvGrpSpPr>
          <p:nvPr/>
        </p:nvGrpSpPr>
        <p:grpSpPr bwMode="auto">
          <a:xfrm rot="-1962567">
            <a:off x="5715000" y="2424113"/>
            <a:ext cx="633413" cy="200025"/>
            <a:chOff x="4176" y="2211"/>
            <a:chExt cx="399" cy="126"/>
          </a:xfrm>
        </p:grpSpPr>
        <p:sp>
          <p:nvSpPr>
            <p:cNvPr id="9293" name="Rectangle 320"/>
            <p:cNvSpPr>
              <a:spLocks noChangeArrowheads="1"/>
            </p:cNvSpPr>
            <p:nvPr/>
          </p:nvSpPr>
          <p:spPr bwMode="auto">
            <a:xfrm>
              <a:off x="4176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4" name="Rectangle 321"/>
            <p:cNvSpPr>
              <a:spLocks noChangeArrowheads="1"/>
            </p:cNvSpPr>
            <p:nvPr/>
          </p:nvSpPr>
          <p:spPr bwMode="auto">
            <a:xfrm>
              <a:off x="4278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Rectangle 322"/>
            <p:cNvSpPr>
              <a:spLocks noChangeArrowheads="1"/>
            </p:cNvSpPr>
            <p:nvPr/>
          </p:nvSpPr>
          <p:spPr bwMode="auto">
            <a:xfrm>
              <a:off x="4380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323"/>
            <p:cNvSpPr>
              <a:spLocks noChangeArrowheads="1"/>
            </p:cNvSpPr>
            <p:nvPr/>
          </p:nvSpPr>
          <p:spPr bwMode="auto">
            <a:xfrm>
              <a:off x="4482" y="2211"/>
              <a:ext cx="93" cy="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31"/>
          <p:cNvGrpSpPr>
            <a:grpSpLocks/>
          </p:cNvGrpSpPr>
          <p:nvPr/>
        </p:nvGrpSpPr>
        <p:grpSpPr bwMode="auto">
          <a:xfrm>
            <a:off x="3679825" y="3341688"/>
            <a:ext cx="3117850" cy="1471612"/>
            <a:chOff x="1646" y="2009"/>
            <a:chExt cx="1964" cy="927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/>
          </p:nvGraphicFramePr>
          <p:xfrm>
            <a:off x="2960" y="2600"/>
            <a:ext cx="407" cy="336"/>
          </p:xfrm>
          <a:graphic>
            <a:graphicData uri="http://schemas.openxmlformats.org/presentationml/2006/ole">
              <p:oleObj spid="_x0000_s7173" name="Clip" r:id="rId6" imgW="1305000" imgH="1085760" progId="">
                <p:embed/>
              </p:oleObj>
            </a:graphicData>
          </a:graphic>
        </p:graphicFrame>
        <p:grpSp>
          <p:nvGrpSpPr>
            <p:cNvPr id="8" name="Group 259"/>
            <p:cNvGrpSpPr>
              <a:grpSpLocks/>
            </p:cNvGrpSpPr>
            <p:nvPr/>
          </p:nvGrpSpPr>
          <p:grpSpPr bwMode="auto">
            <a:xfrm>
              <a:off x="2428" y="2009"/>
              <a:ext cx="761" cy="420"/>
              <a:chOff x="1462" y="1283"/>
              <a:chExt cx="761" cy="420"/>
            </a:xfrm>
          </p:grpSpPr>
          <p:sp>
            <p:nvSpPr>
              <p:cNvPr id="9280" name="Oval 260"/>
              <p:cNvSpPr>
                <a:spLocks noChangeArrowheads="1"/>
              </p:cNvSpPr>
              <p:nvPr/>
            </p:nvSpPr>
            <p:spPr bwMode="auto">
              <a:xfrm>
                <a:off x="1462" y="1470"/>
                <a:ext cx="755" cy="233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Line 261"/>
              <p:cNvSpPr>
                <a:spLocks noChangeShapeType="1"/>
              </p:cNvSpPr>
              <p:nvPr/>
            </p:nvSpPr>
            <p:spPr bwMode="auto">
              <a:xfrm>
                <a:off x="1462" y="1451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2" name="Rectangle 262"/>
              <p:cNvSpPr>
                <a:spLocks noChangeArrowheads="1"/>
              </p:cNvSpPr>
              <p:nvPr/>
            </p:nvSpPr>
            <p:spPr bwMode="auto">
              <a:xfrm>
                <a:off x="1462" y="1427"/>
                <a:ext cx="755" cy="16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83" name="Oval 263"/>
              <p:cNvSpPr>
                <a:spLocks noChangeArrowheads="1"/>
              </p:cNvSpPr>
              <p:nvPr/>
            </p:nvSpPr>
            <p:spPr bwMode="auto">
              <a:xfrm>
                <a:off x="1468" y="1283"/>
                <a:ext cx="755" cy="271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264"/>
              <p:cNvGrpSpPr>
                <a:grpSpLocks/>
              </p:cNvGrpSpPr>
              <p:nvPr/>
            </p:nvGrpSpPr>
            <p:grpSpPr bwMode="auto">
              <a:xfrm>
                <a:off x="1686" y="1302"/>
                <a:ext cx="314" cy="75"/>
                <a:chOff x="2208" y="2184"/>
                <a:chExt cx="176" cy="69"/>
              </a:xfrm>
            </p:grpSpPr>
            <p:grpSp>
              <p:nvGrpSpPr>
                <p:cNvPr id="10" name="Group 265"/>
                <p:cNvGrpSpPr>
                  <a:grpSpLocks/>
                </p:cNvGrpSpPr>
                <p:nvPr/>
              </p:nvGrpSpPr>
              <p:grpSpPr bwMode="auto">
                <a:xfrm>
                  <a:off x="2208" y="2185"/>
                  <a:ext cx="176" cy="68"/>
                  <a:chOff x="2848" y="848"/>
                  <a:chExt cx="140" cy="98"/>
                </a:xfrm>
              </p:grpSpPr>
              <p:sp>
                <p:nvSpPr>
                  <p:cNvPr id="9290" name="Line 2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91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92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269"/>
                <p:cNvGrpSpPr>
                  <a:grpSpLocks/>
                </p:cNvGrpSpPr>
                <p:nvPr/>
              </p:nvGrpSpPr>
              <p:grpSpPr bwMode="auto">
                <a:xfrm flipV="1">
                  <a:off x="2208" y="2184"/>
                  <a:ext cx="176" cy="68"/>
                  <a:chOff x="2848" y="848"/>
                  <a:chExt cx="140" cy="98"/>
                </a:xfrm>
              </p:grpSpPr>
              <p:sp>
                <p:nvSpPr>
                  <p:cNvPr id="9287" name="Line 2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88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89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aphicFrame>
          <p:nvGraphicFramePr>
            <p:cNvPr id="9222" name="Object 273"/>
            <p:cNvGraphicFramePr>
              <a:graphicFrameLocks noChangeAspect="1"/>
            </p:cNvGraphicFramePr>
            <p:nvPr/>
          </p:nvGraphicFramePr>
          <p:xfrm>
            <a:off x="1874" y="2546"/>
            <a:ext cx="407" cy="336"/>
          </p:xfrm>
          <a:graphic>
            <a:graphicData uri="http://schemas.openxmlformats.org/presentationml/2006/ole">
              <p:oleObj spid="_x0000_s7174" name="Clip" r:id="rId7" imgW="1305000" imgH="1085760" progId="">
                <p:embed/>
              </p:oleObj>
            </a:graphicData>
          </a:graphic>
        </p:graphicFrame>
        <p:sp>
          <p:nvSpPr>
            <p:cNvPr id="9271" name="Line 281"/>
            <p:cNvSpPr>
              <a:spLocks noChangeShapeType="1"/>
            </p:cNvSpPr>
            <p:nvPr/>
          </p:nvSpPr>
          <p:spPr bwMode="auto">
            <a:xfrm flipV="1">
              <a:off x="2214" y="2370"/>
              <a:ext cx="294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Line 283"/>
            <p:cNvSpPr>
              <a:spLocks noChangeShapeType="1"/>
            </p:cNvSpPr>
            <p:nvPr/>
          </p:nvSpPr>
          <p:spPr bwMode="auto">
            <a:xfrm flipH="1" flipV="1">
              <a:off x="2964" y="2406"/>
              <a:ext cx="21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Text Box 306"/>
            <p:cNvSpPr txBox="1">
              <a:spLocks noChangeArrowheads="1"/>
            </p:cNvSpPr>
            <p:nvPr/>
          </p:nvSpPr>
          <p:spPr bwMode="auto">
            <a:xfrm>
              <a:off x="1646" y="254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274" name="Text Box 307"/>
            <p:cNvSpPr txBox="1">
              <a:spLocks noChangeArrowheads="1"/>
            </p:cNvSpPr>
            <p:nvPr/>
          </p:nvSpPr>
          <p:spPr bwMode="auto">
            <a:xfrm>
              <a:off x="3374" y="2591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  <a:endParaRPr lang="en-US">
                <a:solidFill>
                  <a:schemeClr val="accent1"/>
                </a:solidFill>
              </a:endParaRPr>
            </a:p>
          </p:txBody>
        </p:sp>
        <p:grpSp>
          <p:nvGrpSpPr>
            <p:cNvPr id="12" name="Group 324"/>
            <p:cNvGrpSpPr>
              <a:grpSpLocks/>
            </p:cNvGrpSpPr>
            <p:nvPr/>
          </p:nvGrpSpPr>
          <p:grpSpPr bwMode="auto">
            <a:xfrm rot="-2018696">
              <a:off x="2736" y="2139"/>
              <a:ext cx="399" cy="126"/>
              <a:chOff x="4176" y="2211"/>
              <a:chExt cx="399" cy="126"/>
            </a:xfrm>
          </p:grpSpPr>
          <p:sp>
            <p:nvSpPr>
              <p:cNvPr id="9276" name="Rectangle 325"/>
              <p:cNvSpPr>
                <a:spLocks noChangeArrowheads="1"/>
              </p:cNvSpPr>
              <p:nvPr/>
            </p:nvSpPr>
            <p:spPr bwMode="auto">
              <a:xfrm>
                <a:off x="4176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7" name="Rectangle 326"/>
              <p:cNvSpPr>
                <a:spLocks noChangeArrowheads="1"/>
              </p:cNvSpPr>
              <p:nvPr/>
            </p:nvSpPr>
            <p:spPr bwMode="auto">
              <a:xfrm>
                <a:off x="4278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8" name="Rectangle 327"/>
              <p:cNvSpPr>
                <a:spLocks noChangeArrowheads="1"/>
              </p:cNvSpPr>
              <p:nvPr/>
            </p:nvSpPr>
            <p:spPr bwMode="auto">
              <a:xfrm>
                <a:off x="4380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9" name="Rectangle 328"/>
              <p:cNvSpPr>
                <a:spLocks noChangeArrowheads="1"/>
              </p:cNvSpPr>
              <p:nvPr/>
            </p:nvSpPr>
            <p:spPr bwMode="auto">
              <a:xfrm>
                <a:off x="4482" y="2211"/>
                <a:ext cx="93" cy="1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67" name="Text Box 329"/>
          <p:cNvSpPr txBox="1">
            <a:spLocks noChangeArrowheads="1"/>
          </p:cNvSpPr>
          <p:nvPr/>
        </p:nvSpPr>
        <p:spPr bwMode="auto">
          <a:xfrm>
            <a:off x="2743200" y="1219200"/>
            <a:ext cx="5296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Sequence of A &amp; B packets does not have fixed pattern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268" name="Text Box 330"/>
          <p:cNvSpPr txBox="1">
            <a:spLocks noChangeArrowheads="1"/>
          </p:cNvSpPr>
          <p:nvPr/>
        </p:nvSpPr>
        <p:spPr bwMode="auto">
          <a:xfrm>
            <a:off x="1957388" y="2984500"/>
            <a:ext cx="21129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mic Sans MS" pitchFamily="66" charset="0"/>
              </a:rPr>
              <a:t>queue of packets</a:t>
            </a:r>
          </a:p>
          <a:p>
            <a:pPr algn="ctr"/>
            <a:r>
              <a:rPr lang="en-US" sz="1800">
                <a:latin typeface="Comic Sans MS" pitchFamily="66" charset="0"/>
              </a:rPr>
              <a:t>waiting for output</a:t>
            </a:r>
          </a:p>
          <a:p>
            <a:pPr algn="ctr"/>
            <a:r>
              <a:rPr lang="en-US" sz="1800">
                <a:latin typeface="Comic Sans MS" pitchFamily="66" charset="0"/>
              </a:rPr>
              <a:t>link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9269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93088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Packet-switching: store-and-forward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1325" y="2317750"/>
            <a:ext cx="3902075" cy="3930650"/>
          </a:xfrm>
        </p:spPr>
        <p:txBody>
          <a:bodyPr/>
          <a:lstStyle/>
          <a:p>
            <a:r>
              <a:rPr lang="en-US" sz="2400" dirty="0" smtClean="0"/>
              <a:t>Takes </a:t>
            </a:r>
            <a:r>
              <a:rPr lang="en-US" sz="2400" dirty="0" smtClean="0">
                <a:solidFill>
                  <a:srgbClr val="FF0000"/>
                </a:solidFill>
              </a:rPr>
              <a:t>L/R seconds </a:t>
            </a:r>
            <a:r>
              <a:rPr lang="en-US" sz="2400" dirty="0" smtClean="0"/>
              <a:t>to transmit (</a:t>
            </a:r>
            <a:r>
              <a:rPr lang="en-US" sz="2400" i="1" dirty="0" smtClean="0">
                <a:solidFill>
                  <a:srgbClr val="0070C0"/>
                </a:solidFill>
              </a:rPr>
              <a:t>push out</a:t>
            </a:r>
            <a:r>
              <a:rPr lang="en-US" sz="2400" dirty="0" smtClean="0"/>
              <a:t>) packet of L </a:t>
            </a:r>
            <a:r>
              <a:rPr lang="en-US" sz="2400" dirty="0" smtClean="0">
                <a:solidFill>
                  <a:srgbClr val="FF0000"/>
                </a:solidFill>
              </a:rPr>
              <a:t>bits</a:t>
            </a:r>
            <a:r>
              <a:rPr lang="en-US" sz="2400" dirty="0" smtClean="0"/>
              <a:t> on to link or R </a:t>
            </a:r>
            <a:r>
              <a:rPr lang="en-US" sz="2400" dirty="0" smtClean="0">
                <a:solidFill>
                  <a:srgbClr val="FF0000"/>
                </a:solidFill>
              </a:rPr>
              <a:t>bps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Entire</a:t>
            </a:r>
            <a:r>
              <a:rPr lang="en-US" sz="2400" dirty="0" smtClean="0"/>
              <a:t> packet must  arrive at router before it can be transmitted on next link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In above fig. : delay =???</a:t>
            </a:r>
          </a:p>
          <a:p>
            <a:pPr algn="ctr">
              <a:buNone/>
            </a:pPr>
            <a:r>
              <a:rPr lang="en-US" sz="2400" dirty="0" smtClean="0"/>
              <a:t> 3L/R</a:t>
            </a:r>
            <a:endParaRPr lang="en-US" sz="2400" i="1" dirty="0" smtClean="0">
              <a:solidFill>
                <a:srgbClr val="FF0000"/>
              </a:solidFill>
            </a:endParaRPr>
          </a:p>
        </p:txBody>
      </p:sp>
      <p:sp>
        <p:nvSpPr>
          <p:cNvPr id="10248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2317750"/>
            <a:ext cx="3810000" cy="3930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 = 7.5 </a:t>
            </a:r>
            <a:r>
              <a:rPr lang="en-US" sz="2400" dirty="0" err="1" smtClean="0"/>
              <a:t>Mbits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 = 1.5 Mbps</a:t>
            </a:r>
          </a:p>
          <a:p>
            <a:pPr>
              <a:buNone/>
            </a:pPr>
            <a:r>
              <a:rPr lang="en-US" sz="2400" dirty="0" smtClean="0"/>
              <a:t>delay  ??</a:t>
            </a:r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2643188" y="1744663"/>
            <a:ext cx="3095625" cy="7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2044700" y="1382713"/>
          <a:ext cx="646113" cy="533400"/>
        </p:xfrm>
        <a:graphic>
          <a:graphicData uri="http://schemas.openxmlformats.org/presentationml/2006/ole">
            <p:oleObj spid="_x0000_s8194" name="Clip" r:id="rId3" imgW="1305000" imgH="1085760" progId="">
              <p:embed/>
            </p:oleObj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5662613" y="1425575"/>
          <a:ext cx="646112" cy="533400"/>
        </p:xfrm>
        <a:graphic>
          <a:graphicData uri="http://schemas.openxmlformats.org/presentationml/2006/ole">
            <p:oleObj spid="_x0000_s8195" name="Clip" r:id="rId4" imgW="1305000" imgH="1085760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06775" y="1576388"/>
            <a:ext cx="568325" cy="284162"/>
            <a:chOff x="3824" y="1838"/>
            <a:chExt cx="358" cy="179"/>
          </a:xfrm>
        </p:grpSpPr>
        <p:sp>
          <p:nvSpPr>
            <p:cNvPr id="10269" name="Oval 10"/>
            <p:cNvSpPr>
              <a:spLocks noChangeArrowheads="1"/>
            </p:cNvSpPr>
            <p:nvPr/>
          </p:nvSpPr>
          <p:spPr bwMode="auto">
            <a:xfrm>
              <a:off x="3827" y="1918"/>
              <a:ext cx="355" cy="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11"/>
            <p:cNvSpPr>
              <a:spLocks noChangeShapeType="1"/>
            </p:cNvSpPr>
            <p:nvPr/>
          </p:nvSpPr>
          <p:spPr bwMode="auto">
            <a:xfrm>
              <a:off x="3827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4182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3"/>
            <p:cNvSpPr>
              <a:spLocks noChangeArrowheads="1"/>
            </p:cNvSpPr>
            <p:nvPr/>
          </p:nvSpPr>
          <p:spPr bwMode="auto">
            <a:xfrm>
              <a:off x="3827" y="1910"/>
              <a:ext cx="352" cy="60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73" name="Oval 14"/>
            <p:cNvSpPr>
              <a:spLocks noChangeArrowheads="1"/>
            </p:cNvSpPr>
            <p:nvPr/>
          </p:nvSpPr>
          <p:spPr bwMode="auto">
            <a:xfrm>
              <a:off x="3824" y="1838"/>
              <a:ext cx="355" cy="1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910" y="1864"/>
              <a:ext cx="176" cy="67"/>
              <a:chOff x="2848" y="848"/>
              <a:chExt cx="140" cy="98"/>
            </a:xfrm>
          </p:grpSpPr>
          <p:sp>
            <p:nvSpPr>
              <p:cNvPr id="10279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0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1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flipV="1">
              <a:off x="3910" y="1863"/>
              <a:ext cx="176" cy="67"/>
              <a:chOff x="2848" y="848"/>
              <a:chExt cx="140" cy="98"/>
            </a:xfrm>
          </p:grpSpPr>
          <p:sp>
            <p:nvSpPr>
              <p:cNvPr id="10276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7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8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32313" y="1574800"/>
            <a:ext cx="568325" cy="284163"/>
            <a:chOff x="3824" y="1838"/>
            <a:chExt cx="358" cy="179"/>
          </a:xfrm>
        </p:grpSpPr>
        <p:sp>
          <p:nvSpPr>
            <p:cNvPr id="10256" name="Oval 24"/>
            <p:cNvSpPr>
              <a:spLocks noChangeArrowheads="1"/>
            </p:cNvSpPr>
            <p:nvPr/>
          </p:nvSpPr>
          <p:spPr bwMode="auto">
            <a:xfrm>
              <a:off x="3827" y="1918"/>
              <a:ext cx="355" cy="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25"/>
            <p:cNvSpPr>
              <a:spLocks noChangeShapeType="1"/>
            </p:cNvSpPr>
            <p:nvPr/>
          </p:nvSpPr>
          <p:spPr bwMode="auto">
            <a:xfrm>
              <a:off x="3827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26"/>
            <p:cNvSpPr>
              <a:spLocks noChangeShapeType="1"/>
            </p:cNvSpPr>
            <p:nvPr/>
          </p:nvSpPr>
          <p:spPr bwMode="auto">
            <a:xfrm>
              <a:off x="4182" y="191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27"/>
            <p:cNvSpPr>
              <a:spLocks noChangeArrowheads="1"/>
            </p:cNvSpPr>
            <p:nvPr/>
          </p:nvSpPr>
          <p:spPr bwMode="auto">
            <a:xfrm>
              <a:off x="3827" y="1910"/>
              <a:ext cx="352" cy="60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60" name="Oval 28"/>
            <p:cNvSpPr>
              <a:spLocks noChangeArrowheads="1"/>
            </p:cNvSpPr>
            <p:nvPr/>
          </p:nvSpPr>
          <p:spPr bwMode="auto">
            <a:xfrm>
              <a:off x="3824" y="1838"/>
              <a:ext cx="355" cy="1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3910" y="1864"/>
              <a:ext cx="176" cy="67"/>
              <a:chOff x="2848" y="848"/>
              <a:chExt cx="140" cy="98"/>
            </a:xfrm>
          </p:grpSpPr>
          <p:sp>
            <p:nvSpPr>
              <p:cNvPr id="10266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7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3"/>
            <p:cNvGrpSpPr>
              <a:grpSpLocks/>
            </p:cNvGrpSpPr>
            <p:nvPr/>
          </p:nvGrpSpPr>
          <p:grpSpPr bwMode="auto">
            <a:xfrm flipV="1">
              <a:off x="3910" y="1863"/>
              <a:ext cx="176" cy="67"/>
              <a:chOff x="2848" y="848"/>
              <a:chExt cx="140" cy="98"/>
            </a:xfrm>
          </p:grpSpPr>
          <p:sp>
            <p:nvSpPr>
              <p:cNvPr id="10263" name="Line 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52" name="Text Box 37"/>
          <p:cNvSpPr txBox="1">
            <a:spLocks noChangeArrowheads="1"/>
          </p:cNvSpPr>
          <p:nvPr/>
        </p:nvSpPr>
        <p:spPr bwMode="auto">
          <a:xfrm>
            <a:off x="2849563" y="1719263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10253" name="Text Box 38"/>
          <p:cNvSpPr txBox="1">
            <a:spLocks noChangeArrowheads="1"/>
          </p:cNvSpPr>
          <p:nvPr/>
        </p:nvSpPr>
        <p:spPr bwMode="auto">
          <a:xfrm>
            <a:off x="4022725" y="1703388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10254" name="Text Box 39"/>
          <p:cNvSpPr txBox="1">
            <a:spLocks noChangeArrowheads="1"/>
          </p:cNvSpPr>
          <p:nvPr/>
        </p:nvSpPr>
        <p:spPr bwMode="auto">
          <a:xfrm>
            <a:off x="5202238" y="1709738"/>
            <a:ext cx="344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2476500" y="1395413"/>
            <a:ext cx="48577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Packet-switched Networks: Forwarding</a:t>
            </a:r>
            <a:endParaRPr lang="en-US" dirty="0" smtClean="0"/>
          </a:p>
        </p:txBody>
      </p:sp>
      <p:sp>
        <p:nvSpPr>
          <p:cNvPr id="1075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9113" y="1363663"/>
            <a:ext cx="8001000" cy="4648200"/>
          </a:xfrm>
        </p:spPr>
        <p:txBody>
          <a:bodyPr/>
          <a:lstStyle/>
          <a:p>
            <a:r>
              <a:rPr lang="en-US" sz="2400" i="1" u="sng" dirty="0" smtClean="0">
                <a:solidFill>
                  <a:srgbClr val="FF0000"/>
                </a:solidFill>
              </a:rPr>
              <a:t>Goal:</a:t>
            </a:r>
            <a:r>
              <a:rPr lang="en-US" sz="2400" dirty="0" smtClean="0"/>
              <a:t> move packets through routers from source to destination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Datagram </a:t>
            </a:r>
            <a:r>
              <a:rPr lang="en-US" sz="2400" dirty="0" smtClean="0"/>
              <a:t>network: </a:t>
            </a:r>
          </a:p>
          <a:p>
            <a:pPr lvl="1"/>
            <a:r>
              <a:rPr lang="en-US" sz="2000" i="1" dirty="0" smtClean="0"/>
              <a:t>Destination address </a:t>
            </a:r>
            <a:r>
              <a:rPr lang="en-US" sz="2000" dirty="0" smtClean="0"/>
              <a:t>in packet determines next hop</a:t>
            </a:r>
          </a:p>
          <a:p>
            <a:pPr lvl="1"/>
            <a:r>
              <a:rPr lang="en-US" sz="2000" dirty="0" smtClean="0"/>
              <a:t>Routes may change during session</a:t>
            </a:r>
          </a:p>
          <a:p>
            <a:pPr lvl="1"/>
            <a:r>
              <a:rPr lang="en-US" sz="2000" dirty="0" smtClean="0"/>
              <a:t>Analogy: driving, asking directions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Virtual Circuit </a:t>
            </a:r>
            <a:r>
              <a:rPr lang="en-US" sz="2400" dirty="0" smtClean="0"/>
              <a:t>network: </a:t>
            </a:r>
          </a:p>
          <a:p>
            <a:pPr lvl="1"/>
            <a:r>
              <a:rPr lang="en-US" sz="2000" dirty="0" smtClean="0"/>
              <a:t>Each packet carries tag(virtual circuit ID):  tag determines next hop</a:t>
            </a:r>
          </a:p>
          <a:p>
            <a:pPr lvl="1"/>
            <a:r>
              <a:rPr lang="en-US" sz="2000" dirty="0" smtClean="0"/>
              <a:t>Fixed path determined at </a:t>
            </a:r>
            <a:r>
              <a:rPr lang="en-US" sz="2000" i="1" dirty="0" smtClean="0"/>
              <a:t>call setup time</a:t>
            </a:r>
            <a:r>
              <a:rPr lang="en-US" sz="2000" dirty="0" smtClean="0"/>
              <a:t>, remains fixed thru call</a:t>
            </a:r>
          </a:p>
          <a:p>
            <a:pPr lvl="1"/>
            <a:r>
              <a:rPr lang="en-US" sz="2000" i="1" dirty="0" smtClean="0">
                <a:solidFill>
                  <a:srgbClr val="FF0000"/>
                </a:solidFill>
              </a:rPr>
              <a:t>Routers maintain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per-call state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7772400" cy="992188"/>
          </a:xfrm>
        </p:spPr>
        <p:txBody>
          <a:bodyPr/>
          <a:lstStyle/>
          <a:p>
            <a:r>
              <a:rPr lang="en-US" smtClean="0"/>
              <a:t>Network Taxonomy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3235325" y="1190625"/>
            <a:ext cx="2360613" cy="758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Telecommunication</a:t>
            </a:r>
          </a:p>
          <a:p>
            <a:pPr algn="ctr"/>
            <a:r>
              <a:rPr lang="en-US" sz="2000">
                <a:latin typeface="Comic Sans MS" pitchFamily="66" charset="0"/>
              </a:rPr>
              <a:t>networks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92150" y="2520950"/>
            <a:ext cx="3433763" cy="1957388"/>
            <a:chOff x="446" y="1472"/>
            <a:chExt cx="2163" cy="1233"/>
          </a:xfrm>
        </p:grpSpPr>
        <p:sp>
          <p:nvSpPr>
            <p:cNvPr id="108568" name="Rectangle 6"/>
            <p:cNvSpPr>
              <a:spLocks noChangeArrowheads="1"/>
            </p:cNvSpPr>
            <p:nvPr/>
          </p:nvSpPr>
          <p:spPr bwMode="auto">
            <a:xfrm>
              <a:off x="860" y="1472"/>
              <a:ext cx="1487" cy="4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Circuit-switched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networks</a:t>
              </a:r>
            </a:p>
          </p:txBody>
        </p:sp>
        <p:sp>
          <p:nvSpPr>
            <p:cNvPr id="108569" name="Rectangle 8"/>
            <p:cNvSpPr>
              <a:spLocks noChangeArrowheads="1"/>
            </p:cNvSpPr>
            <p:nvPr/>
          </p:nvSpPr>
          <p:spPr bwMode="auto">
            <a:xfrm>
              <a:off x="446" y="2290"/>
              <a:ext cx="803" cy="3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FDM</a:t>
              </a:r>
            </a:p>
          </p:txBody>
        </p:sp>
        <p:sp>
          <p:nvSpPr>
            <p:cNvPr id="108570" name="Rectangle 9"/>
            <p:cNvSpPr>
              <a:spLocks noChangeArrowheads="1"/>
            </p:cNvSpPr>
            <p:nvPr/>
          </p:nvSpPr>
          <p:spPr bwMode="auto">
            <a:xfrm>
              <a:off x="1806" y="2306"/>
              <a:ext cx="803" cy="3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TDM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009" y="1954"/>
              <a:ext cx="1184" cy="361"/>
              <a:chOff x="1009" y="1954"/>
              <a:chExt cx="1184" cy="361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1009" y="2114"/>
                <a:ext cx="1184" cy="201"/>
                <a:chOff x="1009" y="2114"/>
                <a:chExt cx="1184" cy="201"/>
              </a:xfrm>
            </p:grpSpPr>
            <p:sp>
              <p:nvSpPr>
                <p:cNvPr id="108574" name="Line 12"/>
                <p:cNvSpPr>
                  <a:spLocks noChangeShapeType="1"/>
                </p:cNvSpPr>
                <p:nvPr/>
              </p:nvSpPr>
              <p:spPr bwMode="auto">
                <a:xfrm>
                  <a:off x="1009" y="2118"/>
                  <a:ext cx="1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75" name="Line 13"/>
                <p:cNvSpPr>
                  <a:spLocks noChangeShapeType="1"/>
                </p:cNvSpPr>
                <p:nvPr/>
              </p:nvSpPr>
              <p:spPr bwMode="auto">
                <a:xfrm>
                  <a:off x="2193" y="2129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76" name="Line 14"/>
                <p:cNvSpPr>
                  <a:spLocks noChangeShapeType="1"/>
                </p:cNvSpPr>
                <p:nvPr/>
              </p:nvSpPr>
              <p:spPr bwMode="auto">
                <a:xfrm>
                  <a:off x="1010" y="2114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573" name="Line 16"/>
              <p:cNvSpPr>
                <a:spLocks noChangeShapeType="1"/>
              </p:cNvSpPr>
              <p:nvPr/>
            </p:nvSpPr>
            <p:spPr bwMode="auto">
              <a:xfrm>
                <a:off x="1588" y="1954"/>
                <a:ext cx="0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076825" y="2516188"/>
            <a:ext cx="3679825" cy="1981200"/>
            <a:chOff x="3012" y="1468"/>
            <a:chExt cx="2318" cy="1248"/>
          </a:xfrm>
        </p:grpSpPr>
        <p:sp>
          <p:nvSpPr>
            <p:cNvPr id="108559" name="Rectangle 7"/>
            <p:cNvSpPr>
              <a:spLocks noChangeArrowheads="1"/>
            </p:cNvSpPr>
            <p:nvPr/>
          </p:nvSpPr>
          <p:spPr bwMode="auto">
            <a:xfrm>
              <a:off x="3383" y="1468"/>
              <a:ext cx="1487" cy="4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Packet-switched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networks</a:t>
              </a:r>
            </a:p>
          </p:txBody>
        </p:sp>
        <p:sp>
          <p:nvSpPr>
            <p:cNvPr id="108560" name="Rectangle 10"/>
            <p:cNvSpPr>
              <a:spLocks noChangeArrowheads="1"/>
            </p:cNvSpPr>
            <p:nvPr/>
          </p:nvSpPr>
          <p:spPr bwMode="auto">
            <a:xfrm>
              <a:off x="3012" y="2317"/>
              <a:ext cx="1005" cy="3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Networks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with VCs</a:t>
              </a:r>
            </a:p>
          </p:txBody>
        </p:sp>
        <p:sp>
          <p:nvSpPr>
            <p:cNvPr id="108561" name="Rectangle 11"/>
            <p:cNvSpPr>
              <a:spLocks noChangeArrowheads="1"/>
            </p:cNvSpPr>
            <p:nvPr/>
          </p:nvSpPr>
          <p:spPr bwMode="auto">
            <a:xfrm>
              <a:off x="4325" y="2312"/>
              <a:ext cx="1005" cy="3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Datagram</a:t>
              </a:r>
            </a:p>
            <a:p>
              <a:pPr algn="ctr"/>
              <a:r>
                <a:rPr lang="en-US" sz="2000">
                  <a:latin typeface="Comic Sans MS" pitchFamily="66" charset="0"/>
                </a:rPr>
                <a:t>Networks</a:t>
              </a: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574" y="1955"/>
              <a:ext cx="1184" cy="361"/>
              <a:chOff x="1009" y="1954"/>
              <a:chExt cx="1184" cy="361"/>
            </a:xfrm>
          </p:grpSpPr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1009" y="2114"/>
                <a:ext cx="1184" cy="201"/>
                <a:chOff x="1009" y="2114"/>
                <a:chExt cx="1184" cy="201"/>
              </a:xfrm>
            </p:grpSpPr>
            <p:sp>
              <p:nvSpPr>
                <p:cNvPr id="108565" name="Line 20"/>
                <p:cNvSpPr>
                  <a:spLocks noChangeShapeType="1"/>
                </p:cNvSpPr>
                <p:nvPr/>
              </p:nvSpPr>
              <p:spPr bwMode="auto">
                <a:xfrm>
                  <a:off x="1009" y="2118"/>
                  <a:ext cx="1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66" name="Line 21"/>
                <p:cNvSpPr>
                  <a:spLocks noChangeShapeType="1"/>
                </p:cNvSpPr>
                <p:nvPr/>
              </p:nvSpPr>
              <p:spPr bwMode="auto">
                <a:xfrm>
                  <a:off x="2193" y="2129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67" name="Line 22"/>
                <p:cNvSpPr>
                  <a:spLocks noChangeShapeType="1"/>
                </p:cNvSpPr>
                <p:nvPr/>
              </p:nvSpPr>
              <p:spPr bwMode="auto">
                <a:xfrm>
                  <a:off x="1010" y="2114"/>
                  <a:ext cx="0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564" name="Line 23"/>
              <p:cNvSpPr>
                <a:spLocks noChangeShapeType="1"/>
              </p:cNvSpPr>
              <p:nvPr/>
            </p:nvSpPr>
            <p:spPr bwMode="auto">
              <a:xfrm>
                <a:off x="1588" y="1954"/>
                <a:ext cx="0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589213" y="1947863"/>
            <a:ext cx="3816350" cy="573087"/>
            <a:chOff x="1009" y="1954"/>
            <a:chExt cx="1184" cy="361"/>
          </a:xfrm>
        </p:grpSpPr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1009" y="2114"/>
              <a:ext cx="1184" cy="201"/>
              <a:chOff x="1009" y="2114"/>
              <a:chExt cx="1184" cy="201"/>
            </a:xfrm>
          </p:grpSpPr>
          <p:sp>
            <p:nvSpPr>
              <p:cNvPr id="108556" name="Line 26"/>
              <p:cNvSpPr>
                <a:spLocks noChangeShapeType="1"/>
              </p:cNvSpPr>
              <p:nvPr/>
            </p:nvSpPr>
            <p:spPr bwMode="auto">
              <a:xfrm>
                <a:off x="1009" y="2118"/>
                <a:ext cx="1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57" name="Line 27"/>
              <p:cNvSpPr>
                <a:spLocks noChangeShapeType="1"/>
              </p:cNvSpPr>
              <p:nvPr/>
            </p:nvSpPr>
            <p:spPr bwMode="auto">
              <a:xfrm>
                <a:off x="2193" y="2129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58" name="Line 28"/>
              <p:cNvSpPr>
                <a:spLocks noChangeShapeType="1"/>
              </p:cNvSpPr>
              <p:nvPr/>
            </p:nvSpPr>
            <p:spPr bwMode="auto">
              <a:xfrm>
                <a:off x="1010" y="2114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5" name="Line 29"/>
            <p:cNvSpPr>
              <a:spLocks noChangeShapeType="1"/>
            </p:cNvSpPr>
            <p:nvPr/>
          </p:nvSpPr>
          <p:spPr bwMode="auto">
            <a:xfrm>
              <a:off x="1588" y="1954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3" name="Text Box 32"/>
          <p:cNvSpPr txBox="1">
            <a:spLocks noChangeArrowheads="1"/>
          </p:cNvSpPr>
          <p:nvPr/>
        </p:nvSpPr>
        <p:spPr bwMode="auto">
          <a:xfrm>
            <a:off x="935038" y="4997450"/>
            <a:ext cx="68389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Comic Sans MS" pitchFamily="66" charset="0"/>
              </a:rPr>
              <a:t> Datagram network is </a:t>
            </a:r>
            <a:r>
              <a:rPr lang="en-US" sz="2000" i="1" u="sng">
                <a:latin typeface="Comic Sans MS" pitchFamily="66" charset="0"/>
              </a:rPr>
              <a:t>not</a:t>
            </a:r>
            <a:r>
              <a:rPr lang="en-US" sz="2000">
                <a:latin typeface="Comic Sans MS" pitchFamily="66" charset="0"/>
              </a:rPr>
              <a:t> either connection-oriented </a:t>
            </a:r>
          </a:p>
          <a:p>
            <a:r>
              <a:rPr lang="en-US" sz="2000">
                <a:latin typeface="Comic Sans MS" pitchFamily="66" charset="0"/>
              </a:rPr>
              <a:t>or connectionless.</a:t>
            </a:r>
          </a:p>
          <a:p>
            <a:pPr>
              <a:buFontTx/>
              <a:buChar char="•"/>
            </a:pPr>
            <a:r>
              <a:rPr lang="en-US" sz="2000">
                <a:latin typeface="Comic Sans MS" pitchFamily="66" charset="0"/>
              </a:rPr>
              <a:t> Internet provides both connection-oriented (TCP) and </a:t>
            </a:r>
          </a:p>
          <a:p>
            <a:r>
              <a:rPr lang="en-US" sz="2000">
                <a:latin typeface="Comic Sans MS" pitchFamily="66" charset="0"/>
              </a:rPr>
              <a:t>connectionless services (UDP) to 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04200" cy="7461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pitchFamily="34" charset="-127"/>
              </a:rPr>
              <a:t>Event Timing</a:t>
            </a:r>
          </a:p>
        </p:txBody>
      </p:sp>
      <p:pic>
        <p:nvPicPr>
          <p:cNvPr id="114691" name="Picture 4"/>
          <p:cNvPicPr>
            <a:picLocks noChangeAspect="1" noChangeArrowheads="1"/>
          </p:cNvPicPr>
          <p:nvPr/>
        </p:nvPicPr>
        <p:blipFill>
          <a:blip r:embed="rId2"/>
          <a:srcRect b="6087"/>
          <a:stretch>
            <a:fillRect/>
          </a:stretch>
        </p:blipFill>
        <p:spPr bwMode="auto">
          <a:xfrm>
            <a:off x="152400" y="827088"/>
            <a:ext cx="8839200" cy="603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609600"/>
          </a:xfrm>
        </p:spPr>
        <p:txBody>
          <a:bodyPr/>
          <a:lstStyle/>
          <a:p>
            <a:r>
              <a:rPr lang="en-US" sz="3200" dirty="0" smtClean="0"/>
              <a:t>What’s the Internet:</a:t>
            </a:r>
            <a:endParaRPr lang="en-US" dirty="0" smtClean="0"/>
          </a:p>
        </p:txBody>
      </p:sp>
      <p:sp>
        <p:nvSpPr>
          <p:cNvPr id="30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43013"/>
            <a:ext cx="4613275" cy="5157787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Millions of connected computing devices: </a:t>
            </a:r>
            <a:r>
              <a:rPr lang="en-US" sz="2200" i="1" dirty="0" smtClean="0">
                <a:solidFill>
                  <a:srgbClr val="FF0000"/>
                </a:solidFill>
              </a:rPr>
              <a:t>hosts or end systems </a:t>
            </a:r>
            <a:r>
              <a:rPr lang="en-US" sz="2200" dirty="0" smtClean="0"/>
              <a:t>running </a:t>
            </a:r>
            <a:r>
              <a:rPr lang="en-US" sz="2200" i="1" dirty="0" smtClean="0">
                <a:solidFill>
                  <a:srgbClr val="FF0000"/>
                </a:solidFill>
              </a:rPr>
              <a:t>network apps</a:t>
            </a:r>
          </a:p>
          <a:p>
            <a:endParaRPr lang="en-US" sz="2200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Internet: </a:t>
            </a:r>
            <a:r>
              <a:rPr lang="en-US" sz="2400" dirty="0" smtClean="0">
                <a:solidFill>
                  <a:srgbClr val="FF0000"/>
                </a:solidFill>
              </a:rPr>
              <a:t>“network of networks”</a:t>
            </a:r>
          </a:p>
          <a:p>
            <a:pPr lvl="1"/>
            <a:r>
              <a:rPr lang="en-US" sz="2000" dirty="0" smtClean="0"/>
              <a:t>loosely hierarchical</a:t>
            </a:r>
          </a:p>
          <a:p>
            <a:pPr lvl="1"/>
            <a:r>
              <a:rPr lang="en-US" sz="2000" dirty="0" smtClean="0"/>
              <a:t>public In</a:t>
            </a:r>
            <a:r>
              <a:rPr lang="en-US" sz="2000" dirty="0" smtClean="0">
                <a:solidFill>
                  <a:srgbClr val="FF0000"/>
                </a:solidFill>
              </a:rPr>
              <a:t>ter</a:t>
            </a:r>
            <a:r>
              <a:rPr lang="en-US" sz="2000" dirty="0" smtClean="0"/>
              <a:t>net versus private in</a:t>
            </a:r>
            <a:r>
              <a:rPr lang="en-US" sz="2000" dirty="0" smtClean="0">
                <a:solidFill>
                  <a:srgbClr val="FF0000"/>
                </a:solidFill>
              </a:rPr>
              <a:t>tra</a:t>
            </a:r>
            <a:r>
              <a:rPr lang="en-US" sz="2000" dirty="0" smtClean="0"/>
              <a:t>net</a:t>
            </a:r>
          </a:p>
          <a:p>
            <a:pPr lvl="1"/>
            <a:r>
              <a:rPr lang="en-US" sz="2000" dirty="0" smtClean="0"/>
              <a:t>Private intranet restrict the flow of messages to and from the network</a:t>
            </a:r>
          </a:p>
          <a:p>
            <a:endParaRPr lang="en-US" sz="2200" dirty="0" smtClean="0"/>
          </a:p>
          <a:p>
            <a:r>
              <a:rPr lang="en-US" sz="2400" i="1" dirty="0" smtClean="0">
                <a:solidFill>
                  <a:srgbClr val="FF0000"/>
                </a:solidFill>
              </a:rPr>
              <a:t>Protocols: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control sending, receiving of </a:t>
            </a:r>
            <a:r>
              <a:rPr lang="en-US" sz="2400" dirty="0" err="1" smtClean="0"/>
              <a:t>msgs</a:t>
            </a:r>
            <a:endParaRPr lang="en-US" sz="2400" dirty="0" smtClean="0"/>
          </a:p>
          <a:p>
            <a:pPr lvl="1"/>
            <a:r>
              <a:rPr lang="en-US" sz="2000" dirty="0" smtClean="0"/>
              <a:t>e.g., TCP, IP, HTTP, FTP,  PPP</a:t>
            </a:r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4918075" y="1243013"/>
            <a:ext cx="3678238" cy="4957762"/>
            <a:chOff x="2918" y="219"/>
            <a:chExt cx="2641" cy="3714"/>
          </a:xfrm>
        </p:grpSpPr>
        <p:sp>
          <p:nvSpPr>
            <p:cNvPr id="3098" name="Freeform 7"/>
            <p:cNvSpPr>
              <a:spLocks/>
            </p:cNvSpPr>
            <p:nvPr/>
          </p:nvSpPr>
          <p:spPr bwMode="auto">
            <a:xfrm>
              <a:off x="4267" y="1271"/>
              <a:ext cx="1292" cy="1255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Freeform 8"/>
            <p:cNvSpPr>
              <a:spLocks/>
            </p:cNvSpPr>
            <p:nvPr/>
          </p:nvSpPr>
          <p:spPr bwMode="auto">
            <a:xfrm>
              <a:off x="2918" y="1164"/>
              <a:ext cx="1340" cy="1191"/>
            </a:xfrm>
            <a:custGeom>
              <a:avLst/>
              <a:gdLst>
                <a:gd name="T0" fmla="*/ 550 w 1340"/>
                <a:gd name="T1" fmla="*/ 42 h 1191"/>
                <a:gd name="T2" fmla="*/ 82 w 1340"/>
                <a:gd name="T3" fmla="*/ 60 h 1191"/>
                <a:gd name="T4" fmla="*/ 58 w 1340"/>
                <a:gd name="T5" fmla="*/ 402 h 1191"/>
                <a:gd name="T6" fmla="*/ 28 w 1340"/>
                <a:gd name="T7" fmla="*/ 720 h 1191"/>
                <a:gd name="T8" fmla="*/ 112 w 1340"/>
                <a:gd name="T9" fmla="*/ 870 h 1191"/>
                <a:gd name="T10" fmla="*/ 538 w 1340"/>
                <a:gd name="T11" fmla="*/ 876 h 1191"/>
                <a:gd name="T12" fmla="*/ 640 w 1340"/>
                <a:gd name="T13" fmla="*/ 1128 h 1191"/>
                <a:gd name="T14" fmla="*/ 1234 w 1340"/>
                <a:gd name="T15" fmla="*/ 1098 h 1191"/>
                <a:gd name="T16" fmla="*/ 1276 w 1340"/>
                <a:gd name="T17" fmla="*/ 570 h 1191"/>
                <a:gd name="T18" fmla="*/ 1204 w 1340"/>
                <a:gd name="T19" fmla="*/ 342 h 1191"/>
                <a:gd name="T20" fmla="*/ 760 w 1340"/>
                <a:gd name="T21" fmla="*/ 288 h 1191"/>
                <a:gd name="T22" fmla="*/ 550 w 1340"/>
                <a:gd name="T23" fmla="*/ 42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Freeform 9"/>
            <p:cNvSpPr>
              <a:spLocks/>
            </p:cNvSpPr>
            <p:nvPr/>
          </p:nvSpPr>
          <p:spPr bwMode="auto">
            <a:xfrm>
              <a:off x="3183" y="2252"/>
              <a:ext cx="2135" cy="1662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002" y="1266"/>
              <a:ext cx="527" cy="239"/>
              <a:chOff x="3552" y="246"/>
              <a:chExt cx="527" cy="248"/>
            </a:xfrm>
          </p:grpSpPr>
          <p:graphicFrame>
            <p:nvGraphicFramePr>
              <p:cNvPr id="3090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042" name="Clip" r:id="rId3" imgW="1305000" imgH="1085760" progId="">
                  <p:embed/>
                </p:oleObj>
              </a:graphicData>
            </a:graphic>
          </p:graphicFrame>
          <p:graphicFrame>
            <p:nvGraphicFramePr>
              <p:cNvPr id="3091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043" name="Clip" r:id="rId4" imgW="676440" imgH="485640" progId="">
                  <p:embed/>
                </p:oleObj>
              </a:graphicData>
            </a:graphic>
          </p:graphicFrame>
          <p:sp>
            <p:nvSpPr>
              <p:cNvPr id="3332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002" y="1712"/>
              <a:ext cx="527" cy="239"/>
              <a:chOff x="3552" y="246"/>
              <a:chExt cx="527" cy="248"/>
            </a:xfrm>
          </p:grpSpPr>
          <p:graphicFrame>
            <p:nvGraphicFramePr>
              <p:cNvPr id="3088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040" name="Clip" r:id="rId5" imgW="1305000" imgH="1085760" progId="">
                  <p:embed/>
                </p:oleObj>
              </a:graphicData>
            </a:graphic>
          </p:graphicFrame>
          <p:graphicFrame>
            <p:nvGraphicFramePr>
              <p:cNvPr id="3089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041" name="Clip" r:id="rId6" imgW="676440" imgH="485640" progId="">
                  <p:embed/>
                </p:oleObj>
              </a:graphicData>
            </a:graphic>
          </p:graphicFrame>
          <p:sp>
            <p:nvSpPr>
              <p:cNvPr id="3331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272" y="1552"/>
              <a:ext cx="51" cy="161"/>
              <a:chOff x="3842" y="406"/>
              <a:chExt cx="51" cy="167"/>
            </a:xfrm>
          </p:grpSpPr>
          <p:sp>
            <p:nvSpPr>
              <p:cNvPr id="3328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9" name="Oval 2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0" name="Oval 2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610" y="1929"/>
              <a:ext cx="150" cy="296"/>
              <a:chOff x="4180" y="783"/>
              <a:chExt cx="150" cy="307"/>
            </a:xfrm>
          </p:grpSpPr>
          <p:sp>
            <p:nvSpPr>
              <p:cNvPr id="3320" name="AutoShape 2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1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2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3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4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5" name="Line 2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6" name="Rectangle 2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7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 rot="-5400000">
              <a:off x="3833" y="1991"/>
              <a:ext cx="61" cy="167"/>
              <a:chOff x="3842" y="406"/>
              <a:chExt cx="51" cy="167"/>
            </a:xfrm>
          </p:grpSpPr>
          <p:sp>
            <p:nvSpPr>
              <p:cNvPr id="3317" name="Oval 3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8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9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6" name="Line 35"/>
            <p:cNvSpPr>
              <a:spLocks noChangeShapeType="1"/>
            </p:cNvSpPr>
            <p:nvPr/>
          </p:nvSpPr>
          <p:spPr bwMode="auto">
            <a:xfrm>
              <a:off x="3708" y="1860"/>
              <a:ext cx="3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36"/>
            <p:cNvSpPr>
              <a:spLocks noChangeShapeType="1"/>
            </p:cNvSpPr>
            <p:nvPr/>
          </p:nvSpPr>
          <p:spPr bwMode="auto">
            <a:xfrm>
              <a:off x="3710" y="1858"/>
              <a:ext cx="1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37"/>
            <p:cNvSpPr>
              <a:spLocks noChangeShapeType="1"/>
            </p:cNvSpPr>
            <p:nvPr/>
          </p:nvSpPr>
          <p:spPr bwMode="auto">
            <a:xfrm>
              <a:off x="4066" y="1856"/>
              <a:ext cx="1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38"/>
            <p:cNvSpPr>
              <a:spLocks noChangeShapeType="1"/>
            </p:cNvSpPr>
            <p:nvPr/>
          </p:nvSpPr>
          <p:spPr bwMode="auto">
            <a:xfrm>
              <a:off x="3492" y="1456"/>
              <a:ext cx="208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Line 39"/>
            <p:cNvSpPr>
              <a:spLocks noChangeShapeType="1"/>
            </p:cNvSpPr>
            <p:nvPr/>
          </p:nvSpPr>
          <p:spPr bwMode="auto">
            <a:xfrm flipV="1">
              <a:off x="3502" y="1670"/>
              <a:ext cx="198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Line 40"/>
            <p:cNvSpPr>
              <a:spLocks noChangeShapeType="1"/>
            </p:cNvSpPr>
            <p:nvPr/>
          </p:nvSpPr>
          <p:spPr bwMode="auto">
            <a:xfrm flipV="1">
              <a:off x="3880" y="1734"/>
              <a:ext cx="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3966" y="1913"/>
              <a:ext cx="150" cy="296"/>
              <a:chOff x="4180" y="783"/>
              <a:chExt cx="150" cy="307"/>
            </a:xfrm>
          </p:grpSpPr>
          <p:sp>
            <p:nvSpPr>
              <p:cNvPr id="3309" name="AutoShape 4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0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1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2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3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4" name="Line 4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5" name="Rectangle 4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6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278" y="2376"/>
              <a:ext cx="344" cy="694"/>
              <a:chOff x="3314" y="1248"/>
              <a:chExt cx="344" cy="694"/>
            </a:xfrm>
          </p:grpSpPr>
          <p:graphicFrame>
            <p:nvGraphicFramePr>
              <p:cNvPr id="3086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1038" name="Clip" r:id="rId7" imgW="1305000" imgH="1085760" progId="">
                  <p:embed/>
                </p:oleObj>
              </a:graphicData>
            </a:graphic>
          </p:graphicFrame>
          <p:sp>
            <p:nvSpPr>
              <p:cNvPr id="3302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087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1039" name="Clip" r:id="rId8" imgW="1305000" imgH="1085760" progId="">
                  <p:embed/>
                </p:oleObj>
              </a:graphicData>
            </a:graphic>
          </p:graphicFrame>
          <p:sp>
            <p:nvSpPr>
              <p:cNvPr id="3303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3306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07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08" name="Oval 5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05" name="Line 5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074" name="Object 60"/>
            <p:cNvGraphicFramePr>
              <a:graphicFrameLocks noChangeAspect="1"/>
            </p:cNvGraphicFramePr>
            <p:nvPr/>
          </p:nvGraphicFramePr>
          <p:xfrm>
            <a:off x="3902" y="3133"/>
            <a:ext cx="299" cy="248"/>
          </p:xfrm>
          <a:graphic>
            <a:graphicData uri="http://schemas.openxmlformats.org/presentationml/2006/ole">
              <p:oleObj spid="_x0000_s1026" name="Clip" r:id="rId9" imgW="1305000" imgH="1085760" progId="">
                <p:embed/>
              </p:oleObj>
            </a:graphicData>
          </a:graphic>
        </p:graphicFrame>
        <p:graphicFrame>
          <p:nvGraphicFramePr>
            <p:cNvPr id="3075" name="Object 61"/>
            <p:cNvGraphicFramePr>
              <a:graphicFrameLocks noChangeAspect="1"/>
            </p:cNvGraphicFramePr>
            <p:nvPr/>
          </p:nvGraphicFramePr>
          <p:xfrm>
            <a:off x="3460" y="3124"/>
            <a:ext cx="299" cy="248"/>
          </p:xfrm>
          <a:graphic>
            <a:graphicData uri="http://schemas.openxmlformats.org/presentationml/2006/ole">
              <p:oleObj spid="_x0000_s1027" name="Clip" r:id="rId10" imgW="1305000" imgH="1085760" progId="">
                <p:embed/>
              </p:oleObj>
            </a:graphicData>
          </a:graphic>
        </p:graphicFrame>
        <p:sp>
          <p:nvSpPr>
            <p:cNvPr id="3114" name="Oval 62"/>
            <p:cNvSpPr>
              <a:spLocks noChangeArrowheads="1"/>
            </p:cNvSpPr>
            <p:nvPr/>
          </p:nvSpPr>
          <p:spPr bwMode="auto">
            <a:xfrm rot="-5400000">
              <a:off x="3759" y="3203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Oval 63"/>
            <p:cNvSpPr>
              <a:spLocks noChangeArrowheads="1"/>
            </p:cNvSpPr>
            <p:nvPr/>
          </p:nvSpPr>
          <p:spPr bwMode="auto">
            <a:xfrm rot="-5400000">
              <a:off x="3820" y="3202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Oval 64"/>
            <p:cNvSpPr>
              <a:spLocks noChangeArrowheads="1"/>
            </p:cNvSpPr>
            <p:nvPr/>
          </p:nvSpPr>
          <p:spPr bwMode="auto">
            <a:xfrm rot="-5400000">
              <a:off x="3875" y="3205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65"/>
            <p:cNvSpPr>
              <a:spLocks noChangeShapeType="1"/>
            </p:cNvSpPr>
            <p:nvPr/>
          </p:nvSpPr>
          <p:spPr bwMode="auto">
            <a:xfrm rot="-5400000">
              <a:off x="4062" y="3114"/>
              <a:ext cx="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66"/>
            <p:cNvSpPr>
              <a:spLocks noChangeShapeType="1"/>
            </p:cNvSpPr>
            <p:nvPr/>
          </p:nvSpPr>
          <p:spPr bwMode="auto">
            <a:xfrm rot="5400000" flipH="1">
              <a:off x="3612" y="3108"/>
              <a:ext cx="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67"/>
            <p:cNvSpPr>
              <a:spLocks noChangeShapeType="1"/>
            </p:cNvSpPr>
            <p:nvPr/>
          </p:nvSpPr>
          <p:spPr bwMode="auto">
            <a:xfrm rot="16200000" flipV="1">
              <a:off x="3862" y="2864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Line 68"/>
            <p:cNvSpPr>
              <a:spLocks noChangeShapeType="1"/>
            </p:cNvSpPr>
            <p:nvPr/>
          </p:nvSpPr>
          <p:spPr bwMode="auto">
            <a:xfrm flipV="1">
              <a:off x="3622" y="2808"/>
              <a:ext cx="6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Line 69"/>
            <p:cNvSpPr>
              <a:spLocks noChangeShapeType="1"/>
            </p:cNvSpPr>
            <p:nvPr/>
          </p:nvSpPr>
          <p:spPr bwMode="auto">
            <a:xfrm>
              <a:off x="4054" y="2842"/>
              <a:ext cx="218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Line 70"/>
            <p:cNvSpPr>
              <a:spLocks noChangeShapeType="1"/>
            </p:cNvSpPr>
            <p:nvPr/>
          </p:nvSpPr>
          <p:spPr bwMode="auto">
            <a:xfrm flipH="1">
              <a:off x="4626" y="2840"/>
              <a:ext cx="200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6" name="Object 71"/>
            <p:cNvGraphicFramePr>
              <a:graphicFrameLocks noChangeAspect="1"/>
            </p:cNvGraphicFramePr>
            <p:nvPr/>
          </p:nvGraphicFramePr>
          <p:xfrm>
            <a:off x="4753" y="2505"/>
            <a:ext cx="146" cy="180"/>
          </p:xfrm>
          <a:graphic>
            <a:graphicData uri="http://schemas.openxmlformats.org/presentationml/2006/ole">
              <p:oleObj spid="_x0000_s1028" name="Clip" r:id="rId11" imgW="981000" imgH="1209600" progId="">
                <p:embed/>
              </p:oleObj>
            </a:graphicData>
          </a:graphic>
        </p:graphicFrame>
        <p:graphicFrame>
          <p:nvGraphicFramePr>
            <p:cNvPr id="3077" name="Object 72"/>
            <p:cNvGraphicFramePr>
              <a:graphicFrameLocks noChangeAspect="1"/>
            </p:cNvGraphicFramePr>
            <p:nvPr/>
          </p:nvGraphicFramePr>
          <p:xfrm>
            <a:off x="3793" y="2565"/>
            <a:ext cx="146" cy="180"/>
          </p:xfrm>
          <a:graphic>
            <a:graphicData uri="http://schemas.openxmlformats.org/presentationml/2006/ole">
              <p:oleObj spid="_x0000_s1029" name="Clip" r:id="rId12" imgW="981000" imgH="1209600" progId="">
                <p:embed/>
              </p:oleObj>
            </a:graphicData>
          </a:graphic>
        </p:graphicFrame>
        <p:sp>
          <p:nvSpPr>
            <p:cNvPr id="3123" name="Freeform 73"/>
            <p:cNvSpPr>
              <a:spLocks/>
            </p:cNvSpPr>
            <p:nvPr/>
          </p:nvSpPr>
          <p:spPr bwMode="auto">
            <a:xfrm>
              <a:off x="3852" y="2397"/>
              <a:ext cx="972" cy="228"/>
            </a:xfrm>
            <a:custGeom>
              <a:avLst/>
              <a:gdLst>
                <a:gd name="T0" fmla="*/ 0 w 972"/>
                <a:gd name="T1" fmla="*/ 228 h 228"/>
                <a:gd name="T2" fmla="*/ 432 w 972"/>
                <a:gd name="T3" fmla="*/ 9 h 228"/>
                <a:gd name="T4" fmla="*/ 972 w 972"/>
                <a:gd name="T5" fmla="*/ 171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74"/>
            <p:cNvGrpSpPr>
              <a:grpSpLocks/>
            </p:cNvGrpSpPr>
            <p:nvPr/>
          </p:nvGrpSpPr>
          <p:grpSpPr bwMode="auto">
            <a:xfrm>
              <a:off x="4043" y="3462"/>
              <a:ext cx="292" cy="320"/>
              <a:chOff x="2870" y="1518"/>
              <a:chExt cx="292" cy="320"/>
            </a:xfrm>
          </p:grpSpPr>
          <p:graphicFrame>
            <p:nvGraphicFramePr>
              <p:cNvPr id="3084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6" name="Clip" r:id="rId13" imgW="819000" imgH="847800" progId="">
                  <p:embed/>
                </p:oleObj>
              </a:graphicData>
            </a:graphic>
          </p:graphicFrame>
          <p:graphicFrame>
            <p:nvGraphicFramePr>
              <p:cNvPr id="3085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7" name="Clip" r:id="rId14" imgW="1266840" imgH="1200240" progId="">
                  <p:embed/>
                </p:oleObj>
              </a:graphicData>
            </a:graphic>
          </p:graphicFrame>
        </p:grpSp>
        <p:grpSp>
          <p:nvGrpSpPr>
            <p:cNvPr id="12" name="Group 77"/>
            <p:cNvGrpSpPr>
              <a:grpSpLocks/>
            </p:cNvGrpSpPr>
            <p:nvPr/>
          </p:nvGrpSpPr>
          <p:grpSpPr bwMode="auto">
            <a:xfrm>
              <a:off x="4601" y="3486"/>
              <a:ext cx="292" cy="320"/>
              <a:chOff x="2870" y="1518"/>
              <a:chExt cx="292" cy="320"/>
            </a:xfrm>
          </p:grpSpPr>
          <p:graphicFrame>
            <p:nvGraphicFramePr>
              <p:cNvPr id="3082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4" name="Clip" r:id="rId15" imgW="819000" imgH="847800" progId="">
                  <p:embed/>
                </p:oleObj>
              </a:graphicData>
            </a:graphic>
          </p:graphicFrame>
          <p:graphicFrame>
            <p:nvGraphicFramePr>
              <p:cNvPr id="3083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5" name="Clip" r:id="rId16" imgW="1266840" imgH="1200240" progId="">
                  <p:embed/>
                </p:oleObj>
              </a:graphicData>
            </a:graphic>
          </p:graphicFrame>
        </p:grpSp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4304" y="3273"/>
              <a:ext cx="272" cy="282"/>
              <a:chOff x="4733" y="2082"/>
              <a:chExt cx="272" cy="282"/>
            </a:xfrm>
          </p:grpSpPr>
          <p:graphicFrame>
            <p:nvGraphicFramePr>
              <p:cNvPr id="3081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1033" name="Clip" r:id="rId17" imgW="819000" imgH="847800" progId="">
                  <p:embed/>
                </p:oleObj>
              </a:graphicData>
            </a:graphic>
          </p:graphicFrame>
          <p:sp>
            <p:nvSpPr>
              <p:cNvPr id="3301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27" name="Line 83"/>
            <p:cNvSpPr>
              <a:spLocks noChangeShapeType="1"/>
            </p:cNvSpPr>
            <p:nvPr/>
          </p:nvSpPr>
          <p:spPr bwMode="auto">
            <a:xfrm>
              <a:off x="4524" y="3201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5041" y="2769"/>
              <a:ext cx="150" cy="307"/>
              <a:chOff x="4180" y="783"/>
              <a:chExt cx="150" cy="307"/>
            </a:xfrm>
          </p:grpSpPr>
          <p:sp>
            <p:nvSpPr>
              <p:cNvPr id="3293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4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5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6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7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8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9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0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5032" y="3102"/>
              <a:ext cx="150" cy="307"/>
              <a:chOff x="4180" y="783"/>
              <a:chExt cx="150" cy="307"/>
            </a:xfrm>
          </p:grpSpPr>
          <p:sp>
            <p:nvSpPr>
              <p:cNvPr id="3285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6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7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9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0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1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2" name="Rectangle 10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30" name="Line 102"/>
            <p:cNvSpPr>
              <a:spLocks noChangeShapeType="1"/>
            </p:cNvSpPr>
            <p:nvPr/>
          </p:nvSpPr>
          <p:spPr bwMode="auto">
            <a:xfrm rot="5400000" flipH="1">
              <a:off x="4754" y="3049"/>
              <a:ext cx="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Line 103"/>
            <p:cNvSpPr>
              <a:spLocks noChangeShapeType="1"/>
            </p:cNvSpPr>
            <p:nvPr/>
          </p:nvSpPr>
          <p:spPr bwMode="auto">
            <a:xfrm rot="-5400000">
              <a:off x="5018" y="3239"/>
              <a:ext cx="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Line 104"/>
            <p:cNvSpPr>
              <a:spLocks noChangeShapeType="1"/>
            </p:cNvSpPr>
            <p:nvPr/>
          </p:nvSpPr>
          <p:spPr bwMode="auto">
            <a:xfrm rot="-5400000">
              <a:off x="5011" y="2888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5"/>
            <p:cNvSpPr>
              <a:spLocks noChangeShapeType="1"/>
            </p:cNvSpPr>
            <p:nvPr/>
          </p:nvSpPr>
          <p:spPr bwMode="auto">
            <a:xfrm flipV="1">
              <a:off x="4062" y="1494"/>
              <a:ext cx="330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6"/>
            <p:cNvSpPr>
              <a:spLocks noChangeShapeType="1"/>
            </p:cNvSpPr>
            <p:nvPr/>
          </p:nvSpPr>
          <p:spPr bwMode="auto">
            <a:xfrm>
              <a:off x="4734" y="1482"/>
              <a:ext cx="348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7"/>
            <p:cNvSpPr>
              <a:spLocks noChangeShapeType="1"/>
            </p:cNvSpPr>
            <p:nvPr/>
          </p:nvSpPr>
          <p:spPr bwMode="auto">
            <a:xfrm flipH="1">
              <a:off x="5106" y="1734"/>
              <a:ext cx="174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8"/>
            <p:cNvSpPr>
              <a:spLocks noChangeShapeType="1"/>
            </p:cNvSpPr>
            <p:nvPr/>
          </p:nvSpPr>
          <p:spPr bwMode="auto">
            <a:xfrm>
              <a:off x="4554" y="1566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9"/>
            <p:cNvSpPr>
              <a:spLocks noChangeShapeType="1"/>
            </p:cNvSpPr>
            <p:nvPr/>
          </p:nvSpPr>
          <p:spPr bwMode="auto">
            <a:xfrm>
              <a:off x="4572" y="2052"/>
              <a:ext cx="384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10"/>
            <p:cNvSpPr>
              <a:spLocks noChangeShapeType="1"/>
            </p:cNvSpPr>
            <p:nvPr/>
          </p:nvSpPr>
          <p:spPr bwMode="auto">
            <a:xfrm flipH="1">
              <a:off x="4902" y="2400"/>
              <a:ext cx="192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11"/>
            <p:cNvSpPr>
              <a:spLocks noChangeShapeType="1"/>
            </p:cNvSpPr>
            <p:nvPr/>
          </p:nvSpPr>
          <p:spPr bwMode="auto">
            <a:xfrm flipH="1">
              <a:off x="4740" y="1710"/>
              <a:ext cx="40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Line 112"/>
            <p:cNvSpPr>
              <a:spLocks noChangeShapeType="1"/>
            </p:cNvSpPr>
            <p:nvPr/>
          </p:nvSpPr>
          <p:spPr bwMode="auto">
            <a:xfrm flipH="1">
              <a:off x="4746" y="1290"/>
              <a:ext cx="25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Line 113"/>
            <p:cNvSpPr>
              <a:spLocks noChangeShapeType="1"/>
            </p:cNvSpPr>
            <p:nvPr/>
          </p:nvSpPr>
          <p:spPr bwMode="auto">
            <a:xfrm flipH="1">
              <a:off x="5262" y="1422"/>
              <a:ext cx="144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Text Box 114"/>
            <p:cNvSpPr txBox="1">
              <a:spLocks noChangeArrowheads="1"/>
            </p:cNvSpPr>
            <p:nvPr/>
          </p:nvSpPr>
          <p:spPr bwMode="auto">
            <a:xfrm>
              <a:off x="3278" y="1151"/>
              <a:ext cx="89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local ISP</a:t>
              </a:r>
              <a:endParaRPr lang="en-US"/>
            </a:p>
          </p:txBody>
        </p:sp>
        <p:sp>
          <p:nvSpPr>
            <p:cNvPr id="3143" name="Text Box 115"/>
            <p:cNvSpPr txBox="1">
              <a:spLocks noChangeArrowheads="1"/>
            </p:cNvSpPr>
            <p:nvPr/>
          </p:nvSpPr>
          <p:spPr bwMode="auto">
            <a:xfrm>
              <a:off x="3230" y="3407"/>
              <a:ext cx="845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company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network</a:t>
              </a:r>
              <a:endParaRPr lang="en-US"/>
            </a:p>
          </p:txBody>
        </p:sp>
        <p:sp>
          <p:nvSpPr>
            <p:cNvPr id="3144" name="Text Box 116"/>
            <p:cNvSpPr txBox="1">
              <a:spLocks noChangeArrowheads="1"/>
            </p:cNvSpPr>
            <p:nvPr/>
          </p:nvSpPr>
          <p:spPr bwMode="auto">
            <a:xfrm>
              <a:off x="4376" y="2015"/>
              <a:ext cx="117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regional ISP</a:t>
              </a:r>
            </a:p>
          </p:txBody>
        </p:sp>
        <p:grpSp>
          <p:nvGrpSpPr>
            <p:cNvPr id="16" name="Group 117"/>
            <p:cNvGrpSpPr>
              <a:grpSpLocks/>
            </p:cNvGrpSpPr>
            <p:nvPr/>
          </p:nvGrpSpPr>
          <p:grpSpPr bwMode="auto">
            <a:xfrm>
              <a:off x="3588" y="219"/>
              <a:ext cx="360" cy="175"/>
              <a:chOff x="3600" y="219"/>
              <a:chExt cx="360" cy="175"/>
            </a:xfrm>
          </p:grpSpPr>
          <p:sp>
            <p:nvSpPr>
              <p:cNvPr id="3272" name="Oval 11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3" name="Line 11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4" name="Line 12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5" name="Rectangle 12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76" name="Oval 12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2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82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3" name="Line 12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4" name="Line 12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2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79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" name="Line 12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" name="Line 1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31"/>
            <p:cNvGrpSpPr>
              <a:grpSpLocks/>
            </p:cNvGrpSpPr>
            <p:nvPr/>
          </p:nvGrpSpPr>
          <p:grpSpPr bwMode="auto">
            <a:xfrm>
              <a:off x="3595" y="651"/>
              <a:ext cx="150" cy="307"/>
              <a:chOff x="4180" y="783"/>
              <a:chExt cx="150" cy="307"/>
            </a:xfrm>
          </p:grpSpPr>
          <p:sp>
            <p:nvSpPr>
              <p:cNvPr id="3264" name="AutoShape 13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5" name="Rectangle 13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6" name="Rectangle 13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7" name="AutoShape 13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8" name="Line 13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9" name="Line 13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0" name="Rectangle 13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1" name="Rectangle 13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078" name="Object 140"/>
            <p:cNvGraphicFramePr>
              <a:graphicFrameLocks noChangeAspect="1"/>
            </p:cNvGraphicFramePr>
            <p:nvPr/>
          </p:nvGraphicFramePr>
          <p:xfrm>
            <a:off x="4496" y="260"/>
            <a:ext cx="299" cy="239"/>
          </p:xfrm>
          <a:graphic>
            <a:graphicData uri="http://schemas.openxmlformats.org/presentationml/2006/ole">
              <p:oleObj spid="_x0000_s1030" name="Clip" r:id="rId18" imgW="1305000" imgH="1085760" progId="">
                <p:embed/>
              </p:oleObj>
            </a:graphicData>
          </a:graphic>
        </p:graphicFrame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4451" y="714"/>
              <a:ext cx="292" cy="320"/>
              <a:chOff x="2870" y="1518"/>
              <a:chExt cx="292" cy="320"/>
            </a:xfrm>
          </p:grpSpPr>
          <p:graphicFrame>
            <p:nvGraphicFramePr>
              <p:cNvPr id="3079" name="Object 14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1" name="Clip" r:id="rId19" imgW="819000" imgH="847800" progId="">
                  <p:embed/>
                </p:oleObj>
              </a:graphicData>
            </a:graphic>
          </p:graphicFrame>
          <p:graphicFrame>
            <p:nvGraphicFramePr>
              <p:cNvPr id="3080" name="Object 14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2" name="Clip" r:id="rId20" imgW="1266840" imgH="1200240" progId="">
                  <p:embed/>
                </p:oleObj>
              </a:graphicData>
            </a:graphic>
          </p:graphicFrame>
        </p:grpSp>
        <p:grpSp>
          <p:nvGrpSpPr>
            <p:cNvPr id="21" name="Group 144"/>
            <p:cNvGrpSpPr>
              <a:grpSpLocks/>
            </p:cNvGrpSpPr>
            <p:nvPr/>
          </p:nvGrpSpPr>
          <p:grpSpPr bwMode="auto">
            <a:xfrm>
              <a:off x="3690" y="1566"/>
              <a:ext cx="360" cy="175"/>
              <a:chOff x="3600" y="219"/>
              <a:chExt cx="360" cy="175"/>
            </a:xfrm>
          </p:grpSpPr>
          <p:sp>
            <p:nvSpPr>
              <p:cNvPr id="3251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2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3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4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55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61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62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63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58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9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60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158"/>
            <p:cNvGrpSpPr>
              <a:grpSpLocks/>
            </p:cNvGrpSpPr>
            <p:nvPr/>
          </p:nvGrpSpPr>
          <p:grpSpPr bwMode="auto">
            <a:xfrm>
              <a:off x="4374" y="1395"/>
              <a:ext cx="360" cy="175"/>
              <a:chOff x="3600" y="219"/>
              <a:chExt cx="360" cy="175"/>
            </a:xfrm>
          </p:grpSpPr>
          <p:sp>
            <p:nvSpPr>
              <p:cNvPr id="3238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9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0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1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42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48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9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0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45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6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7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172"/>
            <p:cNvGrpSpPr>
              <a:grpSpLocks/>
            </p:cNvGrpSpPr>
            <p:nvPr/>
          </p:nvGrpSpPr>
          <p:grpSpPr bwMode="auto">
            <a:xfrm>
              <a:off x="4386" y="1887"/>
              <a:ext cx="360" cy="175"/>
              <a:chOff x="3600" y="219"/>
              <a:chExt cx="360" cy="175"/>
            </a:xfrm>
          </p:grpSpPr>
          <p:sp>
            <p:nvSpPr>
              <p:cNvPr id="3225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6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7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8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29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3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6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7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32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3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4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186"/>
            <p:cNvGrpSpPr>
              <a:grpSpLocks/>
            </p:cNvGrpSpPr>
            <p:nvPr/>
          </p:nvGrpSpPr>
          <p:grpSpPr bwMode="auto">
            <a:xfrm>
              <a:off x="5082" y="1551"/>
              <a:ext cx="360" cy="175"/>
              <a:chOff x="3600" y="219"/>
              <a:chExt cx="360" cy="175"/>
            </a:xfrm>
          </p:grpSpPr>
          <p:sp>
            <p:nvSpPr>
              <p:cNvPr id="3212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3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4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5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16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2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3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4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2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1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0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1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3" name="Group 200"/>
            <p:cNvGrpSpPr>
              <a:grpSpLocks/>
            </p:cNvGrpSpPr>
            <p:nvPr/>
          </p:nvGrpSpPr>
          <p:grpSpPr bwMode="auto">
            <a:xfrm>
              <a:off x="4944" y="2223"/>
              <a:ext cx="360" cy="175"/>
              <a:chOff x="3600" y="219"/>
              <a:chExt cx="360" cy="175"/>
            </a:xfrm>
          </p:grpSpPr>
          <p:sp>
            <p:nvSpPr>
              <p:cNvPr id="3199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0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1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2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03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92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09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0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1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6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206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7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8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01" name="Group 214"/>
            <p:cNvGrpSpPr>
              <a:grpSpLocks/>
            </p:cNvGrpSpPr>
            <p:nvPr/>
          </p:nvGrpSpPr>
          <p:grpSpPr bwMode="auto">
            <a:xfrm>
              <a:off x="4704" y="2661"/>
              <a:ext cx="360" cy="175"/>
              <a:chOff x="3600" y="219"/>
              <a:chExt cx="360" cy="175"/>
            </a:xfrm>
          </p:grpSpPr>
          <p:sp>
            <p:nvSpPr>
              <p:cNvPr id="3186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7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8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9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190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0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96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7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8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0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93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4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5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04" name="Group 228"/>
            <p:cNvGrpSpPr>
              <a:grpSpLocks/>
            </p:cNvGrpSpPr>
            <p:nvPr/>
          </p:nvGrpSpPr>
          <p:grpSpPr bwMode="auto">
            <a:xfrm>
              <a:off x="4266" y="3027"/>
              <a:ext cx="360" cy="175"/>
              <a:chOff x="3600" y="219"/>
              <a:chExt cx="360" cy="175"/>
            </a:xfrm>
          </p:grpSpPr>
          <p:sp>
            <p:nvSpPr>
              <p:cNvPr id="3173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4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177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05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83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4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5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12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80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2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13" name="Group 242"/>
            <p:cNvGrpSpPr>
              <a:grpSpLocks/>
            </p:cNvGrpSpPr>
            <p:nvPr/>
          </p:nvGrpSpPr>
          <p:grpSpPr bwMode="auto">
            <a:xfrm>
              <a:off x="3690" y="2745"/>
              <a:ext cx="360" cy="175"/>
              <a:chOff x="3600" y="219"/>
              <a:chExt cx="360" cy="175"/>
            </a:xfrm>
          </p:grpSpPr>
          <p:sp>
            <p:nvSpPr>
              <p:cNvPr id="3160" name="Oval 2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1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2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3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164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24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70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1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2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5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67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8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9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56" name="Text Box 256"/>
            <p:cNvSpPr txBox="1">
              <a:spLocks noChangeArrowheads="1"/>
            </p:cNvSpPr>
            <p:nvPr/>
          </p:nvSpPr>
          <p:spPr bwMode="auto">
            <a:xfrm>
              <a:off x="3554" y="341"/>
              <a:ext cx="68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router</a:t>
              </a:r>
              <a:endParaRPr lang="en-US" sz="2000"/>
            </a:p>
          </p:txBody>
        </p:sp>
        <p:sp>
          <p:nvSpPr>
            <p:cNvPr id="3157" name="Text Box 257"/>
            <p:cNvSpPr txBox="1">
              <a:spLocks noChangeArrowheads="1"/>
            </p:cNvSpPr>
            <p:nvPr/>
          </p:nvSpPr>
          <p:spPr bwMode="auto">
            <a:xfrm>
              <a:off x="4424" y="437"/>
              <a:ext cx="113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workstation</a:t>
              </a:r>
              <a:endParaRPr lang="en-US" sz="2000"/>
            </a:p>
          </p:txBody>
        </p:sp>
        <p:sp>
          <p:nvSpPr>
            <p:cNvPr id="3158" name="Text Box 258"/>
            <p:cNvSpPr txBox="1">
              <a:spLocks noChangeArrowheads="1"/>
            </p:cNvSpPr>
            <p:nvPr/>
          </p:nvSpPr>
          <p:spPr bwMode="auto">
            <a:xfrm>
              <a:off x="3710" y="724"/>
              <a:ext cx="68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server</a:t>
              </a:r>
              <a:endParaRPr lang="en-US" sz="2000"/>
            </a:p>
          </p:txBody>
        </p:sp>
        <p:sp>
          <p:nvSpPr>
            <p:cNvPr id="3159" name="Text Box 259"/>
            <p:cNvSpPr txBox="1">
              <a:spLocks noChangeArrowheads="1"/>
            </p:cNvSpPr>
            <p:nvPr/>
          </p:nvSpPr>
          <p:spPr bwMode="auto">
            <a:xfrm>
              <a:off x="4700" y="864"/>
              <a:ext cx="679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mobile</a:t>
              </a:r>
              <a:endParaRPr lang="en-US" sz="2000"/>
            </a:p>
          </p:txBody>
        </p:sp>
      </p:grpSp>
      <p:sp>
        <p:nvSpPr>
          <p:cNvPr id="3097" name="Line 261"/>
          <p:cNvSpPr>
            <a:spLocks noChangeShapeType="1"/>
          </p:cNvSpPr>
          <p:nvPr/>
        </p:nvSpPr>
        <p:spPr bwMode="auto">
          <a:xfrm flipV="1">
            <a:off x="6248400" y="48275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4"/>
          <p:cNvPicPr>
            <a:picLocks noChangeAspect="1" noChangeArrowheads="1"/>
          </p:cNvPicPr>
          <p:nvPr/>
        </p:nvPicPr>
        <p:blipFill>
          <a:blip r:embed="rId2"/>
          <a:srcRect b="7101"/>
          <a:stretch>
            <a:fillRect/>
          </a:stretch>
        </p:blipFill>
        <p:spPr bwMode="auto">
          <a:xfrm>
            <a:off x="990600" y="0"/>
            <a:ext cx="8153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Text Box 5"/>
          <p:cNvSpPr txBox="1">
            <a:spLocks noChangeArrowheads="1"/>
          </p:cNvSpPr>
          <p:nvPr/>
        </p:nvSpPr>
        <p:spPr bwMode="auto">
          <a:xfrm>
            <a:off x="304800" y="152400"/>
            <a:ext cx="1079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>
                <a:ea typeface="Gulim" pitchFamily="34" charset="-127"/>
              </a:rPr>
              <a:t>Fig. 18.1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548640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Effect of packet size</a:t>
            </a:r>
            <a:endParaRPr lang="en-US" sz="2800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1.1</a:t>
            </a:r>
            <a:r>
              <a:rPr lang="en-US" sz="2800" dirty="0" smtClean="0"/>
              <a:t> What </a:t>
            </a:r>
            <a:r>
              <a:rPr lang="en-US" sz="2800" i="1" dirty="0" smtClean="0"/>
              <a:t>is</a:t>
            </a:r>
            <a:r>
              <a:rPr lang="en-US" sz="2800" dirty="0" smtClean="0"/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1.2</a:t>
            </a:r>
            <a:r>
              <a:rPr lang="en-US" sz="2800" dirty="0" smtClean="0"/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1.3</a:t>
            </a:r>
            <a:r>
              <a:rPr lang="en-US" sz="2800" dirty="0" smtClean="0"/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1.4 Physical media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1.5</a:t>
            </a:r>
            <a:r>
              <a:rPr lang="en-US" sz="2800" dirty="0" smtClean="0"/>
              <a:t> Internet structure and ISPs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1.6</a:t>
            </a:r>
            <a:r>
              <a:rPr lang="en-US" sz="2800" dirty="0" smtClean="0"/>
              <a:t> Delay &amp; loss in packet-switched networks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Physical Media</a:t>
            </a:r>
            <a:endParaRPr lang="en-US" smtClean="0"/>
          </a:p>
        </p:txBody>
      </p:sp>
      <p:sp>
        <p:nvSpPr>
          <p:cNvPr id="1228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4322763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Bit: </a:t>
            </a:r>
            <a:r>
              <a:rPr lang="en-US" sz="2400" smtClean="0"/>
              <a:t>propagates between</a:t>
            </a:r>
            <a:br>
              <a:rPr lang="en-US" sz="2400" smtClean="0"/>
            </a:br>
            <a:r>
              <a:rPr lang="en-US" sz="2400" smtClean="0"/>
              <a:t>transmitter/rcvr pairs</a:t>
            </a:r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>
                <a:solidFill>
                  <a:srgbClr val="FF0000"/>
                </a:solidFill>
              </a:rPr>
              <a:t>physical link:</a:t>
            </a:r>
            <a:r>
              <a:rPr lang="en-US" sz="2400" smtClean="0"/>
              <a:t> what lies between transmitter &amp; receiver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guided media: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signals propagate in solid media: copper, fiber, coax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unguided media: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signals propagate freely, e.g., radio</a:t>
            </a:r>
          </a:p>
        </p:txBody>
      </p:sp>
      <p:sp>
        <p:nvSpPr>
          <p:cNvPr id="12288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076825" y="1277938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Twisted Pair (TP)</a:t>
            </a:r>
            <a:endParaRPr lang="en-US" sz="2400" smtClean="0"/>
          </a:p>
          <a:p>
            <a:r>
              <a:rPr lang="en-US" sz="2400" smtClean="0"/>
              <a:t>two insulated copper wires</a:t>
            </a:r>
          </a:p>
          <a:p>
            <a:pPr lvl="1"/>
            <a:r>
              <a:rPr lang="en-US" sz="2000" smtClean="0"/>
              <a:t>Category 3: traditional phone wires, 10 Mbps Ethernet</a:t>
            </a:r>
          </a:p>
          <a:p>
            <a:pPr lvl="1"/>
            <a:r>
              <a:rPr lang="en-US" sz="2000" smtClean="0"/>
              <a:t>Category 5: </a:t>
            </a:r>
            <a:br>
              <a:rPr lang="en-US" sz="2000" smtClean="0"/>
            </a:br>
            <a:r>
              <a:rPr lang="en-US" sz="2000" smtClean="0"/>
              <a:t>100Mbps Ethernet</a:t>
            </a:r>
          </a:p>
        </p:txBody>
      </p:sp>
      <p:pic>
        <p:nvPicPr>
          <p:cNvPr id="122887" name="Picture 6" descr="grentw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5663" y="4506913"/>
            <a:ext cx="4111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82000" cy="762000"/>
          </a:xfrm>
        </p:spPr>
        <p:txBody>
          <a:bodyPr/>
          <a:lstStyle/>
          <a:p>
            <a:r>
              <a:rPr lang="en-US" sz="3200" dirty="0" smtClean="0"/>
              <a:t>Physical Media: coax, fiber</a:t>
            </a:r>
            <a:endParaRPr lang="en-US" dirty="0" smtClean="0"/>
          </a:p>
        </p:txBody>
      </p:sp>
      <p:sp>
        <p:nvSpPr>
          <p:cNvPr id="1239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3962400" cy="4327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Coaxial cable:</a:t>
            </a:r>
            <a:endParaRPr lang="en-US" sz="2400" smtClean="0"/>
          </a:p>
          <a:p>
            <a:r>
              <a:rPr lang="en-US" sz="2400" smtClean="0"/>
              <a:t>two concentric copper conductors</a:t>
            </a:r>
          </a:p>
          <a:p>
            <a:r>
              <a:rPr lang="en-US" sz="2400" smtClean="0"/>
              <a:t>bidirectional</a:t>
            </a:r>
          </a:p>
          <a:p>
            <a:r>
              <a:rPr lang="en-US" sz="2400" smtClean="0"/>
              <a:t>baseband:</a:t>
            </a:r>
          </a:p>
          <a:p>
            <a:pPr lvl="1"/>
            <a:r>
              <a:rPr lang="en-US" sz="2000" smtClean="0"/>
              <a:t>single channel on cable</a:t>
            </a:r>
          </a:p>
          <a:p>
            <a:pPr lvl="1"/>
            <a:r>
              <a:rPr lang="en-US" sz="2000" smtClean="0"/>
              <a:t>legacy Ethernet</a:t>
            </a:r>
          </a:p>
          <a:p>
            <a:r>
              <a:rPr lang="en-US" sz="2400" smtClean="0"/>
              <a:t>broadband:</a:t>
            </a:r>
          </a:p>
          <a:p>
            <a:pPr lvl="1"/>
            <a:r>
              <a:rPr lang="en-US" sz="2000" smtClean="0"/>
              <a:t> multiple channel on cable</a:t>
            </a:r>
          </a:p>
          <a:p>
            <a:pPr lvl="1"/>
            <a:r>
              <a:rPr lang="en-US" sz="2000" smtClean="0"/>
              <a:t> HFC</a:t>
            </a:r>
          </a:p>
        </p:txBody>
      </p:sp>
      <p:pic>
        <p:nvPicPr>
          <p:cNvPr id="123910" name="Picture 5" descr="coa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6188" y="5464175"/>
            <a:ext cx="25019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11" name="Rectangle 6"/>
          <p:cNvSpPr>
            <a:spLocks noChangeArrowheads="1"/>
          </p:cNvSpPr>
          <p:nvPr/>
        </p:nvSpPr>
        <p:spPr bwMode="auto">
          <a:xfrm>
            <a:off x="4667250" y="1195388"/>
            <a:ext cx="423068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Fiber optic cable: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glass fiber carrying light pulses, each pulse a bit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high-speed operation: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high-speed point-to-point transmission (e.g., 5 Gps)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latin typeface="Comic Sans MS" pitchFamily="66" charset="0"/>
              </a:rPr>
              <a:t>low error rate: repeaters spaced far apart ; immune to electromagnetic noise</a:t>
            </a:r>
          </a:p>
        </p:txBody>
      </p:sp>
      <p:pic>
        <p:nvPicPr>
          <p:cNvPr id="123912" name="Picture 7" descr="f-pi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488" y="4956175"/>
            <a:ext cx="23717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82000" cy="762000"/>
          </a:xfrm>
        </p:spPr>
        <p:txBody>
          <a:bodyPr/>
          <a:lstStyle/>
          <a:p>
            <a:r>
              <a:rPr lang="en-US" sz="3200" dirty="0" smtClean="0"/>
              <a:t>Physical media: radio</a:t>
            </a:r>
            <a:endParaRPr lang="en-US" dirty="0" smtClean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3962400" cy="4876800"/>
          </a:xfrm>
        </p:spPr>
        <p:txBody>
          <a:bodyPr/>
          <a:lstStyle/>
          <a:p>
            <a:r>
              <a:rPr lang="en-US" sz="2400" smtClean="0"/>
              <a:t>signal carried in electromagnetic spectrum</a:t>
            </a:r>
          </a:p>
          <a:p>
            <a:r>
              <a:rPr lang="en-US" sz="2400" smtClean="0"/>
              <a:t>no physical “wire”</a:t>
            </a:r>
          </a:p>
          <a:p>
            <a:r>
              <a:rPr lang="en-US" sz="2400" smtClean="0"/>
              <a:t>bidirectional</a:t>
            </a:r>
          </a:p>
          <a:p>
            <a:r>
              <a:rPr lang="en-US" sz="2400" smtClean="0"/>
              <a:t>propagation environment effects:</a:t>
            </a:r>
          </a:p>
          <a:p>
            <a:pPr lvl="1"/>
            <a:r>
              <a:rPr lang="en-US" sz="2000" smtClean="0"/>
              <a:t>reflection </a:t>
            </a:r>
          </a:p>
          <a:p>
            <a:pPr lvl="1"/>
            <a:r>
              <a:rPr lang="en-US" sz="2000" smtClean="0"/>
              <a:t>obstruction by objects</a:t>
            </a:r>
          </a:p>
          <a:p>
            <a:pPr lvl="1"/>
            <a:r>
              <a:rPr lang="en-US" sz="2000" smtClean="0"/>
              <a:t>interference</a:t>
            </a:r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auto">
          <a:xfrm>
            <a:off x="4686300" y="1238250"/>
            <a:ext cx="42100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Radio link types: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terrestrial  microwave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e.g. up to 45 Mbps channels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LAN</a:t>
            </a:r>
            <a:r>
              <a:rPr lang="en-US">
                <a:latin typeface="Comic Sans MS" pitchFamily="66" charset="0"/>
              </a:rPr>
              <a:t> (e.g., Wifi)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2Mbps, 11Mbps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wide-area</a:t>
            </a:r>
            <a:r>
              <a:rPr lang="en-US">
                <a:latin typeface="Comic Sans MS" pitchFamily="66" charset="0"/>
              </a:rPr>
              <a:t> (e.g., cellular)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e.g. 3G: hundreds of kbps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satellite</a:t>
            </a:r>
            <a:endParaRPr lang="en-US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up to 50Mbps channel (or multiple smaller channels)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270 msec end-end delay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>
                <a:latin typeface="Comic Sans MS" pitchFamily="66" charset="0"/>
              </a:rPr>
              <a:t>geosynchronous versus low altitude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1.1</a:t>
            </a:r>
            <a:r>
              <a:rPr lang="en-US" sz="2800" dirty="0" smtClean="0"/>
              <a:t> What </a:t>
            </a:r>
            <a:r>
              <a:rPr lang="en-US" sz="2800" i="1" dirty="0" smtClean="0"/>
              <a:t>is</a:t>
            </a:r>
            <a:r>
              <a:rPr lang="en-US" sz="2800" dirty="0" smtClean="0"/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1.2</a:t>
            </a:r>
            <a:r>
              <a:rPr lang="en-US" sz="2800" dirty="0" smtClean="0"/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1.3</a:t>
            </a:r>
            <a:r>
              <a:rPr lang="en-US" sz="2800" dirty="0" smtClean="0"/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1.4 </a:t>
            </a:r>
            <a:r>
              <a:rPr lang="en-US" sz="2800" dirty="0" smtClean="0"/>
              <a:t>Physical media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1.5 Internet structure and ISPs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1.6</a:t>
            </a:r>
            <a:r>
              <a:rPr lang="en-US" sz="2800" dirty="0" smtClean="0"/>
              <a:t> Delay &amp; loss in packet-switched networks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96250" cy="838200"/>
          </a:xfrm>
        </p:spPr>
        <p:txBody>
          <a:bodyPr/>
          <a:lstStyle/>
          <a:p>
            <a:r>
              <a:rPr lang="en-US" sz="3200" dirty="0" smtClean="0"/>
              <a:t>Internet structure: network of networks</a:t>
            </a:r>
            <a:endParaRPr lang="en-US" dirty="0" smtClean="0"/>
          </a:p>
        </p:txBody>
      </p:sp>
      <p:sp>
        <p:nvSpPr>
          <p:cNvPr id="1269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2425" y="1428750"/>
            <a:ext cx="8440738" cy="4895850"/>
          </a:xfrm>
        </p:spPr>
        <p:txBody>
          <a:bodyPr/>
          <a:lstStyle/>
          <a:p>
            <a:r>
              <a:rPr lang="en-US" sz="2000" dirty="0" smtClean="0"/>
              <a:t>Roughly hierarchical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At center: “tier-1” ISPs </a:t>
            </a:r>
            <a:r>
              <a:rPr lang="en-US" sz="2000" dirty="0" smtClean="0"/>
              <a:t>(e.g. AT&amp;T), national/international coverage</a:t>
            </a:r>
          </a:p>
          <a:p>
            <a:r>
              <a:rPr lang="en-US" sz="2000" dirty="0" smtClean="0"/>
              <a:t>A tier 1 network is a network that can reach every other network on the Internet </a:t>
            </a:r>
            <a:r>
              <a:rPr lang="en-US" sz="2000" dirty="0" smtClean="0">
                <a:solidFill>
                  <a:srgbClr val="FF0000"/>
                </a:solidFill>
              </a:rPr>
              <a:t>without purchasing IP transit</a:t>
            </a:r>
            <a:r>
              <a:rPr lang="en-US" sz="2000" dirty="0" smtClean="0"/>
              <a:t> or paying for peering</a:t>
            </a:r>
          </a:p>
          <a:p>
            <a:pPr lvl="1"/>
            <a:r>
              <a:rPr lang="en-US" sz="1800" dirty="0" smtClean="0"/>
              <a:t>Treat each other as equals</a:t>
            </a:r>
          </a:p>
        </p:txBody>
      </p:sp>
      <p:sp>
        <p:nvSpPr>
          <p:cNvPr id="126982" name="Oval 33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26983" name="Oval 34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 dirty="0"/>
          </a:p>
        </p:txBody>
      </p:sp>
      <p:sp>
        <p:nvSpPr>
          <p:cNvPr id="126984" name="Oval 35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20725" y="3781425"/>
            <a:ext cx="4533900" cy="1543050"/>
            <a:chOff x="454" y="2122"/>
            <a:chExt cx="2856" cy="972"/>
          </a:xfrm>
        </p:grpSpPr>
        <p:sp>
          <p:nvSpPr>
            <p:cNvPr id="126995" name="Oval 23"/>
            <p:cNvSpPr>
              <a:spLocks noChangeArrowheads="1"/>
            </p:cNvSpPr>
            <p:nvPr/>
          </p:nvSpPr>
          <p:spPr bwMode="auto">
            <a:xfrm>
              <a:off x="3226" y="27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6" name="Oval 36"/>
            <p:cNvSpPr>
              <a:spLocks noChangeArrowheads="1"/>
            </p:cNvSpPr>
            <p:nvPr/>
          </p:nvSpPr>
          <p:spPr bwMode="auto">
            <a:xfrm>
              <a:off x="2942" y="2500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7" name="Oval 37"/>
            <p:cNvSpPr>
              <a:spLocks noChangeArrowheads="1"/>
            </p:cNvSpPr>
            <p:nvPr/>
          </p:nvSpPr>
          <p:spPr bwMode="auto">
            <a:xfrm>
              <a:off x="2650" y="2516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8" name="Oval 38"/>
            <p:cNvSpPr>
              <a:spLocks noChangeArrowheads="1"/>
            </p:cNvSpPr>
            <p:nvPr/>
          </p:nvSpPr>
          <p:spPr bwMode="auto">
            <a:xfrm>
              <a:off x="2354" y="28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99" name="Oval 39"/>
            <p:cNvSpPr>
              <a:spLocks noChangeArrowheads="1"/>
            </p:cNvSpPr>
            <p:nvPr/>
          </p:nvSpPr>
          <p:spPr bwMode="auto">
            <a:xfrm>
              <a:off x="2666" y="30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0" name="Oval 40"/>
            <p:cNvSpPr>
              <a:spLocks noChangeArrowheads="1"/>
            </p:cNvSpPr>
            <p:nvPr/>
          </p:nvSpPr>
          <p:spPr bwMode="auto">
            <a:xfrm>
              <a:off x="2990" y="29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1" name="Line 41"/>
            <p:cNvSpPr>
              <a:spLocks noChangeShapeType="1"/>
            </p:cNvSpPr>
            <p:nvPr/>
          </p:nvSpPr>
          <p:spPr bwMode="auto">
            <a:xfrm flipV="1">
              <a:off x="2752" y="3040"/>
              <a:ext cx="24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2" name="Line 42"/>
            <p:cNvSpPr>
              <a:spLocks noChangeShapeType="1"/>
            </p:cNvSpPr>
            <p:nvPr/>
          </p:nvSpPr>
          <p:spPr bwMode="auto">
            <a:xfrm>
              <a:off x="3010" y="2572"/>
              <a:ext cx="232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3" name="Line 43"/>
            <p:cNvSpPr>
              <a:spLocks noChangeShapeType="1"/>
            </p:cNvSpPr>
            <p:nvPr/>
          </p:nvSpPr>
          <p:spPr bwMode="auto">
            <a:xfrm flipV="1">
              <a:off x="2416" y="2592"/>
              <a:ext cx="248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04" name="Text Box 47"/>
            <p:cNvSpPr txBox="1">
              <a:spLocks noChangeArrowheads="1"/>
            </p:cNvSpPr>
            <p:nvPr/>
          </p:nvSpPr>
          <p:spPr bwMode="auto">
            <a:xfrm>
              <a:off x="454" y="2122"/>
              <a:ext cx="987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Tier-1 providers interconnect (peer) privately</a:t>
              </a:r>
            </a:p>
          </p:txBody>
        </p:sp>
        <p:sp>
          <p:nvSpPr>
            <p:cNvPr id="127005" name="Line 48"/>
            <p:cNvSpPr>
              <a:spLocks noChangeShapeType="1"/>
            </p:cNvSpPr>
            <p:nvPr/>
          </p:nvSpPr>
          <p:spPr bwMode="auto">
            <a:xfrm>
              <a:off x="992" y="2224"/>
              <a:ext cx="14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876675" y="3286125"/>
            <a:ext cx="5267325" cy="1616075"/>
            <a:chOff x="2442" y="1810"/>
            <a:chExt cx="3318" cy="1018"/>
          </a:xfrm>
        </p:grpSpPr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3572" y="2372"/>
              <a:ext cx="453" cy="250"/>
              <a:chOff x="3740" y="1244"/>
              <a:chExt cx="453" cy="250"/>
            </a:xfrm>
          </p:grpSpPr>
          <p:sp>
            <p:nvSpPr>
              <p:cNvPr id="126993" name="Rectangle 10"/>
              <p:cNvSpPr>
                <a:spLocks noChangeArrowheads="1"/>
              </p:cNvSpPr>
              <p:nvPr/>
            </p:nvSpPr>
            <p:spPr bwMode="auto">
              <a:xfrm>
                <a:off x="3755" y="1248"/>
                <a:ext cx="438" cy="19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94" name="Text Box 11"/>
              <p:cNvSpPr txBox="1">
                <a:spLocks noChangeArrowheads="1"/>
              </p:cNvSpPr>
              <p:nvPr/>
            </p:nvSpPr>
            <p:spPr bwMode="auto">
              <a:xfrm>
                <a:off x="3740" y="1244"/>
                <a:ext cx="4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Comic Sans MS" pitchFamily="66" charset="0"/>
                  </a:rPr>
                  <a:t>NAP</a:t>
                </a:r>
                <a:endParaRPr lang="en-US" sz="2000"/>
              </a:p>
            </p:txBody>
          </p:sp>
        </p:grpSp>
        <p:sp>
          <p:nvSpPr>
            <p:cNvPr id="126988" name="Line 50"/>
            <p:cNvSpPr>
              <a:spLocks noChangeShapeType="1"/>
            </p:cNvSpPr>
            <p:nvPr/>
          </p:nvSpPr>
          <p:spPr bwMode="auto">
            <a:xfrm flipH="1">
              <a:off x="3290" y="2540"/>
              <a:ext cx="316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89" name="Line 51"/>
            <p:cNvSpPr>
              <a:spLocks noChangeShapeType="1"/>
            </p:cNvSpPr>
            <p:nvPr/>
          </p:nvSpPr>
          <p:spPr bwMode="auto">
            <a:xfrm flipH="1">
              <a:off x="3018" y="2488"/>
              <a:ext cx="568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0" name="Line 52"/>
            <p:cNvSpPr>
              <a:spLocks noChangeShapeType="1"/>
            </p:cNvSpPr>
            <p:nvPr/>
          </p:nvSpPr>
          <p:spPr bwMode="auto">
            <a:xfrm flipH="1">
              <a:off x="2442" y="2524"/>
              <a:ext cx="1144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91" name="Text Box 54"/>
            <p:cNvSpPr txBox="1">
              <a:spLocks noChangeArrowheads="1"/>
            </p:cNvSpPr>
            <p:nvPr/>
          </p:nvSpPr>
          <p:spPr bwMode="auto">
            <a:xfrm>
              <a:off x="4371" y="1810"/>
              <a:ext cx="1389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Tier-1 providers also interconnect at public network access points (NAPs)</a:t>
              </a:r>
            </a:p>
          </p:txBody>
        </p:sp>
        <p:sp>
          <p:nvSpPr>
            <p:cNvPr id="126992" name="Line 55"/>
            <p:cNvSpPr>
              <a:spLocks noChangeShapeType="1"/>
            </p:cNvSpPr>
            <p:nvPr/>
          </p:nvSpPr>
          <p:spPr bwMode="auto">
            <a:xfrm flipH="1">
              <a:off x="4008" y="1952"/>
              <a:ext cx="40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96250" cy="685800"/>
          </a:xfrm>
        </p:spPr>
        <p:txBody>
          <a:bodyPr/>
          <a:lstStyle/>
          <a:p>
            <a:r>
              <a:rPr lang="en-US" sz="3200" dirty="0" smtClean="0"/>
              <a:t>Internet structure: network of networks</a:t>
            </a:r>
            <a:endParaRPr lang="en-US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“Tier-2” ISPs: smaller (often regional) ISPs</a:t>
            </a:r>
          </a:p>
          <a:p>
            <a:pPr lvl="1"/>
            <a:r>
              <a:rPr lang="en-US" sz="2000" smtClean="0"/>
              <a:t>Connect to one or more tier-1 ISPs, possibly other tier-2 ISPs</a:t>
            </a:r>
          </a:p>
          <a:p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128006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28007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28008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28009" name="Oval 8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Oval 9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Oval 10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Oval 11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Oval 12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Oval 13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4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128059" name="Rectangle 21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Text Box 22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NAP</a:t>
              </a:r>
              <a:endParaRPr lang="en-US" sz="2000"/>
            </a:p>
          </p:txBody>
        </p:sp>
      </p:grpSp>
      <p:sp>
        <p:nvSpPr>
          <p:cNvPr id="128019" name="Line 23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0" name="Line 24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1" name="Line 25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28056" name="Oval 28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7" name="Text Box 30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8058" name="Oval 29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28053" name="Oval 34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4" name="Text Box 35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8055" name="Oval 36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28050" name="Oval 39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51" name="Text Box 40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8052" name="Oval 41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28047" name="Oval 44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8" name="Text Box 45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8049" name="Oval 46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128044" name="Oval 49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45" name="Text Box 50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8046" name="Oval 51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041" name="Oval 54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Line 55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43" name="Oval 56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77800" y="3406775"/>
            <a:ext cx="3562350" cy="2014538"/>
            <a:chOff x="112" y="2146"/>
            <a:chExt cx="2244" cy="1269"/>
          </a:xfrm>
        </p:grpSpPr>
        <p:sp>
          <p:nvSpPr>
            <p:cNvPr id="128033" name="Text Box 53"/>
            <p:cNvSpPr txBox="1">
              <a:spLocks noChangeArrowheads="1"/>
            </p:cNvSpPr>
            <p:nvPr/>
          </p:nvSpPr>
          <p:spPr bwMode="auto">
            <a:xfrm>
              <a:off x="112" y="2146"/>
              <a:ext cx="1292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Tier-2 ISP pays tier-1 ISP for connectivity to rest of Internet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Char char="q"/>
              </a:pPr>
              <a:r>
                <a:rPr lang="en-US" sz="1800" dirty="0">
                  <a:latin typeface="Comic Sans MS" pitchFamily="66" charset="0"/>
                </a:rPr>
                <a:t> tier-2 ISP is </a:t>
              </a: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c</a:t>
              </a:r>
              <a:r>
                <a:rPr lang="en-US" sz="1800" i="1" dirty="0">
                  <a:solidFill>
                    <a:srgbClr val="FF0000"/>
                  </a:solidFill>
                  <a:latin typeface="Comic Sans MS" pitchFamily="66" charset="0"/>
                </a:rPr>
                <a:t>ustomer</a:t>
              </a:r>
              <a:r>
                <a:rPr lang="en-US" sz="1800" dirty="0">
                  <a:solidFill>
                    <a:srgbClr val="FF0000"/>
                  </a:solidFill>
                  <a:latin typeface="Comic Sans MS" pitchFamily="66" charset="0"/>
                </a:rPr>
                <a:t> </a:t>
              </a:r>
              <a:r>
                <a:rPr lang="en-US" sz="1800" dirty="0">
                  <a:latin typeface="Comic Sans MS" pitchFamily="66" charset="0"/>
                </a:rPr>
                <a:t>of</a:t>
              </a:r>
            </a:p>
            <a:p>
              <a:pPr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sz="1800" dirty="0">
                  <a:latin typeface="Comic Sans MS" pitchFamily="66" charset="0"/>
                </a:rPr>
                <a:t>tier-1 provider</a:t>
              </a:r>
            </a:p>
          </p:txBody>
        </p:sp>
        <p:sp>
          <p:nvSpPr>
            <p:cNvPr id="128034" name="Line 57"/>
            <p:cNvSpPr>
              <a:spLocks noChangeShapeType="1"/>
            </p:cNvSpPr>
            <p:nvPr/>
          </p:nvSpPr>
          <p:spPr bwMode="auto">
            <a:xfrm flipV="1">
              <a:off x="1344" y="2392"/>
              <a:ext cx="101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5" name="Line 58"/>
            <p:cNvSpPr>
              <a:spLocks noChangeShapeType="1"/>
            </p:cNvSpPr>
            <p:nvPr/>
          </p:nvSpPr>
          <p:spPr bwMode="auto">
            <a:xfrm flipV="1">
              <a:off x="1352" y="2412"/>
              <a:ext cx="36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07100" y="3019425"/>
            <a:ext cx="3035300" cy="2136775"/>
            <a:chOff x="3784" y="1902"/>
            <a:chExt cx="1912" cy="1346"/>
          </a:xfrm>
        </p:grpSpPr>
        <p:sp>
          <p:nvSpPr>
            <p:cNvPr id="128025" name="Oval 67"/>
            <p:cNvSpPr>
              <a:spLocks noChangeArrowheads="1"/>
            </p:cNvSpPr>
            <p:nvPr/>
          </p:nvSpPr>
          <p:spPr bwMode="auto">
            <a:xfrm>
              <a:off x="3992" y="2320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6" name="Text Box 64"/>
            <p:cNvSpPr txBox="1">
              <a:spLocks noChangeArrowheads="1"/>
            </p:cNvSpPr>
            <p:nvPr/>
          </p:nvSpPr>
          <p:spPr bwMode="auto">
            <a:xfrm>
              <a:off x="4564" y="1902"/>
              <a:ext cx="1132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Tier-2 ISPs also peer privately with each other, interconnect at NAP</a:t>
              </a:r>
            </a:p>
          </p:txBody>
        </p:sp>
        <p:sp>
          <p:nvSpPr>
            <p:cNvPr id="128027" name="Oval 68"/>
            <p:cNvSpPr>
              <a:spLocks noChangeArrowheads="1"/>
            </p:cNvSpPr>
            <p:nvPr/>
          </p:nvSpPr>
          <p:spPr bwMode="auto">
            <a:xfrm>
              <a:off x="4600" y="3144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Line 69"/>
            <p:cNvSpPr>
              <a:spLocks noChangeShapeType="1"/>
            </p:cNvSpPr>
            <p:nvPr/>
          </p:nvSpPr>
          <p:spPr bwMode="auto">
            <a:xfrm>
              <a:off x="4064" y="2408"/>
              <a:ext cx="552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29" name="Oval 70"/>
            <p:cNvSpPr>
              <a:spLocks noChangeArrowheads="1"/>
            </p:cNvSpPr>
            <p:nvPr/>
          </p:nvSpPr>
          <p:spPr bwMode="auto">
            <a:xfrm>
              <a:off x="3784" y="2392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0" name="Line 71"/>
            <p:cNvSpPr>
              <a:spLocks noChangeShapeType="1"/>
            </p:cNvSpPr>
            <p:nvPr/>
          </p:nvSpPr>
          <p:spPr bwMode="auto">
            <a:xfrm>
              <a:off x="3832" y="2488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1" name="Line 72"/>
            <p:cNvSpPr>
              <a:spLocks noChangeShapeType="1"/>
            </p:cNvSpPr>
            <p:nvPr/>
          </p:nvSpPr>
          <p:spPr bwMode="auto">
            <a:xfrm flipH="1">
              <a:off x="4388" y="2000"/>
              <a:ext cx="260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32" name="Line 73"/>
            <p:cNvSpPr>
              <a:spLocks noChangeShapeType="1"/>
            </p:cNvSpPr>
            <p:nvPr/>
          </p:nvSpPr>
          <p:spPr bwMode="auto">
            <a:xfrm flipH="1">
              <a:off x="3880" y="2012"/>
              <a:ext cx="76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96250" cy="838200"/>
          </a:xfrm>
        </p:spPr>
        <p:txBody>
          <a:bodyPr/>
          <a:lstStyle/>
          <a:p>
            <a:r>
              <a:rPr lang="en-US" sz="3200" dirty="0" smtClean="0"/>
              <a:t>Internet structure: network of networks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“Tier-3” ISPs and local ISPs </a:t>
            </a:r>
          </a:p>
          <a:p>
            <a:pPr lvl="1"/>
            <a:r>
              <a:rPr lang="en-US" sz="2000" smtClean="0"/>
              <a:t>last hop (“access”) network (closest to end systems)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129030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29031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29032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29033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7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40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41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129109" name="Rectangle 17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10" name="Text Box 18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NAP</a:t>
              </a:r>
              <a:endParaRPr lang="en-US" sz="2000"/>
            </a:p>
          </p:txBody>
        </p:sp>
      </p:grpSp>
      <p:sp>
        <p:nvSpPr>
          <p:cNvPr id="129043" name="Line 19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29106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07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9108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29103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04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9105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29100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01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9102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29097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8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9099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129094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Tier-2 ISP</a:t>
                </a:r>
                <a:endParaRPr lang="en-US"/>
              </a:p>
            </p:txBody>
          </p:sp>
          <p:sp>
            <p:nvSpPr>
              <p:cNvPr id="129096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9091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92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93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047" name="Oval 52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8" name="Oval 53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9" name="Line 54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50" name="Oval 55"/>
          <p:cNvSpPr>
            <a:spLocks noChangeArrowheads="1"/>
          </p:cNvSpPr>
          <p:nvPr/>
        </p:nvSpPr>
        <p:spPr bwMode="auto">
          <a:xfrm>
            <a:off x="6007100" y="37973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Line 56"/>
          <p:cNvSpPr>
            <a:spLocks noChangeShapeType="1"/>
          </p:cNvSpPr>
          <p:nvPr/>
        </p:nvSpPr>
        <p:spPr bwMode="auto">
          <a:xfrm>
            <a:off x="6083300" y="39497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539875" y="2473325"/>
            <a:ext cx="6823075" cy="4162425"/>
            <a:chOff x="970" y="1558"/>
            <a:chExt cx="4298" cy="2622"/>
          </a:xfrm>
        </p:grpSpPr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129084" name="Oval 63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5" name="Text Box 64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1" name="Group 65"/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129082" name="Oval 66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3" name="Text Box 67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129080" name="Oval 60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1" name="Text Box 61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129078" name="Oval 72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79" name="Text Box 73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4" name="Group 74"/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129076" name="Oval 75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77" name="Text Box 76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129074" name="Oval 69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75" name="Text Box 70"/>
              <p:cNvSpPr txBox="1">
                <a:spLocks noChangeArrowheads="1"/>
              </p:cNvSpPr>
              <p:nvPr/>
            </p:nvSpPr>
            <p:spPr bwMode="auto">
              <a:xfrm>
                <a:off x="4328" y="1106"/>
                <a:ext cx="533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Tier 3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6" name="Group 77"/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129072" name="Oval 78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73" name="Text Box 79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7" name="Group 80"/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129070" name="Oval 81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71" name="Text Box 82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  <p:grpSp>
          <p:nvGrpSpPr>
            <p:cNvPr id="18" name="Group 83"/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129068" name="Oval 84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69" name="Text Box 85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>
                    <a:latin typeface="Comic Sans MS" pitchFamily="66" charset="0"/>
                  </a:rPr>
                  <a:t>local</a:t>
                </a:r>
              </a:p>
              <a:p>
                <a:pPr algn="ctr"/>
                <a:r>
                  <a:rPr lang="en-US" sz="1800">
                    <a:latin typeface="Comic Sans MS" pitchFamily="66" charset="0"/>
                  </a:rPr>
                  <a:t>ISP</a:t>
                </a:r>
                <a:endParaRPr lang="en-US"/>
              </a:p>
            </p:txBody>
          </p:sp>
        </p:grpSp>
      </p:grpSp>
      <p:grpSp>
        <p:nvGrpSpPr>
          <p:cNvPr id="19" name="Group 90"/>
          <p:cNvGrpSpPr>
            <a:grpSpLocks/>
          </p:cNvGrpSpPr>
          <p:nvPr/>
        </p:nvGrpSpPr>
        <p:grpSpPr bwMode="auto">
          <a:xfrm>
            <a:off x="184150" y="3175000"/>
            <a:ext cx="2825750" cy="2819400"/>
            <a:chOff x="116" y="2000"/>
            <a:chExt cx="1780" cy="1776"/>
          </a:xfrm>
        </p:grpSpPr>
        <p:sp>
          <p:nvSpPr>
            <p:cNvPr id="129054" name="Text Box 51"/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Local and tier- 3 ISPs are </a:t>
              </a:r>
              <a:r>
                <a:rPr lang="en-US" sz="1800" i="1">
                  <a:latin typeface="Comic Sans MS" pitchFamily="66" charset="0"/>
                </a:rPr>
                <a:t>customers</a:t>
              </a:r>
              <a:r>
                <a:rPr lang="en-US" sz="1800">
                  <a:latin typeface="Comic Sans MS" pitchFamily="66" charset="0"/>
                </a:rPr>
                <a:t> of</a:t>
              </a:r>
            </a:p>
            <a:p>
              <a:r>
                <a:rPr lang="en-US" sz="1800">
                  <a:latin typeface="Comic Sans MS" pitchFamily="66" charset="0"/>
                </a:rPr>
                <a:t>higher tier ISPs</a:t>
              </a:r>
            </a:p>
            <a:p>
              <a:r>
                <a:rPr lang="en-US" sz="1800">
                  <a:latin typeface="Comic Sans MS" pitchFamily="66" charset="0"/>
                </a:rPr>
                <a:t>connecting them to rest of Internet</a:t>
              </a:r>
            </a:p>
          </p:txBody>
        </p:sp>
        <p:sp>
          <p:nvSpPr>
            <p:cNvPr id="129055" name="Line 86"/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6" name="Line 87"/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7" name="Line 88"/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58" name="Line 89"/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96250" cy="762000"/>
          </a:xfrm>
        </p:spPr>
        <p:txBody>
          <a:bodyPr/>
          <a:lstStyle/>
          <a:p>
            <a:r>
              <a:rPr lang="en-US" sz="3200" dirty="0" smtClean="0"/>
              <a:t>Internet structure: network of networks</a:t>
            </a:r>
            <a:endParaRPr lang="en-US" dirty="0" smtClean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a packet passes through many networks!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lvl="1"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16392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6393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6394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Tier 1 ISP</a:t>
            </a:r>
            <a:endParaRPr lang="en-US"/>
          </a:p>
        </p:txBody>
      </p:sp>
      <p:sp>
        <p:nvSpPr>
          <p:cNvPr id="16395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16465" name="Rectangle 17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Text Box 18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NAP</a:t>
              </a:r>
              <a:endParaRPr lang="en-US" sz="2000"/>
            </a:p>
          </p:txBody>
        </p:sp>
      </p:grp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6462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3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64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6459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0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61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6456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7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58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6453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4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55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16450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folHlink"/>
                    </a:solidFill>
                    <a:latin typeface="Comic Sans MS" pitchFamily="66" charset="0"/>
                  </a:rPr>
                  <a:t>Tier-2 ISP</a:t>
                </a:r>
                <a:endParaRPr 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452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47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9" name="Oval 46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Oval 47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48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Oval 49"/>
          <p:cNvSpPr>
            <a:spLocks noChangeArrowheads="1"/>
          </p:cNvSpPr>
          <p:nvPr/>
        </p:nvSpPr>
        <p:spPr bwMode="auto">
          <a:xfrm>
            <a:off x="6007100" y="37973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50"/>
          <p:cNvSpPr>
            <a:spLocks noChangeShapeType="1"/>
          </p:cNvSpPr>
          <p:nvPr/>
        </p:nvSpPr>
        <p:spPr bwMode="auto">
          <a:xfrm>
            <a:off x="6083300" y="39497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5273675" y="2676525"/>
            <a:ext cx="1057275" cy="695325"/>
            <a:chOff x="4314" y="1086"/>
            <a:chExt cx="666" cy="438"/>
          </a:xfrm>
        </p:grpSpPr>
        <p:sp>
          <p:nvSpPr>
            <p:cNvPr id="16440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1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4308475" y="2828925"/>
            <a:ext cx="1057275" cy="695325"/>
            <a:chOff x="4314" y="1086"/>
            <a:chExt cx="666" cy="438"/>
          </a:xfrm>
        </p:grpSpPr>
        <p:sp>
          <p:nvSpPr>
            <p:cNvPr id="16438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6022975" y="2816225"/>
            <a:ext cx="1057275" cy="695325"/>
            <a:chOff x="4314" y="1086"/>
            <a:chExt cx="666" cy="438"/>
          </a:xfrm>
        </p:grpSpPr>
        <p:sp>
          <p:nvSpPr>
            <p:cNvPr id="16436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1539875" y="5876925"/>
            <a:ext cx="1057275" cy="695325"/>
            <a:chOff x="4314" y="1086"/>
            <a:chExt cx="666" cy="438"/>
          </a:xfrm>
        </p:grpSpPr>
        <p:sp>
          <p:nvSpPr>
            <p:cNvPr id="16434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882775" y="2473325"/>
            <a:ext cx="1057275" cy="695325"/>
            <a:chOff x="4314" y="1086"/>
            <a:chExt cx="666" cy="438"/>
          </a:xfrm>
        </p:grpSpPr>
        <p:sp>
          <p:nvSpPr>
            <p:cNvPr id="16432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2746375" y="2714625"/>
            <a:ext cx="1057275" cy="695325"/>
            <a:chOff x="4314" y="1086"/>
            <a:chExt cx="666" cy="438"/>
          </a:xfrm>
        </p:grpSpPr>
        <p:sp>
          <p:nvSpPr>
            <p:cNvPr id="16430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Tier 3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2898775" y="5940425"/>
            <a:ext cx="1057275" cy="695325"/>
            <a:chOff x="4314" y="1086"/>
            <a:chExt cx="666" cy="438"/>
          </a:xfrm>
        </p:grpSpPr>
        <p:sp>
          <p:nvSpPr>
            <p:cNvPr id="16428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4600575" y="5940425"/>
            <a:ext cx="1057275" cy="695325"/>
            <a:chOff x="4314" y="1086"/>
            <a:chExt cx="666" cy="438"/>
          </a:xfrm>
        </p:grpSpPr>
        <p:sp>
          <p:nvSpPr>
            <p:cNvPr id="16426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7305675" y="5483225"/>
            <a:ext cx="1057275" cy="695325"/>
            <a:chOff x="4314" y="1086"/>
            <a:chExt cx="666" cy="438"/>
          </a:xfrm>
        </p:grpSpPr>
        <p:sp>
          <p:nvSpPr>
            <p:cNvPr id="16424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local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pitchFamily="66" charset="0"/>
                </a:rPr>
                <a:t>ISP</a:t>
              </a:r>
              <a:endParaRPr lang="en-US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16386" name="Object 219"/>
          <p:cNvGraphicFramePr>
            <a:graphicFrameLocks noChangeAspect="1"/>
          </p:cNvGraphicFramePr>
          <p:nvPr/>
        </p:nvGraphicFramePr>
        <p:xfrm>
          <a:off x="1512888" y="2197100"/>
          <a:ext cx="417512" cy="319088"/>
        </p:xfrm>
        <a:graphic>
          <a:graphicData uri="http://schemas.openxmlformats.org/presentationml/2006/ole">
            <p:oleObj spid="_x0000_s14338" name="Clip" r:id="rId3" imgW="1305000" imgH="1085760" progId="">
              <p:embed/>
            </p:oleObj>
          </a:graphicData>
        </a:graphic>
      </p:graphicFrame>
      <p:graphicFrame>
        <p:nvGraphicFramePr>
          <p:cNvPr id="16387" name="Object 339"/>
          <p:cNvGraphicFramePr>
            <a:graphicFrameLocks noChangeAspect="1"/>
          </p:cNvGraphicFramePr>
          <p:nvPr/>
        </p:nvGraphicFramePr>
        <p:xfrm>
          <a:off x="8486775" y="6007100"/>
          <a:ext cx="417513" cy="319088"/>
        </p:xfrm>
        <a:graphic>
          <a:graphicData uri="http://schemas.openxmlformats.org/presentationml/2006/ole">
            <p:oleObj spid="_x0000_s14339" name="Clip" r:id="rId4" imgW="1305000" imgH="1085760" progId="">
              <p:embed/>
            </p:oleObj>
          </a:graphicData>
        </a:graphic>
      </p:graphicFrame>
      <p:sp>
        <p:nvSpPr>
          <p:cNvPr id="79189" name="Freeform 341"/>
          <p:cNvSpPr>
            <a:spLocks/>
          </p:cNvSpPr>
          <p:nvPr/>
        </p:nvSpPr>
        <p:spPr bwMode="auto">
          <a:xfrm>
            <a:off x="1879600" y="247650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2147483647 w 4192"/>
              <a:gd name="T3" fmla="*/ 2147483647 h 2280"/>
              <a:gd name="T4" fmla="*/ 2147483647 w 4192"/>
              <a:gd name="T5" fmla="*/ 2147483647 h 2280"/>
              <a:gd name="T6" fmla="*/ 2147483647 w 4192"/>
              <a:gd name="T7" fmla="*/ 2147483647 h 2280"/>
              <a:gd name="T8" fmla="*/ 2147483647 w 4192"/>
              <a:gd name="T9" fmla="*/ 2147483647 h 2280"/>
              <a:gd name="T10" fmla="*/ 2147483647 w 4192"/>
              <a:gd name="T11" fmla="*/ 2147483647 h 2280"/>
              <a:gd name="T12" fmla="*/ 2147483647 w 4192"/>
              <a:gd name="T13" fmla="*/ 2147483647 h 2280"/>
              <a:gd name="T14" fmla="*/ 2147483647 w 4192"/>
              <a:gd name="T15" fmla="*/ 2147483647 h 2280"/>
              <a:gd name="T16" fmla="*/ 2147483647 w 4192"/>
              <a:gd name="T17" fmla="*/ 2147483647 h 2280"/>
              <a:gd name="T18" fmla="*/ 2147483647 w 4192"/>
              <a:gd name="T19" fmla="*/ 2147483647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What’s the Internet: “nuts and bolts” view</a:t>
            </a:r>
            <a:endParaRPr lang="en-US" dirty="0" smtClean="0"/>
          </a:p>
        </p:txBody>
      </p:sp>
      <p:sp>
        <p:nvSpPr>
          <p:cNvPr id="41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4419600" cy="4648200"/>
          </a:xfrm>
        </p:spPr>
        <p:txBody>
          <a:bodyPr>
            <a:normAutofit/>
          </a:bodyPr>
          <a:lstStyle/>
          <a:p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Communication links</a:t>
            </a:r>
            <a:endParaRPr lang="en-US" sz="2400" dirty="0" smtClean="0"/>
          </a:p>
          <a:p>
            <a:pPr lvl="1"/>
            <a:r>
              <a:rPr lang="en-US" sz="2000" dirty="0" smtClean="0"/>
              <a:t>Fiber, copper, radio, satellite</a:t>
            </a:r>
          </a:p>
          <a:p>
            <a:pPr lvl="1"/>
            <a:r>
              <a:rPr lang="en-US" sz="2000" dirty="0" smtClean="0"/>
              <a:t>Transmission rate = </a:t>
            </a:r>
            <a:r>
              <a:rPr lang="en-US" sz="2000" b="1" i="1" dirty="0" smtClean="0">
                <a:solidFill>
                  <a:srgbClr val="FF0000"/>
                </a:solidFill>
              </a:rPr>
              <a:t>bandwidth</a:t>
            </a:r>
            <a:endParaRPr lang="en-US" sz="2000" dirty="0" smtClean="0"/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Routers:</a:t>
            </a:r>
            <a:r>
              <a:rPr lang="en-US" sz="2400" dirty="0" smtClean="0"/>
              <a:t> forward packets (chunks of data)</a:t>
            </a:r>
          </a:p>
          <a:p>
            <a:endParaRPr lang="en-US" sz="2200" dirty="0" smtClean="0"/>
          </a:p>
          <a:p>
            <a:r>
              <a:rPr lang="en-US" sz="2200" dirty="0" smtClean="0"/>
              <a:t>ISP: provide a variety of different types of network  access to the end systems</a:t>
            </a:r>
          </a:p>
        </p:txBody>
      </p:sp>
      <p:sp>
        <p:nvSpPr>
          <p:cNvPr id="4120" name="Freeform 6"/>
          <p:cNvSpPr>
            <a:spLocks/>
          </p:cNvSpPr>
          <p:nvPr/>
        </p:nvSpPr>
        <p:spPr bwMode="auto">
          <a:xfrm>
            <a:off x="6797675" y="264795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Freeform 7"/>
          <p:cNvSpPr>
            <a:spLocks/>
          </p:cNvSpPr>
          <p:nvPr/>
        </p:nvSpPr>
        <p:spPr bwMode="auto">
          <a:xfrm>
            <a:off x="4918075" y="250507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Freeform 8"/>
          <p:cNvSpPr>
            <a:spLocks/>
          </p:cNvSpPr>
          <p:nvPr/>
        </p:nvSpPr>
        <p:spPr bwMode="auto">
          <a:xfrm>
            <a:off x="5286375" y="395605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35550" y="2640013"/>
            <a:ext cx="733425" cy="319087"/>
            <a:chOff x="3552" y="246"/>
            <a:chExt cx="527" cy="248"/>
          </a:xfrm>
        </p:grpSpPr>
        <p:graphicFrame>
          <p:nvGraphicFramePr>
            <p:cNvPr id="4114" name="Object 1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2066" name="Clip" r:id="rId3" imgW="1305000" imgH="1085760" progId="">
                <p:embed/>
              </p:oleObj>
            </a:graphicData>
          </a:graphic>
        </p:graphicFrame>
        <p:graphicFrame>
          <p:nvGraphicFramePr>
            <p:cNvPr id="4115" name="Object 1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2067" name="Clip" r:id="rId4" imgW="676440" imgH="485640" progId="">
                <p:embed/>
              </p:oleObj>
            </a:graphicData>
          </a:graphic>
        </p:graphicFrame>
        <p:sp>
          <p:nvSpPr>
            <p:cNvPr id="4355" name="Line 1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35550" y="3235325"/>
            <a:ext cx="733425" cy="319088"/>
            <a:chOff x="3552" y="246"/>
            <a:chExt cx="527" cy="248"/>
          </a:xfrm>
        </p:grpSpPr>
        <p:graphicFrame>
          <p:nvGraphicFramePr>
            <p:cNvPr id="4112" name="Object 1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2064" name="Clip" r:id="rId5" imgW="1305000" imgH="1085760" progId="">
                <p:embed/>
              </p:oleObj>
            </a:graphicData>
          </a:graphic>
        </p:graphicFrame>
        <p:graphicFrame>
          <p:nvGraphicFramePr>
            <p:cNvPr id="4113" name="Object 1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2065" name="Clip" r:id="rId6" imgW="676440" imgH="485640" progId="">
                <p:embed/>
              </p:oleObj>
            </a:graphicData>
          </a:graphic>
        </p:graphicFrame>
        <p:sp>
          <p:nvSpPr>
            <p:cNvPr id="4354" name="Line 16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411788" y="3022600"/>
            <a:ext cx="69850" cy="214313"/>
            <a:chOff x="3842" y="406"/>
            <a:chExt cx="51" cy="167"/>
          </a:xfrm>
        </p:grpSpPr>
        <p:sp>
          <p:nvSpPr>
            <p:cNvPr id="4351" name="Oval 1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" name="Oval 1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3" name="Oval 2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881688" y="3525838"/>
            <a:ext cx="209550" cy="395287"/>
            <a:chOff x="4180" y="783"/>
            <a:chExt cx="150" cy="307"/>
          </a:xfrm>
        </p:grpSpPr>
        <p:sp>
          <p:nvSpPr>
            <p:cNvPr id="4343" name="AutoShape 2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4" name="Rectangle 2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5" name="Rectangle 2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6" name="AutoShape 2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7" name="Line 2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8" name="Line 2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9" name="Rectangle 2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0" name="Rectangle 2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 rot="-5400000">
            <a:off x="6194425" y="3603625"/>
            <a:ext cx="80963" cy="233363"/>
            <a:chOff x="3842" y="406"/>
            <a:chExt cx="51" cy="167"/>
          </a:xfrm>
        </p:grpSpPr>
        <p:sp>
          <p:nvSpPr>
            <p:cNvPr id="4340" name="Oval 31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" name="Oval 32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2" name="Oval 33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28" name="Line 34"/>
          <p:cNvSpPr>
            <a:spLocks noChangeShapeType="1"/>
          </p:cNvSpPr>
          <p:nvPr/>
        </p:nvSpPr>
        <p:spPr bwMode="auto">
          <a:xfrm>
            <a:off x="6018213" y="343376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Line 35"/>
          <p:cNvSpPr>
            <a:spLocks noChangeShapeType="1"/>
          </p:cNvSpPr>
          <p:nvPr/>
        </p:nvSpPr>
        <p:spPr bwMode="auto">
          <a:xfrm>
            <a:off x="6021388" y="343058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Line 36"/>
          <p:cNvSpPr>
            <a:spLocks noChangeShapeType="1"/>
          </p:cNvSpPr>
          <p:nvPr/>
        </p:nvSpPr>
        <p:spPr bwMode="auto">
          <a:xfrm>
            <a:off x="6516688" y="342900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Line 37"/>
          <p:cNvSpPr>
            <a:spLocks noChangeShapeType="1"/>
          </p:cNvSpPr>
          <p:nvPr/>
        </p:nvSpPr>
        <p:spPr bwMode="auto">
          <a:xfrm>
            <a:off x="5718175" y="28940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Line 38"/>
          <p:cNvSpPr>
            <a:spLocks noChangeShapeType="1"/>
          </p:cNvSpPr>
          <p:nvPr/>
        </p:nvSpPr>
        <p:spPr bwMode="auto">
          <a:xfrm flipV="1">
            <a:off x="5730875" y="317976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Line 39"/>
          <p:cNvSpPr>
            <a:spLocks noChangeShapeType="1"/>
          </p:cNvSpPr>
          <p:nvPr/>
        </p:nvSpPr>
        <p:spPr bwMode="auto">
          <a:xfrm flipV="1">
            <a:off x="6257925" y="32654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6386513" y="3513138"/>
            <a:ext cx="209550" cy="395287"/>
            <a:chOff x="4180" y="783"/>
            <a:chExt cx="150" cy="307"/>
          </a:xfrm>
        </p:grpSpPr>
        <p:sp>
          <p:nvSpPr>
            <p:cNvPr id="4332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3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5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6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7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8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9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419725" y="4122738"/>
            <a:ext cx="479425" cy="925512"/>
            <a:chOff x="3314" y="1248"/>
            <a:chExt cx="344" cy="694"/>
          </a:xfrm>
        </p:grpSpPr>
        <p:graphicFrame>
          <p:nvGraphicFramePr>
            <p:cNvPr id="4110" name="Object 5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2062" name="Clip" r:id="rId7" imgW="1305000" imgH="1085760" progId="">
                <p:embed/>
              </p:oleObj>
            </a:graphicData>
          </a:graphic>
        </p:graphicFrame>
        <p:sp>
          <p:nvSpPr>
            <p:cNvPr id="4325" name="Line 51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11" name="Object 5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2063" name="Clip" r:id="rId8" imgW="1305000" imgH="1085760" progId="">
                <p:embed/>
              </p:oleObj>
            </a:graphicData>
          </a:graphic>
        </p:graphicFrame>
        <p:sp>
          <p:nvSpPr>
            <p:cNvPr id="4326" name="Line 53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329" name="Oval 55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" name="Oval 56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" name="Oval 57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8" name="Line 58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098" name="Object 59"/>
          <p:cNvGraphicFramePr>
            <a:graphicFrameLocks noChangeAspect="1"/>
          </p:cNvGraphicFramePr>
          <p:nvPr/>
        </p:nvGraphicFramePr>
        <p:xfrm>
          <a:off x="6288088" y="5132388"/>
          <a:ext cx="417512" cy="331787"/>
        </p:xfrm>
        <a:graphic>
          <a:graphicData uri="http://schemas.openxmlformats.org/presentationml/2006/ole">
            <p:oleObj spid="_x0000_s2050" name="Clip" r:id="rId9" imgW="1305000" imgH="1085760" progId="">
              <p:embed/>
            </p:oleObj>
          </a:graphicData>
        </a:graphic>
      </p:graphicFrame>
      <p:graphicFrame>
        <p:nvGraphicFramePr>
          <p:cNvPr id="4099" name="Object 60"/>
          <p:cNvGraphicFramePr>
            <a:graphicFrameLocks noChangeAspect="1"/>
          </p:cNvGraphicFramePr>
          <p:nvPr/>
        </p:nvGraphicFramePr>
        <p:xfrm>
          <a:off x="5673725" y="5121275"/>
          <a:ext cx="415925" cy="330200"/>
        </p:xfrm>
        <a:graphic>
          <a:graphicData uri="http://schemas.openxmlformats.org/presentationml/2006/ole">
            <p:oleObj spid="_x0000_s2051" name="Clip" r:id="rId10" imgW="1305000" imgH="1085760" progId="">
              <p:embed/>
            </p:oleObj>
          </a:graphicData>
        </a:graphic>
      </p:graphicFrame>
      <p:sp>
        <p:nvSpPr>
          <p:cNvPr id="4136" name="Oval 61"/>
          <p:cNvSpPr>
            <a:spLocks noChangeArrowheads="1"/>
          </p:cNvSpPr>
          <p:nvPr/>
        </p:nvSpPr>
        <p:spPr bwMode="auto">
          <a:xfrm rot="-5400000">
            <a:off x="6090444" y="5225256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Oval 62"/>
          <p:cNvSpPr>
            <a:spLocks noChangeArrowheads="1"/>
          </p:cNvSpPr>
          <p:nvPr/>
        </p:nvSpPr>
        <p:spPr bwMode="auto">
          <a:xfrm rot="-5400000">
            <a:off x="6175376" y="5222875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Oval 63"/>
          <p:cNvSpPr>
            <a:spLocks noChangeArrowheads="1"/>
          </p:cNvSpPr>
          <p:nvPr/>
        </p:nvSpPr>
        <p:spPr bwMode="auto">
          <a:xfrm rot="-5400000">
            <a:off x="6253162" y="5227638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Line 64"/>
          <p:cNvSpPr>
            <a:spLocks noChangeShapeType="1"/>
          </p:cNvSpPr>
          <p:nvPr/>
        </p:nvSpPr>
        <p:spPr bwMode="auto">
          <a:xfrm rot="-5400000">
            <a:off x="6512719" y="51077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Line 65"/>
          <p:cNvSpPr>
            <a:spLocks noChangeShapeType="1"/>
          </p:cNvSpPr>
          <p:nvPr/>
        </p:nvSpPr>
        <p:spPr bwMode="auto">
          <a:xfrm rot="5400000" flipH="1">
            <a:off x="5886450" y="50990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Line 66"/>
          <p:cNvSpPr>
            <a:spLocks noChangeShapeType="1"/>
          </p:cNvSpPr>
          <p:nvPr/>
        </p:nvSpPr>
        <p:spPr bwMode="auto">
          <a:xfrm rot="16200000" flipV="1">
            <a:off x="6233319" y="47601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2" name="Line 67"/>
          <p:cNvSpPr>
            <a:spLocks noChangeShapeType="1"/>
          </p:cNvSpPr>
          <p:nvPr/>
        </p:nvSpPr>
        <p:spPr bwMode="auto">
          <a:xfrm flipV="1">
            <a:off x="5899150" y="46990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Line 68"/>
          <p:cNvSpPr>
            <a:spLocks noChangeShapeType="1"/>
          </p:cNvSpPr>
          <p:nvPr/>
        </p:nvSpPr>
        <p:spPr bwMode="auto">
          <a:xfrm>
            <a:off x="6500813" y="474503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Line 69"/>
          <p:cNvSpPr>
            <a:spLocks noChangeShapeType="1"/>
          </p:cNvSpPr>
          <p:nvPr/>
        </p:nvSpPr>
        <p:spPr bwMode="auto">
          <a:xfrm flipH="1">
            <a:off x="7296150" y="47418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0" name="Object 70"/>
          <p:cNvGraphicFramePr>
            <a:graphicFrameLocks noChangeAspect="1"/>
          </p:cNvGraphicFramePr>
          <p:nvPr/>
        </p:nvGraphicFramePr>
        <p:xfrm>
          <a:off x="7473950" y="4294188"/>
          <a:ext cx="203200" cy="241300"/>
        </p:xfrm>
        <a:graphic>
          <a:graphicData uri="http://schemas.openxmlformats.org/presentationml/2006/ole">
            <p:oleObj spid="_x0000_s2052" name="Clip" r:id="rId11" imgW="981000" imgH="1209600" progId="">
              <p:embed/>
            </p:oleObj>
          </a:graphicData>
        </a:graphic>
      </p:graphicFrame>
      <p:graphicFrame>
        <p:nvGraphicFramePr>
          <p:cNvPr id="4101" name="Object 71"/>
          <p:cNvGraphicFramePr>
            <a:graphicFrameLocks noChangeAspect="1"/>
          </p:cNvGraphicFramePr>
          <p:nvPr/>
        </p:nvGraphicFramePr>
        <p:xfrm>
          <a:off x="6137275" y="4375150"/>
          <a:ext cx="203200" cy="239713"/>
        </p:xfrm>
        <a:graphic>
          <a:graphicData uri="http://schemas.openxmlformats.org/presentationml/2006/ole">
            <p:oleObj spid="_x0000_s2053" name="Clip" r:id="rId12" imgW="981000" imgH="1209600" progId="">
              <p:embed/>
            </p:oleObj>
          </a:graphicData>
        </a:graphic>
      </p:graphicFrame>
      <p:sp>
        <p:nvSpPr>
          <p:cNvPr id="4145" name="Freeform 72"/>
          <p:cNvSpPr>
            <a:spLocks/>
          </p:cNvSpPr>
          <p:nvPr/>
        </p:nvSpPr>
        <p:spPr bwMode="auto">
          <a:xfrm>
            <a:off x="6218238" y="4149725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6484938" y="5572125"/>
            <a:ext cx="406400" cy="427038"/>
            <a:chOff x="2870" y="1518"/>
            <a:chExt cx="292" cy="320"/>
          </a:xfrm>
        </p:grpSpPr>
        <p:graphicFrame>
          <p:nvGraphicFramePr>
            <p:cNvPr id="4108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060" name="Clip" r:id="rId13" imgW="819000" imgH="847800" progId="">
                <p:embed/>
              </p:oleObj>
            </a:graphicData>
          </a:graphic>
        </p:graphicFrame>
        <p:graphicFrame>
          <p:nvGraphicFramePr>
            <p:cNvPr id="4109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061" name="Clip" r:id="rId14" imgW="1266840" imgH="1200240" progId="">
                <p:embed/>
              </p:oleObj>
            </a:graphicData>
          </a:graphic>
        </p:graphicFrame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7262813" y="5603875"/>
            <a:ext cx="406400" cy="427038"/>
            <a:chOff x="2870" y="1518"/>
            <a:chExt cx="292" cy="320"/>
          </a:xfrm>
        </p:grpSpPr>
        <p:graphicFrame>
          <p:nvGraphicFramePr>
            <p:cNvPr id="4106" name="Object 7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058" name="Clip" r:id="rId15" imgW="819000" imgH="847800" progId="">
                <p:embed/>
              </p:oleObj>
            </a:graphicData>
          </a:graphic>
        </p:graphicFrame>
        <p:graphicFrame>
          <p:nvGraphicFramePr>
            <p:cNvPr id="4107" name="Object 7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059" name="Clip" r:id="rId16" imgW="1266840" imgH="1200240" progId="">
                <p:embed/>
              </p:oleObj>
            </a:graphicData>
          </a:graphic>
        </p:graphicFrame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6848475" y="5319713"/>
            <a:ext cx="379413" cy="376237"/>
            <a:chOff x="4733" y="2082"/>
            <a:chExt cx="272" cy="282"/>
          </a:xfrm>
        </p:grpSpPr>
        <p:graphicFrame>
          <p:nvGraphicFramePr>
            <p:cNvPr id="4105" name="Object 80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2057" name="Clip" r:id="rId17" imgW="819000" imgH="847800" progId="">
                <p:embed/>
              </p:oleObj>
            </a:graphicData>
          </a:graphic>
        </p:graphicFrame>
        <p:sp>
          <p:nvSpPr>
            <p:cNvPr id="4324" name="Rectangle 81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49" name="Line 82"/>
          <p:cNvSpPr>
            <a:spLocks noChangeShapeType="1"/>
          </p:cNvSpPr>
          <p:nvPr/>
        </p:nvSpPr>
        <p:spPr bwMode="auto">
          <a:xfrm>
            <a:off x="7154863" y="52228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7875588" y="4646613"/>
            <a:ext cx="207962" cy="409575"/>
            <a:chOff x="4180" y="783"/>
            <a:chExt cx="150" cy="307"/>
          </a:xfrm>
        </p:grpSpPr>
        <p:sp>
          <p:nvSpPr>
            <p:cNvPr id="4316" name="AutoShape 8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7" name="Rectangle 8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8" name="Rectangle 8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9" name="AutoShape 8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0" name="Line 8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" name="Line 8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" name="Rectangle 9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3" name="Rectangle 9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7862888" y="5091113"/>
            <a:ext cx="207962" cy="409575"/>
            <a:chOff x="4180" y="783"/>
            <a:chExt cx="150" cy="307"/>
          </a:xfrm>
        </p:grpSpPr>
        <p:sp>
          <p:nvSpPr>
            <p:cNvPr id="4308" name="AutoShape 9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" name="Rectangle 9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" name="Rectangle 9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" name="AutoShape 9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2" name="Line 9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" name="Line 9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4" name="Rectangle 9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5" name="Rectangle 10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52" name="Line 101"/>
          <p:cNvSpPr>
            <a:spLocks noChangeShapeType="1"/>
          </p:cNvSpPr>
          <p:nvPr/>
        </p:nvSpPr>
        <p:spPr bwMode="auto">
          <a:xfrm rot="5400000" flipH="1">
            <a:off x="7489031" y="502046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3" name="Line 102"/>
          <p:cNvSpPr>
            <a:spLocks noChangeShapeType="1"/>
          </p:cNvSpPr>
          <p:nvPr/>
        </p:nvSpPr>
        <p:spPr bwMode="auto">
          <a:xfrm rot="-5400000">
            <a:off x="7843044" y="527288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4" name="Line 103"/>
          <p:cNvSpPr>
            <a:spLocks noChangeShapeType="1"/>
          </p:cNvSpPr>
          <p:nvPr/>
        </p:nvSpPr>
        <p:spPr bwMode="auto">
          <a:xfrm rot="-5400000">
            <a:off x="7832725" y="48037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5" name="Line 104"/>
          <p:cNvSpPr>
            <a:spLocks noChangeShapeType="1"/>
          </p:cNvSpPr>
          <p:nvPr/>
        </p:nvSpPr>
        <p:spPr bwMode="auto">
          <a:xfrm flipV="1">
            <a:off x="6511925" y="29448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6" name="Line 105"/>
          <p:cNvSpPr>
            <a:spLocks noChangeShapeType="1"/>
          </p:cNvSpPr>
          <p:nvPr/>
        </p:nvSpPr>
        <p:spPr bwMode="auto">
          <a:xfrm>
            <a:off x="7446963" y="29289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7" name="Line 106"/>
          <p:cNvSpPr>
            <a:spLocks noChangeShapeType="1"/>
          </p:cNvSpPr>
          <p:nvPr/>
        </p:nvSpPr>
        <p:spPr bwMode="auto">
          <a:xfrm flipH="1">
            <a:off x="7966075" y="32654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8" name="Line 107"/>
          <p:cNvSpPr>
            <a:spLocks noChangeShapeType="1"/>
          </p:cNvSpPr>
          <p:nvPr/>
        </p:nvSpPr>
        <p:spPr bwMode="auto">
          <a:xfrm>
            <a:off x="7196138" y="30416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9" name="Line 108"/>
          <p:cNvSpPr>
            <a:spLocks noChangeShapeType="1"/>
          </p:cNvSpPr>
          <p:nvPr/>
        </p:nvSpPr>
        <p:spPr bwMode="auto">
          <a:xfrm>
            <a:off x="7221538" y="368935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0" name="Line 109"/>
          <p:cNvSpPr>
            <a:spLocks noChangeShapeType="1"/>
          </p:cNvSpPr>
          <p:nvPr/>
        </p:nvSpPr>
        <p:spPr bwMode="auto">
          <a:xfrm flipH="1">
            <a:off x="7681913" y="41544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1" name="Line 110"/>
          <p:cNvSpPr>
            <a:spLocks noChangeShapeType="1"/>
          </p:cNvSpPr>
          <p:nvPr/>
        </p:nvSpPr>
        <p:spPr bwMode="auto">
          <a:xfrm flipH="1">
            <a:off x="7454900" y="32337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2" name="Line 111"/>
          <p:cNvSpPr>
            <a:spLocks noChangeShapeType="1"/>
          </p:cNvSpPr>
          <p:nvPr/>
        </p:nvSpPr>
        <p:spPr bwMode="auto">
          <a:xfrm flipH="1">
            <a:off x="7464425" y="26733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3" name="Line 112"/>
          <p:cNvSpPr>
            <a:spLocks noChangeShapeType="1"/>
          </p:cNvSpPr>
          <p:nvPr/>
        </p:nvSpPr>
        <p:spPr bwMode="auto">
          <a:xfrm flipH="1">
            <a:off x="8181975" y="28495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4" name="Text Box 113"/>
          <p:cNvSpPr txBox="1">
            <a:spLocks noChangeArrowheads="1"/>
          </p:cNvSpPr>
          <p:nvPr/>
        </p:nvSpPr>
        <p:spPr bwMode="auto">
          <a:xfrm>
            <a:off x="5419725" y="2487613"/>
            <a:ext cx="1239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local ISP</a:t>
            </a:r>
            <a:endParaRPr lang="en-US"/>
          </a:p>
        </p:txBody>
      </p:sp>
      <p:sp>
        <p:nvSpPr>
          <p:cNvPr id="4165" name="Text Box 114"/>
          <p:cNvSpPr txBox="1">
            <a:spLocks noChangeArrowheads="1"/>
          </p:cNvSpPr>
          <p:nvPr/>
        </p:nvSpPr>
        <p:spPr bwMode="auto">
          <a:xfrm>
            <a:off x="5353050" y="5499100"/>
            <a:ext cx="1176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company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network</a:t>
            </a:r>
            <a:endParaRPr lang="en-US"/>
          </a:p>
        </p:txBody>
      </p:sp>
      <p:sp>
        <p:nvSpPr>
          <p:cNvPr id="4166" name="Text Box 115"/>
          <p:cNvSpPr txBox="1">
            <a:spLocks noChangeArrowheads="1"/>
          </p:cNvSpPr>
          <p:nvPr/>
        </p:nvSpPr>
        <p:spPr bwMode="auto">
          <a:xfrm>
            <a:off x="6948488" y="3640138"/>
            <a:ext cx="164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regional ISP</a:t>
            </a:r>
          </a:p>
        </p:txBody>
      </p:sp>
      <p:grpSp>
        <p:nvGrpSpPr>
          <p:cNvPr id="15" name="Group 116"/>
          <p:cNvGrpSpPr>
            <a:grpSpLocks/>
          </p:cNvGrpSpPr>
          <p:nvPr/>
        </p:nvGrpSpPr>
        <p:grpSpPr bwMode="auto">
          <a:xfrm>
            <a:off x="5851525" y="1243013"/>
            <a:ext cx="501650" cy="233362"/>
            <a:chOff x="3600" y="219"/>
            <a:chExt cx="360" cy="175"/>
          </a:xfrm>
        </p:grpSpPr>
        <p:sp>
          <p:nvSpPr>
            <p:cNvPr id="4295" name="Oval 11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6" name="Line 11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7" name="Line 11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8" name="Rectangle 12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99" name="Oval 12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2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05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02" name="Line 1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" name="Line 1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" name="Line 1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30"/>
          <p:cNvGrpSpPr>
            <a:grpSpLocks/>
          </p:cNvGrpSpPr>
          <p:nvPr/>
        </p:nvGrpSpPr>
        <p:grpSpPr bwMode="auto">
          <a:xfrm>
            <a:off x="5861050" y="1819275"/>
            <a:ext cx="209550" cy="409575"/>
            <a:chOff x="4180" y="783"/>
            <a:chExt cx="150" cy="307"/>
          </a:xfrm>
        </p:grpSpPr>
        <p:sp>
          <p:nvSpPr>
            <p:cNvPr id="4287" name="AutoShape 1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8" name="Rectangle 1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9" name="Rectangle 1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" name="AutoShape 1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" name="Line 1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2" name="Line 1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3" name="Rectangle 1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4" name="Rectangle 1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102" name="Object 139"/>
          <p:cNvGraphicFramePr>
            <a:graphicFrameLocks noChangeAspect="1"/>
          </p:cNvGraphicFramePr>
          <p:nvPr/>
        </p:nvGraphicFramePr>
        <p:xfrm>
          <a:off x="7115175" y="1296988"/>
          <a:ext cx="417513" cy="319087"/>
        </p:xfrm>
        <a:graphic>
          <a:graphicData uri="http://schemas.openxmlformats.org/presentationml/2006/ole">
            <p:oleObj spid="_x0000_s2054" name="Clip" r:id="rId18" imgW="1305000" imgH="1085760" progId="">
              <p:embed/>
            </p:oleObj>
          </a:graphicData>
        </a:graphic>
      </p:graphicFrame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7053263" y="1903413"/>
            <a:ext cx="406400" cy="427037"/>
            <a:chOff x="2870" y="1518"/>
            <a:chExt cx="292" cy="320"/>
          </a:xfrm>
        </p:grpSpPr>
        <p:graphicFrame>
          <p:nvGraphicFramePr>
            <p:cNvPr id="4103" name="Object 14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2055" name="Clip" r:id="rId19" imgW="819000" imgH="847800" progId="">
                <p:embed/>
              </p:oleObj>
            </a:graphicData>
          </a:graphic>
        </p:graphicFrame>
        <p:graphicFrame>
          <p:nvGraphicFramePr>
            <p:cNvPr id="4104" name="Object 14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2056" name="Clip" r:id="rId20" imgW="1266840" imgH="1200240" progId="">
                <p:embed/>
              </p:oleObj>
            </a:graphicData>
          </a:graphic>
        </p:graphicFrame>
      </p:grpSp>
      <p:grpSp>
        <p:nvGrpSpPr>
          <p:cNvPr id="20" name="Group 143"/>
          <p:cNvGrpSpPr>
            <a:grpSpLocks/>
          </p:cNvGrpSpPr>
          <p:nvPr/>
        </p:nvGrpSpPr>
        <p:grpSpPr bwMode="auto">
          <a:xfrm>
            <a:off x="5992813" y="3041650"/>
            <a:ext cx="501650" cy="233363"/>
            <a:chOff x="3600" y="219"/>
            <a:chExt cx="360" cy="175"/>
          </a:xfrm>
        </p:grpSpPr>
        <p:sp>
          <p:nvSpPr>
            <p:cNvPr id="4274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5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6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7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78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84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5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6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81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2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3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157"/>
          <p:cNvGrpSpPr>
            <a:grpSpLocks/>
          </p:cNvGrpSpPr>
          <p:nvPr/>
        </p:nvGrpSpPr>
        <p:grpSpPr bwMode="auto">
          <a:xfrm>
            <a:off x="6945313" y="2813050"/>
            <a:ext cx="501650" cy="233363"/>
            <a:chOff x="3600" y="219"/>
            <a:chExt cx="360" cy="175"/>
          </a:xfrm>
        </p:grpSpPr>
        <p:sp>
          <p:nvSpPr>
            <p:cNvPr id="4261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4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65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71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2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3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68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9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171"/>
          <p:cNvGrpSpPr>
            <a:grpSpLocks/>
          </p:cNvGrpSpPr>
          <p:nvPr/>
        </p:nvGrpSpPr>
        <p:grpSpPr bwMode="auto">
          <a:xfrm>
            <a:off x="6962775" y="3470275"/>
            <a:ext cx="501650" cy="233363"/>
            <a:chOff x="3600" y="219"/>
            <a:chExt cx="360" cy="175"/>
          </a:xfrm>
        </p:grpSpPr>
        <p:sp>
          <p:nvSpPr>
            <p:cNvPr id="4248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1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52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58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9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55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6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7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185"/>
          <p:cNvGrpSpPr>
            <a:grpSpLocks/>
          </p:cNvGrpSpPr>
          <p:nvPr/>
        </p:nvGrpSpPr>
        <p:grpSpPr bwMode="auto">
          <a:xfrm>
            <a:off x="7932738" y="3021013"/>
            <a:ext cx="500062" cy="233362"/>
            <a:chOff x="3600" y="219"/>
            <a:chExt cx="360" cy="175"/>
          </a:xfrm>
        </p:grpSpPr>
        <p:sp>
          <p:nvSpPr>
            <p:cNvPr id="4235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6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7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8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39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45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6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7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42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3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4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6" name="Group 199"/>
          <p:cNvGrpSpPr>
            <a:grpSpLocks/>
          </p:cNvGrpSpPr>
          <p:nvPr/>
        </p:nvGrpSpPr>
        <p:grpSpPr bwMode="auto">
          <a:xfrm>
            <a:off x="7739063" y="3917950"/>
            <a:ext cx="501650" cy="233363"/>
            <a:chOff x="3600" y="219"/>
            <a:chExt cx="360" cy="175"/>
          </a:xfrm>
        </p:grpSpPr>
        <p:sp>
          <p:nvSpPr>
            <p:cNvPr id="4222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26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32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3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4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9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29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1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0" name="Group 213"/>
          <p:cNvGrpSpPr>
            <a:grpSpLocks/>
          </p:cNvGrpSpPr>
          <p:nvPr/>
        </p:nvGrpSpPr>
        <p:grpSpPr bwMode="auto">
          <a:xfrm>
            <a:off x="7405688" y="4502150"/>
            <a:ext cx="501650" cy="234950"/>
            <a:chOff x="3600" y="219"/>
            <a:chExt cx="360" cy="175"/>
          </a:xfrm>
        </p:grpSpPr>
        <p:sp>
          <p:nvSpPr>
            <p:cNvPr id="4209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13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9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1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2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6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3" name="Group 227"/>
          <p:cNvGrpSpPr>
            <a:grpSpLocks/>
          </p:cNvGrpSpPr>
          <p:nvPr/>
        </p:nvGrpSpPr>
        <p:grpSpPr bwMode="auto">
          <a:xfrm>
            <a:off x="6796088" y="4991100"/>
            <a:ext cx="500062" cy="233363"/>
            <a:chOff x="3600" y="219"/>
            <a:chExt cx="360" cy="175"/>
          </a:xfrm>
        </p:grpSpPr>
        <p:sp>
          <p:nvSpPr>
            <p:cNvPr id="4196" name="Oval 22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22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23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Rectangle 23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00" name="Oval 23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23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06" name="Line 2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" name="Line 2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" name="Line 2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5" name="Group 23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03" name="Line 2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" name="Line 2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" name="Line 2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6" name="Group 241"/>
          <p:cNvGrpSpPr>
            <a:grpSpLocks/>
          </p:cNvGrpSpPr>
          <p:nvPr/>
        </p:nvGrpSpPr>
        <p:grpSpPr bwMode="auto">
          <a:xfrm>
            <a:off x="5992813" y="4614863"/>
            <a:ext cx="501650" cy="233362"/>
            <a:chOff x="3600" y="219"/>
            <a:chExt cx="360" cy="175"/>
          </a:xfrm>
        </p:grpSpPr>
        <p:sp>
          <p:nvSpPr>
            <p:cNvPr id="4183" name="Oval 2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2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2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Rectangle 2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87" name="Oval 2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" name="Group 2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93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4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5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8" name="Group 2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90" name="Line 2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1" name="Line 2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2" name="Line 2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78" name="Text Box 255"/>
          <p:cNvSpPr txBox="1">
            <a:spLocks noChangeArrowheads="1"/>
          </p:cNvSpPr>
          <p:nvPr/>
        </p:nvSpPr>
        <p:spPr bwMode="auto">
          <a:xfrm>
            <a:off x="5803900" y="1406525"/>
            <a:ext cx="95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router</a:t>
            </a:r>
            <a:endParaRPr lang="en-US" sz="2000"/>
          </a:p>
        </p:txBody>
      </p:sp>
      <p:sp>
        <p:nvSpPr>
          <p:cNvPr id="4179" name="Text Box 256"/>
          <p:cNvSpPr txBox="1">
            <a:spLocks noChangeArrowheads="1"/>
          </p:cNvSpPr>
          <p:nvPr/>
        </p:nvSpPr>
        <p:spPr bwMode="auto">
          <a:xfrm>
            <a:off x="7015163" y="1533525"/>
            <a:ext cx="157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workstation</a:t>
            </a:r>
            <a:endParaRPr lang="en-US" sz="2000"/>
          </a:p>
        </p:txBody>
      </p:sp>
      <p:sp>
        <p:nvSpPr>
          <p:cNvPr id="4180" name="Text Box 257"/>
          <p:cNvSpPr txBox="1">
            <a:spLocks noChangeArrowheads="1"/>
          </p:cNvSpPr>
          <p:nvPr/>
        </p:nvSpPr>
        <p:spPr bwMode="auto">
          <a:xfrm>
            <a:off x="6021388" y="1917700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server</a:t>
            </a:r>
            <a:endParaRPr lang="en-US" sz="2000"/>
          </a:p>
        </p:txBody>
      </p:sp>
      <p:sp>
        <p:nvSpPr>
          <p:cNvPr id="4181" name="Text Box 258"/>
          <p:cNvSpPr txBox="1">
            <a:spLocks noChangeArrowheads="1"/>
          </p:cNvSpPr>
          <p:nvPr/>
        </p:nvSpPr>
        <p:spPr bwMode="auto">
          <a:xfrm>
            <a:off x="7399338" y="21034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mobile</a:t>
            </a:r>
            <a:endParaRPr lang="en-US" sz="2000"/>
          </a:p>
        </p:txBody>
      </p:sp>
      <p:sp>
        <p:nvSpPr>
          <p:cNvPr id="4182" name="Line 259"/>
          <p:cNvSpPr>
            <a:spLocks noChangeShapeType="1"/>
          </p:cNvSpPr>
          <p:nvPr/>
        </p:nvSpPr>
        <p:spPr bwMode="auto">
          <a:xfrm flipV="1">
            <a:off x="6248400" y="48275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1.1 </a:t>
            </a:r>
            <a:r>
              <a:rPr lang="en-US" sz="2800" dirty="0" smtClean="0"/>
              <a:t>What </a:t>
            </a:r>
            <a:r>
              <a:rPr lang="en-US" sz="2800" i="1" dirty="0" smtClean="0"/>
              <a:t>is</a:t>
            </a:r>
            <a:r>
              <a:rPr lang="en-US" sz="2800" dirty="0" smtClean="0"/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1.2</a:t>
            </a:r>
            <a:r>
              <a:rPr lang="en-US" sz="2800" dirty="0" smtClean="0"/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1.3</a:t>
            </a:r>
            <a:r>
              <a:rPr lang="en-US" sz="2800" dirty="0" smtClean="0"/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1.4 </a:t>
            </a:r>
            <a:r>
              <a:rPr lang="en-US" sz="2800" dirty="0" smtClean="0"/>
              <a:t>Physical media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1.5</a:t>
            </a:r>
            <a:r>
              <a:rPr lang="en-US" sz="2800" dirty="0" smtClean="0"/>
              <a:t> Internet structure and ISPs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1.6 Delay &amp; loss in packet-switched networks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457200"/>
            <a:ext cx="7772400" cy="723900"/>
          </a:xfrm>
        </p:spPr>
        <p:txBody>
          <a:bodyPr/>
          <a:lstStyle/>
          <a:p>
            <a:r>
              <a:rPr lang="en-US" dirty="0" smtClean="0"/>
              <a:t>How do loss and delay occur?</a:t>
            </a:r>
            <a:endParaRPr lang="en-US" sz="4400" dirty="0" smtClean="0"/>
          </a:p>
        </p:txBody>
      </p:sp>
      <p:sp>
        <p:nvSpPr>
          <p:cNvPr id="174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9875" y="1371600"/>
            <a:ext cx="8445500" cy="211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packets </a:t>
            </a:r>
            <a:r>
              <a:rPr lang="en-US" i="1" smtClean="0"/>
              <a:t>queue</a:t>
            </a:r>
            <a:r>
              <a:rPr lang="en-US" smtClean="0"/>
              <a:t> in router buffers</a:t>
            </a:r>
            <a:r>
              <a:rPr lang="en-US" sz="2400" smtClean="0"/>
              <a:t>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packet arrival rate to link exceeds output link capacity</a:t>
            </a:r>
          </a:p>
          <a:p>
            <a:r>
              <a:rPr lang="en-US" sz="2400" smtClean="0"/>
              <a:t>packets queue, wait for turn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298575" y="5156200"/>
          <a:ext cx="646113" cy="533400"/>
        </p:xfrm>
        <a:graphic>
          <a:graphicData uri="http://schemas.openxmlformats.org/presentationml/2006/ole">
            <p:oleObj spid="_x0000_s15362" name="Clip" r:id="rId3" imgW="1305000" imgH="1085760" progId="">
              <p:embed/>
            </p:oleObj>
          </a:graphicData>
        </a:graphic>
      </p:graphicFrame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2339975" y="49149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2339975" y="48466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2349500" y="46180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95575" y="4648200"/>
            <a:ext cx="498475" cy="119063"/>
            <a:chOff x="2208" y="2184"/>
            <a:chExt cx="176" cy="69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7466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746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20" name="Oval 18"/>
          <p:cNvSpPr>
            <a:spLocks noChangeArrowheads="1"/>
          </p:cNvSpPr>
          <p:nvPr/>
        </p:nvSpPr>
        <p:spPr bwMode="auto">
          <a:xfrm>
            <a:off x="5435600" y="493395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9"/>
          <p:cNvSpPr>
            <a:spLocks noChangeShapeType="1"/>
          </p:cNvSpPr>
          <p:nvPr/>
        </p:nvSpPr>
        <p:spPr bwMode="auto">
          <a:xfrm>
            <a:off x="5445125" y="49133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0"/>
          <p:cNvSpPr>
            <a:spLocks noChangeArrowheads="1"/>
          </p:cNvSpPr>
          <p:nvPr/>
        </p:nvSpPr>
        <p:spPr bwMode="auto">
          <a:xfrm>
            <a:off x="5445125" y="4875213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3" name="Oval 21"/>
          <p:cNvSpPr>
            <a:spLocks noChangeArrowheads="1"/>
          </p:cNvSpPr>
          <p:nvPr/>
        </p:nvSpPr>
        <p:spPr bwMode="auto">
          <a:xfrm>
            <a:off x="5454650" y="4646613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1" name="Object 23"/>
          <p:cNvGraphicFramePr>
            <a:graphicFrameLocks noChangeAspect="1"/>
          </p:cNvGraphicFramePr>
          <p:nvPr/>
        </p:nvGraphicFramePr>
        <p:xfrm>
          <a:off x="984250" y="4146550"/>
          <a:ext cx="646113" cy="533400"/>
        </p:xfrm>
        <a:graphic>
          <a:graphicData uri="http://schemas.openxmlformats.org/presentationml/2006/ole">
            <p:oleObj spid="_x0000_s15363" name="Clip" r:id="rId4" imgW="1305000" imgH="1085760" progId="">
              <p:embed/>
            </p:oleObj>
          </a:graphicData>
        </a:graphic>
      </p:graphicFrame>
      <p:sp>
        <p:nvSpPr>
          <p:cNvPr id="17424" name="Line 24"/>
          <p:cNvSpPr>
            <a:spLocks noChangeShapeType="1"/>
          </p:cNvSpPr>
          <p:nvPr/>
        </p:nvSpPr>
        <p:spPr bwMode="auto">
          <a:xfrm>
            <a:off x="1609725" y="45529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25"/>
          <p:cNvSpPr>
            <a:spLocks noChangeShapeType="1"/>
          </p:cNvSpPr>
          <p:nvPr/>
        </p:nvSpPr>
        <p:spPr bwMode="auto">
          <a:xfrm flipV="1">
            <a:off x="1914525" y="5538788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26"/>
          <p:cNvSpPr>
            <a:spLocks noChangeShapeType="1"/>
          </p:cNvSpPr>
          <p:nvPr/>
        </p:nvSpPr>
        <p:spPr bwMode="auto">
          <a:xfrm>
            <a:off x="3533775" y="49720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8"/>
          <p:cNvSpPr>
            <a:spLocks noChangeShapeType="1"/>
          </p:cNvSpPr>
          <p:nvPr/>
        </p:nvSpPr>
        <p:spPr bwMode="auto">
          <a:xfrm flipH="1">
            <a:off x="2114550" y="4543425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9"/>
          <p:cNvSpPr>
            <a:spLocks noChangeShapeType="1"/>
          </p:cNvSpPr>
          <p:nvPr/>
        </p:nvSpPr>
        <p:spPr bwMode="auto">
          <a:xfrm>
            <a:off x="2124075" y="4976813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40"/>
          <p:cNvSpPr>
            <a:spLocks noChangeArrowheads="1"/>
          </p:cNvSpPr>
          <p:nvPr/>
        </p:nvSpPr>
        <p:spPr bwMode="auto">
          <a:xfrm>
            <a:off x="3200400" y="48434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30" name="Rectangle 41"/>
          <p:cNvSpPr>
            <a:spLocks noChangeArrowheads="1"/>
          </p:cNvSpPr>
          <p:nvPr/>
        </p:nvSpPr>
        <p:spPr bwMode="auto">
          <a:xfrm>
            <a:off x="3362325" y="48434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2147888" y="47434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44"/>
          <p:cNvSpPr>
            <a:spLocks noChangeShapeType="1"/>
          </p:cNvSpPr>
          <p:nvPr/>
        </p:nvSpPr>
        <p:spPr bwMode="auto">
          <a:xfrm>
            <a:off x="2324100" y="48482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45"/>
          <p:cNvSpPr>
            <a:spLocks noChangeShapeType="1"/>
          </p:cNvSpPr>
          <p:nvPr/>
        </p:nvSpPr>
        <p:spPr bwMode="auto">
          <a:xfrm flipV="1">
            <a:off x="1990725" y="5124450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Text Box 47"/>
          <p:cNvSpPr txBox="1">
            <a:spLocks noChangeArrowheads="1"/>
          </p:cNvSpPr>
          <p:nvPr/>
        </p:nvSpPr>
        <p:spPr bwMode="auto">
          <a:xfrm>
            <a:off x="631825" y="417036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Comic Sans MS" pitchFamily="66" charset="0"/>
              </a:rPr>
              <a:t>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435" name="Text Box 48"/>
          <p:cNvSpPr txBox="1">
            <a:spLocks noChangeArrowheads="1"/>
          </p:cNvSpPr>
          <p:nvPr/>
        </p:nvSpPr>
        <p:spPr bwMode="auto">
          <a:xfrm>
            <a:off x="908050" y="5189538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436" name="Rectangle 63"/>
          <p:cNvSpPr>
            <a:spLocks noChangeArrowheads="1"/>
          </p:cNvSpPr>
          <p:nvPr/>
        </p:nvSpPr>
        <p:spPr bwMode="auto">
          <a:xfrm>
            <a:off x="3490913" y="47815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586163" y="3317875"/>
            <a:ext cx="4221162" cy="1454150"/>
            <a:chOff x="2259" y="2090"/>
            <a:chExt cx="2659" cy="916"/>
          </a:xfrm>
        </p:grpSpPr>
        <p:sp>
          <p:nvSpPr>
            <p:cNvPr id="17459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packet being transmitted 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(delay)</a:t>
              </a:r>
            </a:p>
          </p:txBody>
        </p:sp>
        <p:sp>
          <p:nvSpPr>
            <p:cNvPr id="17460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5102225"/>
            <a:ext cx="3462337" cy="804863"/>
            <a:chOff x="2103" y="3214"/>
            <a:chExt cx="2181" cy="507"/>
          </a:xfrm>
        </p:grpSpPr>
        <p:sp>
          <p:nvSpPr>
            <p:cNvPr id="17457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packets queueing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 (delay)</a:t>
              </a:r>
              <a:endParaRPr lang="en-US" sz="1800"/>
            </a:p>
          </p:txBody>
        </p:sp>
        <p:sp>
          <p:nvSpPr>
            <p:cNvPr id="17458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5781675" y="4705350"/>
            <a:ext cx="498475" cy="119063"/>
            <a:chOff x="2208" y="2184"/>
            <a:chExt cx="176" cy="69"/>
          </a:xfrm>
        </p:grpSpPr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7454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6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7451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40" name="Rectangle 84"/>
          <p:cNvSpPr>
            <a:spLocks noChangeArrowheads="1"/>
          </p:cNvSpPr>
          <p:nvPr/>
        </p:nvSpPr>
        <p:spPr bwMode="auto">
          <a:xfrm>
            <a:off x="1673225" y="4271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85"/>
          <p:cNvSpPr>
            <a:spLocks noChangeShapeType="1"/>
          </p:cNvSpPr>
          <p:nvPr/>
        </p:nvSpPr>
        <p:spPr bwMode="auto">
          <a:xfrm>
            <a:off x="1803400" y="43783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Rectangle 86"/>
          <p:cNvSpPr>
            <a:spLocks noChangeArrowheads="1"/>
          </p:cNvSpPr>
          <p:nvPr/>
        </p:nvSpPr>
        <p:spPr bwMode="auto">
          <a:xfrm>
            <a:off x="1944688" y="53022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Rectangle 88"/>
          <p:cNvSpPr>
            <a:spLocks noChangeArrowheads="1"/>
          </p:cNvSpPr>
          <p:nvPr/>
        </p:nvSpPr>
        <p:spPr bwMode="auto">
          <a:xfrm>
            <a:off x="30607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4" name="Rectangle 89"/>
          <p:cNvSpPr>
            <a:spLocks noChangeArrowheads="1"/>
          </p:cNvSpPr>
          <p:nvPr/>
        </p:nvSpPr>
        <p:spPr bwMode="auto">
          <a:xfrm>
            <a:off x="29210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45" name="Rectangle 90"/>
          <p:cNvSpPr>
            <a:spLocks noChangeArrowheads="1"/>
          </p:cNvSpPr>
          <p:nvPr/>
        </p:nvSpPr>
        <p:spPr bwMode="auto">
          <a:xfrm>
            <a:off x="2781300" y="48434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5064125"/>
            <a:ext cx="4621213" cy="1511300"/>
            <a:chOff x="1586" y="3190"/>
            <a:chExt cx="2911" cy="952"/>
          </a:xfrm>
        </p:grpSpPr>
        <p:sp>
          <p:nvSpPr>
            <p:cNvPr id="17447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91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free (available) buffers: arriving packets </a:t>
              </a:r>
            </a:p>
            <a:p>
              <a:r>
                <a:rPr lang="en-US" sz="1800">
                  <a:latin typeface="Comic Sans MS" pitchFamily="66" charset="0"/>
                </a:rPr>
                <a:t>dropped (</a:t>
              </a:r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loss</a:t>
              </a:r>
              <a:r>
                <a:rPr lang="en-US" sz="1800">
                  <a:latin typeface="Comic Sans MS" pitchFamily="66" charset="0"/>
                </a:rPr>
                <a:t>) if no free buffers</a:t>
              </a:r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81000"/>
            <a:ext cx="7772400" cy="800100"/>
          </a:xfrm>
        </p:spPr>
        <p:txBody>
          <a:bodyPr/>
          <a:lstStyle/>
          <a:p>
            <a:r>
              <a:rPr lang="en-US" dirty="0" smtClean="0"/>
              <a:t>Four sources of packet delay</a:t>
            </a:r>
            <a:endParaRPr lang="en-US" sz="4400" dirty="0" smtClean="0"/>
          </a:p>
        </p:txBody>
      </p:sp>
      <p:sp>
        <p:nvSpPr>
          <p:cNvPr id="1843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92125" y="1628775"/>
            <a:ext cx="3810000" cy="133985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1. nodal processing: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check bit errors</a:t>
            </a:r>
          </a:p>
          <a:p>
            <a:pPr lvl="1"/>
            <a:r>
              <a:rPr lang="en-US" sz="2000" dirty="0" smtClean="0"/>
              <a:t>determine output link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1825" y="3965575"/>
            <a:ext cx="6021388" cy="2174875"/>
            <a:chOff x="494" y="2702"/>
            <a:chExt cx="3793" cy="1370"/>
          </a:xfrm>
        </p:grpSpPr>
        <p:graphicFrame>
          <p:nvGraphicFramePr>
            <p:cNvPr id="18434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p:oleObj spid="_x0000_s16386" name="Clip" r:id="rId3" imgW="1305000" imgH="1085760" progId="">
                <p:embed/>
              </p:oleObj>
            </a:graphicData>
          </a:graphic>
        </p:graphicFrame>
        <p:sp>
          <p:nvSpPr>
            <p:cNvPr id="18442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848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9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0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848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6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7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46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49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435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p:oleObj spid="_x0000_s16387" name="Clip" r:id="rId4" imgW="1305000" imgH="1085760" progId="">
                <p:embed/>
              </p:oleObj>
            </a:graphicData>
          </a:graphic>
        </p:graphicFrame>
        <p:sp>
          <p:nvSpPr>
            <p:cNvPr id="18450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63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8464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propagation</a:t>
              </a:r>
              <a:endParaRPr lang="en-US" sz="1800"/>
            </a:p>
          </p:txBody>
        </p:sp>
        <p:sp>
          <p:nvSpPr>
            <p:cNvPr id="18466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transmission</a:t>
              </a:r>
              <a:endParaRPr lang="en-US" sz="1800"/>
            </a:p>
          </p:txBody>
        </p:sp>
        <p:sp>
          <p:nvSpPr>
            <p:cNvPr id="18468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processing</a:t>
              </a:r>
              <a:endParaRPr lang="en-US" sz="1800"/>
            </a:p>
          </p:txBody>
        </p:sp>
        <p:sp>
          <p:nvSpPr>
            <p:cNvPr id="18470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queueing</a:t>
              </a:r>
              <a:endParaRPr lang="en-US" sz="1800"/>
            </a:p>
          </p:txBody>
        </p:sp>
        <p:sp>
          <p:nvSpPr>
            <p:cNvPr id="18473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848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1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82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847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8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9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441" name="Rectangle 58"/>
          <p:cNvSpPr>
            <a:spLocks noChangeArrowheads="1"/>
          </p:cNvSpPr>
          <p:nvPr/>
        </p:nvSpPr>
        <p:spPr bwMode="auto">
          <a:xfrm>
            <a:off x="4429125" y="1628775"/>
            <a:ext cx="38100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2.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queuing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>
                <a:latin typeface="Comic Sans MS" pitchFamily="66" charset="0"/>
              </a:rPr>
              <a:t>T</a:t>
            </a:r>
            <a:r>
              <a:rPr lang="en-US" sz="2000" dirty="0" smtClean="0">
                <a:latin typeface="Comic Sans MS" pitchFamily="66" charset="0"/>
              </a:rPr>
              <a:t>ime </a:t>
            </a:r>
            <a:r>
              <a:rPr lang="en-US" sz="2000" dirty="0">
                <a:latin typeface="Comic Sans MS" pitchFamily="66" charset="0"/>
              </a:rPr>
              <a:t>waiting at output link for transmission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dirty="0">
                <a:latin typeface="Comic Sans MS" pitchFamily="66" charset="0"/>
              </a:rPr>
              <a:t>depends on congestion level of 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uiExpand="1" build="p"/>
      <p:bldP spid="184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81000"/>
            <a:ext cx="7772400" cy="8001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Delay in packet-switched networks</a:t>
            </a:r>
            <a:endParaRPr lang="en-US" dirty="0" smtClean="0"/>
          </a:p>
        </p:txBody>
      </p:sp>
      <p:sp>
        <p:nvSpPr>
          <p:cNvPr id="194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3875" y="1371600"/>
            <a:ext cx="3810000" cy="2505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3. Transmission delay:</a:t>
            </a:r>
            <a:endParaRPr lang="en-US" sz="2400" dirty="0" smtClean="0"/>
          </a:p>
          <a:p>
            <a:r>
              <a:rPr lang="en-US" sz="2400" dirty="0" smtClean="0"/>
              <a:t>R=link bandwidth (bps)</a:t>
            </a:r>
          </a:p>
          <a:p>
            <a:r>
              <a:rPr lang="en-US" sz="2400" dirty="0" smtClean="0"/>
              <a:t>L=packet length (bits)</a:t>
            </a:r>
          </a:p>
          <a:p>
            <a:r>
              <a:rPr lang="en-US" sz="2400" dirty="0" smtClean="0"/>
              <a:t>time to send bits into link = L/R</a:t>
            </a:r>
          </a:p>
        </p:txBody>
      </p:sp>
      <p:sp>
        <p:nvSpPr>
          <p:cNvPr id="1946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76750" y="1362075"/>
            <a:ext cx="4152900" cy="2914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4. Propagation delay:</a:t>
            </a:r>
          </a:p>
          <a:p>
            <a:r>
              <a:rPr lang="en-US" sz="2400" dirty="0" smtClean="0"/>
              <a:t>d = length of physical link</a:t>
            </a:r>
          </a:p>
          <a:p>
            <a:r>
              <a:rPr lang="en-US" sz="2400" dirty="0" smtClean="0"/>
              <a:t>s = propagation speed in medium (~2x10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 m/sec)</a:t>
            </a:r>
          </a:p>
          <a:p>
            <a:r>
              <a:rPr lang="en-US" sz="2400" dirty="0" smtClean="0"/>
              <a:t>propagation delay = d/s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2300" y="4432300"/>
            <a:ext cx="6021388" cy="2174875"/>
            <a:chOff x="494" y="2702"/>
            <a:chExt cx="3793" cy="1370"/>
          </a:xfrm>
        </p:grpSpPr>
        <p:graphicFrame>
          <p:nvGraphicFramePr>
            <p:cNvPr id="19458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p:oleObj spid="_x0000_s17410" name="Clip" r:id="rId3" imgW="1305000" imgH="1085760" progId="">
                <p:embed/>
              </p:oleObj>
            </a:graphicData>
          </a:graphic>
        </p:graphicFrame>
        <p:sp>
          <p:nvSpPr>
            <p:cNvPr id="19468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470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51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5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6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51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472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475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59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p:oleObj spid="_x0000_s17411" name="Clip" r:id="rId4" imgW="1305000" imgH="1085760" progId="">
                <p:embed/>
              </p:oleObj>
            </a:graphicData>
          </a:graphic>
        </p:graphicFrame>
        <p:sp>
          <p:nvSpPr>
            <p:cNvPr id="19476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Comic Sans MS" pitchFamily="66" charset="0"/>
                </a:rPr>
                <a:t>A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89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9490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Text Box 39"/>
            <p:cNvSpPr txBox="1">
              <a:spLocks noChangeArrowheads="1"/>
            </p:cNvSpPr>
            <p:nvPr/>
          </p:nvSpPr>
          <p:spPr bwMode="auto">
            <a:xfrm>
              <a:off x="2540" y="2966"/>
              <a:ext cx="8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propagation</a:t>
              </a:r>
              <a:endParaRPr lang="en-US" sz="1800"/>
            </a:p>
          </p:txBody>
        </p:sp>
        <p:sp>
          <p:nvSpPr>
            <p:cNvPr id="19492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Text Box 41"/>
            <p:cNvSpPr txBox="1">
              <a:spLocks noChangeArrowheads="1"/>
            </p:cNvSpPr>
            <p:nvPr/>
          </p:nvSpPr>
          <p:spPr bwMode="auto">
            <a:xfrm>
              <a:off x="1346" y="2702"/>
              <a:ext cx="9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transmission</a:t>
              </a:r>
              <a:endParaRPr lang="en-US" sz="1800"/>
            </a:p>
          </p:txBody>
        </p:sp>
        <p:sp>
          <p:nvSpPr>
            <p:cNvPr id="19494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Text Box 43"/>
            <p:cNvSpPr txBox="1">
              <a:spLocks noChangeArrowheads="1"/>
            </p:cNvSpPr>
            <p:nvPr/>
          </p:nvSpPr>
          <p:spPr bwMode="auto">
            <a:xfrm>
              <a:off x="1424" y="3668"/>
              <a:ext cx="8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nodal</a:t>
              </a:r>
            </a:p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processing</a:t>
              </a:r>
              <a:endParaRPr lang="en-US" sz="1800"/>
            </a:p>
          </p:txBody>
        </p:sp>
        <p:sp>
          <p:nvSpPr>
            <p:cNvPr id="19496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Text Box 46"/>
            <p:cNvSpPr txBox="1">
              <a:spLocks noChangeArrowheads="1"/>
            </p:cNvSpPr>
            <p:nvPr/>
          </p:nvSpPr>
          <p:spPr bwMode="auto">
            <a:xfrm>
              <a:off x="2354" y="3830"/>
              <a:ext cx="6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queueing</a:t>
              </a:r>
              <a:endParaRPr lang="en-US" sz="1800"/>
            </a:p>
          </p:txBody>
        </p:sp>
        <p:sp>
          <p:nvSpPr>
            <p:cNvPr id="19499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7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50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7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8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50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4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5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66" name="Rectangle 57"/>
          <p:cNvSpPr>
            <a:spLocks noChangeArrowheads="1"/>
          </p:cNvSpPr>
          <p:nvPr/>
        </p:nvSpPr>
        <p:spPr bwMode="auto">
          <a:xfrm>
            <a:off x="4476750" y="3790950"/>
            <a:ext cx="3800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Note: </a:t>
            </a:r>
            <a:r>
              <a:rPr lang="en-US" dirty="0">
                <a:latin typeface="Comic Sans MS" pitchFamily="66" charset="0"/>
              </a:rPr>
              <a:t>s and R are </a:t>
            </a:r>
            <a:r>
              <a:rPr lang="en-US" i="1" dirty="0">
                <a:latin typeface="Comic Sans MS" pitchFamily="66" charset="0"/>
              </a:rPr>
              <a:t>very </a:t>
            </a:r>
            <a:r>
              <a:rPr lang="en-US" dirty="0">
                <a:latin typeface="Comic Sans MS" pitchFamily="66" charset="0"/>
              </a:rPr>
              <a:t>different quantities!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uiExpand="1" build="p"/>
      <p:bldP spid="19464" grpId="0" uiExpand="1" build="p"/>
      <p:bldP spid="194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Nodal delay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547938"/>
            <a:ext cx="7772400" cy="3700462"/>
          </a:xfrm>
        </p:spPr>
        <p:txBody>
          <a:bodyPr/>
          <a:lstStyle/>
          <a:p>
            <a:r>
              <a:rPr lang="en-US" sz="2400" smtClean="0"/>
              <a:t>d</a:t>
            </a:r>
            <a:r>
              <a:rPr lang="en-US" sz="2400" baseline="-25000" smtClean="0"/>
              <a:t>proc</a:t>
            </a:r>
            <a:r>
              <a:rPr lang="en-US" sz="2400" smtClean="0"/>
              <a:t> = processing delay</a:t>
            </a:r>
          </a:p>
          <a:p>
            <a:pPr lvl="1"/>
            <a:r>
              <a:rPr lang="en-US" sz="2000" smtClean="0"/>
              <a:t>typically a few microsecs or less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queue</a:t>
            </a:r>
            <a:r>
              <a:rPr lang="en-US" sz="2400" smtClean="0"/>
              <a:t> = queuing delay</a:t>
            </a:r>
          </a:p>
          <a:p>
            <a:pPr lvl="1"/>
            <a:r>
              <a:rPr lang="en-US" sz="2000" smtClean="0"/>
              <a:t>depends on congestion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trans</a:t>
            </a:r>
            <a:r>
              <a:rPr lang="en-US" sz="2400" smtClean="0"/>
              <a:t> = transmission delay</a:t>
            </a:r>
          </a:p>
          <a:p>
            <a:pPr lvl="1"/>
            <a:r>
              <a:rPr lang="en-US" sz="2000" smtClean="0"/>
              <a:t>= L/R, significant for low-speed links</a:t>
            </a:r>
          </a:p>
          <a:p>
            <a:r>
              <a:rPr lang="en-US" sz="2400" smtClean="0"/>
              <a:t>d</a:t>
            </a:r>
            <a:r>
              <a:rPr lang="en-US" sz="2400" baseline="-25000" smtClean="0"/>
              <a:t>prop</a:t>
            </a:r>
            <a:r>
              <a:rPr lang="en-US" sz="2400" smtClean="0"/>
              <a:t> = propagation delay</a:t>
            </a:r>
          </a:p>
          <a:p>
            <a:pPr lvl="1"/>
            <a:r>
              <a:rPr lang="en-US" sz="2000" smtClean="0"/>
              <a:t>a few microsecs to hundreds of msecs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887538" y="1371600"/>
          <a:ext cx="5314950" cy="635000"/>
        </p:xfrm>
        <a:graphic>
          <a:graphicData uri="http://schemas.openxmlformats.org/presentationml/2006/ole">
            <p:oleObj spid="_x0000_s18434" name="Equation" r:id="rId3" imgW="20062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1: roadmap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1.1 </a:t>
            </a:r>
            <a:r>
              <a:rPr lang="en-US" sz="2800" dirty="0" smtClean="0"/>
              <a:t>What </a:t>
            </a:r>
            <a:r>
              <a:rPr lang="en-US" sz="2800" i="1" dirty="0" smtClean="0"/>
              <a:t>is</a:t>
            </a:r>
            <a:r>
              <a:rPr lang="en-US" sz="2800" dirty="0" smtClean="0"/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1.2 Network edge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1.3</a:t>
            </a:r>
            <a:r>
              <a:rPr lang="en-US" sz="2800" dirty="0" smtClean="0"/>
              <a:t> Network core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1.4 </a:t>
            </a:r>
            <a:r>
              <a:rPr lang="en-US" sz="2800" dirty="0" smtClean="0"/>
              <a:t>Physical media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1.5</a:t>
            </a:r>
            <a:r>
              <a:rPr lang="en-US" sz="2800" dirty="0" smtClean="0"/>
              <a:t> Internet structure and ISPs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1.6</a:t>
            </a:r>
            <a:r>
              <a:rPr lang="en-US" sz="2800" dirty="0" smtClean="0"/>
              <a:t> Delay &amp; loss in packet-switched networks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 closer look at network structure:</a:t>
            </a:r>
            <a:endParaRPr lang="en-US" smtClean="0"/>
          </a:p>
        </p:txBody>
      </p:sp>
      <p:sp>
        <p:nvSpPr>
          <p:cNvPr id="51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38100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Network edge:</a:t>
            </a:r>
            <a:r>
              <a:rPr lang="en-US" dirty="0" smtClean="0"/>
              <a:t> applications and hosts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Network core: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Network of networks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Access networks, physical media:</a:t>
            </a:r>
            <a:r>
              <a:rPr lang="en-US" dirty="0" smtClean="0"/>
              <a:t> communication links</a:t>
            </a:r>
            <a:endParaRPr lang="en-US" sz="2400" dirty="0" smtClean="0"/>
          </a:p>
        </p:txBody>
      </p:sp>
      <p:sp>
        <p:nvSpPr>
          <p:cNvPr id="5141" name="Freeform 8"/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Freeform 9"/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Freeform 10"/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06975" y="2192338"/>
            <a:ext cx="733425" cy="319087"/>
            <a:chOff x="3552" y="246"/>
            <a:chExt cx="527" cy="248"/>
          </a:xfrm>
        </p:grpSpPr>
        <p:graphicFrame>
          <p:nvGraphicFramePr>
            <p:cNvPr id="5135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3087" name="Clip" r:id="rId3" imgW="1305000" imgH="1085760" progId="">
                <p:embed/>
              </p:oleObj>
            </a:graphicData>
          </a:graphic>
        </p:graphicFrame>
        <p:graphicFrame>
          <p:nvGraphicFramePr>
            <p:cNvPr id="5136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3088" name="Clip" r:id="rId4" imgW="676440" imgH="485640" progId="">
                <p:embed/>
              </p:oleObj>
            </a:graphicData>
          </a:graphic>
        </p:graphicFrame>
        <p:sp>
          <p:nvSpPr>
            <p:cNvPr id="5345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5133" name="Object 16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3085" name="Clip" r:id="rId5" imgW="1305000" imgH="1085760" progId="">
                <p:embed/>
              </p:oleObj>
            </a:graphicData>
          </a:graphic>
        </p:graphicFrame>
        <p:graphicFrame>
          <p:nvGraphicFramePr>
            <p:cNvPr id="5134" name="Object 17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3086" name="Clip" r:id="rId6" imgW="676440" imgH="485640" progId="">
                <p:embed/>
              </p:oleObj>
            </a:graphicData>
          </a:graphic>
        </p:graphicFrame>
        <p:sp>
          <p:nvSpPr>
            <p:cNvPr id="5344" name="Line 18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5341" name="Oval 2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2" name="Oval 2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3" name="Oval 2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5333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7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0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5330" name="Oval 33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" name="Oval 34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2" name="Oval 35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9" name="Line 36"/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37"/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38"/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39"/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40"/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1"/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5322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3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4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5131" name="Object 52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3083" name="Clip" r:id="rId7" imgW="1305000" imgH="1085760" progId="">
                <p:embed/>
              </p:oleObj>
            </a:graphicData>
          </a:graphic>
        </p:graphicFrame>
        <p:sp>
          <p:nvSpPr>
            <p:cNvPr id="5315" name="Line 53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32" name="Object 54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3084" name="Clip" r:id="rId8" imgW="1305000" imgH="1085760" progId="">
                <p:embed/>
              </p:oleObj>
            </a:graphicData>
          </a:graphic>
        </p:graphicFrame>
        <p:sp>
          <p:nvSpPr>
            <p:cNvPr id="5316" name="Line 55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319" name="Oval 5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0" name="Oval 5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1" name="Oval 5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18" name="Line 60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61"/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p:oleObj spid="_x0000_s3074" name="Clip" r:id="rId9" imgW="1305000" imgH="1085760" progId="">
              <p:embed/>
            </p:oleObj>
          </a:graphicData>
        </a:graphic>
      </p:graphicFrame>
      <p:graphicFrame>
        <p:nvGraphicFramePr>
          <p:cNvPr id="5123" name="Object 62"/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p:oleObj spid="_x0000_s3075" name="Clip" r:id="rId10" imgW="1305000" imgH="1085760" progId="">
              <p:embed/>
            </p:oleObj>
          </a:graphicData>
        </a:graphic>
      </p:graphicFrame>
      <p:sp>
        <p:nvSpPr>
          <p:cNvPr id="5157" name="Oval 63"/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Oval 64"/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Oval 65"/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66"/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67"/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68"/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Line 69"/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Line 70"/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5" name="Line 71"/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4" name="Object 72"/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p:oleObj spid="_x0000_s3076" name="Clip" r:id="rId11" imgW="981000" imgH="1209600" progId="">
              <p:embed/>
            </p:oleObj>
          </a:graphicData>
        </a:graphic>
      </p:graphicFrame>
      <p:graphicFrame>
        <p:nvGraphicFramePr>
          <p:cNvPr id="5125" name="Object 73"/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p:oleObj spid="_x0000_s3077" name="Clip" r:id="rId12" imgW="981000" imgH="1209600" progId="">
              <p:embed/>
            </p:oleObj>
          </a:graphicData>
        </a:graphic>
      </p:graphicFrame>
      <p:sp>
        <p:nvSpPr>
          <p:cNvPr id="5166" name="Freeform 74"/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5129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3081" name="Clip" r:id="rId13" imgW="819000" imgH="847800" progId="">
                <p:embed/>
              </p:oleObj>
            </a:graphicData>
          </a:graphic>
        </p:graphicFrame>
        <p:graphicFrame>
          <p:nvGraphicFramePr>
            <p:cNvPr id="5130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3082" name="Clip" r:id="rId14" imgW="1266840" imgH="1200240" progId="">
                <p:embed/>
              </p:oleObj>
            </a:graphicData>
          </a:graphic>
        </p:graphicFrame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5127" name="Object 7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3079" name="Clip" r:id="rId15" imgW="819000" imgH="847800" progId="">
                <p:embed/>
              </p:oleObj>
            </a:graphicData>
          </a:graphic>
        </p:graphicFrame>
        <p:graphicFrame>
          <p:nvGraphicFramePr>
            <p:cNvPr id="5128" name="Object 8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3080" name="Clip" r:id="rId16" imgW="1266840" imgH="1200240" progId="">
                <p:embed/>
              </p:oleObj>
            </a:graphicData>
          </a:graphic>
        </p:graphicFrame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5126" name="Object 82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3078" name="Clip" r:id="rId17" imgW="819000" imgH="847800" progId="">
                <p:embed/>
              </p:oleObj>
            </a:graphicData>
          </a:graphic>
        </p:graphicFrame>
        <p:sp>
          <p:nvSpPr>
            <p:cNvPr id="5314" name="Rectangle 83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0" name="Line 84"/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5306" name="AutoShape 8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7" name="Rectangle 8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8" name="Rectangle 8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9" name="AutoShape 8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0" name="Line 9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1" name="Line 9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2" name="Rectangle 9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3" name="Rectangle 9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7834313" y="4643438"/>
            <a:ext cx="207962" cy="409575"/>
            <a:chOff x="4180" y="783"/>
            <a:chExt cx="150" cy="307"/>
          </a:xfrm>
        </p:grpSpPr>
        <p:sp>
          <p:nvSpPr>
            <p:cNvPr id="5298" name="AutoShape 9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9" name="Rectangle 9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0" name="Rectangle 9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1" name="AutoShape 9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2" name="Line 9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3" name="Line 10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" name="Rectangle 10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5" name="Rectangle 10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3" name="Line 103"/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Line 104"/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Line 105"/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Line 106"/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Line 107"/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Line 108"/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79" name="Line 109"/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0" name="Line 110"/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1" name="Line 111"/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2" name="Line 112"/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3" name="Line 113"/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84" name="Line 114"/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5"/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5285" name="Oval 1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6" name="Line 1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7" name="Line 1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8" name="Rectangle 1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89" name="Oval 1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95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6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7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92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3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5272" name="Oval 1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" name="Line 1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" name="Line 1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5" name="Rectangle 13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76" name="Oval 13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82" name="Line 1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3" name="Line 1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4" name="Line 1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79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0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1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43"/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5259" name="Oval 14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0" name="Line 14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1" name="Line 14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2" name="Rectangle 14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63" name="Oval 14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4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69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0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1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5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66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7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8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57"/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5246" name="Oval 15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7" name="Line 15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16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Rectangle 16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50" name="Oval 16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6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56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7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8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6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53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4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5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71"/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5233" name="Oval 17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17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" name="Line 17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7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37" name="Oval 17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7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43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18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40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1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2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185"/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5220" name="Oval 18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18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18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Rectangle 18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24" name="Oval 19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9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30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55" name="Group 19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27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56" name="Group 199"/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5207" name="Oval 20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20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20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Rectangle 20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11" name="Oval 20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67" name="Group 20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17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8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9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68" name="Group 20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14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5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6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69" name="Group 213"/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5194" name="Oval 2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Line 2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2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Rectangle 2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98" name="Oval 2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71" name="Group 2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204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5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6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2" name="Group 2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201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93" name="Line 227"/>
          <p:cNvSpPr>
            <a:spLocks noChangeShapeType="1"/>
          </p:cNvSpPr>
          <p:nvPr/>
        </p:nvSpPr>
        <p:spPr bwMode="auto">
          <a:xfrm flipV="1">
            <a:off x="6200775" y="4389438"/>
            <a:ext cx="1588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network edge:</a:t>
            </a:r>
          </a:p>
        </p:txBody>
      </p:sp>
      <p:sp>
        <p:nvSpPr>
          <p:cNvPr id="61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44958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End systems (hosts):</a:t>
            </a:r>
            <a:endParaRPr lang="en-US" sz="2400" dirty="0" smtClean="0"/>
          </a:p>
          <a:p>
            <a:pPr lvl="1"/>
            <a:r>
              <a:rPr lang="en-US" sz="2000" dirty="0" smtClean="0"/>
              <a:t>Run application programs</a:t>
            </a:r>
          </a:p>
          <a:p>
            <a:pPr lvl="2"/>
            <a:r>
              <a:rPr lang="en-US" sz="1700" dirty="0" smtClean="0"/>
              <a:t>E.g. Web, email</a:t>
            </a:r>
          </a:p>
          <a:p>
            <a:pPr lvl="1"/>
            <a:r>
              <a:rPr lang="en-US" sz="2000" dirty="0" smtClean="0"/>
              <a:t>At “edge of network”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Client/server model</a:t>
            </a:r>
            <a:endParaRPr lang="en-US" sz="2000" dirty="0" smtClean="0"/>
          </a:p>
          <a:p>
            <a:pPr lvl="1"/>
            <a:r>
              <a:rPr lang="en-US" sz="1800" dirty="0" smtClean="0"/>
              <a:t>Client host requests, receives service from ‘always-on’ server</a:t>
            </a:r>
          </a:p>
          <a:p>
            <a:pPr lvl="2"/>
            <a:r>
              <a:rPr lang="en-US" sz="1600" dirty="0" smtClean="0"/>
              <a:t>E.g. Web browser/server; email client/server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Peer-peer model:</a:t>
            </a:r>
            <a:endParaRPr lang="en-US" sz="2000" dirty="0" smtClean="0"/>
          </a:p>
          <a:p>
            <a:pPr lvl="1"/>
            <a:r>
              <a:rPr lang="en-US" sz="1800" dirty="0" smtClean="0"/>
              <a:t> Minimal (or no) use of dedicated servers</a:t>
            </a:r>
          </a:p>
          <a:p>
            <a:pPr lvl="1"/>
            <a:r>
              <a:rPr lang="en-US" sz="1800" dirty="0" smtClean="0"/>
              <a:t>E.g. Gnutella, </a:t>
            </a:r>
            <a:r>
              <a:rPr lang="en-US" sz="1800" dirty="0" err="1" smtClean="0"/>
              <a:t>kazaa</a:t>
            </a:r>
            <a:endParaRPr lang="en-US" sz="1800" dirty="0" smtClean="0"/>
          </a:p>
        </p:txBody>
      </p:sp>
      <p:sp>
        <p:nvSpPr>
          <p:cNvPr id="6165" name="Freeform 12"/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Freeform 13"/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Freeform 14"/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4316413" y="1785938"/>
            <a:ext cx="1100137" cy="874712"/>
            <a:chOff x="3541" y="495"/>
            <a:chExt cx="693" cy="551"/>
          </a:xfrm>
        </p:grpSpPr>
        <p:sp>
          <p:nvSpPr>
            <p:cNvPr id="6373" name="Freeform 232"/>
            <p:cNvSpPr>
              <a:spLocks/>
            </p:cNvSpPr>
            <p:nvPr/>
          </p:nvSpPr>
          <p:spPr bwMode="auto">
            <a:xfrm>
              <a:off x="3541" y="495"/>
              <a:ext cx="693" cy="551"/>
            </a:xfrm>
            <a:custGeom>
              <a:avLst/>
              <a:gdLst>
                <a:gd name="T0" fmla="*/ 77 w 693"/>
                <a:gd name="T1" fmla="*/ 63 h 551"/>
                <a:gd name="T2" fmla="*/ 35 w 693"/>
                <a:gd name="T3" fmla="*/ 255 h 551"/>
                <a:gd name="T4" fmla="*/ 35 w 693"/>
                <a:gd name="T5" fmla="*/ 447 h 551"/>
                <a:gd name="T6" fmla="*/ 245 w 693"/>
                <a:gd name="T7" fmla="*/ 513 h 551"/>
                <a:gd name="T8" fmla="*/ 431 w 693"/>
                <a:gd name="T9" fmla="*/ 543 h 551"/>
                <a:gd name="T10" fmla="*/ 647 w 693"/>
                <a:gd name="T11" fmla="*/ 465 h 551"/>
                <a:gd name="T12" fmla="*/ 689 w 693"/>
                <a:gd name="T13" fmla="*/ 303 h 551"/>
                <a:gd name="T14" fmla="*/ 671 w 693"/>
                <a:gd name="T15" fmla="*/ 105 h 551"/>
                <a:gd name="T16" fmla="*/ 617 w 693"/>
                <a:gd name="T17" fmla="*/ 39 h 551"/>
                <a:gd name="T18" fmla="*/ 311 w 693"/>
                <a:gd name="T19" fmla="*/ 3 h 551"/>
                <a:gd name="T20" fmla="*/ 77 w 693"/>
                <a:gd name="T21" fmla="*/ 63 h 5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3"/>
                <a:gd name="T34" fmla="*/ 0 h 551"/>
                <a:gd name="T35" fmla="*/ 693 w 693"/>
                <a:gd name="T36" fmla="*/ 551 h 5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3" h="551">
                  <a:moveTo>
                    <a:pt x="77" y="63"/>
                  </a:moveTo>
                  <a:cubicBezTo>
                    <a:pt x="31" y="105"/>
                    <a:pt x="42" y="191"/>
                    <a:pt x="35" y="255"/>
                  </a:cubicBezTo>
                  <a:cubicBezTo>
                    <a:pt x="28" y="319"/>
                    <a:pt x="0" y="404"/>
                    <a:pt x="35" y="447"/>
                  </a:cubicBezTo>
                  <a:cubicBezTo>
                    <a:pt x="70" y="490"/>
                    <a:pt x="179" y="497"/>
                    <a:pt x="245" y="513"/>
                  </a:cubicBezTo>
                  <a:cubicBezTo>
                    <a:pt x="311" y="529"/>
                    <a:pt x="364" y="551"/>
                    <a:pt x="431" y="543"/>
                  </a:cubicBezTo>
                  <a:cubicBezTo>
                    <a:pt x="498" y="535"/>
                    <a:pt x="604" y="505"/>
                    <a:pt x="647" y="465"/>
                  </a:cubicBezTo>
                  <a:cubicBezTo>
                    <a:pt x="690" y="425"/>
                    <a:pt x="685" y="363"/>
                    <a:pt x="689" y="303"/>
                  </a:cubicBezTo>
                  <a:cubicBezTo>
                    <a:pt x="693" y="243"/>
                    <a:pt x="683" y="149"/>
                    <a:pt x="671" y="105"/>
                  </a:cubicBezTo>
                  <a:cubicBezTo>
                    <a:pt x="659" y="61"/>
                    <a:pt x="677" y="56"/>
                    <a:pt x="617" y="39"/>
                  </a:cubicBezTo>
                  <a:cubicBezTo>
                    <a:pt x="557" y="22"/>
                    <a:pt x="401" y="0"/>
                    <a:pt x="311" y="3"/>
                  </a:cubicBezTo>
                  <a:cubicBezTo>
                    <a:pt x="221" y="6"/>
                    <a:pt x="123" y="21"/>
                    <a:pt x="77" y="63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60" name="Object 16"/>
            <p:cNvGraphicFramePr>
              <a:graphicFrameLocks noChangeAspect="1"/>
            </p:cNvGraphicFramePr>
            <p:nvPr/>
          </p:nvGraphicFramePr>
          <p:xfrm>
            <a:off x="3592" y="544"/>
            <a:ext cx="586" cy="450"/>
          </p:xfrm>
          <a:graphic>
            <a:graphicData uri="http://schemas.openxmlformats.org/presentationml/2006/ole">
              <p:oleObj spid="_x0000_s4112" name="Clip" r:id="rId3" imgW="1305000" imgH="1085760" progId="">
                <p:embed/>
              </p:oleObj>
            </a:graphicData>
          </a:graphic>
        </p:graphicFrame>
      </p:grpSp>
      <p:graphicFrame>
        <p:nvGraphicFramePr>
          <p:cNvPr id="6146" name="Object 17"/>
          <p:cNvGraphicFramePr>
            <a:graphicFrameLocks noChangeAspect="1"/>
          </p:cNvGraphicFramePr>
          <p:nvPr/>
        </p:nvGraphicFramePr>
        <p:xfrm>
          <a:off x="5461000" y="2311400"/>
          <a:ext cx="279400" cy="184150"/>
        </p:xfrm>
        <a:graphic>
          <a:graphicData uri="http://schemas.openxmlformats.org/presentationml/2006/ole">
            <p:oleObj spid="_x0000_s4098" name="Clip" r:id="rId4" imgW="676440" imgH="485640" progId="">
              <p:embed/>
            </p:oleObj>
          </a:graphicData>
        </a:graphic>
      </p:graphicFrame>
      <p:sp>
        <p:nvSpPr>
          <p:cNvPr id="6169" name="Line 18"/>
          <p:cNvSpPr>
            <a:spLocks noChangeShapeType="1"/>
          </p:cNvSpPr>
          <p:nvPr/>
        </p:nvSpPr>
        <p:spPr bwMode="auto">
          <a:xfrm flipV="1">
            <a:off x="5413375" y="24336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6158" name="Object 2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4110" name="Clip" r:id="rId5" imgW="1305000" imgH="1085760" progId="">
                <p:embed/>
              </p:oleObj>
            </a:graphicData>
          </a:graphic>
        </p:graphicFrame>
        <p:graphicFrame>
          <p:nvGraphicFramePr>
            <p:cNvPr id="6159" name="Object 2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4111" name="Clip" r:id="rId6" imgW="676440" imgH="485640" progId="">
                <p:embed/>
              </p:oleObj>
            </a:graphicData>
          </a:graphic>
        </p:graphicFrame>
        <p:sp>
          <p:nvSpPr>
            <p:cNvPr id="6372" name="Line 2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6369" name="Oval 2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0" name="Oval 2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1" name="Oval 2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6361" name="AutoShape 2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2" name="Rectangle 2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3" name="Rectangle 3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4" name="AutoShape 3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5" name="Line 3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6" name="Line 3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7" name="Rectangle 3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8" name="Rectangle 3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6358" name="Oval 3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" name="Oval 3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0" name="Oval 3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4" name="Line 40"/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41"/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42"/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43"/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44"/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45"/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6350" name="AutoShape 4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" name="Rectangle 4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" name="Rectangle 4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" name="AutoShape 5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" name="Line 5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" name="Line 5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6" name="Rectangle 5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7" name="Rectangle 5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6156" name="Object 56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4108" name="Clip" r:id="rId7" imgW="1305000" imgH="1085760" progId="">
                <p:embed/>
              </p:oleObj>
            </a:graphicData>
          </a:graphic>
        </p:graphicFrame>
        <p:sp>
          <p:nvSpPr>
            <p:cNvPr id="6343" name="Line 57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57" name="Object 58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4109" name="Clip" r:id="rId8" imgW="1305000" imgH="1085760" progId="">
                <p:embed/>
              </p:oleObj>
            </a:graphicData>
          </a:graphic>
        </p:graphicFrame>
        <p:sp>
          <p:nvSpPr>
            <p:cNvPr id="6344" name="Line 59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60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347" name="Oval 6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8" name="Oval 6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9" name="Oval 6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46" name="Line 64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147" name="Object 65"/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p:oleObj spid="_x0000_s4099" name="Clip" r:id="rId9" imgW="1305000" imgH="1085760" progId="">
              <p:embed/>
            </p:oleObj>
          </a:graphicData>
        </a:graphic>
      </p:graphicFrame>
      <p:graphicFrame>
        <p:nvGraphicFramePr>
          <p:cNvPr id="6148" name="Object 66"/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p:oleObj spid="_x0000_s4100" name="Clip" r:id="rId10" imgW="1305000" imgH="1085760" progId="">
              <p:embed/>
            </p:oleObj>
          </a:graphicData>
        </a:graphic>
      </p:graphicFrame>
      <p:sp>
        <p:nvSpPr>
          <p:cNvPr id="6182" name="Oval 67"/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Oval 68"/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Oval 69"/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70"/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71"/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Line 72"/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Line 73"/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74"/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75"/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9" name="Object 76"/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p:oleObj spid="_x0000_s4101" name="Clip" r:id="rId11" imgW="981000" imgH="1209600" progId="">
              <p:embed/>
            </p:oleObj>
          </a:graphicData>
        </a:graphic>
      </p:graphicFrame>
      <p:graphicFrame>
        <p:nvGraphicFramePr>
          <p:cNvPr id="6150" name="Object 77"/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p:oleObj spid="_x0000_s4102" name="Clip" r:id="rId12" imgW="981000" imgH="1209600" progId="">
              <p:embed/>
            </p:oleObj>
          </a:graphicData>
        </a:graphic>
      </p:graphicFrame>
      <p:sp>
        <p:nvSpPr>
          <p:cNvPr id="6191" name="Freeform 78"/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6154" name="Object 8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4106" name="Clip" r:id="rId13" imgW="819000" imgH="847800" progId="">
                <p:embed/>
              </p:oleObj>
            </a:graphicData>
          </a:graphic>
        </p:graphicFrame>
        <p:graphicFrame>
          <p:nvGraphicFramePr>
            <p:cNvPr id="6155" name="Object 8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4107" name="Clip" r:id="rId14" imgW="1266840" imgH="1200240" progId="">
                <p:embed/>
              </p:oleObj>
            </a:graphicData>
          </a:graphic>
        </p:graphicFrame>
      </p:grp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6152" name="Object 8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4104" name="Clip" r:id="rId15" imgW="819000" imgH="847800" progId="">
                <p:embed/>
              </p:oleObj>
            </a:graphicData>
          </a:graphic>
        </p:graphicFrame>
        <p:graphicFrame>
          <p:nvGraphicFramePr>
            <p:cNvPr id="6153" name="Object 8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4105" name="Clip" r:id="rId16" imgW="1266840" imgH="1200240" progId="">
                <p:embed/>
              </p:oleObj>
            </a:graphicData>
          </a:graphic>
        </p:graphicFrame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6151" name="Object 8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4103" name="Clip" r:id="rId17" imgW="819000" imgH="847800" progId="">
                <p:embed/>
              </p:oleObj>
            </a:graphicData>
          </a:graphic>
        </p:graphicFrame>
        <p:sp>
          <p:nvSpPr>
            <p:cNvPr id="6342" name="Rectangle 8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95" name="Line 88"/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9"/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6334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5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6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7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0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1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36"/>
          <p:cNvGrpSpPr>
            <a:grpSpLocks/>
          </p:cNvGrpSpPr>
          <p:nvPr/>
        </p:nvGrpSpPr>
        <p:grpSpPr bwMode="auto">
          <a:xfrm>
            <a:off x="7808913" y="4652963"/>
            <a:ext cx="796925" cy="1260475"/>
            <a:chOff x="5087" y="3051"/>
            <a:chExt cx="502" cy="794"/>
          </a:xfrm>
        </p:grpSpPr>
        <p:sp>
          <p:nvSpPr>
            <p:cNvPr id="6324" name="Freeform 235"/>
            <p:cNvSpPr>
              <a:spLocks/>
            </p:cNvSpPr>
            <p:nvPr/>
          </p:nvSpPr>
          <p:spPr bwMode="auto">
            <a:xfrm>
              <a:off x="5087" y="3051"/>
              <a:ext cx="502" cy="794"/>
            </a:xfrm>
            <a:custGeom>
              <a:avLst/>
              <a:gdLst>
                <a:gd name="T0" fmla="*/ 289 w 502"/>
                <a:gd name="T1" fmla="*/ 9 h 794"/>
                <a:gd name="T2" fmla="*/ 127 w 502"/>
                <a:gd name="T3" fmla="*/ 33 h 794"/>
                <a:gd name="T4" fmla="*/ 25 w 502"/>
                <a:gd name="T5" fmla="*/ 207 h 794"/>
                <a:gd name="T6" fmla="*/ 13 w 502"/>
                <a:gd name="T7" fmla="*/ 621 h 794"/>
                <a:gd name="T8" fmla="*/ 103 w 502"/>
                <a:gd name="T9" fmla="*/ 771 h 794"/>
                <a:gd name="T10" fmla="*/ 271 w 502"/>
                <a:gd name="T11" fmla="*/ 759 h 794"/>
                <a:gd name="T12" fmla="*/ 421 w 502"/>
                <a:gd name="T13" fmla="*/ 735 h 794"/>
                <a:gd name="T14" fmla="*/ 469 w 502"/>
                <a:gd name="T15" fmla="*/ 579 h 794"/>
                <a:gd name="T16" fmla="*/ 487 w 502"/>
                <a:gd name="T17" fmla="*/ 471 h 794"/>
                <a:gd name="T18" fmla="*/ 469 w 502"/>
                <a:gd name="T19" fmla="*/ 87 h 794"/>
                <a:gd name="T20" fmla="*/ 289 w 502"/>
                <a:gd name="T21" fmla="*/ 9 h 7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2"/>
                <a:gd name="T34" fmla="*/ 0 h 794"/>
                <a:gd name="T35" fmla="*/ 502 w 502"/>
                <a:gd name="T36" fmla="*/ 794 h 7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2" h="794">
                  <a:moveTo>
                    <a:pt x="289" y="9"/>
                  </a:moveTo>
                  <a:cubicBezTo>
                    <a:pt x="232" y="0"/>
                    <a:pt x="171" y="0"/>
                    <a:pt x="127" y="33"/>
                  </a:cubicBezTo>
                  <a:cubicBezTo>
                    <a:pt x="83" y="66"/>
                    <a:pt x="44" y="109"/>
                    <a:pt x="25" y="207"/>
                  </a:cubicBezTo>
                  <a:cubicBezTo>
                    <a:pt x="6" y="305"/>
                    <a:pt x="0" y="527"/>
                    <a:pt x="13" y="621"/>
                  </a:cubicBezTo>
                  <a:cubicBezTo>
                    <a:pt x="26" y="715"/>
                    <a:pt x="60" y="748"/>
                    <a:pt x="103" y="771"/>
                  </a:cubicBezTo>
                  <a:cubicBezTo>
                    <a:pt x="146" y="794"/>
                    <a:pt x="218" y="765"/>
                    <a:pt x="271" y="759"/>
                  </a:cubicBezTo>
                  <a:cubicBezTo>
                    <a:pt x="324" y="753"/>
                    <a:pt x="388" y="765"/>
                    <a:pt x="421" y="735"/>
                  </a:cubicBezTo>
                  <a:cubicBezTo>
                    <a:pt x="454" y="705"/>
                    <a:pt x="458" y="623"/>
                    <a:pt x="469" y="579"/>
                  </a:cubicBezTo>
                  <a:cubicBezTo>
                    <a:pt x="480" y="535"/>
                    <a:pt x="487" y="553"/>
                    <a:pt x="487" y="471"/>
                  </a:cubicBezTo>
                  <a:cubicBezTo>
                    <a:pt x="487" y="389"/>
                    <a:pt x="502" y="164"/>
                    <a:pt x="469" y="87"/>
                  </a:cubicBezTo>
                  <a:cubicBezTo>
                    <a:pt x="436" y="10"/>
                    <a:pt x="346" y="18"/>
                    <a:pt x="289" y="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34"/>
            <p:cNvGrpSpPr>
              <a:grpSpLocks/>
            </p:cNvGrpSpPr>
            <p:nvPr/>
          </p:nvGrpSpPr>
          <p:grpSpPr bwMode="auto">
            <a:xfrm>
              <a:off x="5157" y="3111"/>
              <a:ext cx="347" cy="654"/>
              <a:chOff x="4935" y="2925"/>
              <a:chExt cx="347" cy="654"/>
            </a:xfrm>
          </p:grpSpPr>
          <p:sp>
            <p:nvSpPr>
              <p:cNvPr id="6326" name="AutoShape 99"/>
              <p:cNvSpPr>
                <a:spLocks noChangeArrowheads="1"/>
              </p:cNvSpPr>
              <p:nvPr/>
            </p:nvSpPr>
            <p:spPr bwMode="auto">
              <a:xfrm>
                <a:off x="4935" y="3428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7" name="Rectangle 100"/>
              <p:cNvSpPr>
                <a:spLocks noChangeArrowheads="1"/>
              </p:cNvSpPr>
              <p:nvPr/>
            </p:nvSpPr>
            <p:spPr bwMode="auto">
              <a:xfrm>
                <a:off x="5111" y="2929"/>
                <a:ext cx="165" cy="503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8" name="Rectangle 101"/>
              <p:cNvSpPr>
                <a:spLocks noChangeArrowheads="1"/>
              </p:cNvSpPr>
              <p:nvPr/>
            </p:nvSpPr>
            <p:spPr bwMode="auto">
              <a:xfrm>
                <a:off x="4937" y="3072"/>
                <a:ext cx="220" cy="50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9" name="AutoShape 102"/>
              <p:cNvSpPr>
                <a:spLocks noChangeArrowheads="1"/>
              </p:cNvSpPr>
              <p:nvPr/>
            </p:nvSpPr>
            <p:spPr bwMode="auto">
              <a:xfrm>
                <a:off x="4935" y="2925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0" name="Line 103"/>
              <p:cNvSpPr>
                <a:spLocks noChangeShapeType="1"/>
              </p:cNvSpPr>
              <p:nvPr/>
            </p:nvSpPr>
            <p:spPr bwMode="auto">
              <a:xfrm>
                <a:off x="5282" y="2936"/>
                <a:ext cx="0" cy="4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1" name="Line 104"/>
              <p:cNvSpPr>
                <a:spLocks noChangeShapeType="1"/>
              </p:cNvSpPr>
              <p:nvPr/>
            </p:nvSpPr>
            <p:spPr bwMode="auto">
              <a:xfrm flipH="1">
                <a:off x="5157" y="3428"/>
                <a:ext cx="125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2" name="Rectangle 105"/>
              <p:cNvSpPr>
                <a:spLocks noChangeArrowheads="1"/>
              </p:cNvSpPr>
              <p:nvPr/>
            </p:nvSpPr>
            <p:spPr bwMode="auto">
              <a:xfrm>
                <a:off x="4965" y="3138"/>
                <a:ext cx="146" cy="29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3" name="Rectangle 106"/>
              <p:cNvSpPr>
                <a:spLocks noChangeArrowheads="1"/>
              </p:cNvSpPr>
              <p:nvPr/>
            </p:nvSpPr>
            <p:spPr bwMode="auto">
              <a:xfrm>
                <a:off x="4986" y="3225"/>
                <a:ext cx="111" cy="10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98" name="Line 107"/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9" name="Line 108"/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0" name="Line 109"/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1" name="Line 110"/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2" name="Line 111"/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3" name="Line 112"/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4" name="Line 113"/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5" name="Line 114"/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Line 115"/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7" name="Line 116"/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8" name="Line 117"/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09" name="Line 118"/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19"/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6311" name="Oval 1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2" name="Line 1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3" name="Line 1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4" name="Rectangle 1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315" name="Oval 1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21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2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3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18" name="Line 1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9" name="Line 1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0" name="Line 1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33"/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6298" name="Oval 13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9" name="Line 13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0" name="Line 13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1" name="Rectangle 13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302" name="Oval 13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08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9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0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4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05" name="Line 1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6" name="Line 1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7" name="Line 1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147"/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6285" name="Oval 14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6" name="Line 14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" name="Line 15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8" name="Rectangle 15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89" name="Oval 15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5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95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6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7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5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92" name="Line 1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3" name="Line 1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4" name="Line 1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161"/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6272" name="Oval 16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3" name="Line 16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4" name="Line 16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5" name="Rectangle 16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76" name="Oval 16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6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2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3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4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17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79" name="Line 1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0" name="Line 1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1" name="Line 1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175"/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6259" name="Oval 17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" name="Line 17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1" name="Line 17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2" name="Rectangle 17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63" name="Oval 18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18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69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0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1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18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66" name="Line 1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" name="Line 1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8" name="Line 1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189"/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6246" name="Oval 19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" name="Line 19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" name="Line 19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" name="Rectangle 19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50" name="Oval 19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77" name="Group 19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6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78" name="Group 19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3" name="Line 2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" name="Line 2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" name="Line 2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90" name="Group 203"/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6233" name="Oval 20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Line 20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Line 20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Rectangle 20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37" name="Oval 20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91" name="Group 20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43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4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5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03" name="Group 2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40" name="Line 2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1" name="Line 2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2" name="Line 2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" name="Group 217"/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6220" name="Oval 2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Line 2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Rectangle 2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224" name="Oval 2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" name="Group 2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30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2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6" name="Group 2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27" name="Line 2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8" name="Line 2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9" name="Line 2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18" name="Freeform 10"/>
          <p:cNvSpPr>
            <a:spLocks/>
          </p:cNvSpPr>
          <p:nvPr/>
        </p:nvSpPr>
        <p:spPr bwMode="auto">
          <a:xfrm>
            <a:off x="5391150" y="2266950"/>
            <a:ext cx="2724150" cy="2447925"/>
          </a:xfrm>
          <a:custGeom>
            <a:avLst/>
            <a:gdLst>
              <a:gd name="T0" fmla="*/ 0 w 1716"/>
              <a:gd name="T1" fmla="*/ 0 h 1542"/>
              <a:gd name="T2" fmla="*/ 2147483647 w 1716"/>
              <a:gd name="T3" fmla="*/ 2147483647 h 1542"/>
              <a:gd name="T4" fmla="*/ 2147483647 w 1716"/>
              <a:gd name="T5" fmla="*/ 2147483647 h 1542"/>
              <a:gd name="T6" fmla="*/ 2147483647 w 1716"/>
              <a:gd name="T7" fmla="*/ 2147483647 h 1542"/>
              <a:gd name="T8" fmla="*/ 2147483647 w 1716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6"/>
              <a:gd name="T16" fmla="*/ 0 h 1542"/>
              <a:gd name="T17" fmla="*/ 1716 w 1716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6" h="1542">
                <a:moveTo>
                  <a:pt x="0" y="0"/>
                </a:moveTo>
                <a:cubicBezTo>
                  <a:pt x="62" y="7"/>
                  <a:pt x="230" y="4"/>
                  <a:pt x="372" y="42"/>
                </a:cubicBezTo>
                <a:cubicBezTo>
                  <a:pt x="514" y="80"/>
                  <a:pt x="672" y="114"/>
                  <a:pt x="852" y="228"/>
                </a:cubicBezTo>
                <a:cubicBezTo>
                  <a:pt x="1032" y="342"/>
                  <a:pt x="1308" y="507"/>
                  <a:pt x="1452" y="726"/>
                </a:cubicBezTo>
                <a:cubicBezTo>
                  <a:pt x="1596" y="945"/>
                  <a:pt x="1661" y="1372"/>
                  <a:pt x="1716" y="1542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19" name="Line 237"/>
          <p:cNvSpPr>
            <a:spLocks noChangeShapeType="1"/>
          </p:cNvSpPr>
          <p:nvPr/>
        </p:nvSpPr>
        <p:spPr bwMode="auto">
          <a:xfrm flipV="1">
            <a:off x="6210300" y="4398963"/>
            <a:ext cx="1588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Network edge: connection-</a:t>
            </a:r>
            <a:r>
              <a:rPr lang="en-US" dirty="0" smtClean="0">
                <a:solidFill>
                  <a:srgbClr val="0070C0"/>
                </a:solidFill>
              </a:rPr>
              <a:t>oriented</a:t>
            </a:r>
            <a:r>
              <a:rPr lang="en-US" dirty="0" smtClean="0"/>
              <a:t> service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i="1" u="sng" dirty="0" smtClean="0">
                <a:solidFill>
                  <a:srgbClr val="FF0000"/>
                </a:solidFill>
              </a:rPr>
              <a:t>Goal:</a:t>
            </a:r>
            <a:r>
              <a:rPr lang="en-US" sz="2400" dirty="0" smtClean="0"/>
              <a:t> data transfer between </a:t>
            </a:r>
            <a:r>
              <a:rPr lang="en-US" sz="2400" dirty="0" smtClean="0">
                <a:solidFill>
                  <a:srgbClr val="FF0000"/>
                </a:solidFill>
              </a:rPr>
              <a:t>end</a:t>
            </a:r>
            <a:r>
              <a:rPr lang="en-US" sz="2400" dirty="0" smtClean="0"/>
              <a:t> systems</a:t>
            </a:r>
          </a:p>
          <a:p>
            <a:r>
              <a:rPr lang="en-US" sz="2400" i="1" dirty="0" smtClean="0">
                <a:solidFill>
                  <a:srgbClr val="0070C0"/>
                </a:solidFill>
              </a:rPr>
              <a:t>handshaking: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setup data transfer ahead of time</a:t>
            </a:r>
          </a:p>
          <a:p>
            <a:pPr lvl="1"/>
            <a:r>
              <a:rPr lang="en-US" sz="2000" dirty="0" smtClean="0"/>
              <a:t>Hello, hello-back human protocol</a:t>
            </a:r>
          </a:p>
          <a:p>
            <a:pPr lvl="1"/>
            <a:r>
              <a:rPr lang="en-US" sz="2000" i="1" dirty="0" smtClean="0">
                <a:solidFill>
                  <a:srgbClr val="FF0000"/>
                </a:solidFill>
              </a:rPr>
              <a:t>set up “state”</a:t>
            </a:r>
            <a:r>
              <a:rPr lang="en-US" sz="2000" dirty="0" smtClean="0"/>
              <a:t> in two communicating hosts</a:t>
            </a:r>
          </a:p>
          <a:p>
            <a:endParaRPr lang="en-US" sz="2400" dirty="0" smtClean="0"/>
          </a:p>
          <a:p>
            <a:r>
              <a:rPr lang="en-US" sz="2400" dirty="0" smtClean="0"/>
              <a:t>TCP - Transmission Control Protocol </a:t>
            </a:r>
          </a:p>
          <a:p>
            <a:pPr lvl="1"/>
            <a:r>
              <a:rPr lang="en-US" sz="2000" dirty="0" smtClean="0"/>
              <a:t>Internet’s connection-oriented service</a:t>
            </a:r>
          </a:p>
          <a:p>
            <a:pPr lvl="1"/>
            <a:endParaRPr lang="en-US" sz="2000" dirty="0" smtClean="0"/>
          </a:p>
        </p:txBody>
      </p:sp>
      <p:sp>
        <p:nvSpPr>
          <p:cNvPr id="10138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800600" y="1219200"/>
            <a:ext cx="41910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TCP service</a:t>
            </a:r>
            <a:r>
              <a:rPr lang="en-US" sz="2400" u="sng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[RFC 793]</a:t>
            </a:r>
          </a:p>
          <a:p>
            <a:r>
              <a:rPr lang="en-US" sz="2400" i="1" dirty="0" smtClean="0"/>
              <a:t>Reliable, in-order</a:t>
            </a:r>
            <a:r>
              <a:rPr lang="en-US" sz="2400" dirty="0" smtClean="0"/>
              <a:t> byte-stream data transfer</a:t>
            </a:r>
          </a:p>
          <a:p>
            <a:pPr lvl="1"/>
            <a:r>
              <a:rPr lang="en-US" sz="2000" dirty="0" smtClean="0"/>
              <a:t>Loss: acknowledgements and retransmissions</a:t>
            </a:r>
          </a:p>
          <a:p>
            <a:r>
              <a:rPr lang="en-US" sz="2400" i="1" dirty="0" smtClean="0"/>
              <a:t>Flow control: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Sender won’t overwhelm receiver</a:t>
            </a:r>
          </a:p>
          <a:p>
            <a:r>
              <a:rPr lang="en-US" sz="2400" i="1" dirty="0" smtClean="0"/>
              <a:t>Congestion control: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Senders “slow down sending rate” when network congested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1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1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build="p"/>
      <p:bldP spid="1013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458200" cy="762000"/>
          </a:xfrm>
        </p:spPr>
        <p:txBody>
          <a:bodyPr/>
          <a:lstStyle/>
          <a:p>
            <a:r>
              <a:rPr lang="en-US" sz="3200" dirty="0" smtClean="0"/>
              <a:t>Network edge: connection</a:t>
            </a:r>
            <a:r>
              <a:rPr lang="en-US" sz="3200" dirty="0" smtClean="0">
                <a:solidFill>
                  <a:srgbClr val="0070C0"/>
                </a:solidFill>
              </a:rPr>
              <a:t>less</a:t>
            </a:r>
            <a:r>
              <a:rPr lang="en-US" sz="3200" dirty="0" smtClean="0"/>
              <a:t> service</a:t>
            </a:r>
            <a:endParaRPr lang="en-US" dirty="0" smtClean="0"/>
          </a:p>
        </p:txBody>
      </p:sp>
      <p:sp>
        <p:nvSpPr>
          <p:cNvPr id="10240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4038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u="sng" smtClean="0">
                <a:solidFill>
                  <a:srgbClr val="FF0000"/>
                </a:solidFill>
              </a:rPr>
              <a:t>Goal:</a:t>
            </a:r>
            <a:r>
              <a:rPr lang="en-US" sz="2400" smtClean="0"/>
              <a:t> data transfer between end systems</a:t>
            </a:r>
          </a:p>
          <a:p>
            <a:pPr lvl="1"/>
            <a:r>
              <a:rPr lang="en-US" sz="2000" smtClean="0"/>
              <a:t>same as before!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UDP</a:t>
            </a:r>
            <a:r>
              <a:rPr lang="en-US" sz="2400" smtClean="0"/>
              <a:t> - User Datagram Protocol [RFC 768]: </a:t>
            </a:r>
          </a:p>
          <a:p>
            <a:pPr lvl="1"/>
            <a:r>
              <a:rPr lang="en-US" smtClean="0"/>
              <a:t>connectionless </a:t>
            </a:r>
          </a:p>
          <a:p>
            <a:pPr lvl="1"/>
            <a:r>
              <a:rPr lang="en-US" smtClean="0"/>
              <a:t>unreliable data transfer</a:t>
            </a:r>
          </a:p>
          <a:p>
            <a:pPr lvl="1"/>
            <a:r>
              <a:rPr lang="en-US" smtClean="0"/>
              <a:t>no flow control</a:t>
            </a:r>
          </a:p>
          <a:p>
            <a:pPr lvl="1"/>
            <a:r>
              <a:rPr lang="en-US" smtClean="0"/>
              <a:t>no congestion control</a:t>
            </a:r>
          </a:p>
        </p:txBody>
      </p:sp>
      <p:sp>
        <p:nvSpPr>
          <p:cNvPr id="10240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029200" y="1600200"/>
            <a:ext cx="3886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App’s using TCP:</a:t>
            </a:r>
            <a:r>
              <a:rPr lang="en-US" sz="2400" i="1" smtClean="0"/>
              <a:t> </a:t>
            </a:r>
          </a:p>
          <a:p>
            <a:r>
              <a:rPr lang="en-US" sz="2400" smtClean="0"/>
              <a:t>HTTP (Web), FTP (file transfer), Telnet (remote login), SMTP (email)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App’s using UDP: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z="2400" smtClean="0"/>
              <a:t>streaming media, teleconferencing, DNS, Internet telephony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Roadmap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207375" cy="4648200"/>
          </a:xfrm>
        </p:spPr>
        <p:txBody>
          <a:bodyPr/>
          <a:lstStyle/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1.1 </a:t>
            </a:r>
            <a:r>
              <a:rPr lang="en-US" sz="2800" dirty="0" smtClean="0"/>
              <a:t>What </a:t>
            </a:r>
            <a:r>
              <a:rPr lang="en-US" sz="2800" i="1" dirty="0" smtClean="0"/>
              <a:t>is</a:t>
            </a:r>
            <a:r>
              <a:rPr lang="en-US" sz="2800" dirty="0" smtClean="0"/>
              <a:t> the Internet?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1.2</a:t>
            </a:r>
            <a:r>
              <a:rPr lang="en-US" sz="2800" dirty="0" smtClean="0"/>
              <a:t> Network edge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1.3 Network core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1.4 </a:t>
            </a:r>
            <a:r>
              <a:rPr lang="en-US" sz="2800" dirty="0" smtClean="0"/>
              <a:t>Physical media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1.5</a:t>
            </a:r>
            <a:r>
              <a:rPr lang="en-US" sz="2800" dirty="0" smtClean="0"/>
              <a:t> Internet structure and ISPs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1.6</a:t>
            </a:r>
            <a:r>
              <a:rPr lang="en-US" sz="2800" dirty="0" smtClean="0"/>
              <a:t> Delay &amp; loss in packet-switched networks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412</TotalTime>
  <Words>1696</Words>
  <Application>Microsoft Office PowerPoint</Application>
  <PresentationFormat>On-screen Show (4:3)</PresentationFormat>
  <Paragraphs>414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Origin</vt:lpstr>
      <vt:lpstr>Clip</vt:lpstr>
      <vt:lpstr>Equation</vt:lpstr>
      <vt:lpstr>Chapter 1: Roadmap</vt:lpstr>
      <vt:lpstr>What’s the Internet:</vt:lpstr>
      <vt:lpstr>What’s the Internet: “nuts and bolts” view</vt:lpstr>
      <vt:lpstr>Chapter 1: roadmap</vt:lpstr>
      <vt:lpstr>A closer look at network structure:</vt:lpstr>
      <vt:lpstr>The network edge:</vt:lpstr>
      <vt:lpstr>Network edge: connection-oriented service</vt:lpstr>
      <vt:lpstr>Network edge: connectionless service</vt:lpstr>
      <vt:lpstr>Chapter 1: Roadmap</vt:lpstr>
      <vt:lpstr>The Network Core</vt:lpstr>
      <vt:lpstr>Network Core: Circuit Switching</vt:lpstr>
      <vt:lpstr>Network Core: Circuit Switching</vt:lpstr>
      <vt:lpstr>Circuit Switching: FDM and TDM</vt:lpstr>
      <vt:lpstr>Network Core: Packet Switching</vt:lpstr>
      <vt:lpstr>Packet Switching: Statistical Multiplexing</vt:lpstr>
      <vt:lpstr>Packet-switching: store-and-forward</vt:lpstr>
      <vt:lpstr>Packet-switched Networks: Forwarding</vt:lpstr>
      <vt:lpstr>Network Taxonomy</vt:lpstr>
      <vt:lpstr>Event Timing</vt:lpstr>
      <vt:lpstr>Slide 20</vt:lpstr>
      <vt:lpstr>Chapter 1: roadmap</vt:lpstr>
      <vt:lpstr>Physical Media</vt:lpstr>
      <vt:lpstr>Physical Media: coax, fiber</vt:lpstr>
      <vt:lpstr>Physical media: radio</vt:lpstr>
      <vt:lpstr>Chapter 1: roadmap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Chapter 1: roadmap</vt:lpstr>
      <vt:lpstr>How do loss and delay occur?</vt:lpstr>
      <vt:lpstr>Four sources of packet delay</vt:lpstr>
      <vt:lpstr>Delay in packet-switched networks</vt:lpstr>
      <vt:lpstr>Nodal delay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Bansidhar Joshi</dc:creator>
  <cp:lastModifiedBy>bansidhar.joshi</cp:lastModifiedBy>
  <cp:revision>30</cp:revision>
  <dcterms:created xsi:type="dcterms:W3CDTF">2006-08-16T00:00:00Z</dcterms:created>
  <dcterms:modified xsi:type="dcterms:W3CDTF">2018-08-01T08:10:07Z</dcterms:modified>
</cp:coreProperties>
</file>