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5" r:id="rId8"/>
    <p:sldId id="261" r:id="rId9"/>
    <p:sldId id="262"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SHARMA (student)" initials="AS(" lastIdx="2" clrIdx="0">
    <p:extLst>
      <p:ext uri="{19B8F6BF-5375-455C-9EA6-DF929625EA0E}">
        <p15:presenceInfo xmlns:p15="http://schemas.microsoft.com/office/powerpoint/2012/main" userId="S::2419831s@student.gla.ac.uk::5adab261-8556-44ff-a35e-4a013a2f0fe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840"/>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8/17/21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8/17/21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B93B-460F-CB40-B348-0788943028B7}"/>
              </a:ext>
            </a:extLst>
          </p:cNvPr>
          <p:cNvSpPr>
            <a:spLocks noGrp="1"/>
          </p:cNvSpPr>
          <p:nvPr>
            <p:ph type="ctrTitle"/>
          </p:nvPr>
        </p:nvSpPr>
        <p:spPr>
          <a:xfrm>
            <a:off x="810000" y="849072"/>
            <a:ext cx="10572000" cy="2971051"/>
          </a:xfrm>
        </p:spPr>
        <p:txBody>
          <a:bodyPr/>
          <a:lstStyle/>
          <a:p>
            <a:r>
              <a:rPr lang="en-US" dirty="0" err="1"/>
              <a:t>FastForward.ai</a:t>
            </a:r>
            <a:r>
              <a:rPr lang="en-US" dirty="0"/>
              <a:t> Assignment for the Data Analyst role</a:t>
            </a:r>
          </a:p>
        </p:txBody>
      </p:sp>
      <p:sp>
        <p:nvSpPr>
          <p:cNvPr id="3" name="Subtitle 2">
            <a:extLst>
              <a:ext uri="{FF2B5EF4-FFF2-40B4-BE49-F238E27FC236}">
                <a16:creationId xmlns:a16="http://schemas.microsoft.com/office/drawing/2014/main" id="{B8FB0F60-608C-234E-87A8-8D8CBE5DCFFB}"/>
              </a:ext>
            </a:extLst>
          </p:cNvPr>
          <p:cNvSpPr>
            <a:spLocks noGrp="1"/>
          </p:cNvSpPr>
          <p:nvPr>
            <p:ph type="subTitle" idx="1"/>
          </p:nvPr>
        </p:nvSpPr>
        <p:spPr/>
        <p:txBody>
          <a:bodyPr>
            <a:normAutofit fontScale="92500" lnSpcReduction="10000"/>
          </a:bodyPr>
          <a:lstStyle/>
          <a:p>
            <a:r>
              <a:rPr lang="en-US" sz="2000" b="1" dirty="0"/>
              <a:t>By Abhishek Sharma</a:t>
            </a:r>
          </a:p>
          <a:p>
            <a:endParaRPr lang="en-US" dirty="0"/>
          </a:p>
        </p:txBody>
      </p:sp>
    </p:spTree>
    <p:extLst>
      <p:ext uri="{BB962C8B-B14F-4D97-AF65-F5344CB8AC3E}">
        <p14:creationId xmlns:p14="http://schemas.microsoft.com/office/powerpoint/2010/main" val="395105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56A81-D910-CA4C-8F05-B4F60168CC03}"/>
              </a:ext>
            </a:extLst>
          </p:cNvPr>
          <p:cNvSpPr>
            <a:spLocks noGrp="1"/>
          </p:cNvSpPr>
          <p:nvPr>
            <p:ph type="title"/>
          </p:nvPr>
        </p:nvSpPr>
        <p:spPr/>
        <p:txBody>
          <a:bodyPr/>
          <a:lstStyle/>
          <a:p>
            <a:r>
              <a:rPr lang="en-US" sz="3200" dirty="0"/>
              <a:t>Recommendations</a:t>
            </a:r>
          </a:p>
        </p:txBody>
      </p:sp>
      <p:sp>
        <p:nvSpPr>
          <p:cNvPr id="4" name="TextBox 3">
            <a:extLst>
              <a:ext uri="{FF2B5EF4-FFF2-40B4-BE49-F238E27FC236}">
                <a16:creationId xmlns:a16="http://schemas.microsoft.com/office/drawing/2014/main" id="{7B6EAEA4-E93C-9541-B312-EB71DAB43A94}"/>
              </a:ext>
            </a:extLst>
          </p:cNvPr>
          <p:cNvSpPr txBox="1"/>
          <p:nvPr/>
        </p:nvSpPr>
        <p:spPr>
          <a:xfrm>
            <a:off x="295274" y="2143126"/>
            <a:ext cx="11601450" cy="4278094"/>
          </a:xfrm>
          <a:prstGeom prst="rect">
            <a:avLst/>
          </a:prstGeom>
          <a:noFill/>
        </p:spPr>
        <p:txBody>
          <a:bodyPr wrap="square" rtlCol="0">
            <a:spAutoFit/>
          </a:bodyPr>
          <a:lstStyle/>
          <a:p>
            <a:pPr marL="342900" indent="-342900">
              <a:buFont typeface="+mj-lt"/>
              <a:buAutoNum type="arabicPeriod"/>
            </a:pPr>
            <a:r>
              <a:rPr lang="en-US" sz="1600" dirty="0"/>
              <a:t>Cleaning was the best overall service. </a:t>
            </a:r>
          </a:p>
          <a:p>
            <a:pPr marL="342900" indent="-342900">
              <a:buFont typeface="+mj-lt"/>
              <a:buAutoNum type="arabicPeriod"/>
            </a:pPr>
            <a:endParaRPr lang="en-US" sz="1600" dirty="0"/>
          </a:p>
          <a:p>
            <a:pPr marL="800100" lvl="1" indent="-342900">
              <a:buFont typeface="Arial" panose="020B0604020202020204" pitchFamily="34" charset="0"/>
              <a:buChar char="•"/>
            </a:pPr>
            <a:r>
              <a:rPr lang="en-US" sz="1600" dirty="0"/>
              <a:t>It can be further amplified to increase more users. </a:t>
            </a:r>
          </a:p>
          <a:p>
            <a:pPr marL="800100" lvl="1" indent="-342900">
              <a:buFont typeface="Arial" panose="020B0604020202020204" pitchFamily="34" charset="0"/>
              <a:buChar char="•"/>
            </a:pPr>
            <a:r>
              <a:rPr lang="en-US" sz="1600" dirty="0"/>
              <a:t>This can also help in retaining the current users and reducing the overall churn rate. </a:t>
            </a:r>
          </a:p>
          <a:p>
            <a:pPr marL="342900" indent="-342900">
              <a:buFont typeface="+mj-lt"/>
              <a:buAutoNum type="arabicPeriod"/>
            </a:pPr>
            <a:endParaRPr lang="en-US" sz="1600" dirty="0"/>
          </a:p>
          <a:p>
            <a:pPr marL="342900" indent="-342900">
              <a:buFont typeface="+mj-lt"/>
              <a:buAutoNum type="arabicPeriod"/>
            </a:pPr>
            <a:r>
              <a:rPr lang="en-US" sz="1600" dirty="0"/>
              <a:t>Cooking service has the second highest bookings and in the least amount of time spent by the users.</a:t>
            </a:r>
          </a:p>
          <a:p>
            <a:pPr marL="342900" indent="-342900">
              <a:buFont typeface="+mj-lt"/>
              <a:buAutoNum type="arabicPeriod"/>
            </a:pPr>
            <a:endParaRPr lang="en-US" sz="1600" dirty="0"/>
          </a:p>
          <a:p>
            <a:pPr marL="342900" indent="-342900">
              <a:buFont typeface="+mj-lt"/>
              <a:buAutoNum type="arabicPeriod"/>
            </a:pPr>
            <a:r>
              <a:rPr lang="en-US" sz="1600" dirty="0"/>
              <a:t>Users spent the most amount of time on the ironing service but made the least number of bookings.</a:t>
            </a:r>
          </a:p>
          <a:p>
            <a:pPr marL="342900" indent="-342900">
              <a:buFont typeface="+mj-lt"/>
              <a:buAutoNum type="arabicPeriod"/>
            </a:pPr>
            <a:endParaRPr lang="en-US" sz="1600" dirty="0"/>
          </a:p>
          <a:p>
            <a:pPr marL="800100" lvl="1" indent="-342900">
              <a:buFont typeface="Arial" panose="020B0604020202020204" pitchFamily="34" charset="0"/>
              <a:buChar char="•"/>
            </a:pPr>
            <a:r>
              <a:rPr lang="en-US" sz="1600" dirty="0"/>
              <a:t>Users are spending maximum time on this service which shows that specific users are interested in this service. Team needs to assess the problem with this service.</a:t>
            </a:r>
          </a:p>
          <a:p>
            <a:pPr marL="800100" lvl="1" indent="-342900">
              <a:buFont typeface="Arial" panose="020B0604020202020204" pitchFamily="34" charset="0"/>
              <a:buChar char="•"/>
            </a:pPr>
            <a:endParaRPr lang="en-US" sz="1600" dirty="0"/>
          </a:p>
          <a:p>
            <a:pPr marL="342900" indent="-342900">
              <a:buFont typeface="+mj-lt"/>
              <a:buAutoNum type="arabicPeriod"/>
            </a:pPr>
            <a:r>
              <a:rPr lang="en-US" sz="1600" dirty="0"/>
              <a:t>Users spent more time on Campaign 2 – Landing Page whereas Campaign 1 had less time spent by the users. </a:t>
            </a:r>
          </a:p>
          <a:p>
            <a:pPr marL="342900" indent="-342900">
              <a:buFont typeface="+mj-lt"/>
              <a:buAutoNum type="arabicPeriod"/>
            </a:pPr>
            <a:endParaRPr lang="en-US" sz="1600" dirty="0"/>
          </a:p>
          <a:p>
            <a:pPr marL="342900" indent="-342900">
              <a:buFont typeface="+mj-lt"/>
              <a:buAutoNum type="arabicPeriod"/>
            </a:pPr>
            <a:r>
              <a:rPr lang="en-US" sz="1600" dirty="0"/>
              <a:t>Campaign 1 – Landing page is also having less visits – further analysis is required by the team to review the problem. If the numbers on this campaign increases, then it will help the platform to have better overall numbers.</a:t>
            </a:r>
          </a:p>
          <a:p>
            <a:pPr marL="342900" indent="-342900">
              <a:buFont typeface="+mj-lt"/>
              <a:buAutoNum type="arabicPeriod"/>
            </a:pPr>
            <a:endParaRPr lang="en-US" sz="1600" dirty="0"/>
          </a:p>
        </p:txBody>
      </p:sp>
    </p:spTree>
    <p:extLst>
      <p:ext uri="{BB962C8B-B14F-4D97-AF65-F5344CB8AC3E}">
        <p14:creationId xmlns:p14="http://schemas.microsoft.com/office/powerpoint/2010/main" val="4141588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FF31-AF90-4E44-9FD7-23306CECB297}"/>
              </a:ext>
            </a:extLst>
          </p:cNvPr>
          <p:cNvSpPr>
            <a:spLocks noGrp="1"/>
          </p:cNvSpPr>
          <p:nvPr>
            <p:ph type="title"/>
          </p:nvPr>
        </p:nvSpPr>
        <p:spPr/>
        <p:txBody>
          <a:bodyPr/>
          <a:lstStyle/>
          <a:p>
            <a:r>
              <a:rPr lang="en-US" sz="3200" dirty="0"/>
              <a:t>Recommendations</a:t>
            </a:r>
          </a:p>
        </p:txBody>
      </p:sp>
      <p:sp>
        <p:nvSpPr>
          <p:cNvPr id="6" name="TextBox 5">
            <a:extLst>
              <a:ext uri="{FF2B5EF4-FFF2-40B4-BE49-F238E27FC236}">
                <a16:creationId xmlns:a16="http://schemas.microsoft.com/office/drawing/2014/main" id="{94105F87-073F-BD40-90D6-CEF30E460640}"/>
              </a:ext>
            </a:extLst>
          </p:cNvPr>
          <p:cNvSpPr txBox="1"/>
          <p:nvPr/>
        </p:nvSpPr>
        <p:spPr>
          <a:xfrm>
            <a:off x="217921" y="2572822"/>
            <a:ext cx="11795887" cy="3323987"/>
          </a:xfrm>
          <a:prstGeom prst="rect">
            <a:avLst/>
          </a:prstGeom>
          <a:noFill/>
        </p:spPr>
        <p:txBody>
          <a:bodyPr wrap="square" rtlCol="0">
            <a:spAutoFit/>
          </a:bodyPr>
          <a:lstStyle/>
          <a:p>
            <a:pPr marL="342900" indent="-342900">
              <a:buFont typeface="+mj-lt"/>
              <a:buAutoNum type="arabicPeriod" startAt="6"/>
            </a:pPr>
            <a:r>
              <a:rPr lang="en-US" sz="1600" dirty="0"/>
              <a:t>Users are spending a lot of time on Get Help and Learn More feature. </a:t>
            </a:r>
          </a:p>
          <a:p>
            <a:pPr marL="342900" indent="-342900">
              <a:buFont typeface="+mj-lt"/>
              <a:buAutoNum type="arabicPeriod" startAt="6"/>
            </a:pPr>
            <a:endParaRPr lang="en-US" sz="1600" dirty="0"/>
          </a:p>
          <a:p>
            <a:pPr marL="800100" lvl="1" indent="-342900">
              <a:buFont typeface="Arial" panose="020B0604020202020204" pitchFamily="34" charset="0"/>
              <a:buChar char="•"/>
            </a:pPr>
            <a:r>
              <a:rPr lang="en-US" sz="1600" dirty="0"/>
              <a:t>Either the platform or the service needs to be improved as the users are seeking help. We need to assess that what help users are trying to get and if all possible solutions are currently present on the platform or not.</a:t>
            </a:r>
          </a:p>
          <a:p>
            <a:pPr lvl="1"/>
            <a:endParaRPr lang="en-US" sz="1600" dirty="0"/>
          </a:p>
          <a:p>
            <a:pPr marL="342900" indent="-342900">
              <a:buFont typeface="+mj-lt"/>
              <a:buAutoNum type="arabicPeriod" startAt="6"/>
            </a:pPr>
            <a:r>
              <a:rPr lang="en-US" sz="1600" dirty="0"/>
              <a:t>Good number of users are visiting the learn more page and spending time on it. </a:t>
            </a:r>
          </a:p>
          <a:p>
            <a:pPr marL="342900" indent="-342900">
              <a:buFont typeface="+mj-lt"/>
              <a:buAutoNum type="arabicPeriod" startAt="6"/>
            </a:pPr>
            <a:endParaRPr lang="en-US" sz="1600" dirty="0"/>
          </a:p>
          <a:p>
            <a:pPr marL="800100" lvl="1" indent="-342900">
              <a:buFont typeface="Arial" panose="020B0604020202020204" pitchFamily="34" charset="0"/>
              <a:buChar char="•"/>
            </a:pPr>
            <a:r>
              <a:rPr lang="en-US" sz="1600" dirty="0"/>
              <a:t>We need to track that whether the users are coming on the platform or not after visiting the learn more page.</a:t>
            </a:r>
          </a:p>
          <a:p>
            <a:pPr marL="800100" lvl="1" indent="-342900">
              <a:buFont typeface="Arial" panose="020B0604020202020204" pitchFamily="34" charset="0"/>
              <a:buChar char="•"/>
            </a:pPr>
            <a:r>
              <a:rPr lang="en-US" sz="1600" dirty="0"/>
              <a:t>Book now button can be put up in the learn more page for the users to straightaway come in the platform.</a:t>
            </a:r>
          </a:p>
          <a:p>
            <a:endParaRPr lang="en-US" sz="1600" dirty="0"/>
          </a:p>
          <a:p>
            <a:r>
              <a:rPr lang="en-US" sz="1600" dirty="0"/>
              <a:t>8.   Lot of users are encountering error page in the platform which depicts that the platform needs to be checked by the team to assess the bugs and fix it as soon as possible to provide a better user experience.</a:t>
            </a:r>
          </a:p>
          <a:p>
            <a:endParaRPr lang="en-US" dirty="0"/>
          </a:p>
        </p:txBody>
      </p:sp>
    </p:spTree>
    <p:extLst>
      <p:ext uri="{BB962C8B-B14F-4D97-AF65-F5344CB8AC3E}">
        <p14:creationId xmlns:p14="http://schemas.microsoft.com/office/powerpoint/2010/main" val="242988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E3AA-24F2-DD4A-84C5-6559C62DEAAE}"/>
              </a:ext>
            </a:extLst>
          </p:cNvPr>
          <p:cNvSpPr>
            <a:spLocks noGrp="1"/>
          </p:cNvSpPr>
          <p:nvPr>
            <p:ph type="title"/>
          </p:nvPr>
        </p:nvSpPr>
        <p:spPr/>
        <p:txBody>
          <a:bodyPr/>
          <a:lstStyle/>
          <a:p>
            <a:r>
              <a:rPr lang="en-US" sz="3200" dirty="0"/>
              <a:t>Data Preprocessing</a:t>
            </a:r>
          </a:p>
        </p:txBody>
      </p:sp>
      <p:sp>
        <p:nvSpPr>
          <p:cNvPr id="5" name="TextBox 4">
            <a:extLst>
              <a:ext uri="{FF2B5EF4-FFF2-40B4-BE49-F238E27FC236}">
                <a16:creationId xmlns:a16="http://schemas.microsoft.com/office/drawing/2014/main" id="{2357B8DE-5AE8-0543-8277-C79093C65E63}"/>
              </a:ext>
            </a:extLst>
          </p:cNvPr>
          <p:cNvSpPr txBox="1"/>
          <p:nvPr/>
        </p:nvSpPr>
        <p:spPr>
          <a:xfrm>
            <a:off x="519289" y="2167643"/>
            <a:ext cx="11153422" cy="4524315"/>
          </a:xfrm>
          <a:prstGeom prst="rect">
            <a:avLst/>
          </a:prstGeom>
          <a:noFill/>
        </p:spPr>
        <p:txBody>
          <a:bodyPr wrap="square" rtlCol="0">
            <a:spAutoFit/>
          </a:bodyPr>
          <a:lstStyle/>
          <a:p>
            <a:r>
              <a:rPr lang="en-US" sz="1600" dirty="0"/>
              <a:t>Data Preprocessing is a very crucial part of data analysis where one needs to perform necessary steps in order to transform raw data into more understandable and useful format.</a:t>
            </a:r>
          </a:p>
          <a:p>
            <a:endParaRPr lang="en-US" sz="1600" dirty="0"/>
          </a:p>
          <a:p>
            <a:r>
              <a:rPr lang="en-US" sz="1600" dirty="0"/>
              <a:t>Datasets consisted of these features – </a:t>
            </a:r>
            <a:r>
              <a:rPr lang="en-GB" sz="1600" b="1" dirty="0" err="1"/>
              <a:t>trackTime</a:t>
            </a:r>
            <a:r>
              <a:rPr lang="en-GB" sz="1600" b="1" dirty="0"/>
              <a:t>, </a:t>
            </a:r>
            <a:r>
              <a:rPr lang="en-GB" sz="1600" b="1" dirty="0" err="1"/>
              <a:t>userId</a:t>
            </a:r>
            <a:r>
              <a:rPr lang="en-GB" sz="1600" b="1" dirty="0"/>
              <a:t>, page, and event. </a:t>
            </a:r>
          </a:p>
          <a:p>
            <a:endParaRPr lang="en-GB" sz="1600" b="1" dirty="0"/>
          </a:p>
          <a:p>
            <a:pPr marL="285750" indent="-285750">
              <a:buFont typeface="Arial" panose="020B0604020202020204" pitchFamily="34" charset="0"/>
              <a:buChar char="•"/>
            </a:pPr>
            <a:r>
              <a:rPr lang="en-GB" sz="1600" b="1" dirty="0" err="1"/>
              <a:t>trackTime</a:t>
            </a:r>
            <a:r>
              <a:rPr lang="en-GB" sz="1600" b="1" dirty="0"/>
              <a:t> – </a:t>
            </a:r>
            <a:r>
              <a:rPr lang="en-GB" sz="1600" dirty="0"/>
              <a:t>This feature contains the UNIX format of the time at which user entered certain page of the platform and at what time the user performed any action in the platform. This feature had to be converted into UTC timestamps in order to be understood. It consisted of some Nat values which represented missing date and time, so it had to be dropped.</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US" sz="1600" b="1" dirty="0" err="1"/>
              <a:t>userId</a:t>
            </a:r>
            <a:r>
              <a:rPr lang="en-US" sz="1600" b="1" dirty="0"/>
              <a:t> – </a:t>
            </a:r>
            <a:r>
              <a:rPr lang="en-US" sz="1600" dirty="0"/>
              <a:t>This feature has the user id of each user who entered the platform and performed any action on it. This consisted of </a:t>
            </a:r>
            <a:r>
              <a:rPr lang="en-US" sz="1600" dirty="0" err="1"/>
              <a:t>NaN</a:t>
            </a:r>
            <a:r>
              <a:rPr lang="en-US" sz="1600" dirty="0"/>
              <a:t> values and had to be corrected by dropping the </a:t>
            </a:r>
            <a:r>
              <a:rPr lang="en-US" sz="1600" dirty="0" err="1"/>
              <a:t>NaN</a:t>
            </a:r>
            <a:r>
              <a:rPr lang="en-US" sz="1600" dirty="0"/>
              <a:t> values as the number of these values were relatively less as compared to the total size of the dataset.</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page – </a:t>
            </a:r>
            <a:r>
              <a:rPr lang="en-US" sz="1600" dirty="0"/>
              <a:t>This feature has each page of the campaign from the landing page to the booking successful page of each service.</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event – </a:t>
            </a:r>
            <a:r>
              <a:rPr lang="en-US" sz="1600" dirty="0"/>
              <a:t>This feature has the actions/steps performed by the user in the platform.</a:t>
            </a:r>
            <a:endParaRPr lang="en-US" sz="1600" b="1" dirty="0"/>
          </a:p>
        </p:txBody>
      </p:sp>
    </p:spTree>
    <p:extLst>
      <p:ext uri="{BB962C8B-B14F-4D97-AF65-F5344CB8AC3E}">
        <p14:creationId xmlns:p14="http://schemas.microsoft.com/office/powerpoint/2010/main" val="274361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7958-C658-F049-8023-0AAD2AB0928C}"/>
              </a:ext>
            </a:extLst>
          </p:cNvPr>
          <p:cNvSpPr>
            <a:spLocks noGrp="1"/>
          </p:cNvSpPr>
          <p:nvPr>
            <p:ph type="title"/>
          </p:nvPr>
        </p:nvSpPr>
        <p:spPr/>
        <p:txBody>
          <a:bodyPr/>
          <a:lstStyle/>
          <a:p>
            <a:r>
              <a:rPr lang="en-US" sz="3200" dirty="0"/>
              <a:t>Data Preprocessing Steps</a:t>
            </a:r>
          </a:p>
        </p:txBody>
      </p:sp>
      <p:sp>
        <p:nvSpPr>
          <p:cNvPr id="4" name="TextBox 3">
            <a:extLst>
              <a:ext uri="{FF2B5EF4-FFF2-40B4-BE49-F238E27FC236}">
                <a16:creationId xmlns:a16="http://schemas.microsoft.com/office/drawing/2014/main" id="{876A6AFC-041A-9946-A3B3-5B1FBE132628}"/>
              </a:ext>
            </a:extLst>
          </p:cNvPr>
          <p:cNvSpPr txBox="1"/>
          <p:nvPr/>
        </p:nvSpPr>
        <p:spPr>
          <a:xfrm>
            <a:off x="173830" y="3114675"/>
            <a:ext cx="11844337" cy="2062103"/>
          </a:xfrm>
          <a:prstGeom prst="rect">
            <a:avLst/>
          </a:prstGeom>
          <a:noFill/>
        </p:spPr>
        <p:txBody>
          <a:bodyPr wrap="square" rtlCol="0">
            <a:spAutoFit/>
          </a:bodyPr>
          <a:lstStyle/>
          <a:p>
            <a:pPr marL="342900" indent="-342900">
              <a:buFont typeface="+mj-lt"/>
              <a:buAutoNum type="arabicPeriod"/>
            </a:pPr>
            <a:r>
              <a:rPr lang="en-US" sz="1600" dirty="0"/>
              <a:t>Imported the necessary libraries and the dataset to Google </a:t>
            </a:r>
            <a:r>
              <a:rPr lang="en-US" sz="1600" dirty="0" err="1"/>
              <a:t>Colab</a:t>
            </a:r>
            <a:r>
              <a:rPr lang="en-US" sz="1600" dirty="0"/>
              <a:t>.</a:t>
            </a:r>
          </a:p>
          <a:p>
            <a:pPr marL="342900" indent="-342900">
              <a:buFont typeface="+mj-lt"/>
              <a:buAutoNum type="arabicPeriod"/>
            </a:pPr>
            <a:endParaRPr lang="en-US" sz="1600" dirty="0"/>
          </a:p>
          <a:p>
            <a:pPr marL="342900" indent="-342900">
              <a:buFont typeface="+mj-lt"/>
              <a:buAutoNum type="arabicPeriod"/>
            </a:pPr>
            <a:r>
              <a:rPr lang="en-US" sz="1600" dirty="0"/>
              <a:t>Converted the time in the feature “</a:t>
            </a:r>
            <a:r>
              <a:rPr lang="en-US" sz="1600" dirty="0" err="1"/>
              <a:t>Tracktime</a:t>
            </a:r>
            <a:r>
              <a:rPr lang="en-US" sz="1600" dirty="0"/>
              <a:t>” to UTC Timestamps in order to begin with the assignment.</a:t>
            </a:r>
          </a:p>
          <a:p>
            <a:pPr marL="342900" indent="-342900">
              <a:buFont typeface="+mj-lt"/>
              <a:buAutoNum type="arabicPeriod"/>
            </a:pPr>
            <a:endParaRPr lang="en-US" sz="1600" dirty="0"/>
          </a:p>
          <a:p>
            <a:pPr marL="342900" indent="-342900">
              <a:buFont typeface="+mj-lt"/>
              <a:buAutoNum type="arabicPeriod"/>
            </a:pPr>
            <a:r>
              <a:rPr lang="en-US" sz="1600" dirty="0"/>
              <a:t>Loaded the dataset in a </a:t>
            </a:r>
            <a:r>
              <a:rPr lang="en-US" sz="1600" dirty="0" err="1"/>
              <a:t>DataFrame</a:t>
            </a:r>
            <a:r>
              <a:rPr lang="en-US" sz="1600" dirty="0"/>
              <a:t> with Pandas library and cleaned the data and handled the </a:t>
            </a:r>
            <a:r>
              <a:rPr lang="en-US" sz="1600" dirty="0" err="1"/>
              <a:t>NaN</a:t>
            </a:r>
            <a:r>
              <a:rPr lang="en-US" sz="1600" dirty="0"/>
              <a:t> values in the dataset by dropping them. </a:t>
            </a:r>
          </a:p>
          <a:p>
            <a:pPr marL="342900" indent="-342900">
              <a:buFont typeface="+mj-lt"/>
              <a:buAutoNum type="arabicPeriod"/>
            </a:pPr>
            <a:endParaRPr lang="en-US" sz="1600" dirty="0"/>
          </a:p>
          <a:p>
            <a:pPr marL="342900" indent="-342900">
              <a:buFont typeface="+mj-lt"/>
              <a:buAutoNum type="arabicPeriod"/>
            </a:pPr>
            <a:r>
              <a:rPr lang="en-US" sz="1600" dirty="0"/>
              <a:t>Built new features in order to perform a better analysis – </a:t>
            </a:r>
            <a:r>
              <a:rPr lang="en-US" sz="1600" dirty="0" err="1"/>
              <a:t>spent_time</a:t>
            </a:r>
            <a:r>
              <a:rPr lang="en-US" sz="1600" dirty="0"/>
              <a:t>, services, campaign, bookings.</a:t>
            </a:r>
          </a:p>
        </p:txBody>
      </p:sp>
    </p:spTree>
    <p:extLst>
      <p:ext uri="{BB962C8B-B14F-4D97-AF65-F5344CB8AC3E}">
        <p14:creationId xmlns:p14="http://schemas.microsoft.com/office/powerpoint/2010/main" val="1192160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191FCE-B4B9-C54B-BC0B-2093C63478A4}"/>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dirty="0"/>
              <a:t>Data Dispensary</a:t>
            </a:r>
          </a:p>
        </p:txBody>
      </p:sp>
      <p:sp>
        <p:nvSpPr>
          <p:cNvPr id="4" name="TextBox 3">
            <a:extLst>
              <a:ext uri="{FF2B5EF4-FFF2-40B4-BE49-F238E27FC236}">
                <a16:creationId xmlns:a16="http://schemas.microsoft.com/office/drawing/2014/main" id="{E7F12889-5A31-7D4B-831A-94915BF6BA91}"/>
              </a:ext>
            </a:extLst>
          </p:cNvPr>
          <p:cNvSpPr txBox="1"/>
          <p:nvPr/>
        </p:nvSpPr>
        <p:spPr>
          <a:xfrm>
            <a:off x="130629" y="2244436"/>
            <a:ext cx="4092456" cy="2018806"/>
          </a:xfrm>
          <a:prstGeom prst="rect">
            <a:avLst/>
          </a:prstGeom>
        </p:spPr>
        <p:txBody>
          <a:bodyPr vert="horz" lIns="91440" tIns="45720" rIns="91440" bIns="45720" rtlCol="0" anchor="ctr">
            <a:normAutofit/>
          </a:bodyPr>
          <a:lstStyle/>
          <a:p>
            <a:pPr marL="342900" indent="-342900">
              <a:spcBef>
                <a:spcPct val="20000"/>
              </a:spcBef>
              <a:spcAft>
                <a:spcPts val="600"/>
              </a:spcAft>
              <a:buClr>
                <a:schemeClr val="accent1"/>
              </a:buClr>
              <a:buFont typeface="+mj-lt"/>
              <a:buAutoNum type="arabicPeriod"/>
            </a:pPr>
            <a:r>
              <a:rPr lang="en-US" sz="1600" dirty="0" err="1"/>
              <a:t>trackTime</a:t>
            </a:r>
            <a:r>
              <a:rPr lang="en-US" sz="1600" dirty="0"/>
              <a:t> being in the UNIX format and had to be converted into UTC timestamps.</a:t>
            </a:r>
          </a:p>
          <a:p>
            <a:pPr marL="342900" indent="-342900">
              <a:spcBef>
                <a:spcPct val="20000"/>
              </a:spcBef>
              <a:spcAft>
                <a:spcPts val="600"/>
              </a:spcAft>
              <a:buClr>
                <a:schemeClr val="accent1"/>
              </a:buClr>
              <a:buFont typeface="+mj-lt"/>
              <a:buAutoNum type="arabicPeriod"/>
            </a:pPr>
            <a:r>
              <a:rPr lang="en-US" sz="1600" dirty="0"/>
              <a:t>It would have been better for the analysis if each step/action was marked with the campaign page that the user came from.</a:t>
            </a:r>
          </a:p>
          <a:p>
            <a:pPr>
              <a:spcBef>
                <a:spcPct val="20000"/>
              </a:spcBef>
              <a:spcAft>
                <a:spcPts val="600"/>
              </a:spcAft>
              <a:buClr>
                <a:schemeClr val="accent1"/>
              </a:buClr>
              <a:buFont typeface="Wingdings 2" charset="2"/>
              <a:buChar char=""/>
            </a:pPr>
            <a:endParaRPr lang="en-US" sz="1600" dirty="0"/>
          </a:p>
        </p:txBody>
      </p:sp>
      <p:sp>
        <p:nvSpPr>
          <p:cNvPr id="52"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Graphical user interface, text, application&#10;&#10;Description automatically generated">
            <a:extLst>
              <a:ext uri="{FF2B5EF4-FFF2-40B4-BE49-F238E27FC236}">
                <a16:creationId xmlns:a16="http://schemas.microsoft.com/office/drawing/2014/main" id="{43C25638-B66D-934F-9C69-F787846CA83D}"/>
              </a:ext>
            </a:extLst>
          </p:cNvPr>
          <p:cNvPicPr>
            <a:picLocks noChangeAspect="1"/>
          </p:cNvPicPr>
          <p:nvPr/>
        </p:nvPicPr>
        <p:blipFill>
          <a:blip r:embed="rId2"/>
          <a:stretch>
            <a:fillRect/>
          </a:stretch>
        </p:blipFill>
        <p:spPr>
          <a:xfrm>
            <a:off x="9284805" y="1311031"/>
            <a:ext cx="1722626" cy="4306569"/>
          </a:xfrm>
          <a:prstGeom prst="rect">
            <a:avLst/>
          </a:prstGeom>
        </p:spPr>
      </p:pic>
      <p:pic>
        <p:nvPicPr>
          <p:cNvPr id="10" name="Picture 9" descr="Graphical user interface, application, Teams&#10;&#10;Description automatically generated">
            <a:extLst>
              <a:ext uri="{FF2B5EF4-FFF2-40B4-BE49-F238E27FC236}">
                <a16:creationId xmlns:a16="http://schemas.microsoft.com/office/drawing/2014/main" id="{EAC0211F-6872-D143-A09D-0C3DA30F14ED}"/>
              </a:ext>
            </a:extLst>
          </p:cNvPr>
          <p:cNvPicPr>
            <a:picLocks noChangeAspect="1"/>
          </p:cNvPicPr>
          <p:nvPr/>
        </p:nvPicPr>
        <p:blipFill>
          <a:blip r:embed="rId3"/>
          <a:stretch>
            <a:fillRect/>
          </a:stretch>
        </p:blipFill>
        <p:spPr>
          <a:xfrm>
            <a:off x="5832768" y="1311031"/>
            <a:ext cx="1884123" cy="4306569"/>
          </a:xfrm>
          <a:prstGeom prst="rect">
            <a:avLst/>
          </a:prstGeom>
        </p:spPr>
      </p:pic>
    </p:spTree>
    <p:extLst>
      <p:ext uri="{BB962C8B-B14F-4D97-AF65-F5344CB8AC3E}">
        <p14:creationId xmlns:p14="http://schemas.microsoft.com/office/powerpoint/2010/main" val="329851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E89C-56F3-1940-99BD-F453DE980D79}"/>
              </a:ext>
            </a:extLst>
          </p:cNvPr>
          <p:cNvSpPr>
            <a:spLocks noGrp="1"/>
          </p:cNvSpPr>
          <p:nvPr>
            <p:ph type="title"/>
          </p:nvPr>
        </p:nvSpPr>
        <p:spPr>
          <a:xfrm>
            <a:off x="810000" y="447188"/>
            <a:ext cx="10571998" cy="970450"/>
          </a:xfrm>
        </p:spPr>
        <p:txBody>
          <a:bodyPr vert="horz" lIns="91440" tIns="45720" rIns="91440" bIns="45720" rtlCol="0" anchor="b">
            <a:normAutofit/>
          </a:bodyPr>
          <a:lstStyle/>
          <a:p>
            <a:pPr>
              <a:lnSpc>
                <a:spcPct val="90000"/>
              </a:lnSpc>
            </a:pPr>
            <a:br>
              <a:rPr lang="en-US" sz="3200" dirty="0"/>
            </a:br>
            <a:r>
              <a:rPr lang="en-US" sz="3200" dirty="0"/>
              <a:t>Insights about users on the platform</a:t>
            </a:r>
          </a:p>
        </p:txBody>
      </p:sp>
      <p:sp>
        <p:nvSpPr>
          <p:cNvPr id="4" name="TextBox 3">
            <a:extLst>
              <a:ext uri="{FF2B5EF4-FFF2-40B4-BE49-F238E27FC236}">
                <a16:creationId xmlns:a16="http://schemas.microsoft.com/office/drawing/2014/main" id="{EEB19191-D3B5-C64B-9831-0DE248B777DD}"/>
              </a:ext>
            </a:extLst>
          </p:cNvPr>
          <p:cNvSpPr txBox="1"/>
          <p:nvPr/>
        </p:nvSpPr>
        <p:spPr>
          <a:xfrm>
            <a:off x="344580" y="1840411"/>
            <a:ext cx="7199220" cy="3632200"/>
          </a:xfrm>
          <a:prstGeom prst="rect">
            <a:avLst/>
          </a:prstGeom>
        </p:spPr>
        <p:txBody>
          <a:bodyPr vert="horz" lIns="91440" tIns="45720" rIns="91440" bIns="45720" rtlCol="0" anchor="ctr">
            <a:normAutofit fontScale="92500" lnSpcReduction="20000"/>
          </a:bodyPr>
          <a:lstStyle/>
          <a:p>
            <a:pPr>
              <a:spcBef>
                <a:spcPct val="20000"/>
              </a:spcBef>
              <a:spcAft>
                <a:spcPts val="600"/>
              </a:spcAft>
              <a:buClr>
                <a:schemeClr val="accent1"/>
              </a:buClr>
              <a:buFont typeface="Wingdings 2" charset="2"/>
              <a:buChar char=""/>
            </a:pPr>
            <a:endParaRPr lang="en-US" dirty="0"/>
          </a:p>
          <a:p>
            <a:pPr>
              <a:spcBef>
                <a:spcPct val="20000"/>
              </a:spcBef>
              <a:spcAft>
                <a:spcPts val="600"/>
              </a:spcAft>
              <a:buClr>
                <a:schemeClr val="accent1"/>
              </a:buClr>
              <a:buFont typeface="Wingdings 2" charset="2"/>
              <a:buChar char=""/>
            </a:pPr>
            <a:endParaRPr lang="en-US" dirty="0"/>
          </a:p>
          <a:p>
            <a:pPr>
              <a:spcBef>
                <a:spcPct val="20000"/>
              </a:spcBef>
              <a:spcAft>
                <a:spcPts val="600"/>
              </a:spcAft>
              <a:buClr>
                <a:schemeClr val="accent1"/>
              </a:buClr>
              <a:buFont typeface="Wingdings 2" charset="2"/>
              <a:buChar char=""/>
            </a:pPr>
            <a:endParaRPr lang="en-US" dirty="0"/>
          </a:p>
          <a:p>
            <a:pPr marL="342900" indent="-342900">
              <a:spcBef>
                <a:spcPct val="20000"/>
              </a:spcBef>
              <a:spcAft>
                <a:spcPts val="600"/>
              </a:spcAft>
              <a:buClr>
                <a:schemeClr val="accent1"/>
              </a:buClr>
              <a:buFont typeface="+mj-lt"/>
              <a:buAutoNum type="arabicPeriod"/>
            </a:pPr>
            <a:endParaRPr lang="en-US" dirty="0"/>
          </a:p>
          <a:p>
            <a:pPr marL="342900" indent="-342900">
              <a:spcBef>
                <a:spcPct val="20000"/>
              </a:spcBef>
              <a:spcAft>
                <a:spcPts val="600"/>
              </a:spcAft>
              <a:buClr>
                <a:schemeClr val="accent1"/>
              </a:buClr>
              <a:buFont typeface="+mj-lt"/>
              <a:buAutoNum type="arabicPeriod"/>
            </a:pPr>
            <a:r>
              <a:rPr lang="en-US" sz="1700" dirty="0"/>
              <a:t>The total time spent by the users on the platform is 54 days 01:27:43.862000. I have combined the total time spent on the platform as well as their actions/steps performed on the platform.</a:t>
            </a:r>
          </a:p>
          <a:p>
            <a:pPr marL="342900" indent="-342900">
              <a:spcBef>
                <a:spcPct val="20000"/>
              </a:spcBef>
              <a:spcAft>
                <a:spcPts val="600"/>
              </a:spcAft>
              <a:buClr>
                <a:schemeClr val="accent1"/>
              </a:buClr>
              <a:buFont typeface="+mj-lt"/>
              <a:buAutoNum type="arabicPeriod"/>
            </a:pPr>
            <a:r>
              <a:rPr lang="en-US" sz="1700" dirty="0"/>
              <a:t>Even though users spent a lot of time on the ironing service but very few users made the booking for it. This needs to be reviewed by the team.</a:t>
            </a:r>
          </a:p>
          <a:p>
            <a:pPr marL="342900" indent="-342900">
              <a:spcBef>
                <a:spcPct val="20000"/>
              </a:spcBef>
              <a:spcAft>
                <a:spcPts val="600"/>
              </a:spcAft>
              <a:buClr>
                <a:schemeClr val="accent1"/>
              </a:buClr>
              <a:buFont typeface="+mj-lt"/>
              <a:buAutoNum type="arabicPeriod"/>
            </a:pPr>
            <a:r>
              <a:rPr lang="en-US" sz="1700" dirty="0"/>
              <a:t>Cleaning service has the highest number of bookings. Cooking service managed to get good number of bookings even with users spending the least amount of time on it.</a:t>
            </a:r>
          </a:p>
          <a:p>
            <a:pPr marL="342900" indent="-342900">
              <a:spcBef>
                <a:spcPct val="20000"/>
              </a:spcBef>
              <a:spcAft>
                <a:spcPts val="600"/>
              </a:spcAft>
              <a:buClr>
                <a:schemeClr val="accent1"/>
              </a:buClr>
              <a:buFont typeface="Wingdings 2" charset="2"/>
              <a:buChar char=""/>
            </a:pPr>
            <a:endParaRPr lang="en-US" dirty="0"/>
          </a:p>
          <a:p>
            <a:pPr marL="342900" indent="-342900">
              <a:spcBef>
                <a:spcPct val="20000"/>
              </a:spcBef>
              <a:spcAft>
                <a:spcPts val="600"/>
              </a:spcAft>
              <a:buClr>
                <a:schemeClr val="accent1"/>
              </a:buClr>
              <a:buFont typeface="Wingdings 2" charset="2"/>
              <a:buChar char=""/>
            </a:pPr>
            <a:endParaRPr lang="en-US" dirty="0"/>
          </a:p>
          <a:p>
            <a:pPr marL="342900" indent="-342900">
              <a:spcBef>
                <a:spcPct val="20000"/>
              </a:spcBef>
              <a:spcAft>
                <a:spcPts val="600"/>
              </a:spcAft>
              <a:buClr>
                <a:schemeClr val="accent1"/>
              </a:buClr>
              <a:buFont typeface="Wingdings 2" charset="2"/>
              <a:buChar char=""/>
            </a:pPr>
            <a:endParaRPr lang="en-US" dirty="0"/>
          </a:p>
        </p:txBody>
      </p:sp>
      <p:pic>
        <p:nvPicPr>
          <p:cNvPr id="12" name="Picture 11" descr="Graphical user interface, application&#10;&#10;Description automatically generated">
            <a:extLst>
              <a:ext uri="{FF2B5EF4-FFF2-40B4-BE49-F238E27FC236}">
                <a16:creationId xmlns:a16="http://schemas.microsoft.com/office/drawing/2014/main" id="{548C48BC-4724-9545-9318-DD747D5A4172}"/>
              </a:ext>
            </a:extLst>
          </p:cNvPr>
          <p:cNvPicPr>
            <a:picLocks noChangeAspect="1"/>
          </p:cNvPicPr>
          <p:nvPr/>
        </p:nvPicPr>
        <p:blipFill>
          <a:blip r:embed="rId2"/>
          <a:stretch>
            <a:fillRect/>
          </a:stretch>
        </p:blipFill>
        <p:spPr>
          <a:xfrm>
            <a:off x="7734300" y="2543520"/>
            <a:ext cx="2913062" cy="2082838"/>
          </a:xfrm>
          <a:prstGeom prst="roundRect">
            <a:avLst>
              <a:gd name="adj" fmla="val 3876"/>
            </a:avLst>
          </a:prstGeom>
          <a:ln>
            <a:solidFill>
              <a:schemeClr val="accent1"/>
            </a:solidFill>
          </a:ln>
          <a:effectLst/>
        </p:spPr>
      </p:pic>
      <p:grpSp>
        <p:nvGrpSpPr>
          <p:cNvPr id="10" name="Group 9">
            <a:extLst>
              <a:ext uri="{FF2B5EF4-FFF2-40B4-BE49-F238E27FC236}">
                <a16:creationId xmlns:a16="http://schemas.microsoft.com/office/drawing/2014/main" id="{92A03BF7-1559-4D48-A510-22DB510B5FA9}"/>
              </a:ext>
            </a:extLst>
          </p:cNvPr>
          <p:cNvGrpSpPr/>
          <p:nvPr/>
        </p:nvGrpSpPr>
        <p:grpSpPr>
          <a:xfrm>
            <a:off x="7734300" y="4908813"/>
            <a:ext cx="4648200" cy="1127596"/>
            <a:chOff x="7734300" y="4929178"/>
            <a:chExt cx="4648200" cy="1127596"/>
          </a:xfrm>
        </p:grpSpPr>
        <p:pic>
          <p:nvPicPr>
            <p:cNvPr id="5" name="Picture 4">
              <a:extLst>
                <a:ext uri="{FF2B5EF4-FFF2-40B4-BE49-F238E27FC236}">
                  <a16:creationId xmlns:a16="http://schemas.microsoft.com/office/drawing/2014/main" id="{DF1279FA-8260-0E49-B230-3A75D1686632}"/>
                </a:ext>
              </a:extLst>
            </p:cNvPr>
            <p:cNvPicPr>
              <a:picLocks noChangeAspect="1"/>
            </p:cNvPicPr>
            <p:nvPr/>
          </p:nvPicPr>
          <p:blipFill rotWithShape="1">
            <a:blip r:embed="rId3"/>
            <a:srcRect l="3743" t="26011" r="-1740"/>
            <a:stretch/>
          </p:blipFill>
          <p:spPr>
            <a:xfrm>
              <a:off x="7734300" y="4929178"/>
              <a:ext cx="4538306" cy="387665"/>
            </a:xfrm>
            <a:prstGeom prst="rect">
              <a:avLst/>
            </a:prstGeom>
          </p:spPr>
        </p:pic>
        <p:pic>
          <p:nvPicPr>
            <p:cNvPr id="7" name="Picture 6">
              <a:extLst>
                <a:ext uri="{FF2B5EF4-FFF2-40B4-BE49-F238E27FC236}">
                  <a16:creationId xmlns:a16="http://schemas.microsoft.com/office/drawing/2014/main" id="{E7701F15-CC42-0048-BFB3-DFBEFDD2BD25}"/>
                </a:ext>
              </a:extLst>
            </p:cNvPr>
            <p:cNvPicPr>
              <a:picLocks noChangeAspect="1"/>
            </p:cNvPicPr>
            <p:nvPr/>
          </p:nvPicPr>
          <p:blipFill>
            <a:blip r:embed="rId4"/>
            <a:stretch>
              <a:fillRect/>
            </a:stretch>
          </p:blipFill>
          <p:spPr>
            <a:xfrm>
              <a:off x="7734300" y="5278779"/>
              <a:ext cx="4457700" cy="387665"/>
            </a:xfrm>
            <a:prstGeom prst="rect">
              <a:avLst/>
            </a:prstGeom>
          </p:spPr>
        </p:pic>
        <p:pic>
          <p:nvPicPr>
            <p:cNvPr id="9" name="Picture 8">
              <a:extLst>
                <a:ext uri="{FF2B5EF4-FFF2-40B4-BE49-F238E27FC236}">
                  <a16:creationId xmlns:a16="http://schemas.microsoft.com/office/drawing/2014/main" id="{6B6A2E49-DC51-0348-935D-50E9CD461519}"/>
                </a:ext>
              </a:extLst>
            </p:cNvPr>
            <p:cNvPicPr>
              <a:picLocks noChangeAspect="1"/>
            </p:cNvPicPr>
            <p:nvPr/>
          </p:nvPicPr>
          <p:blipFill rotWithShape="1">
            <a:blip r:embed="rId5"/>
            <a:srcRect r="-4273"/>
            <a:stretch/>
          </p:blipFill>
          <p:spPr>
            <a:xfrm>
              <a:off x="7734300" y="5669109"/>
              <a:ext cx="4648200" cy="387665"/>
            </a:xfrm>
            <a:prstGeom prst="rect">
              <a:avLst/>
            </a:prstGeom>
          </p:spPr>
        </p:pic>
      </p:grpSp>
    </p:spTree>
    <p:extLst>
      <p:ext uri="{BB962C8B-B14F-4D97-AF65-F5344CB8AC3E}">
        <p14:creationId xmlns:p14="http://schemas.microsoft.com/office/powerpoint/2010/main" val="322490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0ABE-1E6D-454D-87C2-A919AE6049B6}"/>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t>Campaign 1 vs Campaign 2 </a:t>
            </a:r>
          </a:p>
        </p:txBody>
      </p:sp>
      <p:sp>
        <p:nvSpPr>
          <p:cNvPr id="7" name="TextBox 6">
            <a:extLst>
              <a:ext uri="{FF2B5EF4-FFF2-40B4-BE49-F238E27FC236}">
                <a16:creationId xmlns:a16="http://schemas.microsoft.com/office/drawing/2014/main" id="{918F25C1-6213-6A4E-8BCB-3C8CEDD11A4C}"/>
              </a:ext>
            </a:extLst>
          </p:cNvPr>
          <p:cNvSpPr txBox="1"/>
          <p:nvPr/>
        </p:nvSpPr>
        <p:spPr>
          <a:xfrm>
            <a:off x="4178207" y="5241926"/>
            <a:ext cx="4422868" cy="801688"/>
          </a:xfrm>
          <a:prstGeom prst="rect">
            <a:avLst/>
          </a:prstGeom>
        </p:spPr>
        <p:txBody>
          <a:bodyPr vert="horz" lIns="91440" tIns="45720" rIns="91440" bIns="45720" rtlCol="0" anchor="ctr">
            <a:normAutofit/>
          </a:bodyPr>
          <a:lstStyle/>
          <a:p>
            <a:pPr algn="ctr">
              <a:spcBef>
                <a:spcPct val="20000"/>
              </a:spcBef>
              <a:spcAft>
                <a:spcPts val="600"/>
              </a:spcAft>
              <a:buClr>
                <a:schemeClr val="accent1"/>
              </a:buClr>
            </a:pPr>
            <a:r>
              <a:rPr lang="en-US" sz="1600" dirty="0"/>
              <a:t>Users spent more time on Campaign  2. </a:t>
            </a:r>
          </a:p>
        </p:txBody>
      </p:sp>
      <p:pic>
        <p:nvPicPr>
          <p:cNvPr id="6" name="Picture 5" descr="Graphical user interface, application&#10;&#10;Description automatically generated">
            <a:extLst>
              <a:ext uri="{FF2B5EF4-FFF2-40B4-BE49-F238E27FC236}">
                <a16:creationId xmlns:a16="http://schemas.microsoft.com/office/drawing/2014/main" id="{03802514-2F24-9349-B30C-3DF5F6AA1855}"/>
              </a:ext>
            </a:extLst>
          </p:cNvPr>
          <p:cNvPicPr>
            <a:picLocks noChangeAspect="1"/>
          </p:cNvPicPr>
          <p:nvPr/>
        </p:nvPicPr>
        <p:blipFill>
          <a:blip r:embed="rId2"/>
          <a:stretch>
            <a:fillRect/>
          </a:stretch>
        </p:blipFill>
        <p:spPr>
          <a:xfrm>
            <a:off x="2957323" y="2443611"/>
            <a:ext cx="6277349" cy="268356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76103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8" name="Rectangle 20">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851A95-745D-1A49-981B-ABDBA89FDE22}"/>
              </a:ext>
            </a:extLst>
          </p:cNvPr>
          <p:cNvSpPr>
            <a:spLocks noGrp="1"/>
          </p:cNvSpPr>
          <p:nvPr>
            <p:ph type="title"/>
          </p:nvPr>
        </p:nvSpPr>
        <p:spPr>
          <a:xfrm>
            <a:off x="8134349" y="1819275"/>
            <a:ext cx="3606137" cy="4222087"/>
          </a:xfrm>
        </p:spPr>
        <p:txBody>
          <a:bodyPr vert="horz" lIns="91440" tIns="45720" rIns="91440" bIns="45720" rtlCol="0" anchor="t">
            <a:normAutofit/>
          </a:bodyPr>
          <a:lstStyle/>
          <a:p>
            <a:br>
              <a:rPr lang="en-US" sz="4400" dirty="0"/>
            </a:br>
            <a:br>
              <a:rPr lang="en-US" sz="4400" dirty="0"/>
            </a:br>
            <a:endParaRPr lang="en-US" sz="4400" dirty="0"/>
          </a:p>
        </p:txBody>
      </p:sp>
      <p:pic>
        <p:nvPicPr>
          <p:cNvPr id="7" name="Picture 6" descr="From the above graph we can see that the Campaign 2 - Landing page had more visits as compared to the Campaign 1 - Landing Page.">
            <a:extLst>
              <a:ext uri="{FF2B5EF4-FFF2-40B4-BE49-F238E27FC236}">
                <a16:creationId xmlns:a16="http://schemas.microsoft.com/office/drawing/2014/main" id="{84DE67B8-D641-F242-BCA4-3DF3B38AD59C}"/>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0" y="0"/>
            <a:ext cx="7415213" cy="6858000"/>
          </a:xfrm>
          <a:prstGeom prst="rect">
            <a:avLst/>
          </a:prstGeom>
        </p:spPr>
      </p:pic>
      <p:sp>
        <p:nvSpPr>
          <p:cNvPr id="8" name="TextBox 7">
            <a:extLst>
              <a:ext uri="{FF2B5EF4-FFF2-40B4-BE49-F238E27FC236}">
                <a16:creationId xmlns:a16="http://schemas.microsoft.com/office/drawing/2014/main" id="{81228361-9EF1-9B47-8846-85BD3EC987AF}"/>
              </a:ext>
            </a:extLst>
          </p:cNvPr>
          <p:cNvSpPr txBox="1"/>
          <p:nvPr/>
        </p:nvSpPr>
        <p:spPr>
          <a:xfrm>
            <a:off x="7972425" y="728663"/>
            <a:ext cx="3986213" cy="4308872"/>
          </a:xfrm>
          <a:prstGeom prst="rect">
            <a:avLst/>
          </a:prstGeom>
          <a:noFill/>
        </p:spPr>
        <p:txBody>
          <a:bodyPr wrap="square" rtlCol="0">
            <a:spAutoFit/>
          </a:bodyPr>
          <a:lstStyle/>
          <a:p>
            <a:pPr marL="342900" indent="-342900">
              <a:buFont typeface="+mj-lt"/>
              <a:buAutoNum type="arabicPeriod"/>
            </a:pPr>
            <a:r>
              <a:rPr lang="en-GB" sz="1600" dirty="0"/>
              <a:t>From this histogram we can see that the Campaign 2 - Landing page had more visits as compared to the Campaign 1 - Landing Page.</a:t>
            </a:r>
          </a:p>
          <a:p>
            <a:pPr marL="342900" indent="-342900">
              <a:buFont typeface="+mj-lt"/>
              <a:buAutoNum type="arabicPeriod"/>
            </a:pPr>
            <a:endParaRPr lang="en-GB" sz="1600" dirty="0"/>
          </a:p>
          <a:p>
            <a:pPr marL="342900" indent="-342900">
              <a:buFont typeface="+mj-lt"/>
              <a:buAutoNum type="arabicPeriod"/>
            </a:pPr>
            <a:r>
              <a:rPr lang="en-GB" sz="1600" dirty="0"/>
              <a:t>Campaign 1 needs to be reviewed by the team that why less users coming from this landing page as compared to the other landing page.</a:t>
            </a:r>
          </a:p>
          <a:p>
            <a:pPr marL="342900" indent="-342900">
              <a:buFont typeface="+mj-lt"/>
              <a:buAutoNum type="arabicPeriod"/>
            </a:pPr>
            <a:endParaRPr lang="en-GB" sz="1600" dirty="0"/>
          </a:p>
          <a:p>
            <a:pPr marL="342900" indent="-342900">
              <a:buFont typeface="+mj-lt"/>
              <a:buAutoNum type="arabicPeriod"/>
            </a:pPr>
            <a:r>
              <a:rPr lang="en-GB" sz="1600" dirty="0"/>
              <a:t>A lot of users are also encountering the error page which shows that the platform needs to be checked by the web application team.</a:t>
            </a:r>
          </a:p>
          <a:p>
            <a:endParaRPr lang="en-US" dirty="0"/>
          </a:p>
        </p:txBody>
      </p:sp>
    </p:spTree>
    <p:extLst>
      <p:ext uri="{BB962C8B-B14F-4D97-AF65-F5344CB8AC3E}">
        <p14:creationId xmlns:p14="http://schemas.microsoft.com/office/powerpoint/2010/main" val="53480696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1AB8-A38E-504C-A6A2-C2DB9E99F861}"/>
              </a:ext>
            </a:extLst>
          </p:cNvPr>
          <p:cNvSpPr>
            <a:spLocks noGrp="1"/>
          </p:cNvSpPr>
          <p:nvPr>
            <p:ph type="title"/>
          </p:nvPr>
        </p:nvSpPr>
        <p:spPr>
          <a:xfrm>
            <a:off x="810000" y="447188"/>
            <a:ext cx="10571998" cy="970450"/>
          </a:xfrm>
        </p:spPr>
        <p:txBody>
          <a:bodyPr vert="horz" lIns="91440" tIns="45720" rIns="91440" bIns="45720" rtlCol="0" anchor="b">
            <a:normAutofit/>
          </a:bodyPr>
          <a:lstStyle/>
          <a:p>
            <a:pPr>
              <a:lnSpc>
                <a:spcPct val="90000"/>
              </a:lnSpc>
            </a:pPr>
            <a:r>
              <a:rPr lang="en-US" sz="3200" dirty="0"/>
              <a:t>Actions/Steps users spent the most amount of time on</a:t>
            </a:r>
          </a:p>
        </p:txBody>
      </p:sp>
      <p:pic>
        <p:nvPicPr>
          <p:cNvPr id="6" name="Picture 5" descr="Graphical user interface, application&#10;&#10;Description automatically generated">
            <a:extLst>
              <a:ext uri="{FF2B5EF4-FFF2-40B4-BE49-F238E27FC236}">
                <a16:creationId xmlns:a16="http://schemas.microsoft.com/office/drawing/2014/main" id="{46DCB4F7-E682-0E48-9BE0-A59AC8C5B9FB}"/>
              </a:ext>
            </a:extLst>
          </p:cNvPr>
          <p:cNvPicPr>
            <a:picLocks noChangeAspect="1"/>
          </p:cNvPicPr>
          <p:nvPr/>
        </p:nvPicPr>
        <p:blipFill>
          <a:blip r:embed="rId2"/>
          <a:stretch>
            <a:fillRect/>
          </a:stretch>
        </p:blipFill>
        <p:spPr>
          <a:xfrm>
            <a:off x="260349" y="2871788"/>
            <a:ext cx="3670299" cy="2512814"/>
          </a:xfrm>
          <a:prstGeom prst="roundRect">
            <a:avLst>
              <a:gd name="adj" fmla="val 3876"/>
            </a:avLst>
          </a:prstGeom>
          <a:ln>
            <a:solidFill>
              <a:schemeClr val="accent1"/>
            </a:solidFill>
          </a:ln>
          <a:effectLst/>
        </p:spPr>
      </p:pic>
      <p:sp>
        <p:nvSpPr>
          <p:cNvPr id="4" name="TextBox 3">
            <a:extLst>
              <a:ext uri="{FF2B5EF4-FFF2-40B4-BE49-F238E27FC236}">
                <a16:creationId xmlns:a16="http://schemas.microsoft.com/office/drawing/2014/main" id="{2B8153E0-6E54-474D-840B-0C65904BBA33}"/>
              </a:ext>
            </a:extLst>
          </p:cNvPr>
          <p:cNvSpPr txBox="1"/>
          <p:nvPr/>
        </p:nvSpPr>
        <p:spPr>
          <a:xfrm>
            <a:off x="4330699" y="2413000"/>
            <a:ext cx="7052733" cy="3632200"/>
          </a:xfrm>
          <a:prstGeom prst="rect">
            <a:avLst/>
          </a:prstGeom>
        </p:spPr>
        <p:txBody>
          <a:bodyPr vert="horz" lIns="91440" tIns="45720" rIns="91440" bIns="45720" rtlCol="0" anchor="ctr">
            <a:normAutofit/>
          </a:bodyPr>
          <a:lstStyle/>
          <a:p>
            <a:pPr>
              <a:spcBef>
                <a:spcPct val="20000"/>
              </a:spcBef>
              <a:spcAft>
                <a:spcPts val="600"/>
              </a:spcAft>
              <a:buClr>
                <a:schemeClr val="accent1"/>
              </a:buClr>
            </a:pPr>
            <a:endParaRPr lang="en-US" dirty="0"/>
          </a:p>
        </p:txBody>
      </p:sp>
      <p:sp>
        <p:nvSpPr>
          <p:cNvPr id="7" name="TextBox 6">
            <a:extLst>
              <a:ext uri="{FF2B5EF4-FFF2-40B4-BE49-F238E27FC236}">
                <a16:creationId xmlns:a16="http://schemas.microsoft.com/office/drawing/2014/main" id="{1E93C8F1-2A0F-7E40-A7E8-F77F9E8A110C}"/>
              </a:ext>
            </a:extLst>
          </p:cNvPr>
          <p:cNvSpPr txBox="1"/>
          <p:nvPr/>
        </p:nvSpPr>
        <p:spPr>
          <a:xfrm>
            <a:off x="4514850" y="2871788"/>
            <a:ext cx="6600825" cy="2585323"/>
          </a:xfrm>
          <a:prstGeom prst="rect">
            <a:avLst/>
          </a:prstGeom>
          <a:noFill/>
        </p:spPr>
        <p:txBody>
          <a:bodyPr wrap="square" rtlCol="0">
            <a:spAutoFit/>
          </a:bodyPr>
          <a:lstStyle/>
          <a:p>
            <a:r>
              <a:rPr lang="en-GB" sz="1600" dirty="0"/>
              <a:t>Most time spent by the users on these 3 steps/actions –</a:t>
            </a:r>
          </a:p>
          <a:p>
            <a:endParaRPr lang="en-GB" sz="1600" dirty="0"/>
          </a:p>
          <a:p>
            <a:pPr marL="742950" lvl="1" indent="-285750">
              <a:buFont typeface="Arial" panose="020B0604020202020204" pitchFamily="34" charset="0"/>
              <a:buChar char="•"/>
            </a:pPr>
            <a:r>
              <a:rPr lang="en-GB" sz="1600" dirty="0"/>
              <a:t>3 days 12:48:16.177000 on the Menu: Services</a:t>
            </a:r>
          </a:p>
          <a:p>
            <a:pPr marL="742950" lvl="1" indent="-285750">
              <a:buFont typeface="Arial" panose="020B0604020202020204" pitchFamily="34" charset="0"/>
              <a:buChar char="•"/>
            </a:pPr>
            <a:r>
              <a:rPr lang="en-GB" sz="1600" dirty="0"/>
              <a:t>3 days 12:30:35.728000 on the Learn More.</a:t>
            </a:r>
          </a:p>
          <a:p>
            <a:pPr marL="742950" lvl="1" indent="-285750">
              <a:buFont typeface="Arial" panose="020B0604020202020204" pitchFamily="34" charset="0"/>
              <a:buChar char="•"/>
            </a:pPr>
            <a:r>
              <a:rPr lang="en-GB" sz="1600" dirty="0"/>
              <a:t>2 days 05:32:41.645000 on the Get Help.</a:t>
            </a:r>
          </a:p>
          <a:p>
            <a:endParaRPr lang="en-GB" sz="1600" dirty="0"/>
          </a:p>
          <a:p>
            <a:r>
              <a:rPr lang="en-GB" sz="1600" dirty="0"/>
              <a:t>Users are spending a lot of time on Learn More and Get help which shows that user either needs help in the platform or wants to gain more information about the services.</a:t>
            </a:r>
            <a:br>
              <a:rPr lang="en-GB" dirty="0"/>
            </a:br>
            <a:endParaRPr lang="en-US" dirty="0"/>
          </a:p>
        </p:txBody>
      </p:sp>
    </p:spTree>
    <p:extLst>
      <p:ext uri="{BB962C8B-B14F-4D97-AF65-F5344CB8AC3E}">
        <p14:creationId xmlns:p14="http://schemas.microsoft.com/office/powerpoint/2010/main" val="24641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89C6B-B475-7640-971F-7587DE9567A2}"/>
              </a:ext>
            </a:extLst>
          </p:cNvPr>
          <p:cNvSpPr>
            <a:spLocks noGrp="1"/>
          </p:cNvSpPr>
          <p:nvPr>
            <p:ph type="title"/>
          </p:nvPr>
        </p:nvSpPr>
        <p:spPr>
          <a:xfrm>
            <a:off x="810000" y="447188"/>
            <a:ext cx="10571998" cy="970450"/>
          </a:xfrm>
        </p:spPr>
        <p:txBody>
          <a:bodyPr vert="horz" lIns="91440" tIns="45720" rIns="91440" bIns="45720" rtlCol="0" anchor="b">
            <a:noAutofit/>
          </a:bodyPr>
          <a:lstStyle/>
          <a:p>
            <a:pPr>
              <a:lnSpc>
                <a:spcPct val="90000"/>
              </a:lnSpc>
            </a:pPr>
            <a:br>
              <a:rPr lang="en-US" sz="3200" dirty="0"/>
            </a:br>
            <a:r>
              <a:rPr lang="en-US" sz="3200" dirty="0"/>
              <a:t>Numbers of completed booking, repeat users, and bookings per user</a:t>
            </a:r>
          </a:p>
        </p:txBody>
      </p:sp>
      <p:sp>
        <p:nvSpPr>
          <p:cNvPr id="4" name="TextBox 3">
            <a:extLst>
              <a:ext uri="{FF2B5EF4-FFF2-40B4-BE49-F238E27FC236}">
                <a16:creationId xmlns:a16="http://schemas.microsoft.com/office/drawing/2014/main" id="{668BC637-49E4-4241-A4D2-595EDEE161DE}"/>
              </a:ext>
            </a:extLst>
          </p:cNvPr>
          <p:cNvSpPr txBox="1"/>
          <p:nvPr/>
        </p:nvSpPr>
        <p:spPr>
          <a:xfrm>
            <a:off x="818713" y="2413000"/>
            <a:ext cx="3835583" cy="3632200"/>
          </a:xfrm>
          <a:prstGeom prst="rect">
            <a:avLst/>
          </a:prstGeom>
        </p:spPr>
        <p:txBody>
          <a:bodyPr vert="horz" lIns="91440" tIns="45720" rIns="91440" bIns="45720" rtlCol="0" anchor="ctr">
            <a:normAutofit/>
          </a:bodyPr>
          <a:lstStyle/>
          <a:p>
            <a:pPr marL="342900" indent="-342900">
              <a:spcBef>
                <a:spcPct val="20000"/>
              </a:spcBef>
              <a:spcAft>
                <a:spcPts val="600"/>
              </a:spcAft>
              <a:buClr>
                <a:schemeClr val="accent1"/>
              </a:buClr>
              <a:buFont typeface="+mj-lt"/>
              <a:buAutoNum type="arabicPeriod"/>
            </a:pPr>
            <a:r>
              <a:rPr lang="en-US" sz="1600" dirty="0"/>
              <a:t>Total number of completed bookings made by the users are 73.</a:t>
            </a:r>
          </a:p>
          <a:p>
            <a:pPr marL="342900" indent="-342900">
              <a:spcBef>
                <a:spcPct val="20000"/>
              </a:spcBef>
              <a:spcAft>
                <a:spcPts val="600"/>
              </a:spcAft>
              <a:buClr>
                <a:schemeClr val="accent1"/>
              </a:buClr>
              <a:buFont typeface="+mj-lt"/>
              <a:buAutoNum type="arabicPeriod"/>
            </a:pPr>
            <a:r>
              <a:rPr lang="en-US" sz="1600" dirty="0"/>
              <a:t>Number of repeated users are 542.</a:t>
            </a:r>
          </a:p>
          <a:p>
            <a:pPr marL="342900" indent="-342900">
              <a:spcBef>
                <a:spcPct val="20000"/>
              </a:spcBef>
              <a:spcAft>
                <a:spcPts val="600"/>
              </a:spcAft>
              <a:buClr>
                <a:schemeClr val="accent1"/>
              </a:buClr>
              <a:buFont typeface="+mj-lt"/>
              <a:buAutoNum type="arabicPeriod"/>
            </a:pPr>
            <a:r>
              <a:rPr lang="en-US" sz="1600" dirty="0"/>
              <a:t>Please refer the attached image for the number of bookings made by each user.</a:t>
            </a:r>
          </a:p>
        </p:txBody>
      </p:sp>
      <p:pic>
        <p:nvPicPr>
          <p:cNvPr id="6" name="Picture 5" descr="Text&#10;&#10;Description automatically generated">
            <a:extLst>
              <a:ext uri="{FF2B5EF4-FFF2-40B4-BE49-F238E27FC236}">
                <a16:creationId xmlns:a16="http://schemas.microsoft.com/office/drawing/2014/main" id="{67569011-B095-AF4F-AE8F-12F52E4F1995}"/>
              </a:ext>
            </a:extLst>
          </p:cNvPr>
          <p:cNvPicPr>
            <a:picLocks noChangeAspect="1"/>
          </p:cNvPicPr>
          <p:nvPr/>
        </p:nvPicPr>
        <p:blipFill>
          <a:blip r:embed="rId2"/>
          <a:stretch>
            <a:fillRect/>
          </a:stretch>
        </p:blipFill>
        <p:spPr>
          <a:xfrm>
            <a:off x="6220776" y="2230194"/>
            <a:ext cx="4809174" cy="3997812"/>
          </a:xfrm>
          <a:prstGeom prst="roundRect">
            <a:avLst>
              <a:gd name="adj" fmla="val 3876"/>
            </a:avLst>
          </a:prstGeom>
          <a:ln>
            <a:solidFill>
              <a:schemeClr val="accent1"/>
            </a:solidFill>
          </a:ln>
          <a:effectLst/>
        </p:spPr>
      </p:pic>
      <p:sp>
        <p:nvSpPr>
          <p:cNvPr id="7" name="TextBox 6">
            <a:extLst>
              <a:ext uri="{FF2B5EF4-FFF2-40B4-BE49-F238E27FC236}">
                <a16:creationId xmlns:a16="http://schemas.microsoft.com/office/drawing/2014/main" id="{84A89324-3C70-DC4B-B3B4-BD0AA7E57B61}"/>
              </a:ext>
            </a:extLst>
          </p:cNvPr>
          <p:cNvSpPr txBox="1"/>
          <p:nvPr/>
        </p:nvSpPr>
        <p:spPr>
          <a:xfrm>
            <a:off x="6220776" y="6329363"/>
            <a:ext cx="4809174" cy="338554"/>
          </a:xfrm>
          <a:prstGeom prst="rect">
            <a:avLst/>
          </a:prstGeom>
          <a:noFill/>
        </p:spPr>
        <p:txBody>
          <a:bodyPr wrap="square" rtlCol="0">
            <a:spAutoFit/>
          </a:bodyPr>
          <a:lstStyle/>
          <a:p>
            <a:pPr algn="ctr"/>
            <a:r>
              <a:rPr lang="en-US" sz="1600" i="1" dirty="0"/>
              <a:t>Number of bookings made by each user</a:t>
            </a:r>
          </a:p>
        </p:txBody>
      </p:sp>
    </p:spTree>
    <p:extLst>
      <p:ext uri="{BB962C8B-B14F-4D97-AF65-F5344CB8AC3E}">
        <p14:creationId xmlns:p14="http://schemas.microsoft.com/office/powerpoint/2010/main" val="1009001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4133</TotalTime>
  <Words>1004</Words>
  <Application>Microsoft Macintosh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2</vt:lpstr>
      <vt:lpstr>Quotable</vt:lpstr>
      <vt:lpstr>FastForward.ai Assignment for the Data Analyst role</vt:lpstr>
      <vt:lpstr>Data Preprocessing</vt:lpstr>
      <vt:lpstr>Data Preprocessing Steps</vt:lpstr>
      <vt:lpstr>Data Dispensary</vt:lpstr>
      <vt:lpstr> Insights about users on the platform</vt:lpstr>
      <vt:lpstr>Campaign 1 vs Campaign 2 </vt:lpstr>
      <vt:lpstr>  </vt:lpstr>
      <vt:lpstr>Actions/Steps users spent the most amount of time on</vt:lpstr>
      <vt:lpstr> Numbers of completed booking, repeat users, and bookings per user</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FastForward.ai Assignment for the Data Analyst role</dc:title>
  <dc:creator>ABHISHEK SHARMA (student)</dc:creator>
  <cp:lastModifiedBy>ABHISHEK SHARMA (student)</cp:lastModifiedBy>
  <cp:revision>7</cp:revision>
  <dcterms:created xsi:type="dcterms:W3CDTF">2021-08-12T17:13:49Z</dcterms:created>
  <dcterms:modified xsi:type="dcterms:W3CDTF">2021-08-20T12:50:01Z</dcterms:modified>
</cp:coreProperties>
</file>