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317" r:id="rId9"/>
    <p:sldId id="291" r:id="rId10"/>
    <p:sldId id="305" r:id="rId11"/>
    <p:sldId id="306" r:id="rId12"/>
    <p:sldId id="307" r:id="rId13"/>
    <p:sldId id="318" r:id="rId14"/>
    <p:sldId id="292" r:id="rId15"/>
    <p:sldId id="319" r:id="rId16"/>
    <p:sldId id="294" r:id="rId17"/>
    <p:sldId id="31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6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21" r:id="rId37"/>
    <p:sldId id="320" r:id="rId38"/>
    <p:sldId id="324" r:id="rId39"/>
    <p:sldId id="325" r:id="rId40"/>
    <p:sldId id="357" r:id="rId41"/>
    <p:sldId id="327" r:id="rId42"/>
    <p:sldId id="329" r:id="rId43"/>
    <p:sldId id="334" r:id="rId44"/>
    <p:sldId id="335" r:id="rId45"/>
    <p:sldId id="330" r:id="rId46"/>
    <p:sldId id="336" r:id="rId47"/>
    <p:sldId id="322" r:id="rId48"/>
    <p:sldId id="337" r:id="rId49"/>
    <p:sldId id="338" r:id="rId50"/>
    <p:sldId id="339" r:id="rId51"/>
    <p:sldId id="340" r:id="rId52"/>
    <p:sldId id="341" r:id="rId53"/>
    <p:sldId id="343" r:id="rId54"/>
    <p:sldId id="344" r:id="rId55"/>
    <p:sldId id="358" r:id="rId56"/>
    <p:sldId id="345" r:id="rId57"/>
    <p:sldId id="346" r:id="rId58"/>
    <p:sldId id="347" r:id="rId59"/>
    <p:sldId id="348" r:id="rId60"/>
    <p:sldId id="349" r:id="rId61"/>
    <p:sldId id="323" r:id="rId62"/>
    <p:sldId id="351" r:id="rId63"/>
    <p:sldId id="350" r:id="rId64"/>
    <p:sldId id="352" r:id="rId65"/>
    <p:sldId id="353" r:id="rId66"/>
    <p:sldId id="354" r:id="rId67"/>
    <p:sldId id="355" r:id="rId68"/>
    <p:sldId id="258" r:id="rId69"/>
    <p:sldId id="264" r:id="rId70"/>
    <p:sldId id="262" r:id="rId71"/>
    <p:sldId id="269" r:id="rId72"/>
    <p:sldId id="265" r:id="rId73"/>
    <p:sldId id="270" r:id="rId74"/>
    <p:sldId id="271" r:id="rId75"/>
    <p:sldId id="274" r:id="rId76"/>
    <p:sldId id="276" r:id="rId77"/>
    <p:sldId id="277" r:id="rId78"/>
    <p:sldId id="272" r:id="rId79"/>
    <p:sldId id="273" r:id="rId80"/>
    <p:sldId id="266" r:id="rId81"/>
    <p:sldId id="278" r:id="rId82"/>
    <p:sldId id="279" r:id="rId83"/>
    <p:sldId id="280" r:id="rId84"/>
    <p:sldId id="281" r:id="rId85"/>
    <p:sldId id="282" r:id="rId86"/>
    <p:sldId id="283" r:id="rId87"/>
    <p:sldId id="284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fINAL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Project</a:t>
            </a:r>
            <a:r>
              <a:rPr lang="en-US" sz="2800" baseline="0" dirty="0" smtClean="0"/>
              <a:t> Organization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'[fINAL - Copy.xlsx]Sheet1'!$B$1</c:f>
              <c:strCache>
                <c:ptCount val="1"/>
                <c:pt idx="0">
                  <c:v>Requirements Analysis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Copy.xlsx]Sheet1'!$B$2:$B$6</c:f>
              <c:numCache>
                <c:formatCode>General</c:formatCode>
                <c:ptCount val="5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'[fINAL - Copy.xlsx]Sheet1'!$C$1</c:f>
              <c:strCache>
                <c:ptCount val="1"/>
                <c:pt idx="0">
                  <c:v>Technology familiarization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Copy.xlsx]Sheet1'!$C$2:$C$7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15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'[fINAL - Copy.xlsx]Sheet1'!$D$1</c:f>
              <c:strCache>
                <c:ptCount val="1"/>
                <c:pt idx="0">
                  <c:v>Algorithm Design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Copy.xlsx]Sheet1'!$D$2:$D$10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'[fINAL - Copy.xlsx]Sheet1'!$E$1</c:f>
              <c:strCache>
                <c:ptCount val="1"/>
                <c:pt idx="0">
                  <c:v>High-level and Detailed  Design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Copy.xlsx]Sheet1'!$E$2:$E$5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4"/>
          <c:order val="4"/>
          <c:tx>
            <c:strRef>
              <c:f>'[fINAL - Copy.xlsx]Sheet1'!$F$1</c:f>
              <c:strCache>
                <c:ptCount val="1"/>
                <c:pt idx="0">
                  <c:v>Coding and Implementation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28</c:v>
                </c:pt>
                <c:pt idx="7">
                  <c:v>34</c:v>
                </c:pt>
                <c:pt idx="8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'[fINAL - Copy.xlsx]Sheet1'!$G$1</c:f>
              <c:strCache>
                <c:ptCount val="1"/>
                <c:pt idx="0">
                  <c:v>Testing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Copy.xlsx]Sheet1'!$G$2:$G$10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8767320"/>
        <c:axId val="158688288"/>
        <c:axId val="0"/>
      </c:bar3DChart>
      <c:dateAx>
        <c:axId val="158767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88288"/>
        <c:crosses val="autoZero"/>
        <c:auto val="1"/>
        <c:lblOffset val="100"/>
        <c:baseTimeUnit val="months"/>
      </c:dateAx>
      <c:valAx>
        <c:axId val="15868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Number of Hours spent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6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3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E7BC-1D7A-4896-B341-4AF61EA787C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Timetable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3748"/>
          </a:xfrm>
        </p:spPr>
        <p:txBody>
          <a:bodyPr/>
          <a:lstStyle/>
          <a:p>
            <a:r>
              <a:rPr lang="en-US" dirty="0" smtClean="0"/>
              <a:t>St. Thomas’ College of Engineering &amp; Technology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144693" y="4300798"/>
            <a:ext cx="226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Number 14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14448" y="4725920"/>
            <a:ext cx="328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Monalisa</a:t>
            </a:r>
            <a:r>
              <a:rPr lang="en-US" sz="2000" dirty="0" smtClean="0"/>
              <a:t> </a:t>
            </a:r>
            <a:r>
              <a:rPr lang="en-US" sz="2000" dirty="0" err="1" smtClean="0"/>
              <a:t>Mondal</a:t>
            </a:r>
            <a:r>
              <a:rPr lang="en-US" sz="2000" dirty="0" smtClean="0"/>
              <a:t> (Roll No.51)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4693" y="5080091"/>
            <a:ext cx="2887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Subarna</a:t>
            </a:r>
            <a:r>
              <a:rPr lang="en-US" sz="2000" dirty="0" smtClean="0"/>
              <a:t> Paul (Roll No. 58)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44693" y="5453637"/>
            <a:ext cx="309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Abhishek Shaw (Roll No. 70)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8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Generate timetable</a:t>
            </a:r>
            <a:endParaRPr lang="en-IN" dirty="0"/>
          </a:p>
          <a:p>
            <a:pPr lvl="0"/>
            <a:r>
              <a:rPr lang="en-US" dirty="0"/>
              <a:t>View timetable</a:t>
            </a:r>
            <a:endParaRPr lang="en-IN" dirty="0"/>
          </a:p>
          <a:p>
            <a:pPr lvl="0"/>
            <a:r>
              <a:rPr lang="en-US" dirty="0"/>
              <a:t>Add user</a:t>
            </a:r>
            <a:endParaRPr lang="en-IN" dirty="0"/>
          </a:p>
          <a:p>
            <a:pPr lvl="0"/>
            <a:r>
              <a:rPr lang="en-US" dirty="0"/>
              <a:t>View user details</a:t>
            </a:r>
            <a:endParaRPr lang="en-IN" dirty="0"/>
          </a:p>
          <a:p>
            <a:pPr lvl="0"/>
            <a:r>
              <a:rPr lang="en-US" dirty="0"/>
              <a:t>Update user details</a:t>
            </a:r>
            <a:endParaRPr lang="en-IN" dirty="0"/>
          </a:p>
          <a:p>
            <a:pPr lvl="0"/>
            <a:r>
              <a:rPr lang="en-US" dirty="0"/>
              <a:t>Delete user</a:t>
            </a:r>
            <a:endParaRPr lang="en-IN" dirty="0"/>
          </a:p>
          <a:p>
            <a:pPr lvl="0"/>
            <a:r>
              <a:rPr lang="en-US" dirty="0"/>
              <a:t>Add lab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8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 Of the Department 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View timetable</a:t>
            </a:r>
            <a:endParaRPr lang="en-IN" dirty="0"/>
          </a:p>
          <a:p>
            <a:pPr lvl="0"/>
            <a:r>
              <a:rPr lang="en-US" dirty="0"/>
              <a:t>Assign subject to faculty</a:t>
            </a:r>
            <a:endParaRPr lang="en-IN" dirty="0"/>
          </a:p>
          <a:p>
            <a:pPr lvl="0"/>
            <a:r>
              <a:rPr lang="en-US" dirty="0"/>
              <a:t>Assign lab to faculty</a:t>
            </a:r>
            <a:endParaRPr lang="en-IN" dirty="0"/>
          </a:p>
          <a:p>
            <a:pPr lvl="0"/>
            <a:r>
              <a:rPr lang="en-US" dirty="0"/>
              <a:t>Update subject Details</a:t>
            </a:r>
            <a:endParaRPr lang="en-IN" dirty="0"/>
          </a:p>
          <a:p>
            <a:pPr lvl="0"/>
            <a:r>
              <a:rPr lang="en-US" dirty="0"/>
              <a:t>Insert Department</a:t>
            </a:r>
            <a:endParaRPr lang="en-IN" dirty="0"/>
          </a:p>
          <a:p>
            <a:pPr lvl="0"/>
            <a:r>
              <a:rPr lang="en-US" dirty="0"/>
              <a:t>Insert subject</a:t>
            </a:r>
            <a:endParaRPr lang="en-IN" dirty="0"/>
          </a:p>
          <a:p>
            <a:pPr lvl="0"/>
            <a:r>
              <a:rPr lang="en-US" dirty="0"/>
              <a:t>Delete Subject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View Timetable</a:t>
            </a:r>
            <a:endParaRPr lang="en-IN" dirty="0"/>
          </a:p>
          <a:p>
            <a:pPr lvl="0"/>
            <a:r>
              <a:rPr lang="en-US" dirty="0"/>
              <a:t>Give subject preference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6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4580362"/>
          </a:xfrm>
        </p:spPr>
        <p:txBody>
          <a:bodyPr>
            <a:normAutofit/>
          </a:bodyPr>
          <a:lstStyle/>
          <a:p>
            <a:r>
              <a:rPr lang="en-IN" sz="8800" b="1" dirty="0" smtClean="0"/>
              <a:t>        </a:t>
            </a:r>
            <a:br>
              <a:rPr lang="en-IN" sz="8800" b="1" dirty="0" smtClean="0"/>
            </a:br>
            <a:r>
              <a:rPr lang="en-IN" sz="8800" b="1" dirty="0" smtClean="0"/>
              <a:t>  Design   methodologies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651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Diagram(Level 0):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16" y="1633378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10666" y="3550920"/>
            <a:ext cx="1514475" cy="1381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3841083" y="1712595"/>
            <a:ext cx="283845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 M I N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58741" y="3004820"/>
            <a:ext cx="447675" cy="2257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0366" y="3070860"/>
            <a:ext cx="457200" cy="2085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 flipV="1">
            <a:off x="5777516" y="4213860"/>
            <a:ext cx="2177415" cy="596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291"/>
          <p:cNvSpPr txBox="1">
            <a:spLocks/>
          </p:cNvSpPr>
          <p:nvPr/>
        </p:nvSpPr>
        <p:spPr>
          <a:xfrm>
            <a:off x="5834666" y="4022725"/>
            <a:ext cx="1809750" cy="27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Subject Preference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295"/>
          <p:cNvSpPr txBox="1">
            <a:spLocks/>
          </p:cNvSpPr>
          <p:nvPr/>
        </p:nvSpPr>
        <p:spPr>
          <a:xfrm>
            <a:off x="5872766" y="4407535"/>
            <a:ext cx="1638300" cy="27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the response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305"/>
          <p:cNvSpPr txBox="1">
            <a:spLocks/>
          </p:cNvSpPr>
          <p:nvPr/>
        </p:nvSpPr>
        <p:spPr>
          <a:xfrm>
            <a:off x="2681891" y="3670300"/>
            <a:ext cx="1257300" cy="27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subject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300"/>
          <p:cNvSpPr txBox="1">
            <a:spLocks/>
          </p:cNvSpPr>
          <p:nvPr/>
        </p:nvSpPr>
        <p:spPr>
          <a:xfrm>
            <a:off x="2462816" y="3985895"/>
            <a:ext cx="1571625" cy="45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timetable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301"/>
          <p:cNvSpPr txBox="1">
            <a:spLocks/>
          </p:cNvSpPr>
          <p:nvPr/>
        </p:nvSpPr>
        <p:spPr>
          <a:xfrm>
            <a:off x="2415191" y="4300220"/>
            <a:ext cx="2133600" cy="26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2367566" y="4213860"/>
            <a:ext cx="1952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310"/>
          <p:cNvSpPr txBox="1">
            <a:spLocks noChangeArrowheads="1"/>
          </p:cNvSpPr>
          <p:nvPr/>
        </p:nvSpPr>
        <p:spPr bwMode="auto">
          <a:xfrm>
            <a:off x="4501166" y="2252345"/>
            <a:ext cx="331470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 user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 Box 311"/>
          <p:cNvSpPr txBox="1">
            <a:spLocks noChangeArrowheads="1"/>
          </p:cNvSpPr>
          <p:nvPr/>
        </p:nvSpPr>
        <p:spPr bwMode="auto">
          <a:xfrm>
            <a:off x="4794536" y="2090420"/>
            <a:ext cx="390525" cy="134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user details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386616" y="4899660"/>
            <a:ext cx="24460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303"/>
          <p:cNvSpPr txBox="1">
            <a:spLocks noChangeArrowheads="1"/>
          </p:cNvSpPr>
          <p:nvPr/>
        </p:nvSpPr>
        <p:spPr bwMode="auto">
          <a:xfrm>
            <a:off x="2443766" y="4653915"/>
            <a:ext cx="2295525" cy="25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notice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 Box 316"/>
          <p:cNvSpPr txBox="1">
            <a:spLocks noChangeArrowheads="1"/>
          </p:cNvSpPr>
          <p:nvPr/>
        </p:nvSpPr>
        <p:spPr bwMode="auto">
          <a:xfrm>
            <a:off x="5065046" y="1870710"/>
            <a:ext cx="390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timetable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 Box 312"/>
          <p:cNvSpPr txBox="1">
            <a:spLocks noChangeArrowheads="1"/>
          </p:cNvSpPr>
          <p:nvPr/>
        </p:nvSpPr>
        <p:spPr bwMode="auto">
          <a:xfrm>
            <a:off x="5348891" y="1984375"/>
            <a:ext cx="476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timetable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5710841" y="4613910"/>
            <a:ext cx="2257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2367566" y="3900170"/>
            <a:ext cx="2066925" cy="19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775486" y="2032635"/>
            <a:ext cx="19050" cy="16090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5597176" y="2061845"/>
            <a:ext cx="18415" cy="17157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5082191" y="2061845"/>
            <a:ext cx="635" cy="15055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5339366" y="2052320"/>
            <a:ext cx="9525" cy="15894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00766" y="36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1300766" y="822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Diagram(Level1)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4" y="1345842"/>
            <a:ext cx="6121756" cy="5512158"/>
          </a:xfrm>
        </p:spPr>
      </p:pic>
    </p:spTree>
    <p:extLst>
      <p:ext uri="{BB962C8B-B14F-4D97-AF65-F5344CB8AC3E}">
        <p14:creationId xmlns:p14="http://schemas.microsoft.com/office/powerpoint/2010/main" val="8205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Entity-Relationship Diagram:</a:t>
            </a:r>
            <a:endParaRPr lang="en-IN" dirty="0"/>
          </a:p>
        </p:txBody>
      </p:sp>
      <p:pic>
        <p:nvPicPr>
          <p:cNvPr id="69" name="Content Placeholder 6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1451897"/>
            <a:ext cx="7894749" cy="4725066"/>
          </a:xfrm>
        </p:spPr>
      </p:pic>
    </p:spTree>
    <p:extLst>
      <p:ext uri="{BB962C8B-B14F-4D97-AF65-F5344CB8AC3E}">
        <p14:creationId xmlns:p14="http://schemas.microsoft.com/office/powerpoint/2010/main" val="121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4580362"/>
          </a:xfrm>
        </p:spPr>
        <p:txBody>
          <a:bodyPr>
            <a:normAutofit/>
          </a:bodyPr>
          <a:lstStyle/>
          <a:p>
            <a:r>
              <a:rPr lang="en-IN" sz="8800" b="1" dirty="0" smtClean="0"/>
              <a:t>           Modules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4675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management module</a:t>
            </a:r>
          </a:p>
          <a:p>
            <a:r>
              <a:rPr lang="en-IN" dirty="0" smtClean="0"/>
              <a:t>Login management module</a:t>
            </a:r>
          </a:p>
          <a:p>
            <a:r>
              <a:rPr lang="en-IN" dirty="0" smtClean="0"/>
              <a:t>Subject management module</a:t>
            </a:r>
          </a:p>
          <a:p>
            <a:r>
              <a:rPr lang="en-IN" dirty="0" smtClean="0"/>
              <a:t>Subject preference module</a:t>
            </a:r>
          </a:p>
          <a:p>
            <a:r>
              <a:rPr lang="en-IN" dirty="0" smtClean="0"/>
              <a:t>Subject assign module</a:t>
            </a:r>
          </a:p>
          <a:p>
            <a:r>
              <a:rPr lang="en-IN" dirty="0" smtClean="0"/>
              <a:t>Timetable generation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4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management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Record user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Update user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Delete user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Show all user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Retrieve member’s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8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515155"/>
            <a:ext cx="10619704" cy="566180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 smtClean="0"/>
              <a:t>A </a:t>
            </a:r>
            <a:r>
              <a:rPr lang="en-IN" sz="3600" b="1" dirty="0" smtClean="0"/>
              <a:t>timetable</a:t>
            </a:r>
            <a:r>
              <a:rPr lang="en-IN" sz="3600" dirty="0" smtClean="0"/>
              <a:t> is a kind of schedule that sets out times at which specific events are intended to occur.</a:t>
            </a:r>
          </a:p>
          <a:p>
            <a:pPr marL="0" indent="0">
              <a:buNone/>
            </a:pPr>
            <a:r>
              <a:rPr lang="en-IN" dirty="0" smtClean="0"/>
              <a:t> In a college timetable the elements 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Period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Teacher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Department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Year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Semester</a:t>
            </a:r>
          </a:p>
        </p:txBody>
      </p:sp>
    </p:spTree>
    <p:extLst>
      <p:ext uri="{BB962C8B-B14F-4D97-AF65-F5344CB8AC3E}">
        <p14:creationId xmlns:p14="http://schemas.microsoft.com/office/powerpoint/2010/main" val="3383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management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Login function provides the login to member and managed authentication .The system shall track login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management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The system displays records of all subjects.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records the subjects' details.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records the labs' details.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deletes subject details.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updates subject details.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5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</a:t>
            </a:r>
            <a:r>
              <a:rPr lang="en-IN" dirty="0"/>
              <a:t>p</a:t>
            </a:r>
            <a:r>
              <a:rPr lang="en-IN" dirty="0" smtClean="0"/>
              <a:t>reference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The system provides faculties to enter their subject preference which they want to teach.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assign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The system provides HOD to assign teacher to subject.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provides HOD to assign teacher to lab.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3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Generation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The system will show timetable year and department wise.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shall track all details about lab.</a:t>
            </a:r>
            <a:endParaRPr lang="en-IN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Faculty </a:t>
            </a:r>
            <a:r>
              <a:rPr lang="en-US" dirty="0"/>
              <a:t>can see his/her timetable.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2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4580362"/>
          </a:xfrm>
        </p:spPr>
        <p:txBody>
          <a:bodyPr>
            <a:normAutofit/>
          </a:bodyPr>
          <a:lstStyle/>
          <a:p>
            <a:r>
              <a:rPr lang="en-IN" sz="8800" b="1" dirty="0" smtClean="0"/>
              <a:t>         Database Design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21842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009862"/>
              </p:ext>
            </p:extLst>
          </p:nvPr>
        </p:nvGraphicFramePr>
        <p:xfrm>
          <a:off x="838200" y="1828801"/>
          <a:ext cx="10515600" cy="4546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4299"/>
                <a:gridCol w="1519718"/>
                <a:gridCol w="3373983"/>
                <a:gridCol w="3347600"/>
              </a:tblGrid>
              <a:tr h="715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Field Properties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u="sng">
                          <a:effectLst/>
                        </a:rPr>
                        <a:t>FID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Faculty ID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u="sng">
                          <a:effectLst/>
                        </a:rPr>
                        <a:t>F_FIRSTNAME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password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F_LASTNAME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Faculty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F_PASSWORD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password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ADMINRIGHTS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‘Y’ or ‘N’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Admin rights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98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Foreign key (TEACHER_POST)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Post of teacher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DEPARTMENT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Not null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Department of teacher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Post </a:t>
            </a:r>
            <a:r>
              <a:rPr lang="en-IN" dirty="0"/>
              <a:t>T</a:t>
            </a:r>
            <a:r>
              <a:rPr lang="en-IN" dirty="0" smtClean="0"/>
              <a:t>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453917"/>
              </p:ext>
            </p:extLst>
          </p:nvPr>
        </p:nvGraphicFramePr>
        <p:xfrm>
          <a:off x="2331077" y="2962141"/>
          <a:ext cx="7701566" cy="2626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261"/>
                <a:gridCol w="1225214"/>
                <a:gridCol w="1689436"/>
                <a:gridCol w="2766655"/>
              </a:tblGrid>
              <a:tr h="77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Field Properties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2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POST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Teacher’s Post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71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TEACHING_HOURS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Int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Teaching Hours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27132"/>
              </p:ext>
            </p:extLst>
          </p:nvPr>
        </p:nvGraphicFramePr>
        <p:xfrm>
          <a:off x="1326524" y="1455312"/>
          <a:ext cx="10027276" cy="5048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039"/>
                <a:gridCol w="2341578"/>
                <a:gridCol w="1852293"/>
                <a:gridCol w="3512366"/>
              </a:tblGrid>
              <a:tr h="11489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Field Properties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u="sng" dirty="0">
                          <a:effectLst/>
                        </a:rPr>
                        <a:t>S_ID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Varchar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Subject 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u="sng">
                          <a:effectLst/>
                        </a:rPr>
                        <a:t>DEPARTMENT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Varchar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Department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SUBJECT_NAME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Varchar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Subject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SEMESTER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Semester number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THEORTICAL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of theory class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PRACTICAL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of practical class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TUTORIAL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of tutorial class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2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Preference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301325"/>
              </p:ext>
            </p:extLst>
          </p:nvPr>
        </p:nvGraphicFramePr>
        <p:xfrm>
          <a:off x="953036" y="1841676"/>
          <a:ext cx="10637950" cy="4584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510"/>
                <a:gridCol w="2058527"/>
                <a:gridCol w="3007013"/>
                <a:gridCol w="3539900"/>
              </a:tblGrid>
              <a:tr h="594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Field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Field Properties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Type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FIRST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1</a:t>
                      </a:r>
                      <a:r>
                        <a:rPr lang="en-IN" sz="1800" baseline="30000" dirty="0">
                          <a:effectLst/>
                        </a:rPr>
                        <a:t>st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SECOND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2</a:t>
                      </a:r>
                      <a:r>
                        <a:rPr lang="en-IN" sz="1800" baseline="30000" dirty="0">
                          <a:effectLst/>
                        </a:rPr>
                        <a:t>nd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THIRD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</a:t>
                      </a:r>
                      <a:r>
                        <a:rPr lang="en-IN" sz="1800" baseline="30000" dirty="0">
                          <a:effectLst/>
                        </a:rPr>
                        <a:t>3rd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FOURTH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4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FIFTH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5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SIXTH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6</a:t>
                      </a:r>
                      <a:r>
                        <a:rPr lang="en-IN" sz="1800" baseline="30000" dirty="0">
                          <a:effectLst/>
                        </a:rPr>
                        <a:t>st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F_ID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Foreign key(faculty)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Id of faculty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DEPARTMENT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Name of the 1</a:t>
                      </a:r>
                      <a:r>
                        <a:rPr lang="en-IN" sz="1800" baseline="30000" dirty="0">
                          <a:effectLst/>
                        </a:rPr>
                        <a:t>st</a:t>
                      </a:r>
                      <a:r>
                        <a:rPr lang="en-IN" sz="1800" dirty="0">
                          <a:effectLst/>
                        </a:rPr>
                        <a:t> subject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Table Management system </a:t>
            </a:r>
            <a:r>
              <a:rPr lang="en-US" dirty="0"/>
              <a:t>is an automated system which generates time table according to the data given by the user.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system takes details of faculty, subjects, periods, semesters and</a:t>
            </a:r>
          </a:p>
          <a:p>
            <a:pPr marL="0" indent="0">
              <a:buNone/>
            </a:pPr>
            <a:r>
              <a:rPr lang="en-US" dirty="0" smtClean="0"/>
              <a:t>Generate Timetable.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Timetable will be generated department-semester wise , Lab wise and</a:t>
            </a:r>
          </a:p>
          <a:p>
            <a:pPr marL="0" indent="0">
              <a:buNone/>
            </a:pPr>
            <a:r>
              <a:rPr lang="en-IN" dirty="0" smtClean="0"/>
              <a:t>Faculty wise.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8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407471"/>
              </p:ext>
            </p:extLst>
          </p:nvPr>
        </p:nvGraphicFramePr>
        <p:xfrm>
          <a:off x="2925762" y="3069368"/>
          <a:ext cx="7222790" cy="310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148"/>
                <a:gridCol w="1493949"/>
                <a:gridCol w="1841679"/>
                <a:gridCol w="2125014"/>
              </a:tblGrid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Field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Field Properties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u="sng">
                          <a:effectLst/>
                        </a:rPr>
                        <a:t>S_ID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Foreign key(SUBJECT)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Subject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u="sng">
                          <a:effectLst/>
                        </a:rPr>
                        <a:t>F_ID1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Foreign key(FACULTY)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Faculty </a:t>
                      </a:r>
                      <a:r>
                        <a:rPr lang="en-IN" sz="1600" dirty="0">
                          <a:effectLst/>
                        </a:rPr>
                        <a:t>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THEORITICAL1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F_ID2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THEORITICAL2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TUTORIAL 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TUTORIAL2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DEPARTMENT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Department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63128"/>
              </p:ext>
            </p:extLst>
          </p:nvPr>
        </p:nvGraphicFramePr>
        <p:xfrm>
          <a:off x="1970468" y="2601530"/>
          <a:ext cx="8126569" cy="2910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156"/>
                <a:gridCol w="1098734"/>
                <a:gridCol w="2636964"/>
                <a:gridCol w="2563715"/>
              </a:tblGrid>
              <a:tr h="850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Field Properties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>
                          <a:effectLst/>
                        </a:rPr>
                        <a:t>LAB_ID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Foreign key (SUBJECT)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Subject 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7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Teacher 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4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DEPT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Department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0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 Lab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108343"/>
              </p:ext>
            </p:extLst>
          </p:nvPr>
        </p:nvGraphicFramePr>
        <p:xfrm>
          <a:off x="1365161" y="1854557"/>
          <a:ext cx="8847785" cy="4288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9311"/>
                <a:gridCol w="1196246"/>
                <a:gridCol w="2870989"/>
                <a:gridCol w="2791239"/>
              </a:tblGrid>
              <a:tr h="74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Field Name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Field Properties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7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LABCODE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Foreign key(Lab)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Subject code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5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FID1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Faculty 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FID2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Faculty 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FID3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Faculty 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FID4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Faculty 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LABNAME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Name of the lab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DEPARTMENT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Department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Timetable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31021"/>
              </p:ext>
            </p:extLst>
          </p:nvPr>
        </p:nvGraphicFramePr>
        <p:xfrm>
          <a:off x="1378039" y="1828800"/>
          <a:ext cx="9453093" cy="4314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9903"/>
                <a:gridCol w="1411697"/>
                <a:gridCol w="2939309"/>
                <a:gridCol w="3072184"/>
              </a:tblGrid>
              <a:tr h="1111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Field Properties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DAY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Day of the week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PERIOD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Period of the day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SEMESTER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Year of class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DEPARTMENT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Department of class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S_ID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Foreign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Subject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5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Teacher Timetable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14366"/>
              </p:ext>
            </p:extLst>
          </p:nvPr>
        </p:nvGraphicFramePr>
        <p:xfrm>
          <a:off x="1571224" y="2137895"/>
          <a:ext cx="9440212" cy="4069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9958"/>
                <a:gridCol w="1307310"/>
                <a:gridCol w="2684072"/>
                <a:gridCol w="3248872"/>
              </a:tblGrid>
              <a:tr h="104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Field Name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Field Properties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DAY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Day of the week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PERIOD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Period of the day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DEPARTMENT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Primary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Department of class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S_ID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Foreign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Subject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F_ID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Foreign Key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Teacher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6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Department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421285"/>
              </p:ext>
            </p:extLst>
          </p:nvPr>
        </p:nvGraphicFramePr>
        <p:xfrm>
          <a:off x="1700011" y="2266681"/>
          <a:ext cx="8358389" cy="3387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189"/>
                <a:gridCol w="1158401"/>
                <a:gridCol w="2388240"/>
                <a:gridCol w="2876559"/>
              </a:tblGrid>
              <a:tr h="1573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Field Properties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6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u="sng">
                          <a:effectLst/>
                        </a:rPr>
                        <a:t>DEPARTMENT_ID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ID of Department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6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Department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Varchar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Unique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Department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4580362"/>
          </a:xfrm>
        </p:spPr>
        <p:txBody>
          <a:bodyPr>
            <a:normAutofit/>
          </a:bodyPr>
          <a:lstStyle/>
          <a:p>
            <a:r>
              <a:rPr lang="en-IN" sz="8800" b="1" dirty="0" smtClean="0"/>
              <a:t>         Screenshots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9286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776917"/>
            <a:ext cx="8433158" cy="5106841"/>
          </a:xfrm>
        </p:spPr>
      </p:pic>
    </p:spTree>
    <p:extLst>
      <p:ext uri="{BB962C8B-B14F-4D97-AF65-F5344CB8AC3E}">
        <p14:creationId xmlns:p14="http://schemas.microsoft.com/office/powerpoint/2010/main" val="19258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home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7" y="1584100"/>
            <a:ext cx="8317248" cy="4881093"/>
          </a:xfrm>
        </p:spPr>
      </p:pic>
    </p:spTree>
    <p:extLst>
      <p:ext uri="{BB962C8B-B14F-4D97-AF65-F5344CB8AC3E}">
        <p14:creationId xmlns:p14="http://schemas.microsoft.com/office/powerpoint/2010/main" val="979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registration form: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1690688"/>
            <a:ext cx="8847786" cy="4980567"/>
          </a:xfrm>
        </p:spPr>
      </p:pic>
    </p:spTree>
    <p:extLst>
      <p:ext uri="{BB962C8B-B14F-4D97-AF65-F5344CB8AC3E}">
        <p14:creationId xmlns:p14="http://schemas.microsoft.com/office/powerpoint/2010/main" val="6211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Reduces man power</a:t>
            </a:r>
          </a:p>
          <a:p>
            <a:r>
              <a:rPr lang="en-IN" dirty="0" smtClean="0"/>
              <a:t>Reduces time wasted</a:t>
            </a:r>
          </a:p>
          <a:p>
            <a:r>
              <a:rPr lang="en-IN" dirty="0" smtClean="0"/>
              <a:t>Optimizes resource allocation</a:t>
            </a:r>
          </a:p>
          <a:p>
            <a:r>
              <a:rPr lang="en-IN" dirty="0"/>
              <a:t>Eliminate Paper-based </a:t>
            </a:r>
            <a:r>
              <a:rPr lang="en-IN" dirty="0" smtClean="0"/>
              <a:t>Processes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825625"/>
            <a:ext cx="8175581" cy="4351338"/>
          </a:xfrm>
        </p:spPr>
      </p:pic>
    </p:spTree>
    <p:extLst>
      <p:ext uri="{BB962C8B-B14F-4D97-AF65-F5344CB8AC3E}">
        <p14:creationId xmlns:p14="http://schemas.microsoft.com/office/powerpoint/2010/main" val="1530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entry: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5" y="1690688"/>
            <a:ext cx="7765961" cy="4486275"/>
          </a:xfrm>
        </p:spPr>
      </p:pic>
    </p:spTree>
    <p:extLst>
      <p:ext uri="{BB962C8B-B14F-4D97-AF65-F5344CB8AC3E}">
        <p14:creationId xmlns:p14="http://schemas.microsoft.com/office/powerpoint/2010/main" val="14417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details delete form: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1" y="1825624"/>
            <a:ext cx="8873544" cy="4575175"/>
          </a:xfrm>
        </p:spPr>
      </p:pic>
    </p:spTree>
    <p:extLst>
      <p:ext uri="{BB962C8B-B14F-4D97-AF65-F5344CB8AC3E}">
        <p14:creationId xmlns:p14="http://schemas.microsoft.com/office/powerpoint/2010/main" val="388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Successfully deleted: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825625"/>
            <a:ext cx="8178084" cy="4351338"/>
          </a:xfrm>
        </p:spPr>
      </p:pic>
    </p:spTree>
    <p:extLst>
      <p:ext uri="{BB962C8B-B14F-4D97-AF65-F5344CB8AC3E}">
        <p14:creationId xmlns:p14="http://schemas.microsoft.com/office/powerpoint/2010/main" val="10803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1" y="1690688"/>
            <a:ext cx="8075052" cy="4658597"/>
          </a:xfrm>
        </p:spPr>
      </p:pic>
    </p:spTree>
    <p:extLst>
      <p:ext uri="{BB962C8B-B14F-4D97-AF65-F5344CB8AC3E}">
        <p14:creationId xmlns:p14="http://schemas.microsoft.com/office/powerpoint/2010/main" val="16844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all faculty details form: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1690687"/>
            <a:ext cx="8641724" cy="4452535"/>
          </a:xfrm>
        </p:spPr>
      </p:pic>
    </p:spTree>
    <p:extLst>
      <p:ext uri="{BB962C8B-B14F-4D97-AF65-F5344CB8AC3E}">
        <p14:creationId xmlns:p14="http://schemas.microsoft.com/office/powerpoint/2010/main" val="40600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of all faculty: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519706"/>
            <a:ext cx="8255358" cy="4906851"/>
          </a:xfrm>
        </p:spPr>
      </p:pic>
    </p:spTree>
    <p:extLst>
      <p:ext uri="{BB962C8B-B14F-4D97-AF65-F5344CB8AC3E}">
        <p14:creationId xmlns:p14="http://schemas.microsoft.com/office/powerpoint/2010/main" val="4482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HOD home page: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1545464"/>
            <a:ext cx="8587705" cy="4829577"/>
          </a:xfrm>
        </p:spPr>
      </p:pic>
    </p:spTree>
    <p:extLst>
      <p:ext uri="{BB962C8B-B14F-4D97-AF65-F5344CB8AC3E}">
        <p14:creationId xmlns:p14="http://schemas.microsoft.com/office/powerpoint/2010/main" val="569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insertion form: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1825624"/>
            <a:ext cx="8693239" cy="4691085"/>
          </a:xfrm>
        </p:spPr>
      </p:pic>
    </p:spTree>
    <p:extLst>
      <p:ext uri="{BB962C8B-B14F-4D97-AF65-F5344CB8AC3E}">
        <p14:creationId xmlns:p14="http://schemas.microsoft.com/office/powerpoint/2010/main" val="22573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Successfully inserted: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1825625"/>
            <a:ext cx="8268236" cy="4351338"/>
          </a:xfrm>
        </p:spPr>
      </p:pic>
    </p:spTree>
    <p:extLst>
      <p:ext uri="{BB962C8B-B14F-4D97-AF65-F5344CB8AC3E}">
        <p14:creationId xmlns:p14="http://schemas.microsoft.com/office/powerpoint/2010/main" val="26584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Constraints are the fundamental elements of a timetable that the software use to create the timetable and must be abided by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Constraints are of two type:</a:t>
            </a:r>
          </a:p>
          <a:p>
            <a:r>
              <a:rPr lang="en-US" dirty="0" smtClean="0"/>
              <a:t>Hard Constraints</a:t>
            </a:r>
          </a:p>
          <a:p>
            <a:r>
              <a:rPr lang="en-US" dirty="0" smtClean="0"/>
              <a:t>Soft Constraints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record: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690689"/>
            <a:ext cx="7173533" cy="4722990"/>
          </a:xfrm>
        </p:spPr>
      </p:pic>
    </p:spTree>
    <p:extLst>
      <p:ext uri="{BB962C8B-B14F-4D97-AF65-F5344CB8AC3E}">
        <p14:creationId xmlns:p14="http://schemas.microsoft.com/office/powerpoint/2010/main" val="17466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delete form: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825624"/>
            <a:ext cx="8525814" cy="4600933"/>
          </a:xfrm>
        </p:spPr>
      </p:pic>
    </p:spTree>
    <p:extLst>
      <p:ext uri="{BB962C8B-B14F-4D97-AF65-F5344CB8AC3E}">
        <p14:creationId xmlns:p14="http://schemas.microsoft.com/office/powerpoint/2010/main" val="28205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Deleted: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825624"/>
            <a:ext cx="9002331" cy="4549417"/>
          </a:xfrm>
        </p:spPr>
      </p:pic>
    </p:spTree>
    <p:extLst>
      <p:ext uri="{BB962C8B-B14F-4D97-AF65-F5344CB8AC3E}">
        <p14:creationId xmlns:p14="http://schemas.microsoft.com/office/powerpoint/2010/main" val="35903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details: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1825624"/>
            <a:ext cx="9144000" cy="4575175"/>
          </a:xfrm>
        </p:spPr>
      </p:pic>
    </p:spTree>
    <p:extLst>
      <p:ext uri="{BB962C8B-B14F-4D97-AF65-F5344CB8AC3E}">
        <p14:creationId xmlns:p14="http://schemas.microsoft.com/office/powerpoint/2010/main" val="40008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 details update form: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7" y="1825624"/>
            <a:ext cx="8873542" cy="4665327"/>
          </a:xfrm>
        </p:spPr>
      </p:pic>
    </p:spTree>
    <p:extLst>
      <p:ext uri="{BB962C8B-B14F-4D97-AF65-F5344CB8AC3E}">
        <p14:creationId xmlns:p14="http://schemas.microsoft.com/office/powerpoint/2010/main" val="16675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Subject details update form: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14" y="1690689"/>
            <a:ext cx="9465971" cy="4903294"/>
          </a:xfrm>
        </p:spPr>
      </p:pic>
    </p:spTree>
    <p:extLst>
      <p:ext uri="{BB962C8B-B14F-4D97-AF65-F5344CB8AC3E}">
        <p14:creationId xmlns:p14="http://schemas.microsoft.com/office/powerpoint/2010/main" val="3812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Updated record in database: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9" y="1532586"/>
            <a:ext cx="8860664" cy="4984123"/>
          </a:xfrm>
        </p:spPr>
      </p:pic>
    </p:spTree>
    <p:extLst>
      <p:ext uri="{BB962C8B-B14F-4D97-AF65-F5344CB8AC3E}">
        <p14:creationId xmlns:p14="http://schemas.microsoft.com/office/powerpoint/2010/main" val="36060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 faculty to subject form: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1825625"/>
            <a:ext cx="8796270" cy="4819874"/>
          </a:xfrm>
        </p:spPr>
      </p:pic>
    </p:spTree>
    <p:extLst>
      <p:ext uri="{BB962C8B-B14F-4D97-AF65-F5344CB8AC3E}">
        <p14:creationId xmlns:p14="http://schemas.microsoft.com/office/powerpoint/2010/main" val="11899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 faculty to lab: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690688"/>
            <a:ext cx="8319752" cy="4864658"/>
          </a:xfrm>
        </p:spPr>
      </p:pic>
    </p:spTree>
    <p:extLst>
      <p:ext uri="{BB962C8B-B14F-4D97-AF65-F5344CB8AC3E}">
        <p14:creationId xmlns:p14="http://schemas.microsoft.com/office/powerpoint/2010/main" val="41484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teaching hour must be checked.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System fetch total teaching hour from subject database and check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3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 Constraints: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A classroom is not assigned to more than one lecture at same time.</a:t>
            </a:r>
            <a:endParaRPr lang="en-IN" dirty="0"/>
          </a:p>
          <a:p>
            <a:pPr lvl="0"/>
            <a:r>
              <a:rPr lang="en-US" dirty="0"/>
              <a:t>An instructor cannot teach more than one subject at the same time.</a:t>
            </a:r>
            <a:endParaRPr lang="en-IN" dirty="0"/>
          </a:p>
          <a:p>
            <a:pPr lvl="0"/>
            <a:r>
              <a:rPr lang="en-US" dirty="0"/>
              <a:t>Two Courses for the same year-session students of a department cannot take place at same time except for elective subject in theoretical class and two different labs for which department are divided into sub groups may be scheduled together.</a:t>
            </a:r>
            <a:endParaRPr lang="en-IN" dirty="0"/>
          </a:p>
          <a:p>
            <a:pPr lvl="0"/>
            <a:r>
              <a:rPr lang="en-US" dirty="0"/>
              <a:t>The lectures are not allotted to time slots which come under the lecturer’s prohibited time zones.</a:t>
            </a:r>
            <a:endParaRPr lang="en-IN" dirty="0"/>
          </a:p>
          <a:p>
            <a:pPr lvl="0"/>
            <a:r>
              <a:rPr lang="en-US" dirty="0"/>
              <a:t>Practical subjects can start from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period only and are held for 3 hours continuously so they end on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period respectively.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9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Teaching hour table: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Teacher should have available time to teach the subject.</a:t>
            </a:r>
          </a:p>
          <a:p>
            <a:r>
              <a:rPr lang="en-IN" dirty="0" smtClean="0"/>
              <a:t>The assigned time is deducted form total teaching hour of a faculty.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2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home page: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825625"/>
            <a:ext cx="8384147" cy="4678206"/>
          </a:xfrm>
        </p:spPr>
      </p:pic>
    </p:spTree>
    <p:extLst>
      <p:ext uri="{BB962C8B-B14F-4D97-AF65-F5344CB8AC3E}">
        <p14:creationId xmlns:p14="http://schemas.microsoft.com/office/powerpoint/2010/main" val="2109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 preference details form: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562296"/>
          </a:xfrm>
        </p:spPr>
      </p:pic>
    </p:spTree>
    <p:extLst>
      <p:ext uri="{BB962C8B-B14F-4D97-AF65-F5344CB8AC3E}">
        <p14:creationId xmlns:p14="http://schemas.microsoft.com/office/powerpoint/2010/main" val="28283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Preference database: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9" y="2459865"/>
            <a:ext cx="10319021" cy="3296991"/>
          </a:xfrm>
        </p:spPr>
      </p:pic>
    </p:spTree>
    <p:extLst>
      <p:ext uri="{BB962C8B-B14F-4D97-AF65-F5344CB8AC3E}">
        <p14:creationId xmlns:p14="http://schemas.microsoft.com/office/powerpoint/2010/main" val="12851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Timetable will be generated department ,semester wise.</a:t>
            </a:r>
          </a:p>
          <a:p>
            <a:r>
              <a:rPr lang="en-IN" dirty="0" smtClean="0"/>
              <a:t>Timetable will be generated Teacher wise.</a:t>
            </a:r>
          </a:p>
          <a:p>
            <a:r>
              <a:rPr lang="en-IN" dirty="0" smtClean="0"/>
              <a:t>Timetable will be generated Lab 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Timetable generation options: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1690688"/>
            <a:ext cx="8139448" cy="4722991"/>
          </a:xfrm>
        </p:spPr>
      </p:pic>
    </p:spTree>
    <p:extLst>
      <p:ext uri="{BB962C8B-B14F-4D97-AF65-F5344CB8AC3E}">
        <p14:creationId xmlns:p14="http://schemas.microsoft.com/office/powerpoint/2010/main" val="33830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timetable: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690688"/>
            <a:ext cx="8564451" cy="4838901"/>
          </a:xfrm>
        </p:spPr>
      </p:pic>
    </p:spTree>
    <p:extLst>
      <p:ext uri="{BB962C8B-B14F-4D97-AF65-F5344CB8AC3E}">
        <p14:creationId xmlns:p14="http://schemas.microsoft.com/office/powerpoint/2010/main" val="7984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Faculty timetable: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1690688"/>
            <a:ext cx="8319751" cy="4800263"/>
          </a:xfrm>
        </p:spPr>
      </p:pic>
    </p:spTree>
    <p:extLst>
      <p:ext uri="{BB962C8B-B14F-4D97-AF65-F5344CB8AC3E}">
        <p14:creationId xmlns:p14="http://schemas.microsoft.com/office/powerpoint/2010/main" val="4604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922035"/>
              </p:ext>
            </p:extLst>
          </p:nvPr>
        </p:nvGraphicFramePr>
        <p:xfrm>
          <a:off x="140677" y="225083"/>
          <a:ext cx="11812171" cy="639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for generation of timetable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Practical classes of 4</a:t>
            </a:r>
            <a:r>
              <a:rPr lang="en-US" baseline="30000" dirty="0"/>
              <a:t>th</a:t>
            </a:r>
            <a:r>
              <a:rPr lang="en-US" dirty="0"/>
              <a:t> year should get first preference and must be scheduled in the first half i.e. first four periods.</a:t>
            </a:r>
            <a:endParaRPr lang="en-IN" dirty="0"/>
          </a:p>
          <a:p>
            <a:pPr lvl="0"/>
            <a:r>
              <a:rPr lang="en-US" dirty="0"/>
              <a:t>All non-laboratory classes should be scheduled in the second half i.e. last 3 periods for any year.</a:t>
            </a:r>
            <a:endParaRPr lang="en-IN" dirty="0"/>
          </a:p>
          <a:p>
            <a:pPr lvl="0"/>
            <a:r>
              <a:rPr lang="en-US" dirty="0"/>
              <a:t>A subject should not have more than one class on a particular day.</a:t>
            </a:r>
            <a:endParaRPr lang="en-IN" dirty="0"/>
          </a:p>
          <a:p>
            <a:pPr lvl="0"/>
            <a:r>
              <a:rPr lang="en-US" dirty="0"/>
              <a:t>Two consecutive classes should not be taken by same teacher.</a:t>
            </a:r>
            <a:endParaRPr lang="en-IN" dirty="0"/>
          </a:p>
          <a:p>
            <a:pPr lvl="0"/>
            <a:r>
              <a:rPr lang="en-US" dirty="0"/>
              <a:t>One subject should not assign more than once in one day.</a:t>
            </a:r>
            <a:endParaRPr lang="en-IN" dirty="0"/>
          </a:p>
          <a:p>
            <a:pPr lvl="0"/>
            <a:r>
              <a:rPr lang="en-US" dirty="0"/>
              <a:t>There should not be off period in between.</a:t>
            </a:r>
            <a:endParaRPr lang="en-IN" dirty="0"/>
          </a:p>
          <a:p>
            <a:pPr lvl="0"/>
            <a:r>
              <a:rPr lang="en-US" dirty="0"/>
              <a:t>One teacher should have a non-teaching day in a week.</a:t>
            </a:r>
            <a:endParaRPr lang="en-IN" dirty="0"/>
          </a:p>
          <a:p>
            <a:pPr lvl="0"/>
            <a:r>
              <a:rPr lang="en-US" dirty="0"/>
              <a:t>Theoretical Classes should not be in second half.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algorithm looks from teacher’s point of view and tries to generate the timetable.</a:t>
            </a:r>
          </a:p>
          <a:p>
            <a:pPr marL="0" indent="0">
              <a:buNone/>
            </a:pPr>
            <a:r>
              <a:rPr lang="en-US" dirty="0" smtClean="0"/>
              <a:t>Before Generation the teacher must be assigned a subject and a lab must be assigned for a subject.</a:t>
            </a:r>
          </a:p>
        </p:txBody>
      </p:sp>
    </p:spTree>
    <p:extLst>
      <p:ext uri="{BB962C8B-B14F-4D97-AF65-F5344CB8AC3E}">
        <p14:creationId xmlns:p14="http://schemas.microsoft.com/office/powerpoint/2010/main" val="4239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69" y="534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2369" y="1209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369" y="1885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2369" y="2560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369" y="3235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2369" y="3910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2369" y="4586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2369" y="5261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1519311" y="872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07275" y="28869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07276" y="3573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19311" y="42484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19311" y="49236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07277" y="55989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07274" y="154151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19311" y="220987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7961" y="6985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7961" y="14054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4849" y="20668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3438" y="27701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7996" y="34771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7996" y="41262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7996" y="480152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040" y="547677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36424" y="634600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49127" y="8355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96121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23933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66240" y="634599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813234" y="64395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13590" y="623610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96477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07437" y="671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24387" y="135038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1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37090" y="155134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84084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1896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54203" y="135038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01197" y="135974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1553" y="133939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m2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84440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95400" y="13870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236424" y="204332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49127" y="224428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6121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823933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66240" y="204332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3234" y="205268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13590" y="203233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896477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07437" y="207996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24387" y="271428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337090" y="291524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4084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11896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54203" y="2714286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01197" y="272364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01553" y="2703297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84440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95400" y="275092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46420" y="5422208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359123" y="562316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06117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33929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6236" y="542220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823230" y="5431565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623586" y="5411218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m5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906473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17433" y="54588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236424" y="408112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19695" y="477020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1553" y="5897515"/>
            <a:ext cx="35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 N,m1,m2,m3,…,</a:t>
            </a:r>
            <a:r>
              <a:rPr lang="en-US" dirty="0" err="1" smtClean="0"/>
              <a:t>mn</a:t>
            </a:r>
            <a:r>
              <a:rPr lang="en-US" dirty="0" smtClean="0"/>
              <a:t> ≥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assignment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3725" y="173716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820838" y="1558386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3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3725" y="173716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820838" y="1558386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301427" y="479037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08463" y="528810"/>
            <a:ext cx="459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the subjects year wise in 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086237" y="4734561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87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954908" y="4578422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87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954908" y="4578422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93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954908" y="4578422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93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05617" y="484742"/>
            <a:ext cx="346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until all the lab list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42748" y="683046"/>
            <a:ext cx="565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lab assignment ends once all lab subjects are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4580362"/>
          </a:xfrm>
        </p:spPr>
        <p:txBody>
          <a:bodyPr>
            <a:normAutofit/>
          </a:bodyPr>
          <a:lstStyle/>
          <a:p>
            <a:r>
              <a:rPr lang="en-IN" sz="8800" b="1" dirty="0" smtClean="0"/>
              <a:t>         Functionality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26952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69" y="534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2369" y="1209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369" y="1885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2369" y="2560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369" y="3235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2369" y="3910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2369" y="4586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2369" y="5261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1519311" y="872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07275" y="28869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07276" y="3573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19311" y="42484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19311" y="49236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07277" y="55989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07274" y="154151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19311" y="220987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6874" y="698519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5958" y="1405475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9590" y="2070203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2991" y="2738048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7996" y="34771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7996" y="41262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7996" y="480152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468" y="5411218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36424" y="634600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49127" y="8355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96121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23933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66240" y="634599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813234" y="64395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613590" y="623610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96477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07437" y="671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24387" y="135038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37090" y="155134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84084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1896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54203" y="135038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801197" y="135974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1553" y="133939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m2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84440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95400" y="13870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236424" y="204332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49127" y="224428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6121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823933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66240" y="204332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13234" y="205268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613590" y="203233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896477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07437" y="207996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24387" y="271428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337090" y="291524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4084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11896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54203" y="2714286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801197" y="272364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601553" y="2703297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84440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95400" y="275092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46420" y="5422208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359123" y="562316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06117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33929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6236" y="542220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823230" y="5431565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623586" y="5411218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m5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906473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17433" y="54588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236424" y="408112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19695" y="477020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1553" y="5897515"/>
            <a:ext cx="35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 N,m1,m2,m3,…</a:t>
            </a:r>
            <a:r>
              <a:rPr lang="en-US" dirty="0" err="1" smtClean="0"/>
              <a:t>mn</a:t>
            </a:r>
            <a:r>
              <a:rPr lang="en-US" dirty="0" smtClean="0"/>
              <a:t> ≥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assignment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constraints to be followed while assigning classes to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93" y="1825625"/>
            <a:ext cx="10836007" cy="380399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subject should not have more than one class on a particular day.</a:t>
            </a:r>
          </a:p>
          <a:p>
            <a:pPr lvl="0"/>
            <a:r>
              <a:rPr lang="en-US" dirty="0"/>
              <a:t>Two consecutive class should not be taken by same teacher.</a:t>
            </a:r>
          </a:p>
          <a:p>
            <a:pPr lvl="0"/>
            <a:r>
              <a:rPr lang="en-US" dirty="0"/>
              <a:t>One subject should not assigned more than once in one day.</a:t>
            </a:r>
          </a:p>
          <a:p>
            <a:pPr lvl="0"/>
            <a:r>
              <a:rPr lang="en-US" dirty="0"/>
              <a:t>There should not be off period in between.</a:t>
            </a:r>
          </a:p>
          <a:p>
            <a:pPr lvl="0"/>
            <a:r>
              <a:rPr lang="en-US" dirty="0"/>
              <a:t>One teacher should have a non-teaching day in a week.</a:t>
            </a:r>
          </a:p>
          <a:p>
            <a:pPr lvl="0"/>
            <a:r>
              <a:rPr lang="en-US" dirty="0"/>
              <a:t>Theoretical Classes should not be in second half.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3725" y="173716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820838" y="1558386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7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31345" y="473725"/>
            <a:ext cx="94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satisfied then assign the top subject from the teacher assigned list for teacher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31345" y="473725"/>
            <a:ext cx="94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satisfied then assign the top subject from the teacher assigned list for teacher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1013" y="473725"/>
            <a:ext cx="1032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were not satisfied then assign the top subject from the teacher assigned list for teacher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1013" y="473725"/>
            <a:ext cx="1032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were satisfied then assign the top subject from the teacher assigned list for teacher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42362" y="547811"/>
            <a:ext cx="1032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until the list is empty or no further subjects can be assigned following soft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Users of the systems: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Admin</a:t>
            </a:r>
          </a:p>
          <a:p>
            <a:r>
              <a:rPr lang="en-IN" sz="4000" dirty="0" smtClean="0"/>
              <a:t>Head of the Department</a:t>
            </a:r>
          </a:p>
          <a:p>
            <a:r>
              <a:rPr lang="en-IN" sz="4000" dirty="0" smtClean="0"/>
              <a:t>Faculty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74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2049</Words>
  <Application>Microsoft Office PowerPoint</Application>
  <PresentationFormat>Widescreen</PresentationFormat>
  <Paragraphs>745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Calibri Light</vt:lpstr>
      <vt:lpstr>Times New Roman</vt:lpstr>
      <vt:lpstr>Wingdings</vt:lpstr>
      <vt:lpstr>Office Theme</vt:lpstr>
      <vt:lpstr>College Timetable Management System</vt:lpstr>
      <vt:lpstr>PowerPoint Presentation</vt:lpstr>
      <vt:lpstr>PowerPoint Presentation</vt:lpstr>
      <vt:lpstr>Objective</vt:lpstr>
      <vt:lpstr>Constraints</vt:lpstr>
      <vt:lpstr>Hard Constraints:</vt:lpstr>
      <vt:lpstr>Soft Constraints</vt:lpstr>
      <vt:lpstr>         Functionality</vt:lpstr>
      <vt:lpstr>Users of the systems:</vt:lpstr>
      <vt:lpstr>Admin features:</vt:lpstr>
      <vt:lpstr>Head Of the Department features:</vt:lpstr>
      <vt:lpstr>Faculty features:</vt:lpstr>
      <vt:lpstr>           Design   methodologies</vt:lpstr>
      <vt:lpstr>Data Flow Diagram(Level 0):</vt:lpstr>
      <vt:lpstr>Data Flow Diagram(Level1) :</vt:lpstr>
      <vt:lpstr>Entity-Relationship Diagram:</vt:lpstr>
      <vt:lpstr>           Modules</vt:lpstr>
      <vt:lpstr>Modules:</vt:lpstr>
      <vt:lpstr>User management module:</vt:lpstr>
      <vt:lpstr>Login management module:</vt:lpstr>
      <vt:lpstr>Subject management module:</vt:lpstr>
      <vt:lpstr>Subject preference module:</vt:lpstr>
      <vt:lpstr>Subject assign module</vt:lpstr>
      <vt:lpstr>Generation module:</vt:lpstr>
      <vt:lpstr>         Database Design</vt:lpstr>
      <vt:lpstr>Faculty Table:</vt:lpstr>
      <vt:lpstr>Faculty Post Table:</vt:lpstr>
      <vt:lpstr>Subject Table:</vt:lpstr>
      <vt:lpstr>Preference Table:</vt:lpstr>
      <vt:lpstr>Assign Table:</vt:lpstr>
      <vt:lpstr>Lab table:</vt:lpstr>
      <vt:lpstr>Assign Lab Table</vt:lpstr>
      <vt:lpstr>Student Timetable table:</vt:lpstr>
      <vt:lpstr>Teacher Timetable Table:</vt:lpstr>
      <vt:lpstr>Department Table:</vt:lpstr>
      <vt:lpstr>         Screenshots</vt:lpstr>
      <vt:lpstr>Login page:</vt:lpstr>
      <vt:lpstr>Admin home page:</vt:lpstr>
      <vt:lpstr>Faculty registration form:</vt:lpstr>
      <vt:lpstr>Registration Successful:</vt:lpstr>
      <vt:lpstr>Database entry:</vt:lpstr>
      <vt:lpstr>Faculty details delete form:</vt:lpstr>
      <vt:lpstr>Successfully deleted:</vt:lpstr>
      <vt:lpstr>Database:</vt:lpstr>
      <vt:lpstr>View all faculty details form:</vt:lpstr>
      <vt:lpstr>Details of all faculty:</vt:lpstr>
      <vt:lpstr>HOD home page:</vt:lpstr>
      <vt:lpstr>Subject insertion form:</vt:lpstr>
      <vt:lpstr>Successfully inserted:</vt:lpstr>
      <vt:lpstr>Database record:</vt:lpstr>
      <vt:lpstr>Subject delete form:</vt:lpstr>
      <vt:lpstr>Subject Deleted:</vt:lpstr>
      <vt:lpstr>Subject details:</vt:lpstr>
      <vt:lpstr>Subject details update form:</vt:lpstr>
      <vt:lpstr>Subject details update form:</vt:lpstr>
      <vt:lpstr>Updated record in database:</vt:lpstr>
      <vt:lpstr>Assign faculty to subject form:</vt:lpstr>
      <vt:lpstr>Assign faculty to lab:</vt:lpstr>
      <vt:lpstr>Total teaching hour must be checked.</vt:lpstr>
      <vt:lpstr>Teaching hour table:</vt:lpstr>
      <vt:lpstr>Faculty home page:</vt:lpstr>
      <vt:lpstr>Enter preference details form:</vt:lpstr>
      <vt:lpstr>Preference database:</vt:lpstr>
      <vt:lpstr>Generation :</vt:lpstr>
      <vt:lpstr>Timetable generation options:</vt:lpstr>
      <vt:lpstr>Student timetable:</vt:lpstr>
      <vt:lpstr>Faculty timetable:</vt:lpstr>
      <vt:lpstr>PowerPoint Presentation</vt:lpstr>
      <vt:lpstr>Algorithm for generation of timetable</vt:lpstr>
      <vt:lpstr>Algorithm Design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 constraints to be followed while assigning classes to teacher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Timetable Management System</dc:title>
  <dc:creator>Abhishek</dc:creator>
  <cp:lastModifiedBy>Abhishek</cp:lastModifiedBy>
  <cp:revision>52</cp:revision>
  <dcterms:created xsi:type="dcterms:W3CDTF">2017-05-09T10:24:48Z</dcterms:created>
  <dcterms:modified xsi:type="dcterms:W3CDTF">2017-05-11T18:34:23Z</dcterms:modified>
</cp:coreProperties>
</file>