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27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668185"/>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Unlocking Actionable Insights with  Dynamic Power BI Dashboard</a:t>
            </a:r>
            <a:endParaRPr lang="en-US" sz="5249" dirty="0"/>
          </a:p>
        </p:txBody>
      </p:sp>
      <p:sp>
        <p:nvSpPr>
          <p:cNvPr id="6" name="Text 3"/>
          <p:cNvSpPr/>
          <p:nvPr/>
        </p:nvSpPr>
        <p:spPr>
          <a:xfrm>
            <a:off x="833199" y="4501039"/>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Discover the power of data visualization with our state-of-the-art Power BI dashboard. Leverage the Sakila DVD Rental Store Database to uncover sales trends, customer behavior, and optimize your business strategies.</a:t>
            </a:r>
            <a:endParaRPr lang="en-US" sz="1750" dirty="0"/>
          </a:p>
        </p:txBody>
      </p:sp>
      <p:sp>
        <p:nvSpPr>
          <p:cNvPr id="7" name="Shape 4"/>
          <p:cNvSpPr/>
          <p:nvPr/>
        </p:nvSpPr>
        <p:spPr>
          <a:xfrm>
            <a:off x="833199" y="618922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6196846"/>
            <a:ext cx="340162" cy="340162"/>
          </a:xfrm>
          <a:prstGeom prst="rect">
            <a:avLst/>
          </a:prstGeom>
        </p:spPr>
      </p:pic>
      <p:sp>
        <p:nvSpPr>
          <p:cNvPr id="9" name="Text 5"/>
          <p:cNvSpPr/>
          <p:nvPr/>
        </p:nvSpPr>
        <p:spPr>
          <a:xfrm>
            <a:off x="1299686" y="6172557"/>
            <a:ext cx="253746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Abhishek Shaw</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Introduction</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Welcome to Gamma.AI's presentation where we will introduce you to our dynamic Power BI dashboard leveraging the Sakila DVD Rental Store Database. This powerful tool is designed to empower you with actionable insights to make data-driven decisions in the highly competitive DVD rental market.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456628"/>
            <a:ext cx="81076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Power BI Dashboard Overview</a:t>
            </a:r>
            <a:endParaRPr lang="en-US" sz="4374" dirty="0"/>
          </a:p>
        </p:txBody>
      </p:sp>
      <p:sp>
        <p:nvSpPr>
          <p:cNvPr id="6" name="Text 3"/>
          <p:cNvSpPr/>
          <p:nvPr/>
        </p:nvSpPr>
        <p:spPr>
          <a:xfrm>
            <a:off x="2037993" y="5484257"/>
            <a:ext cx="10554414"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Gain a comprehensive overview of our Power BI dashboard that utilizes the Sakila DVD Rental Store Database. Discover the key features and functionalities that will revolutionize the way you analyze and optimize your business strategies.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889046"/>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Sales Trends and Payment Method Distribution</a:t>
            </a:r>
            <a:endParaRPr lang="en-US" sz="4374" dirty="0"/>
          </a:p>
        </p:txBody>
      </p:sp>
      <p:sp>
        <p:nvSpPr>
          <p:cNvPr id="6" name="Shape 3"/>
          <p:cNvSpPr/>
          <p:nvPr/>
        </p:nvSpPr>
        <p:spPr>
          <a:xfrm>
            <a:off x="4490799" y="3611047"/>
            <a:ext cx="4542115" cy="2729389"/>
          </a:xfrm>
          <a:prstGeom prst="roundRect">
            <a:avLst>
              <a:gd name="adj" fmla="val 3663"/>
            </a:avLst>
          </a:prstGeom>
          <a:solidFill>
            <a:srgbClr val="283157"/>
          </a:solidFill>
          <a:ln w="13811">
            <a:solidFill>
              <a:srgbClr val="303B69"/>
            </a:solidFill>
            <a:prstDash val="solid"/>
          </a:ln>
        </p:spPr>
      </p:sp>
      <p:sp>
        <p:nvSpPr>
          <p:cNvPr id="7" name="Text 4"/>
          <p:cNvSpPr/>
          <p:nvPr/>
        </p:nvSpPr>
        <p:spPr>
          <a:xfrm>
            <a:off x="4726781" y="3847028"/>
            <a:ext cx="28346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Monthly Sales Trends</a:t>
            </a:r>
            <a:endParaRPr lang="en-US" sz="2187" dirty="0"/>
          </a:p>
        </p:txBody>
      </p:sp>
      <p:sp>
        <p:nvSpPr>
          <p:cNvPr id="8" name="Text 5"/>
          <p:cNvSpPr/>
          <p:nvPr/>
        </p:nvSpPr>
        <p:spPr>
          <a:xfrm>
            <a:off x="4726781" y="4327446"/>
            <a:ext cx="4070152"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Analyze and visualize the monthly sales trends from the Sakila DVD Rental Store Database. Uncover patterns and identify the key drivers behind your sales performance.</a:t>
            </a:r>
            <a:endParaRPr lang="en-US" sz="1750" dirty="0"/>
          </a:p>
        </p:txBody>
      </p:sp>
      <p:sp>
        <p:nvSpPr>
          <p:cNvPr id="9" name="Shape 6"/>
          <p:cNvSpPr/>
          <p:nvPr/>
        </p:nvSpPr>
        <p:spPr>
          <a:xfrm>
            <a:off x="9255085" y="3611047"/>
            <a:ext cx="4542115" cy="2729389"/>
          </a:xfrm>
          <a:prstGeom prst="roundRect">
            <a:avLst>
              <a:gd name="adj" fmla="val 3663"/>
            </a:avLst>
          </a:prstGeom>
          <a:solidFill>
            <a:srgbClr val="283157"/>
          </a:solidFill>
          <a:ln w="13811">
            <a:solidFill>
              <a:srgbClr val="303B69"/>
            </a:solidFill>
            <a:prstDash val="solid"/>
          </a:ln>
        </p:spPr>
      </p:sp>
      <p:sp>
        <p:nvSpPr>
          <p:cNvPr id="10" name="Text 7"/>
          <p:cNvSpPr/>
          <p:nvPr/>
        </p:nvSpPr>
        <p:spPr>
          <a:xfrm>
            <a:off x="9491067" y="3847028"/>
            <a:ext cx="393954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Payment Method Distribution</a:t>
            </a:r>
            <a:endParaRPr lang="en-US" sz="2187" dirty="0"/>
          </a:p>
        </p:txBody>
      </p:sp>
      <p:sp>
        <p:nvSpPr>
          <p:cNvPr id="11" name="Text 8"/>
          <p:cNvSpPr/>
          <p:nvPr/>
        </p:nvSpPr>
        <p:spPr>
          <a:xfrm>
            <a:off x="9491067" y="4327446"/>
            <a:ext cx="4070152"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Explore the distribution of payment methods used by customers. Identify the most popular payment methods and tailor your business strategies accordingly.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876300"/>
            <a:ext cx="621030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Film Inventory Insights</a:t>
            </a:r>
            <a:endParaRPr lang="en-US" sz="4374" dirty="0"/>
          </a:p>
        </p:txBody>
      </p:sp>
      <p:pic>
        <p:nvPicPr>
          <p:cNvPr id="5" name="Image 0" descr="preencoded.png"/>
          <p:cNvPicPr>
            <a:picLocks noChangeAspect="1"/>
          </p:cNvPicPr>
          <p:nvPr/>
        </p:nvPicPr>
        <p:blipFill>
          <a:blip r:embed="rId3"/>
          <a:stretch>
            <a:fillRect/>
          </a:stretch>
        </p:blipFill>
        <p:spPr>
          <a:xfrm>
            <a:off x="2037993" y="2015014"/>
            <a:ext cx="5110520" cy="3158490"/>
          </a:xfrm>
          <a:prstGeom prst="rect">
            <a:avLst/>
          </a:prstGeom>
        </p:spPr>
      </p:pic>
      <p:sp>
        <p:nvSpPr>
          <p:cNvPr id="6" name="Text 3"/>
          <p:cNvSpPr/>
          <p:nvPr/>
        </p:nvSpPr>
        <p:spPr>
          <a:xfrm>
            <a:off x="2037993" y="5451158"/>
            <a:ext cx="2221944"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Film Ratings</a:t>
            </a:r>
            <a:endParaRPr lang="en-US" sz="2187" dirty="0"/>
          </a:p>
        </p:txBody>
      </p:sp>
      <p:sp>
        <p:nvSpPr>
          <p:cNvPr id="7" name="Text 4"/>
          <p:cNvSpPr/>
          <p:nvPr/>
        </p:nvSpPr>
        <p:spPr>
          <a:xfrm>
            <a:off x="2037993" y="5931575"/>
            <a:ext cx="5110520"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Dive into film ratings within the Sakila DVD Rental Store Database. Discover insights about customer preferences and identify the top-rated films in your inventory.</a:t>
            </a:r>
            <a:endParaRPr lang="en-US" sz="1750" dirty="0"/>
          </a:p>
        </p:txBody>
      </p:sp>
      <p:pic>
        <p:nvPicPr>
          <p:cNvPr id="8" name="Image 1" descr="preencoded.png"/>
          <p:cNvPicPr>
            <a:picLocks noChangeAspect="1"/>
          </p:cNvPicPr>
          <p:nvPr/>
        </p:nvPicPr>
        <p:blipFill>
          <a:blip r:embed="rId4"/>
          <a:stretch>
            <a:fillRect/>
          </a:stretch>
        </p:blipFill>
        <p:spPr>
          <a:xfrm>
            <a:off x="7481768" y="2015014"/>
            <a:ext cx="5110639" cy="3158609"/>
          </a:xfrm>
          <a:prstGeom prst="rect">
            <a:avLst/>
          </a:prstGeom>
        </p:spPr>
      </p:pic>
      <p:sp>
        <p:nvSpPr>
          <p:cNvPr id="9" name="Text 5"/>
          <p:cNvSpPr/>
          <p:nvPr/>
        </p:nvSpPr>
        <p:spPr>
          <a:xfrm>
            <a:off x="7481768" y="5451277"/>
            <a:ext cx="465582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Film Categories &amp; Rental Durations</a:t>
            </a:r>
            <a:endParaRPr lang="en-US" sz="2187" dirty="0"/>
          </a:p>
        </p:txBody>
      </p:sp>
      <p:sp>
        <p:nvSpPr>
          <p:cNvPr id="10" name="Text 6"/>
          <p:cNvSpPr/>
          <p:nvPr/>
        </p:nvSpPr>
        <p:spPr>
          <a:xfrm>
            <a:off x="7481768" y="5931694"/>
            <a:ext cx="5110639"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Explore the film categories and rental durations to optimize your film inventory. Identify the popular categories and rental durations to meet customer demands.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2144">
            <a:solidFill>
              <a:srgbClr val="565151"/>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48916" y="1312307"/>
            <a:ext cx="8877300" cy="610195"/>
          </a:xfrm>
          <a:prstGeom prst="rect">
            <a:avLst/>
          </a:prstGeom>
          <a:noFill/>
          <a:ln/>
        </p:spPr>
        <p:txBody>
          <a:bodyPr wrap="none" rtlCol="0" anchor="t"/>
          <a:lstStyle/>
          <a:p>
            <a:pPr marL="0" indent="0">
              <a:lnSpc>
                <a:spcPts val="4805"/>
              </a:lnSpc>
              <a:buNone/>
            </a:pPr>
            <a:r>
              <a:rPr lang="en-US" sz="3844" dirty="0">
                <a:solidFill>
                  <a:srgbClr val="FFFFFF"/>
                </a:solidFill>
                <a:latin typeface="Fraunces" pitchFamily="34" charset="0"/>
                <a:ea typeface="Fraunces" pitchFamily="34" charset="-122"/>
                <a:cs typeface="Fraunces" pitchFamily="34" charset="-120"/>
              </a:rPr>
              <a:t>Staff Analytics and Store Performance</a:t>
            </a:r>
            <a:endParaRPr lang="en-US" sz="3844" dirty="0"/>
          </a:p>
        </p:txBody>
      </p:sp>
      <p:sp>
        <p:nvSpPr>
          <p:cNvPr id="6" name="Shape 3"/>
          <p:cNvSpPr/>
          <p:nvPr/>
        </p:nvSpPr>
        <p:spPr>
          <a:xfrm>
            <a:off x="1122283" y="2215277"/>
            <a:ext cx="38933" cy="4701897"/>
          </a:xfrm>
          <a:prstGeom prst="roundRect">
            <a:avLst>
              <a:gd name="adj" fmla="val 225688"/>
            </a:avLst>
          </a:prstGeom>
          <a:solidFill>
            <a:srgbClr val="303B69"/>
          </a:solidFill>
          <a:ln/>
        </p:spPr>
      </p:sp>
      <p:sp>
        <p:nvSpPr>
          <p:cNvPr id="7" name="Shape 4"/>
          <p:cNvSpPr/>
          <p:nvPr/>
        </p:nvSpPr>
        <p:spPr>
          <a:xfrm>
            <a:off x="1361301" y="2567880"/>
            <a:ext cx="683300" cy="38933"/>
          </a:xfrm>
          <a:prstGeom prst="roundRect">
            <a:avLst>
              <a:gd name="adj" fmla="val 225688"/>
            </a:avLst>
          </a:prstGeom>
          <a:solidFill>
            <a:srgbClr val="303B69"/>
          </a:solidFill>
          <a:ln/>
        </p:spPr>
      </p:sp>
      <p:sp>
        <p:nvSpPr>
          <p:cNvPr id="8" name="Shape 5"/>
          <p:cNvSpPr/>
          <p:nvPr/>
        </p:nvSpPr>
        <p:spPr>
          <a:xfrm>
            <a:off x="922080" y="2367796"/>
            <a:ext cx="439222" cy="439222"/>
          </a:xfrm>
          <a:prstGeom prst="roundRect">
            <a:avLst>
              <a:gd name="adj" fmla="val 20005"/>
            </a:avLst>
          </a:prstGeom>
          <a:solidFill>
            <a:srgbClr val="283157"/>
          </a:solidFill>
          <a:ln w="12144">
            <a:solidFill>
              <a:srgbClr val="303B69"/>
            </a:solidFill>
            <a:prstDash val="solid"/>
          </a:ln>
        </p:spPr>
      </p:sp>
      <p:sp>
        <p:nvSpPr>
          <p:cNvPr id="9" name="Text 6"/>
          <p:cNvSpPr/>
          <p:nvPr/>
        </p:nvSpPr>
        <p:spPr>
          <a:xfrm>
            <a:off x="1073051" y="2404348"/>
            <a:ext cx="137160" cy="366117"/>
          </a:xfrm>
          <a:prstGeom prst="rect">
            <a:avLst/>
          </a:prstGeom>
          <a:noFill/>
          <a:ln/>
        </p:spPr>
        <p:txBody>
          <a:bodyPr wrap="none" rtlCol="0" anchor="t"/>
          <a:lstStyle/>
          <a:p>
            <a:pPr marL="0" indent="0" algn="ctr">
              <a:lnSpc>
                <a:spcPts val="2883"/>
              </a:lnSpc>
              <a:buNone/>
            </a:pPr>
            <a:r>
              <a:rPr lang="en-US" sz="2306" dirty="0">
                <a:solidFill>
                  <a:srgbClr val="EBECEF"/>
                </a:solidFill>
                <a:latin typeface="Fraunces" pitchFamily="34" charset="0"/>
                <a:ea typeface="Fraunces" pitchFamily="34" charset="-122"/>
                <a:cs typeface="Fraunces" pitchFamily="34" charset="-120"/>
              </a:rPr>
              <a:t>1</a:t>
            </a:r>
            <a:endParaRPr lang="en-US" sz="2306" dirty="0"/>
          </a:p>
        </p:txBody>
      </p:sp>
      <p:sp>
        <p:nvSpPr>
          <p:cNvPr id="10" name="Text 7"/>
          <p:cNvSpPr/>
          <p:nvPr/>
        </p:nvSpPr>
        <p:spPr>
          <a:xfrm>
            <a:off x="2215515" y="2410420"/>
            <a:ext cx="1952506" cy="305038"/>
          </a:xfrm>
          <a:prstGeom prst="rect">
            <a:avLst/>
          </a:prstGeom>
          <a:noFill/>
          <a:ln/>
        </p:spPr>
        <p:txBody>
          <a:bodyPr wrap="none" rtlCol="0" anchor="t"/>
          <a:lstStyle/>
          <a:p>
            <a:pPr marL="0" indent="0" algn="l">
              <a:lnSpc>
                <a:spcPts val="2402"/>
              </a:lnSpc>
              <a:buNone/>
            </a:pPr>
            <a:r>
              <a:rPr lang="en-US" sz="1922" dirty="0">
                <a:solidFill>
                  <a:srgbClr val="EBECEF"/>
                </a:solidFill>
                <a:latin typeface="Fraunces" pitchFamily="34" charset="0"/>
                <a:ea typeface="Fraunces" pitchFamily="34" charset="-122"/>
                <a:cs typeface="Fraunces" pitchFamily="34" charset="-120"/>
              </a:rPr>
              <a:t>Staff Analytics</a:t>
            </a:r>
            <a:endParaRPr lang="en-US" sz="1922" dirty="0"/>
          </a:p>
        </p:txBody>
      </p:sp>
      <p:sp>
        <p:nvSpPr>
          <p:cNvPr id="11" name="Text 8"/>
          <p:cNvSpPr/>
          <p:nvPr/>
        </p:nvSpPr>
        <p:spPr>
          <a:xfrm>
            <a:off x="2215515" y="2832497"/>
            <a:ext cx="7908250" cy="624840"/>
          </a:xfrm>
          <a:prstGeom prst="rect">
            <a:avLst/>
          </a:prstGeom>
          <a:noFill/>
          <a:ln/>
        </p:spPr>
        <p:txBody>
          <a:bodyPr wrap="square" rtlCol="0" anchor="t"/>
          <a:lstStyle/>
          <a:p>
            <a:pPr marL="0" indent="0" algn="l">
              <a:lnSpc>
                <a:spcPts val="2460"/>
              </a:lnSpc>
              <a:buNone/>
            </a:pPr>
            <a:r>
              <a:rPr lang="en-US" sz="1537" dirty="0">
                <a:solidFill>
                  <a:srgbClr val="EBECEF"/>
                </a:solidFill>
                <a:latin typeface="Epilogue" pitchFamily="34" charset="0"/>
                <a:ea typeface="Epilogue" pitchFamily="34" charset="-122"/>
                <a:cs typeface="Epilogue" pitchFamily="34" charset="-120"/>
              </a:rPr>
              <a:t>Analyze staff performance metrics and identify areas for improvement. Optimize your team's productivity and enhance customer satisfaction.</a:t>
            </a:r>
            <a:endParaRPr lang="en-US" sz="1537" dirty="0"/>
          </a:p>
        </p:txBody>
      </p:sp>
      <p:sp>
        <p:nvSpPr>
          <p:cNvPr id="12" name="Shape 9"/>
          <p:cNvSpPr/>
          <p:nvPr/>
        </p:nvSpPr>
        <p:spPr>
          <a:xfrm>
            <a:off x="1361301" y="4200227"/>
            <a:ext cx="683300" cy="38933"/>
          </a:xfrm>
          <a:prstGeom prst="roundRect">
            <a:avLst>
              <a:gd name="adj" fmla="val 225688"/>
            </a:avLst>
          </a:prstGeom>
          <a:solidFill>
            <a:srgbClr val="303B69"/>
          </a:solidFill>
          <a:ln/>
        </p:spPr>
      </p:sp>
      <p:sp>
        <p:nvSpPr>
          <p:cNvPr id="13" name="Shape 10"/>
          <p:cNvSpPr/>
          <p:nvPr/>
        </p:nvSpPr>
        <p:spPr>
          <a:xfrm>
            <a:off x="922080" y="4000143"/>
            <a:ext cx="439222" cy="439222"/>
          </a:xfrm>
          <a:prstGeom prst="roundRect">
            <a:avLst>
              <a:gd name="adj" fmla="val 20005"/>
            </a:avLst>
          </a:prstGeom>
          <a:solidFill>
            <a:srgbClr val="283157"/>
          </a:solidFill>
          <a:ln w="12144">
            <a:solidFill>
              <a:srgbClr val="303B69"/>
            </a:solidFill>
            <a:prstDash val="solid"/>
          </a:ln>
        </p:spPr>
      </p:sp>
      <p:sp>
        <p:nvSpPr>
          <p:cNvPr id="14" name="Text 11"/>
          <p:cNvSpPr/>
          <p:nvPr/>
        </p:nvSpPr>
        <p:spPr>
          <a:xfrm>
            <a:off x="1054001" y="4036695"/>
            <a:ext cx="175260" cy="366117"/>
          </a:xfrm>
          <a:prstGeom prst="rect">
            <a:avLst/>
          </a:prstGeom>
          <a:noFill/>
          <a:ln/>
        </p:spPr>
        <p:txBody>
          <a:bodyPr wrap="none" rtlCol="0" anchor="t"/>
          <a:lstStyle/>
          <a:p>
            <a:pPr marL="0" indent="0" algn="ctr">
              <a:lnSpc>
                <a:spcPts val="2883"/>
              </a:lnSpc>
              <a:buNone/>
            </a:pPr>
            <a:r>
              <a:rPr lang="en-US" sz="2306" dirty="0">
                <a:solidFill>
                  <a:srgbClr val="EBECEF"/>
                </a:solidFill>
                <a:latin typeface="Fraunces" pitchFamily="34" charset="0"/>
                <a:ea typeface="Fraunces" pitchFamily="34" charset="-122"/>
                <a:cs typeface="Fraunces" pitchFamily="34" charset="-120"/>
              </a:rPr>
              <a:t>2</a:t>
            </a:r>
            <a:endParaRPr lang="en-US" sz="2306" dirty="0"/>
          </a:p>
        </p:txBody>
      </p:sp>
      <p:sp>
        <p:nvSpPr>
          <p:cNvPr id="15" name="Text 12"/>
          <p:cNvSpPr/>
          <p:nvPr/>
        </p:nvSpPr>
        <p:spPr>
          <a:xfrm>
            <a:off x="2215515" y="4042767"/>
            <a:ext cx="3627120" cy="305038"/>
          </a:xfrm>
          <a:prstGeom prst="rect">
            <a:avLst/>
          </a:prstGeom>
          <a:noFill/>
          <a:ln/>
        </p:spPr>
        <p:txBody>
          <a:bodyPr wrap="none" rtlCol="0" anchor="t"/>
          <a:lstStyle/>
          <a:p>
            <a:pPr marL="0" indent="0" algn="l">
              <a:lnSpc>
                <a:spcPts val="2402"/>
              </a:lnSpc>
              <a:buNone/>
            </a:pPr>
            <a:r>
              <a:rPr lang="en-US" sz="1922" dirty="0">
                <a:solidFill>
                  <a:srgbClr val="EBECEF"/>
                </a:solidFill>
                <a:latin typeface="Fraunces" pitchFamily="34" charset="0"/>
                <a:ea typeface="Fraunces" pitchFamily="34" charset="-122"/>
                <a:cs typeface="Fraunces" pitchFamily="34" charset="-120"/>
              </a:rPr>
              <a:t>Store Performance by Location</a:t>
            </a:r>
            <a:endParaRPr lang="en-US" sz="1922" dirty="0"/>
          </a:p>
        </p:txBody>
      </p:sp>
      <p:sp>
        <p:nvSpPr>
          <p:cNvPr id="16" name="Text 13"/>
          <p:cNvSpPr/>
          <p:nvPr/>
        </p:nvSpPr>
        <p:spPr>
          <a:xfrm>
            <a:off x="2215515" y="4464844"/>
            <a:ext cx="7908250" cy="624840"/>
          </a:xfrm>
          <a:prstGeom prst="rect">
            <a:avLst/>
          </a:prstGeom>
          <a:noFill/>
          <a:ln/>
        </p:spPr>
        <p:txBody>
          <a:bodyPr wrap="square" rtlCol="0" anchor="t"/>
          <a:lstStyle/>
          <a:p>
            <a:pPr marL="0" indent="0" algn="l">
              <a:lnSpc>
                <a:spcPts val="2460"/>
              </a:lnSpc>
              <a:buNone/>
            </a:pPr>
            <a:r>
              <a:rPr lang="en-US" sz="1537" dirty="0">
                <a:solidFill>
                  <a:srgbClr val="EBECEF"/>
                </a:solidFill>
                <a:latin typeface="Epilogue" pitchFamily="34" charset="0"/>
                <a:ea typeface="Epilogue" pitchFamily="34" charset="-122"/>
                <a:cs typeface="Epilogue" pitchFamily="34" charset="-120"/>
              </a:rPr>
              <a:t>Compare the performance of your DVD rental stores across different locations. Identify high-performing stores and uncover opportunities for growth.</a:t>
            </a:r>
            <a:endParaRPr lang="en-US" sz="1537" dirty="0"/>
          </a:p>
        </p:txBody>
      </p:sp>
      <p:sp>
        <p:nvSpPr>
          <p:cNvPr id="17" name="Shape 14"/>
          <p:cNvSpPr/>
          <p:nvPr/>
        </p:nvSpPr>
        <p:spPr>
          <a:xfrm>
            <a:off x="1361301" y="5832574"/>
            <a:ext cx="683300" cy="38933"/>
          </a:xfrm>
          <a:prstGeom prst="roundRect">
            <a:avLst>
              <a:gd name="adj" fmla="val 225688"/>
            </a:avLst>
          </a:prstGeom>
          <a:solidFill>
            <a:srgbClr val="303B69"/>
          </a:solidFill>
          <a:ln/>
        </p:spPr>
      </p:sp>
      <p:sp>
        <p:nvSpPr>
          <p:cNvPr id="18" name="Shape 15"/>
          <p:cNvSpPr/>
          <p:nvPr/>
        </p:nvSpPr>
        <p:spPr>
          <a:xfrm>
            <a:off x="922080" y="5632490"/>
            <a:ext cx="439222" cy="439222"/>
          </a:xfrm>
          <a:prstGeom prst="roundRect">
            <a:avLst>
              <a:gd name="adj" fmla="val 20005"/>
            </a:avLst>
          </a:prstGeom>
          <a:solidFill>
            <a:srgbClr val="283157"/>
          </a:solidFill>
          <a:ln w="12144">
            <a:solidFill>
              <a:srgbClr val="303B69"/>
            </a:solidFill>
            <a:prstDash val="solid"/>
          </a:ln>
        </p:spPr>
      </p:sp>
      <p:sp>
        <p:nvSpPr>
          <p:cNvPr id="19" name="Text 16"/>
          <p:cNvSpPr/>
          <p:nvPr/>
        </p:nvSpPr>
        <p:spPr>
          <a:xfrm>
            <a:off x="1061621" y="5669042"/>
            <a:ext cx="160020" cy="366117"/>
          </a:xfrm>
          <a:prstGeom prst="rect">
            <a:avLst/>
          </a:prstGeom>
          <a:noFill/>
          <a:ln/>
        </p:spPr>
        <p:txBody>
          <a:bodyPr wrap="none" rtlCol="0" anchor="t"/>
          <a:lstStyle/>
          <a:p>
            <a:pPr marL="0" indent="0" algn="ctr">
              <a:lnSpc>
                <a:spcPts val="2883"/>
              </a:lnSpc>
              <a:buNone/>
            </a:pPr>
            <a:r>
              <a:rPr lang="en-US" sz="2306" dirty="0">
                <a:solidFill>
                  <a:srgbClr val="EBECEF"/>
                </a:solidFill>
                <a:latin typeface="Fraunces" pitchFamily="34" charset="0"/>
                <a:ea typeface="Fraunces" pitchFamily="34" charset="-122"/>
                <a:cs typeface="Fraunces" pitchFamily="34" charset="-120"/>
              </a:rPr>
              <a:t>3</a:t>
            </a:r>
            <a:endParaRPr lang="en-US" sz="2306" dirty="0"/>
          </a:p>
        </p:txBody>
      </p:sp>
      <p:sp>
        <p:nvSpPr>
          <p:cNvPr id="20" name="Text 17"/>
          <p:cNvSpPr/>
          <p:nvPr/>
        </p:nvSpPr>
        <p:spPr>
          <a:xfrm>
            <a:off x="2215515" y="5675114"/>
            <a:ext cx="4175760" cy="305038"/>
          </a:xfrm>
          <a:prstGeom prst="rect">
            <a:avLst/>
          </a:prstGeom>
          <a:noFill/>
          <a:ln/>
        </p:spPr>
        <p:txBody>
          <a:bodyPr wrap="none" rtlCol="0" anchor="t"/>
          <a:lstStyle/>
          <a:p>
            <a:pPr marL="0" indent="0" algn="l">
              <a:lnSpc>
                <a:spcPts val="2402"/>
              </a:lnSpc>
              <a:buNone/>
            </a:pPr>
            <a:r>
              <a:rPr lang="en-US" sz="1922" dirty="0">
                <a:solidFill>
                  <a:srgbClr val="EBECEF"/>
                </a:solidFill>
                <a:latin typeface="Fraunces" pitchFamily="34" charset="0"/>
                <a:ea typeface="Fraunces" pitchFamily="34" charset="-122"/>
                <a:cs typeface="Fraunces" pitchFamily="34" charset="-120"/>
              </a:rPr>
              <a:t>Customer Distribution Across Cities</a:t>
            </a:r>
            <a:endParaRPr lang="en-US" sz="1922" dirty="0"/>
          </a:p>
        </p:txBody>
      </p:sp>
      <p:sp>
        <p:nvSpPr>
          <p:cNvPr id="21" name="Text 18"/>
          <p:cNvSpPr/>
          <p:nvPr/>
        </p:nvSpPr>
        <p:spPr>
          <a:xfrm>
            <a:off x="2215515" y="6097191"/>
            <a:ext cx="7908250" cy="624840"/>
          </a:xfrm>
          <a:prstGeom prst="rect">
            <a:avLst/>
          </a:prstGeom>
          <a:noFill/>
          <a:ln/>
        </p:spPr>
        <p:txBody>
          <a:bodyPr wrap="square" rtlCol="0" anchor="t"/>
          <a:lstStyle/>
          <a:p>
            <a:pPr marL="0" indent="0" algn="l">
              <a:lnSpc>
                <a:spcPts val="2460"/>
              </a:lnSpc>
              <a:buNone/>
            </a:pPr>
            <a:r>
              <a:rPr lang="en-US" sz="1537" dirty="0">
                <a:solidFill>
                  <a:srgbClr val="EBECEF"/>
                </a:solidFill>
                <a:latin typeface="Epilogue" pitchFamily="34" charset="0"/>
                <a:ea typeface="Epilogue" pitchFamily="34" charset="-122"/>
                <a:cs typeface="Epilogue" pitchFamily="34" charset="-120"/>
              </a:rPr>
              <a:t>Analyze the distribution of customers across various cities. Identify potential markets and target your marketing efforts to specific regions.</a:t>
            </a:r>
            <a:endParaRPr lang="en-US" sz="153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643533"/>
            <a:ext cx="9306401" cy="2083118"/>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Actionable Recommendations for Targeted Marketing and Business Optimization</a:t>
            </a:r>
            <a:endParaRPr lang="en-US" sz="4374" dirty="0"/>
          </a:p>
        </p:txBody>
      </p:sp>
      <p:sp>
        <p:nvSpPr>
          <p:cNvPr id="6" name="Shape 3"/>
          <p:cNvSpPr/>
          <p:nvPr/>
        </p:nvSpPr>
        <p:spPr>
          <a:xfrm>
            <a:off x="4490799" y="3233499"/>
            <a:ext cx="499943" cy="499943"/>
          </a:xfrm>
          <a:prstGeom prst="roundRect">
            <a:avLst>
              <a:gd name="adj" fmla="val 20000"/>
            </a:avLst>
          </a:prstGeom>
          <a:solidFill>
            <a:srgbClr val="283157"/>
          </a:solidFill>
          <a:ln w="13811">
            <a:solidFill>
              <a:srgbClr val="303B69"/>
            </a:solidFill>
            <a:prstDash val="solid"/>
          </a:ln>
        </p:spPr>
      </p:sp>
      <p:sp>
        <p:nvSpPr>
          <p:cNvPr id="7" name="Text 4"/>
          <p:cNvSpPr/>
          <p:nvPr/>
        </p:nvSpPr>
        <p:spPr>
          <a:xfrm>
            <a:off x="4664512" y="3275171"/>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8" name="Text 5"/>
          <p:cNvSpPr/>
          <p:nvPr/>
        </p:nvSpPr>
        <p:spPr>
          <a:xfrm>
            <a:off x="5212913" y="3309818"/>
            <a:ext cx="320802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Customer Segmentation</a:t>
            </a:r>
            <a:endParaRPr lang="en-US" sz="2187" dirty="0"/>
          </a:p>
        </p:txBody>
      </p:sp>
      <p:sp>
        <p:nvSpPr>
          <p:cNvPr id="9" name="Text 6"/>
          <p:cNvSpPr/>
          <p:nvPr/>
        </p:nvSpPr>
        <p:spPr>
          <a:xfrm>
            <a:off x="5212913" y="3790236"/>
            <a:ext cx="382000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Segment your customer base to target specific groups with tailored marketing campaigns. Maximize customer engagement and conversion rates.</a:t>
            </a:r>
            <a:endParaRPr lang="en-US" sz="1750" dirty="0"/>
          </a:p>
        </p:txBody>
      </p:sp>
      <p:sp>
        <p:nvSpPr>
          <p:cNvPr id="10" name="Shape 7"/>
          <p:cNvSpPr/>
          <p:nvPr/>
        </p:nvSpPr>
        <p:spPr>
          <a:xfrm>
            <a:off x="9255085" y="3233499"/>
            <a:ext cx="499943" cy="499943"/>
          </a:xfrm>
          <a:prstGeom prst="roundRect">
            <a:avLst>
              <a:gd name="adj" fmla="val 20000"/>
            </a:avLst>
          </a:prstGeom>
          <a:solidFill>
            <a:srgbClr val="283157"/>
          </a:solidFill>
          <a:ln w="13811">
            <a:solidFill>
              <a:srgbClr val="303B69"/>
            </a:solidFill>
            <a:prstDash val="solid"/>
          </a:ln>
        </p:spPr>
      </p:sp>
      <p:sp>
        <p:nvSpPr>
          <p:cNvPr id="11" name="Text 8"/>
          <p:cNvSpPr/>
          <p:nvPr/>
        </p:nvSpPr>
        <p:spPr>
          <a:xfrm>
            <a:off x="9402128" y="3275171"/>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2" name="Text 9"/>
          <p:cNvSpPr/>
          <p:nvPr/>
        </p:nvSpPr>
        <p:spPr>
          <a:xfrm>
            <a:off x="9977199" y="3309818"/>
            <a:ext cx="310896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Inventory Optimization</a:t>
            </a:r>
            <a:endParaRPr lang="en-US" sz="2187" dirty="0"/>
          </a:p>
        </p:txBody>
      </p:sp>
      <p:sp>
        <p:nvSpPr>
          <p:cNvPr id="13" name="Text 10"/>
          <p:cNvSpPr/>
          <p:nvPr/>
        </p:nvSpPr>
        <p:spPr>
          <a:xfrm>
            <a:off x="9977199" y="3790236"/>
            <a:ext cx="382000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Optimize your film inventory by analyzing rental patterns and preferences. Ensure you have the right films in stock to meet customer demand.</a:t>
            </a:r>
            <a:endParaRPr lang="en-US" sz="1750" dirty="0"/>
          </a:p>
        </p:txBody>
      </p:sp>
      <p:sp>
        <p:nvSpPr>
          <p:cNvPr id="14" name="Shape 11"/>
          <p:cNvSpPr/>
          <p:nvPr/>
        </p:nvSpPr>
        <p:spPr>
          <a:xfrm>
            <a:off x="4490799" y="5963007"/>
            <a:ext cx="499943" cy="499943"/>
          </a:xfrm>
          <a:prstGeom prst="roundRect">
            <a:avLst>
              <a:gd name="adj" fmla="val 20000"/>
            </a:avLst>
          </a:prstGeom>
          <a:solidFill>
            <a:srgbClr val="283157"/>
          </a:solidFill>
          <a:ln w="13811">
            <a:solidFill>
              <a:srgbClr val="303B69"/>
            </a:solidFill>
            <a:prstDash val="solid"/>
          </a:ln>
        </p:spPr>
      </p:sp>
      <p:sp>
        <p:nvSpPr>
          <p:cNvPr id="15" name="Text 12"/>
          <p:cNvSpPr/>
          <p:nvPr/>
        </p:nvSpPr>
        <p:spPr>
          <a:xfrm>
            <a:off x="4649272" y="6004679"/>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6" name="Text 13"/>
          <p:cNvSpPr/>
          <p:nvPr/>
        </p:nvSpPr>
        <p:spPr>
          <a:xfrm>
            <a:off x="5212913" y="6039326"/>
            <a:ext cx="259842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Location Expansion</a:t>
            </a:r>
            <a:endParaRPr lang="en-US" sz="2187" dirty="0"/>
          </a:p>
        </p:txBody>
      </p:sp>
      <p:sp>
        <p:nvSpPr>
          <p:cNvPr id="17" name="Text 14"/>
          <p:cNvSpPr/>
          <p:nvPr/>
        </p:nvSpPr>
        <p:spPr>
          <a:xfrm>
            <a:off x="5212913" y="6519743"/>
            <a:ext cx="8584287"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Identify potential markets for expanding your DVD rental stores. Utilize customer distribution data to make informed decisions about new store locations.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sp>
        <p:nvSpPr>
          <p:cNvPr id="6"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Experience the transformative power of our Power BI dashboard with the Sakila DVD Rental Store Database. Uncover invaluable insights, optimize your business strategies, and gain a competitive edge in the dynamic DVD rental market.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468</Words>
  <Application>Microsoft Office PowerPoint</Application>
  <PresentationFormat>Custom</PresentationFormat>
  <Paragraphs>47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Shaw</cp:lastModifiedBy>
  <cp:revision>2</cp:revision>
  <dcterms:created xsi:type="dcterms:W3CDTF">2023-12-29T06:49:37Z</dcterms:created>
  <dcterms:modified xsi:type="dcterms:W3CDTF">2023-12-29T06:51:44Z</dcterms:modified>
</cp:coreProperties>
</file>