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4"/>
  </p:sldMasterIdLst>
  <p:notesMasterIdLst>
    <p:notesMasterId r:id="rId30"/>
  </p:notesMasterIdLst>
  <p:sldIdLst>
    <p:sldId id="257" r:id="rId5"/>
    <p:sldId id="258" r:id="rId6"/>
    <p:sldId id="279" r:id="rId7"/>
    <p:sldId id="259" r:id="rId8"/>
    <p:sldId id="260" r:id="rId9"/>
    <p:sldId id="261" r:id="rId10"/>
    <p:sldId id="286" r:id="rId11"/>
    <p:sldId id="293" r:id="rId12"/>
    <p:sldId id="262" r:id="rId13"/>
    <p:sldId id="280" r:id="rId14"/>
    <p:sldId id="278" r:id="rId15"/>
    <p:sldId id="277" r:id="rId16"/>
    <p:sldId id="281" r:id="rId17"/>
    <p:sldId id="289" r:id="rId18"/>
    <p:sldId id="270" r:id="rId19"/>
    <p:sldId id="271" r:id="rId20"/>
    <p:sldId id="272" r:id="rId21"/>
    <p:sldId id="282" r:id="rId22"/>
    <p:sldId id="274" r:id="rId23"/>
    <p:sldId id="275" r:id="rId24"/>
    <p:sldId id="283" r:id="rId25"/>
    <p:sldId id="296" r:id="rId26"/>
    <p:sldId id="295" r:id="rId27"/>
    <p:sldId id="297" r:id="rId28"/>
    <p:sldId id="29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D1F19-4D99-D841-8CF3-7737693974BF}" v="20" dt="2020-11-19T16:25:00.989"/>
    <p1510:client id="{4256A530-FF0A-380E-5608-0389DA6B1F5A}" v="3" dt="2020-11-19T16:53:03.314"/>
    <p1510:client id="{81DD32BB-6C43-4790-A756-FDD63B8AA84F}" v="403" dt="2020-11-20T03:15:04.128"/>
    <p1510:client id="{9DA624AE-62E5-CD48-B700-10A786D56705}" v="17" dt="2020-11-19T16:16:19.264"/>
  </p1510:revLst>
</p1510:revInfo>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CDC9B-115E-6948-BE9F-87B5D6C46C7C}"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A3DB9-8533-5641-991C-CFE733DCB4C5}" type="slidenum">
              <a:rPr lang="en-US" smtClean="0"/>
              <a:t>‹#›</a:t>
            </a:fld>
            <a:endParaRPr lang="en-US"/>
          </a:p>
        </p:txBody>
      </p:sp>
    </p:spTree>
    <p:extLst>
      <p:ext uri="{BB962C8B-B14F-4D97-AF65-F5344CB8AC3E}">
        <p14:creationId xmlns:p14="http://schemas.microsoft.com/office/powerpoint/2010/main" val="1874677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FBD9-5062-2B4C-9C6F-848B21C31DE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EEEE20F-9578-BD49-A0C5-7D11B741CF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0055E6B-2765-9F47-9382-7278BFD6F16A}"/>
              </a:ext>
            </a:extLst>
          </p:cNvPr>
          <p:cNvSpPr>
            <a:spLocks noGrp="1"/>
          </p:cNvSpPr>
          <p:nvPr>
            <p:ph type="dt" sz="half" idx="10"/>
          </p:nvPr>
        </p:nvSpPr>
        <p:spPr/>
        <p:txBody>
          <a:bodyPr/>
          <a:lstStyle/>
          <a:p>
            <a:fld id="{FAB062F0-E30C-9641-8DD5-AAB23FC6A33F}" type="datetimeFigureOut">
              <a:rPr lang="en-US" smtClean="0"/>
              <a:t>11/25/2020</a:t>
            </a:fld>
            <a:endParaRPr lang="en-US"/>
          </a:p>
        </p:txBody>
      </p:sp>
      <p:sp>
        <p:nvSpPr>
          <p:cNvPr id="5" name="Footer Placeholder 4">
            <a:extLst>
              <a:ext uri="{FF2B5EF4-FFF2-40B4-BE49-F238E27FC236}">
                <a16:creationId xmlns:a16="http://schemas.microsoft.com/office/drawing/2014/main" id="{8FEC8590-9892-C94A-8C92-596282D81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F92FA-24BC-F04C-959E-BFD39DBF0F52}"/>
              </a:ext>
            </a:extLst>
          </p:cNvPr>
          <p:cNvSpPr>
            <a:spLocks noGrp="1"/>
          </p:cNvSpPr>
          <p:nvPr>
            <p:ph type="sldNum" sz="quarter" idx="12"/>
          </p:nvPr>
        </p:nvSpPr>
        <p:spPr/>
        <p:txBody>
          <a:bodyPr/>
          <a:lstStyle/>
          <a:p>
            <a:fld id="{B51BEBC1-5C03-DC4C-BAF6-22676D5FBF55}" type="slidenum">
              <a:rPr lang="en-US" smtClean="0"/>
              <a:t>‹#›</a:t>
            </a:fld>
            <a:endParaRPr lang="en-US"/>
          </a:p>
        </p:txBody>
      </p:sp>
    </p:spTree>
    <p:extLst>
      <p:ext uri="{BB962C8B-B14F-4D97-AF65-F5344CB8AC3E}">
        <p14:creationId xmlns:p14="http://schemas.microsoft.com/office/powerpoint/2010/main" val="579092758"/>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D4B2-56FF-344E-AFBD-460ECEF63CD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EAA103-6203-0C44-88F4-A35858F8E4C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AF758D-DE16-6B4F-BEC9-5894D84C1A28}"/>
              </a:ext>
            </a:extLst>
          </p:cNvPr>
          <p:cNvSpPr>
            <a:spLocks noGrp="1"/>
          </p:cNvSpPr>
          <p:nvPr>
            <p:ph type="dt" sz="half" idx="10"/>
          </p:nvPr>
        </p:nvSpPr>
        <p:spPr/>
        <p:txBody>
          <a:bodyPr/>
          <a:lstStyle/>
          <a:p>
            <a:fld id="{FAB062F0-E30C-9641-8DD5-AAB23FC6A33F}" type="datetimeFigureOut">
              <a:rPr lang="en-US" smtClean="0"/>
              <a:t>11/25/2020</a:t>
            </a:fld>
            <a:endParaRPr lang="en-US"/>
          </a:p>
        </p:txBody>
      </p:sp>
      <p:sp>
        <p:nvSpPr>
          <p:cNvPr id="5" name="Footer Placeholder 4">
            <a:extLst>
              <a:ext uri="{FF2B5EF4-FFF2-40B4-BE49-F238E27FC236}">
                <a16:creationId xmlns:a16="http://schemas.microsoft.com/office/drawing/2014/main" id="{88D68499-5FB7-7F4D-B117-5F03C076B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699F7-3BDD-B94A-BAC0-0E6B5A0585F9}"/>
              </a:ext>
            </a:extLst>
          </p:cNvPr>
          <p:cNvSpPr>
            <a:spLocks noGrp="1"/>
          </p:cNvSpPr>
          <p:nvPr>
            <p:ph type="sldNum" sz="quarter" idx="12"/>
          </p:nvPr>
        </p:nvSpPr>
        <p:spPr/>
        <p:txBody>
          <a:bodyPr/>
          <a:lstStyle/>
          <a:p>
            <a:fld id="{B51BEBC1-5C03-DC4C-BAF6-22676D5FBF55}" type="slidenum">
              <a:rPr lang="en-US" smtClean="0"/>
              <a:t>‹#›</a:t>
            </a:fld>
            <a:endParaRPr lang="en-US"/>
          </a:p>
        </p:txBody>
      </p:sp>
    </p:spTree>
    <p:extLst>
      <p:ext uri="{BB962C8B-B14F-4D97-AF65-F5344CB8AC3E}">
        <p14:creationId xmlns:p14="http://schemas.microsoft.com/office/powerpoint/2010/main" val="63427759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39313A-0E53-8643-AB9C-6777AEBD992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62B706-020F-CC49-A611-5CFD1380200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570A0E-81D3-B24C-B0A3-C8CC18F72A08}"/>
              </a:ext>
            </a:extLst>
          </p:cNvPr>
          <p:cNvSpPr>
            <a:spLocks noGrp="1"/>
          </p:cNvSpPr>
          <p:nvPr>
            <p:ph type="dt" sz="half" idx="10"/>
          </p:nvPr>
        </p:nvSpPr>
        <p:spPr/>
        <p:txBody>
          <a:bodyPr/>
          <a:lstStyle/>
          <a:p>
            <a:fld id="{FAB062F0-E30C-9641-8DD5-AAB23FC6A33F}" type="datetimeFigureOut">
              <a:rPr lang="en-US" smtClean="0"/>
              <a:t>11/25/2020</a:t>
            </a:fld>
            <a:endParaRPr lang="en-US"/>
          </a:p>
        </p:txBody>
      </p:sp>
      <p:sp>
        <p:nvSpPr>
          <p:cNvPr id="5" name="Footer Placeholder 4">
            <a:extLst>
              <a:ext uri="{FF2B5EF4-FFF2-40B4-BE49-F238E27FC236}">
                <a16:creationId xmlns:a16="http://schemas.microsoft.com/office/drawing/2014/main" id="{44DF1107-3588-5541-880E-84D2E89EA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BB72A-169E-4F48-9303-C716DC32C91E}"/>
              </a:ext>
            </a:extLst>
          </p:cNvPr>
          <p:cNvSpPr>
            <a:spLocks noGrp="1"/>
          </p:cNvSpPr>
          <p:nvPr>
            <p:ph type="sldNum" sz="quarter" idx="12"/>
          </p:nvPr>
        </p:nvSpPr>
        <p:spPr/>
        <p:txBody>
          <a:bodyPr/>
          <a:lstStyle/>
          <a:p>
            <a:fld id="{B51BEBC1-5C03-DC4C-BAF6-22676D5FBF55}" type="slidenum">
              <a:rPr lang="en-US" smtClean="0"/>
              <a:t>‹#›</a:t>
            </a:fld>
            <a:endParaRPr lang="en-US"/>
          </a:p>
        </p:txBody>
      </p:sp>
    </p:spTree>
    <p:extLst>
      <p:ext uri="{BB962C8B-B14F-4D97-AF65-F5344CB8AC3E}">
        <p14:creationId xmlns:p14="http://schemas.microsoft.com/office/powerpoint/2010/main" val="832205632"/>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480" name="Presentation Title"/>
          <p:cNvSpPr txBox="1">
            <a:spLocks noGrp="1"/>
          </p:cNvSpPr>
          <p:nvPr>
            <p:ph type="title" hasCustomPrompt="1"/>
          </p:nvPr>
        </p:nvSpPr>
        <p:spPr>
          <a:xfrm>
            <a:off x="635000" y="1644650"/>
            <a:ext cx="10922000" cy="1939727"/>
          </a:xfrm>
          <a:prstGeom prst="rect">
            <a:avLst/>
          </a:prstGeom>
        </p:spPr>
        <p:txBody>
          <a:bodyPr lIns="25400" tIns="25400" rIns="25400" bIns="25400" anchor="b">
            <a:normAutofit/>
          </a:bodyPr>
          <a:lstStyle>
            <a:lvl1pPr algn="ctr" defTabSz="1219169">
              <a:lnSpc>
                <a:spcPct val="90000"/>
              </a:lnSpc>
              <a:defRPr sz="58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t>Presentation Title</a:t>
            </a:r>
          </a:p>
        </p:txBody>
      </p:sp>
      <p:sp>
        <p:nvSpPr>
          <p:cNvPr id="1481" name="Author and Date"/>
          <p:cNvSpPr txBox="1">
            <a:spLocks noGrp="1"/>
          </p:cNvSpPr>
          <p:nvPr>
            <p:ph type="body" sz="quarter" idx="21" hasCustomPrompt="1"/>
          </p:nvPr>
        </p:nvSpPr>
        <p:spPr>
          <a:xfrm>
            <a:off x="635000" y="6080214"/>
            <a:ext cx="10922000" cy="347029"/>
          </a:xfrm>
          <a:prstGeom prst="rect">
            <a:avLst/>
          </a:prstGeom>
          <a:ln w="3175"/>
        </p:spPr>
        <p:txBody>
          <a:bodyPr lIns="25400" tIns="25400" rIns="25400" bIns="25400">
            <a:normAutofit/>
          </a:bodyPr>
          <a:lstStyle>
            <a:lvl1pPr marL="0" indent="0" algn="ctr" defTabSz="412750">
              <a:spcBef>
                <a:spcPts val="0"/>
              </a:spcBef>
              <a:buClrTx/>
              <a:buSzTx/>
              <a:buFontTx/>
              <a:buNone/>
              <a:defRPr sz="1600">
                <a:solidFill>
                  <a:srgbClr val="D5D5D5"/>
                </a:solidFill>
                <a:latin typeface="Graphik-Medium"/>
                <a:ea typeface="Graphik-Medium"/>
                <a:cs typeface="Graphik-Medium"/>
                <a:sym typeface="Graphik Medium"/>
              </a:defRPr>
            </a:lvl1pPr>
          </a:lstStyle>
          <a:p>
            <a:r>
              <a:t>Author and Date</a:t>
            </a:r>
          </a:p>
        </p:txBody>
      </p:sp>
      <p:sp>
        <p:nvSpPr>
          <p:cNvPr id="1482" name="Body Level One…"/>
          <p:cNvSpPr txBox="1">
            <a:spLocks noGrp="1"/>
          </p:cNvSpPr>
          <p:nvPr>
            <p:ph type="body" sz="quarter" idx="1" hasCustomPrompt="1"/>
          </p:nvPr>
        </p:nvSpPr>
        <p:spPr>
          <a:xfrm>
            <a:off x="635000" y="3492500"/>
            <a:ext cx="10922000" cy="1256176"/>
          </a:xfrm>
          <a:prstGeom prst="rect">
            <a:avLst/>
          </a:prstGeom>
        </p:spPr>
        <p:txBody>
          <a:bodyPr lIns="25400" tIns="25400" rIns="25400" bIns="25400">
            <a:normAutofit/>
          </a:bodyPr>
          <a:lstStyle>
            <a:lvl1pPr marL="0" indent="0" algn="ctr" defTabSz="412750">
              <a:spcBef>
                <a:spcPts val="0"/>
              </a:spcBef>
              <a:buClrTx/>
              <a:buSzTx/>
              <a:buFontTx/>
              <a:buNone/>
              <a:defRPr sz="3200">
                <a:solidFill>
                  <a:srgbClr val="D5D5D5"/>
                </a:solidFill>
                <a:latin typeface="Graphik-Medium"/>
                <a:ea typeface="Graphik-Medium"/>
                <a:cs typeface="Graphik-Medium"/>
                <a:sym typeface="Graphik Medium"/>
              </a:defRPr>
            </a:lvl1pPr>
            <a:lvl2pPr marL="0" indent="0" algn="ctr" defTabSz="412750">
              <a:spcBef>
                <a:spcPts val="0"/>
              </a:spcBef>
              <a:buClrTx/>
              <a:buSzTx/>
              <a:buFontTx/>
              <a:buNone/>
              <a:defRPr sz="3200">
                <a:solidFill>
                  <a:srgbClr val="D5D5D5"/>
                </a:solidFill>
                <a:latin typeface="Graphik-Medium"/>
                <a:ea typeface="Graphik-Medium"/>
                <a:cs typeface="Graphik-Medium"/>
                <a:sym typeface="Graphik Medium"/>
              </a:defRPr>
            </a:lvl2pPr>
            <a:lvl3pPr marL="0" indent="0" algn="ctr" defTabSz="412750">
              <a:spcBef>
                <a:spcPts val="0"/>
              </a:spcBef>
              <a:buClrTx/>
              <a:buSzTx/>
              <a:buFontTx/>
              <a:buNone/>
              <a:defRPr sz="3200">
                <a:solidFill>
                  <a:srgbClr val="D5D5D5"/>
                </a:solidFill>
                <a:latin typeface="Graphik-Medium"/>
                <a:ea typeface="Graphik-Medium"/>
                <a:cs typeface="Graphik-Medium"/>
                <a:sym typeface="Graphik Medium"/>
              </a:defRPr>
            </a:lvl3pPr>
            <a:lvl4pPr marL="0" indent="0" algn="ctr" defTabSz="412750">
              <a:spcBef>
                <a:spcPts val="0"/>
              </a:spcBef>
              <a:buClrTx/>
              <a:buSzTx/>
              <a:buFontTx/>
              <a:buNone/>
              <a:defRPr sz="3200">
                <a:solidFill>
                  <a:srgbClr val="D5D5D5"/>
                </a:solidFill>
                <a:latin typeface="Graphik-Medium"/>
                <a:ea typeface="Graphik-Medium"/>
                <a:cs typeface="Graphik-Medium"/>
                <a:sym typeface="Graphik Medium"/>
              </a:defRPr>
            </a:lvl4pPr>
            <a:lvl5pPr marL="0" indent="0" algn="ctr" defTabSz="412750">
              <a:spcBef>
                <a:spcPts val="0"/>
              </a:spcBef>
              <a:buClrTx/>
              <a:buSzTx/>
              <a:buFontTx/>
              <a:buNone/>
              <a:defRPr sz="3200">
                <a:solidFill>
                  <a:srgbClr val="D5D5D5"/>
                </a:solidFill>
                <a:latin typeface="Graphik-Medium"/>
                <a:ea typeface="Graphik-Medium"/>
                <a:cs typeface="Graphik-Medium"/>
                <a:sym typeface="Graphik Medium"/>
              </a:defRPr>
            </a:lvl5pPr>
          </a:lstStyle>
          <a:p>
            <a:r>
              <a:t>Presentation Subtitle</a:t>
            </a:r>
          </a:p>
          <a:p>
            <a:pPr lvl="1"/>
            <a:endParaRPr/>
          </a:p>
          <a:p>
            <a:pPr lvl="2"/>
            <a:endParaRPr/>
          </a:p>
          <a:p>
            <a:pPr lvl="3"/>
            <a:endParaRPr/>
          </a:p>
          <a:p>
            <a:pPr lvl="4"/>
            <a:endParaRPr/>
          </a:p>
        </p:txBody>
      </p:sp>
      <p:sp>
        <p:nvSpPr>
          <p:cNvPr id="1483" name="Slide Number"/>
          <p:cNvSpPr txBox="1">
            <a:spLocks noGrp="1"/>
          </p:cNvSpPr>
          <p:nvPr>
            <p:ph type="sldNum" sz="quarter" idx="2"/>
          </p:nvPr>
        </p:nvSpPr>
        <p:spPr>
          <a:xfrm>
            <a:off x="5985636" y="6546850"/>
            <a:ext cx="214377" cy="227204"/>
          </a:xfrm>
          <a:prstGeom prst="rect">
            <a:avLst/>
          </a:prstGeom>
        </p:spPr>
        <p:txBody>
          <a:bodyPr lIns="25400" tIns="25400" rIns="25400" bIns="25400" anchor="b"/>
          <a:lstStyle>
            <a:lvl1pPr algn="ctr" defTabSz="412750">
              <a:defRPr sz="1100">
                <a:solidFill>
                  <a:srgbClr val="FFFFFF"/>
                </a:solidFill>
                <a:latin typeface="Graphik"/>
                <a:ea typeface="Graphik"/>
                <a:cs typeface="Graphik"/>
                <a:sym typeface="Graphik"/>
              </a:defRPr>
            </a:lvl1pPr>
          </a:lstStyle>
          <a:p>
            <a:fld id="{86CB4B4D-7CA3-9044-876B-883B54F8677D}" type="slidenum">
              <a:t>‹#›</a:t>
            </a:fld>
            <a:endParaRPr/>
          </a:p>
        </p:txBody>
      </p:sp>
    </p:spTree>
    <p:extLst>
      <p:ext uri="{BB962C8B-B14F-4D97-AF65-F5344CB8AC3E}">
        <p14:creationId xmlns:p14="http://schemas.microsoft.com/office/powerpoint/2010/main" val="1047667309"/>
      </p:ext>
    </p:extLst>
  </p:cSld>
  <p:clrMapOvr>
    <a:masterClrMapping/>
  </p:clrMapOvr>
  <p:transition spd="med"/>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1490" name="Image"/>
          <p:cNvSpPr>
            <a:spLocks noGrp="1"/>
          </p:cNvSpPr>
          <p:nvPr>
            <p:ph type="pic" idx="21"/>
          </p:nvPr>
        </p:nvSpPr>
        <p:spPr>
          <a:xfrm>
            <a:off x="3981450" y="-12700"/>
            <a:ext cx="10325100" cy="6883400"/>
          </a:xfrm>
          <a:prstGeom prst="rect">
            <a:avLst/>
          </a:prstGeom>
        </p:spPr>
        <p:txBody>
          <a:bodyPr lIns="91439" tIns="45719" rIns="91439" bIns="45719"/>
          <a:lstStyle/>
          <a:p>
            <a:endParaRPr/>
          </a:p>
        </p:txBody>
      </p:sp>
      <p:sp>
        <p:nvSpPr>
          <p:cNvPr id="1491" name="Slide Title"/>
          <p:cNvSpPr txBox="1">
            <a:spLocks noGrp="1"/>
          </p:cNvSpPr>
          <p:nvPr>
            <p:ph type="title" hasCustomPrompt="1"/>
          </p:nvPr>
        </p:nvSpPr>
        <p:spPr>
          <a:xfrm>
            <a:off x="635000" y="1943100"/>
            <a:ext cx="4826000" cy="1600101"/>
          </a:xfrm>
          <a:prstGeom prst="rect">
            <a:avLst/>
          </a:prstGeom>
        </p:spPr>
        <p:txBody>
          <a:bodyPr lIns="25400" tIns="25400" rIns="25400" bIns="25400" anchor="b">
            <a:normAutofit/>
          </a:bodyPr>
          <a:lstStyle>
            <a:lvl1pPr algn="ctr" defTabSz="412750">
              <a:lnSpc>
                <a:spcPct val="80000"/>
              </a:lnSpc>
              <a:defRPr sz="4200" spc="-126">
                <a:gradFill flip="none" rotWithShape="1">
                  <a:gsLst>
                    <a:gs pos="0">
                      <a:srgbClr val="FFFFFF"/>
                    </a:gs>
                    <a:gs pos="100000">
                      <a:srgbClr val="929292"/>
                    </a:gs>
                  </a:gsLst>
                  <a:lin ang="5400000" scaled="0"/>
                </a:gradFill>
                <a:latin typeface="Graphik-SemiboldItalic"/>
                <a:ea typeface="Graphik-SemiboldItalic"/>
                <a:cs typeface="Graphik-SemiboldItalic"/>
                <a:sym typeface="Graphik Semibold"/>
              </a:defRPr>
            </a:lvl1pPr>
          </a:lstStyle>
          <a:p>
            <a:r>
              <a:t>Slide Title</a:t>
            </a:r>
          </a:p>
        </p:txBody>
      </p:sp>
      <p:sp>
        <p:nvSpPr>
          <p:cNvPr id="1492" name="Body Level One…"/>
          <p:cNvSpPr txBox="1">
            <a:spLocks noGrp="1"/>
          </p:cNvSpPr>
          <p:nvPr>
            <p:ph type="body" sz="quarter" idx="1" hasCustomPrompt="1"/>
          </p:nvPr>
        </p:nvSpPr>
        <p:spPr>
          <a:xfrm>
            <a:off x="635000" y="3422650"/>
            <a:ext cx="4826000" cy="2832100"/>
          </a:xfrm>
          <a:prstGeom prst="rect">
            <a:avLst/>
          </a:prstGeom>
        </p:spPr>
        <p:txBody>
          <a:bodyPr lIns="25400" tIns="25400" rIns="25400" bIns="25400">
            <a:normAutofit/>
          </a:bodyPr>
          <a:lstStyle>
            <a:lvl1pPr marL="0" indent="0" algn="ctr" defTabSz="412750">
              <a:spcBef>
                <a:spcPts val="0"/>
              </a:spcBef>
              <a:buClrTx/>
              <a:buSzTx/>
              <a:buFontTx/>
              <a:buNone/>
              <a:defRPr sz="2600">
                <a:solidFill>
                  <a:srgbClr val="D5D5D5"/>
                </a:solidFill>
                <a:latin typeface="Graphik-Medium"/>
                <a:ea typeface="Graphik-Medium"/>
                <a:cs typeface="Graphik-Medium"/>
                <a:sym typeface="Graphik Medium"/>
              </a:defRPr>
            </a:lvl1pPr>
            <a:lvl2pPr marL="0" indent="457200" algn="ctr" defTabSz="412750">
              <a:spcBef>
                <a:spcPts val="0"/>
              </a:spcBef>
              <a:buClrTx/>
              <a:buSzTx/>
              <a:buFontTx/>
              <a:buNone/>
              <a:defRPr sz="2600">
                <a:solidFill>
                  <a:srgbClr val="D5D5D5"/>
                </a:solidFill>
                <a:latin typeface="Graphik-Medium"/>
                <a:ea typeface="Graphik-Medium"/>
                <a:cs typeface="Graphik-Medium"/>
                <a:sym typeface="Graphik Medium"/>
              </a:defRPr>
            </a:lvl2pPr>
            <a:lvl3pPr marL="0" indent="914400" algn="ctr" defTabSz="412750">
              <a:spcBef>
                <a:spcPts val="0"/>
              </a:spcBef>
              <a:buClrTx/>
              <a:buSzTx/>
              <a:buFontTx/>
              <a:buNone/>
              <a:defRPr sz="2600">
                <a:solidFill>
                  <a:srgbClr val="D5D5D5"/>
                </a:solidFill>
                <a:latin typeface="Graphik-Medium"/>
                <a:ea typeface="Graphik-Medium"/>
                <a:cs typeface="Graphik-Medium"/>
                <a:sym typeface="Graphik Medium"/>
              </a:defRPr>
            </a:lvl3pPr>
            <a:lvl4pPr marL="0" indent="1371600" algn="ctr" defTabSz="412750">
              <a:spcBef>
                <a:spcPts val="0"/>
              </a:spcBef>
              <a:buClrTx/>
              <a:buSzTx/>
              <a:buFontTx/>
              <a:buNone/>
              <a:defRPr sz="2600">
                <a:solidFill>
                  <a:srgbClr val="D5D5D5"/>
                </a:solidFill>
                <a:latin typeface="Graphik-Medium"/>
                <a:ea typeface="Graphik-Medium"/>
                <a:cs typeface="Graphik-Medium"/>
                <a:sym typeface="Graphik Medium"/>
              </a:defRPr>
            </a:lvl4pPr>
            <a:lvl5pPr marL="0" indent="1828800" algn="ctr" defTabSz="412750">
              <a:spcBef>
                <a:spcPts val="0"/>
              </a:spcBef>
              <a:buClrTx/>
              <a:buSzTx/>
              <a:buFontTx/>
              <a:buNone/>
              <a:defRPr sz="2600">
                <a:solidFill>
                  <a:srgbClr val="D5D5D5"/>
                </a:solidFill>
                <a:latin typeface="Graphik-Medium"/>
                <a:ea typeface="Graphik-Medium"/>
                <a:cs typeface="Graphik-Medium"/>
                <a:sym typeface="Graphik Medium"/>
              </a:defRPr>
            </a:lvl5pPr>
          </a:lstStyle>
          <a:p>
            <a:r>
              <a:t>Slide Subtitle</a:t>
            </a:r>
          </a:p>
          <a:p>
            <a:pPr lvl="1"/>
            <a:endParaRPr/>
          </a:p>
          <a:p>
            <a:pPr lvl="2"/>
            <a:endParaRPr/>
          </a:p>
          <a:p>
            <a:pPr lvl="3"/>
            <a:endParaRPr/>
          </a:p>
          <a:p>
            <a:pPr lvl="4"/>
            <a:endParaRPr/>
          </a:p>
        </p:txBody>
      </p:sp>
      <p:sp>
        <p:nvSpPr>
          <p:cNvPr id="1493" name="Slide Number"/>
          <p:cNvSpPr txBox="1">
            <a:spLocks noGrp="1"/>
          </p:cNvSpPr>
          <p:nvPr>
            <p:ph type="sldNum" sz="quarter" idx="2"/>
          </p:nvPr>
        </p:nvSpPr>
        <p:spPr>
          <a:xfrm>
            <a:off x="5985636" y="6546850"/>
            <a:ext cx="214377" cy="227204"/>
          </a:xfrm>
          <a:prstGeom prst="rect">
            <a:avLst/>
          </a:prstGeom>
        </p:spPr>
        <p:txBody>
          <a:bodyPr lIns="25400" tIns="25400" rIns="25400" bIns="25400" anchor="b"/>
          <a:lstStyle>
            <a:lvl1pPr algn="ctr" defTabSz="412750">
              <a:defRPr sz="1100">
                <a:solidFill>
                  <a:srgbClr val="FFFFFF"/>
                </a:solidFill>
                <a:latin typeface="Graphik"/>
                <a:ea typeface="Graphik"/>
                <a:cs typeface="Graphik"/>
                <a:sym typeface="Graphik"/>
              </a:defRPr>
            </a:lvl1pPr>
          </a:lstStyle>
          <a:p>
            <a:fld id="{86CB4B4D-7CA3-9044-876B-883B54F8677D}" type="slidenum">
              <a:t>‹#›</a:t>
            </a:fld>
            <a:endParaRPr/>
          </a:p>
        </p:txBody>
      </p:sp>
    </p:spTree>
    <p:extLst>
      <p:ext uri="{BB962C8B-B14F-4D97-AF65-F5344CB8AC3E}">
        <p14:creationId xmlns:p14="http://schemas.microsoft.com/office/powerpoint/2010/main" val="1074300850"/>
      </p:ext>
    </p:extLst>
  </p:cSld>
  <p:clrMapOvr>
    <a:masterClrMapping/>
  </p:clrMapOvr>
  <p:transition spd="med"/>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D78E1-9F6C-6947-A0CC-EA8F6EF824F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3AD7F27-CE4E-8846-A6AE-FA2740DE1BB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793F39-705A-DC44-9F08-5444E898E920}"/>
              </a:ext>
            </a:extLst>
          </p:cNvPr>
          <p:cNvSpPr>
            <a:spLocks noGrp="1"/>
          </p:cNvSpPr>
          <p:nvPr>
            <p:ph type="dt" sz="half" idx="10"/>
          </p:nvPr>
        </p:nvSpPr>
        <p:spPr/>
        <p:txBody>
          <a:bodyPr/>
          <a:lstStyle/>
          <a:p>
            <a:fld id="{FAB062F0-E30C-9641-8DD5-AAB23FC6A33F}" type="datetimeFigureOut">
              <a:rPr lang="en-US" smtClean="0"/>
              <a:t>11/25/2020</a:t>
            </a:fld>
            <a:endParaRPr lang="en-US"/>
          </a:p>
        </p:txBody>
      </p:sp>
      <p:sp>
        <p:nvSpPr>
          <p:cNvPr id="5" name="Footer Placeholder 4">
            <a:extLst>
              <a:ext uri="{FF2B5EF4-FFF2-40B4-BE49-F238E27FC236}">
                <a16:creationId xmlns:a16="http://schemas.microsoft.com/office/drawing/2014/main" id="{3CD7C82E-2E23-AF48-8B6A-52B4325F6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3B975-2042-7A49-B830-69367F4AFEB4}"/>
              </a:ext>
            </a:extLst>
          </p:cNvPr>
          <p:cNvSpPr>
            <a:spLocks noGrp="1"/>
          </p:cNvSpPr>
          <p:nvPr>
            <p:ph type="sldNum" sz="quarter" idx="12"/>
          </p:nvPr>
        </p:nvSpPr>
        <p:spPr/>
        <p:txBody>
          <a:bodyPr/>
          <a:lstStyle/>
          <a:p>
            <a:fld id="{B51BEBC1-5C03-DC4C-BAF6-22676D5FBF55}" type="slidenum">
              <a:rPr lang="en-US" smtClean="0"/>
              <a:t>‹#›</a:t>
            </a:fld>
            <a:endParaRPr lang="en-US"/>
          </a:p>
        </p:txBody>
      </p:sp>
    </p:spTree>
    <p:extLst>
      <p:ext uri="{BB962C8B-B14F-4D97-AF65-F5344CB8AC3E}">
        <p14:creationId xmlns:p14="http://schemas.microsoft.com/office/powerpoint/2010/main" val="105169020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B1AD-BB9D-E04C-9F82-260BBC2A6D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7AE485D-726F-0443-BF11-8D7F95637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6E8A04F-B493-9441-B6B4-884721DFA04E}"/>
              </a:ext>
            </a:extLst>
          </p:cNvPr>
          <p:cNvSpPr>
            <a:spLocks noGrp="1"/>
          </p:cNvSpPr>
          <p:nvPr>
            <p:ph type="dt" sz="half" idx="10"/>
          </p:nvPr>
        </p:nvSpPr>
        <p:spPr/>
        <p:txBody>
          <a:bodyPr/>
          <a:lstStyle/>
          <a:p>
            <a:fld id="{FAB062F0-E30C-9641-8DD5-AAB23FC6A33F}" type="datetimeFigureOut">
              <a:rPr lang="en-US" smtClean="0"/>
              <a:t>11/25/2020</a:t>
            </a:fld>
            <a:endParaRPr lang="en-US"/>
          </a:p>
        </p:txBody>
      </p:sp>
      <p:sp>
        <p:nvSpPr>
          <p:cNvPr id="5" name="Footer Placeholder 4">
            <a:extLst>
              <a:ext uri="{FF2B5EF4-FFF2-40B4-BE49-F238E27FC236}">
                <a16:creationId xmlns:a16="http://schemas.microsoft.com/office/drawing/2014/main" id="{37391279-800F-C34C-8EA6-E1B9E9F76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D1E6F2-0B0E-864B-B3A0-905C33441776}"/>
              </a:ext>
            </a:extLst>
          </p:cNvPr>
          <p:cNvSpPr>
            <a:spLocks noGrp="1"/>
          </p:cNvSpPr>
          <p:nvPr>
            <p:ph type="sldNum" sz="quarter" idx="12"/>
          </p:nvPr>
        </p:nvSpPr>
        <p:spPr/>
        <p:txBody>
          <a:bodyPr/>
          <a:lstStyle/>
          <a:p>
            <a:fld id="{B51BEBC1-5C03-DC4C-BAF6-22676D5FBF55}" type="slidenum">
              <a:rPr lang="en-US" smtClean="0"/>
              <a:t>‹#›</a:t>
            </a:fld>
            <a:endParaRPr lang="en-US"/>
          </a:p>
        </p:txBody>
      </p:sp>
    </p:spTree>
    <p:extLst>
      <p:ext uri="{BB962C8B-B14F-4D97-AF65-F5344CB8AC3E}">
        <p14:creationId xmlns:p14="http://schemas.microsoft.com/office/powerpoint/2010/main" val="1661236420"/>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0EEE-2C3F-CC46-B0BE-EAE05EDE49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B1B00F-C811-154C-9306-CF9C2B75E93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C379396-C83B-E24A-8E04-5819256681A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215BCA6-0A81-8346-82C2-181303DBFDCA}"/>
              </a:ext>
            </a:extLst>
          </p:cNvPr>
          <p:cNvSpPr>
            <a:spLocks noGrp="1"/>
          </p:cNvSpPr>
          <p:nvPr>
            <p:ph type="dt" sz="half" idx="10"/>
          </p:nvPr>
        </p:nvSpPr>
        <p:spPr/>
        <p:txBody>
          <a:bodyPr/>
          <a:lstStyle/>
          <a:p>
            <a:fld id="{FAB062F0-E30C-9641-8DD5-AAB23FC6A33F}" type="datetimeFigureOut">
              <a:rPr lang="en-US" smtClean="0"/>
              <a:t>11/25/2020</a:t>
            </a:fld>
            <a:endParaRPr lang="en-US"/>
          </a:p>
        </p:txBody>
      </p:sp>
      <p:sp>
        <p:nvSpPr>
          <p:cNvPr id="6" name="Footer Placeholder 5">
            <a:extLst>
              <a:ext uri="{FF2B5EF4-FFF2-40B4-BE49-F238E27FC236}">
                <a16:creationId xmlns:a16="http://schemas.microsoft.com/office/drawing/2014/main" id="{5CB6810C-F0B0-E24D-B29D-9C0011616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F74D10-444E-3A47-9836-21E5D388411F}"/>
              </a:ext>
            </a:extLst>
          </p:cNvPr>
          <p:cNvSpPr>
            <a:spLocks noGrp="1"/>
          </p:cNvSpPr>
          <p:nvPr>
            <p:ph type="sldNum" sz="quarter" idx="12"/>
          </p:nvPr>
        </p:nvSpPr>
        <p:spPr/>
        <p:txBody>
          <a:bodyPr/>
          <a:lstStyle/>
          <a:p>
            <a:fld id="{B51BEBC1-5C03-DC4C-BAF6-22676D5FBF55}" type="slidenum">
              <a:rPr lang="en-US" smtClean="0"/>
              <a:t>‹#›</a:t>
            </a:fld>
            <a:endParaRPr lang="en-US"/>
          </a:p>
        </p:txBody>
      </p:sp>
    </p:spTree>
    <p:extLst>
      <p:ext uri="{BB962C8B-B14F-4D97-AF65-F5344CB8AC3E}">
        <p14:creationId xmlns:p14="http://schemas.microsoft.com/office/powerpoint/2010/main" val="107469051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4CC4-69A4-8C4F-AFF8-545BEA0346C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883753-3BF4-ED41-BD75-6F507B154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490F15-7965-9748-9B09-3F5C00EA5B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C06741-E22C-F84B-9835-68BCB49CE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2819F4-DE96-DE47-9940-7639F1C3EF8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65A41FE-D608-2D4D-BED4-B1A3B6306391}"/>
              </a:ext>
            </a:extLst>
          </p:cNvPr>
          <p:cNvSpPr>
            <a:spLocks noGrp="1"/>
          </p:cNvSpPr>
          <p:nvPr>
            <p:ph type="dt" sz="half" idx="10"/>
          </p:nvPr>
        </p:nvSpPr>
        <p:spPr/>
        <p:txBody>
          <a:bodyPr/>
          <a:lstStyle/>
          <a:p>
            <a:fld id="{FAB062F0-E30C-9641-8DD5-AAB23FC6A33F}" type="datetimeFigureOut">
              <a:rPr lang="en-US" smtClean="0"/>
              <a:t>11/25/2020</a:t>
            </a:fld>
            <a:endParaRPr lang="en-US"/>
          </a:p>
        </p:txBody>
      </p:sp>
      <p:sp>
        <p:nvSpPr>
          <p:cNvPr id="8" name="Footer Placeholder 7">
            <a:extLst>
              <a:ext uri="{FF2B5EF4-FFF2-40B4-BE49-F238E27FC236}">
                <a16:creationId xmlns:a16="http://schemas.microsoft.com/office/drawing/2014/main" id="{828A1D46-E56C-924B-BD73-8DDD2AD0AF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887926-FB3F-9E4B-BDCD-0B4CB8762BCC}"/>
              </a:ext>
            </a:extLst>
          </p:cNvPr>
          <p:cNvSpPr>
            <a:spLocks noGrp="1"/>
          </p:cNvSpPr>
          <p:nvPr>
            <p:ph type="sldNum" sz="quarter" idx="12"/>
          </p:nvPr>
        </p:nvSpPr>
        <p:spPr/>
        <p:txBody>
          <a:bodyPr/>
          <a:lstStyle/>
          <a:p>
            <a:fld id="{B51BEBC1-5C03-DC4C-BAF6-22676D5FBF55}" type="slidenum">
              <a:rPr lang="en-US" smtClean="0"/>
              <a:t>‹#›</a:t>
            </a:fld>
            <a:endParaRPr lang="en-US"/>
          </a:p>
        </p:txBody>
      </p:sp>
    </p:spTree>
    <p:extLst>
      <p:ext uri="{BB962C8B-B14F-4D97-AF65-F5344CB8AC3E}">
        <p14:creationId xmlns:p14="http://schemas.microsoft.com/office/powerpoint/2010/main" val="1179871157"/>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ABDB-8641-A249-A57E-7C2734797E5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24EA22E-1263-8344-AF26-26273C81358C}"/>
              </a:ext>
            </a:extLst>
          </p:cNvPr>
          <p:cNvSpPr>
            <a:spLocks noGrp="1"/>
          </p:cNvSpPr>
          <p:nvPr>
            <p:ph type="dt" sz="half" idx="10"/>
          </p:nvPr>
        </p:nvSpPr>
        <p:spPr/>
        <p:txBody>
          <a:bodyPr/>
          <a:lstStyle/>
          <a:p>
            <a:fld id="{FAB062F0-E30C-9641-8DD5-AAB23FC6A33F}" type="datetimeFigureOut">
              <a:rPr lang="en-US" smtClean="0"/>
              <a:t>11/25/2020</a:t>
            </a:fld>
            <a:endParaRPr lang="en-US"/>
          </a:p>
        </p:txBody>
      </p:sp>
      <p:sp>
        <p:nvSpPr>
          <p:cNvPr id="4" name="Footer Placeholder 3">
            <a:extLst>
              <a:ext uri="{FF2B5EF4-FFF2-40B4-BE49-F238E27FC236}">
                <a16:creationId xmlns:a16="http://schemas.microsoft.com/office/drawing/2014/main" id="{45CEA665-DD15-1748-957E-B2554A2422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132302-B24D-0148-9597-D09E83853CB4}"/>
              </a:ext>
            </a:extLst>
          </p:cNvPr>
          <p:cNvSpPr>
            <a:spLocks noGrp="1"/>
          </p:cNvSpPr>
          <p:nvPr>
            <p:ph type="sldNum" sz="quarter" idx="12"/>
          </p:nvPr>
        </p:nvSpPr>
        <p:spPr/>
        <p:txBody>
          <a:bodyPr/>
          <a:lstStyle/>
          <a:p>
            <a:fld id="{B51BEBC1-5C03-DC4C-BAF6-22676D5FBF55}" type="slidenum">
              <a:rPr lang="en-US" smtClean="0"/>
              <a:t>‹#›</a:t>
            </a:fld>
            <a:endParaRPr lang="en-US"/>
          </a:p>
        </p:txBody>
      </p:sp>
    </p:spTree>
    <p:extLst>
      <p:ext uri="{BB962C8B-B14F-4D97-AF65-F5344CB8AC3E}">
        <p14:creationId xmlns:p14="http://schemas.microsoft.com/office/powerpoint/2010/main" val="2389046359"/>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13240B-34F1-934C-BF7A-240E356081BE}"/>
              </a:ext>
            </a:extLst>
          </p:cNvPr>
          <p:cNvSpPr>
            <a:spLocks noGrp="1"/>
          </p:cNvSpPr>
          <p:nvPr>
            <p:ph type="dt" sz="half" idx="10"/>
          </p:nvPr>
        </p:nvSpPr>
        <p:spPr/>
        <p:txBody>
          <a:bodyPr/>
          <a:lstStyle/>
          <a:p>
            <a:fld id="{FAB062F0-E30C-9641-8DD5-AAB23FC6A33F}" type="datetimeFigureOut">
              <a:rPr lang="en-US" smtClean="0"/>
              <a:t>11/25/2020</a:t>
            </a:fld>
            <a:endParaRPr lang="en-US"/>
          </a:p>
        </p:txBody>
      </p:sp>
      <p:sp>
        <p:nvSpPr>
          <p:cNvPr id="3" name="Footer Placeholder 2">
            <a:extLst>
              <a:ext uri="{FF2B5EF4-FFF2-40B4-BE49-F238E27FC236}">
                <a16:creationId xmlns:a16="http://schemas.microsoft.com/office/drawing/2014/main" id="{8F47F7EC-604B-344C-97FB-18FC3AC859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668B20-6003-2845-8FD5-A0FCCDDFCD4E}"/>
              </a:ext>
            </a:extLst>
          </p:cNvPr>
          <p:cNvSpPr>
            <a:spLocks noGrp="1"/>
          </p:cNvSpPr>
          <p:nvPr>
            <p:ph type="sldNum" sz="quarter" idx="12"/>
          </p:nvPr>
        </p:nvSpPr>
        <p:spPr/>
        <p:txBody>
          <a:bodyPr/>
          <a:lstStyle/>
          <a:p>
            <a:fld id="{B51BEBC1-5C03-DC4C-BAF6-22676D5FBF55}" type="slidenum">
              <a:rPr lang="en-US" smtClean="0"/>
              <a:t>‹#›</a:t>
            </a:fld>
            <a:endParaRPr lang="en-US"/>
          </a:p>
        </p:txBody>
      </p:sp>
    </p:spTree>
    <p:extLst>
      <p:ext uri="{BB962C8B-B14F-4D97-AF65-F5344CB8AC3E}">
        <p14:creationId xmlns:p14="http://schemas.microsoft.com/office/powerpoint/2010/main" val="1490670339"/>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A957-FF95-634F-93B3-9F2F8D89D1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27D920A-2D68-F646-9906-201B43856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ED7235C-B84E-3E4F-9A84-69121DF96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21AECAF-4BF8-634A-B4C4-0ED88BB2CDF4}"/>
              </a:ext>
            </a:extLst>
          </p:cNvPr>
          <p:cNvSpPr>
            <a:spLocks noGrp="1"/>
          </p:cNvSpPr>
          <p:nvPr>
            <p:ph type="dt" sz="half" idx="10"/>
          </p:nvPr>
        </p:nvSpPr>
        <p:spPr/>
        <p:txBody>
          <a:bodyPr/>
          <a:lstStyle/>
          <a:p>
            <a:fld id="{FAB062F0-E30C-9641-8DD5-AAB23FC6A33F}" type="datetimeFigureOut">
              <a:rPr lang="en-US" smtClean="0"/>
              <a:t>11/25/2020</a:t>
            </a:fld>
            <a:endParaRPr lang="en-US"/>
          </a:p>
        </p:txBody>
      </p:sp>
      <p:sp>
        <p:nvSpPr>
          <p:cNvPr id="6" name="Footer Placeholder 5">
            <a:extLst>
              <a:ext uri="{FF2B5EF4-FFF2-40B4-BE49-F238E27FC236}">
                <a16:creationId xmlns:a16="http://schemas.microsoft.com/office/drawing/2014/main" id="{6683B9EF-B13C-7641-ABCB-1203DA683F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854C2-C74E-3649-A0A1-5AD6B89328C0}"/>
              </a:ext>
            </a:extLst>
          </p:cNvPr>
          <p:cNvSpPr>
            <a:spLocks noGrp="1"/>
          </p:cNvSpPr>
          <p:nvPr>
            <p:ph type="sldNum" sz="quarter" idx="12"/>
          </p:nvPr>
        </p:nvSpPr>
        <p:spPr/>
        <p:txBody>
          <a:bodyPr/>
          <a:lstStyle/>
          <a:p>
            <a:fld id="{B51BEBC1-5C03-DC4C-BAF6-22676D5FBF55}" type="slidenum">
              <a:rPr lang="en-US" smtClean="0"/>
              <a:t>‹#›</a:t>
            </a:fld>
            <a:endParaRPr lang="en-US"/>
          </a:p>
        </p:txBody>
      </p:sp>
    </p:spTree>
    <p:extLst>
      <p:ext uri="{BB962C8B-B14F-4D97-AF65-F5344CB8AC3E}">
        <p14:creationId xmlns:p14="http://schemas.microsoft.com/office/powerpoint/2010/main" val="39644359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7B2B-AA08-444C-AB28-96893B1859C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20B9160-258B-6C49-86E7-949702E577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973C89-4D0F-A543-9FEE-27C40CE3C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C2101E-803F-6149-9AF8-37977FBC0093}"/>
              </a:ext>
            </a:extLst>
          </p:cNvPr>
          <p:cNvSpPr>
            <a:spLocks noGrp="1"/>
          </p:cNvSpPr>
          <p:nvPr>
            <p:ph type="dt" sz="half" idx="10"/>
          </p:nvPr>
        </p:nvSpPr>
        <p:spPr/>
        <p:txBody>
          <a:bodyPr/>
          <a:lstStyle/>
          <a:p>
            <a:fld id="{FAB062F0-E30C-9641-8DD5-AAB23FC6A33F}" type="datetimeFigureOut">
              <a:rPr lang="en-US" smtClean="0"/>
              <a:t>11/25/2020</a:t>
            </a:fld>
            <a:endParaRPr lang="en-US"/>
          </a:p>
        </p:txBody>
      </p:sp>
      <p:sp>
        <p:nvSpPr>
          <p:cNvPr id="6" name="Footer Placeholder 5">
            <a:extLst>
              <a:ext uri="{FF2B5EF4-FFF2-40B4-BE49-F238E27FC236}">
                <a16:creationId xmlns:a16="http://schemas.microsoft.com/office/drawing/2014/main" id="{FF52A6C9-A579-A94C-85BE-FE8A194E5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392C0-2A85-454E-9ED0-1E174150799D}"/>
              </a:ext>
            </a:extLst>
          </p:cNvPr>
          <p:cNvSpPr>
            <a:spLocks noGrp="1"/>
          </p:cNvSpPr>
          <p:nvPr>
            <p:ph type="sldNum" sz="quarter" idx="12"/>
          </p:nvPr>
        </p:nvSpPr>
        <p:spPr/>
        <p:txBody>
          <a:bodyPr/>
          <a:lstStyle/>
          <a:p>
            <a:fld id="{B51BEBC1-5C03-DC4C-BAF6-22676D5FBF55}" type="slidenum">
              <a:rPr lang="en-US" smtClean="0"/>
              <a:t>‹#›</a:t>
            </a:fld>
            <a:endParaRPr lang="en-US"/>
          </a:p>
        </p:txBody>
      </p:sp>
    </p:spTree>
    <p:extLst>
      <p:ext uri="{BB962C8B-B14F-4D97-AF65-F5344CB8AC3E}">
        <p14:creationId xmlns:p14="http://schemas.microsoft.com/office/powerpoint/2010/main" val="241353028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645F5-0FFA-4F40-BB93-6BDCA4332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9E2FB5C-C623-F44D-876E-1DB5D96E5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F79949-C875-A54D-9215-59FBE7B31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062F0-E30C-9641-8DD5-AAB23FC6A33F}" type="datetimeFigureOut">
              <a:rPr lang="en-US" smtClean="0"/>
              <a:t>11/25/2020</a:t>
            </a:fld>
            <a:endParaRPr lang="en-US"/>
          </a:p>
        </p:txBody>
      </p:sp>
      <p:sp>
        <p:nvSpPr>
          <p:cNvPr id="5" name="Footer Placeholder 4">
            <a:extLst>
              <a:ext uri="{FF2B5EF4-FFF2-40B4-BE49-F238E27FC236}">
                <a16:creationId xmlns:a16="http://schemas.microsoft.com/office/drawing/2014/main" id="{35AE5A7E-DFE7-424A-B0E3-1CD39EE8C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A4D52-A6D8-4741-A512-D29F52336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1BEBC1-5C03-DC4C-BAF6-22676D5FBF55}" type="slidenum">
              <a:rPr lang="en-US" smtClean="0"/>
              <a:t>‹#›</a:t>
            </a:fld>
            <a:endParaRPr lang="en-US"/>
          </a:p>
        </p:txBody>
      </p:sp>
    </p:spTree>
    <p:extLst>
      <p:ext uri="{BB962C8B-B14F-4D97-AF65-F5344CB8AC3E}">
        <p14:creationId xmlns:p14="http://schemas.microsoft.com/office/powerpoint/2010/main" val="102119925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 name="Big Data Analytics Project"/>
          <p:cNvSpPr txBox="1">
            <a:spLocks noGrp="1"/>
          </p:cNvSpPr>
          <p:nvPr>
            <p:ph type="title"/>
          </p:nvPr>
        </p:nvSpPr>
        <p:spPr>
          <a:prstGeom prst="rect">
            <a:avLst/>
          </a:prstGeom>
        </p:spPr>
        <p:txBody>
          <a:bodyPr/>
          <a:lstStyle/>
          <a:p>
            <a:r>
              <a:t>Big Data Analytics Project</a:t>
            </a:r>
          </a:p>
        </p:txBody>
      </p:sp>
      <p:sp>
        <p:nvSpPr>
          <p:cNvPr id="1532" name="10/06/20"/>
          <p:cNvSpPr txBox="1">
            <a:spLocks noGrp="1"/>
          </p:cNvSpPr>
          <p:nvPr>
            <p:ph type="body" sz="quarter"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t">
            <a:normAutofit/>
          </a:bodyPr>
          <a:lstStyle/>
          <a:p>
            <a:r>
              <a:rPr lang="en-US"/>
              <a:t>11/17/20</a:t>
            </a:r>
            <a:endParaRPr/>
          </a:p>
        </p:txBody>
      </p:sp>
      <p:sp>
        <p:nvSpPr>
          <p:cNvPr id="1533" name="Phase 1"/>
          <p:cNvSpPr txBox="1">
            <a:spLocks noGrp="1"/>
          </p:cNvSpPr>
          <p:nvPr>
            <p:ph type="body" sz="quarter" idx="1"/>
          </p:nvPr>
        </p:nvSpPr>
        <p:spPr>
          <a:prstGeom prst="rect">
            <a:avLst/>
          </a:prstGeom>
        </p:spPr>
        <p:txBody>
          <a:bodyPr/>
          <a:lstStyle>
            <a:lvl1pPr defTabSz="1219169">
              <a:lnSpc>
                <a:spcPct val="90000"/>
              </a:lnSpc>
              <a:defRPr sz="58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t>Phase </a:t>
            </a:r>
            <a:r>
              <a:rPr lang="en-US"/>
              <a:t>2</a:t>
            </a:r>
            <a:endParaRPr/>
          </a:p>
        </p:txBody>
      </p:sp>
      <p:sp>
        <p:nvSpPr>
          <p:cNvPr id="5" name="Big Data Analytics Project">
            <a:extLst>
              <a:ext uri="{FF2B5EF4-FFF2-40B4-BE49-F238E27FC236}">
                <a16:creationId xmlns:a16="http://schemas.microsoft.com/office/drawing/2014/main" id="{1D92BDC1-E2BA-F247-9CD1-6CF3F544B556}"/>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Abhishek</a:t>
            </a:r>
          </a:p>
        </p:txBody>
      </p:sp>
    </p:spTree>
    <p:extLst>
      <p:ext uri="{BB962C8B-B14F-4D97-AF65-F5344CB8AC3E}">
        <p14:creationId xmlns:p14="http://schemas.microsoft.com/office/powerpoint/2010/main" val="106735273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45D6-C50E-4BE8-BC0D-B09B7DB7E50D}"/>
              </a:ext>
            </a:extLst>
          </p:cNvPr>
          <p:cNvSpPr>
            <a:spLocks noGrp="1"/>
          </p:cNvSpPr>
          <p:nvPr>
            <p:ph type="title"/>
          </p:nvPr>
        </p:nvSpPr>
        <p:spPr/>
        <p:txBody>
          <a:bodyPr/>
          <a:lstStyle/>
          <a:p>
            <a:r>
              <a:rPr lang="en-US"/>
              <a:t>Data Visualization</a:t>
            </a:r>
          </a:p>
        </p:txBody>
      </p:sp>
      <p:sp>
        <p:nvSpPr>
          <p:cNvPr id="5" name="Big Data Analytics Project">
            <a:extLst>
              <a:ext uri="{FF2B5EF4-FFF2-40B4-BE49-F238E27FC236}">
                <a16:creationId xmlns:a16="http://schemas.microsoft.com/office/drawing/2014/main" id="{1C2A2415-FE3B-6A4F-AAA1-9E34626D1883}"/>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Bikram</a:t>
            </a:r>
          </a:p>
        </p:txBody>
      </p:sp>
    </p:spTree>
    <p:extLst>
      <p:ext uri="{BB962C8B-B14F-4D97-AF65-F5344CB8AC3E}">
        <p14:creationId xmlns:p14="http://schemas.microsoft.com/office/powerpoint/2010/main" val="326648151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4E50-E89B-4F07-B644-9ECA0BD74A47}"/>
              </a:ext>
            </a:extLst>
          </p:cNvPr>
          <p:cNvSpPr>
            <a:spLocks noGrp="1"/>
          </p:cNvSpPr>
          <p:nvPr>
            <p:ph type="title"/>
          </p:nvPr>
        </p:nvSpPr>
        <p:spPr>
          <a:xfrm>
            <a:off x="462472" y="-468822"/>
            <a:ext cx="10922000" cy="1939727"/>
          </a:xfrm>
        </p:spPr>
        <p:txBody>
          <a:bodyPr/>
          <a:lstStyle/>
          <a:p>
            <a:r>
              <a:rPr lang="en-US"/>
              <a:t>21000 Records Data</a:t>
            </a:r>
          </a:p>
        </p:txBody>
      </p:sp>
      <p:pic>
        <p:nvPicPr>
          <p:cNvPr id="5" name="Picture 5" descr="Chart, bar chart&#10;&#10;Description automatically generated">
            <a:extLst>
              <a:ext uri="{FF2B5EF4-FFF2-40B4-BE49-F238E27FC236}">
                <a16:creationId xmlns:a16="http://schemas.microsoft.com/office/drawing/2014/main" id="{8ACF7BB1-3915-4EB2-BA71-6A056131FFE7}"/>
              </a:ext>
            </a:extLst>
          </p:cNvPr>
          <p:cNvPicPr>
            <a:picLocks noChangeAspect="1"/>
          </p:cNvPicPr>
          <p:nvPr/>
        </p:nvPicPr>
        <p:blipFill>
          <a:blip r:embed="rId2"/>
          <a:stretch>
            <a:fillRect/>
          </a:stretch>
        </p:blipFill>
        <p:spPr>
          <a:xfrm>
            <a:off x="2047016" y="1501778"/>
            <a:ext cx="8016295" cy="4937739"/>
          </a:xfrm>
          <a:prstGeom prst="rect">
            <a:avLst/>
          </a:prstGeom>
        </p:spPr>
      </p:pic>
      <p:sp>
        <p:nvSpPr>
          <p:cNvPr id="6" name="Big Data Analytics Project">
            <a:extLst>
              <a:ext uri="{FF2B5EF4-FFF2-40B4-BE49-F238E27FC236}">
                <a16:creationId xmlns:a16="http://schemas.microsoft.com/office/drawing/2014/main" id="{D8B09A92-66C5-0C4D-B15D-B60A8E16F471}"/>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Bikram</a:t>
            </a:r>
          </a:p>
        </p:txBody>
      </p:sp>
    </p:spTree>
    <p:extLst>
      <p:ext uri="{BB962C8B-B14F-4D97-AF65-F5344CB8AC3E}">
        <p14:creationId xmlns:p14="http://schemas.microsoft.com/office/powerpoint/2010/main" val="23248207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B245-A0EE-4742-B9A4-835F08205E05}"/>
              </a:ext>
            </a:extLst>
          </p:cNvPr>
          <p:cNvSpPr>
            <a:spLocks noGrp="1"/>
          </p:cNvSpPr>
          <p:nvPr>
            <p:ph type="title"/>
          </p:nvPr>
        </p:nvSpPr>
        <p:spPr>
          <a:xfrm>
            <a:off x="526143" y="-722993"/>
            <a:ext cx="10922000" cy="1939727"/>
          </a:xfrm>
        </p:spPr>
        <p:txBody>
          <a:bodyPr/>
          <a:lstStyle/>
          <a:p>
            <a:r>
              <a:rPr lang="en-US"/>
              <a:t>21000 Records Data</a:t>
            </a:r>
          </a:p>
        </p:txBody>
      </p:sp>
      <p:pic>
        <p:nvPicPr>
          <p:cNvPr id="6" name="Picture 6" descr="Chart, bar chart&#10;&#10;Description automatically generated">
            <a:extLst>
              <a:ext uri="{FF2B5EF4-FFF2-40B4-BE49-F238E27FC236}">
                <a16:creationId xmlns:a16="http://schemas.microsoft.com/office/drawing/2014/main" id="{6C1C340D-6583-450A-B4C0-EEEEC05993D5}"/>
              </a:ext>
            </a:extLst>
          </p:cNvPr>
          <p:cNvPicPr>
            <a:picLocks noChangeAspect="1"/>
          </p:cNvPicPr>
          <p:nvPr/>
        </p:nvPicPr>
        <p:blipFill>
          <a:blip r:embed="rId2"/>
          <a:stretch>
            <a:fillRect/>
          </a:stretch>
        </p:blipFill>
        <p:spPr>
          <a:xfrm>
            <a:off x="2222740" y="1352353"/>
            <a:ext cx="7760897" cy="4714011"/>
          </a:xfrm>
          <a:prstGeom prst="rect">
            <a:avLst/>
          </a:prstGeom>
        </p:spPr>
      </p:pic>
      <p:sp>
        <p:nvSpPr>
          <p:cNvPr id="4" name="Big Data Analytics Project">
            <a:extLst>
              <a:ext uri="{FF2B5EF4-FFF2-40B4-BE49-F238E27FC236}">
                <a16:creationId xmlns:a16="http://schemas.microsoft.com/office/drawing/2014/main" id="{EF583FB5-822F-3B4B-8D1C-5C1B93B283FF}"/>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Bikram</a:t>
            </a:r>
          </a:p>
        </p:txBody>
      </p:sp>
    </p:spTree>
    <p:extLst>
      <p:ext uri="{BB962C8B-B14F-4D97-AF65-F5344CB8AC3E}">
        <p14:creationId xmlns:p14="http://schemas.microsoft.com/office/powerpoint/2010/main" val="426610632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95D0-4CE0-43CE-9DDC-3FDDE767078B}"/>
              </a:ext>
            </a:extLst>
          </p:cNvPr>
          <p:cNvSpPr>
            <a:spLocks noGrp="1"/>
          </p:cNvSpPr>
          <p:nvPr>
            <p:ph type="title"/>
          </p:nvPr>
        </p:nvSpPr>
        <p:spPr/>
        <p:txBody>
          <a:bodyPr/>
          <a:lstStyle/>
          <a:p>
            <a:r>
              <a:rPr lang="en-US"/>
              <a:t>Choosing an Algorithm</a:t>
            </a:r>
          </a:p>
        </p:txBody>
      </p:sp>
      <p:sp>
        <p:nvSpPr>
          <p:cNvPr id="5" name="Big Data Analytics Project">
            <a:extLst>
              <a:ext uri="{FF2B5EF4-FFF2-40B4-BE49-F238E27FC236}">
                <a16:creationId xmlns:a16="http://schemas.microsoft.com/office/drawing/2014/main" id="{0781780A-E2F3-AC4C-92EE-6B59074A0862}"/>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Meng</a:t>
            </a:r>
          </a:p>
        </p:txBody>
      </p:sp>
    </p:spTree>
    <p:extLst>
      <p:ext uri="{BB962C8B-B14F-4D97-AF65-F5344CB8AC3E}">
        <p14:creationId xmlns:p14="http://schemas.microsoft.com/office/powerpoint/2010/main" val="339580042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ig Data Analytics Project">
            <a:extLst>
              <a:ext uri="{FF2B5EF4-FFF2-40B4-BE49-F238E27FC236}">
                <a16:creationId xmlns:a16="http://schemas.microsoft.com/office/drawing/2014/main" id="{0781780A-E2F3-AC4C-92EE-6B59074A0862}"/>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Meng</a:t>
            </a:r>
          </a:p>
        </p:txBody>
      </p:sp>
      <p:sp>
        <p:nvSpPr>
          <p:cNvPr id="4" name="Title 3">
            <a:extLst>
              <a:ext uri="{FF2B5EF4-FFF2-40B4-BE49-F238E27FC236}">
                <a16:creationId xmlns:a16="http://schemas.microsoft.com/office/drawing/2014/main" id="{B7F5ADFA-90AF-4985-A6F2-BF3D51AB05A4}"/>
              </a:ext>
            </a:extLst>
          </p:cNvPr>
          <p:cNvSpPr>
            <a:spLocks noGrp="1"/>
          </p:cNvSpPr>
          <p:nvPr>
            <p:ph type="title"/>
          </p:nvPr>
        </p:nvSpPr>
        <p:spPr>
          <a:xfrm>
            <a:off x="1530218" y="1484790"/>
            <a:ext cx="10069412" cy="4476174"/>
          </a:xfrm>
        </p:spPr>
        <p:txBody>
          <a:bodyPr>
            <a:normAutofit fontScale="90000"/>
          </a:bodyPr>
          <a:lstStyle/>
          <a:p>
            <a:pPr algn="l"/>
            <a:r>
              <a:rPr lang="en-US"/>
              <a:t>Decision Tree</a:t>
            </a:r>
            <a:br>
              <a:rPr lang="en-US"/>
            </a:br>
            <a:r>
              <a:rPr lang="en-US"/>
              <a:t>Logistic Regression</a:t>
            </a:r>
            <a:br>
              <a:rPr lang="en-US"/>
            </a:br>
            <a:r>
              <a:rPr lang="en-US"/>
              <a:t>Support Vector Machine (SVM)</a:t>
            </a:r>
            <a:br>
              <a:rPr lang="en-US"/>
            </a:br>
            <a:r>
              <a:rPr lang="en-US"/>
              <a:t>Naïve Bayes</a:t>
            </a:r>
            <a:br>
              <a:rPr lang="en-US"/>
            </a:br>
            <a:r>
              <a:rPr lang="en-US"/>
              <a:t>K-Nearest Neighbors(KNN)</a:t>
            </a:r>
            <a:br>
              <a:rPr lang="en-US"/>
            </a:br>
            <a:r>
              <a:rPr lang="en-US"/>
              <a:t>Random Forest</a:t>
            </a:r>
          </a:p>
        </p:txBody>
      </p:sp>
    </p:spTree>
    <p:extLst>
      <p:ext uri="{BB962C8B-B14F-4D97-AF65-F5344CB8AC3E}">
        <p14:creationId xmlns:p14="http://schemas.microsoft.com/office/powerpoint/2010/main" val="26254364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3962-B19D-4161-B424-CF373889F200}"/>
              </a:ext>
            </a:extLst>
          </p:cNvPr>
          <p:cNvSpPr>
            <a:spLocks noGrp="1"/>
          </p:cNvSpPr>
          <p:nvPr>
            <p:ph type="title"/>
          </p:nvPr>
        </p:nvSpPr>
        <p:spPr>
          <a:xfrm>
            <a:off x="351535" y="209524"/>
            <a:ext cx="10922000" cy="715085"/>
          </a:xfrm>
        </p:spPr>
        <p:txBody>
          <a:bodyPr>
            <a:normAutofit/>
          </a:bodyPr>
          <a:lstStyle/>
          <a:p>
            <a:r>
              <a:rPr lang="en-US" sz="4800"/>
              <a:t>Data Transformation</a:t>
            </a:r>
          </a:p>
        </p:txBody>
      </p:sp>
      <p:pic>
        <p:nvPicPr>
          <p:cNvPr id="6" name="Content Placeholder 5" descr="Graphical user interface, text, application&#10;&#10;Description automatically generated">
            <a:extLst>
              <a:ext uri="{FF2B5EF4-FFF2-40B4-BE49-F238E27FC236}">
                <a16:creationId xmlns:a16="http://schemas.microsoft.com/office/drawing/2014/main" id="{B89C2182-5754-463B-A5FB-806C05051AF1}"/>
              </a:ext>
            </a:extLst>
          </p:cNvPr>
          <p:cNvPicPr>
            <a:picLocks noChangeAspect="1"/>
          </p:cNvPicPr>
          <p:nvPr/>
        </p:nvPicPr>
        <p:blipFill>
          <a:blip r:embed="rId2"/>
          <a:stretch>
            <a:fillRect/>
          </a:stretch>
        </p:blipFill>
        <p:spPr>
          <a:xfrm>
            <a:off x="288776" y="1174325"/>
            <a:ext cx="11702314" cy="41496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Big Data Analytics Project">
            <a:extLst>
              <a:ext uri="{FF2B5EF4-FFF2-40B4-BE49-F238E27FC236}">
                <a16:creationId xmlns:a16="http://schemas.microsoft.com/office/drawing/2014/main" id="{694771C3-55D9-7043-B6B0-53918B20FABB}"/>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Meng</a:t>
            </a:r>
          </a:p>
        </p:txBody>
      </p:sp>
    </p:spTree>
    <p:extLst>
      <p:ext uri="{BB962C8B-B14F-4D97-AF65-F5344CB8AC3E}">
        <p14:creationId xmlns:p14="http://schemas.microsoft.com/office/powerpoint/2010/main" val="287661164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9A0F-BC43-46D2-A5FA-DB8AEE2E88F4}"/>
              </a:ext>
            </a:extLst>
          </p:cNvPr>
          <p:cNvSpPr>
            <a:spLocks noGrp="1"/>
          </p:cNvSpPr>
          <p:nvPr>
            <p:ph type="title"/>
          </p:nvPr>
        </p:nvSpPr>
        <p:spPr>
          <a:xfrm>
            <a:off x="635000" y="-110671"/>
            <a:ext cx="10922000" cy="1068870"/>
          </a:xfrm>
        </p:spPr>
        <p:txBody>
          <a:bodyPr/>
          <a:lstStyle/>
          <a:p>
            <a:r>
              <a:rPr lang="en-US" sz="4800" err="1"/>
              <a:t>OneHotEncode</a:t>
            </a:r>
            <a:r>
              <a:rPr lang="en-US" sz="4800"/>
              <a:t> Transform</a:t>
            </a:r>
          </a:p>
        </p:txBody>
      </p:sp>
      <p:graphicFrame>
        <p:nvGraphicFramePr>
          <p:cNvPr id="8" name="Table 11">
            <a:extLst>
              <a:ext uri="{FF2B5EF4-FFF2-40B4-BE49-F238E27FC236}">
                <a16:creationId xmlns:a16="http://schemas.microsoft.com/office/drawing/2014/main" id="{594A92D2-E1D3-4996-B811-8213C6B8C491}"/>
              </a:ext>
            </a:extLst>
          </p:cNvPr>
          <p:cNvGraphicFramePr>
            <a:graphicFrameLocks noGrp="1"/>
          </p:cNvGraphicFramePr>
          <p:nvPr>
            <p:extLst>
              <p:ext uri="{D42A27DB-BD31-4B8C-83A1-F6EECF244321}">
                <p14:modId xmlns:p14="http://schemas.microsoft.com/office/powerpoint/2010/main" val="2369115599"/>
              </p:ext>
            </p:extLst>
          </p:nvPr>
        </p:nvGraphicFramePr>
        <p:xfrm>
          <a:off x="564839" y="1065734"/>
          <a:ext cx="10876632" cy="4742514"/>
        </p:xfrm>
        <a:graphic>
          <a:graphicData uri="http://schemas.openxmlformats.org/drawingml/2006/table">
            <a:tbl>
              <a:tblPr firstRow="1" bandRow="1">
                <a:tableStyleId>{793D81CF-94F2-401A-BA57-92F5A7B2D0C5}</a:tableStyleId>
              </a:tblPr>
              <a:tblGrid>
                <a:gridCol w="1359579">
                  <a:extLst>
                    <a:ext uri="{9D8B030D-6E8A-4147-A177-3AD203B41FA5}">
                      <a16:colId xmlns:a16="http://schemas.microsoft.com/office/drawing/2014/main" val="2099875900"/>
                    </a:ext>
                  </a:extLst>
                </a:gridCol>
                <a:gridCol w="1359579">
                  <a:extLst>
                    <a:ext uri="{9D8B030D-6E8A-4147-A177-3AD203B41FA5}">
                      <a16:colId xmlns:a16="http://schemas.microsoft.com/office/drawing/2014/main" val="4154320511"/>
                    </a:ext>
                  </a:extLst>
                </a:gridCol>
                <a:gridCol w="1359579">
                  <a:extLst>
                    <a:ext uri="{9D8B030D-6E8A-4147-A177-3AD203B41FA5}">
                      <a16:colId xmlns:a16="http://schemas.microsoft.com/office/drawing/2014/main" val="1901077857"/>
                    </a:ext>
                  </a:extLst>
                </a:gridCol>
                <a:gridCol w="1359579">
                  <a:extLst>
                    <a:ext uri="{9D8B030D-6E8A-4147-A177-3AD203B41FA5}">
                      <a16:colId xmlns:a16="http://schemas.microsoft.com/office/drawing/2014/main" val="3578119043"/>
                    </a:ext>
                  </a:extLst>
                </a:gridCol>
                <a:gridCol w="1359579">
                  <a:extLst>
                    <a:ext uri="{9D8B030D-6E8A-4147-A177-3AD203B41FA5}">
                      <a16:colId xmlns:a16="http://schemas.microsoft.com/office/drawing/2014/main" val="2133367128"/>
                    </a:ext>
                  </a:extLst>
                </a:gridCol>
                <a:gridCol w="1359579">
                  <a:extLst>
                    <a:ext uri="{9D8B030D-6E8A-4147-A177-3AD203B41FA5}">
                      <a16:colId xmlns:a16="http://schemas.microsoft.com/office/drawing/2014/main" val="1973962872"/>
                    </a:ext>
                  </a:extLst>
                </a:gridCol>
                <a:gridCol w="1359579">
                  <a:extLst>
                    <a:ext uri="{9D8B030D-6E8A-4147-A177-3AD203B41FA5}">
                      <a16:colId xmlns:a16="http://schemas.microsoft.com/office/drawing/2014/main" val="1327663097"/>
                    </a:ext>
                  </a:extLst>
                </a:gridCol>
                <a:gridCol w="1359579">
                  <a:extLst>
                    <a:ext uri="{9D8B030D-6E8A-4147-A177-3AD203B41FA5}">
                      <a16:colId xmlns:a16="http://schemas.microsoft.com/office/drawing/2014/main" val="1818565096"/>
                    </a:ext>
                  </a:extLst>
                </a:gridCol>
              </a:tblGrid>
              <a:tr h="672264">
                <a:tc>
                  <a:txBody>
                    <a:bodyPr/>
                    <a:lstStyle/>
                    <a:p>
                      <a:pPr algn="ctr" fontAlgn="b"/>
                      <a:r>
                        <a:rPr lang="en-US" sz="1200" u="none" strike="noStrike" err="1">
                          <a:effectLst/>
                        </a:rPr>
                        <a:t>UniqueCarrier</a:t>
                      </a:r>
                      <a:r>
                        <a:rPr lang="en-US" sz="1200" u="none" strike="noStrike">
                          <a:effectLst/>
                        </a:rPr>
                        <a:t> </a:t>
                      </a:r>
                    </a:p>
                  </a:txBody>
                  <a:tcPr marL="9525" marR="9525" marT="9525" marB="0" anchor="ct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p>
                  </a:txBody>
                  <a:tcPr/>
                </a:tc>
                <a:tc>
                  <a:txBody>
                    <a:bodyPr/>
                    <a:lstStyle/>
                    <a:p>
                      <a:pPr algn="ctr" fontAlgn="b"/>
                      <a:r>
                        <a:rPr lang="en-US" sz="1200" u="none" strike="noStrike" err="1">
                          <a:effectLst/>
                        </a:rPr>
                        <a:t>UniqueCarrier_UA</a:t>
                      </a:r>
                      <a:endParaRPr lang="en-US" sz="1200" u="none" strike="noStrike">
                        <a:effectLst/>
                      </a:endParaRPr>
                    </a:p>
                  </a:txBody>
                  <a:tcPr marL="9525" marR="9525" marT="9525" marB="0" anchor="ctr"/>
                </a:tc>
                <a:tc>
                  <a:txBody>
                    <a:bodyPr/>
                    <a:lstStyle/>
                    <a:p>
                      <a:pPr algn="ctr" fontAlgn="b"/>
                      <a:r>
                        <a:rPr lang="en-US" sz="1200" u="none" strike="noStrike" err="1">
                          <a:effectLst/>
                        </a:rPr>
                        <a:t>UniqueCarrier_AA</a:t>
                      </a:r>
                      <a:endParaRPr lang="en-US" sz="1200" u="none" strike="noStrike">
                        <a:effectLst/>
                      </a:endParaRPr>
                    </a:p>
                  </a:txBody>
                  <a:tcPr marL="9525" marR="9525" marT="9525" marB="0" anchor="ctr"/>
                </a:tc>
                <a:tc>
                  <a:txBody>
                    <a:bodyPr/>
                    <a:lstStyle/>
                    <a:p>
                      <a:pPr algn="ctr" fontAlgn="b"/>
                      <a:r>
                        <a:rPr lang="en-US" sz="1200" u="none" strike="noStrike" err="1">
                          <a:effectLst/>
                        </a:rPr>
                        <a:t>UniqueCarrier_MQ</a:t>
                      </a:r>
                      <a:endParaRPr lang="en-US" sz="1200" u="none" strike="noStrike">
                        <a:effectLst/>
                      </a:endParaRPr>
                    </a:p>
                  </a:txBody>
                  <a:tcPr marL="9525" marR="9525" marT="9525" marB="0" anchor="ctr"/>
                </a:tc>
                <a:tc>
                  <a:txBody>
                    <a:bodyPr/>
                    <a:lstStyle/>
                    <a:p>
                      <a:pPr algn="ctr" fontAlgn="b"/>
                      <a:r>
                        <a:rPr lang="en-US" sz="1200" u="none" strike="noStrike" err="1">
                          <a:effectLst/>
                        </a:rPr>
                        <a:t>UniqueCarrier_OO</a:t>
                      </a:r>
                      <a:endParaRPr lang="en-US" sz="1200" u="none" strike="noStrike">
                        <a:effectLst/>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err="1">
                          <a:effectLst/>
                        </a:rPr>
                        <a:t>UniqueCarrier_CO</a:t>
                      </a:r>
                      <a:endParaRPr lang="en-US" sz="1200" u="none" strike="noStrike">
                        <a:effectLst/>
                      </a:endParaRPr>
                    </a:p>
                  </a:txBody>
                  <a:tcPr marL="9525" marR="9525" marT="9525" marB="0" anchor="ctr"/>
                </a:tc>
                <a:extLst>
                  <a:ext uri="{0D108BD9-81ED-4DB2-BD59-A6C34878D82A}">
                    <a16:rowId xmlns:a16="http://schemas.microsoft.com/office/drawing/2014/main" val="1518708283"/>
                  </a:ext>
                </a:extLst>
              </a:tr>
              <a:tr h="452250">
                <a:tc>
                  <a:txBody>
                    <a:bodyPr/>
                    <a:lstStyle/>
                    <a:p>
                      <a:pPr algn="ctr" fontAlgn="b"/>
                      <a:r>
                        <a:rPr lang="en-US" sz="1200" u="none" strike="noStrike">
                          <a:effectLst/>
                        </a:rPr>
                        <a:t>UA</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1</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0</a:t>
                      </a:r>
                    </a:p>
                  </a:txBody>
                  <a:tcPr marL="9525" marR="9525" marT="9525" marB="0" anchor="b"/>
                </a:tc>
                <a:extLst>
                  <a:ext uri="{0D108BD9-81ED-4DB2-BD59-A6C34878D82A}">
                    <a16:rowId xmlns:a16="http://schemas.microsoft.com/office/drawing/2014/main" val="1733961596"/>
                  </a:ext>
                </a:extLst>
              </a:tr>
              <a:tr h="452250">
                <a:tc>
                  <a:txBody>
                    <a:bodyPr/>
                    <a:lstStyle/>
                    <a:p>
                      <a:pPr algn="ctr" fontAlgn="b"/>
                      <a:r>
                        <a:rPr lang="en-US" sz="1200" u="none" strike="noStrike">
                          <a:effectLst/>
                        </a:rPr>
                        <a:t>AA</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1</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0</a:t>
                      </a:r>
                    </a:p>
                  </a:txBody>
                  <a:tcPr marL="9525" marR="9525" marT="9525" marB="0" anchor="b"/>
                </a:tc>
                <a:extLst>
                  <a:ext uri="{0D108BD9-81ED-4DB2-BD59-A6C34878D82A}">
                    <a16:rowId xmlns:a16="http://schemas.microsoft.com/office/drawing/2014/main" val="2390976186"/>
                  </a:ext>
                </a:extLst>
              </a:tr>
              <a:tr h="452250">
                <a:tc>
                  <a:txBody>
                    <a:bodyPr/>
                    <a:lstStyle/>
                    <a:p>
                      <a:pPr algn="ctr" fontAlgn="b"/>
                      <a:r>
                        <a:rPr lang="en-US" sz="1200" u="none" strike="noStrike">
                          <a:effectLst/>
                        </a:rPr>
                        <a:t>MQ</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1</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0</a:t>
                      </a:r>
                    </a:p>
                  </a:txBody>
                  <a:tcPr marL="9525" marR="9525" marT="9525" marB="0" anchor="b"/>
                </a:tc>
                <a:extLst>
                  <a:ext uri="{0D108BD9-81ED-4DB2-BD59-A6C34878D82A}">
                    <a16:rowId xmlns:a16="http://schemas.microsoft.com/office/drawing/2014/main" val="3316524564"/>
                  </a:ext>
                </a:extLst>
              </a:tr>
              <a:tr h="452250">
                <a:tc>
                  <a:txBody>
                    <a:bodyPr/>
                    <a:lstStyle/>
                    <a:p>
                      <a:pPr algn="ctr" fontAlgn="b"/>
                      <a:r>
                        <a:rPr lang="en-US" sz="1200" u="none" strike="noStrike">
                          <a:effectLst/>
                        </a:rPr>
                        <a:t>OO</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1</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0</a:t>
                      </a:r>
                    </a:p>
                  </a:txBody>
                  <a:tcPr marL="9525" marR="9525" marT="9525" marB="0" anchor="b"/>
                </a:tc>
                <a:extLst>
                  <a:ext uri="{0D108BD9-81ED-4DB2-BD59-A6C34878D82A}">
                    <a16:rowId xmlns:a16="http://schemas.microsoft.com/office/drawing/2014/main" val="2344804798"/>
                  </a:ext>
                </a:extLst>
              </a:tr>
              <a:tr h="452250">
                <a:tc>
                  <a:txBody>
                    <a:bodyPr/>
                    <a:lstStyle/>
                    <a:p>
                      <a:pPr algn="ctr" fontAlgn="b"/>
                      <a:r>
                        <a:rPr lang="en-US" sz="1200" u="none" strike="noStrike">
                          <a:effectLst/>
                        </a:rPr>
                        <a:t>UA</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1</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0</a:t>
                      </a:r>
                    </a:p>
                  </a:txBody>
                  <a:tcPr marL="9525" marR="9525" marT="9525" marB="0" anchor="b"/>
                </a:tc>
                <a:extLst>
                  <a:ext uri="{0D108BD9-81ED-4DB2-BD59-A6C34878D82A}">
                    <a16:rowId xmlns:a16="http://schemas.microsoft.com/office/drawing/2014/main" val="3009443223"/>
                  </a:ext>
                </a:extLst>
              </a:tr>
              <a:tr h="452250">
                <a:tc>
                  <a:txBody>
                    <a:bodyPr/>
                    <a:lstStyle/>
                    <a:p>
                      <a:pPr algn="ctr" fontAlgn="b"/>
                      <a:r>
                        <a:rPr lang="en-US" sz="1200" u="none" strike="noStrike">
                          <a:effectLst/>
                        </a:rPr>
                        <a:t>AA</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1</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0</a:t>
                      </a:r>
                    </a:p>
                  </a:txBody>
                  <a:tcPr marL="9525" marR="9525" marT="9525" marB="0" anchor="b"/>
                </a:tc>
                <a:extLst>
                  <a:ext uri="{0D108BD9-81ED-4DB2-BD59-A6C34878D82A}">
                    <a16:rowId xmlns:a16="http://schemas.microsoft.com/office/drawing/2014/main" val="795805752"/>
                  </a:ext>
                </a:extLst>
              </a:tr>
              <a:tr h="452250">
                <a:tc>
                  <a:txBody>
                    <a:bodyPr/>
                    <a:lstStyle/>
                    <a:p>
                      <a:pPr algn="ctr" fontAlgn="b"/>
                      <a:r>
                        <a:rPr lang="en-US" sz="1200" u="none" strike="noStrike">
                          <a:effectLst/>
                        </a:rPr>
                        <a:t>OO</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algn="ctr" defTabSz="914400" rtl="0" eaLnBrk="1" fontAlgn="b" latinLnBrk="0" hangingPunct="1"/>
                      <a:r>
                        <a:rPr lang="en-US" sz="1200" u="none" strike="noStrike" kern="1200">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kern="1200">
                          <a:effectLst/>
                        </a:rPr>
                        <a:t>1</a:t>
                      </a:r>
                    </a:p>
                  </a:txBody>
                  <a:tcPr marL="9525" marR="9525" marT="9525" marB="0" anchor="b"/>
                </a:tc>
                <a:tc>
                  <a:txBody>
                    <a:bodyPr/>
                    <a:lstStyle/>
                    <a:p>
                      <a:endParaRPr lang="en-US"/>
                    </a:p>
                  </a:txBody>
                  <a:tcPr marL="9525" marR="9525" marT="9525" marB="0" anchor="b"/>
                </a:tc>
                <a:tc>
                  <a:txBody>
                    <a:bodyPr/>
                    <a:lstStyle/>
                    <a:p>
                      <a:endParaRPr lang="en-US"/>
                    </a:p>
                  </a:txBody>
                  <a:tcPr marL="9525" marR="9525" marT="9525" marB="0" anchor="b"/>
                </a:tc>
                <a:extLst>
                  <a:ext uri="{0D108BD9-81ED-4DB2-BD59-A6C34878D82A}">
                    <a16:rowId xmlns:a16="http://schemas.microsoft.com/office/drawing/2014/main" val="2938976841"/>
                  </a:ext>
                </a:extLst>
              </a:tr>
              <a:tr h="452250">
                <a:tc>
                  <a:txBody>
                    <a:bodyPr/>
                    <a:lstStyle/>
                    <a:p>
                      <a:pPr algn="ctr" fontAlgn="b"/>
                      <a:r>
                        <a:rPr lang="en-US" sz="1200" u="none" strike="noStrike">
                          <a:effectLst/>
                        </a:rPr>
                        <a:t>…</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extLst>
                  <a:ext uri="{0D108BD9-81ED-4DB2-BD59-A6C34878D82A}">
                    <a16:rowId xmlns:a16="http://schemas.microsoft.com/office/drawing/2014/main" val="2141835465"/>
                  </a:ext>
                </a:extLst>
              </a:tr>
              <a:tr h="45225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a:effectLst/>
                        </a:rPr>
                        <a:t>CO</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1</a:t>
                      </a:r>
                    </a:p>
                  </a:txBody>
                  <a:tcPr marL="9525" marR="9525" marT="9525" marB="0" anchor="b"/>
                </a:tc>
                <a:extLst>
                  <a:ext uri="{0D108BD9-81ED-4DB2-BD59-A6C34878D82A}">
                    <a16:rowId xmlns:a16="http://schemas.microsoft.com/office/drawing/2014/main" val="806452298"/>
                  </a:ext>
                </a:extLst>
              </a:tr>
            </a:tbl>
          </a:graphicData>
        </a:graphic>
      </p:graphicFrame>
      <p:sp>
        <p:nvSpPr>
          <p:cNvPr id="10" name="Right Arrow 11">
            <a:extLst>
              <a:ext uri="{FF2B5EF4-FFF2-40B4-BE49-F238E27FC236}">
                <a16:creationId xmlns:a16="http://schemas.microsoft.com/office/drawing/2014/main" id="{5D896EC2-1C34-484F-9637-5CF6AB7A510A}"/>
              </a:ext>
            </a:extLst>
          </p:cNvPr>
          <p:cNvSpPr/>
          <p:nvPr/>
        </p:nvSpPr>
        <p:spPr>
          <a:xfrm>
            <a:off x="2357177" y="3284155"/>
            <a:ext cx="653143" cy="49876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ig Data Analytics Project">
            <a:extLst>
              <a:ext uri="{FF2B5EF4-FFF2-40B4-BE49-F238E27FC236}">
                <a16:creationId xmlns:a16="http://schemas.microsoft.com/office/drawing/2014/main" id="{FAE64639-2420-9747-8521-84EFD047B005}"/>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Meng</a:t>
            </a:r>
          </a:p>
        </p:txBody>
      </p:sp>
    </p:spTree>
    <p:extLst>
      <p:ext uri="{BB962C8B-B14F-4D97-AF65-F5344CB8AC3E}">
        <p14:creationId xmlns:p14="http://schemas.microsoft.com/office/powerpoint/2010/main" val="295851505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C080-7825-413C-A109-09E0613EBDF2}"/>
              </a:ext>
            </a:extLst>
          </p:cNvPr>
          <p:cNvSpPr>
            <a:spLocks noGrp="1"/>
          </p:cNvSpPr>
          <p:nvPr>
            <p:ph type="title"/>
          </p:nvPr>
        </p:nvSpPr>
        <p:spPr>
          <a:xfrm>
            <a:off x="70161" y="256721"/>
            <a:ext cx="11785244" cy="878370"/>
          </a:xfrm>
        </p:spPr>
        <p:txBody>
          <a:bodyPr>
            <a:normAutofit/>
          </a:bodyPr>
          <a:lstStyle/>
          <a:p>
            <a:r>
              <a:rPr lang="en-US" sz="4800"/>
              <a:t>Compare </a:t>
            </a:r>
            <a:r>
              <a:rPr lang="en-US" sz="4800" err="1"/>
              <a:t>LabelEncode</a:t>
            </a:r>
            <a:r>
              <a:rPr lang="en-US" sz="4800"/>
              <a:t> to </a:t>
            </a:r>
            <a:r>
              <a:rPr lang="en-US" sz="4800" err="1"/>
              <a:t>OneHotEncode</a:t>
            </a:r>
            <a:r>
              <a:rPr lang="en-US" sz="4800"/>
              <a:t> </a:t>
            </a:r>
          </a:p>
        </p:txBody>
      </p:sp>
      <p:graphicFrame>
        <p:nvGraphicFramePr>
          <p:cNvPr id="6" name="Table 11">
            <a:extLst>
              <a:ext uri="{FF2B5EF4-FFF2-40B4-BE49-F238E27FC236}">
                <a16:creationId xmlns:a16="http://schemas.microsoft.com/office/drawing/2014/main" id="{1B900C43-480E-4396-B5E3-08366B8F88DF}"/>
              </a:ext>
            </a:extLst>
          </p:cNvPr>
          <p:cNvGraphicFramePr>
            <a:graphicFrameLocks noGrp="1"/>
          </p:cNvGraphicFramePr>
          <p:nvPr>
            <p:extLst>
              <p:ext uri="{D42A27DB-BD31-4B8C-83A1-F6EECF244321}">
                <p14:modId xmlns:p14="http://schemas.microsoft.com/office/powerpoint/2010/main" val="2295237139"/>
              </p:ext>
            </p:extLst>
          </p:nvPr>
        </p:nvGraphicFramePr>
        <p:xfrm>
          <a:off x="181174" y="1406769"/>
          <a:ext cx="11849212" cy="4518705"/>
        </p:xfrm>
        <a:graphic>
          <a:graphicData uri="http://schemas.openxmlformats.org/drawingml/2006/table">
            <a:tbl>
              <a:tblPr firstRow="1" bandRow="1">
                <a:tableStyleId>{073A0DAA-6AF3-43AB-8588-CEC1D06C72B9}</a:tableStyleId>
              </a:tblPr>
              <a:tblGrid>
                <a:gridCol w="1087810">
                  <a:extLst>
                    <a:ext uri="{9D8B030D-6E8A-4147-A177-3AD203B41FA5}">
                      <a16:colId xmlns:a16="http://schemas.microsoft.com/office/drawing/2014/main" val="1470357210"/>
                    </a:ext>
                  </a:extLst>
                </a:gridCol>
                <a:gridCol w="1154413">
                  <a:extLst>
                    <a:ext uri="{9D8B030D-6E8A-4147-A177-3AD203B41FA5}">
                      <a16:colId xmlns:a16="http://schemas.microsoft.com/office/drawing/2014/main" val="646238697"/>
                    </a:ext>
                  </a:extLst>
                </a:gridCol>
                <a:gridCol w="1032310">
                  <a:extLst>
                    <a:ext uri="{9D8B030D-6E8A-4147-A177-3AD203B41FA5}">
                      <a16:colId xmlns:a16="http://schemas.microsoft.com/office/drawing/2014/main" val="2099875900"/>
                    </a:ext>
                  </a:extLst>
                </a:gridCol>
                <a:gridCol w="1398616">
                  <a:extLst>
                    <a:ext uri="{9D8B030D-6E8A-4147-A177-3AD203B41FA5}">
                      <a16:colId xmlns:a16="http://schemas.microsoft.com/office/drawing/2014/main" val="4154320511"/>
                    </a:ext>
                  </a:extLst>
                </a:gridCol>
                <a:gridCol w="1251451">
                  <a:extLst>
                    <a:ext uri="{9D8B030D-6E8A-4147-A177-3AD203B41FA5}">
                      <a16:colId xmlns:a16="http://schemas.microsoft.com/office/drawing/2014/main" val="1901077857"/>
                    </a:ext>
                  </a:extLst>
                </a:gridCol>
                <a:gridCol w="1184922">
                  <a:extLst>
                    <a:ext uri="{9D8B030D-6E8A-4147-A177-3AD203B41FA5}">
                      <a16:colId xmlns:a16="http://schemas.microsoft.com/office/drawing/2014/main" val="3578119043"/>
                    </a:ext>
                  </a:extLst>
                </a:gridCol>
                <a:gridCol w="1310853">
                  <a:extLst>
                    <a:ext uri="{9D8B030D-6E8A-4147-A177-3AD203B41FA5}">
                      <a16:colId xmlns:a16="http://schemas.microsoft.com/office/drawing/2014/main" val="2133367128"/>
                    </a:ext>
                  </a:extLst>
                </a:gridCol>
                <a:gridCol w="1236251">
                  <a:extLst>
                    <a:ext uri="{9D8B030D-6E8A-4147-A177-3AD203B41FA5}">
                      <a16:colId xmlns:a16="http://schemas.microsoft.com/office/drawing/2014/main" val="1973962872"/>
                    </a:ext>
                  </a:extLst>
                </a:gridCol>
                <a:gridCol w="991132">
                  <a:extLst>
                    <a:ext uri="{9D8B030D-6E8A-4147-A177-3AD203B41FA5}">
                      <a16:colId xmlns:a16="http://schemas.microsoft.com/office/drawing/2014/main" val="1327663097"/>
                    </a:ext>
                  </a:extLst>
                </a:gridCol>
                <a:gridCol w="1201454">
                  <a:extLst>
                    <a:ext uri="{9D8B030D-6E8A-4147-A177-3AD203B41FA5}">
                      <a16:colId xmlns:a16="http://schemas.microsoft.com/office/drawing/2014/main" val="1818565096"/>
                    </a:ext>
                  </a:extLst>
                </a:gridCol>
              </a:tblGrid>
              <a:tr h="650253">
                <a:tc>
                  <a:txBody>
                    <a:bodyPr/>
                    <a:lstStyle/>
                    <a:p>
                      <a:pPr algn="ctr" fontAlgn="b"/>
                      <a:r>
                        <a:rPr lang="en-US" sz="1200" u="none" strike="noStrike" err="1">
                          <a:effectLst/>
                        </a:rPr>
                        <a:t>UniqueCarrier</a:t>
                      </a:r>
                      <a:r>
                        <a:rPr lang="en-US" sz="1200" u="none" strike="noStrike">
                          <a:effectLst/>
                        </a:rPr>
                        <a:t> </a:t>
                      </a:r>
                    </a:p>
                  </a:txBody>
                  <a:tcPr marL="9525" marR="9525" marT="9525" marB="0" anchor="ctr"/>
                </a:tc>
                <a:tc rowSpan="10">
                  <a:txBody>
                    <a:bodyPr/>
                    <a:lstStyle/>
                    <a:p>
                      <a:pPr algn="ctr" fontAlgn="b"/>
                      <a:r>
                        <a:rPr lang="en-US" sz="1400" kern="1200" err="1"/>
                        <a:t>LabelEncode</a:t>
                      </a:r>
                    </a:p>
                  </a:txBody>
                  <a:tcPr marL="9525" marR="9525" marT="9525" marB="0" anchor="ctr"/>
                </a:tc>
                <a:tc>
                  <a:txBody>
                    <a:bodyPr/>
                    <a:lstStyle/>
                    <a:p>
                      <a:pPr algn="ctr" fontAlgn="b"/>
                      <a:r>
                        <a:rPr lang="en-US" sz="1200" u="none" strike="noStrike" err="1">
                          <a:effectLst/>
                        </a:rPr>
                        <a:t>UniqueCarrier</a:t>
                      </a:r>
                      <a:r>
                        <a:rPr lang="en-US" sz="1200" u="none" strike="noStrike">
                          <a:effectLst/>
                        </a:rPr>
                        <a:t> </a:t>
                      </a:r>
                    </a:p>
                  </a:txBody>
                  <a:tcPr marL="9525" marR="9525" marT="9525" marB="0" anchor="ct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err="1"/>
                        <a:t>OneHotEncode</a:t>
                      </a:r>
                      <a:endParaRPr lang="en-US" sz="1400"/>
                    </a:p>
                  </a:txBody>
                  <a:tcPr anchor="ctr"/>
                </a:tc>
                <a:tc>
                  <a:txBody>
                    <a:bodyPr/>
                    <a:lstStyle/>
                    <a:p>
                      <a:pPr algn="ctr" fontAlgn="b"/>
                      <a:r>
                        <a:rPr lang="en-US" sz="1200" u="none" strike="noStrike" err="1">
                          <a:effectLst/>
                        </a:rPr>
                        <a:t>UniqueCarrier_UA</a:t>
                      </a:r>
                      <a:endParaRPr lang="en-US" sz="1200" u="none" strike="noStrike">
                        <a:effectLst/>
                      </a:endParaRPr>
                    </a:p>
                  </a:txBody>
                  <a:tcPr marL="9525" marR="9525" marT="9525" marB="0" anchor="ctr"/>
                </a:tc>
                <a:tc>
                  <a:txBody>
                    <a:bodyPr/>
                    <a:lstStyle/>
                    <a:p>
                      <a:pPr algn="ctr" fontAlgn="b"/>
                      <a:r>
                        <a:rPr lang="en-US" sz="1200" u="none" strike="noStrike" err="1">
                          <a:effectLst/>
                        </a:rPr>
                        <a:t>UniqueCarrier_AA</a:t>
                      </a:r>
                    </a:p>
                  </a:txBody>
                  <a:tcPr marL="9525" marR="9525" marT="9525" marB="0" anchor="ctr"/>
                </a:tc>
                <a:tc>
                  <a:txBody>
                    <a:bodyPr/>
                    <a:lstStyle/>
                    <a:p>
                      <a:pPr algn="ctr" fontAlgn="b"/>
                      <a:r>
                        <a:rPr lang="en-US" sz="1200" u="none" strike="noStrike" err="1">
                          <a:effectLst/>
                        </a:rPr>
                        <a:t>UniqueCarrier_MQ</a:t>
                      </a:r>
                    </a:p>
                  </a:txBody>
                  <a:tcPr marL="9525" marR="9525" marT="9525" marB="0" anchor="ctr"/>
                </a:tc>
                <a:tc>
                  <a:txBody>
                    <a:bodyPr/>
                    <a:lstStyle/>
                    <a:p>
                      <a:pPr algn="ctr" fontAlgn="b"/>
                      <a:r>
                        <a:rPr lang="en-US" sz="1200" u="none" strike="noStrike" err="1">
                          <a:effectLst/>
                        </a:rPr>
                        <a:t>UniqueCarrier_OO</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err="1">
                          <a:effectLst/>
                        </a:rPr>
                        <a:t>UniqueCarrier_CO</a:t>
                      </a:r>
                    </a:p>
                  </a:txBody>
                  <a:tcPr marL="9525" marR="9525" marT="9525" marB="0" anchor="ctr"/>
                </a:tc>
                <a:extLst>
                  <a:ext uri="{0D108BD9-81ED-4DB2-BD59-A6C34878D82A}">
                    <a16:rowId xmlns:a16="http://schemas.microsoft.com/office/drawing/2014/main" val="1518708283"/>
                  </a:ext>
                </a:extLst>
              </a:tr>
              <a:tr h="429828">
                <a:tc>
                  <a:txBody>
                    <a:bodyPr/>
                    <a:lstStyle/>
                    <a:p>
                      <a:pPr algn="ctr" fontAlgn="b"/>
                      <a:r>
                        <a:rPr lang="en-US" sz="1200" u="none" strike="noStrike">
                          <a:effectLst/>
                        </a:rPr>
                        <a:t>1</a:t>
                      </a:r>
                    </a:p>
                  </a:txBody>
                  <a:tcPr marL="9525" marR="9525" marT="9525" marB="0" anchor="b"/>
                </a:tc>
                <a:tc vMerge="1">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horzOverflow="overflow"/>
                </a:tc>
                <a:tc>
                  <a:txBody>
                    <a:bodyPr/>
                    <a:lstStyle/>
                    <a:p>
                      <a:pPr algn="ctr" fontAlgn="b"/>
                      <a:r>
                        <a:rPr lang="en-US" sz="1200" u="none" strike="noStrike">
                          <a:effectLst/>
                        </a:rPr>
                        <a:t>UA</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1</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0</a:t>
                      </a:r>
                    </a:p>
                  </a:txBody>
                  <a:tcPr marL="9525" marR="9525" marT="9525" marB="0" anchor="b"/>
                </a:tc>
                <a:extLst>
                  <a:ext uri="{0D108BD9-81ED-4DB2-BD59-A6C34878D82A}">
                    <a16:rowId xmlns:a16="http://schemas.microsoft.com/office/drawing/2014/main" val="1733961596"/>
                  </a:ext>
                </a:extLst>
              </a:tr>
              <a:tr h="429828">
                <a:tc>
                  <a:txBody>
                    <a:bodyPr/>
                    <a:lstStyle/>
                    <a:p>
                      <a:pPr algn="ctr" fontAlgn="b"/>
                      <a:r>
                        <a:rPr lang="en-US" sz="1200" u="none" strike="noStrike">
                          <a:effectLst/>
                        </a:rPr>
                        <a:t>2</a:t>
                      </a:r>
                    </a:p>
                  </a:txBody>
                  <a:tcPr marL="9525" marR="9525" marT="9525" marB="0" anchor="b"/>
                </a:tc>
                <a:tc vMerge="1">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horzOverflow="overflow"/>
                </a:tc>
                <a:tc>
                  <a:txBody>
                    <a:bodyPr/>
                    <a:lstStyle/>
                    <a:p>
                      <a:pPr algn="ctr" fontAlgn="b"/>
                      <a:r>
                        <a:rPr lang="en-US" sz="1200" u="none" strike="noStrike">
                          <a:effectLst/>
                        </a:rPr>
                        <a:t>AA</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1</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0</a:t>
                      </a:r>
                    </a:p>
                  </a:txBody>
                  <a:tcPr marL="9525" marR="9525" marT="9525" marB="0" anchor="b"/>
                </a:tc>
                <a:extLst>
                  <a:ext uri="{0D108BD9-81ED-4DB2-BD59-A6C34878D82A}">
                    <a16:rowId xmlns:a16="http://schemas.microsoft.com/office/drawing/2014/main" val="2390976186"/>
                  </a:ext>
                </a:extLst>
              </a:tr>
              <a:tr h="429828">
                <a:tc>
                  <a:txBody>
                    <a:bodyPr/>
                    <a:lstStyle/>
                    <a:p>
                      <a:pPr algn="ctr" fontAlgn="b"/>
                      <a:r>
                        <a:rPr lang="en-US" sz="1200" u="none" strike="noStrike">
                          <a:effectLst/>
                        </a:rPr>
                        <a:t>3</a:t>
                      </a:r>
                    </a:p>
                  </a:txBody>
                  <a:tcPr marL="9525" marR="9525" marT="9525" marB="0" anchor="b"/>
                </a:tc>
                <a:tc vMerge="1">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horzOverflow="overflow"/>
                </a:tc>
                <a:tc>
                  <a:txBody>
                    <a:bodyPr/>
                    <a:lstStyle/>
                    <a:p>
                      <a:pPr algn="ctr" fontAlgn="b"/>
                      <a:r>
                        <a:rPr lang="en-US" sz="1200" u="none" strike="noStrike">
                          <a:effectLst/>
                        </a:rPr>
                        <a:t>MQ</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1</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0</a:t>
                      </a:r>
                    </a:p>
                  </a:txBody>
                  <a:tcPr marL="9525" marR="9525" marT="9525" marB="0" anchor="b"/>
                </a:tc>
                <a:extLst>
                  <a:ext uri="{0D108BD9-81ED-4DB2-BD59-A6C34878D82A}">
                    <a16:rowId xmlns:a16="http://schemas.microsoft.com/office/drawing/2014/main" val="3316524564"/>
                  </a:ext>
                </a:extLst>
              </a:tr>
              <a:tr h="429828">
                <a:tc>
                  <a:txBody>
                    <a:bodyPr/>
                    <a:lstStyle/>
                    <a:p>
                      <a:pPr algn="ctr" fontAlgn="b"/>
                      <a:r>
                        <a:rPr lang="en-US" sz="1200" u="none" strike="noStrike">
                          <a:effectLst/>
                        </a:rPr>
                        <a:t>4</a:t>
                      </a:r>
                    </a:p>
                  </a:txBody>
                  <a:tcPr marL="9525" marR="9525" marT="9525" marB="0" anchor="b"/>
                </a:tc>
                <a:tc vMerge="1">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horzOverflow="overflow"/>
                </a:tc>
                <a:tc>
                  <a:txBody>
                    <a:bodyPr/>
                    <a:lstStyle/>
                    <a:p>
                      <a:pPr algn="ctr" fontAlgn="b"/>
                      <a:r>
                        <a:rPr lang="en-US" sz="1200" u="none" strike="noStrike">
                          <a:effectLst/>
                        </a:rPr>
                        <a:t>OO</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1</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0</a:t>
                      </a:r>
                    </a:p>
                  </a:txBody>
                  <a:tcPr marL="9525" marR="9525" marT="9525" marB="0" anchor="b"/>
                </a:tc>
                <a:extLst>
                  <a:ext uri="{0D108BD9-81ED-4DB2-BD59-A6C34878D82A}">
                    <a16:rowId xmlns:a16="http://schemas.microsoft.com/office/drawing/2014/main" val="2344804798"/>
                  </a:ext>
                </a:extLst>
              </a:tr>
              <a:tr h="429828">
                <a:tc>
                  <a:txBody>
                    <a:bodyPr/>
                    <a:lstStyle/>
                    <a:p>
                      <a:pPr algn="ctr" fontAlgn="b"/>
                      <a:r>
                        <a:rPr lang="en-US" sz="1200" u="none" strike="noStrike">
                          <a:effectLst/>
                        </a:rPr>
                        <a:t>1</a:t>
                      </a:r>
                    </a:p>
                  </a:txBody>
                  <a:tcPr marL="9525" marR="9525" marT="9525" marB="0" anchor="b"/>
                </a:tc>
                <a:tc vMerge="1">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horzOverflow="overflow"/>
                </a:tc>
                <a:tc>
                  <a:txBody>
                    <a:bodyPr/>
                    <a:lstStyle/>
                    <a:p>
                      <a:pPr algn="ctr" fontAlgn="b"/>
                      <a:r>
                        <a:rPr lang="en-US" sz="1200" u="none" strike="noStrike">
                          <a:effectLst/>
                        </a:rPr>
                        <a:t>UA</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1</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0</a:t>
                      </a:r>
                    </a:p>
                  </a:txBody>
                  <a:tcPr marL="9525" marR="9525" marT="9525" marB="0" anchor="b"/>
                </a:tc>
                <a:extLst>
                  <a:ext uri="{0D108BD9-81ED-4DB2-BD59-A6C34878D82A}">
                    <a16:rowId xmlns:a16="http://schemas.microsoft.com/office/drawing/2014/main" val="3009443223"/>
                  </a:ext>
                </a:extLst>
              </a:tr>
              <a:tr h="429828">
                <a:tc>
                  <a:txBody>
                    <a:bodyPr/>
                    <a:lstStyle/>
                    <a:p>
                      <a:pPr algn="ctr" fontAlgn="b"/>
                      <a:r>
                        <a:rPr lang="en-US" sz="1200" u="none" strike="noStrike">
                          <a:effectLst/>
                        </a:rPr>
                        <a:t>2</a:t>
                      </a:r>
                    </a:p>
                  </a:txBody>
                  <a:tcPr marL="9525" marR="9525" marT="9525" marB="0" anchor="b"/>
                </a:tc>
                <a:tc vMerge="1">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horzOverflow="overflow"/>
                </a:tc>
                <a:tc>
                  <a:txBody>
                    <a:bodyPr/>
                    <a:lstStyle/>
                    <a:p>
                      <a:pPr algn="ctr" fontAlgn="b"/>
                      <a:r>
                        <a:rPr lang="en-US" sz="1200" u="none" strike="noStrike">
                          <a:effectLst/>
                        </a:rPr>
                        <a:t>AA</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1</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0</a:t>
                      </a:r>
                    </a:p>
                  </a:txBody>
                  <a:tcPr marL="9525" marR="9525" marT="9525" marB="0" anchor="b"/>
                </a:tc>
                <a:extLst>
                  <a:ext uri="{0D108BD9-81ED-4DB2-BD59-A6C34878D82A}">
                    <a16:rowId xmlns:a16="http://schemas.microsoft.com/office/drawing/2014/main" val="795805752"/>
                  </a:ext>
                </a:extLst>
              </a:tr>
              <a:tr h="429828">
                <a:tc>
                  <a:txBody>
                    <a:bodyPr/>
                    <a:lstStyle/>
                    <a:p>
                      <a:pPr algn="ctr" fontAlgn="b"/>
                      <a:r>
                        <a:rPr lang="en-US" sz="1200" u="none" strike="noStrike">
                          <a:effectLst/>
                        </a:rPr>
                        <a:t>4</a:t>
                      </a:r>
                    </a:p>
                  </a:txBody>
                  <a:tcPr marL="9525" marR="9525" marT="9525" marB="0" anchor="b"/>
                </a:tc>
                <a:tc vMerge="1">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horzOverflow="overflow"/>
                </a:tc>
                <a:tc>
                  <a:txBody>
                    <a:bodyPr/>
                    <a:lstStyle/>
                    <a:p>
                      <a:pPr algn="ctr" fontAlgn="b"/>
                      <a:r>
                        <a:rPr lang="en-US" sz="1200" u="none" strike="noStrike">
                          <a:effectLst/>
                        </a:rPr>
                        <a:t>OO</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algn="ctr" defTabSz="914400" rtl="0" eaLnBrk="1" fontAlgn="b" latinLnBrk="0" hangingPunct="1"/>
                      <a:r>
                        <a:rPr lang="en-US" sz="1200" u="none" strike="noStrike" kern="1200">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kern="1200">
                          <a:effectLst/>
                        </a:rPr>
                        <a:t>1</a:t>
                      </a:r>
                    </a:p>
                  </a:txBody>
                  <a:tcPr marL="9525" marR="9525" marT="9525" marB="0" anchor="b"/>
                </a:tc>
                <a:tc>
                  <a:txBody>
                    <a:bodyPr/>
                    <a:lstStyle/>
                    <a:p>
                      <a:endParaRPr lang="en-US"/>
                    </a:p>
                  </a:txBody>
                  <a:tcPr marL="9525" marR="9525" marT="9525" marB="0" anchor="b"/>
                </a:tc>
                <a:tc>
                  <a:txBody>
                    <a:bodyPr/>
                    <a:lstStyle/>
                    <a:p>
                      <a:endParaRPr lang="en-US"/>
                    </a:p>
                  </a:txBody>
                  <a:tcPr marL="9525" marR="9525" marT="9525" marB="0" anchor="b"/>
                </a:tc>
                <a:extLst>
                  <a:ext uri="{0D108BD9-81ED-4DB2-BD59-A6C34878D82A}">
                    <a16:rowId xmlns:a16="http://schemas.microsoft.com/office/drawing/2014/main" val="2938976841"/>
                  </a:ext>
                </a:extLst>
              </a:tr>
              <a:tr h="429828">
                <a:tc>
                  <a:txBody>
                    <a:bodyPr/>
                    <a:lstStyle/>
                    <a:p>
                      <a:pPr algn="ctr" fontAlgn="b"/>
                      <a:r>
                        <a:rPr lang="en-US" sz="1200" u="none" strike="noStrike">
                          <a:effectLst/>
                        </a:rPr>
                        <a:t>...</a:t>
                      </a:r>
                    </a:p>
                  </a:txBody>
                  <a:tcPr marL="9525" marR="9525" marT="9525" marB="0" anchor="b"/>
                </a:tc>
                <a:tc vMerge="1">
                  <a:txBody>
                    <a:bodyPr/>
                    <a:lstStyle/>
                    <a:p>
                      <a:pPr algn="ctr" fontAlgn="b"/>
                      <a:endParaRPr lang="en-US" sz="1200" b="0" i="0" u="none" strike="noStrike">
                        <a:solidFill>
                          <a:srgbClr val="000000"/>
                        </a:solidFill>
                        <a:effectLst/>
                        <a:latin typeface="Calibri" panose="020F0502020204030204" pitchFamily="34" charset="0"/>
                      </a:endParaRPr>
                    </a:p>
                  </a:txBody>
                  <a:tcPr marL="0" marR="0" marT="0" marB="0" horzOverflow="overflow"/>
                </a:tc>
                <a:tc>
                  <a:txBody>
                    <a:bodyPr/>
                    <a:lstStyle/>
                    <a:p>
                      <a:pPr algn="ctr" fontAlgn="b"/>
                      <a:r>
                        <a:rPr lang="en-US" sz="1200" u="none" strike="noStrike">
                          <a:effectLst/>
                        </a:rPr>
                        <a:t>…</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extLst>
                  <a:ext uri="{0D108BD9-81ED-4DB2-BD59-A6C34878D82A}">
                    <a16:rowId xmlns:a16="http://schemas.microsoft.com/office/drawing/2014/main" val="2141835465"/>
                  </a:ext>
                </a:extLst>
              </a:tr>
              <a:tr h="42982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a:effectLst/>
                        </a:rPr>
                        <a:t>100</a:t>
                      </a:r>
                    </a:p>
                  </a:txBody>
                  <a:tcPr marL="9525" marR="9525" marT="9525" marB="0" anchor="b"/>
                </a:tc>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200" b="0" i="0" u="none" strike="noStrike">
                        <a:solidFill>
                          <a:srgbClr val="000000"/>
                        </a:solidFill>
                        <a:effectLst/>
                        <a:latin typeface="Calibri" panose="020F0502020204030204" pitchFamily="34" charset="0"/>
                      </a:endParaRPr>
                    </a:p>
                  </a:txBody>
                  <a:tcPr marL="0" marR="0" marT="0" marB="0" horzOverflow="overflow"/>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u="none" strike="noStrike">
                          <a:effectLst/>
                        </a:rPr>
                        <a:t>CO</a:t>
                      </a:r>
                    </a:p>
                  </a:txBody>
                  <a:tcPr marL="9525" marR="9525" marT="9525" marB="0" anchor="b"/>
                </a:tc>
                <a:tc vMerge="1">
                  <a:txBody>
                    <a:bodyPr/>
                    <a:lstStyle/>
                    <a:p>
                      <a:endParaRPr lang="en-US"/>
                    </a:p>
                  </a:txBody>
                  <a:tcPr marL="0" marR="0" marT="0" marB="0" horzOverflow="overflow"/>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algn="ctr" fontAlgn="b"/>
                      <a:r>
                        <a:rPr lang="en-US" sz="1200" u="none" strike="noStrike">
                          <a:effectLst/>
                        </a:rPr>
                        <a:t>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effectLst/>
                          <a:uLnTx/>
                          <a:uFillTx/>
                        </a:rPr>
                        <a:t>…</a:t>
                      </a:r>
                    </a:p>
                  </a:txBody>
                  <a:tcPr marL="9525" marR="9525" marT="9525" marB="0" anchor="b"/>
                </a:tc>
                <a:tc>
                  <a:txBody>
                    <a:bodyPr/>
                    <a:lstStyle/>
                    <a:p>
                      <a:pPr algn="ctr" fontAlgn="b"/>
                      <a:r>
                        <a:rPr lang="en-US" sz="1200" u="none" strike="noStrike">
                          <a:effectLst/>
                        </a:rPr>
                        <a:t>1</a:t>
                      </a:r>
                    </a:p>
                  </a:txBody>
                  <a:tcPr marL="9525" marR="9525" marT="9525" marB="0" anchor="b"/>
                </a:tc>
                <a:extLst>
                  <a:ext uri="{0D108BD9-81ED-4DB2-BD59-A6C34878D82A}">
                    <a16:rowId xmlns:a16="http://schemas.microsoft.com/office/drawing/2014/main" val="806452298"/>
                  </a:ext>
                </a:extLst>
              </a:tr>
            </a:tbl>
          </a:graphicData>
        </a:graphic>
      </p:graphicFrame>
      <p:sp>
        <p:nvSpPr>
          <p:cNvPr id="8" name="Right Arrow 1">
            <a:extLst>
              <a:ext uri="{FF2B5EF4-FFF2-40B4-BE49-F238E27FC236}">
                <a16:creationId xmlns:a16="http://schemas.microsoft.com/office/drawing/2014/main" id="{07D73F6E-FBD3-4E70-8992-7DFC0330A75C}"/>
              </a:ext>
            </a:extLst>
          </p:cNvPr>
          <p:cNvSpPr/>
          <p:nvPr/>
        </p:nvSpPr>
        <p:spPr>
          <a:xfrm>
            <a:off x="3899369" y="4004878"/>
            <a:ext cx="593767" cy="2850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5">
            <a:extLst>
              <a:ext uri="{FF2B5EF4-FFF2-40B4-BE49-F238E27FC236}">
                <a16:creationId xmlns:a16="http://schemas.microsoft.com/office/drawing/2014/main" id="{F399909A-DDBF-49EC-88D8-9C43875602F2}"/>
              </a:ext>
            </a:extLst>
          </p:cNvPr>
          <p:cNvSpPr/>
          <p:nvPr/>
        </p:nvSpPr>
        <p:spPr>
          <a:xfrm rot="10800000">
            <a:off x="1564345" y="4004878"/>
            <a:ext cx="593767" cy="2850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ig Data Analytics Project">
            <a:extLst>
              <a:ext uri="{FF2B5EF4-FFF2-40B4-BE49-F238E27FC236}">
                <a16:creationId xmlns:a16="http://schemas.microsoft.com/office/drawing/2014/main" id="{CDDB6C5F-85BA-C94B-A721-1FC16B543BCD}"/>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Meng</a:t>
            </a:r>
          </a:p>
        </p:txBody>
      </p:sp>
    </p:spTree>
    <p:extLst>
      <p:ext uri="{BB962C8B-B14F-4D97-AF65-F5344CB8AC3E}">
        <p14:creationId xmlns:p14="http://schemas.microsoft.com/office/powerpoint/2010/main" val="196198405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Content Placeholder 6" descr="Text&#10;&#10;Description automatically generated">
            <a:extLst>
              <a:ext uri="{FF2B5EF4-FFF2-40B4-BE49-F238E27FC236}">
                <a16:creationId xmlns:a16="http://schemas.microsoft.com/office/drawing/2014/main" id="{751ECAA1-69CE-451D-A0B9-91D8947BB8F8}"/>
              </a:ext>
            </a:extLst>
          </p:cNvPr>
          <p:cNvPicPr>
            <a:picLocks noChangeAspect="1"/>
          </p:cNvPicPr>
          <p:nvPr/>
        </p:nvPicPr>
        <p:blipFill>
          <a:blip r:embed="rId2"/>
          <a:stretch>
            <a:fillRect/>
          </a:stretch>
        </p:blipFill>
        <p:spPr>
          <a:xfrm>
            <a:off x="438468" y="1376348"/>
            <a:ext cx="11271263" cy="52390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Rectangle 10">
            <a:extLst>
              <a:ext uri="{FF2B5EF4-FFF2-40B4-BE49-F238E27FC236}">
                <a16:creationId xmlns:a16="http://schemas.microsoft.com/office/drawing/2014/main" id="{9A10563C-D49D-43A9-9978-3B7B2F7535AF}"/>
              </a:ext>
            </a:extLst>
          </p:cNvPr>
          <p:cNvSpPr/>
          <p:nvPr/>
        </p:nvSpPr>
        <p:spPr>
          <a:xfrm>
            <a:off x="439846" y="2667787"/>
            <a:ext cx="9654051" cy="3290807"/>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7F7E44B-9D43-471B-9CF5-BDFF2FCA6FEA}"/>
              </a:ext>
            </a:extLst>
          </p:cNvPr>
          <p:cNvSpPr/>
          <p:nvPr/>
        </p:nvSpPr>
        <p:spPr>
          <a:xfrm>
            <a:off x="803802" y="2858381"/>
            <a:ext cx="5640911" cy="578596"/>
          </a:xfrm>
          <a:custGeom>
            <a:avLst/>
            <a:gdLst>
              <a:gd name="connsiteX0" fmla="*/ 0 w 5640911"/>
              <a:gd name="connsiteY0" fmla="*/ 0 h 578596"/>
              <a:gd name="connsiteX1" fmla="*/ 507682 w 5640911"/>
              <a:gd name="connsiteY1" fmla="*/ 0 h 578596"/>
              <a:gd name="connsiteX2" fmla="*/ 902546 w 5640911"/>
              <a:gd name="connsiteY2" fmla="*/ 0 h 578596"/>
              <a:gd name="connsiteX3" fmla="*/ 1579455 w 5640911"/>
              <a:gd name="connsiteY3" fmla="*/ 0 h 578596"/>
              <a:gd name="connsiteX4" fmla="*/ 2087137 w 5640911"/>
              <a:gd name="connsiteY4" fmla="*/ 0 h 578596"/>
              <a:gd name="connsiteX5" fmla="*/ 2594819 w 5640911"/>
              <a:gd name="connsiteY5" fmla="*/ 0 h 578596"/>
              <a:gd name="connsiteX6" fmla="*/ 3271728 w 5640911"/>
              <a:gd name="connsiteY6" fmla="*/ 0 h 578596"/>
              <a:gd name="connsiteX7" fmla="*/ 3723001 w 5640911"/>
              <a:gd name="connsiteY7" fmla="*/ 0 h 578596"/>
              <a:gd name="connsiteX8" fmla="*/ 4399911 w 5640911"/>
              <a:gd name="connsiteY8" fmla="*/ 0 h 578596"/>
              <a:gd name="connsiteX9" fmla="*/ 5076820 w 5640911"/>
              <a:gd name="connsiteY9" fmla="*/ 0 h 578596"/>
              <a:gd name="connsiteX10" fmla="*/ 5640911 w 5640911"/>
              <a:gd name="connsiteY10" fmla="*/ 0 h 578596"/>
              <a:gd name="connsiteX11" fmla="*/ 5640911 w 5640911"/>
              <a:gd name="connsiteY11" fmla="*/ 578596 h 578596"/>
              <a:gd name="connsiteX12" fmla="*/ 5020411 w 5640911"/>
              <a:gd name="connsiteY12" fmla="*/ 578596 h 578596"/>
              <a:gd name="connsiteX13" fmla="*/ 4343501 w 5640911"/>
              <a:gd name="connsiteY13" fmla="*/ 578596 h 578596"/>
              <a:gd name="connsiteX14" fmla="*/ 3666592 w 5640911"/>
              <a:gd name="connsiteY14" fmla="*/ 578596 h 578596"/>
              <a:gd name="connsiteX15" fmla="*/ 3215319 w 5640911"/>
              <a:gd name="connsiteY15" fmla="*/ 578596 h 578596"/>
              <a:gd name="connsiteX16" fmla="*/ 2651228 w 5640911"/>
              <a:gd name="connsiteY16" fmla="*/ 578596 h 578596"/>
              <a:gd name="connsiteX17" fmla="*/ 1974319 w 5640911"/>
              <a:gd name="connsiteY17" fmla="*/ 578596 h 578596"/>
              <a:gd name="connsiteX18" fmla="*/ 1410228 w 5640911"/>
              <a:gd name="connsiteY18" fmla="*/ 578596 h 578596"/>
              <a:gd name="connsiteX19" fmla="*/ 1015364 w 5640911"/>
              <a:gd name="connsiteY19" fmla="*/ 578596 h 578596"/>
              <a:gd name="connsiteX20" fmla="*/ 564091 w 5640911"/>
              <a:gd name="connsiteY20" fmla="*/ 578596 h 578596"/>
              <a:gd name="connsiteX21" fmla="*/ 0 w 5640911"/>
              <a:gd name="connsiteY21" fmla="*/ 578596 h 578596"/>
              <a:gd name="connsiteX22" fmla="*/ 0 w 5640911"/>
              <a:gd name="connsiteY22" fmla="*/ 0 h 578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40911" h="578596" extrusionOk="0">
                <a:moveTo>
                  <a:pt x="0" y="0"/>
                </a:moveTo>
                <a:cubicBezTo>
                  <a:pt x="162706" y="-8479"/>
                  <a:pt x="352853" y="19961"/>
                  <a:pt x="507682" y="0"/>
                </a:cubicBezTo>
                <a:cubicBezTo>
                  <a:pt x="662511" y="-19961"/>
                  <a:pt x="774053" y="23955"/>
                  <a:pt x="902546" y="0"/>
                </a:cubicBezTo>
                <a:cubicBezTo>
                  <a:pt x="1031039" y="-23955"/>
                  <a:pt x="1389924" y="72251"/>
                  <a:pt x="1579455" y="0"/>
                </a:cubicBezTo>
                <a:cubicBezTo>
                  <a:pt x="1768986" y="-72251"/>
                  <a:pt x="1883711" y="28491"/>
                  <a:pt x="2087137" y="0"/>
                </a:cubicBezTo>
                <a:cubicBezTo>
                  <a:pt x="2290563" y="-28491"/>
                  <a:pt x="2357144" y="56031"/>
                  <a:pt x="2594819" y="0"/>
                </a:cubicBezTo>
                <a:cubicBezTo>
                  <a:pt x="2832494" y="-56031"/>
                  <a:pt x="3062830" y="59148"/>
                  <a:pt x="3271728" y="0"/>
                </a:cubicBezTo>
                <a:cubicBezTo>
                  <a:pt x="3480626" y="-59148"/>
                  <a:pt x="3615245" y="3301"/>
                  <a:pt x="3723001" y="0"/>
                </a:cubicBezTo>
                <a:cubicBezTo>
                  <a:pt x="3830757" y="-3301"/>
                  <a:pt x="4133207" y="75257"/>
                  <a:pt x="4399911" y="0"/>
                </a:cubicBezTo>
                <a:cubicBezTo>
                  <a:pt x="4666615" y="-75257"/>
                  <a:pt x="4772482" y="61487"/>
                  <a:pt x="5076820" y="0"/>
                </a:cubicBezTo>
                <a:cubicBezTo>
                  <a:pt x="5381158" y="-61487"/>
                  <a:pt x="5417586" y="30648"/>
                  <a:pt x="5640911" y="0"/>
                </a:cubicBezTo>
                <a:cubicBezTo>
                  <a:pt x="5690291" y="196801"/>
                  <a:pt x="5620654" y="392285"/>
                  <a:pt x="5640911" y="578596"/>
                </a:cubicBezTo>
                <a:cubicBezTo>
                  <a:pt x="5483216" y="592142"/>
                  <a:pt x="5261046" y="521538"/>
                  <a:pt x="5020411" y="578596"/>
                </a:cubicBezTo>
                <a:cubicBezTo>
                  <a:pt x="4779776" y="635654"/>
                  <a:pt x="4599969" y="568832"/>
                  <a:pt x="4343501" y="578596"/>
                </a:cubicBezTo>
                <a:cubicBezTo>
                  <a:pt x="4087033" y="588360"/>
                  <a:pt x="3928685" y="526419"/>
                  <a:pt x="3666592" y="578596"/>
                </a:cubicBezTo>
                <a:cubicBezTo>
                  <a:pt x="3404499" y="630773"/>
                  <a:pt x="3365336" y="564852"/>
                  <a:pt x="3215319" y="578596"/>
                </a:cubicBezTo>
                <a:cubicBezTo>
                  <a:pt x="3065302" y="592340"/>
                  <a:pt x="2848285" y="527021"/>
                  <a:pt x="2651228" y="578596"/>
                </a:cubicBezTo>
                <a:cubicBezTo>
                  <a:pt x="2454171" y="630171"/>
                  <a:pt x="2170180" y="526929"/>
                  <a:pt x="1974319" y="578596"/>
                </a:cubicBezTo>
                <a:cubicBezTo>
                  <a:pt x="1778458" y="630263"/>
                  <a:pt x="1629476" y="514493"/>
                  <a:pt x="1410228" y="578596"/>
                </a:cubicBezTo>
                <a:cubicBezTo>
                  <a:pt x="1190980" y="642699"/>
                  <a:pt x="1142150" y="547582"/>
                  <a:pt x="1015364" y="578596"/>
                </a:cubicBezTo>
                <a:cubicBezTo>
                  <a:pt x="888578" y="609610"/>
                  <a:pt x="711926" y="535555"/>
                  <a:pt x="564091" y="578596"/>
                </a:cubicBezTo>
                <a:cubicBezTo>
                  <a:pt x="416256" y="621637"/>
                  <a:pt x="209817" y="544110"/>
                  <a:pt x="0" y="578596"/>
                </a:cubicBezTo>
                <a:cubicBezTo>
                  <a:pt x="-66770" y="431793"/>
                  <a:pt x="54681" y="155710"/>
                  <a:pt x="0" y="0"/>
                </a:cubicBezTo>
                <a:close/>
              </a:path>
            </a:pathLst>
          </a:custGeom>
          <a:noFill/>
          <a:ln w="19050">
            <a:solidFill>
              <a:schemeClr val="accent2"/>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800864-4357-4B1B-9445-643A8C3D0B43}"/>
              </a:ext>
            </a:extLst>
          </p:cNvPr>
          <p:cNvSpPr/>
          <p:nvPr/>
        </p:nvSpPr>
        <p:spPr>
          <a:xfrm>
            <a:off x="776908" y="3668852"/>
            <a:ext cx="5515405" cy="987244"/>
          </a:xfrm>
          <a:custGeom>
            <a:avLst/>
            <a:gdLst>
              <a:gd name="connsiteX0" fmla="*/ 0 w 5515405"/>
              <a:gd name="connsiteY0" fmla="*/ 0 h 987244"/>
              <a:gd name="connsiteX1" fmla="*/ 496386 w 5515405"/>
              <a:gd name="connsiteY1" fmla="*/ 0 h 987244"/>
              <a:gd name="connsiteX2" fmla="*/ 882465 w 5515405"/>
              <a:gd name="connsiteY2" fmla="*/ 0 h 987244"/>
              <a:gd name="connsiteX3" fmla="*/ 1544313 w 5515405"/>
              <a:gd name="connsiteY3" fmla="*/ 0 h 987244"/>
              <a:gd name="connsiteX4" fmla="*/ 2040700 w 5515405"/>
              <a:gd name="connsiteY4" fmla="*/ 0 h 987244"/>
              <a:gd name="connsiteX5" fmla="*/ 2537086 w 5515405"/>
              <a:gd name="connsiteY5" fmla="*/ 0 h 987244"/>
              <a:gd name="connsiteX6" fmla="*/ 3198935 w 5515405"/>
              <a:gd name="connsiteY6" fmla="*/ 0 h 987244"/>
              <a:gd name="connsiteX7" fmla="*/ 3640167 w 5515405"/>
              <a:gd name="connsiteY7" fmla="*/ 0 h 987244"/>
              <a:gd name="connsiteX8" fmla="*/ 4302016 w 5515405"/>
              <a:gd name="connsiteY8" fmla="*/ 0 h 987244"/>
              <a:gd name="connsiteX9" fmla="*/ 4963865 w 5515405"/>
              <a:gd name="connsiteY9" fmla="*/ 0 h 987244"/>
              <a:gd name="connsiteX10" fmla="*/ 5515405 w 5515405"/>
              <a:gd name="connsiteY10" fmla="*/ 0 h 987244"/>
              <a:gd name="connsiteX11" fmla="*/ 5515405 w 5515405"/>
              <a:gd name="connsiteY11" fmla="*/ 513367 h 987244"/>
              <a:gd name="connsiteX12" fmla="*/ 5515405 w 5515405"/>
              <a:gd name="connsiteY12" fmla="*/ 987244 h 987244"/>
              <a:gd name="connsiteX13" fmla="*/ 5129327 w 5515405"/>
              <a:gd name="connsiteY13" fmla="*/ 987244 h 987244"/>
              <a:gd name="connsiteX14" fmla="*/ 4467478 w 5515405"/>
              <a:gd name="connsiteY14" fmla="*/ 987244 h 987244"/>
              <a:gd name="connsiteX15" fmla="*/ 4026246 w 5515405"/>
              <a:gd name="connsiteY15" fmla="*/ 987244 h 987244"/>
              <a:gd name="connsiteX16" fmla="*/ 3474705 w 5515405"/>
              <a:gd name="connsiteY16" fmla="*/ 987244 h 987244"/>
              <a:gd name="connsiteX17" fmla="*/ 2812857 w 5515405"/>
              <a:gd name="connsiteY17" fmla="*/ 987244 h 987244"/>
              <a:gd name="connsiteX18" fmla="*/ 2261316 w 5515405"/>
              <a:gd name="connsiteY18" fmla="*/ 987244 h 987244"/>
              <a:gd name="connsiteX19" fmla="*/ 1875238 w 5515405"/>
              <a:gd name="connsiteY19" fmla="*/ 987244 h 987244"/>
              <a:gd name="connsiteX20" fmla="*/ 1434005 w 5515405"/>
              <a:gd name="connsiteY20" fmla="*/ 987244 h 987244"/>
              <a:gd name="connsiteX21" fmla="*/ 772157 w 5515405"/>
              <a:gd name="connsiteY21" fmla="*/ 987244 h 987244"/>
              <a:gd name="connsiteX22" fmla="*/ 0 w 5515405"/>
              <a:gd name="connsiteY22" fmla="*/ 987244 h 987244"/>
              <a:gd name="connsiteX23" fmla="*/ 0 w 5515405"/>
              <a:gd name="connsiteY23" fmla="*/ 513367 h 987244"/>
              <a:gd name="connsiteX24" fmla="*/ 0 w 5515405"/>
              <a:gd name="connsiteY24" fmla="*/ 0 h 987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515405" h="987244" extrusionOk="0">
                <a:moveTo>
                  <a:pt x="0" y="0"/>
                </a:moveTo>
                <a:cubicBezTo>
                  <a:pt x="222972" y="-43406"/>
                  <a:pt x="315339" y="29794"/>
                  <a:pt x="496386" y="0"/>
                </a:cubicBezTo>
                <a:cubicBezTo>
                  <a:pt x="677433" y="-29794"/>
                  <a:pt x="737384" y="2087"/>
                  <a:pt x="882465" y="0"/>
                </a:cubicBezTo>
                <a:cubicBezTo>
                  <a:pt x="1027546" y="-2087"/>
                  <a:pt x="1265210" y="77290"/>
                  <a:pt x="1544313" y="0"/>
                </a:cubicBezTo>
                <a:cubicBezTo>
                  <a:pt x="1823416" y="-77290"/>
                  <a:pt x="1914664" y="27420"/>
                  <a:pt x="2040700" y="0"/>
                </a:cubicBezTo>
                <a:cubicBezTo>
                  <a:pt x="2166736" y="-27420"/>
                  <a:pt x="2394999" y="51850"/>
                  <a:pt x="2537086" y="0"/>
                </a:cubicBezTo>
                <a:cubicBezTo>
                  <a:pt x="2679173" y="-51850"/>
                  <a:pt x="2990357" y="64694"/>
                  <a:pt x="3198935" y="0"/>
                </a:cubicBezTo>
                <a:cubicBezTo>
                  <a:pt x="3407513" y="-64694"/>
                  <a:pt x="3420488" y="49601"/>
                  <a:pt x="3640167" y="0"/>
                </a:cubicBezTo>
                <a:cubicBezTo>
                  <a:pt x="3859846" y="-49601"/>
                  <a:pt x="4162599" y="29369"/>
                  <a:pt x="4302016" y="0"/>
                </a:cubicBezTo>
                <a:cubicBezTo>
                  <a:pt x="4441433" y="-29369"/>
                  <a:pt x="4746973" y="31005"/>
                  <a:pt x="4963865" y="0"/>
                </a:cubicBezTo>
                <a:cubicBezTo>
                  <a:pt x="5180757" y="-31005"/>
                  <a:pt x="5308948" y="3623"/>
                  <a:pt x="5515405" y="0"/>
                </a:cubicBezTo>
                <a:cubicBezTo>
                  <a:pt x="5570369" y="181373"/>
                  <a:pt x="5502031" y="359257"/>
                  <a:pt x="5515405" y="513367"/>
                </a:cubicBezTo>
                <a:cubicBezTo>
                  <a:pt x="5528779" y="667477"/>
                  <a:pt x="5476983" y="848974"/>
                  <a:pt x="5515405" y="987244"/>
                </a:cubicBezTo>
                <a:cubicBezTo>
                  <a:pt x="5410494" y="996662"/>
                  <a:pt x="5261300" y="955319"/>
                  <a:pt x="5129327" y="987244"/>
                </a:cubicBezTo>
                <a:cubicBezTo>
                  <a:pt x="4997354" y="1019169"/>
                  <a:pt x="4600735" y="982847"/>
                  <a:pt x="4467478" y="987244"/>
                </a:cubicBezTo>
                <a:cubicBezTo>
                  <a:pt x="4334221" y="991641"/>
                  <a:pt x="4199518" y="972813"/>
                  <a:pt x="4026246" y="987244"/>
                </a:cubicBezTo>
                <a:cubicBezTo>
                  <a:pt x="3852974" y="1001675"/>
                  <a:pt x="3639066" y="981168"/>
                  <a:pt x="3474705" y="987244"/>
                </a:cubicBezTo>
                <a:cubicBezTo>
                  <a:pt x="3310344" y="993320"/>
                  <a:pt x="3008878" y="929787"/>
                  <a:pt x="2812857" y="987244"/>
                </a:cubicBezTo>
                <a:cubicBezTo>
                  <a:pt x="2616836" y="1044701"/>
                  <a:pt x="2479957" y="925744"/>
                  <a:pt x="2261316" y="987244"/>
                </a:cubicBezTo>
                <a:cubicBezTo>
                  <a:pt x="2042675" y="1048744"/>
                  <a:pt x="2048800" y="952775"/>
                  <a:pt x="1875238" y="987244"/>
                </a:cubicBezTo>
                <a:cubicBezTo>
                  <a:pt x="1701676" y="1021713"/>
                  <a:pt x="1533270" y="938480"/>
                  <a:pt x="1434005" y="987244"/>
                </a:cubicBezTo>
                <a:cubicBezTo>
                  <a:pt x="1334740" y="1036008"/>
                  <a:pt x="962456" y="930858"/>
                  <a:pt x="772157" y="987244"/>
                </a:cubicBezTo>
                <a:cubicBezTo>
                  <a:pt x="581858" y="1043630"/>
                  <a:pt x="161676" y="964627"/>
                  <a:pt x="0" y="987244"/>
                </a:cubicBezTo>
                <a:cubicBezTo>
                  <a:pt x="-17695" y="815706"/>
                  <a:pt x="56643" y="710747"/>
                  <a:pt x="0" y="513367"/>
                </a:cubicBezTo>
                <a:cubicBezTo>
                  <a:pt x="-56643" y="315987"/>
                  <a:pt x="42782" y="112936"/>
                  <a:pt x="0" y="0"/>
                </a:cubicBezTo>
                <a:close/>
              </a:path>
            </a:pathLst>
          </a:custGeom>
          <a:noFill/>
          <a:ln w="19050">
            <a:solidFill>
              <a:schemeClr val="accent2"/>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F8444E-D11E-427E-AB6D-920F15D80F06}"/>
              </a:ext>
            </a:extLst>
          </p:cNvPr>
          <p:cNvSpPr/>
          <p:nvPr/>
        </p:nvSpPr>
        <p:spPr>
          <a:xfrm>
            <a:off x="781391" y="4930526"/>
            <a:ext cx="5510922" cy="834844"/>
          </a:xfrm>
          <a:custGeom>
            <a:avLst/>
            <a:gdLst>
              <a:gd name="connsiteX0" fmla="*/ 0 w 5510922"/>
              <a:gd name="connsiteY0" fmla="*/ 0 h 834844"/>
              <a:gd name="connsiteX1" fmla="*/ 495983 w 5510922"/>
              <a:gd name="connsiteY1" fmla="*/ 0 h 834844"/>
              <a:gd name="connsiteX2" fmla="*/ 881748 w 5510922"/>
              <a:gd name="connsiteY2" fmla="*/ 0 h 834844"/>
              <a:gd name="connsiteX3" fmla="*/ 1543058 w 5510922"/>
              <a:gd name="connsiteY3" fmla="*/ 0 h 834844"/>
              <a:gd name="connsiteX4" fmla="*/ 2039041 w 5510922"/>
              <a:gd name="connsiteY4" fmla="*/ 0 h 834844"/>
              <a:gd name="connsiteX5" fmla="*/ 2535024 w 5510922"/>
              <a:gd name="connsiteY5" fmla="*/ 0 h 834844"/>
              <a:gd name="connsiteX6" fmla="*/ 3196335 w 5510922"/>
              <a:gd name="connsiteY6" fmla="*/ 0 h 834844"/>
              <a:gd name="connsiteX7" fmla="*/ 3637209 w 5510922"/>
              <a:gd name="connsiteY7" fmla="*/ 0 h 834844"/>
              <a:gd name="connsiteX8" fmla="*/ 4298519 w 5510922"/>
              <a:gd name="connsiteY8" fmla="*/ 0 h 834844"/>
              <a:gd name="connsiteX9" fmla="*/ 4959830 w 5510922"/>
              <a:gd name="connsiteY9" fmla="*/ 0 h 834844"/>
              <a:gd name="connsiteX10" fmla="*/ 5510922 w 5510922"/>
              <a:gd name="connsiteY10" fmla="*/ 0 h 834844"/>
              <a:gd name="connsiteX11" fmla="*/ 5510922 w 5510922"/>
              <a:gd name="connsiteY11" fmla="*/ 434119 h 834844"/>
              <a:gd name="connsiteX12" fmla="*/ 5510922 w 5510922"/>
              <a:gd name="connsiteY12" fmla="*/ 834844 h 834844"/>
              <a:gd name="connsiteX13" fmla="*/ 5125157 w 5510922"/>
              <a:gd name="connsiteY13" fmla="*/ 834844 h 834844"/>
              <a:gd name="connsiteX14" fmla="*/ 4463847 w 5510922"/>
              <a:gd name="connsiteY14" fmla="*/ 834844 h 834844"/>
              <a:gd name="connsiteX15" fmla="*/ 4022973 w 5510922"/>
              <a:gd name="connsiteY15" fmla="*/ 834844 h 834844"/>
              <a:gd name="connsiteX16" fmla="*/ 3471881 w 5510922"/>
              <a:gd name="connsiteY16" fmla="*/ 834844 h 834844"/>
              <a:gd name="connsiteX17" fmla="*/ 2810570 w 5510922"/>
              <a:gd name="connsiteY17" fmla="*/ 834844 h 834844"/>
              <a:gd name="connsiteX18" fmla="*/ 2259478 w 5510922"/>
              <a:gd name="connsiteY18" fmla="*/ 834844 h 834844"/>
              <a:gd name="connsiteX19" fmla="*/ 1873713 w 5510922"/>
              <a:gd name="connsiteY19" fmla="*/ 834844 h 834844"/>
              <a:gd name="connsiteX20" fmla="*/ 1432840 w 5510922"/>
              <a:gd name="connsiteY20" fmla="*/ 834844 h 834844"/>
              <a:gd name="connsiteX21" fmla="*/ 771529 w 5510922"/>
              <a:gd name="connsiteY21" fmla="*/ 834844 h 834844"/>
              <a:gd name="connsiteX22" fmla="*/ 0 w 5510922"/>
              <a:gd name="connsiteY22" fmla="*/ 834844 h 834844"/>
              <a:gd name="connsiteX23" fmla="*/ 0 w 5510922"/>
              <a:gd name="connsiteY23" fmla="*/ 434119 h 834844"/>
              <a:gd name="connsiteX24" fmla="*/ 0 w 5510922"/>
              <a:gd name="connsiteY24" fmla="*/ 0 h 834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510922" h="834844" extrusionOk="0">
                <a:moveTo>
                  <a:pt x="0" y="0"/>
                </a:moveTo>
                <a:cubicBezTo>
                  <a:pt x="194220" y="-33083"/>
                  <a:pt x="289795" y="52273"/>
                  <a:pt x="495983" y="0"/>
                </a:cubicBezTo>
                <a:cubicBezTo>
                  <a:pt x="702171" y="-52273"/>
                  <a:pt x="793970" y="4720"/>
                  <a:pt x="881748" y="0"/>
                </a:cubicBezTo>
                <a:cubicBezTo>
                  <a:pt x="969526" y="-4720"/>
                  <a:pt x="1318093" y="59405"/>
                  <a:pt x="1543058" y="0"/>
                </a:cubicBezTo>
                <a:cubicBezTo>
                  <a:pt x="1768023" y="-59405"/>
                  <a:pt x="1891207" y="36098"/>
                  <a:pt x="2039041" y="0"/>
                </a:cubicBezTo>
                <a:cubicBezTo>
                  <a:pt x="2186875" y="-36098"/>
                  <a:pt x="2329495" y="1270"/>
                  <a:pt x="2535024" y="0"/>
                </a:cubicBezTo>
                <a:cubicBezTo>
                  <a:pt x="2740553" y="-1270"/>
                  <a:pt x="2901689" y="63656"/>
                  <a:pt x="3196335" y="0"/>
                </a:cubicBezTo>
                <a:cubicBezTo>
                  <a:pt x="3490981" y="-63656"/>
                  <a:pt x="3516785" y="9505"/>
                  <a:pt x="3637209" y="0"/>
                </a:cubicBezTo>
                <a:cubicBezTo>
                  <a:pt x="3757633" y="-9505"/>
                  <a:pt x="4086749" y="59704"/>
                  <a:pt x="4298519" y="0"/>
                </a:cubicBezTo>
                <a:cubicBezTo>
                  <a:pt x="4510289" y="-59704"/>
                  <a:pt x="4820511" y="65375"/>
                  <a:pt x="4959830" y="0"/>
                </a:cubicBezTo>
                <a:cubicBezTo>
                  <a:pt x="5099149" y="-65375"/>
                  <a:pt x="5356771" y="50568"/>
                  <a:pt x="5510922" y="0"/>
                </a:cubicBezTo>
                <a:cubicBezTo>
                  <a:pt x="5525883" y="186903"/>
                  <a:pt x="5502977" y="226837"/>
                  <a:pt x="5510922" y="434119"/>
                </a:cubicBezTo>
                <a:cubicBezTo>
                  <a:pt x="5518867" y="641401"/>
                  <a:pt x="5505211" y="714417"/>
                  <a:pt x="5510922" y="834844"/>
                </a:cubicBezTo>
                <a:cubicBezTo>
                  <a:pt x="5393984" y="839560"/>
                  <a:pt x="5251279" y="833548"/>
                  <a:pt x="5125157" y="834844"/>
                </a:cubicBezTo>
                <a:cubicBezTo>
                  <a:pt x="4999035" y="836140"/>
                  <a:pt x="4650963" y="834426"/>
                  <a:pt x="4463847" y="834844"/>
                </a:cubicBezTo>
                <a:cubicBezTo>
                  <a:pt x="4276731" y="835262"/>
                  <a:pt x="4150798" y="813451"/>
                  <a:pt x="4022973" y="834844"/>
                </a:cubicBezTo>
                <a:cubicBezTo>
                  <a:pt x="3895148" y="856237"/>
                  <a:pt x="3595864" y="832166"/>
                  <a:pt x="3471881" y="834844"/>
                </a:cubicBezTo>
                <a:cubicBezTo>
                  <a:pt x="3347898" y="837522"/>
                  <a:pt x="3042810" y="781826"/>
                  <a:pt x="2810570" y="834844"/>
                </a:cubicBezTo>
                <a:cubicBezTo>
                  <a:pt x="2578330" y="887862"/>
                  <a:pt x="2484090" y="810482"/>
                  <a:pt x="2259478" y="834844"/>
                </a:cubicBezTo>
                <a:cubicBezTo>
                  <a:pt x="2034866" y="859206"/>
                  <a:pt x="2046358" y="809561"/>
                  <a:pt x="1873713" y="834844"/>
                </a:cubicBezTo>
                <a:cubicBezTo>
                  <a:pt x="1701069" y="860127"/>
                  <a:pt x="1629767" y="793643"/>
                  <a:pt x="1432840" y="834844"/>
                </a:cubicBezTo>
                <a:cubicBezTo>
                  <a:pt x="1235913" y="876045"/>
                  <a:pt x="943351" y="773528"/>
                  <a:pt x="771529" y="834844"/>
                </a:cubicBezTo>
                <a:cubicBezTo>
                  <a:pt x="599707" y="896160"/>
                  <a:pt x="201407" y="752817"/>
                  <a:pt x="0" y="834844"/>
                </a:cubicBezTo>
                <a:cubicBezTo>
                  <a:pt x="-47517" y="696216"/>
                  <a:pt x="15568" y="523922"/>
                  <a:pt x="0" y="434119"/>
                </a:cubicBezTo>
                <a:cubicBezTo>
                  <a:pt x="-15568" y="344317"/>
                  <a:pt x="7706" y="90209"/>
                  <a:pt x="0" y="0"/>
                </a:cubicBezTo>
                <a:close/>
              </a:path>
            </a:pathLst>
          </a:custGeom>
          <a:noFill/>
          <a:ln w="19050">
            <a:solidFill>
              <a:schemeClr val="accent2"/>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9927AAB-AC91-4C6C-8063-AE1389BF72D1}"/>
              </a:ext>
            </a:extLst>
          </p:cNvPr>
          <p:cNvSpPr txBox="1"/>
          <p:nvPr/>
        </p:nvSpPr>
        <p:spPr>
          <a:xfrm>
            <a:off x="9239573" y="2526930"/>
            <a:ext cx="647934" cy="369332"/>
          </a:xfrm>
          <a:prstGeom prst="rect">
            <a:avLst/>
          </a:prstGeom>
          <a:solidFill>
            <a:schemeClr val="bg1"/>
          </a:solidFill>
        </p:spPr>
        <p:txBody>
          <a:bodyPr wrap="none" rtlCol="0">
            <a:spAutoFit/>
          </a:bodyPr>
          <a:lstStyle/>
          <a:p>
            <a:r>
              <a:rPr lang="en-US">
                <a:solidFill>
                  <a:schemeClr val="accent2">
                    <a:lumMod val="75000"/>
                  </a:schemeClr>
                </a:solidFill>
              </a:rPr>
              <a:t>Loop</a:t>
            </a:r>
          </a:p>
        </p:txBody>
      </p:sp>
      <p:sp>
        <p:nvSpPr>
          <p:cNvPr id="21" name="TextBox 20">
            <a:extLst>
              <a:ext uri="{FF2B5EF4-FFF2-40B4-BE49-F238E27FC236}">
                <a16:creationId xmlns:a16="http://schemas.microsoft.com/office/drawing/2014/main" id="{D97185FD-0E26-4F37-9F68-D098B0AEA51A}"/>
              </a:ext>
            </a:extLst>
          </p:cNvPr>
          <p:cNvSpPr txBox="1"/>
          <p:nvPr/>
        </p:nvSpPr>
        <p:spPr>
          <a:xfrm>
            <a:off x="6529895" y="2907893"/>
            <a:ext cx="3291809" cy="523220"/>
          </a:xfrm>
          <a:prstGeom prst="rect">
            <a:avLst/>
          </a:prstGeom>
          <a:noFill/>
        </p:spPr>
        <p:txBody>
          <a:bodyPr wrap="square" rtlCol="0">
            <a:spAutoFit/>
          </a:bodyPr>
          <a:lstStyle/>
          <a:p>
            <a:r>
              <a:rPr lang="en-US" sz="1400"/>
              <a:t>Pipeline to combine data transform and training steps </a:t>
            </a:r>
          </a:p>
        </p:txBody>
      </p:sp>
      <p:sp>
        <p:nvSpPr>
          <p:cNvPr id="23" name="TextBox 22">
            <a:extLst>
              <a:ext uri="{FF2B5EF4-FFF2-40B4-BE49-F238E27FC236}">
                <a16:creationId xmlns:a16="http://schemas.microsoft.com/office/drawing/2014/main" id="{D0636BC0-B059-47FC-A562-354F843388DC}"/>
              </a:ext>
            </a:extLst>
          </p:cNvPr>
          <p:cNvSpPr txBox="1"/>
          <p:nvPr/>
        </p:nvSpPr>
        <p:spPr>
          <a:xfrm>
            <a:off x="6574717" y="4037365"/>
            <a:ext cx="3291809" cy="307777"/>
          </a:xfrm>
          <a:prstGeom prst="rect">
            <a:avLst/>
          </a:prstGeom>
          <a:noFill/>
        </p:spPr>
        <p:txBody>
          <a:bodyPr wrap="square" rtlCol="0">
            <a:spAutoFit/>
          </a:bodyPr>
          <a:lstStyle/>
          <a:p>
            <a:r>
              <a:rPr lang="en-US" sz="1400"/>
              <a:t>10 Folded cross validation</a:t>
            </a:r>
          </a:p>
        </p:txBody>
      </p:sp>
      <p:sp>
        <p:nvSpPr>
          <p:cNvPr id="25" name="TextBox 24">
            <a:extLst>
              <a:ext uri="{FF2B5EF4-FFF2-40B4-BE49-F238E27FC236}">
                <a16:creationId xmlns:a16="http://schemas.microsoft.com/office/drawing/2014/main" id="{578213C8-6519-4EF4-8411-AA87B96A6D80}"/>
              </a:ext>
            </a:extLst>
          </p:cNvPr>
          <p:cNvSpPr txBox="1"/>
          <p:nvPr/>
        </p:nvSpPr>
        <p:spPr>
          <a:xfrm>
            <a:off x="6574716" y="5003205"/>
            <a:ext cx="3291809" cy="523220"/>
          </a:xfrm>
          <a:prstGeom prst="rect">
            <a:avLst/>
          </a:prstGeom>
          <a:noFill/>
        </p:spPr>
        <p:txBody>
          <a:bodyPr wrap="square" rtlCol="0">
            <a:spAutoFit/>
          </a:bodyPr>
          <a:lstStyle/>
          <a:p>
            <a:r>
              <a:rPr lang="en-US" sz="1400"/>
              <a:t>Output cross validation results for each model</a:t>
            </a:r>
          </a:p>
        </p:txBody>
      </p:sp>
      <p:cxnSp>
        <p:nvCxnSpPr>
          <p:cNvPr id="27" name="Straight Connector 26">
            <a:extLst>
              <a:ext uri="{FF2B5EF4-FFF2-40B4-BE49-F238E27FC236}">
                <a16:creationId xmlns:a16="http://schemas.microsoft.com/office/drawing/2014/main" id="{EF3F5307-92A7-4B2B-96D7-E1FCE238DB0A}"/>
              </a:ext>
            </a:extLst>
          </p:cNvPr>
          <p:cNvCxnSpPr>
            <a:cxnSpLocks/>
          </p:cNvCxnSpPr>
          <p:nvPr/>
        </p:nvCxnSpPr>
        <p:spPr>
          <a:xfrm>
            <a:off x="1780938" y="6277421"/>
            <a:ext cx="8311827" cy="0"/>
          </a:xfrm>
          <a:prstGeom prst="line">
            <a:avLst/>
          </a:prstGeom>
          <a:ln w="12700">
            <a:tailEnd type="arrow"/>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491DB372-6991-4D2C-AB8F-F00A45AE5C4A}"/>
              </a:ext>
            </a:extLst>
          </p:cNvPr>
          <p:cNvSpPr>
            <a:spLocks noGrp="1"/>
          </p:cNvSpPr>
          <p:nvPr>
            <p:ph type="title"/>
          </p:nvPr>
        </p:nvSpPr>
        <p:spPr>
          <a:xfrm>
            <a:off x="209209" y="-96474"/>
            <a:ext cx="11065773" cy="1177727"/>
          </a:xfrm>
        </p:spPr>
        <p:txBody>
          <a:bodyPr>
            <a:noAutofit/>
          </a:bodyPr>
          <a:lstStyle/>
          <a:p>
            <a:r>
              <a:rPr lang="en-US" sz="4400"/>
              <a:t>Algorithms Comparison</a:t>
            </a:r>
          </a:p>
        </p:txBody>
      </p:sp>
      <p:sp>
        <p:nvSpPr>
          <p:cNvPr id="3" name="TextBox 2">
            <a:extLst>
              <a:ext uri="{FF2B5EF4-FFF2-40B4-BE49-F238E27FC236}">
                <a16:creationId xmlns:a16="http://schemas.microsoft.com/office/drawing/2014/main" id="{17031A5C-E0A7-4587-983B-181651421DF1}"/>
              </a:ext>
            </a:extLst>
          </p:cNvPr>
          <p:cNvSpPr txBox="1"/>
          <p:nvPr/>
        </p:nvSpPr>
        <p:spPr>
          <a:xfrm>
            <a:off x="10047816" y="5965674"/>
            <a:ext cx="177709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Random Forest has the highest accuracy</a:t>
            </a:r>
          </a:p>
        </p:txBody>
      </p:sp>
      <p:sp>
        <p:nvSpPr>
          <p:cNvPr id="14" name="Big Data Analytics Project">
            <a:extLst>
              <a:ext uri="{FF2B5EF4-FFF2-40B4-BE49-F238E27FC236}">
                <a16:creationId xmlns:a16="http://schemas.microsoft.com/office/drawing/2014/main" id="{D84FD668-249A-9945-B4D7-C01B63104DA0}"/>
              </a:ext>
            </a:extLst>
          </p:cNvPr>
          <p:cNvSpPr txBox="1">
            <a:spLocks/>
          </p:cNvSpPr>
          <p:nvPr/>
        </p:nvSpPr>
        <p:spPr>
          <a:xfrm>
            <a:off x="9971921" y="-254939"/>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Meng</a:t>
            </a:r>
          </a:p>
        </p:txBody>
      </p:sp>
    </p:spTree>
    <p:extLst>
      <p:ext uri="{BB962C8B-B14F-4D97-AF65-F5344CB8AC3E}">
        <p14:creationId xmlns:p14="http://schemas.microsoft.com/office/powerpoint/2010/main" val="270440032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4FB4-678D-4A2D-AB83-68FB5CDADE00}"/>
              </a:ext>
            </a:extLst>
          </p:cNvPr>
          <p:cNvSpPr>
            <a:spLocks noGrp="1"/>
          </p:cNvSpPr>
          <p:nvPr>
            <p:ph type="title"/>
          </p:nvPr>
        </p:nvSpPr>
        <p:spPr>
          <a:xfrm>
            <a:off x="571500" y="1930799"/>
            <a:ext cx="10922000" cy="1939727"/>
          </a:xfrm>
        </p:spPr>
        <p:txBody>
          <a:bodyPr>
            <a:normAutofit/>
          </a:bodyPr>
          <a:lstStyle/>
          <a:p>
            <a:r>
              <a:rPr lang="en-US"/>
              <a:t>Prediction</a:t>
            </a:r>
          </a:p>
        </p:txBody>
      </p:sp>
      <p:sp>
        <p:nvSpPr>
          <p:cNvPr id="3" name="Big Data Analytics Project">
            <a:extLst>
              <a:ext uri="{FF2B5EF4-FFF2-40B4-BE49-F238E27FC236}">
                <a16:creationId xmlns:a16="http://schemas.microsoft.com/office/drawing/2014/main" id="{D18EDA03-15A5-AE41-8A50-AB3F80E8F489}"/>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err="1"/>
              <a:t>Alekhya</a:t>
            </a:r>
            <a:endParaRPr lang="en-IN" sz="2000"/>
          </a:p>
        </p:txBody>
      </p:sp>
    </p:spTree>
    <p:extLst>
      <p:ext uri="{BB962C8B-B14F-4D97-AF65-F5344CB8AC3E}">
        <p14:creationId xmlns:p14="http://schemas.microsoft.com/office/powerpoint/2010/main" val="278764117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5" name="Image" descr="Image"/>
          <p:cNvPicPr>
            <a:picLocks noGrp="1" noChangeAspect="1"/>
          </p:cNvPicPr>
          <p:nvPr>
            <p:ph type="pic" idx="21"/>
          </p:nvPr>
        </p:nvPicPr>
        <p:blipFill>
          <a:blip r:embed="rId2"/>
          <a:srcRect l="20479" r="20479"/>
          <a:stretch>
            <a:fillRect/>
          </a:stretch>
        </p:blipFill>
        <p:spPr>
          <a:xfrm>
            <a:off x="6096000" y="-25400"/>
            <a:ext cx="6096000" cy="6883400"/>
          </a:xfrm>
          <a:prstGeom prst="rect">
            <a:avLst/>
          </a:prstGeom>
        </p:spPr>
      </p:pic>
      <p:sp>
        <p:nvSpPr>
          <p:cNvPr id="1536" name="Team Yellow"/>
          <p:cNvSpPr txBox="1">
            <a:spLocks noGrp="1"/>
          </p:cNvSpPr>
          <p:nvPr>
            <p:ph type="title"/>
          </p:nvPr>
        </p:nvSpPr>
        <p:spPr>
          <a:xfrm>
            <a:off x="-55719" y="-427773"/>
            <a:ext cx="4826001" cy="1887648"/>
          </a:xfrm>
          <a:prstGeom prst="rect">
            <a:avLst/>
          </a:prstGeom>
        </p:spPr>
        <p:txBody>
          <a:bodyPr/>
          <a:lstStyle>
            <a:lvl1pPr defTabSz="1219200">
              <a:defRPr spc="-84">
                <a:gradFill flip="none" rotWithShape="1">
                  <a:gsLst>
                    <a:gs pos="0">
                      <a:srgbClr val="FF00D8"/>
                    </a:gs>
                    <a:gs pos="100000">
                      <a:srgbClr val="FFFD00"/>
                    </a:gs>
                  </a:gsLst>
                  <a:lin ang="2700000" scaled="0"/>
                </a:gradFill>
              </a:defRPr>
            </a:lvl1pPr>
          </a:lstStyle>
          <a:p>
            <a:r>
              <a:rPr lang="en-US"/>
              <a:t>Team Yellow </a:t>
            </a:r>
          </a:p>
        </p:txBody>
      </p:sp>
      <p:sp>
        <p:nvSpPr>
          <p:cNvPr id="1537" name="Alekhya Sangem…"/>
          <p:cNvSpPr txBox="1">
            <a:spLocks noGrp="1"/>
          </p:cNvSpPr>
          <p:nvPr>
            <p:ph type="body" sz="quarter" idx="1"/>
          </p:nvPr>
        </p:nvSpPr>
        <p:spPr>
          <a:xfrm>
            <a:off x="1067687" y="1908916"/>
            <a:ext cx="5208004" cy="4553065"/>
          </a:xfrm>
          <a:prstGeom prst="rect">
            <a:avLst/>
          </a:prstGeom>
        </p:spPr>
        <p:txBody>
          <a:bodyPr/>
          <a:lstStyle/>
          <a:p>
            <a:pPr algn="l" defTabSz="228600">
              <a:lnSpc>
                <a:spcPct val="150000"/>
              </a:lnSpc>
              <a:defRPr sz="3000">
                <a:solidFill>
                  <a:srgbClr val="FAE232"/>
                </a:solidFill>
              </a:defRPr>
            </a:pPr>
            <a:r>
              <a:rPr lang="en-US"/>
              <a:t>Alekhya Sangem</a:t>
            </a:r>
            <a:endParaRPr lang="en-US">
              <a:latin typeface="Trebuchet MS"/>
              <a:ea typeface="Trebuchet MS"/>
              <a:cs typeface="Trebuchet MS"/>
              <a:sym typeface="Trebuchet MS"/>
            </a:endParaRPr>
          </a:p>
          <a:p>
            <a:pPr algn="l" defTabSz="228600">
              <a:lnSpc>
                <a:spcPct val="150000"/>
              </a:lnSpc>
              <a:defRPr sz="3000">
                <a:solidFill>
                  <a:srgbClr val="FAE232"/>
                </a:solidFill>
              </a:defRPr>
            </a:pPr>
            <a:r>
              <a:rPr lang="en-US">
                <a:latin typeface="Trebuchet MS"/>
                <a:ea typeface="Trebuchet MS"/>
                <a:cs typeface="Trebuchet MS"/>
                <a:sym typeface="Trebuchet MS"/>
              </a:rPr>
              <a:t>Vatsal </a:t>
            </a:r>
            <a:r>
              <a:rPr lang="en-US"/>
              <a:t>Shah</a:t>
            </a:r>
            <a:endParaRPr lang="en-US">
              <a:latin typeface="Trebuchet MS"/>
              <a:ea typeface="Trebuchet MS"/>
              <a:cs typeface="Trebuchet MS"/>
              <a:sym typeface="Trebuchet MS"/>
            </a:endParaRPr>
          </a:p>
          <a:p>
            <a:pPr algn="l" defTabSz="228600">
              <a:lnSpc>
                <a:spcPct val="150000"/>
              </a:lnSpc>
              <a:defRPr sz="3000">
                <a:solidFill>
                  <a:srgbClr val="FAE232"/>
                </a:solidFill>
              </a:defRPr>
            </a:pPr>
            <a:r>
              <a:rPr lang="en-US">
                <a:latin typeface="Trebuchet MS"/>
                <a:ea typeface="Trebuchet MS"/>
                <a:cs typeface="Trebuchet MS"/>
                <a:sym typeface="Trebuchet MS"/>
              </a:rPr>
              <a:t>Abhishek </a:t>
            </a:r>
            <a:r>
              <a:rPr lang="en-US"/>
              <a:t>Shenoy </a:t>
            </a:r>
            <a:endParaRPr lang="en-US">
              <a:latin typeface="Trebuchet MS"/>
              <a:ea typeface="Trebuchet MS"/>
              <a:cs typeface="Trebuchet MS"/>
              <a:sym typeface="Trebuchet MS"/>
            </a:endParaRPr>
          </a:p>
          <a:p>
            <a:pPr algn="l" defTabSz="228600">
              <a:lnSpc>
                <a:spcPct val="150000"/>
              </a:lnSpc>
              <a:defRPr sz="3000">
                <a:solidFill>
                  <a:srgbClr val="FAE232"/>
                </a:solidFill>
              </a:defRPr>
            </a:pPr>
            <a:r>
              <a:rPr lang="en-US">
                <a:latin typeface="Trebuchet MS"/>
                <a:ea typeface="Trebuchet MS"/>
                <a:cs typeface="Trebuchet MS"/>
                <a:sym typeface="Trebuchet MS"/>
              </a:rPr>
              <a:t>Akshay </a:t>
            </a:r>
            <a:r>
              <a:rPr lang="en-US" err="1"/>
              <a:t>Shirsat</a:t>
            </a:r>
            <a:endParaRPr lang="en-US" err="1">
              <a:latin typeface="Trebuchet MS"/>
              <a:ea typeface="Trebuchet MS"/>
              <a:cs typeface="Trebuchet MS"/>
              <a:sym typeface="Trebuchet MS"/>
            </a:endParaRPr>
          </a:p>
          <a:p>
            <a:pPr algn="l" defTabSz="228600">
              <a:lnSpc>
                <a:spcPct val="150000"/>
              </a:lnSpc>
              <a:defRPr sz="3000">
                <a:solidFill>
                  <a:srgbClr val="FAE232"/>
                </a:solidFill>
              </a:defRPr>
            </a:pPr>
            <a:r>
              <a:rPr lang="en-US">
                <a:latin typeface="Trebuchet MS"/>
                <a:ea typeface="Trebuchet MS"/>
                <a:cs typeface="Trebuchet MS"/>
                <a:sym typeface="Trebuchet MS"/>
              </a:rPr>
              <a:t>Bikram </a:t>
            </a:r>
            <a:r>
              <a:rPr lang="en-US"/>
              <a:t>Singh</a:t>
            </a:r>
            <a:endParaRPr lang="en-US">
              <a:latin typeface="Trebuchet MS"/>
              <a:ea typeface="Trebuchet MS"/>
              <a:cs typeface="Trebuchet MS"/>
              <a:sym typeface="Trebuchet MS"/>
            </a:endParaRPr>
          </a:p>
          <a:p>
            <a:pPr algn="l" defTabSz="228600">
              <a:lnSpc>
                <a:spcPct val="150000"/>
              </a:lnSpc>
              <a:defRPr sz="3000">
                <a:solidFill>
                  <a:srgbClr val="FAE232"/>
                </a:solidFill>
              </a:defRPr>
            </a:pPr>
            <a:r>
              <a:rPr lang="en-US">
                <a:latin typeface="Trebuchet MS"/>
                <a:ea typeface="Trebuchet MS"/>
                <a:cs typeface="Trebuchet MS"/>
                <a:sym typeface="Trebuchet MS"/>
              </a:rPr>
              <a:t>Meng </a:t>
            </a:r>
            <a:r>
              <a:rPr lang="en-US"/>
              <a:t>Sui</a:t>
            </a:r>
          </a:p>
        </p:txBody>
      </p:sp>
      <p:sp>
        <p:nvSpPr>
          <p:cNvPr id="5" name="Big Data Analytics Project">
            <a:extLst>
              <a:ext uri="{FF2B5EF4-FFF2-40B4-BE49-F238E27FC236}">
                <a16:creationId xmlns:a16="http://schemas.microsoft.com/office/drawing/2014/main" id="{8E7BA583-F8C8-FE48-B788-905717E86E41}"/>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Abhishek</a:t>
            </a:r>
          </a:p>
        </p:txBody>
      </p:sp>
    </p:spTree>
    <p:extLst>
      <p:ext uri="{BB962C8B-B14F-4D97-AF65-F5344CB8AC3E}">
        <p14:creationId xmlns:p14="http://schemas.microsoft.com/office/powerpoint/2010/main" val="124887234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E062-80B6-412F-A4BD-FA93589438C0}"/>
              </a:ext>
            </a:extLst>
          </p:cNvPr>
          <p:cNvSpPr>
            <a:spLocks noGrp="1"/>
          </p:cNvSpPr>
          <p:nvPr>
            <p:ph type="title"/>
          </p:nvPr>
        </p:nvSpPr>
        <p:spPr>
          <a:xfrm>
            <a:off x="635000" y="0"/>
            <a:ext cx="10922000" cy="1055263"/>
          </a:xfrm>
        </p:spPr>
        <p:txBody>
          <a:bodyPr/>
          <a:lstStyle/>
          <a:p>
            <a:r>
              <a:rPr lang="en-US"/>
              <a:t>Model Report - Random Forest</a:t>
            </a:r>
          </a:p>
        </p:txBody>
      </p:sp>
      <p:pic>
        <p:nvPicPr>
          <p:cNvPr id="5" name="Picture 5" descr="Graphical user interface, text, application, email&#10;&#10;Description automatically generated">
            <a:extLst>
              <a:ext uri="{FF2B5EF4-FFF2-40B4-BE49-F238E27FC236}">
                <a16:creationId xmlns:a16="http://schemas.microsoft.com/office/drawing/2014/main" id="{536C99B4-0C66-4236-AE57-AA941965C5CC}"/>
              </a:ext>
            </a:extLst>
          </p:cNvPr>
          <p:cNvPicPr>
            <a:picLocks noChangeAspect="1"/>
          </p:cNvPicPr>
          <p:nvPr/>
        </p:nvPicPr>
        <p:blipFill>
          <a:blip r:embed="rId2"/>
          <a:stretch>
            <a:fillRect/>
          </a:stretch>
        </p:blipFill>
        <p:spPr>
          <a:xfrm>
            <a:off x="321135" y="1113525"/>
            <a:ext cx="11441499" cy="5321060"/>
          </a:xfrm>
          <a:prstGeom prst="rect">
            <a:avLst/>
          </a:prstGeom>
        </p:spPr>
      </p:pic>
      <p:pic>
        <p:nvPicPr>
          <p:cNvPr id="7" name="Picture 7" descr="Table&#10;&#10;Description automatically generated">
            <a:extLst>
              <a:ext uri="{FF2B5EF4-FFF2-40B4-BE49-F238E27FC236}">
                <a16:creationId xmlns:a16="http://schemas.microsoft.com/office/drawing/2014/main" id="{D3ACA28C-C8E4-4077-A674-D4FF5AC0F068}"/>
              </a:ext>
            </a:extLst>
          </p:cNvPr>
          <p:cNvPicPr>
            <a:picLocks noChangeAspect="1"/>
          </p:cNvPicPr>
          <p:nvPr/>
        </p:nvPicPr>
        <p:blipFill>
          <a:blip r:embed="rId3"/>
          <a:stretch>
            <a:fillRect/>
          </a:stretch>
        </p:blipFill>
        <p:spPr>
          <a:xfrm>
            <a:off x="6866626" y="2957899"/>
            <a:ext cx="4885425" cy="3501372"/>
          </a:xfrm>
          <a:prstGeom prst="rect">
            <a:avLst/>
          </a:prstGeom>
        </p:spPr>
      </p:pic>
      <p:sp>
        <p:nvSpPr>
          <p:cNvPr id="6" name="Big Data Analytics Project">
            <a:extLst>
              <a:ext uri="{FF2B5EF4-FFF2-40B4-BE49-F238E27FC236}">
                <a16:creationId xmlns:a16="http://schemas.microsoft.com/office/drawing/2014/main" id="{B7454C17-EF65-9040-B867-B5B28510AC48}"/>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err="1"/>
              <a:t>Alekhya</a:t>
            </a:r>
            <a:endParaRPr lang="en-IN" sz="2000"/>
          </a:p>
        </p:txBody>
      </p:sp>
    </p:spTree>
    <p:extLst>
      <p:ext uri="{BB962C8B-B14F-4D97-AF65-F5344CB8AC3E}">
        <p14:creationId xmlns:p14="http://schemas.microsoft.com/office/powerpoint/2010/main" val="159205460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EF85-B24C-45A8-84B3-DE96A0235819}"/>
              </a:ext>
            </a:extLst>
          </p:cNvPr>
          <p:cNvSpPr>
            <a:spLocks noGrp="1"/>
          </p:cNvSpPr>
          <p:nvPr>
            <p:ph type="title"/>
          </p:nvPr>
        </p:nvSpPr>
        <p:spPr>
          <a:xfrm>
            <a:off x="548736" y="91894"/>
            <a:ext cx="10922000" cy="962067"/>
          </a:xfrm>
        </p:spPr>
        <p:txBody>
          <a:bodyPr/>
          <a:lstStyle/>
          <a:p>
            <a:r>
              <a:rPr lang="en-US"/>
              <a:t>Prediction - Random Forest</a:t>
            </a:r>
          </a:p>
        </p:txBody>
      </p:sp>
      <p:pic>
        <p:nvPicPr>
          <p:cNvPr id="5" name="Picture 5" descr="Text&#10;&#10;Description automatically generated">
            <a:extLst>
              <a:ext uri="{FF2B5EF4-FFF2-40B4-BE49-F238E27FC236}">
                <a16:creationId xmlns:a16="http://schemas.microsoft.com/office/drawing/2014/main" id="{23E59A44-EAB0-4F9C-BE13-09E49A1C5C98}"/>
              </a:ext>
            </a:extLst>
          </p:cNvPr>
          <p:cNvPicPr>
            <a:picLocks noChangeAspect="1"/>
          </p:cNvPicPr>
          <p:nvPr/>
        </p:nvPicPr>
        <p:blipFill>
          <a:blip r:embed="rId2"/>
          <a:stretch>
            <a:fillRect/>
          </a:stretch>
        </p:blipFill>
        <p:spPr>
          <a:xfrm>
            <a:off x="0" y="953023"/>
            <a:ext cx="8393501" cy="4951954"/>
          </a:xfrm>
          <a:prstGeom prst="rect">
            <a:avLst/>
          </a:prstGeom>
        </p:spPr>
      </p:pic>
      <p:pic>
        <p:nvPicPr>
          <p:cNvPr id="6" name="Picture 6" descr="Table&#10;&#10;Description automatically generated">
            <a:extLst>
              <a:ext uri="{FF2B5EF4-FFF2-40B4-BE49-F238E27FC236}">
                <a16:creationId xmlns:a16="http://schemas.microsoft.com/office/drawing/2014/main" id="{572C3F87-D3DC-4AE9-A027-B9D4A10DC227}"/>
              </a:ext>
            </a:extLst>
          </p:cNvPr>
          <p:cNvPicPr>
            <a:picLocks noChangeAspect="1"/>
          </p:cNvPicPr>
          <p:nvPr/>
        </p:nvPicPr>
        <p:blipFill>
          <a:blip r:embed="rId3"/>
          <a:stretch>
            <a:fillRect/>
          </a:stretch>
        </p:blipFill>
        <p:spPr>
          <a:xfrm>
            <a:off x="4940060" y="3538996"/>
            <a:ext cx="7257690" cy="3388723"/>
          </a:xfrm>
          <a:prstGeom prst="rect">
            <a:avLst/>
          </a:prstGeom>
        </p:spPr>
      </p:pic>
      <p:sp>
        <p:nvSpPr>
          <p:cNvPr id="7" name="Big Data Analytics Project">
            <a:extLst>
              <a:ext uri="{FF2B5EF4-FFF2-40B4-BE49-F238E27FC236}">
                <a16:creationId xmlns:a16="http://schemas.microsoft.com/office/drawing/2014/main" id="{1CF32925-598F-844A-A2D6-440D0A6A79A5}"/>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err="1"/>
              <a:t>Alekhya</a:t>
            </a:r>
            <a:endParaRPr lang="en-IN" sz="2000"/>
          </a:p>
        </p:txBody>
      </p:sp>
      <p:sp>
        <p:nvSpPr>
          <p:cNvPr id="8" name="Rectangle 7">
            <a:extLst>
              <a:ext uri="{FF2B5EF4-FFF2-40B4-BE49-F238E27FC236}">
                <a16:creationId xmlns:a16="http://schemas.microsoft.com/office/drawing/2014/main" id="{1EE194EB-8836-4E45-8E59-8FB1103C6CED}"/>
              </a:ext>
            </a:extLst>
          </p:cNvPr>
          <p:cNvSpPr/>
          <p:nvPr/>
        </p:nvSpPr>
        <p:spPr>
          <a:xfrm>
            <a:off x="11664778" y="3538996"/>
            <a:ext cx="430914" cy="331900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56287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4D33E08F-B83A-BD46-B27F-B8FD40B89E28}"/>
              </a:ext>
            </a:extLst>
          </p:cNvPr>
          <p:cNvPicPr>
            <a:picLocks noChangeAspect="1"/>
          </p:cNvPicPr>
          <p:nvPr/>
        </p:nvPicPr>
        <p:blipFill>
          <a:blip r:embed="rId2"/>
          <a:stretch>
            <a:fillRect/>
          </a:stretch>
        </p:blipFill>
        <p:spPr>
          <a:xfrm>
            <a:off x="0" y="997284"/>
            <a:ext cx="12191999" cy="5860716"/>
          </a:xfrm>
          <a:prstGeom prst="rect">
            <a:avLst/>
          </a:prstGeom>
        </p:spPr>
      </p:pic>
      <p:sp>
        <p:nvSpPr>
          <p:cNvPr id="6" name="Big Data Analytics Project">
            <a:extLst>
              <a:ext uri="{FF2B5EF4-FFF2-40B4-BE49-F238E27FC236}">
                <a16:creationId xmlns:a16="http://schemas.microsoft.com/office/drawing/2014/main" id="{B7454C17-EF65-9040-B867-B5B28510AC48}"/>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err="1"/>
              <a:t>Alekhya</a:t>
            </a:r>
            <a:endParaRPr lang="en-IN" sz="2000"/>
          </a:p>
        </p:txBody>
      </p:sp>
      <p:pic>
        <p:nvPicPr>
          <p:cNvPr id="9" name="Picture 8" descr="Table&#10;&#10;Description automatically generated">
            <a:extLst>
              <a:ext uri="{FF2B5EF4-FFF2-40B4-BE49-F238E27FC236}">
                <a16:creationId xmlns:a16="http://schemas.microsoft.com/office/drawing/2014/main" id="{82294209-85E3-FE41-9F9A-DF45D32192EC}"/>
              </a:ext>
            </a:extLst>
          </p:cNvPr>
          <p:cNvPicPr>
            <a:picLocks noChangeAspect="1"/>
          </p:cNvPicPr>
          <p:nvPr/>
        </p:nvPicPr>
        <p:blipFill>
          <a:blip r:embed="rId3"/>
          <a:stretch>
            <a:fillRect/>
          </a:stretch>
        </p:blipFill>
        <p:spPr>
          <a:xfrm>
            <a:off x="7320062" y="3744096"/>
            <a:ext cx="4871937" cy="31139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itle 1">
            <a:extLst>
              <a:ext uri="{FF2B5EF4-FFF2-40B4-BE49-F238E27FC236}">
                <a16:creationId xmlns:a16="http://schemas.microsoft.com/office/drawing/2014/main" id="{F0FF2C43-A964-604F-92EF-30C2928C2B49}"/>
              </a:ext>
            </a:extLst>
          </p:cNvPr>
          <p:cNvSpPr txBox="1">
            <a:spLocks/>
          </p:cNvSpPr>
          <p:nvPr/>
        </p:nvSpPr>
        <p:spPr>
          <a:xfrm>
            <a:off x="635000" y="0"/>
            <a:ext cx="10922000" cy="1055263"/>
          </a:xfrm>
          <a:prstGeom prst="rect">
            <a:avLst/>
          </a:prstGeom>
        </p:spPr>
        <p:txBody>
          <a:bodyPr vert="horz" lIns="25400" tIns="25400" rIns="25400" bIns="25400" rtlCol="0" anchor="b">
            <a:normAutofit fontScale="92500"/>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US"/>
              <a:t>Model Report – Logistic Regression</a:t>
            </a:r>
          </a:p>
        </p:txBody>
      </p:sp>
    </p:spTree>
    <p:extLst>
      <p:ext uri="{BB962C8B-B14F-4D97-AF65-F5344CB8AC3E}">
        <p14:creationId xmlns:p14="http://schemas.microsoft.com/office/powerpoint/2010/main" val="394951765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C7FB9BDE-6C43-9440-AAB8-79E603AF83D1}"/>
              </a:ext>
            </a:extLst>
          </p:cNvPr>
          <p:cNvPicPr>
            <a:picLocks noChangeAspect="1"/>
          </p:cNvPicPr>
          <p:nvPr/>
        </p:nvPicPr>
        <p:blipFill>
          <a:blip r:embed="rId2"/>
          <a:stretch>
            <a:fillRect/>
          </a:stretch>
        </p:blipFill>
        <p:spPr>
          <a:xfrm>
            <a:off x="133710" y="1053961"/>
            <a:ext cx="6842664" cy="4481866"/>
          </a:xfrm>
          <a:prstGeom prst="rect">
            <a:avLst/>
          </a:prstGeom>
        </p:spPr>
      </p:pic>
      <p:sp>
        <p:nvSpPr>
          <p:cNvPr id="2" name="Title 1">
            <a:extLst>
              <a:ext uri="{FF2B5EF4-FFF2-40B4-BE49-F238E27FC236}">
                <a16:creationId xmlns:a16="http://schemas.microsoft.com/office/drawing/2014/main" id="{C6B6EF85-B24C-45A8-84B3-DE96A0235819}"/>
              </a:ext>
            </a:extLst>
          </p:cNvPr>
          <p:cNvSpPr>
            <a:spLocks noGrp="1"/>
          </p:cNvSpPr>
          <p:nvPr>
            <p:ph type="title"/>
          </p:nvPr>
        </p:nvSpPr>
        <p:spPr>
          <a:xfrm>
            <a:off x="548736" y="91894"/>
            <a:ext cx="10922000" cy="962067"/>
          </a:xfrm>
        </p:spPr>
        <p:txBody>
          <a:bodyPr/>
          <a:lstStyle/>
          <a:p>
            <a:r>
              <a:rPr lang="en-US"/>
              <a:t>Prediction– Logistic Regression </a:t>
            </a:r>
          </a:p>
        </p:txBody>
      </p:sp>
      <p:sp>
        <p:nvSpPr>
          <p:cNvPr id="7" name="Big Data Analytics Project">
            <a:extLst>
              <a:ext uri="{FF2B5EF4-FFF2-40B4-BE49-F238E27FC236}">
                <a16:creationId xmlns:a16="http://schemas.microsoft.com/office/drawing/2014/main" id="{1CF32925-598F-844A-A2D6-440D0A6A79A5}"/>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err="1"/>
              <a:t>Alekhya</a:t>
            </a:r>
            <a:endParaRPr lang="en-IN" sz="2000"/>
          </a:p>
        </p:txBody>
      </p:sp>
      <p:pic>
        <p:nvPicPr>
          <p:cNvPr id="9" name="Picture 8" descr="Table&#10;&#10;Description automatically generated">
            <a:extLst>
              <a:ext uri="{FF2B5EF4-FFF2-40B4-BE49-F238E27FC236}">
                <a16:creationId xmlns:a16="http://schemas.microsoft.com/office/drawing/2014/main" id="{7946DCD1-5344-2647-811F-65809BE07F11}"/>
              </a:ext>
            </a:extLst>
          </p:cNvPr>
          <p:cNvPicPr>
            <a:picLocks noChangeAspect="1"/>
          </p:cNvPicPr>
          <p:nvPr/>
        </p:nvPicPr>
        <p:blipFill>
          <a:blip r:embed="rId3"/>
          <a:stretch>
            <a:fillRect/>
          </a:stretch>
        </p:blipFill>
        <p:spPr>
          <a:xfrm>
            <a:off x="4423774" y="3611722"/>
            <a:ext cx="7694141" cy="2981694"/>
          </a:xfrm>
          <a:prstGeom prst="rect">
            <a:avLst/>
          </a:prstGeom>
        </p:spPr>
      </p:pic>
      <p:sp>
        <p:nvSpPr>
          <p:cNvPr id="10" name="Rectangle 9">
            <a:extLst>
              <a:ext uri="{FF2B5EF4-FFF2-40B4-BE49-F238E27FC236}">
                <a16:creationId xmlns:a16="http://schemas.microsoft.com/office/drawing/2014/main" id="{29E316F9-D83E-124E-BC4C-3BC35AFDC97C}"/>
              </a:ext>
            </a:extLst>
          </p:cNvPr>
          <p:cNvSpPr/>
          <p:nvPr/>
        </p:nvSpPr>
        <p:spPr>
          <a:xfrm>
            <a:off x="11470737" y="3876306"/>
            <a:ext cx="587554" cy="298169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56434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8FC7-1413-4320-ACEC-3DBE9E97FC87}"/>
              </a:ext>
            </a:extLst>
          </p:cNvPr>
          <p:cNvSpPr>
            <a:spLocks noGrp="1"/>
          </p:cNvSpPr>
          <p:nvPr>
            <p:ph type="title"/>
          </p:nvPr>
        </p:nvSpPr>
        <p:spPr>
          <a:xfrm>
            <a:off x="966839" y="-88286"/>
            <a:ext cx="9053871" cy="956502"/>
          </a:xfrm>
        </p:spPr>
        <p:txBody>
          <a:bodyPr/>
          <a:lstStyle/>
          <a:p>
            <a:pPr algn="l"/>
            <a:r>
              <a:rPr lang="en-US"/>
              <a:t>Summary</a:t>
            </a:r>
          </a:p>
        </p:txBody>
      </p:sp>
      <p:sp>
        <p:nvSpPr>
          <p:cNvPr id="4" name="Text Placeholder 3">
            <a:extLst>
              <a:ext uri="{FF2B5EF4-FFF2-40B4-BE49-F238E27FC236}">
                <a16:creationId xmlns:a16="http://schemas.microsoft.com/office/drawing/2014/main" id="{1669FBDE-2F42-4494-B219-D9D01E268C52}"/>
              </a:ext>
            </a:extLst>
          </p:cNvPr>
          <p:cNvSpPr>
            <a:spLocks noGrp="1"/>
          </p:cNvSpPr>
          <p:nvPr>
            <p:ph type="body" sz="quarter" idx="1"/>
          </p:nvPr>
        </p:nvSpPr>
        <p:spPr>
          <a:xfrm>
            <a:off x="684161" y="1157339"/>
            <a:ext cx="10922000" cy="5496337"/>
          </a:xfrm>
        </p:spPr>
        <p:txBody>
          <a:bodyPr vert="horz" lIns="25400" tIns="25400" rIns="25400" bIns="25400" rtlCol="0" anchor="t">
            <a:noAutofit/>
          </a:bodyPr>
          <a:lstStyle/>
          <a:p>
            <a:pPr marL="457200" indent="-228600" algn="l">
              <a:spcAft>
                <a:spcPts val="600"/>
              </a:spcAft>
              <a:buFont typeface="Arial,Sans-Serif"/>
              <a:buChar char="•"/>
            </a:pPr>
            <a:r>
              <a:rPr lang="en-US" sz="2000">
                <a:solidFill>
                  <a:schemeClr val="bg1">
                    <a:lumMod val="85000"/>
                  </a:schemeClr>
                </a:solidFill>
                <a:latin typeface="Calibri"/>
                <a:cs typeface="Calibri"/>
              </a:rPr>
              <a:t>Accuracy of predictive models in Python &amp; RapidMiner remained stuck at 64% at first</a:t>
            </a:r>
            <a:endParaRPr lang="en-US" sz="2000">
              <a:solidFill>
                <a:schemeClr val="bg1">
                  <a:lumMod val="85000"/>
                </a:schemeClr>
              </a:solidFill>
              <a:latin typeface="Calibri"/>
            </a:endParaRPr>
          </a:p>
          <a:p>
            <a:pPr marL="457200" indent="-228600" algn="l">
              <a:spcAft>
                <a:spcPts val="600"/>
              </a:spcAft>
              <a:buFont typeface="Arial,Sans-Serif"/>
              <a:buChar char="•"/>
            </a:pPr>
            <a:r>
              <a:rPr lang="en-US" sz="2000">
                <a:solidFill>
                  <a:schemeClr val="bg1">
                    <a:lumMod val="85000"/>
                  </a:schemeClr>
                </a:solidFill>
                <a:latin typeface="Calibri"/>
                <a:cs typeface="Calibri"/>
              </a:rPr>
              <a:t>We ran several models in RapidMiner but were unable to successfully increase our accuracy</a:t>
            </a:r>
            <a:endParaRPr lang="en-US" sz="2000">
              <a:solidFill>
                <a:schemeClr val="bg1">
                  <a:lumMod val="85000"/>
                </a:schemeClr>
              </a:solidFill>
              <a:latin typeface="Calibri"/>
            </a:endParaRPr>
          </a:p>
          <a:p>
            <a:pPr marL="457200" indent="-228600" algn="l">
              <a:spcAft>
                <a:spcPts val="600"/>
              </a:spcAft>
              <a:buFont typeface="Arial,Sans-Serif"/>
              <a:buChar char="•"/>
            </a:pPr>
            <a:r>
              <a:rPr lang="en-US" sz="2000">
                <a:solidFill>
                  <a:schemeClr val="bg1">
                    <a:lumMod val="85000"/>
                  </a:schemeClr>
                </a:solidFill>
                <a:latin typeface="Calibri"/>
                <a:cs typeface="Calibri"/>
              </a:rPr>
              <a:t>We were able to overcome this problem in Python by increasing our sample size and changing our encoding method</a:t>
            </a:r>
            <a:endParaRPr lang="en-US" sz="2000">
              <a:solidFill>
                <a:schemeClr val="bg1">
                  <a:lumMod val="85000"/>
                </a:schemeClr>
              </a:solidFill>
              <a:latin typeface="Calibri"/>
            </a:endParaRPr>
          </a:p>
          <a:p>
            <a:pPr marL="457200" lvl="4" indent="-228600" algn="l">
              <a:spcAft>
                <a:spcPts val="600"/>
              </a:spcAft>
              <a:buFont typeface="Arial,Sans-Serif"/>
              <a:buChar char="•"/>
            </a:pPr>
            <a:r>
              <a:rPr lang="en-US" sz="2000">
                <a:solidFill>
                  <a:schemeClr val="bg1">
                    <a:lumMod val="85000"/>
                  </a:schemeClr>
                </a:solidFill>
                <a:latin typeface="Calibri"/>
                <a:cs typeface="Calibri"/>
              </a:rPr>
              <a:t>Upon the suggestion of the business partner (professor), we increased our sample size to 21000 </a:t>
            </a:r>
            <a:endParaRPr lang="en-US" sz="2000">
              <a:solidFill>
                <a:schemeClr val="bg1">
                  <a:lumMod val="85000"/>
                </a:schemeClr>
              </a:solidFill>
              <a:latin typeface="Calibri"/>
            </a:endParaRPr>
          </a:p>
          <a:p>
            <a:pPr marL="457200" lvl="4" indent="-228600" algn="l">
              <a:spcAft>
                <a:spcPts val="600"/>
              </a:spcAft>
              <a:buFont typeface="Arial,Sans-Serif"/>
              <a:buChar char="•"/>
            </a:pPr>
            <a:r>
              <a:rPr lang="en-US" sz="2000">
                <a:solidFill>
                  <a:schemeClr val="accent1"/>
                </a:solidFill>
                <a:latin typeface="Calibri"/>
                <a:cs typeface="Calibri"/>
              </a:rPr>
              <a:t>We also dropped all but the </a:t>
            </a:r>
            <a:r>
              <a:rPr lang="en-US" sz="2000" b="1">
                <a:solidFill>
                  <a:schemeClr val="accent1"/>
                </a:solidFill>
                <a:latin typeface="Calibri"/>
                <a:cs typeface="Calibri"/>
              </a:rPr>
              <a:t>'Month,' '</a:t>
            </a:r>
            <a:r>
              <a:rPr lang="en-US" sz="2000" b="1" err="1">
                <a:solidFill>
                  <a:schemeClr val="accent1"/>
                </a:solidFill>
                <a:latin typeface="Calibri"/>
                <a:cs typeface="Calibri"/>
              </a:rPr>
              <a:t>DayofMonth</a:t>
            </a:r>
            <a:r>
              <a:rPr lang="en-US" sz="2000" b="1">
                <a:solidFill>
                  <a:schemeClr val="accent1"/>
                </a:solidFill>
                <a:latin typeface="Calibri"/>
                <a:cs typeface="Calibri"/>
              </a:rPr>
              <a:t>,' '</a:t>
            </a:r>
            <a:r>
              <a:rPr lang="en-US" sz="2000" b="1" err="1">
                <a:solidFill>
                  <a:schemeClr val="accent1"/>
                </a:solidFill>
                <a:latin typeface="Calibri"/>
                <a:cs typeface="Calibri"/>
              </a:rPr>
              <a:t>CRSDepTime</a:t>
            </a:r>
            <a:r>
              <a:rPr lang="en-US" sz="2000" b="1">
                <a:solidFill>
                  <a:schemeClr val="accent1"/>
                </a:solidFill>
                <a:latin typeface="Calibri"/>
                <a:cs typeface="Calibri"/>
              </a:rPr>
              <a:t>,' '</a:t>
            </a:r>
            <a:r>
              <a:rPr lang="en-US" sz="2000" b="1" err="1">
                <a:solidFill>
                  <a:schemeClr val="accent1"/>
                </a:solidFill>
                <a:latin typeface="Calibri"/>
                <a:cs typeface="Calibri"/>
              </a:rPr>
              <a:t>CRSArrTime</a:t>
            </a:r>
            <a:r>
              <a:rPr lang="en-US" sz="2000" b="1">
                <a:solidFill>
                  <a:schemeClr val="accent1"/>
                </a:solidFill>
                <a:latin typeface="Calibri"/>
                <a:cs typeface="Calibri"/>
              </a:rPr>
              <a:t>,' '</a:t>
            </a:r>
            <a:r>
              <a:rPr lang="en-US" sz="2000" b="1" err="1">
                <a:solidFill>
                  <a:schemeClr val="accent1"/>
                </a:solidFill>
                <a:latin typeface="Calibri"/>
                <a:cs typeface="Calibri"/>
              </a:rPr>
              <a:t>UniqueCarrier</a:t>
            </a:r>
            <a:r>
              <a:rPr lang="en-US" sz="2000" b="1">
                <a:solidFill>
                  <a:schemeClr val="accent1"/>
                </a:solidFill>
                <a:latin typeface="Calibri"/>
                <a:cs typeface="Calibri"/>
              </a:rPr>
              <a:t>,' '</a:t>
            </a:r>
            <a:r>
              <a:rPr lang="en-US" sz="2000" b="1" err="1">
                <a:solidFill>
                  <a:schemeClr val="accent1"/>
                </a:solidFill>
                <a:latin typeface="Calibri"/>
                <a:cs typeface="Calibri"/>
              </a:rPr>
              <a:t>FlightNumber</a:t>
            </a:r>
            <a:r>
              <a:rPr lang="en-US" sz="2000" b="1">
                <a:solidFill>
                  <a:schemeClr val="accent1"/>
                </a:solidFill>
                <a:latin typeface="Calibri"/>
                <a:cs typeface="Calibri"/>
              </a:rPr>
              <a:t>,' '</a:t>
            </a:r>
            <a:r>
              <a:rPr lang="en-US" sz="2000" b="1" err="1">
                <a:solidFill>
                  <a:schemeClr val="accent1"/>
                </a:solidFill>
                <a:latin typeface="Calibri"/>
                <a:cs typeface="Calibri"/>
              </a:rPr>
              <a:t>CRSElapsedTime</a:t>
            </a:r>
            <a:r>
              <a:rPr lang="en-US" sz="2000" b="1">
                <a:solidFill>
                  <a:schemeClr val="accent1"/>
                </a:solidFill>
                <a:latin typeface="Calibri"/>
                <a:cs typeface="Calibri"/>
              </a:rPr>
              <a:t>,' 'Origin,' 'Dest,' and 'Distance' columns</a:t>
            </a:r>
            <a:endParaRPr lang="en-US" sz="2000">
              <a:solidFill>
                <a:schemeClr val="accent1"/>
              </a:solidFill>
              <a:latin typeface="Calibri"/>
            </a:endParaRPr>
          </a:p>
          <a:p>
            <a:pPr marL="457200" lvl="4" indent="-228600" algn="l">
              <a:spcAft>
                <a:spcPts val="600"/>
              </a:spcAft>
              <a:buFont typeface="Arial,Sans-Serif"/>
              <a:buChar char="•"/>
            </a:pPr>
            <a:r>
              <a:rPr lang="en-US" sz="2000">
                <a:solidFill>
                  <a:schemeClr val="bg1">
                    <a:lumMod val="85000"/>
                  </a:schemeClr>
                </a:solidFill>
                <a:latin typeface="Calibri"/>
                <a:cs typeface="Calibri"/>
              </a:rPr>
              <a:t>We also changed the categorical encoder from </a:t>
            </a:r>
            <a:r>
              <a:rPr lang="en-US" sz="2000" err="1">
                <a:solidFill>
                  <a:schemeClr val="bg1">
                    <a:lumMod val="85000"/>
                  </a:schemeClr>
                </a:solidFill>
                <a:latin typeface="Calibri"/>
                <a:cs typeface="Calibri"/>
              </a:rPr>
              <a:t>LabelEncodeTransform</a:t>
            </a:r>
            <a:r>
              <a:rPr lang="en-US" sz="2000">
                <a:solidFill>
                  <a:schemeClr val="bg1">
                    <a:lumMod val="85000"/>
                  </a:schemeClr>
                </a:solidFill>
                <a:latin typeface="Calibri"/>
                <a:cs typeface="Calibri"/>
              </a:rPr>
              <a:t> to </a:t>
            </a:r>
            <a:r>
              <a:rPr lang="en-US" sz="2000" err="1">
                <a:solidFill>
                  <a:schemeClr val="bg1">
                    <a:lumMod val="85000"/>
                  </a:schemeClr>
                </a:solidFill>
                <a:latin typeface="Calibri"/>
                <a:cs typeface="Calibri"/>
              </a:rPr>
              <a:t>OneHotEncode</a:t>
            </a:r>
            <a:r>
              <a:rPr lang="en-US" sz="2000">
                <a:solidFill>
                  <a:schemeClr val="bg1">
                    <a:lumMod val="85000"/>
                  </a:schemeClr>
                </a:solidFill>
                <a:latin typeface="Calibri"/>
                <a:cs typeface="Calibri"/>
              </a:rPr>
              <a:t> </a:t>
            </a:r>
            <a:endParaRPr lang="en-US" sz="2000">
              <a:solidFill>
                <a:schemeClr val="bg1">
                  <a:lumMod val="85000"/>
                </a:schemeClr>
              </a:solidFill>
              <a:latin typeface="Calibri"/>
            </a:endParaRPr>
          </a:p>
          <a:p>
            <a:pPr marL="457200" lvl="3" indent="-228600" algn="l">
              <a:spcAft>
                <a:spcPts val="600"/>
              </a:spcAft>
              <a:buFont typeface="Arial,Sans-Serif"/>
              <a:buChar char="•"/>
            </a:pPr>
            <a:r>
              <a:rPr lang="en-US" sz="2000">
                <a:solidFill>
                  <a:schemeClr val="bg1">
                    <a:lumMod val="85000"/>
                  </a:schemeClr>
                </a:solidFill>
                <a:latin typeface="Calibri"/>
                <a:cs typeface="Calibri"/>
              </a:rPr>
              <a:t>After  taking all these measures, we achieved the desired minimum accuracy of 90 %</a:t>
            </a:r>
            <a:endParaRPr lang="en-US" sz="2000">
              <a:solidFill>
                <a:schemeClr val="bg1">
                  <a:lumMod val="85000"/>
                </a:schemeClr>
              </a:solidFill>
              <a:latin typeface="Calibri"/>
            </a:endParaRPr>
          </a:p>
          <a:p>
            <a:pPr marL="457200" lvl="3" indent="-228600" algn="l">
              <a:spcAft>
                <a:spcPts val="600"/>
              </a:spcAft>
              <a:buFont typeface="Arial,Sans-Serif"/>
              <a:buChar char="•"/>
            </a:pPr>
            <a:r>
              <a:rPr lang="en-US" sz="2000">
                <a:solidFill>
                  <a:schemeClr val="accent6"/>
                </a:solidFill>
                <a:latin typeface="Calibri"/>
                <a:cs typeface="Calibri"/>
              </a:rPr>
              <a:t>Out of the various models we tested, the Random Forest model yielded the highest accuracy for our data set. But it only predicted 11 out of 12 ‘yes’ delays when we deployed it to predict new data. It is not the best model even if it has the highest accuracy. </a:t>
            </a:r>
            <a:endParaRPr lang="en-US" sz="2000">
              <a:solidFill>
                <a:schemeClr val="accent6"/>
              </a:solidFill>
              <a:latin typeface="Calibri"/>
            </a:endParaRPr>
          </a:p>
          <a:p>
            <a:pPr marL="457200" lvl="3" indent="-228600" algn="l">
              <a:spcAft>
                <a:spcPts val="600"/>
              </a:spcAft>
              <a:buFont typeface="Arial,Sans-Serif"/>
              <a:buChar char="•"/>
            </a:pPr>
            <a:r>
              <a:rPr lang="en-US" sz="2000">
                <a:solidFill>
                  <a:schemeClr val="accent1"/>
                </a:solidFill>
                <a:latin typeface="Calibri"/>
                <a:cs typeface="Calibri"/>
              </a:rPr>
              <a:t>Logistic regression turned out to be the best model in terms of predicting new data. It predicted 6 out of 12 as ’yes’ delays, which is the closest to the model's prediction threshold </a:t>
            </a:r>
            <a:endParaRPr lang="en-US" sz="2000">
              <a:solidFill>
                <a:schemeClr val="accent1"/>
              </a:solidFill>
            </a:endParaRPr>
          </a:p>
          <a:p>
            <a:endParaRPr lang="en-US"/>
          </a:p>
        </p:txBody>
      </p:sp>
      <p:sp>
        <p:nvSpPr>
          <p:cNvPr id="6" name="Big Data Analytics Project">
            <a:extLst>
              <a:ext uri="{FF2B5EF4-FFF2-40B4-BE49-F238E27FC236}">
                <a16:creationId xmlns:a16="http://schemas.microsoft.com/office/drawing/2014/main" id="{DF15954B-AA74-4D00-ACAB-30CA3D19E435}"/>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Bikram</a:t>
            </a:r>
            <a:endParaRPr lang="en-US"/>
          </a:p>
        </p:txBody>
      </p:sp>
    </p:spTree>
    <p:extLst>
      <p:ext uri="{BB962C8B-B14F-4D97-AF65-F5344CB8AC3E}">
        <p14:creationId xmlns:p14="http://schemas.microsoft.com/office/powerpoint/2010/main" val="316393053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B764-1B92-4A95-9C35-436EA087068A}"/>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6805006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FFE2-D028-4A94-8DD8-6F691485CBD1}"/>
              </a:ext>
            </a:extLst>
          </p:cNvPr>
          <p:cNvSpPr>
            <a:spLocks noGrp="1"/>
          </p:cNvSpPr>
          <p:nvPr>
            <p:ph type="title"/>
          </p:nvPr>
        </p:nvSpPr>
        <p:spPr/>
        <p:txBody>
          <a:bodyPr/>
          <a:lstStyle/>
          <a:p>
            <a:r>
              <a:rPr lang="en-US"/>
              <a:t>Data Preparation</a:t>
            </a:r>
          </a:p>
        </p:txBody>
      </p:sp>
      <p:sp>
        <p:nvSpPr>
          <p:cNvPr id="3" name="Big Data Analytics Project">
            <a:extLst>
              <a:ext uri="{FF2B5EF4-FFF2-40B4-BE49-F238E27FC236}">
                <a16:creationId xmlns:a16="http://schemas.microsoft.com/office/drawing/2014/main" id="{72590C04-D6A5-3D4B-8C05-B9053D0D6AC0}"/>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Abhishek</a:t>
            </a:r>
          </a:p>
        </p:txBody>
      </p:sp>
    </p:spTree>
    <p:extLst>
      <p:ext uri="{BB962C8B-B14F-4D97-AF65-F5344CB8AC3E}">
        <p14:creationId xmlns:p14="http://schemas.microsoft.com/office/powerpoint/2010/main" val="320539637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ig Data Analytics Project">
            <a:extLst>
              <a:ext uri="{FF2B5EF4-FFF2-40B4-BE49-F238E27FC236}">
                <a16:creationId xmlns:a16="http://schemas.microsoft.com/office/drawing/2014/main" id="{B09A28A1-BFCD-F649-866E-5CE656C611AB}"/>
              </a:ext>
            </a:extLst>
          </p:cNvPr>
          <p:cNvSpPr txBox="1">
            <a:spLocks/>
          </p:cNvSpPr>
          <p:nvPr/>
        </p:nvSpPr>
        <p:spPr>
          <a:xfrm>
            <a:off x="635000" y="1644650"/>
            <a:ext cx="10922000" cy="1939727"/>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endParaRPr lang="en-IN" sz="1050"/>
          </a:p>
        </p:txBody>
      </p:sp>
      <p:pic>
        <p:nvPicPr>
          <p:cNvPr id="8" name="Picture 7" descr="Graphical user interface&#10;&#10;Description automatically generated">
            <a:extLst>
              <a:ext uri="{FF2B5EF4-FFF2-40B4-BE49-F238E27FC236}">
                <a16:creationId xmlns:a16="http://schemas.microsoft.com/office/drawing/2014/main" id="{D89540B5-B88F-7549-B776-3526A105FE3F}"/>
              </a:ext>
            </a:extLst>
          </p:cNvPr>
          <p:cNvPicPr>
            <a:picLocks noChangeAspect="1"/>
          </p:cNvPicPr>
          <p:nvPr/>
        </p:nvPicPr>
        <p:blipFill rotWithShape="1">
          <a:blip r:embed="rId2"/>
          <a:srcRect l="10981" t="23981" r="9722" b="8125"/>
          <a:stretch/>
        </p:blipFill>
        <p:spPr>
          <a:xfrm>
            <a:off x="428625" y="971550"/>
            <a:ext cx="9713996" cy="3937334"/>
          </a:xfrm>
          <a:prstGeom prst="rect">
            <a:avLst/>
          </a:prstGeom>
        </p:spPr>
      </p:pic>
      <p:sp>
        <p:nvSpPr>
          <p:cNvPr id="10" name="TextBox 9">
            <a:extLst>
              <a:ext uri="{FF2B5EF4-FFF2-40B4-BE49-F238E27FC236}">
                <a16:creationId xmlns:a16="http://schemas.microsoft.com/office/drawing/2014/main" id="{1C059620-D23F-5F4D-BBAA-77E3661828C7}"/>
              </a:ext>
            </a:extLst>
          </p:cNvPr>
          <p:cNvSpPr txBox="1"/>
          <p:nvPr/>
        </p:nvSpPr>
        <p:spPr>
          <a:xfrm>
            <a:off x="428625" y="5175524"/>
            <a:ext cx="9706503" cy="646331"/>
          </a:xfrm>
          <a:prstGeom prst="rect">
            <a:avLst/>
          </a:prstGeom>
          <a:noFill/>
        </p:spPr>
        <p:txBody>
          <a:bodyPr wrap="none" rtlCol="0">
            <a:spAutoFit/>
          </a:bodyPr>
          <a:lstStyle/>
          <a:p>
            <a:pPr marL="285750" indent="-285750">
              <a:buFont typeface="Arial" panose="020B0604020202020204" pitchFamily="34" charset="0"/>
              <a:buChar char="•"/>
            </a:pPr>
            <a:r>
              <a:rPr lang="en-US">
                <a:solidFill>
                  <a:schemeClr val="bg1"/>
                </a:solidFill>
              </a:rPr>
              <a:t>The following code on python helped us achieve random 3500 records on all the years we selected </a:t>
            </a:r>
          </a:p>
          <a:p>
            <a:r>
              <a:rPr lang="en-US">
                <a:solidFill>
                  <a:schemeClr val="bg1"/>
                </a:solidFill>
              </a:rPr>
              <a:t>      1987,1988,1989,1990,1991, and 2001. </a:t>
            </a:r>
          </a:p>
        </p:txBody>
      </p:sp>
      <p:sp>
        <p:nvSpPr>
          <p:cNvPr id="15" name="Big Data Analytics Project">
            <a:extLst>
              <a:ext uri="{FF2B5EF4-FFF2-40B4-BE49-F238E27FC236}">
                <a16:creationId xmlns:a16="http://schemas.microsoft.com/office/drawing/2014/main" id="{8E3A6E65-AC9E-4846-B462-17F15F7E12DC}"/>
              </a:ext>
            </a:extLst>
          </p:cNvPr>
          <p:cNvSpPr txBox="1">
            <a:spLocks/>
          </p:cNvSpPr>
          <p:nvPr/>
        </p:nvSpPr>
        <p:spPr>
          <a:xfrm>
            <a:off x="212557" y="46335"/>
            <a:ext cx="11766885" cy="841177"/>
          </a:xfrm>
          <a:prstGeom prst="rect">
            <a:avLst/>
          </a:prstGeom>
        </p:spPr>
        <p:txBody>
          <a:bodyPr vert="horz" lIns="25400" tIns="25400" rIns="25400" bIns="25400" rtlCol="0" anchor="b">
            <a:normAutofit fontScale="97500"/>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US" sz="4900"/>
              <a:t>Sample</a:t>
            </a:r>
            <a:r>
              <a:rPr lang="en-US" sz="4800"/>
              <a:t> of 3500 records </a:t>
            </a:r>
          </a:p>
        </p:txBody>
      </p:sp>
      <p:sp>
        <p:nvSpPr>
          <p:cNvPr id="7" name="Big Data Analytics Project">
            <a:extLst>
              <a:ext uri="{FF2B5EF4-FFF2-40B4-BE49-F238E27FC236}">
                <a16:creationId xmlns:a16="http://schemas.microsoft.com/office/drawing/2014/main" id="{17A178C1-6607-4E48-8E58-D1A99D615EA0}"/>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Abhishek</a:t>
            </a:r>
          </a:p>
        </p:txBody>
      </p:sp>
    </p:spTree>
    <p:extLst>
      <p:ext uri="{BB962C8B-B14F-4D97-AF65-F5344CB8AC3E}">
        <p14:creationId xmlns:p14="http://schemas.microsoft.com/office/powerpoint/2010/main" val="140471329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 name="Big Data Analytics Project"/>
          <p:cNvSpPr txBox="1">
            <a:spLocks noGrp="1"/>
          </p:cNvSpPr>
          <p:nvPr>
            <p:ph type="title"/>
          </p:nvPr>
        </p:nvSpPr>
        <p:spPr>
          <a:xfrm>
            <a:off x="212557" y="46335"/>
            <a:ext cx="11766885" cy="841177"/>
          </a:xfrm>
          <a:prstGeom prst="rect">
            <a:avLst/>
          </a:prstGeom>
        </p:spPr>
        <p:txBody>
          <a:bodyPr>
            <a:normAutofit/>
          </a:bodyPr>
          <a:lstStyle/>
          <a:p>
            <a:r>
              <a:rPr lang="en-US" sz="4800"/>
              <a:t>Merged File of All Years</a:t>
            </a:r>
          </a:p>
        </p:txBody>
      </p:sp>
      <p:sp>
        <p:nvSpPr>
          <p:cNvPr id="6" name="Big Data Analytics Project">
            <a:extLst>
              <a:ext uri="{FF2B5EF4-FFF2-40B4-BE49-F238E27FC236}">
                <a16:creationId xmlns:a16="http://schemas.microsoft.com/office/drawing/2014/main" id="{B09A28A1-BFCD-F649-866E-5CE656C611AB}"/>
              </a:ext>
            </a:extLst>
          </p:cNvPr>
          <p:cNvSpPr txBox="1">
            <a:spLocks/>
          </p:cNvSpPr>
          <p:nvPr/>
        </p:nvSpPr>
        <p:spPr>
          <a:xfrm>
            <a:off x="635000" y="1644650"/>
            <a:ext cx="10922000" cy="1939727"/>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endParaRPr lang="en-IN" sz="1050"/>
          </a:p>
        </p:txBody>
      </p:sp>
      <p:pic>
        <p:nvPicPr>
          <p:cNvPr id="3" name="Picture 2" descr="A picture containing table&#10;&#10;Description automatically generated">
            <a:extLst>
              <a:ext uri="{FF2B5EF4-FFF2-40B4-BE49-F238E27FC236}">
                <a16:creationId xmlns:a16="http://schemas.microsoft.com/office/drawing/2014/main" id="{D50B1B86-3730-CE4C-B618-07E86F503CDD}"/>
              </a:ext>
            </a:extLst>
          </p:cNvPr>
          <p:cNvPicPr>
            <a:picLocks noChangeAspect="1"/>
          </p:cNvPicPr>
          <p:nvPr/>
        </p:nvPicPr>
        <p:blipFill rotWithShape="1">
          <a:blip r:embed="rId2"/>
          <a:srcRect l="18238" t="50000" r="40863"/>
          <a:stretch/>
        </p:blipFill>
        <p:spPr>
          <a:xfrm>
            <a:off x="533399" y="1157287"/>
            <a:ext cx="4159418" cy="3441585"/>
          </a:xfrm>
          <a:prstGeom prst="rect">
            <a:avLst/>
          </a:prstGeom>
        </p:spPr>
      </p:pic>
      <p:pic>
        <p:nvPicPr>
          <p:cNvPr id="5" name="Picture 4" descr="A picture containing graphical user interface&#10;&#10;Description automatically generated">
            <a:extLst>
              <a:ext uri="{FF2B5EF4-FFF2-40B4-BE49-F238E27FC236}">
                <a16:creationId xmlns:a16="http://schemas.microsoft.com/office/drawing/2014/main" id="{9B3E227F-6660-C54D-B0D7-B846942B7410}"/>
              </a:ext>
            </a:extLst>
          </p:cNvPr>
          <p:cNvPicPr>
            <a:picLocks noChangeAspect="1"/>
          </p:cNvPicPr>
          <p:nvPr/>
        </p:nvPicPr>
        <p:blipFill rotWithShape="1">
          <a:blip r:embed="rId3"/>
          <a:srcRect l="16761" t="49816" r="11891" b="1"/>
          <a:stretch/>
        </p:blipFill>
        <p:spPr>
          <a:xfrm>
            <a:off x="4692817" y="1157287"/>
            <a:ext cx="7286625" cy="3441586"/>
          </a:xfrm>
          <a:prstGeom prst="rect">
            <a:avLst/>
          </a:prstGeom>
        </p:spPr>
      </p:pic>
      <p:sp>
        <p:nvSpPr>
          <p:cNvPr id="12" name="TextBox 11">
            <a:extLst>
              <a:ext uri="{FF2B5EF4-FFF2-40B4-BE49-F238E27FC236}">
                <a16:creationId xmlns:a16="http://schemas.microsoft.com/office/drawing/2014/main" id="{E3ABB3D2-BBC4-D14E-AC51-33584B1BB669}"/>
              </a:ext>
            </a:extLst>
          </p:cNvPr>
          <p:cNvSpPr txBox="1"/>
          <p:nvPr/>
        </p:nvSpPr>
        <p:spPr>
          <a:xfrm>
            <a:off x="685800" y="5072063"/>
            <a:ext cx="8767336" cy="369332"/>
          </a:xfrm>
          <a:prstGeom prst="rect">
            <a:avLst/>
          </a:prstGeom>
          <a:noFill/>
        </p:spPr>
        <p:txBody>
          <a:bodyPr wrap="none" rtlCol="0">
            <a:spAutoFit/>
          </a:bodyPr>
          <a:lstStyle/>
          <a:p>
            <a:pPr marL="285750" indent="-285750">
              <a:buFont typeface="Arial" panose="020B0604020202020204" pitchFamily="34" charset="0"/>
              <a:buChar char="•"/>
            </a:pPr>
            <a:r>
              <a:rPr lang="en-US">
                <a:solidFill>
                  <a:schemeClr val="bg1"/>
                </a:solidFill>
              </a:rPr>
              <a:t>Merging all the years column &amp; creating a Combined file of all years with 21000 records. </a:t>
            </a:r>
          </a:p>
        </p:txBody>
      </p:sp>
      <p:sp>
        <p:nvSpPr>
          <p:cNvPr id="7" name="Big Data Analytics Project">
            <a:extLst>
              <a:ext uri="{FF2B5EF4-FFF2-40B4-BE49-F238E27FC236}">
                <a16:creationId xmlns:a16="http://schemas.microsoft.com/office/drawing/2014/main" id="{F4EEB7CB-5A87-134B-89E2-E5448DDAF84B}"/>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a:t>Abhishek</a:t>
            </a:r>
          </a:p>
        </p:txBody>
      </p:sp>
    </p:spTree>
    <p:extLst>
      <p:ext uri="{BB962C8B-B14F-4D97-AF65-F5344CB8AC3E}">
        <p14:creationId xmlns:p14="http://schemas.microsoft.com/office/powerpoint/2010/main" val="13999167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 name="Big Data Analytics Project"/>
          <p:cNvSpPr txBox="1">
            <a:spLocks noGrp="1"/>
          </p:cNvSpPr>
          <p:nvPr>
            <p:ph type="title"/>
          </p:nvPr>
        </p:nvSpPr>
        <p:spPr>
          <a:xfrm>
            <a:off x="212557" y="46335"/>
            <a:ext cx="11766885" cy="841177"/>
          </a:xfrm>
          <a:prstGeom prst="rect">
            <a:avLst/>
          </a:prstGeom>
        </p:spPr>
        <p:txBody>
          <a:bodyPr>
            <a:normAutofit/>
          </a:bodyPr>
          <a:lstStyle/>
          <a:p>
            <a:r>
              <a:rPr lang="en-US" sz="4800"/>
              <a:t>Creating a New Column 'Delays'</a:t>
            </a:r>
          </a:p>
        </p:txBody>
      </p:sp>
      <p:sp>
        <p:nvSpPr>
          <p:cNvPr id="6" name="Big Data Analytics Project">
            <a:extLst>
              <a:ext uri="{FF2B5EF4-FFF2-40B4-BE49-F238E27FC236}">
                <a16:creationId xmlns:a16="http://schemas.microsoft.com/office/drawing/2014/main" id="{B09A28A1-BFCD-F649-866E-5CE656C611AB}"/>
              </a:ext>
            </a:extLst>
          </p:cNvPr>
          <p:cNvSpPr txBox="1">
            <a:spLocks/>
          </p:cNvSpPr>
          <p:nvPr/>
        </p:nvSpPr>
        <p:spPr>
          <a:xfrm>
            <a:off x="635000" y="1644650"/>
            <a:ext cx="10922000" cy="1939727"/>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endParaRPr lang="en-IN" sz="1050"/>
          </a:p>
        </p:txBody>
      </p:sp>
      <p:pic>
        <p:nvPicPr>
          <p:cNvPr id="4" name="Picture 3" descr="A picture containing table&#10;&#10;Description automatically generated">
            <a:extLst>
              <a:ext uri="{FF2B5EF4-FFF2-40B4-BE49-F238E27FC236}">
                <a16:creationId xmlns:a16="http://schemas.microsoft.com/office/drawing/2014/main" id="{04E02773-DAB3-294D-B95F-C3F5BD069556}"/>
              </a:ext>
            </a:extLst>
          </p:cNvPr>
          <p:cNvPicPr>
            <a:picLocks noChangeAspect="1"/>
          </p:cNvPicPr>
          <p:nvPr/>
        </p:nvPicPr>
        <p:blipFill>
          <a:blip r:embed="rId2"/>
          <a:stretch>
            <a:fillRect/>
          </a:stretch>
        </p:blipFill>
        <p:spPr>
          <a:xfrm>
            <a:off x="414338" y="1373576"/>
            <a:ext cx="11142662" cy="3053572"/>
          </a:xfrm>
          <a:prstGeom prst="rect">
            <a:avLst/>
          </a:prstGeom>
        </p:spPr>
      </p:pic>
      <p:sp>
        <p:nvSpPr>
          <p:cNvPr id="8" name="TextBox 7">
            <a:extLst>
              <a:ext uri="{FF2B5EF4-FFF2-40B4-BE49-F238E27FC236}">
                <a16:creationId xmlns:a16="http://schemas.microsoft.com/office/drawing/2014/main" id="{BA67C774-961B-3644-B435-B7B3EB0C2108}"/>
              </a:ext>
            </a:extLst>
          </p:cNvPr>
          <p:cNvSpPr txBox="1"/>
          <p:nvPr/>
        </p:nvSpPr>
        <p:spPr>
          <a:xfrm>
            <a:off x="557213" y="4900613"/>
            <a:ext cx="11288796" cy="369332"/>
          </a:xfrm>
          <a:prstGeom prst="rect">
            <a:avLst/>
          </a:prstGeom>
          <a:noFill/>
        </p:spPr>
        <p:txBody>
          <a:bodyPr wrap="none" lIns="91440" tIns="45720" rIns="91440" bIns="45720" rtlCol="0" anchor="t">
            <a:spAutoFit/>
          </a:bodyPr>
          <a:lstStyle/>
          <a:p>
            <a:pPr marL="285750" indent="-285750">
              <a:buFont typeface="Arial" panose="020B0604020202020204" pitchFamily="34" charset="0"/>
              <a:buChar char="•"/>
            </a:pPr>
            <a:r>
              <a:rPr lang="en-US">
                <a:solidFill>
                  <a:schemeClr val="bg1"/>
                </a:solidFill>
              </a:rPr>
              <a:t>Using the above code on python we managed to create a delay column with ‘Y’ &amp; ‘N’ for machine learning model. </a:t>
            </a:r>
          </a:p>
        </p:txBody>
      </p:sp>
      <p:sp>
        <p:nvSpPr>
          <p:cNvPr id="7" name="Big Data Analytics Project">
            <a:extLst>
              <a:ext uri="{FF2B5EF4-FFF2-40B4-BE49-F238E27FC236}">
                <a16:creationId xmlns:a16="http://schemas.microsoft.com/office/drawing/2014/main" id="{DE22E1C8-74EA-F04C-829D-5FCB3417C6F4}"/>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err="1"/>
              <a:t>Vatsal</a:t>
            </a:r>
            <a:endParaRPr lang="en-IN" sz="2000"/>
          </a:p>
        </p:txBody>
      </p:sp>
    </p:spTree>
    <p:extLst>
      <p:ext uri="{BB962C8B-B14F-4D97-AF65-F5344CB8AC3E}">
        <p14:creationId xmlns:p14="http://schemas.microsoft.com/office/powerpoint/2010/main" val="6210079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4E50-E89B-4F07-B644-9ECA0BD74A47}"/>
              </a:ext>
            </a:extLst>
          </p:cNvPr>
          <p:cNvSpPr>
            <a:spLocks noGrp="1"/>
          </p:cNvSpPr>
          <p:nvPr>
            <p:ph type="title"/>
          </p:nvPr>
        </p:nvSpPr>
        <p:spPr>
          <a:xfrm>
            <a:off x="490136" y="511218"/>
            <a:ext cx="10922000" cy="847048"/>
          </a:xfrm>
        </p:spPr>
        <p:txBody>
          <a:bodyPr>
            <a:normAutofit/>
          </a:bodyPr>
          <a:lstStyle/>
          <a:p>
            <a:r>
              <a:rPr lang="en-US" sz="4800"/>
              <a:t>Correlation Analysis Table</a:t>
            </a:r>
          </a:p>
        </p:txBody>
      </p:sp>
      <p:pic>
        <p:nvPicPr>
          <p:cNvPr id="3" name="Picture 3" descr="Table&#10;&#10;Description automatically generated">
            <a:extLst>
              <a:ext uri="{FF2B5EF4-FFF2-40B4-BE49-F238E27FC236}">
                <a16:creationId xmlns:a16="http://schemas.microsoft.com/office/drawing/2014/main" id="{115EBA78-5FF9-4E6A-8B94-42BCFF1D87F6}"/>
              </a:ext>
            </a:extLst>
          </p:cNvPr>
          <p:cNvPicPr>
            <a:picLocks noChangeAspect="1"/>
          </p:cNvPicPr>
          <p:nvPr/>
        </p:nvPicPr>
        <p:blipFill>
          <a:blip r:embed="rId2"/>
          <a:stretch>
            <a:fillRect/>
          </a:stretch>
        </p:blipFill>
        <p:spPr>
          <a:xfrm>
            <a:off x="334963" y="1860427"/>
            <a:ext cx="11514137" cy="4121397"/>
          </a:xfrm>
          <a:prstGeom prst="rect">
            <a:avLst/>
          </a:prstGeom>
        </p:spPr>
      </p:pic>
      <p:sp>
        <p:nvSpPr>
          <p:cNvPr id="4" name="Big Data Analytics Project">
            <a:extLst>
              <a:ext uri="{FF2B5EF4-FFF2-40B4-BE49-F238E27FC236}">
                <a16:creationId xmlns:a16="http://schemas.microsoft.com/office/drawing/2014/main" id="{671BA519-B81E-B44A-BBB3-1ACA0C5B4036}"/>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err="1"/>
              <a:t>Akshay</a:t>
            </a:r>
            <a:endParaRPr lang="en-IN" sz="2000"/>
          </a:p>
        </p:txBody>
      </p:sp>
    </p:spTree>
    <p:extLst>
      <p:ext uri="{BB962C8B-B14F-4D97-AF65-F5344CB8AC3E}">
        <p14:creationId xmlns:p14="http://schemas.microsoft.com/office/powerpoint/2010/main" val="175557247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4E50-E89B-4F07-B644-9ECA0BD74A47}"/>
              </a:ext>
            </a:extLst>
          </p:cNvPr>
          <p:cNvSpPr>
            <a:spLocks noGrp="1"/>
          </p:cNvSpPr>
          <p:nvPr>
            <p:ph type="title"/>
          </p:nvPr>
        </p:nvSpPr>
        <p:spPr>
          <a:xfrm>
            <a:off x="462472" y="-116725"/>
            <a:ext cx="10922000" cy="1429975"/>
          </a:xfrm>
        </p:spPr>
        <p:txBody>
          <a:bodyPr>
            <a:normAutofit/>
          </a:bodyPr>
          <a:lstStyle/>
          <a:p>
            <a:r>
              <a:rPr lang="en-US" sz="4800"/>
              <a:t>Heat Map for Correlation Analysis</a:t>
            </a:r>
          </a:p>
        </p:txBody>
      </p:sp>
      <p:sp>
        <p:nvSpPr>
          <p:cNvPr id="4" name="TextBox 3">
            <a:extLst>
              <a:ext uri="{FF2B5EF4-FFF2-40B4-BE49-F238E27FC236}">
                <a16:creationId xmlns:a16="http://schemas.microsoft.com/office/drawing/2014/main" id="{82F531BA-803A-46D7-BA5D-E8A7890A95EE}"/>
              </a:ext>
            </a:extLst>
          </p:cNvPr>
          <p:cNvSpPr txBox="1"/>
          <p:nvPr/>
        </p:nvSpPr>
        <p:spPr>
          <a:xfrm>
            <a:off x="152400" y="1978025"/>
            <a:ext cx="3894137"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28600">
              <a:lnSpc>
                <a:spcPct val="90000"/>
              </a:lnSpc>
              <a:spcBef>
                <a:spcPct val="0"/>
              </a:spcBef>
              <a:spcAft>
                <a:spcPts val="600"/>
              </a:spcAft>
              <a:buFont typeface="Arial,Sans-Serif"/>
              <a:buChar char="•"/>
            </a:pPr>
            <a:r>
              <a:rPr lang="en-US" sz="2000">
                <a:solidFill>
                  <a:schemeClr val="bg1"/>
                </a:solidFill>
                <a:ea typeface="+mn-lt"/>
                <a:cs typeface="+mn-lt"/>
              </a:rPr>
              <a:t>We can observe from the heat map that </a:t>
            </a:r>
            <a:r>
              <a:rPr lang="en-US" sz="2000" err="1">
                <a:solidFill>
                  <a:schemeClr val="bg1"/>
                </a:solidFill>
                <a:ea typeface="+mn-lt"/>
                <a:cs typeface="+mn-lt"/>
              </a:rPr>
              <a:t>ArrTime</a:t>
            </a:r>
            <a:r>
              <a:rPr lang="en-US" sz="2000">
                <a:solidFill>
                  <a:schemeClr val="bg1"/>
                </a:solidFill>
                <a:ea typeface="+mn-lt"/>
                <a:cs typeface="+mn-lt"/>
              </a:rPr>
              <a:t> and </a:t>
            </a:r>
            <a:r>
              <a:rPr lang="en-US" sz="2000" err="1">
                <a:solidFill>
                  <a:schemeClr val="bg1"/>
                </a:solidFill>
                <a:ea typeface="+mn-lt"/>
                <a:cs typeface="+mn-lt"/>
              </a:rPr>
              <a:t>DepTime</a:t>
            </a:r>
            <a:r>
              <a:rPr lang="en-US" sz="2000">
                <a:solidFill>
                  <a:schemeClr val="bg1"/>
                </a:solidFill>
                <a:ea typeface="+mn-lt"/>
                <a:cs typeface="+mn-lt"/>
              </a:rPr>
              <a:t> have the highest correlation coefficient.</a:t>
            </a:r>
          </a:p>
          <a:p>
            <a:pPr marL="285750" indent="-228600">
              <a:lnSpc>
                <a:spcPct val="90000"/>
              </a:lnSpc>
              <a:spcBef>
                <a:spcPct val="0"/>
              </a:spcBef>
              <a:spcAft>
                <a:spcPts val="600"/>
              </a:spcAft>
              <a:buFont typeface="Arial,Sans-Serif"/>
              <a:buChar char="•"/>
            </a:pPr>
            <a:r>
              <a:rPr lang="en-US" sz="2000" err="1">
                <a:solidFill>
                  <a:schemeClr val="bg1"/>
                </a:solidFill>
                <a:ea typeface="+mn-lt"/>
                <a:cs typeface="+mn-lt"/>
              </a:rPr>
              <a:t>ArrTime</a:t>
            </a:r>
            <a:r>
              <a:rPr lang="en-US" sz="2000">
                <a:solidFill>
                  <a:schemeClr val="bg1"/>
                </a:solidFill>
                <a:ea typeface="+mn-lt"/>
                <a:cs typeface="+mn-lt"/>
              </a:rPr>
              <a:t> Delay and </a:t>
            </a:r>
            <a:r>
              <a:rPr lang="en-US" sz="2000" err="1">
                <a:solidFill>
                  <a:schemeClr val="bg1"/>
                </a:solidFill>
                <a:ea typeface="+mn-lt"/>
                <a:cs typeface="+mn-lt"/>
              </a:rPr>
              <a:t>DepTime</a:t>
            </a:r>
            <a:r>
              <a:rPr lang="en-US" sz="2000">
                <a:solidFill>
                  <a:schemeClr val="bg1"/>
                </a:solidFill>
                <a:ea typeface="+mn-lt"/>
                <a:cs typeface="+mn-lt"/>
              </a:rPr>
              <a:t> delay are related to each other</a:t>
            </a:r>
          </a:p>
          <a:p>
            <a:pPr algn="l"/>
            <a:endParaRPr lang="en-US" sz="2000">
              <a:solidFill>
                <a:schemeClr val="bg1"/>
              </a:solidFill>
              <a:cs typeface="Calibri"/>
            </a:endParaRPr>
          </a:p>
        </p:txBody>
      </p:sp>
      <p:pic>
        <p:nvPicPr>
          <p:cNvPr id="6" name="Picture 4" descr="A picture containing chart&#10;&#10;Description automatically generated">
            <a:extLst>
              <a:ext uri="{FF2B5EF4-FFF2-40B4-BE49-F238E27FC236}">
                <a16:creationId xmlns:a16="http://schemas.microsoft.com/office/drawing/2014/main" id="{AB7E8CF0-8BB5-4C71-8E28-049965A96111}"/>
              </a:ext>
            </a:extLst>
          </p:cNvPr>
          <p:cNvPicPr>
            <a:picLocks noChangeAspect="1"/>
          </p:cNvPicPr>
          <p:nvPr/>
        </p:nvPicPr>
        <p:blipFill rotWithShape="1">
          <a:blip r:embed="rId2"/>
          <a:srcRect r="2" b="3903"/>
          <a:stretch/>
        </p:blipFill>
        <p:spPr>
          <a:xfrm>
            <a:off x="4548500" y="1570907"/>
            <a:ext cx="7091049" cy="4843933"/>
          </a:xfrm>
          <a:prstGeom prst="rect">
            <a:avLst/>
          </a:prstGeom>
        </p:spPr>
      </p:pic>
      <p:sp>
        <p:nvSpPr>
          <p:cNvPr id="5" name="Big Data Analytics Project">
            <a:extLst>
              <a:ext uri="{FF2B5EF4-FFF2-40B4-BE49-F238E27FC236}">
                <a16:creationId xmlns:a16="http://schemas.microsoft.com/office/drawing/2014/main" id="{E7D63C1C-D450-804B-88DE-29DF4957AC35}"/>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err="1"/>
              <a:t>Akshay</a:t>
            </a:r>
            <a:endParaRPr lang="en-IN" sz="2000"/>
          </a:p>
        </p:txBody>
      </p:sp>
    </p:spTree>
    <p:extLst>
      <p:ext uri="{BB962C8B-B14F-4D97-AF65-F5344CB8AC3E}">
        <p14:creationId xmlns:p14="http://schemas.microsoft.com/office/powerpoint/2010/main" val="40993675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 name="Big Data Analytics Project"/>
          <p:cNvSpPr txBox="1">
            <a:spLocks noGrp="1"/>
          </p:cNvSpPr>
          <p:nvPr>
            <p:ph type="title"/>
          </p:nvPr>
        </p:nvSpPr>
        <p:spPr>
          <a:xfrm>
            <a:off x="166022" y="505861"/>
            <a:ext cx="11766885" cy="841177"/>
          </a:xfrm>
          <a:prstGeom prst="rect">
            <a:avLst/>
          </a:prstGeom>
        </p:spPr>
        <p:txBody>
          <a:bodyPr>
            <a:normAutofit/>
          </a:bodyPr>
          <a:lstStyle/>
          <a:p>
            <a:r>
              <a:rPr lang="en-US" sz="4800"/>
              <a:t>Checking Accuracy of Model</a:t>
            </a:r>
          </a:p>
        </p:txBody>
      </p:sp>
      <p:sp>
        <p:nvSpPr>
          <p:cNvPr id="6" name="Big Data Analytics Project">
            <a:extLst>
              <a:ext uri="{FF2B5EF4-FFF2-40B4-BE49-F238E27FC236}">
                <a16:creationId xmlns:a16="http://schemas.microsoft.com/office/drawing/2014/main" id="{B09A28A1-BFCD-F649-866E-5CE656C611AB}"/>
              </a:ext>
            </a:extLst>
          </p:cNvPr>
          <p:cNvSpPr txBox="1">
            <a:spLocks/>
          </p:cNvSpPr>
          <p:nvPr/>
        </p:nvSpPr>
        <p:spPr>
          <a:xfrm>
            <a:off x="635000" y="1644650"/>
            <a:ext cx="10922000" cy="1939727"/>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endParaRPr lang="en-IN" sz="1050"/>
          </a:p>
        </p:txBody>
      </p:sp>
      <p:sp>
        <p:nvSpPr>
          <p:cNvPr id="18" name="Big Data Analytics Project">
            <a:extLst>
              <a:ext uri="{FF2B5EF4-FFF2-40B4-BE49-F238E27FC236}">
                <a16:creationId xmlns:a16="http://schemas.microsoft.com/office/drawing/2014/main" id="{377CE88B-BD34-0E41-9ECD-C8A52FFBA7E8}"/>
              </a:ext>
            </a:extLst>
          </p:cNvPr>
          <p:cNvSpPr txBox="1">
            <a:spLocks/>
          </p:cNvSpPr>
          <p:nvPr/>
        </p:nvSpPr>
        <p:spPr>
          <a:xfrm>
            <a:off x="634999" y="1275009"/>
            <a:ext cx="10922000" cy="3938342"/>
          </a:xfrm>
          <a:prstGeom prst="rect">
            <a:avLst/>
          </a:prstGeom>
        </p:spPr>
        <p:txBody>
          <a:bodyPr vert="horz" lIns="25400" tIns="25400" rIns="25400" bIns="25400" rtlCol="0" anchor="b">
            <a:normAutofit fontScale="25000" lnSpcReduction="20000"/>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pPr marL="285750" indent="-285750" algn="l">
              <a:lnSpc>
                <a:spcPct val="170000"/>
              </a:lnSpc>
              <a:buFont typeface="Arial" panose="020B0604020202020204" pitchFamily="34" charset="0"/>
              <a:buChar char="•"/>
            </a:pPr>
            <a:r>
              <a:rPr lang="en-US" sz="9600">
                <a:solidFill>
                  <a:schemeClr val="bg1"/>
                </a:solidFill>
                <a:latin typeface="Graphik-Medium"/>
              </a:rPr>
              <a:t>While checking the accuracy of model with initial 6000 records as proposed, the accuracy of the model was only 70 % on all major supervised machine learning models. </a:t>
            </a:r>
          </a:p>
          <a:p>
            <a:pPr marL="285750" indent="-285750" algn="l">
              <a:lnSpc>
                <a:spcPct val="170000"/>
              </a:lnSpc>
              <a:buFont typeface="Arial" panose="020B0604020202020204" pitchFamily="34" charset="0"/>
              <a:buChar char="•"/>
            </a:pPr>
            <a:r>
              <a:rPr lang="en-US" sz="9600">
                <a:solidFill>
                  <a:schemeClr val="bg1"/>
                </a:solidFill>
                <a:latin typeface="Graphik-Medium"/>
              </a:rPr>
              <a:t>This issue was further discussed with the business partner(professor)  &amp; we were asked to increase the sample records on each years to check if  this help us increase the accuracy.</a:t>
            </a:r>
          </a:p>
          <a:p>
            <a:pPr marL="285750" indent="-285750" algn="l">
              <a:lnSpc>
                <a:spcPct val="170000"/>
              </a:lnSpc>
              <a:buFont typeface="Arial" panose="020B0604020202020204" pitchFamily="34" charset="0"/>
              <a:buChar char="•"/>
            </a:pPr>
            <a:r>
              <a:rPr lang="en-US" sz="9600">
                <a:solidFill>
                  <a:schemeClr val="bg1"/>
                </a:solidFill>
                <a:latin typeface="Graphik-Medium"/>
              </a:rPr>
              <a:t>We further used 3500 random records from each year &amp; combined the file to get a total records of 21000. </a:t>
            </a:r>
          </a:p>
          <a:p>
            <a:pPr algn="l"/>
            <a:endParaRPr lang="en-IN"/>
          </a:p>
        </p:txBody>
      </p:sp>
      <p:sp>
        <p:nvSpPr>
          <p:cNvPr id="5" name="Big Data Analytics Project">
            <a:extLst>
              <a:ext uri="{FF2B5EF4-FFF2-40B4-BE49-F238E27FC236}">
                <a16:creationId xmlns:a16="http://schemas.microsoft.com/office/drawing/2014/main" id="{8AC8E044-31B3-DF4B-B1CF-DBCD6165721F}"/>
              </a:ext>
            </a:extLst>
          </p:cNvPr>
          <p:cNvSpPr txBox="1">
            <a:spLocks/>
          </p:cNvSpPr>
          <p:nvPr/>
        </p:nvSpPr>
        <p:spPr>
          <a:xfrm>
            <a:off x="9785016" y="-114931"/>
            <a:ext cx="3543968" cy="545688"/>
          </a:xfrm>
          <a:prstGeom prst="rect">
            <a:avLst/>
          </a:prstGeom>
        </p:spPr>
        <p:txBody>
          <a:bodyPr vert="horz" lIns="25400" tIns="25400" rIns="25400" bIns="25400" rtlCol="0" anchor="b">
            <a:normAutofit/>
          </a:bodyPr>
          <a:lstStyle>
            <a:lvl1pPr algn="ctr" defTabSz="1219169" rtl="0" eaLnBrk="1" latinLnBrk="0" hangingPunct="1">
              <a:lnSpc>
                <a:spcPct val="90000"/>
              </a:lnSpc>
              <a:spcBef>
                <a:spcPct val="0"/>
              </a:spcBef>
              <a:buNone/>
              <a:defRPr sz="5800" kern="1200" spc="-174">
                <a:gradFill flip="none" rotWithShape="1">
                  <a:gsLst>
                    <a:gs pos="0">
                      <a:srgbClr val="00E8FF"/>
                    </a:gs>
                    <a:gs pos="100000">
                      <a:srgbClr val="FF00F7"/>
                    </a:gs>
                  </a:gsLst>
                  <a:lin ang="3967761" scaled="0"/>
                </a:gradFill>
                <a:latin typeface="Graphik-SemiboldItalic"/>
                <a:ea typeface="Graphik-SemiboldItalic"/>
                <a:cs typeface="Graphik-SemiboldItalic"/>
                <a:sym typeface="Graphik Semibold"/>
              </a:defRPr>
            </a:lvl1pPr>
          </a:lstStyle>
          <a:p>
            <a:r>
              <a:rPr lang="en-IN" sz="2000" err="1"/>
              <a:t>Akshay</a:t>
            </a:r>
            <a:endParaRPr lang="en-IN" sz="2000"/>
          </a:p>
        </p:txBody>
      </p:sp>
    </p:spTree>
    <p:extLst>
      <p:ext uri="{BB962C8B-B14F-4D97-AF65-F5344CB8AC3E}">
        <p14:creationId xmlns:p14="http://schemas.microsoft.com/office/powerpoint/2010/main" val="3873916317"/>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0e7f334-ba1d-45bb-a685-a9a24cf7af9b">
      <UserInfo>
        <DisplayName>Sui, Mr. Meng</DisplayName>
        <AccountId>11</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9CB98D293526438BF3D7283AE80395" ma:contentTypeVersion="4" ma:contentTypeDescription="Create a new document." ma:contentTypeScope="" ma:versionID="5d2e53ed859c6d08c9f56fbe12f7f417">
  <xsd:schema xmlns:xsd="http://www.w3.org/2001/XMLSchema" xmlns:xs="http://www.w3.org/2001/XMLSchema" xmlns:p="http://schemas.microsoft.com/office/2006/metadata/properties" xmlns:ns2="0013daa9-3aff-4bf1-9cbb-f6905cf795ba" xmlns:ns3="a0e7f334-ba1d-45bb-a685-a9a24cf7af9b" targetNamespace="http://schemas.microsoft.com/office/2006/metadata/properties" ma:root="true" ma:fieldsID="705123e3597e0d08ee1d708e193955b2" ns2:_="" ns3:_="">
    <xsd:import namespace="0013daa9-3aff-4bf1-9cbb-f6905cf795ba"/>
    <xsd:import namespace="a0e7f334-ba1d-45bb-a685-a9a24cf7af9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13daa9-3aff-4bf1-9cbb-f6905cf795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0e7f334-ba1d-45bb-a685-a9a24cf7af9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D22720-7BD5-4505-AA97-4E070EA6C33B}">
  <ds:schemaRefs>
    <ds:schemaRef ds:uri="a0e7f334-ba1d-45bb-a685-a9a24cf7af9b"/>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AEAE2A-0817-4917-AEAD-5F5C4B8F3B8F}">
  <ds:schemaRefs>
    <ds:schemaRef ds:uri="http://schemas.microsoft.com/sharepoint/v3/contenttype/forms"/>
  </ds:schemaRefs>
</ds:datastoreItem>
</file>

<file path=customXml/itemProps3.xml><?xml version="1.0" encoding="utf-8"?>
<ds:datastoreItem xmlns:ds="http://schemas.openxmlformats.org/officeDocument/2006/customXml" ds:itemID="{5EE71377-8A45-4660-A935-03F3FB066BBC}">
  <ds:schemaRefs>
    <ds:schemaRef ds:uri="0013daa9-3aff-4bf1-9cbb-f6905cf795ba"/>
    <ds:schemaRef ds:uri="a0e7f334-ba1d-45bb-a685-a9a24cf7af9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Big Data Analytics Project</vt:lpstr>
      <vt:lpstr>Team Yellow </vt:lpstr>
      <vt:lpstr>Data Preparation</vt:lpstr>
      <vt:lpstr>PowerPoint Presentation</vt:lpstr>
      <vt:lpstr>Merged File of All Years</vt:lpstr>
      <vt:lpstr>Creating a New Column 'Delays'</vt:lpstr>
      <vt:lpstr>Correlation Analysis Table</vt:lpstr>
      <vt:lpstr>Heat Map for Correlation Analysis</vt:lpstr>
      <vt:lpstr>Checking Accuracy of Model</vt:lpstr>
      <vt:lpstr>Data Visualization</vt:lpstr>
      <vt:lpstr>21000 Records Data</vt:lpstr>
      <vt:lpstr>21000 Records Data</vt:lpstr>
      <vt:lpstr>Choosing an Algorithm</vt:lpstr>
      <vt:lpstr>Decision Tree Logistic Regression Support Vector Machine (SVM) Naïve Bayes K-Nearest Neighbors(KNN) Random Forest</vt:lpstr>
      <vt:lpstr>Data Transformation</vt:lpstr>
      <vt:lpstr>OneHotEncode Transform</vt:lpstr>
      <vt:lpstr>Compare LabelEncode to OneHotEncode </vt:lpstr>
      <vt:lpstr>Algorithms Comparison</vt:lpstr>
      <vt:lpstr>Prediction</vt:lpstr>
      <vt:lpstr>Model Report - Random Forest</vt:lpstr>
      <vt:lpstr>Prediction - Random Forest</vt:lpstr>
      <vt:lpstr>PowerPoint Presentation</vt:lpstr>
      <vt:lpstr>Prediction– Logistic Regression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Project</dc:title>
  <dc:creator>Duan Bowen</dc:creator>
  <cp:revision>3</cp:revision>
  <dcterms:created xsi:type="dcterms:W3CDTF">2020-11-19T16:12:40Z</dcterms:created>
  <dcterms:modified xsi:type="dcterms:W3CDTF">2020-11-25T19:59:40Z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0x010100499CB98D293526438BF3D7283AE80395</vt:lpwstr>
  </property>
</Properties>
</file>