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0" r:id="rId1"/>
  </p:sldMasterIdLst>
  <p:sldIdLst>
    <p:sldId id="256" r:id="rId2"/>
    <p:sldId id="258" r:id="rId3"/>
    <p:sldId id="259" r:id="rId4"/>
    <p:sldId id="265" r:id="rId5"/>
    <p:sldId id="260" r:id="rId6"/>
    <p:sldId id="266" r:id="rId7"/>
    <p:sldId id="257" r:id="rId8"/>
    <p:sldId id="267" r:id="rId9"/>
    <p:sldId id="268" r:id="rId10"/>
    <p:sldId id="263" r:id="rId11"/>
    <p:sldId id="264" r:id="rId12"/>
    <p:sldId id="261"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880335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474776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19933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3807848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6182025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pPr/>
              <a:t>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783922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pPr/>
              <a:t>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172787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426233773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33656165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extLst>
      <p:ext uri="{BB962C8B-B14F-4D97-AF65-F5344CB8AC3E}">
        <p14:creationId xmlns:p14="http://schemas.microsoft.com/office/powerpoint/2010/main" xmlns="" val="2728798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2059462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626941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pPr/>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6654649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pPr/>
              <a:t>4/12/2019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0004266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989379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509A250-FF31-4206-8172-F9D3106AACB1}" type="datetimeFigureOut">
              <a:rPr lang="en-US" smtClean="0"/>
              <a:pPr/>
              <a:t>4/12/2019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85575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46882663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87838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AAD347D-5ACD-4C99-B74B-A9C85AD731AF}" type="datetimeFigureOut">
              <a:rPr lang="en-US" smtClean="0"/>
              <a:pPr/>
              <a:t>4/12/2019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16595499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2CB618-8A6C-4447-82F9-A0FFE108E785}"/>
              </a:ext>
            </a:extLst>
          </p:cNvPr>
          <p:cNvSpPr>
            <a:spLocks noGrp="1"/>
          </p:cNvSpPr>
          <p:nvPr>
            <p:ph type="ctrTitle"/>
          </p:nvPr>
        </p:nvSpPr>
        <p:spPr>
          <a:xfrm>
            <a:off x="1062446" y="1511126"/>
            <a:ext cx="9675813" cy="3011529"/>
          </a:xfrm>
        </p:spPr>
        <p:txBody>
          <a:bodyPr>
            <a:normAutofit/>
          </a:bodyPr>
          <a:lstStyle/>
          <a:p>
            <a:r>
              <a:rPr lang="en-IN" sz="6000" b="1" dirty="0" err="1" smtClean="0">
                <a:latin typeface="Times New Roman" panose="02020603050405020304" pitchFamily="18" charset="0"/>
                <a:cs typeface="Times New Roman" panose="02020603050405020304" pitchFamily="18" charset="0"/>
              </a:rPr>
              <a:t>I</a:t>
            </a:r>
            <a:r>
              <a:rPr lang="en-IN" sz="6000" b="1" cap="none" dirty="0" err="1" smtClean="0">
                <a:latin typeface="Times New Roman" panose="02020603050405020304" pitchFamily="18" charset="0"/>
                <a:cs typeface="Times New Roman" panose="02020603050405020304" pitchFamily="18" charset="0"/>
              </a:rPr>
              <a:t>o</a:t>
            </a:r>
            <a:r>
              <a:rPr lang="en-IN" sz="6000" b="1" dirty="0" err="1" smtClean="0">
                <a:latin typeface="Times New Roman" panose="02020603050405020304" pitchFamily="18" charset="0"/>
                <a:cs typeface="Times New Roman" panose="02020603050405020304" pitchFamily="18" charset="0"/>
              </a:rPr>
              <a:t>T</a:t>
            </a:r>
            <a:r>
              <a:rPr lang="en-IN" sz="6000" b="1" dirty="0" smtClean="0">
                <a:latin typeface="Times New Roman" panose="02020603050405020304" pitchFamily="18" charset="0"/>
                <a:cs typeface="Times New Roman" panose="02020603050405020304" pitchFamily="18" charset="0"/>
              </a:rPr>
              <a:t> </a:t>
            </a:r>
            <a:r>
              <a:rPr lang="en-IN" sz="6000" b="1" dirty="0">
                <a:latin typeface="Times New Roman" panose="02020603050405020304" pitchFamily="18" charset="0"/>
                <a:cs typeface="Times New Roman" panose="02020603050405020304" pitchFamily="18" charset="0"/>
              </a:rPr>
              <a:t>Based Vehicle Emission Monitoring </a:t>
            </a:r>
            <a:r>
              <a:rPr lang="en-IN" sz="6000" b="1" dirty="0" smtClean="0">
                <a:latin typeface="Times New Roman" panose="02020603050405020304" pitchFamily="18" charset="0"/>
                <a:cs typeface="Times New Roman" panose="02020603050405020304" pitchFamily="18" charset="0"/>
              </a:rPr>
              <a:t> </a:t>
            </a:r>
            <a:r>
              <a:rPr lang="en-IN" sz="6000" b="1" dirty="0">
                <a:latin typeface="Times New Roman" panose="02020603050405020304" pitchFamily="18" charset="0"/>
                <a:cs typeface="Times New Roman" panose="02020603050405020304" pitchFamily="18" charset="0"/>
              </a:rPr>
              <a:t>System</a:t>
            </a:r>
          </a:p>
        </p:txBody>
      </p:sp>
      <p:sp>
        <p:nvSpPr>
          <p:cNvPr id="3" name="Subtitle 2">
            <a:extLst>
              <a:ext uri="{FF2B5EF4-FFF2-40B4-BE49-F238E27FC236}">
                <a16:creationId xmlns:a16="http://schemas.microsoft.com/office/drawing/2014/main" xmlns="" id="{5D627343-9CD9-415E-9E7F-D35B581E421D}"/>
              </a:ext>
            </a:extLst>
          </p:cNvPr>
          <p:cNvSpPr>
            <a:spLocks noGrp="1"/>
          </p:cNvSpPr>
          <p:nvPr>
            <p:ph type="subTitle" idx="1"/>
          </p:nvPr>
        </p:nvSpPr>
        <p:spPr>
          <a:xfrm flipH="1">
            <a:off x="397563" y="5473147"/>
            <a:ext cx="6374297" cy="516836"/>
          </a:xfrm>
        </p:spPr>
        <p:txBody>
          <a:bodyPr>
            <a:norm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xmlns="" val="1543861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971E5-FF76-4CFB-8BE1-DC6CE35B4BEB}"/>
              </a:ext>
            </a:extLst>
          </p:cNvPr>
          <p:cNvSpPr>
            <a:spLocks noGrp="1"/>
          </p:cNvSpPr>
          <p:nvPr>
            <p:ph type="title"/>
          </p:nvPr>
        </p:nvSpPr>
        <p:spPr>
          <a:xfrm>
            <a:off x="409838" y="145775"/>
            <a:ext cx="9785791" cy="940904"/>
          </a:xfrm>
        </p:spPr>
        <p:txBody>
          <a:bodyPr/>
          <a:lstStyle/>
          <a:p>
            <a:r>
              <a:rPr lang="en-IN" sz="4000" u="sng"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xmlns="" id="{894FD45C-1DF8-4DF9-8667-1D4B1DA16F5B}"/>
              </a:ext>
            </a:extLst>
          </p:cNvPr>
          <p:cNvSpPr>
            <a:spLocks noGrp="1"/>
          </p:cNvSpPr>
          <p:nvPr>
            <p:ph idx="1"/>
          </p:nvPr>
        </p:nvSpPr>
        <p:spPr>
          <a:xfrm>
            <a:off x="409838" y="736600"/>
            <a:ext cx="11503866" cy="5882860"/>
          </a:xfrm>
        </p:spPr>
        <p:txBody>
          <a:bodyPr>
            <a:normAutofit/>
          </a:bodyPr>
          <a:lstStyle/>
          <a:p>
            <a:r>
              <a:rPr lang="en-IN" sz="2800" u="sng" cap="none" dirty="0" err="1" smtClean="0">
                <a:latin typeface="Times New Roman" panose="02020603050405020304" pitchFamily="18" charset="0"/>
                <a:cs typeface="Times New Roman" panose="02020603050405020304" pitchFamily="18" charset="0"/>
              </a:rPr>
              <a:t>Arduino</a:t>
            </a:r>
            <a:r>
              <a:rPr lang="en-IN" sz="2800" cap="none" dirty="0" smtClean="0">
                <a:latin typeface="Times New Roman" panose="02020603050405020304" pitchFamily="18" charset="0"/>
                <a:cs typeface="Times New Roman" panose="02020603050405020304" pitchFamily="18" charset="0"/>
              </a:rPr>
              <a:t>:- </a:t>
            </a:r>
            <a:r>
              <a:rPr lang="en-IN" sz="2800" cap="none" dirty="0" smtClean="0">
                <a:latin typeface="Times New Roman" panose="02020603050405020304" pitchFamily="18" charset="0"/>
                <a:cs typeface="Times New Roman" panose="02020603050405020304" pitchFamily="18" charset="0"/>
              </a:rPr>
              <a:t>I</a:t>
            </a:r>
            <a:r>
              <a:rPr lang="en-IN" sz="2800" cap="none" dirty="0" smtClean="0">
                <a:latin typeface="Times New Roman" panose="02020603050405020304" pitchFamily="18" charset="0"/>
                <a:cs typeface="Times New Roman" panose="02020603050405020304" pitchFamily="18" charset="0"/>
              </a:rPr>
              <a:t>t is microcontroller board based on the ATMega328(datasheet). It has 14 digital input/output pins, a USB connection, a power jack, RESET button. </a:t>
            </a:r>
          </a:p>
          <a:p>
            <a:pPr marL="0" indent="0">
              <a:buNone/>
            </a:pPr>
            <a:endParaRPr lang="en-IN" sz="2800" cap="none" dirty="0" smtClean="0">
              <a:latin typeface="Times New Roman" panose="02020603050405020304" pitchFamily="18" charset="0"/>
              <a:cs typeface="Times New Roman" panose="02020603050405020304" pitchFamily="18" charset="0"/>
            </a:endParaRPr>
          </a:p>
          <a:p>
            <a:r>
              <a:rPr lang="en-IN" sz="2800" u="sng" cap="none" dirty="0" smtClean="0">
                <a:latin typeface="Times New Roman" panose="02020603050405020304" pitchFamily="18" charset="0"/>
                <a:cs typeface="Times New Roman" panose="02020603050405020304" pitchFamily="18" charset="0"/>
              </a:rPr>
              <a:t>W</a:t>
            </a:r>
            <a:r>
              <a:rPr lang="en-IN" sz="2800" u="sng" cap="none" dirty="0" smtClean="0">
                <a:latin typeface="Times New Roman" panose="02020603050405020304" pitchFamily="18" charset="0"/>
                <a:cs typeface="Times New Roman" panose="02020603050405020304" pitchFamily="18" charset="0"/>
              </a:rPr>
              <a:t>i-Fi Module</a:t>
            </a:r>
            <a:r>
              <a:rPr lang="en-IN" sz="2800" cap="none" dirty="0" smtClean="0">
                <a:latin typeface="Times New Roman" panose="02020603050405020304" pitchFamily="18" charset="0"/>
                <a:cs typeface="Times New Roman" panose="02020603050405020304" pitchFamily="18" charset="0"/>
              </a:rPr>
              <a:t>:- The ESP8266 </a:t>
            </a:r>
            <a:r>
              <a:rPr lang="en-IN" sz="2800" cap="none" dirty="0" smtClean="0">
                <a:latin typeface="Times New Roman" panose="02020603050405020304" pitchFamily="18" charset="0"/>
                <a:cs typeface="Times New Roman" panose="02020603050405020304" pitchFamily="18" charset="0"/>
              </a:rPr>
              <a:t>W</a:t>
            </a:r>
            <a:r>
              <a:rPr lang="en-IN" sz="2800" cap="none" dirty="0" smtClean="0">
                <a:latin typeface="Times New Roman" panose="02020603050405020304" pitchFamily="18" charset="0"/>
                <a:cs typeface="Times New Roman" panose="02020603050405020304" pitchFamily="18" charset="0"/>
              </a:rPr>
              <a:t>i-Fi module is self contained with integrated TCP/IP protocol stack that can give any microcontroller access to your </a:t>
            </a:r>
            <a:r>
              <a:rPr lang="en-IN" sz="2800" cap="none" dirty="0" smtClean="0">
                <a:latin typeface="Times New Roman" panose="02020603050405020304" pitchFamily="18" charset="0"/>
                <a:cs typeface="Times New Roman" panose="02020603050405020304" pitchFamily="18" charset="0"/>
              </a:rPr>
              <a:t>W</a:t>
            </a:r>
            <a:r>
              <a:rPr lang="en-IN" sz="2800" cap="none" dirty="0" smtClean="0">
                <a:latin typeface="Times New Roman" panose="02020603050405020304" pitchFamily="18" charset="0"/>
                <a:cs typeface="Times New Roman" panose="02020603050405020304" pitchFamily="18" charset="0"/>
              </a:rPr>
              <a:t>i-Fi network. </a:t>
            </a:r>
          </a:p>
          <a:p>
            <a:pPr marL="0" indent="0">
              <a:buNone/>
            </a:pPr>
            <a:endParaRPr lang="en-IN" sz="2800" cap="none" dirty="0" smtClean="0">
              <a:latin typeface="Times New Roman" panose="02020603050405020304" pitchFamily="18" charset="0"/>
              <a:cs typeface="Times New Roman" panose="02020603050405020304" pitchFamily="18" charset="0"/>
            </a:endParaRPr>
          </a:p>
          <a:p>
            <a:r>
              <a:rPr lang="en-IN" sz="2800" u="sng" cap="none" dirty="0" smtClean="0">
                <a:latin typeface="Times New Roman" panose="02020603050405020304" pitchFamily="18" charset="0"/>
                <a:cs typeface="Times New Roman" panose="02020603050405020304" pitchFamily="18" charset="0"/>
              </a:rPr>
              <a:t>GSM</a:t>
            </a:r>
            <a:r>
              <a:rPr lang="en-IN" sz="2800" u="sng" cap="none" dirty="0" smtClean="0">
                <a:latin typeface="Times New Roman" panose="02020603050405020304" pitchFamily="18" charset="0"/>
                <a:cs typeface="Times New Roman" panose="02020603050405020304" pitchFamily="18" charset="0"/>
              </a:rPr>
              <a:t> </a:t>
            </a:r>
            <a:r>
              <a:rPr lang="en-IN" sz="2800" u="sng" cap="none" dirty="0" smtClean="0">
                <a:latin typeface="Times New Roman" panose="02020603050405020304" pitchFamily="18" charset="0"/>
                <a:cs typeface="Times New Roman" panose="02020603050405020304" pitchFamily="18" charset="0"/>
              </a:rPr>
              <a:t>M</a:t>
            </a:r>
            <a:r>
              <a:rPr lang="en-IN" sz="2800" u="sng" cap="none" dirty="0" smtClean="0">
                <a:latin typeface="Times New Roman" panose="02020603050405020304" pitchFamily="18" charset="0"/>
                <a:cs typeface="Times New Roman" panose="02020603050405020304" pitchFamily="18" charset="0"/>
              </a:rPr>
              <a:t>odule</a:t>
            </a:r>
            <a:r>
              <a:rPr lang="en-IN" sz="2800" cap="none" dirty="0" smtClean="0">
                <a:latin typeface="Times New Roman" panose="02020603050405020304" pitchFamily="18" charset="0"/>
                <a:cs typeface="Times New Roman" panose="02020603050405020304" pitchFamily="18" charset="0"/>
              </a:rPr>
              <a:t>:- GSM is mobile communication modem; it is stands for Global System for Mobile communication(GSM). </a:t>
            </a:r>
            <a:endParaRPr lang="en-IN"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87040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F31CAC-5376-4E3E-92F6-796DC0FAF87C}"/>
              </a:ext>
            </a:extLst>
          </p:cNvPr>
          <p:cNvSpPr>
            <a:spLocks noGrp="1"/>
          </p:cNvSpPr>
          <p:nvPr>
            <p:ph type="title"/>
          </p:nvPr>
        </p:nvSpPr>
        <p:spPr>
          <a:xfrm>
            <a:off x="357809" y="278296"/>
            <a:ext cx="9693025" cy="954156"/>
          </a:xfrm>
        </p:spPr>
        <p:txBody>
          <a:bodyPr/>
          <a:lstStyle/>
          <a:p>
            <a:r>
              <a:rPr lang="en-IN" dirty="0"/>
              <a:t> </a:t>
            </a:r>
          </a:p>
        </p:txBody>
      </p:sp>
      <p:sp>
        <p:nvSpPr>
          <p:cNvPr id="3" name="Content Placeholder 2">
            <a:extLst>
              <a:ext uri="{FF2B5EF4-FFF2-40B4-BE49-F238E27FC236}">
                <a16:creationId xmlns:a16="http://schemas.microsoft.com/office/drawing/2014/main" xmlns="" id="{F9B54F52-909F-4035-9453-9F96677606B2}"/>
              </a:ext>
            </a:extLst>
          </p:cNvPr>
          <p:cNvSpPr>
            <a:spLocks noGrp="1"/>
          </p:cNvSpPr>
          <p:nvPr>
            <p:ph idx="1"/>
          </p:nvPr>
        </p:nvSpPr>
        <p:spPr>
          <a:xfrm>
            <a:off x="356828" y="1333500"/>
            <a:ext cx="11570129" cy="5246204"/>
          </a:xfrm>
        </p:spPr>
        <p:txBody>
          <a:bodyPr>
            <a:normAutofit/>
          </a:bodyPr>
          <a:lstStyle/>
          <a:p>
            <a:r>
              <a:rPr lang="en-IN" sz="2800" u="sng" cap="none" dirty="0" smtClean="0">
                <a:latin typeface="Times New Roman" panose="02020603050405020304" pitchFamily="18" charset="0"/>
                <a:cs typeface="Times New Roman" panose="02020603050405020304" pitchFamily="18" charset="0"/>
              </a:rPr>
              <a:t>H</a:t>
            </a:r>
            <a:r>
              <a:rPr lang="en-IN" sz="2800" u="sng" cap="none" dirty="0" smtClean="0">
                <a:latin typeface="Times New Roman" panose="02020603050405020304" pitchFamily="18" charset="0"/>
                <a:cs typeface="Times New Roman" panose="02020603050405020304" pitchFamily="18" charset="0"/>
              </a:rPr>
              <a:t>ydrogen </a:t>
            </a:r>
            <a:r>
              <a:rPr lang="en-IN" sz="2800" u="sng" cap="none" dirty="0" smtClean="0">
                <a:latin typeface="Times New Roman" panose="02020603050405020304" pitchFamily="18" charset="0"/>
                <a:cs typeface="Times New Roman" panose="02020603050405020304" pitchFamily="18" charset="0"/>
              </a:rPr>
              <a:t>S</a:t>
            </a:r>
            <a:r>
              <a:rPr lang="en-IN" sz="2800" u="sng" cap="none" dirty="0" smtClean="0">
                <a:latin typeface="Times New Roman" panose="02020603050405020304" pitchFamily="18" charset="0"/>
                <a:cs typeface="Times New Roman" panose="02020603050405020304" pitchFamily="18" charset="0"/>
              </a:rPr>
              <a:t>ensor:- </a:t>
            </a:r>
            <a:r>
              <a:rPr lang="en-IN" sz="2800" u="sng" cap="none" dirty="0" smtClean="0">
                <a:latin typeface="Times New Roman" panose="02020603050405020304" pitchFamily="18" charset="0"/>
                <a:cs typeface="Times New Roman" panose="02020603050405020304" pitchFamily="18" charset="0"/>
              </a:rPr>
              <a:t>T</a:t>
            </a:r>
            <a:r>
              <a:rPr lang="en-IN" sz="2800" cap="none" dirty="0" smtClean="0">
                <a:latin typeface="Times New Roman" panose="02020603050405020304" pitchFamily="18" charset="0"/>
                <a:cs typeface="Times New Roman" panose="02020603050405020304" pitchFamily="18" charset="0"/>
              </a:rPr>
              <a:t>his is simple to use hydrogen gas sensor. They are used in gas leakage detecting equipment in home as well as industry application.</a:t>
            </a:r>
          </a:p>
          <a:p>
            <a:pPr marL="0" indent="0">
              <a:buNone/>
            </a:pPr>
            <a:endParaRPr lang="en-IN" sz="2800" cap="none" dirty="0" smtClean="0">
              <a:latin typeface="Times New Roman" panose="02020603050405020304" pitchFamily="18" charset="0"/>
              <a:cs typeface="Times New Roman" panose="02020603050405020304" pitchFamily="18" charset="0"/>
            </a:endParaRPr>
          </a:p>
          <a:p>
            <a:r>
              <a:rPr lang="en-IN" sz="2800" u="sng" cap="none" dirty="0" smtClean="0">
                <a:latin typeface="Times New Roman" panose="02020603050405020304" pitchFamily="18" charset="0"/>
                <a:cs typeface="Times New Roman" panose="02020603050405020304" pitchFamily="18" charset="0"/>
              </a:rPr>
              <a:t>CO</a:t>
            </a:r>
            <a:r>
              <a:rPr lang="en-IN" sz="2800" u="sng" cap="none" dirty="0" smtClean="0">
                <a:latin typeface="Times New Roman" panose="02020603050405020304" pitchFamily="18" charset="0"/>
                <a:cs typeface="Times New Roman" panose="02020603050405020304" pitchFamily="18" charset="0"/>
              </a:rPr>
              <a:t> </a:t>
            </a:r>
            <a:r>
              <a:rPr lang="en-IN" sz="2800" u="sng" cap="none" dirty="0" smtClean="0">
                <a:latin typeface="Times New Roman" panose="02020603050405020304" pitchFamily="18" charset="0"/>
                <a:cs typeface="Times New Roman" panose="02020603050405020304" pitchFamily="18" charset="0"/>
              </a:rPr>
              <a:t>S</a:t>
            </a:r>
            <a:r>
              <a:rPr lang="en-IN" sz="2800" u="sng" cap="none" dirty="0" smtClean="0">
                <a:latin typeface="Times New Roman" panose="02020603050405020304" pitchFamily="18" charset="0"/>
                <a:cs typeface="Times New Roman" panose="02020603050405020304" pitchFamily="18" charset="0"/>
              </a:rPr>
              <a:t>ensor (</a:t>
            </a:r>
            <a:r>
              <a:rPr lang="en-IN" sz="2800" u="sng" cap="none" dirty="0" smtClean="0">
                <a:latin typeface="Times New Roman" panose="02020603050405020304" pitchFamily="18" charset="0"/>
                <a:cs typeface="Times New Roman" panose="02020603050405020304" pitchFamily="18" charset="0"/>
              </a:rPr>
              <a:t>C</a:t>
            </a:r>
            <a:r>
              <a:rPr lang="en-IN" sz="2800" u="sng" cap="none" dirty="0" smtClean="0">
                <a:latin typeface="Times New Roman" panose="02020603050405020304" pitchFamily="18" charset="0"/>
                <a:cs typeface="Times New Roman" panose="02020603050405020304" pitchFamily="18" charset="0"/>
              </a:rPr>
              <a:t>arbon Monoxide):-</a:t>
            </a:r>
            <a:r>
              <a:rPr lang="en-IN" sz="2800" u="sng" cap="none" dirty="0" err="1" smtClean="0">
                <a:latin typeface="Times New Roman" panose="02020603050405020304" pitchFamily="18" charset="0"/>
                <a:cs typeface="Times New Roman" panose="02020603050405020304" pitchFamily="18" charset="0"/>
              </a:rPr>
              <a:t>T</a:t>
            </a:r>
            <a:r>
              <a:rPr lang="en-IN" sz="2800" cap="none" dirty="0" err="1" smtClean="0">
                <a:latin typeface="Times New Roman" panose="02020603050405020304" pitchFamily="18" charset="0"/>
                <a:cs typeface="Times New Roman" panose="02020603050405020304" pitchFamily="18" charset="0"/>
              </a:rPr>
              <a:t>they</a:t>
            </a:r>
            <a:r>
              <a:rPr lang="en-IN" sz="2800" cap="none" dirty="0" smtClean="0">
                <a:latin typeface="Times New Roman" panose="02020603050405020304" pitchFamily="18" charset="0"/>
                <a:cs typeface="Times New Roman" panose="02020603050405020304" pitchFamily="18" charset="0"/>
              </a:rPr>
              <a:t> are used in gas detecting equipment for co in industry or vehicle. </a:t>
            </a:r>
          </a:p>
          <a:p>
            <a:pPr marL="0" indent="0">
              <a:buNone/>
            </a:pPr>
            <a:endParaRPr lang="en-IN" sz="2800" cap="none" dirty="0" smtClean="0">
              <a:latin typeface="Times New Roman" panose="02020603050405020304" pitchFamily="18" charset="0"/>
              <a:cs typeface="Times New Roman" panose="02020603050405020304" pitchFamily="18" charset="0"/>
            </a:endParaRPr>
          </a:p>
          <a:p>
            <a:r>
              <a:rPr lang="en-IN" sz="2800" u="sng" cap="none" dirty="0" smtClean="0">
                <a:latin typeface="Times New Roman" panose="02020603050405020304" pitchFamily="18" charset="0"/>
                <a:cs typeface="Times New Roman" panose="02020603050405020304" pitchFamily="18" charset="0"/>
              </a:rPr>
              <a:t>G</a:t>
            </a:r>
            <a:r>
              <a:rPr lang="en-IN" sz="2800" u="sng" cap="none" dirty="0" smtClean="0">
                <a:latin typeface="Times New Roman" panose="02020603050405020304" pitchFamily="18" charset="0"/>
                <a:cs typeface="Times New Roman" panose="02020603050405020304" pitchFamily="18" charset="0"/>
              </a:rPr>
              <a:t>as Sensor</a:t>
            </a:r>
            <a:r>
              <a:rPr lang="en-IN" sz="2800" cap="none" dirty="0" smtClean="0">
                <a:latin typeface="Times New Roman" panose="02020603050405020304" pitchFamily="18" charset="0"/>
                <a:cs typeface="Times New Roman" panose="02020603050405020304" pitchFamily="18" charset="0"/>
              </a:rPr>
              <a:t>:- It is suitable for the detecting LPG,CH4,CO,alchohol,smoke and propane.</a:t>
            </a:r>
          </a:p>
          <a:p>
            <a:pPr marL="0" indent="0">
              <a:buNone/>
            </a:pPr>
            <a:endParaRPr lang="en-IN" sz="2800" u="sng"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69971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EF9E63-081B-40B5-9DC7-358210D53B56}"/>
              </a:ext>
            </a:extLst>
          </p:cNvPr>
          <p:cNvSpPr>
            <a:spLocks noGrp="1"/>
          </p:cNvSpPr>
          <p:nvPr>
            <p:ph type="title"/>
          </p:nvPr>
        </p:nvSpPr>
        <p:spPr>
          <a:xfrm>
            <a:off x="1167328" y="225476"/>
            <a:ext cx="9719530" cy="1007165"/>
          </a:xfrm>
        </p:spPr>
        <p:txBody>
          <a:bodyPr/>
          <a:lstStyle/>
          <a:p>
            <a:r>
              <a:rPr lang="en-IN" sz="4000" u="sng" dirty="0">
                <a:latin typeface="Times New Roman" panose="02020603050405020304" pitchFamily="18" charset="0"/>
                <a:cs typeface="Times New Roman" panose="02020603050405020304" pitchFamily="18" charset="0"/>
              </a:rPr>
              <a:t>Methodology :</a:t>
            </a:r>
          </a:p>
        </p:txBody>
      </p:sp>
      <p:sp>
        <p:nvSpPr>
          <p:cNvPr id="3" name="Content Placeholder 2">
            <a:extLst>
              <a:ext uri="{FF2B5EF4-FFF2-40B4-BE49-F238E27FC236}">
                <a16:creationId xmlns:a16="http://schemas.microsoft.com/office/drawing/2014/main" xmlns="" id="{844D3947-1B68-4CCE-A86B-EA7CD1F33180}"/>
              </a:ext>
            </a:extLst>
          </p:cNvPr>
          <p:cNvSpPr>
            <a:spLocks noGrp="1"/>
          </p:cNvSpPr>
          <p:nvPr>
            <p:ph idx="1"/>
          </p:nvPr>
        </p:nvSpPr>
        <p:spPr>
          <a:xfrm>
            <a:off x="437322" y="1245704"/>
            <a:ext cx="11423373" cy="5247861"/>
          </a:xfrm>
        </p:spPr>
        <p:txBody>
          <a:bodyPr>
            <a:normAutofit/>
          </a:bodyPr>
          <a:lstStyle/>
          <a:p>
            <a:r>
              <a:rPr lang="en-IN" sz="2800" u="sng" cap="none" dirty="0" smtClean="0">
                <a:latin typeface="Times New Roman" panose="02020603050405020304" pitchFamily="18" charset="0"/>
                <a:cs typeface="Times New Roman" panose="02020603050405020304" pitchFamily="18" charset="0"/>
              </a:rPr>
              <a:t>M</a:t>
            </a:r>
            <a:r>
              <a:rPr lang="en-IN" sz="2800" u="sng" cap="none" dirty="0" smtClean="0">
                <a:latin typeface="Times New Roman" panose="02020603050405020304" pitchFamily="18" charset="0"/>
                <a:cs typeface="Times New Roman" panose="02020603050405020304" pitchFamily="18" charset="0"/>
              </a:rPr>
              <a:t>odule 1 : </a:t>
            </a:r>
          </a:p>
          <a:p>
            <a:pPr marL="0" indent="0">
              <a:buNone/>
            </a:pPr>
            <a:r>
              <a:rPr lang="en-IN" sz="2800" cap="none" dirty="0" smtClean="0">
                <a:latin typeface="Times New Roman" panose="02020603050405020304" pitchFamily="18" charset="0"/>
                <a:cs typeface="Times New Roman" panose="02020603050405020304" pitchFamily="18" charset="0"/>
              </a:rPr>
              <a:t>      In this systems the H2,CO,Gas sensors are connected to the </a:t>
            </a:r>
            <a:r>
              <a:rPr lang="en-IN" sz="2800" cap="none" dirty="0" err="1" smtClean="0">
                <a:latin typeface="Times New Roman" panose="02020603050405020304" pitchFamily="18" charset="0"/>
                <a:cs typeface="Times New Roman" panose="02020603050405020304" pitchFamily="18" charset="0"/>
              </a:rPr>
              <a:t>A</a:t>
            </a:r>
            <a:r>
              <a:rPr lang="en-IN" sz="2800" cap="none" dirty="0" err="1" smtClean="0">
                <a:latin typeface="Times New Roman" panose="02020603050405020304" pitchFamily="18" charset="0"/>
                <a:cs typeface="Times New Roman" panose="02020603050405020304" pitchFamily="18" charset="0"/>
              </a:rPr>
              <a:t>rduino</a:t>
            </a:r>
            <a:r>
              <a:rPr lang="en-IN" sz="2800" cap="none" dirty="0" smtClean="0">
                <a:latin typeface="Times New Roman" panose="02020603050405020304" pitchFamily="18" charset="0"/>
                <a:cs typeface="Times New Roman" panose="02020603050405020304" pitchFamily="18" charset="0"/>
              </a:rPr>
              <a:t> and values sensed by sensors is the input to these </a:t>
            </a:r>
            <a:r>
              <a:rPr lang="en-IN" sz="2800" cap="none" dirty="0" err="1" smtClean="0">
                <a:latin typeface="Times New Roman" panose="02020603050405020304" pitchFamily="18" charset="0"/>
                <a:cs typeface="Times New Roman" panose="02020603050405020304" pitchFamily="18" charset="0"/>
              </a:rPr>
              <a:t>A</a:t>
            </a:r>
            <a:r>
              <a:rPr lang="en-IN" sz="2800" cap="none" dirty="0" err="1" smtClean="0">
                <a:latin typeface="Times New Roman" panose="02020603050405020304" pitchFamily="18" charset="0"/>
                <a:cs typeface="Times New Roman" panose="02020603050405020304" pitchFamily="18" charset="0"/>
              </a:rPr>
              <a:t>rduino</a:t>
            </a:r>
            <a:r>
              <a:rPr lang="en-IN" sz="2800" cap="none" dirty="0" smtClean="0">
                <a:latin typeface="Times New Roman" panose="02020603050405020304" pitchFamily="18" charset="0"/>
                <a:cs typeface="Times New Roman" panose="02020603050405020304" pitchFamily="18" charset="0"/>
              </a:rPr>
              <a:t>.</a:t>
            </a:r>
          </a:p>
          <a:p>
            <a:pPr marL="0" indent="0">
              <a:buNone/>
            </a:pPr>
            <a:endParaRPr lang="en-IN" sz="2800" cap="none" dirty="0" smtClean="0">
              <a:latin typeface="Times New Roman" panose="02020603050405020304" pitchFamily="18" charset="0"/>
              <a:cs typeface="Times New Roman" panose="02020603050405020304" pitchFamily="18" charset="0"/>
            </a:endParaRPr>
          </a:p>
          <a:p>
            <a:r>
              <a:rPr lang="en-IN" sz="2800" u="sng" cap="none" dirty="0" smtClean="0">
                <a:latin typeface="Times New Roman" panose="02020603050405020304" pitchFamily="18" charset="0"/>
                <a:cs typeface="Times New Roman" panose="02020603050405020304" pitchFamily="18" charset="0"/>
              </a:rPr>
              <a:t>M</a:t>
            </a:r>
            <a:r>
              <a:rPr lang="en-IN" sz="2800" u="sng" cap="none" dirty="0" smtClean="0">
                <a:latin typeface="Times New Roman" panose="02020603050405020304" pitchFamily="18" charset="0"/>
                <a:cs typeface="Times New Roman" panose="02020603050405020304" pitchFamily="18" charset="0"/>
              </a:rPr>
              <a:t>odule 2 :</a:t>
            </a:r>
          </a:p>
          <a:p>
            <a:pPr marL="0" indent="0">
              <a:buNone/>
            </a:pPr>
            <a:r>
              <a:rPr lang="en-IN" sz="2800" cap="none" dirty="0" smtClean="0">
                <a:latin typeface="Times New Roman" panose="02020603050405020304" pitchFamily="18" charset="0"/>
                <a:cs typeface="Times New Roman" panose="02020603050405020304" pitchFamily="18" charset="0"/>
              </a:rPr>
              <a:t>      The values getting from sensors are compared with the threshold values which is set in the program and if the inputs values goes beyond the threshold value then buzzer gets alarmed. </a:t>
            </a:r>
          </a:p>
          <a:p>
            <a:pPr marL="0" indent="0">
              <a:buNone/>
            </a:pPr>
            <a:endParaRPr lang="en-IN"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58155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546100" y="965200"/>
            <a:ext cx="9503753" cy="5283199"/>
          </a:xfrm>
        </p:spPr>
        <p:txBody>
          <a:bodyPr>
            <a:normAutofit/>
          </a:bodyPr>
          <a:lstStyle/>
          <a:p>
            <a:r>
              <a:rPr lang="en-US" sz="2800" cap="none" dirty="0" smtClean="0">
                <a:latin typeface="Times New Roman" panose="02020603050405020304" pitchFamily="18" charset="0"/>
                <a:cs typeface="Times New Roman" panose="02020603050405020304" pitchFamily="18" charset="0"/>
              </a:rPr>
              <a:t>M</a:t>
            </a:r>
            <a:r>
              <a:rPr lang="en-US" sz="2800" cap="none" dirty="0" smtClean="0">
                <a:latin typeface="Times New Roman" panose="02020603050405020304" pitchFamily="18" charset="0"/>
                <a:cs typeface="Times New Roman" panose="02020603050405020304" pitchFamily="18" charset="0"/>
              </a:rPr>
              <a:t>odule 3 </a:t>
            </a:r>
            <a:r>
              <a:rPr lang="en-US" sz="2800" cap="none" dirty="0" smtClean="0"/>
              <a:t>:</a:t>
            </a:r>
          </a:p>
          <a:p>
            <a:pPr marL="0" indent="0">
              <a:buNone/>
            </a:pPr>
            <a:r>
              <a:rPr lang="en-US" cap="none" dirty="0" smtClean="0"/>
              <a:t>		</a:t>
            </a:r>
            <a:r>
              <a:rPr lang="en-IN" sz="2400" cap="none" dirty="0" smtClean="0">
                <a:latin typeface="Times New Roman" panose="02020603050405020304" pitchFamily="18" charset="0"/>
                <a:cs typeface="Times New Roman" panose="02020603050405020304" pitchFamily="18" charset="0"/>
              </a:rPr>
              <a:t> </a:t>
            </a:r>
            <a:r>
              <a:rPr lang="en-IN" sz="2800" cap="none" dirty="0" smtClean="0">
                <a:latin typeface="Times New Roman" panose="02020603050405020304" pitchFamily="18" charset="0"/>
                <a:cs typeface="Times New Roman" panose="02020603050405020304" pitchFamily="18" charset="0"/>
              </a:rPr>
              <a:t>1. The message will send to the vehicle owner through </a:t>
            </a:r>
            <a:r>
              <a:rPr lang="en-IN" sz="2800" cap="none" dirty="0" smtClean="0">
                <a:latin typeface="Times New Roman" panose="02020603050405020304" pitchFamily="18" charset="0"/>
                <a:cs typeface="Times New Roman" panose="02020603050405020304" pitchFamily="18" charset="0"/>
              </a:rPr>
              <a:t> </a:t>
            </a:r>
            <a:r>
              <a:rPr lang="en-IN" sz="2800" cap="none" dirty="0" smtClean="0">
                <a:latin typeface="Times New Roman" panose="02020603050405020304" pitchFamily="18" charset="0"/>
                <a:cs typeface="Times New Roman" panose="02020603050405020304" pitchFamily="18" charset="0"/>
              </a:rPr>
              <a:t>GSM</a:t>
            </a:r>
            <a:r>
              <a:rPr lang="en-IN" sz="2800" cap="none" dirty="0" smtClean="0">
                <a:latin typeface="Times New Roman" panose="02020603050405020304" pitchFamily="18" charset="0"/>
                <a:cs typeface="Times New Roman" panose="02020603050405020304" pitchFamily="18" charset="0"/>
              </a:rPr>
              <a:t> module also emitted level will be monitored .</a:t>
            </a:r>
          </a:p>
          <a:p>
            <a:pPr marL="0" indent="0">
              <a:buNone/>
            </a:pPr>
            <a:endParaRPr lang="en-IN" sz="2800" cap="none" dirty="0" smtClean="0">
              <a:latin typeface="Times New Roman" panose="02020603050405020304" pitchFamily="18" charset="0"/>
              <a:cs typeface="Times New Roman" panose="02020603050405020304" pitchFamily="18" charset="0"/>
            </a:endParaRPr>
          </a:p>
          <a:p>
            <a:pPr marL="0" indent="0">
              <a:buNone/>
            </a:pPr>
            <a:r>
              <a:rPr lang="en-IN" sz="2800" cap="none" dirty="0" smtClean="0">
                <a:latin typeface="Times New Roman" panose="02020603050405020304" pitchFamily="18" charset="0"/>
                <a:cs typeface="Times New Roman" panose="02020603050405020304" pitchFamily="18" charset="0"/>
              </a:rPr>
              <a:t>		 2.The buzzer will alarm to inform vehicle driver.           </a:t>
            </a:r>
            <a:endParaRPr lang="en-US" sz="2800" cap="none" dirty="0"/>
          </a:p>
        </p:txBody>
      </p:sp>
    </p:spTree>
    <p:extLst>
      <p:ext uri="{BB962C8B-B14F-4D97-AF65-F5344CB8AC3E}">
        <p14:creationId xmlns:p14="http://schemas.microsoft.com/office/powerpoint/2010/main" xmlns="" val="766189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845" y="2395835"/>
            <a:ext cx="5999719" cy="1569660"/>
          </a:xfrm>
          <a:prstGeom prst="rect">
            <a:avLst/>
          </a:prstGeom>
          <a:noFill/>
        </p:spPr>
        <p:txBody>
          <a:bodyPr wrap="none" lIns="91440" tIns="45720" rIns="91440" bIns="45720">
            <a:spAutoFit/>
          </a:bodyPr>
          <a:lstStyle/>
          <a:p>
            <a:pPr algn="ctr"/>
            <a:r>
              <a:rPr lang="en-US" sz="96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endParaRPr lang="en-US" sz="9600" b="0" cap="none" spc="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1894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ECF02E-EA95-4C3D-A161-DE7339A0B22F}"/>
              </a:ext>
            </a:extLst>
          </p:cNvPr>
          <p:cNvSpPr>
            <a:spLocks noGrp="1"/>
          </p:cNvSpPr>
          <p:nvPr>
            <p:ph type="title"/>
          </p:nvPr>
        </p:nvSpPr>
        <p:spPr>
          <a:xfrm>
            <a:off x="185530" y="225288"/>
            <a:ext cx="9865305" cy="1046921"/>
          </a:xfrm>
        </p:spPr>
        <p:txBody>
          <a:bodyPr/>
          <a:lstStyle/>
          <a:p>
            <a:r>
              <a:rPr lang="en-IN" sz="4000" u="sng" dirty="0">
                <a:latin typeface="Times New Roman" panose="02020603050405020304" pitchFamily="18" charset="0"/>
                <a:cs typeface="Times New Roman" panose="02020603050405020304" pitchFamily="18" charset="0"/>
              </a:rPr>
              <a:t>Group Members:</a:t>
            </a:r>
          </a:p>
        </p:txBody>
      </p:sp>
      <p:sp>
        <p:nvSpPr>
          <p:cNvPr id="3" name="Content Placeholder 2">
            <a:extLst>
              <a:ext uri="{FF2B5EF4-FFF2-40B4-BE49-F238E27FC236}">
                <a16:creationId xmlns:a16="http://schemas.microsoft.com/office/drawing/2014/main" xmlns="" id="{3A9FABF7-B332-41AC-A44D-D2F419CF9E81}"/>
              </a:ext>
            </a:extLst>
          </p:cNvPr>
          <p:cNvSpPr>
            <a:spLocks noGrp="1"/>
          </p:cNvSpPr>
          <p:nvPr>
            <p:ph idx="1"/>
          </p:nvPr>
        </p:nvSpPr>
        <p:spPr>
          <a:xfrm>
            <a:off x="184548" y="1139688"/>
            <a:ext cx="11649643" cy="5108712"/>
          </a:xfrm>
        </p:spPr>
        <p:txBody>
          <a:bodyPr>
            <a:normAutofit fontScale="92500" lnSpcReduction="10000"/>
          </a:bodyPr>
          <a:lstStyle/>
          <a:p>
            <a:pPr marL="457200" indent="-457200">
              <a:buFont typeface="+mj-lt"/>
              <a:buAutoNum type="arabicPeriod"/>
            </a:pPr>
            <a:r>
              <a:rPr lang="en-IN" sz="2800" dirty="0">
                <a:latin typeface="Times New Roman" panose="02020603050405020304" pitchFamily="18" charset="0"/>
                <a:cs typeface="Times New Roman" panose="02020603050405020304" pitchFamily="18" charset="0"/>
              </a:rPr>
              <a:t>Anuradha V. </a:t>
            </a:r>
            <a:r>
              <a:rPr lang="en-IN" sz="2800" dirty="0" err="1">
                <a:latin typeface="Times New Roman" panose="02020603050405020304" pitchFamily="18" charset="0"/>
                <a:cs typeface="Times New Roman" panose="02020603050405020304" pitchFamily="18" charset="0"/>
              </a:rPr>
              <a:t>Patil</a:t>
            </a:r>
            <a:r>
              <a:rPr lang="en-IN" sz="2800" dirty="0">
                <a:latin typeface="Times New Roman" panose="02020603050405020304" pitchFamily="18" charset="0"/>
                <a:cs typeface="Times New Roman" panose="02020603050405020304" pitchFamily="18" charset="0"/>
              </a:rPr>
              <a:t>.                                                15CMPN39</a:t>
            </a:r>
          </a:p>
          <a:p>
            <a:pPr marL="457200" indent="-457200">
              <a:buFont typeface="+mj-lt"/>
              <a:buAutoNum type="arabicPeriod"/>
            </a:pPr>
            <a:r>
              <a:rPr lang="en-IN" sz="2800" dirty="0">
                <a:latin typeface="Times New Roman" panose="02020603050405020304" pitchFamily="18" charset="0"/>
                <a:cs typeface="Times New Roman" panose="02020603050405020304" pitchFamily="18" charset="0"/>
              </a:rPr>
              <a:t>Abhishek C. Shinde.                                             15CMPN50</a:t>
            </a:r>
          </a:p>
          <a:p>
            <a:pPr marL="457200" indent="-457200">
              <a:buFont typeface="+mj-lt"/>
              <a:buAutoNum type="arabicPeriod"/>
            </a:pPr>
            <a:r>
              <a:rPr lang="en-IN" sz="2800" dirty="0">
                <a:latin typeface="Times New Roman" panose="02020603050405020304" pitchFamily="18" charset="0"/>
                <a:cs typeface="Times New Roman" panose="02020603050405020304" pitchFamily="18" charset="0"/>
              </a:rPr>
              <a:t>Suraj A. </a:t>
            </a:r>
            <a:r>
              <a:rPr lang="en-IN" sz="2800" dirty="0" err="1">
                <a:latin typeface="Times New Roman" panose="02020603050405020304" pitchFamily="18" charset="0"/>
                <a:cs typeface="Times New Roman" panose="02020603050405020304" pitchFamily="18" charset="0"/>
              </a:rPr>
              <a:t>Unhale</a:t>
            </a:r>
            <a:r>
              <a:rPr lang="en-IN" sz="2800" dirty="0">
                <a:latin typeface="Times New Roman" panose="02020603050405020304" pitchFamily="18" charset="0"/>
                <a:cs typeface="Times New Roman" panose="02020603050405020304" pitchFamily="18" charset="0"/>
              </a:rPr>
              <a:t>.                                                   15CMPN55</a:t>
            </a:r>
          </a:p>
          <a:p>
            <a:pPr marL="457200" indent="-457200">
              <a:buFont typeface="+mj-lt"/>
              <a:buAutoNum type="arabicPeriod"/>
            </a:pPr>
            <a:r>
              <a:rPr lang="en-IN" sz="2800" dirty="0">
                <a:latin typeface="Times New Roman" panose="02020603050405020304" pitchFamily="18" charset="0"/>
                <a:cs typeface="Times New Roman" panose="02020603050405020304" pitchFamily="18" charset="0"/>
              </a:rPr>
              <a:t>Yogesh M. </a:t>
            </a:r>
            <a:r>
              <a:rPr lang="en-IN" sz="2800" dirty="0" err="1">
                <a:latin typeface="Times New Roman" panose="02020603050405020304" pitchFamily="18" charset="0"/>
                <a:cs typeface="Times New Roman" panose="02020603050405020304" pitchFamily="18" charset="0"/>
              </a:rPr>
              <a:t>Mundra</a:t>
            </a:r>
            <a:r>
              <a:rPr lang="en-IN" sz="2800" dirty="0">
                <a:latin typeface="Times New Roman" panose="02020603050405020304" pitchFamily="18" charset="0"/>
                <a:cs typeface="Times New Roman" panose="02020603050405020304" pitchFamily="18" charset="0"/>
              </a:rPr>
              <a:t>.                                              14CMPN39</a:t>
            </a: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Priyanka B. Gaikwad.                                          13CMPN11</a:t>
            </a: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Under Guidance of:-</a:t>
            </a:r>
          </a:p>
          <a:p>
            <a:pPr marL="0" indent="0">
              <a:buNone/>
            </a:pP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Prof (Dr.) D.V. KODAVADE.</a:t>
            </a:r>
          </a:p>
        </p:txBody>
      </p:sp>
    </p:spTree>
    <p:extLst>
      <p:ext uri="{BB962C8B-B14F-4D97-AF65-F5344CB8AC3E}">
        <p14:creationId xmlns:p14="http://schemas.microsoft.com/office/powerpoint/2010/main" xmlns="" val="312264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C1E171-5CA7-4D46-8A2E-6E31939BD29B}"/>
              </a:ext>
            </a:extLst>
          </p:cNvPr>
          <p:cNvSpPr>
            <a:spLocks noGrp="1"/>
          </p:cNvSpPr>
          <p:nvPr>
            <p:ph type="title"/>
          </p:nvPr>
        </p:nvSpPr>
        <p:spPr>
          <a:xfrm>
            <a:off x="942986" y="159404"/>
            <a:ext cx="9878557" cy="861392"/>
          </a:xfrm>
        </p:spPr>
        <p:txBody>
          <a:bodyPr/>
          <a:lstStyle/>
          <a:p>
            <a:r>
              <a:rPr lang="en-IN" u="sng" dirty="0" smtClean="0">
                <a:latin typeface="Times New Roman" panose="02020603050405020304" pitchFamily="18" charset="0"/>
                <a:cs typeface="Times New Roman" panose="02020603050405020304" pitchFamily="18" charset="0"/>
              </a:rPr>
              <a:t> Introduction</a:t>
            </a:r>
            <a:r>
              <a:rPr lang="en-IN"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xmlns="" id="{D6028890-1003-40C1-A8AB-7187B30C32CF}"/>
              </a:ext>
            </a:extLst>
          </p:cNvPr>
          <p:cNvSpPr>
            <a:spLocks noGrp="1"/>
          </p:cNvSpPr>
          <p:nvPr>
            <p:ph idx="1"/>
          </p:nvPr>
        </p:nvSpPr>
        <p:spPr>
          <a:xfrm>
            <a:off x="171296" y="1166192"/>
            <a:ext cx="11782165" cy="5082208"/>
          </a:xfrm>
        </p:spPr>
        <p:txBody>
          <a:bodyPr>
            <a:normAutofit fontScale="92500" lnSpcReduction="20000"/>
          </a:bodyPr>
          <a:lstStyle/>
          <a:p>
            <a:r>
              <a:rPr lang="en-IN" sz="2800" cap="none" dirty="0" smtClean="0">
                <a:latin typeface="Times New Roman" panose="02020603050405020304" pitchFamily="18" charset="0"/>
                <a:cs typeface="Times New Roman" panose="02020603050405020304" pitchFamily="18" charset="0"/>
              </a:rPr>
              <a:t>The Internet of Things(</a:t>
            </a:r>
            <a:r>
              <a:rPr lang="en-IN" sz="2800" cap="none" dirty="0" err="1" smtClean="0">
                <a:latin typeface="Times New Roman" panose="02020603050405020304" pitchFamily="18" charset="0"/>
                <a:cs typeface="Times New Roman" panose="02020603050405020304" pitchFamily="18" charset="0"/>
              </a:rPr>
              <a:t>IoT</a:t>
            </a:r>
            <a:r>
              <a:rPr lang="en-IN" sz="2800" cap="none" dirty="0" smtClean="0">
                <a:latin typeface="Times New Roman" panose="02020603050405020304" pitchFamily="18" charset="0"/>
                <a:cs typeface="Times New Roman" panose="02020603050405020304" pitchFamily="18" charset="0"/>
              </a:rPr>
              <a:t>) may be a new idea that has attached the attracted of both academic and industry. </a:t>
            </a:r>
            <a:r>
              <a:rPr lang="en-IN" sz="2800" cap="none" dirty="0" err="1" smtClean="0">
                <a:latin typeface="Times New Roman" panose="02020603050405020304" pitchFamily="18" charset="0"/>
                <a:cs typeface="Times New Roman" panose="02020603050405020304" pitchFamily="18" charset="0"/>
              </a:rPr>
              <a:t>I</a:t>
            </a:r>
            <a:r>
              <a:rPr lang="en-IN" sz="2800" cap="none" dirty="0" err="1" smtClean="0">
                <a:latin typeface="Times New Roman" panose="02020603050405020304" pitchFamily="18" charset="0"/>
                <a:cs typeface="Times New Roman" panose="02020603050405020304" pitchFamily="18" charset="0"/>
              </a:rPr>
              <a:t>oT</a:t>
            </a:r>
            <a:r>
              <a:rPr lang="en-IN" sz="2800" cap="none" dirty="0" smtClean="0">
                <a:latin typeface="Times New Roman" panose="02020603050405020304" pitchFamily="18" charset="0"/>
                <a:cs typeface="Times New Roman" panose="02020603050405020304" pitchFamily="18" charset="0"/>
              </a:rPr>
              <a:t> is enforced as a network of interconnected object and communicates supported normal communication protocols.</a:t>
            </a:r>
          </a:p>
          <a:p>
            <a:pPr marL="0" indent="0">
              <a:buNone/>
            </a:pPr>
            <a:endParaRPr lang="en-IN" sz="2800" cap="none" dirty="0" smtClean="0">
              <a:latin typeface="Times New Roman" panose="02020603050405020304" pitchFamily="18" charset="0"/>
              <a:cs typeface="Times New Roman" panose="02020603050405020304" pitchFamily="18" charset="0"/>
            </a:endParaRPr>
          </a:p>
          <a:p>
            <a:r>
              <a:rPr lang="en-IN" sz="2800" cap="none" dirty="0" smtClean="0">
                <a:latin typeface="Times New Roman" panose="02020603050405020304" pitchFamily="18" charset="0"/>
                <a:cs typeface="Times New Roman" panose="02020603050405020304" pitchFamily="18" charset="0"/>
              </a:rPr>
              <a:t>I</a:t>
            </a:r>
            <a:r>
              <a:rPr lang="en-IN" sz="2800" cap="none" dirty="0" smtClean="0">
                <a:latin typeface="Times New Roman" panose="02020603050405020304" pitchFamily="18" charset="0"/>
                <a:cs typeface="Times New Roman" panose="02020603050405020304" pitchFamily="18" charset="0"/>
              </a:rPr>
              <a:t>n current scenario, one of the greatest problems that world is facing today is pollution, increasing every year and causing grave and also irreparable damage to the earth and air  pollution is one of the serious environmental concerns of the urban </a:t>
            </a:r>
            <a:r>
              <a:rPr lang="en-IN" sz="2800" cap="none" dirty="0" err="1" smtClean="0">
                <a:latin typeface="Times New Roman" panose="02020603050405020304" pitchFamily="18" charset="0"/>
                <a:cs typeface="Times New Roman" panose="02020603050405020304" pitchFamily="18" charset="0"/>
              </a:rPr>
              <a:t>asian</a:t>
            </a:r>
            <a:r>
              <a:rPr lang="en-IN" sz="2800" cap="none" dirty="0" smtClean="0">
                <a:latin typeface="Times New Roman" panose="02020603050405020304" pitchFamily="18" charset="0"/>
                <a:cs typeface="Times New Roman" panose="02020603050405020304" pitchFamily="18" charset="0"/>
              </a:rPr>
              <a:t> cities including </a:t>
            </a:r>
            <a:r>
              <a:rPr lang="en-IN" sz="2800" cap="none" dirty="0" err="1" smtClean="0">
                <a:latin typeface="Times New Roman" panose="02020603050405020304" pitchFamily="18" charset="0"/>
                <a:cs typeface="Times New Roman" panose="02020603050405020304" pitchFamily="18" charset="0"/>
              </a:rPr>
              <a:t>india</a:t>
            </a:r>
            <a:r>
              <a:rPr lang="en-IN" sz="2800" cap="none" dirty="0" smtClean="0">
                <a:latin typeface="Times New Roman" panose="02020603050405020304" pitchFamily="18" charset="0"/>
                <a:cs typeface="Times New Roman" panose="02020603050405020304" pitchFamily="18" charset="0"/>
              </a:rPr>
              <a:t>.</a:t>
            </a:r>
          </a:p>
          <a:p>
            <a:pPr marL="0" indent="0">
              <a:buNone/>
            </a:pPr>
            <a:endParaRPr lang="en-IN" sz="2800" cap="none" dirty="0" smtClean="0">
              <a:latin typeface="Times New Roman" panose="02020603050405020304" pitchFamily="18" charset="0"/>
              <a:cs typeface="Times New Roman" panose="02020603050405020304" pitchFamily="18" charset="0"/>
            </a:endParaRPr>
          </a:p>
          <a:p>
            <a:r>
              <a:rPr lang="en-IN" sz="2800" cap="none" dirty="0" smtClean="0">
                <a:latin typeface="Times New Roman" panose="02020603050405020304" pitchFamily="18" charset="0"/>
                <a:cs typeface="Times New Roman" panose="02020603050405020304" pitchFamily="18" charset="0"/>
              </a:rPr>
              <a:t>S</a:t>
            </a:r>
            <a:r>
              <a:rPr lang="en-IN" sz="2800" cap="none" dirty="0" smtClean="0">
                <a:latin typeface="Times New Roman" panose="02020603050405020304" pitchFamily="18" charset="0"/>
                <a:cs typeface="Times New Roman" panose="02020603050405020304" pitchFamily="18" charset="0"/>
              </a:rPr>
              <a:t>o we design </a:t>
            </a:r>
            <a:r>
              <a:rPr lang="en-IN" sz="2800" cap="none" dirty="0" err="1" smtClean="0">
                <a:latin typeface="Times New Roman" panose="02020603050405020304" pitchFamily="18" charset="0"/>
                <a:cs typeface="Times New Roman" panose="02020603050405020304" pitchFamily="18" charset="0"/>
              </a:rPr>
              <a:t>I</a:t>
            </a:r>
            <a:r>
              <a:rPr lang="en-IN" sz="2800" cap="none" dirty="0" err="1" smtClean="0">
                <a:latin typeface="Times New Roman" panose="02020603050405020304" pitchFamily="18" charset="0"/>
                <a:cs typeface="Times New Roman" panose="02020603050405020304" pitchFamily="18" charset="0"/>
              </a:rPr>
              <a:t>oT</a:t>
            </a:r>
            <a:r>
              <a:rPr lang="en-IN" sz="2800" cap="none" dirty="0" smtClean="0">
                <a:latin typeface="Times New Roman" panose="02020603050405020304" pitchFamily="18" charset="0"/>
                <a:cs typeface="Times New Roman" panose="02020603050405020304" pitchFamily="18" charset="0"/>
              </a:rPr>
              <a:t> based vehicle emission monitoring system to overcome these problem.</a:t>
            </a:r>
          </a:p>
          <a:p>
            <a:pPr marL="0" indent="0">
              <a:buNone/>
            </a:pPr>
            <a:endParaRPr lang="en-IN"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2007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943" y="178163"/>
            <a:ext cx="9746035" cy="977900"/>
          </a:xfrm>
        </p:spPr>
        <p:txBody>
          <a:bodyPr/>
          <a:lstStyle/>
          <a:p>
            <a:r>
              <a:rPr lang="en-US" sz="4000" u="sng"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304800" y="1320800"/>
            <a:ext cx="11595100" cy="5283200"/>
          </a:xfrm>
        </p:spPr>
        <p:txBody>
          <a:bodyPr>
            <a:normAutofit/>
          </a:bodyPr>
          <a:lstStyle/>
          <a:p>
            <a:pPr lvl="0"/>
            <a:r>
              <a:rPr lang="en-IN" sz="2800" cap="none" dirty="0" err="1" smtClean="0">
                <a:latin typeface="Times New Roman" panose="02020603050405020304" pitchFamily="18" charset="0"/>
                <a:cs typeface="Times New Roman" panose="02020603050405020304" pitchFamily="18" charset="0"/>
              </a:rPr>
              <a:t>A</a:t>
            </a:r>
            <a:r>
              <a:rPr lang="en-IN" sz="2800" cap="none" dirty="0" err="1" smtClean="0">
                <a:latin typeface="Times New Roman" panose="02020603050405020304" pitchFamily="18" charset="0"/>
                <a:cs typeface="Times New Roman" panose="02020603050405020304" pitchFamily="18" charset="0"/>
              </a:rPr>
              <a:t>binayaa</a:t>
            </a:r>
            <a:r>
              <a:rPr lang="en-IN" sz="2800" cap="none" dirty="0" smtClean="0">
                <a:latin typeface="Times New Roman" panose="02020603050405020304" pitchFamily="18" charset="0"/>
                <a:cs typeface="Times New Roman" panose="02020603050405020304" pitchFamily="18" charset="0"/>
              </a:rPr>
              <a:t> </a:t>
            </a:r>
            <a:r>
              <a:rPr lang="en-IN" sz="2800" cap="none" dirty="0" err="1" smtClean="0">
                <a:latin typeface="Times New Roman" panose="02020603050405020304" pitchFamily="18" charset="0"/>
                <a:cs typeface="Times New Roman" panose="02020603050405020304" pitchFamily="18" charset="0"/>
              </a:rPr>
              <a:t>B</a:t>
            </a:r>
            <a:r>
              <a:rPr lang="en-IN" sz="2800" cap="none" dirty="0" err="1" smtClean="0">
                <a:latin typeface="Times New Roman" panose="02020603050405020304" pitchFamily="18" charset="0"/>
                <a:cs typeface="Times New Roman" panose="02020603050405020304" pitchFamily="18" charset="0"/>
              </a:rPr>
              <a:t>alasundaram</a:t>
            </a:r>
            <a:r>
              <a:rPr lang="en-IN" sz="2800" cap="none" dirty="0" smtClean="0">
                <a:latin typeface="Times New Roman" panose="02020603050405020304" pitchFamily="18" charset="0"/>
                <a:cs typeface="Times New Roman" panose="02020603050405020304" pitchFamily="18" charset="0"/>
              </a:rPr>
              <a:t>, </a:t>
            </a:r>
            <a:r>
              <a:rPr lang="en-IN" sz="2800" cap="none" dirty="0" err="1" smtClean="0">
                <a:latin typeface="Times New Roman" panose="02020603050405020304" pitchFamily="18" charset="0"/>
                <a:cs typeface="Times New Roman" panose="02020603050405020304" pitchFamily="18" charset="0"/>
              </a:rPr>
              <a:t>A</a:t>
            </a:r>
            <a:r>
              <a:rPr lang="en-IN" sz="2800" cap="none" dirty="0" err="1" smtClean="0">
                <a:latin typeface="Times New Roman" panose="02020603050405020304" pitchFamily="18" charset="0"/>
                <a:cs typeface="Times New Roman" panose="02020603050405020304" pitchFamily="18" charset="0"/>
              </a:rPr>
              <a:t>ishwarya</a:t>
            </a:r>
            <a:r>
              <a:rPr lang="en-IN" sz="2800" cap="none" dirty="0" smtClean="0">
                <a:latin typeface="Times New Roman" panose="02020603050405020304" pitchFamily="18" charset="0"/>
                <a:cs typeface="Times New Roman" panose="02020603050405020304" pitchFamily="18" charset="0"/>
              </a:rPr>
              <a:t> </a:t>
            </a:r>
            <a:r>
              <a:rPr lang="en-IN" sz="2800" cap="none" dirty="0" err="1" smtClean="0">
                <a:latin typeface="Times New Roman" panose="02020603050405020304" pitchFamily="18" charset="0"/>
                <a:cs typeface="Times New Roman" panose="02020603050405020304" pitchFamily="18" charset="0"/>
              </a:rPr>
              <a:t>U</a:t>
            </a:r>
            <a:r>
              <a:rPr lang="en-IN" sz="2800" cap="none" dirty="0" err="1" smtClean="0">
                <a:latin typeface="Times New Roman" panose="02020603050405020304" pitchFamily="18" charset="0"/>
                <a:cs typeface="Times New Roman" panose="02020603050405020304" pitchFamily="18" charset="0"/>
              </a:rPr>
              <a:t>dayakumar</a:t>
            </a:r>
            <a:r>
              <a:rPr lang="en-IN" sz="2800" cap="none" dirty="0" smtClean="0">
                <a:latin typeface="Times New Roman" panose="02020603050405020304" pitchFamily="18" charset="0"/>
                <a:cs typeface="Times New Roman" panose="02020603050405020304" pitchFamily="18" charset="0"/>
              </a:rPr>
              <a:t>, </a:t>
            </a:r>
            <a:r>
              <a:rPr lang="en-IN" sz="2800" cap="none" dirty="0" err="1" smtClean="0">
                <a:latin typeface="Times New Roman" panose="02020603050405020304" pitchFamily="18" charset="0"/>
                <a:cs typeface="Times New Roman" panose="02020603050405020304" pitchFamily="18" charset="0"/>
              </a:rPr>
              <a:t>B</a:t>
            </a:r>
            <a:r>
              <a:rPr lang="en-IN" sz="2800" cap="none" dirty="0" err="1" smtClean="0">
                <a:latin typeface="Times New Roman" panose="02020603050405020304" pitchFamily="18" charset="0"/>
                <a:cs typeface="Times New Roman" panose="02020603050405020304" pitchFamily="18" charset="0"/>
              </a:rPr>
              <a:t>aladharshini</a:t>
            </a:r>
            <a:r>
              <a:rPr lang="en-IN" sz="2800" cap="none" dirty="0" smtClean="0">
                <a:latin typeface="Times New Roman" panose="02020603050405020304" pitchFamily="18" charset="0"/>
                <a:cs typeface="Times New Roman" panose="02020603050405020304" pitchFamily="18" charset="0"/>
              </a:rPr>
              <a:t> </a:t>
            </a:r>
            <a:r>
              <a:rPr lang="en-IN" sz="2800" cap="none" dirty="0" err="1" smtClean="0">
                <a:latin typeface="Times New Roman" panose="02020603050405020304" pitchFamily="18" charset="0"/>
                <a:cs typeface="Times New Roman" panose="02020603050405020304" pitchFamily="18" charset="0"/>
              </a:rPr>
              <a:t>G</a:t>
            </a:r>
            <a:r>
              <a:rPr lang="en-IN" sz="2800" cap="none" dirty="0" err="1" smtClean="0">
                <a:latin typeface="Times New Roman" panose="02020603050405020304" pitchFamily="18" charset="0"/>
                <a:cs typeface="Times New Roman" panose="02020603050405020304" pitchFamily="18" charset="0"/>
              </a:rPr>
              <a:t>opalan</a:t>
            </a:r>
            <a:r>
              <a:rPr lang="en-IN" sz="2800" cap="none" dirty="0" smtClean="0">
                <a:latin typeface="Times New Roman" panose="02020603050405020304" pitchFamily="18" charset="0"/>
                <a:cs typeface="Times New Roman" panose="02020603050405020304" pitchFamily="18" charset="0"/>
              </a:rPr>
              <a:t>, </a:t>
            </a:r>
            <a:r>
              <a:rPr lang="en-IN" sz="2800" cap="none" dirty="0" err="1" smtClean="0">
                <a:latin typeface="Times New Roman" panose="02020603050405020304" pitchFamily="18" charset="0"/>
                <a:cs typeface="Times New Roman" panose="02020603050405020304" pitchFamily="18" charset="0"/>
              </a:rPr>
              <a:t>K</a:t>
            </a:r>
            <a:r>
              <a:rPr lang="en-IN" sz="2800" cap="none" dirty="0" err="1" smtClean="0">
                <a:latin typeface="Times New Roman" panose="02020603050405020304" pitchFamily="18" charset="0"/>
                <a:cs typeface="Times New Roman" panose="02020603050405020304" pitchFamily="18" charset="0"/>
              </a:rPr>
              <a:t>avviya</a:t>
            </a:r>
            <a:r>
              <a:rPr lang="en-IN" sz="2800" cap="none" dirty="0" smtClean="0">
                <a:latin typeface="Times New Roman" panose="02020603050405020304" pitchFamily="18" charset="0"/>
                <a:cs typeface="Times New Roman" panose="02020603050405020304" pitchFamily="18" charset="0"/>
              </a:rPr>
              <a:t> </a:t>
            </a:r>
            <a:r>
              <a:rPr lang="en-IN" sz="2800" cap="none" dirty="0" err="1" smtClean="0">
                <a:latin typeface="Times New Roman" panose="02020603050405020304" pitchFamily="18" charset="0"/>
                <a:cs typeface="Times New Roman" panose="02020603050405020304" pitchFamily="18" charset="0"/>
              </a:rPr>
              <a:t>B</a:t>
            </a:r>
            <a:r>
              <a:rPr lang="en-IN" sz="2800" cap="none" dirty="0" err="1" smtClean="0">
                <a:latin typeface="Times New Roman" panose="02020603050405020304" pitchFamily="18" charset="0"/>
                <a:cs typeface="Times New Roman" panose="02020603050405020304" pitchFamily="18" charset="0"/>
              </a:rPr>
              <a:t>haskaran</a:t>
            </a:r>
            <a:r>
              <a:rPr lang="en-IN" sz="2800" cap="none" dirty="0" smtClean="0">
                <a:latin typeface="Times New Roman" panose="02020603050405020304" pitchFamily="18" charset="0"/>
                <a:cs typeface="Times New Roman" panose="02020603050405020304" pitchFamily="18" charset="0"/>
              </a:rPr>
              <a:t>, </a:t>
            </a:r>
            <a:r>
              <a:rPr lang="en-IN" sz="2800" cap="none" dirty="0" err="1" smtClean="0">
                <a:latin typeface="Times New Roman" panose="02020603050405020304" pitchFamily="18" charset="0"/>
                <a:cs typeface="Times New Roman" panose="02020603050405020304" pitchFamily="18" charset="0"/>
              </a:rPr>
              <a:t>B</a:t>
            </a:r>
            <a:r>
              <a:rPr lang="en-IN" sz="2800" cap="none" dirty="0" err="1" smtClean="0">
                <a:latin typeface="Times New Roman" panose="02020603050405020304" pitchFamily="18" charset="0"/>
                <a:cs typeface="Times New Roman" panose="02020603050405020304" pitchFamily="18" charset="0"/>
              </a:rPr>
              <a:t>arkathnisha</a:t>
            </a:r>
            <a:r>
              <a:rPr lang="en-IN" sz="2800" cap="none" dirty="0" smtClean="0">
                <a:latin typeface="Times New Roman" panose="02020603050405020304" pitchFamily="18" charset="0"/>
                <a:cs typeface="Times New Roman" panose="02020603050405020304" pitchFamily="18" charset="0"/>
              </a:rPr>
              <a:t> </a:t>
            </a:r>
            <a:r>
              <a:rPr lang="en-IN" sz="2800" cap="none" dirty="0" smtClean="0">
                <a:latin typeface="Times New Roman" panose="02020603050405020304" pitchFamily="18" charset="0"/>
                <a:cs typeface="Times New Roman" panose="02020603050405020304" pitchFamily="18" charset="0"/>
              </a:rPr>
              <a:t>A</a:t>
            </a:r>
            <a:r>
              <a:rPr lang="en-IN" sz="2800" cap="none" dirty="0" smtClean="0">
                <a:latin typeface="Times New Roman" panose="02020603050405020304" pitchFamily="18" charset="0"/>
                <a:cs typeface="Times New Roman" panose="02020603050405020304" pitchFamily="18" charset="0"/>
              </a:rPr>
              <a:t>bdul </a:t>
            </a:r>
            <a:r>
              <a:rPr lang="en-IN" sz="2800" cap="none" dirty="0" err="1" smtClean="0">
                <a:latin typeface="Times New Roman" panose="02020603050405020304" pitchFamily="18" charset="0"/>
                <a:cs typeface="Times New Roman" panose="02020603050405020304" pitchFamily="18" charset="0"/>
              </a:rPr>
              <a:t>M</a:t>
            </a:r>
            <a:r>
              <a:rPr lang="en-IN" sz="2800" cap="none" dirty="0" err="1" smtClean="0">
                <a:latin typeface="Times New Roman" panose="02020603050405020304" pitchFamily="18" charset="0"/>
                <a:cs typeface="Times New Roman" panose="02020603050405020304" pitchFamily="18" charset="0"/>
              </a:rPr>
              <a:t>uthalip</a:t>
            </a:r>
            <a:r>
              <a:rPr lang="en-IN" sz="2800" cap="none" dirty="0" smtClean="0">
                <a:latin typeface="Times New Roman" panose="02020603050405020304" pitchFamily="18" charset="0"/>
                <a:cs typeface="Times New Roman" panose="02020603050405020304" pitchFamily="18" charset="0"/>
              </a:rPr>
              <a:t> – “</a:t>
            </a:r>
            <a:r>
              <a:rPr lang="en-IN" sz="2800" cap="none" dirty="0" err="1" smtClean="0">
                <a:latin typeface="Times New Roman" panose="02020603050405020304" pitchFamily="18" charset="0"/>
                <a:cs typeface="Times New Roman" panose="02020603050405020304" pitchFamily="18" charset="0"/>
              </a:rPr>
              <a:t>I</a:t>
            </a:r>
            <a:r>
              <a:rPr lang="en-IN" sz="2800" cap="none" dirty="0" err="1" smtClean="0">
                <a:latin typeface="Times New Roman" panose="02020603050405020304" pitchFamily="18" charset="0"/>
                <a:cs typeface="Times New Roman" panose="02020603050405020304" pitchFamily="18" charset="0"/>
              </a:rPr>
              <a:t>oT</a:t>
            </a:r>
            <a:r>
              <a:rPr lang="en-IN" sz="2800" cap="none" dirty="0" smtClean="0">
                <a:latin typeface="Times New Roman" panose="02020603050405020304" pitchFamily="18" charset="0"/>
                <a:cs typeface="Times New Roman" panose="02020603050405020304" pitchFamily="18" charset="0"/>
              </a:rPr>
              <a:t> </a:t>
            </a:r>
            <a:r>
              <a:rPr lang="en-IN" sz="2800" cap="none" dirty="0" smtClean="0">
                <a:latin typeface="Times New Roman" panose="02020603050405020304" pitchFamily="18" charset="0"/>
                <a:cs typeface="Times New Roman" panose="02020603050405020304" pitchFamily="18" charset="0"/>
              </a:rPr>
              <a:t>B</a:t>
            </a:r>
            <a:r>
              <a:rPr lang="en-IN" sz="2800" cap="none" dirty="0" smtClean="0">
                <a:latin typeface="Times New Roman" panose="02020603050405020304" pitchFamily="18" charset="0"/>
                <a:cs typeface="Times New Roman" panose="02020603050405020304" pitchFamily="18" charset="0"/>
              </a:rPr>
              <a:t>ased </a:t>
            </a:r>
            <a:r>
              <a:rPr lang="en-IN" sz="2800" cap="none" dirty="0" smtClean="0">
                <a:latin typeface="Times New Roman" panose="02020603050405020304" pitchFamily="18" charset="0"/>
                <a:cs typeface="Times New Roman" panose="02020603050405020304" pitchFamily="18" charset="0"/>
              </a:rPr>
              <a:t>V</a:t>
            </a:r>
            <a:r>
              <a:rPr lang="en-IN" sz="2800" cap="none" dirty="0" smtClean="0">
                <a:latin typeface="Times New Roman" panose="02020603050405020304" pitchFamily="18" charset="0"/>
                <a:cs typeface="Times New Roman" panose="02020603050405020304" pitchFamily="18" charset="0"/>
              </a:rPr>
              <a:t>ehicle </a:t>
            </a:r>
            <a:r>
              <a:rPr lang="en-IN" sz="2800" cap="none" dirty="0" smtClean="0">
                <a:latin typeface="Times New Roman" panose="02020603050405020304" pitchFamily="18" charset="0"/>
                <a:cs typeface="Times New Roman" panose="02020603050405020304" pitchFamily="18" charset="0"/>
              </a:rPr>
              <a:t>E</a:t>
            </a:r>
            <a:r>
              <a:rPr lang="en-IN" sz="2800" cap="none" dirty="0" smtClean="0">
                <a:latin typeface="Times New Roman" panose="02020603050405020304" pitchFamily="18" charset="0"/>
                <a:cs typeface="Times New Roman" panose="02020603050405020304" pitchFamily="18" charset="0"/>
              </a:rPr>
              <a:t>mission  </a:t>
            </a:r>
            <a:r>
              <a:rPr lang="en-IN" sz="2800" cap="none" dirty="0" err="1" smtClean="0">
                <a:latin typeface="Times New Roman" panose="02020603050405020304" pitchFamily="18" charset="0"/>
                <a:cs typeface="Times New Roman" panose="02020603050405020304" pitchFamily="18" charset="0"/>
              </a:rPr>
              <a:t>E</a:t>
            </a:r>
            <a:r>
              <a:rPr lang="en-IN" sz="2800" cap="none" dirty="0" err="1" smtClean="0">
                <a:latin typeface="Times New Roman" panose="02020603050405020304" pitchFamily="18" charset="0"/>
                <a:cs typeface="Times New Roman" panose="02020603050405020304" pitchFamily="18" charset="0"/>
              </a:rPr>
              <a:t>onitoring</a:t>
            </a:r>
            <a:r>
              <a:rPr lang="en-IN" sz="2800" cap="none" dirty="0" smtClean="0">
                <a:latin typeface="Times New Roman" panose="02020603050405020304" pitchFamily="18" charset="0"/>
                <a:cs typeface="Times New Roman" panose="02020603050405020304" pitchFamily="18" charset="0"/>
              </a:rPr>
              <a:t> System”, March 2017.</a:t>
            </a:r>
          </a:p>
          <a:p>
            <a:pPr lvl="0"/>
            <a:endParaRPr lang="en-IN" sz="2800" cap="none" dirty="0" smtClean="0">
              <a:latin typeface="Times New Roman" panose="02020603050405020304" pitchFamily="18" charset="0"/>
              <a:cs typeface="Times New Roman" panose="02020603050405020304" pitchFamily="18" charset="0"/>
            </a:endParaRPr>
          </a:p>
          <a:p>
            <a:r>
              <a:rPr lang="en-IN" sz="2800" cap="none" dirty="0" smtClean="0">
                <a:latin typeface="Times New Roman" panose="02020603050405020304" pitchFamily="18" charset="0"/>
                <a:cs typeface="Times New Roman" panose="02020603050405020304" pitchFamily="18" charset="0"/>
              </a:rPr>
              <a:t>J</a:t>
            </a:r>
            <a:r>
              <a:rPr lang="en-IN" sz="2800" cap="none" dirty="0" smtClean="0">
                <a:latin typeface="Times New Roman" panose="02020603050405020304" pitchFamily="18" charset="0"/>
                <a:cs typeface="Times New Roman" panose="02020603050405020304" pitchFamily="18" charset="0"/>
              </a:rPr>
              <a:t>.H. </a:t>
            </a:r>
            <a:r>
              <a:rPr lang="en-IN" sz="2800" cap="none" dirty="0" err="1" smtClean="0">
                <a:latin typeface="Times New Roman" panose="02020603050405020304" pitchFamily="18" charset="0"/>
                <a:cs typeface="Times New Roman" panose="02020603050405020304" pitchFamily="18" charset="0"/>
              </a:rPr>
              <a:t>V</a:t>
            </a:r>
            <a:r>
              <a:rPr lang="en-IN" sz="2800" cap="none" dirty="0" err="1" smtClean="0">
                <a:latin typeface="Times New Roman" panose="02020603050405020304" pitchFamily="18" charset="0"/>
                <a:cs typeface="Times New Roman" panose="02020603050405020304" pitchFamily="18" charset="0"/>
              </a:rPr>
              <a:t>isser</a:t>
            </a:r>
            <a:r>
              <a:rPr lang="en-IN" sz="2800" cap="none" dirty="0" smtClean="0">
                <a:latin typeface="Times New Roman" panose="02020603050405020304" pitchFamily="18" charset="0"/>
                <a:cs typeface="Times New Roman" panose="02020603050405020304" pitchFamily="18" charset="0"/>
              </a:rPr>
              <a:t>, Member, </a:t>
            </a:r>
            <a:r>
              <a:rPr lang="en-IN" sz="2800" cap="none" dirty="0" smtClean="0">
                <a:latin typeface="Times New Roman" panose="02020603050405020304" pitchFamily="18" charset="0"/>
                <a:cs typeface="Times New Roman" panose="02020603050405020304" pitchFamily="18" charset="0"/>
              </a:rPr>
              <a:t>IEEE</a:t>
            </a:r>
            <a:r>
              <a:rPr lang="en-IN" sz="2800" cap="none" dirty="0" smtClean="0">
                <a:latin typeface="Times New Roman" panose="02020603050405020304" pitchFamily="18" charset="0"/>
                <a:cs typeface="Times New Roman" panose="02020603050405020304" pitchFamily="18" charset="0"/>
              </a:rPr>
              <a:t>, and </a:t>
            </a:r>
            <a:r>
              <a:rPr lang="en-IN" sz="2800" cap="none" dirty="0" smtClean="0">
                <a:latin typeface="Times New Roman" panose="02020603050405020304" pitchFamily="18" charset="0"/>
                <a:cs typeface="Times New Roman" panose="02020603050405020304" pitchFamily="18" charset="0"/>
              </a:rPr>
              <a:t>R</a:t>
            </a:r>
            <a:r>
              <a:rPr lang="en-IN" sz="2800" cap="none" dirty="0" smtClean="0">
                <a:latin typeface="Times New Roman" panose="02020603050405020304" pitchFamily="18" charset="0"/>
                <a:cs typeface="Times New Roman" panose="02020603050405020304" pitchFamily="18" charset="0"/>
              </a:rPr>
              <a:t>. E. </a:t>
            </a:r>
            <a:r>
              <a:rPr lang="en-IN" sz="2800" cap="none" dirty="0" err="1" smtClean="0">
                <a:latin typeface="Times New Roman" panose="02020603050405020304" pitchFamily="18" charset="0"/>
                <a:cs typeface="Times New Roman" panose="02020603050405020304" pitchFamily="18" charset="0"/>
              </a:rPr>
              <a:t>S</a:t>
            </a:r>
            <a:r>
              <a:rPr lang="en-IN" sz="2800" cap="none" dirty="0" err="1" smtClean="0">
                <a:latin typeface="Times New Roman" panose="02020603050405020304" pitchFamily="18" charset="0"/>
                <a:cs typeface="Times New Roman" panose="02020603050405020304" pitchFamily="18" charset="0"/>
              </a:rPr>
              <a:t>oltis</a:t>
            </a:r>
            <a:r>
              <a:rPr lang="en-IN" sz="2800" cap="none" dirty="0" smtClean="0">
                <a:latin typeface="Times New Roman" panose="02020603050405020304" pitchFamily="18" charset="0"/>
                <a:cs typeface="Times New Roman" panose="02020603050405020304" pitchFamily="18" charset="0"/>
              </a:rPr>
              <a:t>, “Automotive </a:t>
            </a:r>
            <a:r>
              <a:rPr lang="en-IN" sz="2800" cap="none" dirty="0" smtClean="0">
                <a:latin typeface="Times New Roman" panose="02020603050405020304" pitchFamily="18" charset="0"/>
                <a:cs typeface="Times New Roman" panose="02020603050405020304" pitchFamily="18" charset="0"/>
              </a:rPr>
              <a:t>E</a:t>
            </a:r>
            <a:r>
              <a:rPr lang="en-IN" sz="2800" cap="none" dirty="0" smtClean="0">
                <a:latin typeface="Times New Roman" panose="02020603050405020304" pitchFamily="18" charset="0"/>
                <a:cs typeface="Times New Roman" panose="02020603050405020304" pitchFamily="18" charset="0"/>
              </a:rPr>
              <a:t>xhaust Gas </a:t>
            </a:r>
            <a:r>
              <a:rPr lang="en-IN" sz="2800" cap="none" dirty="0" smtClean="0">
                <a:latin typeface="Times New Roman" panose="02020603050405020304" pitchFamily="18" charset="0"/>
                <a:cs typeface="Times New Roman" panose="02020603050405020304" pitchFamily="18" charset="0"/>
              </a:rPr>
              <a:t>S</a:t>
            </a:r>
            <a:r>
              <a:rPr lang="en-IN" sz="2800" cap="none" dirty="0" smtClean="0">
                <a:latin typeface="Times New Roman" panose="02020603050405020304" pitchFamily="18" charset="0"/>
                <a:cs typeface="Times New Roman" panose="02020603050405020304" pitchFamily="18" charset="0"/>
              </a:rPr>
              <a:t>ensing System”</a:t>
            </a:r>
          </a:p>
          <a:p>
            <a:pPr lvl="0"/>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70197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A37801-C550-4027-A2A4-049B92EECEA2}"/>
              </a:ext>
            </a:extLst>
          </p:cNvPr>
          <p:cNvSpPr>
            <a:spLocks noGrp="1"/>
          </p:cNvSpPr>
          <p:nvPr>
            <p:ph type="title"/>
          </p:nvPr>
        </p:nvSpPr>
        <p:spPr>
          <a:xfrm>
            <a:off x="917429" y="608512"/>
            <a:ext cx="9838799" cy="677518"/>
          </a:xfrm>
        </p:spPr>
        <p:txBody>
          <a:bodyPr/>
          <a:lstStyle/>
          <a:p>
            <a:r>
              <a:rPr lang="en-IN" sz="4000" u="sng"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xmlns="" id="{30AA89CB-BB58-4717-AAB1-B930CB361B57}"/>
              </a:ext>
            </a:extLst>
          </p:cNvPr>
          <p:cNvSpPr>
            <a:spLocks noGrp="1"/>
          </p:cNvSpPr>
          <p:nvPr>
            <p:ph idx="1"/>
          </p:nvPr>
        </p:nvSpPr>
        <p:spPr>
          <a:xfrm>
            <a:off x="373207" y="1841500"/>
            <a:ext cx="11145693" cy="4419600"/>
          </a:xfrm>
        </p:spPr>
        <p:txBody>
          <a:bodyPr>
            <a:normAutofit/>
          </a:bodyPr>
          <a:lstStyle/>
          <a:p>
            <a:pPr marL="0" indent="0">
              <a:buNone/>
            </a:pPr>
            <a:r>
              <a:rPr lang="en-IN" sz="2800" dirty="0" smtClean="0">
                <a:latin typeface="Times New Roman" panose="02020603050405020304" pitchFamily="18" charset="0"/>
                <a:cs typeface="Times New Roman" panose="02020603050405020304" pitchFamily="18" charset="0"/>
              </a:rPr>
              <a:t>T</a:t>
            </a:r>
            <a:r>
              <a:rPr lang="en-IN" sz="2800" cap="none" dirty="0" smtClean="0">
                <a:latin typeface="Times New Roman" panose="02020603050405020304" pitchFamily="18" charset="0"/>
                <a:cs typeface="Times New Roman" panose="02020603050405020304" pitchFamily="18" charset="0"/>
              </a:rPr>
              <a:t>o develop </a:t>
            </a:r>
            <a:r>
              <a:rPr lang="en-IN" sz="2800" cap="none" dirty="0" err="1" smtClean="0">
                <a:latin typeface="Times New Roman" panose="02020603050405020304" pitchFamily="18" charset="0"/>
                <a:cs typeface="Times New Roman" panose="02020603050405020304" pitchFamily="18" charset="0"/>
              </a:rPr>
              <a:t>I</a:t>
            </a:r>
            <a:r>
              <a:rPr lang="en-IN" sz="2800" cap="none" dirty="0" err="1" smtClean="0">
                <a:latin typeface="Times New Roman" panose="02020603050405020304" pitchFamily="18" charset="0"/>
                <a:cs typeface="Times New Roman" panose="02020603050405020304" pitchFamily="18" charset="0"/>
              </a:rPr>
              <a:t>oT</a:t>
            </a:r>
            <a:r>
              <a:rPr lang="en-IN" sz="2800" cap="none" dirty="0" smtClean="0">
                <a:latin typeface="Times New Roman" panose="02020603050405020304" pitchFamily="18" charset="0"/>
                <a:cs typeface="Times New Roman" panose="02020603050405020304" pitchFamily="18" charset="0"/>
              </a:rPr>
              <a:t> based module to detect the vehicle emission and monitor the emission .</a:t>
            </a:r>
            <a:endParaRPr lang="en-IN"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4931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326" y="215537"/>
            <a:ext cx="9796835" cy="977900"/>
          </a:xfrm>
        </p:spPr>
        <p:txBody>
          <a:bodyPr/>
          <a:lstStyle/>
          <a:p>
            <a:r>
              <a:rPr lang="en-US" sz="4000" u="sng"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355600" y="1473200"/>
            <a:ext cx="11379200" cy="4775199"/>
          </a:xfrm>
        </p:spPr>
        <p:txBody>
          <a:bodyPr/>
          <a:lstStyle/>
          <a:p>
            <a:r>
              <a:rPr lang="en-US" sz="2800" cap="none" dirty="0" smtClean="0">
                <a:latin typeface="Times New Roman" panose="02020603050405020304" pitchFamily="18" charset="0"/>
                <a:cs typeface="Times New Roman" panose="02020603050405020304" pitchFamily="18" charset="0"/>
              </a:rPr>
              <a:t> It is observed from the analysis </a:t>
            </a:r>
            <a:r>
              <a:rPr lang="en-IN" sz="2800" cap="none" dirty="0" smtClean="0">
                <a:latin typeface="Times New Roman" panose="02020603050405020304" pitchFamily="18" charset="0"/>
                <a:cs typeface="Times New Roman" panose="02020603050405020304" pitchFamily="18" charset="0"/>
              </a:rPr>
              <a:t> objective is to smart monitoring system is to be more innovative, user friendly and more efficient than any other system.</a:t>
            </a:r>
          </a:p>
          <a:p>
            <a:pPr marL="0" indent="0">
              <a:buNone/>
            </a:pPr>
            <a:endParaRPr lang="en-IN" sz="2800" cap="none" dirty="0" smtClean="0">
              <a:latin typeface="Times New Roman" panose="02020603050405020304" pitchFamily="18" charset="0"/>
              <a:cs typeface="Times New Roman" panose="02020603050405020304" pitchFamily="18" charset="0"/>
            </a:endParaRPr>
          </a:p>
          <a:p>
            <a:r>
              <a:rPr lang="en-IN" sz="2800" cap="none" dirty="0" smtClean="0">
                <a:latin typeface="Times New Roman" panose="02020603050405020304" pitchFamily="18" charset="0"/>
                <a:cs typeface="Times New Roman" panose="02020603050405020304" pitchFamily="18" charset="0"/>
              </a:rPr>
              <a:t>T</a:t>
            </a:r>
            <a:r>
              <a:rPr lang="en-IN" sz="2800" cap="none" dirty="0" smtClean="0">
                <a:latin typeface="Times New Roman" panose="02020603050405020304" pitchFamily="18" charset="0"/>
                <a:cs typeface="Times New Roman" panose="02020603050405020304" pitchFamily="18" charset="0"/>
              </a:rPr>
              <a:t>his smart monitoring system will detect and monitor the pollution in the environment.</a:t>
            </a:r>
          </a:p>
          <a:p>
            <a:pPr marL="0" indent="0">
              <a:buNone/>
            </a:pPr>
            <a:endParaRPr lang="en-IN" sz="2800" cap="none" dirty="0" smtClean="0">
              <a:latin typeface="Times New Roman" panose="02020603050405020304" pitchFamily="18" charset="0"/>
              <a:cs typeface="Times New Roman" panose="02020603050405020304" pitchFamily="18" charset="0"/>
            </a:endParaRPr>
          </a:p>
          <a:p>
            <a:r>
              <a:rPr lang="en-US" sz="2800" cap="none" dirty="0" smtClean="0">
                <a:latin typeface="Times New Roman" panose="02020603050405020304" pitchFamily="18" charset="0"/>
                <a:cs typeface="Times New Roman" panose="02020603050405020304" pitchFamily="18" charset="0"/>
              </a:rPr>
              <a:t>It is helpful to minimize global warming.</a:t>
            </a:r>
          </a:p>
          <a:p>
            <a:pPr marL="0" indent="0">
              <a:buNone/>
            </a:pPr>
            <a:endParaRPr lang="en-US" cap="none" dirty="0" smtClean="0">
              <a:solidFill>
                <a:srgbClr val="002060"/>
              </a:solidFill>
            </a:endParaRPr>
          </a:p>
          <a:p>
            <a:pPr marL="0" indent="0">
              <a:buNone/>
            </a:pPr>
            <a:endParaRPr lang="en-US" dirty="0">
              <a:solidFill>
                <a:srgbClr val="002060"/>
              </a:solidFill>
            </a:endParaRPr>
          </a:p>
          <a:p>
            <a:endParaRPr lang="en-IN" dirty="0"/>
          </a:p>
          <a:p>
            <a:pPr>
              <a:buNone/>
            </a:pPr>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xmlns="" val="36501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11870B-0822-47FC-B4F1-9DCA52278813}"/>
              </a:ext>
            </a:extLst>
          </p:cNvPr>
          <p:cNvSpPr>
            <a:spLocks noGrp="1"/>
          </p:cNvSpPr>
          <p:nvPr>
            <p:ph type="title"/>
          </p:nvPr>
        </p:nvSpPr>
        <p:spPr>
          <a:xfrm>
            <a:off x="562995" y="185152"/>
            <a:ext cx="9892789" cy="715617"/>
          </a:xfrm>
        </p:spPr>
        <p:txBody>
          <a:bodyPr/>
          <a:lstStyle/>
          <a:p>
            <a:r>
              <a:rPr lang="en-IN" sz="4000" u="sng" dirty="0">
                <a:latin typeface="Times New Roman" panose="02020603050405020304" pitchFamily="18" charset="0"/>
                <a:cs typeface="Times New Roman" panose="02020603050405020304" pitchFamily="18" charset="0"/>
              </a:rPr>
              <a:t>Proposed Work:</a:t>
            </a:r>
          </a:p>
        </p:txBody>
      </p:sp>
      <p:sp>
        <p:nvSpPr>
          <p:cNvPr id="3" name="Content Placeholder 2">
            <a:extLst>
              <a:ext uri="{FF2B5EF4-FFF2-40B4-BE49-F238E27FC236}">
                <a16:creationId xmlns:a16="http://schemas.microsoft.com/office/drawing/2014/main" xmlns="" id="{E2BCF435-EDD1-4EB2-BD50-313D9DD31679}"/>
              </a:ext>
            </a:extLst>
          </p:cNvPr>
          <p:cNvSpPr>
            <a:spLocks noGrp="1"/>
          </p:cNvSpPr>
          <p:nvPr>
            <p:ph idx="1"/>
          </p:nvPr>
        </p:nvSpPr>
        <p:spPr>
          <a:xfrm>
            <a:off x="0" y="1139686"/>
            <a:ext cx="11834191" cy="5420139"/>
          </a:xfrm>
        </p:spPr>
        <p:txBody>
          <a:bodyPr>
            <a:normAutofit lnSpcReduction="10000"/>
          </a:bodyPr>
          <a:lstStyle/>
          <a:p>
            <a:r>
              <a:rPr lang="en-IN" sz="2800" cap="none" dirty="0" smtClean="0">
                <a:latin typeface="Times New Roman" panose="02020603050405020304" pitchFamily="18" charset="0"/>
                <a:cs typeface="Times New Roman" panose="02020603050405020304" pitchFamily="18" charset="0"/>
              </a:rPr>
              <a:t> The main source of the air pollution in cities is due to vehicles. The increase use of the vehicles in the cities results in vital increase in the emission  load of various toxins into air.</a:t>
            </a:r>
          </a:p>
          <a:p>
            <a:pPr marL="0" indent="0">
              <a:buNone/>
            </a:pPr>
            <a:endParaRPr lang="en-IN" sz="2800" cap="none" dirty="0" smtClean="0">
              <a:latin typeface="Times New Roman" panose="02020603050405020304" pitchFamily="18" charset="0"/>
              <a:cs typeface="Times New Roman" panose="02020603050405020304" pitchFamily="18" charset="0"/>
            </a:endParaRPr>
          </a:p>
          <a:p>
            <a:r>
              <a:rPr lang="en-IN" sz="2800" cap="none" dirty="0" smtClean="0">
                <a:latin typeface="Times New Roman" panose="02020603050405020304" pitchFamily="18" charset="0"/>
                <a:cs typeface="Times New Roman" panose="02020603050405020304" pitchFamily="18" charset="0"/>
              </a:rPr>
              <a:t> Common gaseous pollution include carbon monoxide , hydrocarbons and other harmful gases produced by motor vehicle.</a:t>
            </a:r>
          </a:p>
          <a:p>
            <a:pPr marL="0" indent="0">
              <a:buNone/>
            </a:pPr>
            <a:endParaRPr lang="en-IN" sz="2800" cap="none" dirty="0" smtClean="0">
              <a:latin typeface="Times New Roman" panose="02020603050405020304" pitchFamily="18" charset="0"/>
              <a:cs typeface="Times New Roman" panose="02020603050405020304" pitchFamily="18" charset="0"/>
            </a:endParaRPr>
          </a:p>
          <a:p>
            <a:r>
              <a:rPr lang="en-IN" sz="2800" cap="none" dirty="0" smtClean="0">
                <a:latin typeface="Times New Roman" panose="02020603050405020304" pitchFamily="18" charset="0"/>
                <a:cs typeface="Times New Roman" panose="02020603050405020304" pitchFamily="18" charset="0"/>
              </a:rPr>
              <a:t> In order to minimize these issues, smart emission monitoring system has been used. In these system sensor such as co, hydrogen and gas sensors are connected to the input pins of </a:t>
            </a:r>
            <a:r>
              <a:rPr lang="en-IN" sz="2800" cap="none" dirty="0" err="1" smtClean="0">
                <a:latin typeface="Times New Roman" panose="02020603050405020304" pitchFamily="18" charset="0"/>
                <a:cs typeface="Times New Roman" panose="02020603050405020304" pitchFamily="18" charset="0"/>
              </a:rPr>
              <a:t>A</a:t>
            </a:r>
            <a:r>
              <a:rPr lang="en-IN" sz="2800" cap="none" dirty="0" err="1" smtClean="0">
                <a:latin typeface="Times New Roman" panose="02020603050405020304" pitchFamily="18" charset="0"/>
                <a:cs typeface="Times New Roman" panose="02020603050405020304" pitchFamily="18" charset="0"/>
              </a:rPr>
              <a:t>rduino</a:t>
            </a:r>
            <a:r>
              <a:rPr lang="en-IN" sz="2800" cap="none" dirty="0" smtClean="0">
                <a:latin typeface="Times New Roman" panose="02020603050405020304" pitchFamily="18" charset="0"/>
                <a:cs typeface="Times New Roman" panose="02020603050405020304" pitchFamily="18" charset="0"/>
              </a:rPr>
              <a:t> and values are sensed.</a:t>
            </a:r>
          </a:p>
          <a:p>
            <a:pPr marL="0" indent="0">
              <a:buNone/>
            </a:pPr>
            <a:endParaRPr lang="en-IN"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19995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7500" y="1181100"/>
            <a:ext cx="11506200" cy="5079999"/>
          </a:xfrm>
        </p:spPr>
        <p:txBody>
          <a:bodyPr>
            <a:normAutofit/>
          </a:bodyPr>
          <a:lstStyle/>
          <a:p>
            <a:r>
              <a:rPr lang="en-IN" sz="2800" dirty="0">
                <a:latin typeface="Times New Roman" panose="02020603050405020304" pitchFamily="18" charset="0"/>
                <a:cs typeface="Times New Roman" panose="02020603050405020304" pitchFamily="18" charset="0"/>
              </a:rPr>
              <a:t>If the sensed value goes beyond the threshold value which is set in the program then automatically message will sent to vehicle owner also emitted level will be monitored by National Environmental Agency by uploading data in web page and noise the buzzer for driver’s notice.</a:t>
            </a:r>
          </a:p>
        </p:txBody>
      </p:sp>
    </p:spTree>
    <p:extLst>
      <p:ext uri="{BB962C8B-B14F-4D97-AF65-F5344CB8AC3E}">
        <p14:creationId xmlns:p14="http://schemas.microsoft.com/office/powerpoint/2010/main" xmlns="" val="5185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8011" y="189411"/>
            <a:ext cx="9695235" cy="1003300"/>
          </a:xfrm>
        </p:spPr>
        <p:txBody>
          <a:bodyPr/>
          <a:lstStyle/>
          <a:p>
            <a:r>
              <a:rPr lang="en-US" sz="4000" u="sng" dirty="0">
                <a:latin typeface="Times New Roman" panose="02020603050405020304" pitchFamily="18" charset="0"/>
                <a:cs typeface="Times New Roman" panose="02020603050405020304" pitchFamily="18" charset="0"/>
              </a:rPr>
              <a:t>System Architecture:</a:t>
            </a:r>
          </a:p>
        </p:txBody>
      </p:sp>
      <p:sp>
        <p:nvSpPr>
          <p:cNvPr id="7" name="Content Placeholder 6"/>
          <p:cNvSpPr>
            <a:spLocks noGrp="1"/>
          </p:cNvSpPr>
          <p:nvPr>
            <p:ph idx="1"/>
          </p:nvPr>
        </p:nvSpPr>
        <p:spPr>
          <a:xfrm>
            <a:off x="355599" y="1143000"/>
            <a:ext cx="11226801" cy="552450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Block Diagram:</a:t>
            </a:r>
          </a:p>
        </p:txBody>
      </p:sp>
      <p:pic>
        <p:nvPicPr>
          <p:cNvPr id="5" name="Picture 4" descr="C:\Users\Lenovo\Desktop\Diagrams\Block.jpg"/>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377440" y="1660300"/>
            <a:ext cx="7563393" cy="4779691"/>
          </a:xfrm>
          <a:prstGeom prst="rect">
            <a:avLst/>
          </a:prstGeom>
          <a:noFill/>
          <a:ln>
            <a:noFill/>
          </a:ln>
        </p:spPr>
      </p:pic>
    </p:spTree>
    <p:extLst>
      <p:ext uri="{BB962C8B-B14F-4D97-AF65-F5344CB8AC3E}">
        <p14:creationId xmlns:p14="http://schemas.microsoft.com/office/powerpoint/2010/main" xmlns="" val="188242109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365</TotalTime>
  <Words>640</Words>
  <Application>Microsoft Office PowerPoint</Application>
  <PresentationFormat>Custom</PresentationFormat>
  <Paragraphs>78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Droplet</vt:lpstr>
      <vt:lpstr>IoT Based Vehicle Emission Monitoring  System</vt:lpstr>
      <vt:lpstr>Group Members:</vt:lpstr>
      <vt:lpstr> Introduction:</vt:lpstr>
      <vt:lpstr>Literature Review:</vt:lpstr>
      <vt:lpstr>Problem Statement:</vt:lpstr>
      <vt:lpstr>Objectives:</vt:lpstr>
      <vt:lpstr>Proposed Work:</vt:lpstr>
      <vt:lpstr>Slide 8</vt:lpstr>
      <vt:lpstr>System Architecture:</vt:lpstr>
      <vt:lpstr> </vt:lpstr>
      <vt:lpstr> </vt:lpstr>
      <vt:lpstr>Methodology :</vt:lpstr>
      <vt:lpstr> </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Monitoring Based Vehicle Emmision System</dc:title>
  <dc:creator>Yogesh Mundra</dc:creator>
  <cp:lastModifiedBy>user</cp:lastModifiedBy>
  <cp:revision>68</cp:revision>
  <dcterms:created xsi:type="dcterms:W3CDTF">2018-09-05T13:58:44Z</dcterms:created>
  <dcterms:modified xsi:type="dcterms:W3CDTF">2019-04-12T06:45:03Z</dcterms:modified>
</cp:coreProperties>
</file>