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5"/>
  </p:notesMasterIdLst>
  <p:sldIdLst>
    <p:sldId id="259" r:id="rId2"/>
    <p:sldId id="260" r:id="rId3"/>
    <p:sldId id="261" r:id="rId4"/>
    <p:sldId id="262" r:id="rId5"/>
    <p:sldId id="263" r:id="rId6"/>
    <p:sldId id="264" r:id="rId7"/>
    <p:sldId id="265" r:id="rId8"/>
    <p:sldId id="266" r:id="rId9"/>
    <p:sldId id="267" r:id="rId10"/>
    <p:sldId id="268" r:id="rId11"/>
    <p:sldId id="270" r:id="rId12"/>
    <p:sldId id="271" r:id="rId13"/>
    <p:sldId id="269"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93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93F30FD-7514-40ED-9AE3-7A0D06D87156}" type="datetimeFigureOut">
              <a:rPr lang="en-US" smtClean="0"/>
              <a:pPr/>
              <a:t>14-Dec-17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D817598-38E0-4A41-B092-87E587F9C70F}"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84F3752-F77F-4C1F-9949-2FF1E508E5A8}" type="slidenum">
              <a:rPr lang="en-US" smtClean="0"/>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F0BAD8C7-0190-4499-98EE-580FCA4ECAEA}" type="datetimeFigureOut">
              <a:rPr lang="en-US" smtClean="0"/>
              <a:pPr/>
              <a:t>14-Dec-17</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31ECB9AC-CA6D-4514-BF87-AF66340DBB22}"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0BAD8C7-0190-4499-98EE-580FCA4ECAEA}" type="datetimeFigureOut">
              <a:rPr lang="en-US" smtClean="0"/>
              <a:pPr/>
              <a:t>14-Dec-17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ECB9AC-CA6D-4514-BF87-AF66340DBB2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0BAD8C7-0190-4499-98EE-580FCA4ECAEA}" type="datetimeFigureOut">
              <a:rPr lang="en-US" smtClean="0"/>
              <a:pPr/>
              <a:t>14-Dec-17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ECB9AC-CA6D-4514-BF87-AF66340DBB22}"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0BAD8C7-0190-4499-98EE-580FCA4ECAEA}" type="datetimeFigureOut">
              <a:rPr lang="en-US" smtClean="0"/>
              <a:pPr/>
              <a:t>14-Dec-17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ECB9AC-CA6D-4514-BF87-AF66340DBB22}"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F0BAD8C7-0190-4499-98EE-580FCA4ECAEA}" type="datetimeFigureOut">
              <a:rPr lang="en-US" smtClean="0"/>
              <a:pPr/>
              <a:t>14-Dec-17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ECB9AC-CA6D-4514-BF87-AF66340DBB22}"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F0BAD8C7-0190-4499-98EE-580FCA4ECAEA}" type="datetimeFigureOut">
              <a:rPr lang="en-US" smtClean="0"/>
              <a:pPr/>
              <a:t>14-Dec-17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ECB9AC-CA6D-4514-BF87-AF66340DBB22}"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F0BAD8C7-0190-4499-98EE-580FCA4ECAEA}" type="datetimeFigureOut">
              <a:rPr lang="en-US" smtClean="0"/>
              <a:pPr/>
              <a:t>14-Dec-17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1ECB9AC-CA6D-4514-BF87-AF66340DBB22}"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F0BAD8C7-0190-4499-98EE-580FCA4ECAEA}" type="datetimeFigureOut">
              <a:rPr lang="en-US" smtClean="0"/>
              <a:pPr/>
              <a:t>14-Dec-17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1ECB9AC-CA6D-4514-BF87-AF66340DBB22}"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BAD8C7-0190-4499-98EE-580FCA4ECAEA}" type="datetimeFigureOut">
              <a:rPr lang="en-US" smtClean="0"/>
              <a:pPr/>
              <a:t>14-Dec-17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1ECB9AC-CA6D-4514-BF87-AF66340DBB2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F0BAD8C7-0190-4499-98EE-580FCA4ECAEA}" type="datetimeFigureOut">
              <a:rPr lang="en-US" smtClean="0"/>
              <a:pPr/>
              <a:t>14-Dec-17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ECB9AC-CA6D-4514-BF87-AF66340DBB22}"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F0BAD8C7-0190-4499-98EE-580FCA4ECAEA}" type="datetimeFigureOut">
              <a:rPr lang="en-US" smtClean="0"/>
              <a:pPr/>
              <a:t>14-Dec-17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31ECB9AC-CA6D-4514-BF87-AF66340DBB22}"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F0BAD8C7-0190-4499-98EE-580FCA4ECAEA}" type="datetimeFigureOut">
              <a:rPr lang="en-US" smtClean="0"/>
              <a:pPr/>
              <a:t>14-Dec-17</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31ECB9AC-CA6D-4514-BF87-AF66340DBB22}"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hyperlink" Target="http://www.ciscopress.com/articles/article.asp?p=31276&amp;rll=1" TargetMode="External"/><Relationship Id="rId7" Type="http://schemas.openxmlformats.org/officeDocument/2006/relationships/image" Target="../media/image12.gif"/><Relationship Id="rId2" Type="http://schemas.openxmlformats.org/officeDocument/2006/relationships/image" Target="../media/image11.png"/><Relationship Id="rId1" Type="http://schemas.openxmlformats.org/officeDocument/2006/relationships/slideLayout" Target="../slideLayouts/slideLayout7.xml"/><Relationship Id="rId6" Type="http://schemas.openxmlformats.org/officeDocument/2006/relationships/hyperlink" Target="http://www.youtube.com/" TargetMode="External"/><Relationship Id="rId5" Type="http://schemas.openxmlformats.org/officeDocument/2006/relationships/hyperlink" Target="http://www.supportcisco.com/" TargetMode="External"/><Relationship Id="rId4" Type="http://schemas.openxmlformats.org/officeDocument/2006/relationships/hyperlink" Target="http://www.cisco.com/" TargetMode="External"/></Relationships>
</file>

<file path=ppt/slides/_rels/slide13.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3">
            <a:duotone>
              <a:prstClr val="black"/>
              <a:schemeClr val="tx2">
                <a:lumMod val="50000"/>
                <a:tint val="45000"/>
                <a:satMod val="400000"/>
              </a:schemeClr>
            </a:duotone>
            <a:extLst>
              <a:ext uri="{28A0092B-C50C-407E-A947-70E740481C1C}">
                <a14:useLocalDpi xmlns:a14="http://schemas.microsoft.com/office/drawing/2010/main" xmlns="" val="0"/>
              </a:ext>
            </a:extLst>
          </a:blip>
          <a:srcRect t="26403"/>
          <a:stretch/>
        </p:blipFill>
        <p:spPr>
          <a:xfrm>
            <a:off x="0" y="0"/>
            <a:ext cx="9144000" cy="2286000"/>
          </a:xfrm>
          <a:prstGeom prst="rect">
            <a:avLst/>
          </a:prstGeom>
        </p:spPr>
        <p:style>
          <a:lnRef idx="2">
            <a:schemeClr val="dk1"/>
          </a:lnRef>
          <a:fillRef idx="1">
            <a:schemeClr val="lt1"/>
          </a:fillRef>
          <a:effectRef idx="0">
            <a:schemeClr val="dk1"/>
          </a:effectRef>
          <a:fontRef idx="minor">
            <a:schemeClr val="dk1"/>
          </a:fontRef>
        </p:style>
      </p:pic>
      <p:graphicFrame>
        <p:nvGraphicFramePr>
          <p:cNvPr id="7" name="Table 6"/>
          <p:cNvGraphicFramePr>
            <a:graphicFrameLocks noGrp="1"/>
          </p:cNvGraphicFramePr>
          <p:nvPr/>
        </p:nvGraphicFramePr>
        <p:xfrm>
          <a:off x="381000" y="2438400"/>
          <a:ext cx="8610600" cy="822960"/>
        </p:xfrm>
        <a:graphic>
          <a:graphicData uri="http://schemas.openxmlformats.org/drawingml/2006/table">
            <a:tbl>
              <a:tblPr firstRow="1" bandRow="1">
                <a:tableStyleId>{5C22544A-7EE6-4342-B048-85BDC9FD1C3A}</a:tableStyleId>
              </a:tblPr>
              <a:tblGrid>
                <a:gridCol w="8610600"/>
              </a:tblGrid>
              <a:tr h="685800">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2400" b="1" dirty="0" smtClean="0">
                          <a:solidFill>
                            <a:schemeClr val="bg1"/>
                          </a:solidFill>
                        </a:rPr>
                        <a:t>     Network Infra Structure upgrade For</a:t>
                      </a:r>
                      <a:r>
                        <a:rPr lang="en-US" sz="2400" b="1" baseline="0" dirty="0" smtClean="0">
                          <a:solidFill>
                            <a:schemeClr val="bg1"/>
                          </a:solidFill>
                        </a:rPr>
                        <a:t> </a:t>
                      </a:r>
                      <a:r>
                        <a:rPr lang="en-US" sz="2400" b="1" dirty="0" smtClean="0">
                          <a:solidFill>
                            <a:schemeClr val="bg1"/>
                          </a:solidFill>
                        </a:rPr>
                        <a:t>Organization </a:t>
                      </a:r>
                      <a:endParaRPr lang="en-US" sz="2400" b="1" dirty="0" smtClean="0">
                        <a:solidFill>
                          <a:schemeClr val="bg1"/>
                        </a:solidFill>
                      </a:endParaRPr>
                    </a:p>
                    <a:p>
                      <a:pPr marL="0" marR="0" indent="0" algn="just" defTabSz="914400" rtl="0" eaLnBrk="1" fontAlgn="auto" latinLnBrk="0" hangingPunct="1">
                        <a:lnSpc>
                          <a:spcPct val="100000"/>
                        </a:lnSpc>
                        <a:spcBef>
                          <a:spcPts val="0"/>
                        </a:spcBef>
                        <a:spcAft>
                          <a:spcPts val="0"/>
                        </a:spcAft>
                        <a:buClrTx/>
                        <a:buSzTx/>
                        <a:buFontTx/>
                        <a:buNone/>
                        <a:tabLst/>
                        <a:defRPr/>
                      </a:pPr>
                      <a:r>
                        <a:rPr lang="en-US" sz="2400" b="1" dirty="0" smtClean="0">
                          <a:solidFill>
                            <a:schemeClr val="bg1"/>
                          </a:solidFill>
                        </a:rPr>
                        <a:t>                    (LOCAL NETWORK CONNECTIVITY)</a:t>
                      </a:r>
                      <a:endParaRPr lang="en-US" sz="2400" dirty="0" smtClean="0">
                        <a:solidFill>
                          <a:schemeClr val="bg1"/>
                        </a:solidFill>
                      </a:endParaRPr>
                    </a:p>
                  </a:txBody>
                  <a:tcPr>
                    <a:solidFill>
                      <a:schemeClr val="tx1"/>
                    </a:solidFill>
                  </a:tcPr>
                </a:tc>
              </a:tr>
            </a:tbl>
          </a:graphicData>
        </a:graphic>
      </p:graphicFrame>
      <p:pic>
        <p:nvPicPr>
          <p:cNvPr id="8" name="Picture 7" descr="ISA sections.jpg"/>
          <p:cNvPicPr>
            <a:picLocks noChangeAspect="1"/>
          </p:cNvPicPr>
          <p:nvPr/>
        </p:nvPicPr>
        <p:blipFill>
          <a:blip r:embed="rId4"/>
          <a:stretch>
            <a:fillRect/>
          </a:stretch>
        </p:blipFill>
        <p:spPr>
          <a:xfrm>
            <a:off x="457200" y="3200400"/>
            <a:ext cx="3505200" cy="2057400"/>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graphicFrame>
        <p:nvGraphicFramePr>
          <p:cNvPr id="16" name="Table 15"/>
          <p:cNvGraphicFramePr>
            <a:graphicFrameLocks noGrp="1"/>
          </p:cNvGraphicFramePr>
          <p:nvPr>
            <p:extLst>
              <p:ext uri="{D42A27DB-BD31-4B8C-83A1-F6EECF244321}">
                <p14:modId xmlns:p14="http://schemas.microsoft.com/office/powerpoint/2010/main" xmlns="" val="3881359413"/>
              </p:ext>
            </p:extLst>
          </p:nvPr>
        </p:nvGraphicFramePr>
        <p:xfrm>
          <a:off x="5638800" y="4114800"/>
          <a:ext cx="2743200" cy="396240"/>
        </p:xfrm>
        <a:graphic>
          <a:graphicData uri="http://schemas.openxmlformats.org/drawingml/2006/table">
            <a:tbl>
              <a:tblPr firstRow="1" bandRow="1">
                <a:tableStyleId>{5C22544A-7EE6-4342-B048-85BDC9FD1C3A}</a:tableStyleId>
              </a:tblPr>
              <a:tblGrid>
                <a:gridCol w="2743200"/>
              </a:tblGrid>
              <a:tr h="370840">
                <a:tc>
                  <a:txBody>
                    <a:bodyPr/>
                    <a:lstStyle/>
                    <a:p>
                      <a:pPr algn="ctr"/>
                      <a:r>
                        <a:rPr lang="en-US" sz="2000" i="1" dirty="0" smtClean="0">
                          <a:solidFill>
                            <a:schemeClr val="bg1"/>
                          </a:solidFill>
                          <a:latin typeface="Arial Rounded MT Bold" pitchFamily="34" charset="0"/>
                        </a:rPr>
                        <a:t>Presented</a:t>
                      </a:r>
                      <a:r>
                        <a:rPr lang="en-US" sz="2000" i="1" baseline="0" dirty="0" smtClean="0">
                          <a:solidFill>
                            <a:schemeClr val="bg1"/>
                          </a:solidFill>
                          <a:latin typeface="Arial Rounded MT Bold" pitchFamily="34" charset="0"/>
                        </a:rPr>
                        <a:t> By :-</a:t>
                      </a:r>
                      <a:endParaRPr lang="en-US" sz="2000" i="1" dirty="0">
                        <a:solidFill>
                          <a:schemeClr val="bg1"/>
                        </a:solidFill>
                        <a:latin typeface="Arial Rounded MT Bold" pitchFamily="34" charset="0"/>
                      </a:endParaRPr>
                    </a:p>
                  </a:txBody>
                  <a:tcPr/>
                </a:tc>
              </a:tr>
            </a:tbl>
          </a:graphicData>
        </a:graphic>
      </p:graphicFrame>
      <p:graphicFrame>
        <p:nvGraphicFramePr>
          <p:cNvPr id="17" name="Table 16"/>
          <p:cNvGraphicFramePr>
            <a:graphicFrameLocks noGrp="1"/>
          </p:cNvGraphicFramePr>
          <p:nvPr>
            <p:extLst>
              <p:ext uri="{D42A27DB-BD31-4B8C-83A1-F6EECF244321}">
                <p14:modId xmlns:p14="http://schemas.microsoft.com/office/powerpoint/2010/main" xmlns="" val="1661300590"/>
              </p:ext>
            </p:extLst>
          </p:nvPr>
        </p:nvGraphicFramePr>
        <p:xfrm>
          <a:off x="4800600" y="4648200"/>
          <a:ext cx="4114800" cy="980440"/>
        </p:xfrm>
        <a:graphic>
          <a:graphicData uri="http://schemas.openxmlformats.org/drawingml/2006/table">
            <a:tbl>
              <a:tblPr firstRow="1" bandRow="1">
                <a:tableStyleId>{5C22544A-7EE6-4342-B048-85BDC9FD1C3A}</a:tableStyleId>
              </a:tblPr>
              <a:tblGrid>
                <a:gridCol w="2057400"/>
                <a:gridCol w="2057400"/>
              </a:tblGrid>
              <a:tr h="609600">
                <a:tc>
                  <a:txBody>
                    <a:bodyPr/>
                    <a:lstStyle/>
                    <a:p>
                      <a:pPr algn="just"/>
                      <a:r>
                        <a:rPr lang="en-US" sz="1600" dirty="0" smtClean="0">
                          <a:solidFill>
                            <a:schemeClr val="tx1"/>
                          </a:solidFill>
                        </a:rPr>
                        <a:t>ABHISHEK</a:t>
                      </a:r>
                      <a:r>
                        <a:rPr lang="en-US" sz="1600" baseline="0" dirty="0" smtClean="0">
                          <a:solidFill>
                            <a:schemeClr val="tx1"/>
                          </a:solidFill>
                        </a:rPr>
                        <a:t> MADHU</a:t>
                      </a:r>
                      <a:endParaRPr lang="en-US" sz="1600" dirty="0">
                        <a:solidFill>
                          <a:schemeClr val="tx1"/>
                        </a:solidFill>
                      </a:endParaRPr>
                    </a:p>
                  </a:txBody>
                  <a:tcPr/>
                </a:tc>
                <a:tc>
                  <a:txBody>
                    <a:bodyPr/>
                    <a:lstStyle/>
                    <a:p>
                      <a:r>
                        <a:rPr lang="en-US" dirty="0" smtClean="0">
                          <a:solidFill>
                            <a:schemeClr val="tx1"/>
                          </a:solidFill>
                        </a:rPr>
                        <a:t>14041133</a:t>
                      </a:r>
                      <a:endParaRPr lang="en-US" dirty="0">
                        <a:solidFill>
                          <a:schemeClr val="tx1"/>
                        </a:solidFill>
                      </a:endParaRPr>
                    </a:p>
                  </a:txBody>
                  <a:tcPr/>
                </a:tc>
              </a:tr>
              <a:tr h="370840">
                <a:tc>
                  <a:txBody>
                    <a:bodyPr/>
                    <a:lstStyle/>
                    <a:p>
                      <a:r>
                        <a:rPr lang="en-US" sz="1600" b="1" dirty="0" smtClean="0">
                          <a:solidFill>
                            <a:schemeClr val="tx1"/>
                          </a:solidFill>
                        </a:rPr>
                        <a:t>ANKIT</a:t>
                      </a:r>
                      <a:r>
                        <a:rPr lang="en-US" sz="1600" b="1" baseline="0" dirty="0" smtClean="0">
                          <a:solidFill>
                            <a:schemeClr val="tx1"/>
                          </a:solidFill>
                        </a:rPr>
                        <a:t> KIRAULA</a:t>
                      </a:r>
                      <a:endParaRPr lang="en-US" sz="1600" b="1" dirty="0">
                        <a:solidFill>
                          <a:schemeClr val="tx1"/>
                        </a:solidFill>
                      </a:endParaRPr>
                    </a:p>
                  </a:txBody>
                  <a:tcPr/>
                </a:tc>
                <a:tc>
                  <a:txBody>
                    <a:bodyPr/>
                    <a:lstStyle/>
                    <a:p>
                      <a:r>
                        <a:rPr lang="en-US" b="1" dirty="0" smtClean="0">
                          <a:solidFill>
                            <a:schemeClr val="tx1"/>
                          </a:solidFill>
                        </a:rPr>
                        <a:t>14041116</a:t>
                      </a:r>
                      <a:endParaRPr lang="en-US" b="1" dirty="0">
                        <a:solidFill>
                          <a:schemeClr val="tx1"/>
                        </a:solidFill>
                      </a:endParaRPr>
                    </a:p>
                  </a:txBody>
                  <a:tcPr/>
                </a:tc>
              </a:tr>
            </a:tbl>
          </a:graphicData>
        </a:graphic>
      </p:graphicFrame>
    </p:spTree>
    <p:extLst>
      <p:ext uri="{BB962C8B-B14F-4D97-AF65-F5344CB8AC3E}">
        <p14:creationId xmlns:p14="http://schemas.microsoft.com/office/powerpoint/2010/main" xmlns="" val="3193019763"/>
      </p:ext>
    </p:extLst>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500" fill="hold"/>
                                        <p:tgtEl>
                                          <p:spTgt spid="8"/>
                                        </p:tgtEl>
                                        <p:attrNameLst>
                                          <p:attrName>ppt_x</p:attrName>
                                        </p:attrNameLst>
                                      </p:cBhvr>
                                      <p:tavLst>
                                        <p:tav tm="0">
                                          <p:val>
                                            <p:strVal val="#ppt_x"/>
                                          </p:val>
                                        </p:tav>
                                        <p:tav tm="100000">
                                          <p:val>
                                            <p:strVal val="#ppt_x"/>
                                          </p:val>
                                        </p:tav>
                                      </p:tavLst>
                                    </p:anim>
                                    <p:anim calcmode="lin" valueType="num">
                                      <p:cBhvr additive="base">
                                        <p:cTn id="16" dur="500" fill="hold"/>
                                        <p:tgtEl>
                                          <p:spTgt spid="8"/>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6"/>
                                        </p:tgtEl>
                                        <p:attrNameLst>
                                          <p:attrName>style.visibility</p:attrName>
                                        </p:attrNameLst>
                                      </p:cBhvr>
                                      <p:to>
                                        <p:strVal val="visible"/>
                                      </p:to>
                                    </p:set>
                                    <p:anim calcmode="lin" valueType="num">
                                      <p:cBhvr additive="base">
                                        <p:cTn id="19" dur="500" fill="hold"/>
                                        <p:tgtEl>
                                          <p:spTgt spid="16"/>
                                        </p:tgtEl>
                                        <p:attrNameLst>
                                          <p:attrName>ppt_x</p:attrName>
                                        </p:attrNameLst>
                                      </p:cBhvr>
                                      <p:tavLst>
                                        <p:tav tm="0">
                                          <p:val>
                                            <p:strVal val="#ppt_x"/>
                                          </p:val>
                                        </p:tav>
                                        <p:tav tm="100000">
                                          <p:val>
                                            <p:strVal val="#ppt_x"/>
                                          </p:val>
                                        </p:tav>
                                      </p:tavLst>
                                    </p:anim>
                                    <p:anim calcmode="lin" valueType="num">
                                      <p:cBhvr additive="base">
                                        <p:cTn id="20" dur="500" fill="hold"/>
                                        <p:tgtEl>
                                          <p:spTgt spid="16"/>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7"/>
                                        </p:tgtEl>
                                        <p:attrNameLst>
                                          <p:attrName>style.visibility</p:attrName>
                                        </p:attrNameLst>
                                      </p:cBhvr>
                                      <p:to>
                                        <p:strVal val="visible"/>
                                      </p:to>
                                    </p:set>
                                    <p:anim calcmode="lin" valueType="num">
                                      <p:cBhvr additive="base">
                                        <p:cTn id="23" dur="500" fill="hold"/>
                                        <p:tgtEl>
                                          <p:spTgt spid="17"/>
                                        </p:tgtEl>
                                        <p:attrNameLst>
                                          <p:attrName>ppt_x</p:attrName>
                                        </p:attrNameLst>
                                      </p:cBhvr>
                                      <p:tavLst>
                                        <p:tav tm="0">
                                          <p:val>
                                            <p:strVal val="#ppt_x"/>
                                          </p:val>
                                        </p:tav>
                                        <p:tav tm="100000">
                                          <p:val>
                                            <p:strVal val="#ppt_x"/>
                                          </p:val>
                                        </p:tav>
                                      </p:tavLst>
                                    </p:anim>
                                    <p:anim calcmode="lin" valueType="num">
                                      <p:cBhvr additive="base">
                                        <p:cTn id="24"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5800" y="838200"/>
            <a:ext cx="7848600" cy="1323439"/>
          </a:xfrm>
          <a:prstGeom prst="rect">
            <a:avLst/>
          </a:prstGeom>
          <a:noFill/>
        </p:spPr>
        <p:txBody>
          <a:bodyPr wrap="square" rtlCol="0">
            <a:spAutoFit/>
          </a:bodyPr>
          <a:lstStyle/>
          <a:p>
            <a:r>
              <a:rPr lang="en-US" sz="4000" dirty="0" smtClean="0"/>
              <a:t>Networking And Monitoring  Tools </a:t>
            </a:r>
            <a:endParaRPr lang="en-US" sz="4000" dirty="0"/>
          </a:p>
        </p:txBody>
      </p:sp>
      <p:sp>
        <p:nvSpPr>
          <p:cNvPr id="3" name="TextBox 2"/>
          <p:cNvSpPr txBox="1"/>
          <p:nvPr/>
        </p:nvSpPr>
        <p:spPr>
          <a:xfrm>
            <a:off x="228600" y="2438400"/>
            <a:ext cx="3962400" cy="2031325"/>
          </a:xfrm>
          <a:prstGeom prst="rect">
            <a:avLst/>
          </a:prstGeom>
          <a:noFill/>
        </p:spPr>
        <p:txBody>
          <a:bodyPr wrap="square" rtlCol="0">
            <a:spAutoFit/>
          </a:bodyPr>
          <a:lstStyle/>
          <a:p>
            <a:pPr>
              <a:buFont typeface="Wingdings" pitchFamily="2" charset="2"/>
              <a:buChar char="Ø"/>
            </a:pPr>
            <a:r>
              <a:rPr lang="en-US" dirty="0" err="1" smtClean="0"/>
              <a:t>Teraterm</a:t>
            </a:r>
            <a:endParaRPr lang="en-US" dirty="0" smtClean="0"/>
          </a:p>
          <a:p>
            <a:pPr>
              <a:buFont typeface="Wingdings" pitchFamily="2" charset="2"/>
              <a:buChar char="Ø"/>
            </a:pPr>
            <a:r>
              <a:rPr lang="en-US" dirty="0" smtClean="0"/>
              <a:t>Putty</a:t>
            </a:r>
          </a:p>
          <a:p>
            <a:pPr>
              <a:buFont typeface="Wingdings" pitchFamily="2" charset="2"/>
              <a:buChar char="Ø"/>
            </a:pPr>
            <a:r>
              <a:rPr lang="en-US" dirty="0" err="1" smtClean="0"/>
              <a:t>Wireshak</a:t>
            </a:r>
            <a:endParaRPr lang="en-US" dirty="0" smtClean="0"/>
          </a:p>
          <a:p>
            <a:pPr>
              <a:buFont typeface="Wingdings" pitchFamily="2" charset="2"/>
              <a:buChar char="Ø"/>
            </a:pPr>
            <a:r>
              <a:rPr lang="en-US" dirty="0"/>
              <a:t>Subnet and IP Calculator</a:t>
            </a:r>
            <a:endParaRPr lang="en-US" dirty="0" smtClean="0"/>
          </a:p>
          <a:p>
            <a:pPr>
              <a:buFont typeface="Wingdings" pitchFamily="2" charset="2"/>
              <a:buChar char="Ø"/>
            </a:pPr>
            <a:r>
              <a:rPr lang="en-US" dirty="0" smtClean="0"/>
              <a:t>Console Cable</a:t>
            </a:r>
          </a:p>
          <a:p>
            <a:pPr>
              <a:buFont typeface="Wingdings" pitchFamily="2" charset="2"/>
              <a:buChar char="Ø"/>
            </a:pPr>
            <a:r>
              <a:rPr lang="en-US" dirty="0" err="1" smtClean="0"/>
              <a:t>Speedtest</a:t>
            </a:r>
            <a:r>
              <a:rPr lang="en-US" dirty="0" smtClean="0"/>
              <a:t> and much more</a:t>
            </a:r>
          </a:p>
          <a:p>
            <a:pPr>
              <a:buFont typeface="Wingdings" pitchFamily="2" charset="2"/>
              <a:buChar char="Ø"/>
            </a:pPr>
            <a:endParaRPr lang="en-US" dirty="0"/>
          </a:p>
        </p:txBody>
      </p:sp>
      <p:sp>
        <p:nvSpPr>
          <p:cNvPr id="4" name="TextBox 3"/>
          <p:cNvSpPr txBox="1"/>
          <p:nvPr/>
        </p:nvSpPr>
        <p:spPr>
          <a:xfrm>
            <a:off x="4495800" y="2514600"/>
            <a:ext cx="3962400" cy="1754326"/>
          </a:xfrm>
          <a:prstGeom prst="rect">
            <a:avLst/>
          </a:prstGeom>
          <a:noFill/>
        </p:spPr>
        <p:txBody>
          <a:bodyPr wrap="square" rtlCol="0">
            <a:spAutoFit/>
          </a:bodyPr>
          <a:lstStyle/>
          <a:p>
            <a:pPr>
              <a:buFont typeface="Wingdings" pitchFamily="2" charset="2"/>
              <a:buChar char="Ø"/>
            </a:pPr>
            <a:r>
              <a:rPr lang="en-US" dirty="0" smtClean="0"/>
              <a:t>CCP(Cisco Configuration Professional)</a:t>
            </a:r>
          </a:p>
          <a:p>
            <a:pPr>
              <a:buFont typeface="Wingdings" pitchFamily="2" charset="2"/>
              <a:buChar char="Ø"/>
            </a:pPr>
            <a:r>
              <a:rPr lang="en-US" dirty="0" err="1" smtClean="0"/>
              <a:t>NetFlow</a:t>
            </a:r>
            <a:endParaRPr lang="en-US" dirty="0" smtClean="0"/>
          </a:p>
          <a:p>
            <a:pPr>
              <a:buFont typeface="Wingdings" pitchFamily="2" charset="2"/>
              <a:buChar char="Ø"/>
            </a:pPr>
            <a:r>
              <a:rPr lang="en-US" dirty="0" smtClean="0"/>
              <a:t>Top Talkers</a:t>
            </a:r>
          </a:p>
          <a:p>
            <a:pPr>
              <a:buFont typeface="Wingdings" pitchFamily="2" charset="2"/>
              <a:buChar char="Ø"/>
            </a:pPr>
            <a:r>
              <a:rPr lang="en-US" dirty="0" smtClean="0"/>
              <a:t>NBAR</a:t>
            </a:r>
          </a:p>
          <a:p>
            <a:pPr>
              <a:buFont typeface="Wingdings" pitchFamily="2" charset="2"/>
              <a:buChar char="Ø"/>
            </a:pPr>
            <a:r>
              <a:rPr lang="en-US" dirty="0" smtClean="0"/>
              <a:t>QOS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66800" y="914400"/>
            <a:ext cx="4495800" cy="769441"/>
          </a:xfrm>
          <a:prstGeom prst="rect">
            <a:avLst/>
          </a:prstGeom>
        </p:spPr>
        <p:txBody>
          <a:bodyPr wrap="square">
            <a:spAutoFit/>
          </a:bodyPr>
          <a:lstStyle/>
          <a:p>
            <a:r>
              <a:rPr lang="en-US" altLang="en-US" sz="4400" b="1" dirty="0" smtClean="0">
                <a:cs typeface="Times New Roman" charset="0"/>
              </a:rPr>
              <a:t>Summary </a:t>
            </a:r>
            <a:endParaRPr lang="en-US" sz="4400" b="1" dirty="0"/>
          </a:p>
        </p:txBody>
      </p:sp>
      <p:pic>
        <p:nvPicPr>
          <p:cNvPr id="3" name="Picture 7"/>
          <p:cNvPicPr>
            <a:picLocks noChangeAspect="1" noChangeArrowheads="1"/>
          </p:cNvPicPr>
          <p:nvPr/>
        </p:nvPicPr>
        <p:blipFill>
          <a:blip r:embed="rId2"/>
          <a:srcRect/>
          <a:stretch>
            <a:fillRect/>
          </a:stretch>
        </p:blipFill>
        <p:spPr bwMode="auto">
          <a:xfrm>
            <a:off x="381000" y="1828800"/>
            <a:ext cx="8001000" cy="3124200"/>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38200" y="762000"/>
            <a:ext cx="4038600" cy="769441"/>
          </a:xfrm>
          <a:prstGeom prst="rect">
            <a:avLst/>
          </a:prstGeom>
        </p:spPr>
        <p:txBody>
          <a:bodyPr wrap="square">
            <a:spAutoFit/>
          </a:bodyPr>
          <a:lstStyle/>
          <a:p>
            <a:r>
              <a:rPr lang="en-US" sz="4400" dirty="0" smtClean="0"/>
              <a:t>References</a:t>
            </a:r>
            <a:endParaRPr lang="en-US" sz="4400" dirty="0"/>
          </a:p>
        </p:txBody>
      </p:sp>
      <p:pic>
        <p:nvPicPr>
          <p:cNvPr id="3" name="Picture 7"/>
          <p:cNvPicPr>
            <a:picLocks noChangeAspect="1" noChangeArrowheads="1"/>
          </p:cNvPicPr>
          <p:nvPr/>
        </p:nvPicPr>
        <p:blipFill>
          <a:blip r:embed="rId2"/>
          <a:srcRect/>
          <a:stretch>
            <a:fillRect/>
          </a:stretch>
        </p:blipFill>
        <p:spPr>
          <a:xfrm>
            <a:off x="6827837" y="0"/>
            <a:ext cx="2316163" cy="2208213"/>
          </a:xfrm>
          <a:prstGeom prst="rect">
            <a:avLst/>
          </a:prstGeom>
        </p:spPr>
      </p:pic>
      <p:sp>
        <p:nvSpPr>
          <p:cNvPr id="4" name="Rectangle 1"/>
          <p:cNvSpPr>
            <a:spLocks noChangeArrowheads="1"/>
          </p:cNvSpPr>
          <p:nvPr/>
        </p:nvSpPr>
        <p:spPr bwMode="auto">
          <a:xfrm>
            <a:off x="381000" y="1981200"/>
            <a:ext cx="6138863" cy="627735"/>
          </a:xfrm>
          <a:prstGeom prst="rect">
            <a:avLst/>
          </a:prstGeom>
          <a:noFill/>
          <a:ln w="9525">
            <a:noFill/>
            <a:miter lim="800000"/>
            <a:headEnd/>
            <a:tailEnd/>
          </a:ln>
        </p:spPr>
        <p:txBody>
          <a:bodyPr wrap="square" lIns="73025" tIns="36512" rIns="73025" bIns="36512" anchor="ctr">
            <a:spAutoFit/>
          </a:bodyPr>
          <a:lstStyle/>
          <a:p>
            <a:pPr>
              <a:buFontTx/>
              <a:buChar char="•"/>
            </a:pPr>
            <a:r>
              <a:rPr lang="en-US" dirty="0"/>
              <a:t>Cisco Systems, Inc., (2003, March 14). CCNA: </a:t>
            </a:r>
          </a:p>
          <a:p>
            <a:r>
              <a:rPr lang="en-US" dirty="0"/>
              <a:t>network media types. Retrieved from </a:t>
            </a:r>
            <a:r>
              <a:rPr lang="en-US" dirty="0">
                <a:hlinkClick r:id="rId3"/>
              </a:rPr>
              <a:t>ciscopress.com</a:t>
            </a:r>
            <a:r>
              <a:rPr lang="en-US" dirty="0"/>
              <a:t> </a:t>
            </a:r>
          </a:p>
        </p:txBody>
      </p:sp>
      <p:sp>
        <p:nvSpPr>
          <p:cNvPr id="5" name="Rectangle 4"/>
          <p:cNvSpPr/>
          <p:nvPr/>
        </p:nvSpPr>
        <p:spPr>
          <a:xfrm>
            <a:off x="457200" y="2743200"/>
            <a:ext cx="4572000" cy="646331"/>
          </a:xfrm>
          <a:prstGeom prst="rect">
            <a:avLst/>
          </a:prstGeom>
        </p:spPr>
        <p:txBody>
          <a:bodyPr>
            <a:spAutoFit/>
          </a:bodyPr>
          <a:lstStyle/>
          <a:p>
            <a:pPr>
              <a:buFontTx/>
              <a:buChar char="•"/>
            </a:pPr>
            <a:r>
              <a:rPr lang="en-US" dirty="0" smtClean="0"/>
              <a:t>Shelly, Gary, et al. "Discovering Computers" 2003 Edition </a:t>
            </a:r>
            <a:endParaRPr lang="en-US" dirty="0"/>
          </a:p>
        </p:txBody>
      </p:sp>
      <p:sp>
        <p:nvSpPr>
          <p:cNvPr id="6" name="Rectangle 5"/>
          <p:cNvSpPr/>
          <p:nvPr/>
        </p:nvSpPr>
        <p:spPr>
          <a:xfrm>
            <a:off x="457200" y="3429000"/>
            <a:ext cx="4572000" cy="923330"/>
          </a:xfrm>
          <a:prstGeom prst="rect">
            <a:avLst/>
          </a:prstGeom>
        </p:spPr>
        <p:txBody>
          <a:bodyPr>
            <a:spAutoFit/>
          </a:bodyPr>
          <a:lstStyle/>
          <a:p>
            <a:endParaRPr lang="en-US" dirty="0" smtClean="0"/>
          </a:p>
          <a:p>
            <a:pPr>
              <a:buFontTx/>
              <a:buChar char="•"/>
            </a:pPr>
            <a:r>
              <a:rPr lang="en-US" dirty="0" smtClean="0"/>
              <a:t>Odom, </a:t>
            </a:r>
            <a:r>
              <a:rPr lang="en-US" dirty="0" err="1" smtClean="0"/>
              <a:t>Wendall</a:t>
            </a:r>
            <a:r>
              <a:rPr lang="en-US" dirty="0" smtClean="0"/>
              <a:t>, "CCNA Certification Guide" </a:t>
            </a:r>
            <a:endParaRPr lang="en-US" dirty="0"/>
          </a:p>
        </p:txBody>
      </p:sp>
      <p:sp>
        <p:nvSpPr>
          <p:cNvPr id="7" name="TextBox 6"/>
          <p:cNvSpPr txBox="1"/>
          <p:nvPr/>
        </p:nvSpPr>
        <p:spPr>
          <a:xfrm>
            <a:off x="533400" y="4343400"/>
            <a:ext cx="4724400" cy="1200329"/>
          </a:xfrm>
          <a:prstGeom prst="rect">
            <a:avLst/>
          </a:prstGeom>
          <a:noFill/>
        </p:spPr>
        <p:txBody>
          <a:bodyPr wrap="square" rtlCol="0">
            <a:spAutoFit/>
          </a:bodyPr>
          <a:lstStyle/>
          <a:p>
            <a:r>
              <a:rPr lang="en-US" dirty="0" smtClean="0">
                <a:hlinkClick r:id="rId4"/>
              </a:rPr>
              <a:t>www.cisco.com</a:t>
            </a:r>
            <a:endParaRPr lang="en-US" dirty="0" smtClean="0"/>
          </a:p>
          <a:p>
            <a:r>
              <a:rPr lang="en-US" dirty="0" smtClean="0">
                <a:hlinkClick r:id="rId5"/>
              </a:rPr>
              <a:t>www.supportcisco.com</a:t>
            </a:r>
            <a:endParaRPr lang="en-US" dirty="0" smtClean="0"/>
          </a:p>
          <a:p>
            <a:r>
              <a:rPr lang="en-US" dirty="0" smtClean="0">
                <a:hlinkClick r:id="rId6"/>
              </a:rPr>
              <a:t>www.youtube.com</a:t>
            </a:r>
            <a:endParaRPr lang="en-US" dirty="0" smtClean="0"/>
          </a:p>
          <a:p>
            <a:endParaRPr lang="en-US" dirty="0"/>
          </a:p>
        </p:txBody>
      </p:sp>
      <p:pic>
        <p:nvPicPr>
          <p:cNvPr id="1026" name="Picture 2" descr="C:\Program Files (x86)\Microsoft Office\MEDIA\CAGCAT10\j0300520.gif"/>
          <p:cNvPicPr>
            <a:picLocks noChangeAspect="1" noChangeArrowheads="1" noCrop="1"/>
          </p:cNvPicPr>
          <p:nvPr/>
        </p:nvPicPr>
        <p:blipFill>
          <a:blip r:embed="rId7"/>
          <a:srcRect/>
          <a:stretch>
            <a:fillRect/>
          </a:stretch>
        </p:blipFill>
        <p:spPr bwMode="auto">
          <a:xfrm>
            <a:off x="6705600" y="4760976"/>
            <a:ext cx="2438400" cy="2097024"/>
          </a:xfrm>
          <a:prstGeom prst="rect">
            <a:avLst/>
          </a:prstGeom>
          <a:noFill/>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24000" y="2438400"/>
            <a:ext cx="5597430" cy="2862322"/>
          </a:xfrm>
          <a:prstGeom prst="rect">
            <a:avLst/>
          </a:prstGeom>
          <a:noFill/>
        </p:spPr>
        <p:txBody>
          <a:bodyPr wrap="square" rtlCol="0">
            <a:spAutoFit/>
          </a:bodyPr>
          <a:lstStyle/>
          <a:p>
            <a:r>
              <a:rPr lang="en-US" sz="3600" dirty="0" smtClean="0"/>
              <a:t>REST OF THING AVAILABLE IN DOCUMENTATION </a:t>
            </a:r>
            <a:r>
              <a:rPr lang="en-US" sz="3600" dirty="0" smtClean="0">
                <a:sym typeface="Wingdings" pitchFamily="2" charset="2"/>
              </a:rPr>
              <a:t> </a:t>
            </a:r>
          </a:p>
          <a:p>
            <a:endParaRPr lang="en-US" sz="3600" dirty="0">
              <a:sym typeface="Wingdings" pitchFamily="2" charset="2"/>
            </a:endParaRPr>
          </a:p>
          <a:p>
            <a:r>
              <a:rPr lang="en-US" sz="3600" dirty="0" smtClean="0">
                <a:sym typeface="Wingdings" pitchFamily="2" charset="2"/>
              </a:rPr>
              <a:t>THANKING YOU</a:t>
            </a:r>
            <a:r>
              <a:rPr lang="en-US" sz="3600" dirty="0">
                <a:sym typeface="Wingdings" pitchFamily="2" charset="2"/>
              </a:rPr>
              <a:t> </a:t>
            </a:r>
            <a:r>
              <a:rPr lang="en-US" sz="3600" dirty="0" smtClean="0">
                <a:sym typeface="Wingdings" pitchFamily="2" charset="2"/>
              </a:rPr>
              <a:t> </a:t>
            </a:r>
            <a:endParaRPr lang="en-US" sz="3600" dirty="0"/>
          </a:p>
        </p:txBody>
      </p:sp>
      <p:sp>
        <p:nvSpPr>
          <p:cNvPr id="1026" name="computr3"/>
          <p:cNvSpPr>
            <a:spLocks noEditPoints="1" noChangeArrowheads="1"/>
          </p:cNvSpPr>
          <p:nvPr/>
        </p:nvSpPr>
        <p:spPr bwMode="auto">
          <a:xfrm>
            <a:off x="4962525" y="533400"/>
            <a:ext cx="4181475" cy="1990725"/>
          </a:xfrm>
          <a:custGeom>
            <a:avLst/>
            <a:gdLst>
              <a:gd name="T0" fmla="*/ 0 w 21600"/>
              <a:gd name="T1" fmla="*/ 10800 h 21600"/>
              <a:gd name="T2" fmla="*/ 10800 w 21600"/>
              <a:gd name="T3" fmla="*/ 0 h 21600"/>
              <a:gd name="T4" fmla="*/ 10800 w 21600"/>
              <a:gd name="T5" fmla="*/ 21600 h 21600"/>
              <a:gd name="T6" fmla="*/ 18135 w 21600"/>
              <a:gd name="T7" fmla="*/ 10800 h 21600"/>
              <a:gd name="T8" fmla="*/ 7811 w 21600"/>
              <a:gd name="T9" fmla="*/ 2584 h 21600"/>
              <a:gd name="T10" fmla="*/ 16359 w 21600"/>
              <a:gd name="T11" fmla="*/ 11764 h 21600"/>
            </a:gdLst>
            <a:ahLst/>
            <a:cxnLst>
              <a:cxn ang="0">
                <a:pos x="T0" y="T1"/>
              </a:cxn>
              <a:cxn ang="0">
                <a:pos x="T2" y="T3"/>
              </a:cxn>
              <a:cxn ang="0">
                <a:pos x="T4" y="T5"/>
              </a:cxn>
              <a:cxn ang="0">
                <a:pos x="T6" y="T7"/>
              </a:cxn>
            </a:cxnLst>
            <a:rect l="T8" t="T9" r="T10" b="T11"/>
            <a:pathLst>
              <a:path w="21600" h="21600" extrusionOk="0">
                <a:moveTo>
                  <a:pt x="18250" y="17743"/>
                </a:moveTo>
                <a:lnTo>
                  <a:pt x="17557" y="16971"/>
                </a:lnTo>
                <a:lnTo>
                  <a:pt x="5429" y="16971"/>
                </a:lnTo>
                <a:lnTo>
                  <a:pt x="4736" y="17743"/>
                </a:lnTo>
                <a:lnTo>
                  <a:pt x="18250" y="17743"/>
                </a:lnTo>
                <a:close/>
              </a:path>
              <a:path w="21600" h="21600" extrusionOk="0">
                <a:moveTo>
                  <a:pt x="18250" y="17743"/>
                </a:moveTo>
                <a:moveTo>
                  <a:pt x="19405" y="19131"/>
                </a:moveTo>
                <a:lnTo>
                  <a:pt x="18712" y="18360"/>
                </a:lnTo>
                <a:lnTo>
                  <a:pt x="4274" y="18360"/>
                </a:lnTo>
                <a:lnTo>
                  <a:pt x="3581" y="19131"/>
                </a:lnTo>
                <a:lnTo>
                  <a:pt x="19405" y="19131"/>
                </a:lnTo>
                <a:close/>
              </a:path>
              <a:path w="21600" h="21600" extrusionOk="0">
                <a:moveTo>
                  <a:pt x="19405" y="19131"/>
                </a:moveTo>
                <a:moveTo>
                  <a:pt x="20560" y="20520"/>
                </a:moveTo>
                <a:lnTo>
                  <a:pt x="19867" y="19749"/>
                </a:lnTo>
                <a:lnTo>
                  <a:pt x="3119" y="19749"/>
                </a:lnTo>
                <a:lnTo>
                  <a:pt x="2426" y="20520"/>
                </a:lnTo>
                <a:lnTo>
                  <a:pt x="20560" y="20520"/>
                </a:lnTo>
                <a:close/>
              </a:path>
              <a:path w="21600" h="21600" extrusionOk="0">
                <a:moveTo>
                  <a:pt x="20560" y="20520"/>
                </a:moveTo>
                <a:moveTo>
                  <a:pt x="4620" y="16971"/>
                </a:moveTo>
                <a:lnTo>
                  <a:pt x="5313" y="16200"/>
                </a:lnTo>
                <a:lnTo>
                  <a:pt x="7624" y="16200"/>
                </a:lnTo>
                <a:lnTo>
                  <a:pt x="7624" y="14194"/>
                </a:lnTo>
                <a:lnTo>
                  <a:pt x="5891" y="14194"/>
                </a:lnTo>
                <a:lnTo>
                  <a:pt x="5891" y="0"/>
                </a:lnTo>
                <a:lnTo>
                  <a:pt x="12013" y="0"/>
                </a:lnTo>
                <a:lnTo>
                  <a:pt x="18135" y="0"/>
                </a:lnTo>
                <a:lnTo>
                  <a:pt x="18135" y="10800"/>
                </a:lnTo>
                <a:lnTo>
                  <a:pt x="18135" y="14194"/>
                </a:lnTo>
                <a:lnTo>
                  <a:pt x="16402" y="14194"/>
                </a:lnTo>
                <a:lnTo>
                  <a:pt x="16402" y="16200"/>
                </a:lnTo>
                <a:lnTo>
                  <a:pt x="17788" y="16200"/>
                </a:lnTo>
                <a:lnTo>
                  <a:pt x="19059" y="17743"/>
                </a:lnTo>
                <a:lnTo>
                  <a:pt x="21022" y="19903"/>
                </a:lnTo>
                <a:lnTo>
                  <a:pt x="21253" y="20057"/>
                </a:lnTo>
                <a:lnTo>
                  <a:pt x="21369" y="20366"/>
                </a:lnTo>
                <a:lnTo>
                  <a:pt x="21600" y="20674"/>
                </a:lnTo>
                <a:lnTo>
                  <a:pt x="21600" y="20829"/>
                </a:lnTo>
                <a:lnTo>
                  <a:pt x="21600" y="20983"/>
                </a:lnTo>
                <a:lnTo>
                  <a:pt x="21600" y="21137"/>
                </a:lnTo>
                <a:lnTo>
                  <a:pt x="21600" y="21291"/>
                </a:lnTo>
                <a:lnTo>
                  <a:pt x="21484" y="21446"/>
                </a:lnTo>
                <a:lnTo>
                  <a:pt x="21369" y="21446"/>
                </a:lnTo>
                <a:lnTo>
                  <a:pt x="21138" y="21600"/>
                </a:lnTo>
                <a:lnTo>
                  <a:pt x="21022" y="21600"/>
                </a:lnTo>
                <a:lnTo>
                  <a:pt x="10973" y="21600"/>
                </a:lnTo>
                <a:lnTo>
                  <a:pt x="2079" y="21600"/>
                </a:lnTo>
                <a:lnTo>
                  <a:pt x="1848" y="21600"/>
                </a:lnTo>
                <a:lnTo>
                  <a:pt x="1733" y="21446"/>
                </a:lnTo>
                <a:lnTo>
                  <a:pt x="1617" y="21446"/>
                </a:lnTo>
                <a:lnTo>
                  <a:pt x="1502" y="21291"/>
                </a:lnTo>
                <a:lnTo>
                  <a:pt x="1386" y="21291"/>
                </a:lnTo>
                <a:lnTo>
                  <a:pt x="1386" y="21137"/>
                </a:lnTo>
                <a:lnTo>
                  <a:pt x="1386" y="20983"/>
                </a:lnTo>
                <a:lnTo>
                  <a:pt x="1386" y="20829"/>
                </a:lnTo>
                <a:lnTo>
                  <a:pt x="1502" y="20674"/>
                </a:lnTo>
                <a:lnTo>
                  <a:pt x="1617" y="20366"/>
                </a:lnTo>
                <a:lnTo>
                  <a:pt x="1733" y="20057"/>
                </a:lnTo>
                <a:lnTo>
                  <a:pt x="1964" y="19903"/>
                </a:lnTo>
                <a:lnTo>
                  <a:pt x="0" y="19903"/>
                </a:lnTo>
                <a:lnTo>
                  <a:pt x="0" y="10800"/>
                </a:lnTo>
                <a:lnTo>
                  <a:pt x="0" y="2777"/>
                </a:lnTo>
                <a:lnTo>
                  <a:pt x="4620" y="2777"/>
                </a:lnTo>
                <a:lnTo>
                  <a:pt x="4620" y="16971"/>
                </a:lnTo>
                <a:moveTo>
                  <a:pt x="4620" y="16971"/>
                </a:moveTo>
                <a:moveTo>
                  <a:pt x="4620" y="16971"/>
                </a:moveTo>
                <a:lnTo>
                  <a:pt x="4158" y="17434"/>
                </a:lnTo>
                <a:lnTo>
                  <a:pt x="2541" y="19286"/>
                </a:lnTo>
                <a:lnTo>
                  <a:pt x="1964" y="19903"/>
                </a:lnTo>
                <a:lnTo>
                  <a:pt x="4620" y="16971"/>
                </a:lnTo>
                <a:close/>
              </a:path>
              <a:path w="21600" h="21600" extrusionOk="0">
                <a:moveTo>
                  <a:pt x="7624" y="2314"/>
                </a:moveTo>
                <a:moveTo>
                  <a:pt x="16402" y="2314"/>
                </a:moveTo>
                <a:lnTo>
                  <a:pt x="16402" y="11880"/>
                </a:lnTo>
                <a:lnTo>
                  <a:pt x="7624" y="11880"/>
                </a:lnTo>
                <a:lnTo>
                  <a:pt x="7624" y="2314"/>
                </a:lnTo>
                <a:close/>
              </a:path>
              <a:path w="21600" h="21600" extrusionOk="0">
                <a:moveTo>
                  <a:pt x="578" y="4011"/>
                </a:moveTo>
                <a:moveTo>
                  <a:pt x="4043" y="4011"/>
                </a:moveTo>
                <a:lnTo>
                  <a:pt x="4043" y="4320"/>
                </a:lnTo>
                <a:lnTo>
                  <a:pt x="578" y="4320"/>
                </a:lnTo>
                <a:lnTo>
                  <a:pt x="578" y="4011"/>
                </a:lnTo>
                <a:close/>
                <a:moveTo>
                  <a:pt x="7624" y="14194"/>
                </a:moveTo>
                <a:lnTo>
                  <a:pt x="16402" y="14194"/>
                </a:lnTo>
                <a:lnTo>
                  <a:pt x="16402" y="16200"/>
                </a:lnTo>
                <a:lnTo>
                  <a:pt x="7624" y="16200"/>
                </a:lnTo>
              </a:path>
            </a:pathLst>
          </a:custGeom>
          <a:solidFill>
            <a:srgbClr val="FFFFCC"/>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pic>
        <p:nvPicPr>
          <p:cNvPr id="1027" name="Picture 3" descr="C:\Program Files (x86)\Microsoft Office\MEDIA\CAGCAT10\j0300520.gif"/>
          <p:cNvPicPr>
            <a:picLocks noChangeAspect="1" noChangeArrowheads="1" noCrop="1"/>
          </p:cNvPicPr>
          <p:nvPr/>
        </p:nvPicPr>
        <p:blipFill>
          <a:blip r:embed="rId2"/>
          <a:srcRect/>
          <a:stretch>
            <a:fillRect/>
          </a:stretch>
        </p:blipFill>
        <p:spPr bwMode="auto">
          <a:xfrm>
            <a:off x="304800" y="381000"/>
            <a:ext cx="2286000" cy="1965960"/>
          </a:xfrm>
          <a:prstGeom prst="rect">
            <a:avLst/>
          </a:prstGeom>
          <a:no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66800" y="609600"/>
            <a:ext cx="7239000" cy="707886"/>
          </a:xfrm>
          <a:prstGeom prst="rect">
            <a:avLst/>
          </a:prstGeom>
        </p:spPr>
        <p:txBody>
          <a:bodyPr wrap="square">
            <a:spAutoFit/>
          </a:bodyPr>
          <a:lstStyle/>
          <a:p>
            <a:r>
              <a:rPr lang="en-US" sz="4000" b="1" dirty="0" smtClean="0"/>
              <a:t>WHAT IS NETWORKING ?</a:t>
            </a:r>
            <a:endParaRPr lang="en-US" sz="4000" b="1" dirty="0"/>
          </a:p>
        </p:txBody>
      </p:sp>
      <p:sp>
        <p:nvSpPr>
          <p:cNvPr id="3" name="Rectangle 2"/>
          <p:cNvSpPr/>
          <p:nvPr/>
        </p:nvSpPr>
        <p:spPr>
          <a:xfrm>
            <a:off x="457200" y="1447800"/>
            <a:ext cx="8153400" cy="3416320"/>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pPr marL="137160" indent="0">
              <a:buNone/>
            </a:pPr>
            <a:r>
              <a:rPr lang="en-US" sz="3600" dirty="0" smtClean="0">
                <a:solidFill>
                  <a:schemeClr val="tx1">
                    <a:lumMod val="95000"/>
                  </a:schemeClr>
                </a:solidFill>
              </a:rPr>
              <a:t>Networking is a process of connecting two or more computers for sharing. Through the networking, computers share information such as email, file, documents and resources such as printer, internet and disk storage.</a:t>
            </a:r>
            <a:endParaRPr lang="en-US" sz="3600" dirty="0">
              <a:solidFill>
                <a:schemeClr val="tx1">
                  <a:lumMod val="95000"/>
                </a:schemeClr>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14400" y="533400"/>
            <a:ext cx="5257800" cy="646331"/>
          </a:xfrm>
          <a:prstGeom prst="rect">
            <a:avLst/>
          </a:prstGeom>
        </p:spPr>
        <p:txBody>
          <a:bodyPr wrap="square">
            <a:spAutoFit/>
          </a:bodyPr>
          <a:lstStyle/>
          <a:p>
            <a:r>
              <a:rPr lang="en-US" sz="3600" b="1" dirty="0" smtClean="0"/>
              <a:t>Network Topology</a:t>
            </a:r>
            <a:endParaRPr lang="en-US" sz="3600" b="1" dirty="0"/>
          </a:p>
        </p:txBody>
      </p:sp>
      <p:pic>
        <p:nvPicPr>
          <p:cNvPr id="3" name="Picture 4"/>
          <p:cNvPicPr>
            <a:picLocks noChangeAspect="1" noChangeArrowheads="1"/>
          </p:cNvPicPr>
          <p:nvPr/>
        </p:nvPicPr>
        <p:blipFill>
          <a:blip r:embed="rId2"/>
          <a:srcRect/>
          <a:stretch>
            <a:fillRect/>
          </a:stretch>
        </p:blipFill>
        <p:spPr>
          <a:xfrm>
            <a:off x="914400" y="1600200"/>
            <a:ext cx="7162800" cy="4038600"/>
          </a:xfrm>
          <a:prstGeom prst="rect">
            <a:avLst/>
          </a:prstGeom>
          <a:noFill/>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2000" y="685800"/>
            <a:ext cx="6324600" cy="646331"/>
          </a:xfrm>
          <a:prstGeom prst="rect">
            <a:avLst/>
          </a:prstGeom>
        </p:spPr>
        <p:txBody>
          <a:bodyPr wrap="square">
            <a:spAutoFit/>
          </a:bodyPr>
          <a:lstStyle/>
          <a:p>
            <a:r>
              <a:rPr lang="en-US" altLang="en-US" sz="3600" dirty="0" smtClean="0"/>
              <a:t>Bandwidth Highway Analogy</a:t>
            </a:r>
            <a:endParaRPr lang="en-US" sz="3600" dirty="0"/>
          </a:p>
        </p:txBody>
      </p:sp>
      <p:pic>
        <p:nvPicPr>
          <p:cNvPr id="3" name="Picture 3"/>
          <p:cNvPicPr>
            <a:picLocks noChangeAspect="1" noChangeArrowheads="1"/>
          </p:cNvPicPr>
          <p:nvPr/>
        </p:nvPicPr>
        <p:blipFill>
          <a:blip r:embed="rId2"/>
          <a:srcRect/>
          <a:stretch>
            <a:fillRect/>
          </a:stretch>
        </p:blipFill>
        <p:spPr bwMode="auto">
          <a:xfrm>
            <a:off x="1600200" y="1409700"/>
            <a:ext cx="6324600" cy="4914900"/>
          </a:xfrm>
          <a:prstGeom prst="rect">
            <a:avLst/>
          </a:prstGeom>
          <a:noFill/>
          <a:ln w="9525">
            <a:noFill/>
            <a:miter lim="800000"/>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38200" y="685800"/>
            <a:ext cx="7162800" cy="707886"/>
          </a:xfrm>
          <a:prstGeom prst="rect">
            <a:avLst/>
          </a:prstGeom>
        </p:spPr>
        <p:txBody>
          <a:bodyPr wrap="square">
            <a:spAutoFit/>
          </a:bodyPr>
          <a:lstStyle/>
          <a:p>
            <a:r>
              <a:rPr lang="en-US" sz="4000" dirty="0" smtClean="0"/>
              <a:t>Routing Process</a:t>
            </a:r>
            <a:endParaRPr lang="en-US" sz="4000" dirty="0"/>
          </a:p>
        </p:txBody>
      </p:sp>
      <p:sp>
        <p:nvSpPr>
          <p:cNvPr id="4" name="Rectangle 3"/>
          <p:cNvSpPr/>
          <p:nvPr/>
        </p:nvSpPr>
        <p:spPr>
          <a:xfrm>
            <a:off x="533400" y="1447800"/>
            <a:ext cx="7772400" cy="2308324"/>
          </a:xfrm>
          <a:prstGeom prst="rect">
            <a:avLst/>
          </a:prstGeom>
        </p:spPr>
        <p:txBody>
          <a:bodyPr wrap="square">
            <a:spAutoFit/>
          </a:bodyPr>
          <a:lstStyle/>
          <a:p>
            <a:r>
              <a:rPr lang="en-US" sz="2400" b="1" dirty="0" smtClean="0"/>
              <a:t>Routing</a:t>
            </a:r>
            <a:r>
              <a:rPr lang="en-US" sz="2400" dirty="0" smtClean="0"/>
              <a:t> is the process of selecting paths in a network along which to send network traffic. Routing is performed for many kinds of networks, including the telephone network (circuit switching), electronic data networks (such as the Internet), and transportation networks</a:t>
            </a:r>
          </a:p>
        </p:txBody>
      </p:sp>
      <p:pic>
        <p:nvPicPr>
          <p:cNvPr id="5" name="Picture 2"/>
          <p:cNvPicPr>
            <a:picLocks noChangeAspect="1" noChangeArrowheads="1"/>
          </p:cNvPicPr>
          <p:nvPr/>
        </p:nvPicPr>
        <p:blipFill>
          <a:blip r:embed="rId2"/>
          <a:srcRect/>
          <a:stretch>
            <a:fillRect/>
          </a:stretch>
        </p:blipFill>
        <p:spPr bwMode="auto">
          <a:xfrm>
            <a:off x="3581400" y="3657600"/>
            <a:ext cx="4495800" cy="2819400"/>
          </a:xfrm>
          <a:prstGeom prst="rect">
            <a:avLst/>
          </a:prstGeom>
          <a:noFill/>
          <a:ln w="9525">
            <a:noFill/>
            <a:miter lim="800000"/>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2000" y="762000"/>
            <a:ext cx="5486400" cy="646331"/>
          </a:xfrm>
          <a:prstGeom prst="rect">
            <a:avLst/>
          </a:prstGeom>
        </p:spPr>
        <p:txBody>
          <a:bodyPr wrap="square">
            <a:spAutoFit/>
          </a:bodyPr>
          <a:lstStyle/>
          <a:p>
            <a:r>
              <a:rPr lang="en-US" sz="3600" b="1" dirty="0" smtClean="0"/>
              <a:t>Switching Process</a:t>
            </a:r>
            <a:endParaRPr lang="en-US" sz="3600" b="1" dirty="0"/>
          </a:p>
        </p:txBody>
      </p:sp>
      <p:sp>
        <p:nvSpPr>
          <p:cNvPr id="3" name="Rectangle 2"/>
          <p:cNvSpPr/>
          <p:nvPr/>
        </p:nvSpPr>
        <p:spPr>
          <a:xfrm>
            <a:off x="609600" y="1524000"/>
            <a:ext cx="7848600" cy="2677656"/>
          </a:xfrm>
          <a:prstGeom prst="rect">
            <a:avLst/>
          </a:prstGeom>
        </p:spPr>
        <p:txBody>
          <a:bodyPr wrap="square">
            <a:spAutoFit/>
          </a:bodyPr>
          <a:lstStyle/>
          <a:p>
            <a:r>
              <a:rPr lang="en-US" sz="2800" dirty="0"/>
              <a:t>A </a:t>
            </a:r>
            <a:r>
              <a:rPr lang="en-US" sz="2800" b="1" dirty="0"/>
              <a:t>network switch</a:t>
            </a:r>
            <a:r>
              <a:rPr lang="en-US" sz="2800" dirty="0"/>
              <a:t> (also called </a:t>
            </a:r>
            <a:r>
              <a:rPr lang="en-US" sz="2800" b="1" dirty="0"/>
              <a:t>switching</a:t>
            </a:r>
            <a:r>
              <a:rPr lang="en-US" sz="2800" dirty="0"/>
              <a:t> hub, bridging hub, officially MAC bridge) is a computer </a:t>
            </a:r>
            <a:r>
              <a:rPr lang="en-US" sz="2800" b="1" dirty="0"/>
              <a:t>networking</a:t>
            </a:r>
            <a:r>
              <a:rPr lang="en-US" sz="2800" dirty="0"/>
              <a:t> device that connects devices together on a </a:t>
            </a:r>
            <a:r>
              <a:rPr lang="en-US" sz="2800" dirty="0" smtClean="0"/>
              <a:t>computer </a:t>
            </a:r>
            <a:r>
              <a:rPr lang="en-US" sz="2800" b="1" dirty="0" smtClean="0"/>
              <a:t>network</a:t>
            </a:r>
            <a:r>
              <a:rPr lang="en-US" sz="2800" dirty="0"/>
              <a:t> by using packet </a:t>
            </a:r>
            <a:r>
              <a:rPr lang="en-US" sz="2800" b="1" dirty="0"/>
              <a:t>switching</a:t>
            </a:r>
            <a:r>
              <a:rPr lang="en-US" sz="2800" dirty="0"/>
              <a:t> to receive, </a:t>
            </a:r>
            <a:r>
              <a:rPr lang="en-US" sz="2800" b="1" dirty="0"/>
              <a:t>process</a:t>
            </a:r>
            <a:r>
              <a:rPr lang="en-US" sz="2800" dirty="0"/>
              <a:t>, and forward data to the destination device</a:t>
            </a:r>
          </a:p>
        </p:txBody>
      </p:sp>
      <p:pic>
        <p:nvPicPr>
          <p:cNvPr id="4" name="Picture 3" descr="lan-switch-cisconetwork.gif"/>
          <p:cNvPicPr>
            <a:picLocks noChangeAspect="1"/>
          </p:cNvPicPr>
          <p:nvPr/>
        </p:nvPicPr>
        <p:blipFill>
          <a:blip r:embed="rId2"/>
          <a:stretch>
            <a:fillRect/>
          </a:stretch>
        </p:blipFill>
        <p:spPr>
          <a:xfrm>
            <a:off x="4267200" y="4114800"/>
            <a:ext cx="4495800" cy="242887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2000" y="838200"/>
            <a:ext cx="6781800" cy="646331"/>
          </a:xfrm>
          <a:prstGeom prst="rect">
            <a:avLst/>
          </a:prstGeom>
          <a:noFill/>
        </p:spPr>
        <p:txBody>
          <a:bodyPr wrap="square" rtlCol="0">
            <a:spAutoFit/>
          </a:bodyPr>
          <a:lstStyle/>
          <a:p>
            <a:r>
              <a:rPr lang="en-US" sz="3600" dirty="0" smtClean="0"/>
              <a:t>LAN Technology(Local Network)</a:t>
            </a:r>
            <a:endParaRPr lang="en-US" sz="3600" dirty="0"/>
          </a:p>
        </p:txBody>
      </p:sp>
      <p:sp>
        <p:nvSpPr>
          <p:cNvPr id="3" name="Rectangle 2"/>
          <p:cNvSpPr/>
          <p:nvPr/>
        </p:nvSpPr>
        <p:spPr>
          <a:xfrm>
            <a:off x="533400" y="1676400"/>
            <a:ext cx="8077200" cy="923330"/>
          </a:xfrm>
          <a:prstGeom prst="rect">
            <a:avLst/>
          </a:prstGeom>
        </p:spPr>
        <p:txBody>
          <a:bodyPr wrap="square">
            <a:spAutoFit/>
          </a:bodyPr>
          <a:lstStyle/>
          <a:p>
            <a:r>
              <a:rPr lang="en-US" dirty="0"/>
              <a:t>A local area network is a computer network that interconnects computers within a limited area such as a residence, school, laboratory, university campus or office building</a:t>
            </a:r>
          </a:p>
        </p:txBody>
      </p:sp>
      <p:pic>
        <p:nvPicPr>
          <p:cNvPr id="5" name="Picture 4" descr="46242-lan-to-lan-vpn-client-1.gif"/>
          <p:cNvPicPr>
            <a:picLocks noChangeAspect="1"/>
          </p:cNvPicPr>
          <p:nvPr/>
        </p:nvPicPr>
        <p:blipFill>
          <a:blip r:embed="rId2"/>
          <a:stretch>
            <a:fillRect/>
          </a:stretch>
        </p:blipFill>
        <p:spPr>
          <a:xfrm>
            <a:off x="685800" y="2590800"/>
            <a:ext cx="8001000" cy="33528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62000" y="762000"/>
            <a:ext cx="5943600" cy="769441"/>
          </a:xfrm>
          <a:prstGeom prst="rect">
            <a:avLst/>
          </a:prstGeom>
          <a:noFill/>
        </p:spPr>
        <p:txBody>
          <a:bodyPr wrap="square" rtlCol="0">
            <a:spAutoFit/>
          </a:bodyPr>
          <a:lstStyle/>
          <a:p>
            <a:r>
              <a:rPr lang="en-US" sz="4400" b="1" dirty="0" smtClean="0"/>
              <a:t>Protocol Used</a:t>
            </a:r>
            <a:endParaRPr lang="en-US" sz="4400" b="1" dirty="0"/>
          </a:p>
        </p:txBody>
      </p:sp>
      <p:sp>
        <p:nvSpPr>
          <p:cNvPr id="5" name="TextBox 4"/>
          <p:cNvSpPr txBox="1"/>
          <p:nvPr/>
        </p:nvSpPr>
        <p:spPr>
          <a:xfrm>
            <a:off x="838200" y="2362200"/>
            <a:ext cx="5791200" cy="1754326"/>
          </a:xfrm>
          <a:prstGeom prst="rect">
            <a:avLst/>
          </a:prstGeom>
        </p:spPr>
        <p:style>
          <a:lnRef idx="3">
            <a:schemeClr val="lt1"/>
          </a:lnRef>
          <a:fillRef idx="1">
            <a:schemeClr val="dk1"/>
          </a:fillRef>
          <a:effectRef idx="1">
            <a:schemeClr val="dk1"/>
          </a:effectRef>
          <a:fontRef idx="minor">
            <a:schemeClr val="lt1"/>
          </a:fontRef>
        </p:style>
        <p:txBody>
          <a:bodyPr wrap="square" rtlCol="0">
            <a:spAutoFit/>
          </a:bodyPr>
          <a:lstStyle/>
          <a:p>
            <a:r>
              <a:rPr lang="en-US" dirty="0" smtClean="0"/>
              <a:t>Router  Protocol:-</a:t>
            </a:r>
          </a:p>
          <a:p>
            <a:pPr>
              <a:buFont typeface="Wingdings" pitchFamily="2" charset="2"/>
              <a:buChar char="Ø"/>
            </a:pPr>
            <a:r>
              <a:rPr lang="en-US" dirty="0" smtClean="0"/>
              <a:t>OSPF(open shortest path First)</a:t>
            </a:r>
          </a:p>
          <a:p>
            <a:pPr>
              <a:buFont typeface="Wingdings" pitchFamily="2" charset="2"/>
              <a:buChar char="Ø"/>
            </a:pPr>
            <a:r>
              <a:rPr lang="en-US" dirty="0" smtClean="0"/>
              <a:t>Telnet</a:t>
            </a:r>
          </a:p>
          <a:p>
            <a:pPr>
              <a:buFont typeface="Wingdings" pitchFamily="2" charset="2"/>
              <a:buChar char="Ø"/>
            </a:pPr>
            <a:r>
              <a:rPr lang="en-US" dirty="0" err="1" smtClean="0"/>
              <a:t>SSh</a:t>
            </a:r>
            <a:endParaRPr lang="en-US" dirty="0" smtClean="0"/>
          </a:p>
          <a:p>
            <a:pPr>
              <a:buFont typeface="Wingdings" pitchFamily="2" charset="2"/>
              <a:buChar char="Ø"/>
            </a:pPr>
            <a:r>
              <a:rPr lang="en-US" dirty="0" smtClean="0"/>
              <a:t>Security</a:t>
            </a:r>
          </a:p>
          <a:p>
            <a:pPr>
              <a:buFont typeface="Wingdings" pitchFamily="2" charset="2"/>
              <a:buChar char="Ø"/>
            </a:pPr>
            <a:endParaRPr lang="en-US" dirty="0"/>
          </a:p>
        </p:txBody>
      </p:sp>
      <p:sp>
        <p:nvSpPr>
          <p:cNvPr id="6" name="Rectangle 5"/>
          <p:cNvSpPr/>
          <p:nvPr/>
        </p:nvSpPr>
        <p:spPr>
          <a:xfrm>
            <a:off x="3886200" y="4419600"/>
            <a:ext cx="4572000" cy="2031325"/>
          </a:xfrm>
          <a:prstGeom prst="rect">
            <a:avLst/>
          </a:prstGeom>
        </p:spPr>
        <p:style>
          <a:lnRef idx="1">
            <a:schemeClr val="dk1"/>
          </a:lnRef>
          <a:fillRef idx="3">
            <a:schemeClr val="dk1"/>
          </a:fillRef>
          <a:effectRef idx="2">
            <a:schemeClr val="dk1"/>
          </a:effectRef>
          <a:fontRef idx="minor">
            <a:schemeClr val="lt1"/>
          </a:fontRef>
        </p:style>
        <p:txBody>
          <a:bodyPr>
            <a:spAutoFit/>
          </a:bodyPr>
          <a:lstStyle/>
          <a:p>
            <a:r>
              <a:rPr lang="en-US" dirty="0" smtClean="0"/>
              <a:t>Switch  Protocol:-</a:t>
            </a:r>
          </a:p>
          <a:p>
            <a:pPr>
              <a:buFont typeface="Wingdings" pitchFamily="2" charset="2"/>
              <a:buChar char="Ø"/>
            </a:pPr>
            <a:r>
              <a:rPr lang="en-US" dirty="0" smtClean="0"/>
              <a:t>VLAN(Virtual Local Area Network)</a:t>
            </a:r>
          </a:p>
          <a:p>
            <a:pPr>
              <a:buFont typeface="Wingdings" pitchFamily="2" charset="2"/>
              <a:buChar char="Ø"/>
            </a:pPr>
            <a:r>
              <a:rPr lang="en-US" dirty="0" smtClean="0"/>
              <a:t>Telnet</a:t>
            </a:r>
          </a:p>
          <a:p>
            <a:pPr>
              <a:buFont typeface="Wingdings" pitchFamily="2" charset="2"/>
              <a:buChar char="Ø"/>
            </a:pPr>
            <a:r>
              <a:rPr lang="en-US" dirty="0" err="1" smtClean="0"/>
              <a:t>SSh</a:t>
            </a:r>
            <a:endParaRPr lang="en-US" dirty="0" smtClean="0"/>
          </a:p>
          <a:p>
            <a:pPr>
              <a:buFont typeface="Wingdings" pitchFamily="2" charset="2"/>
              <a:buChar char="Ø"/>
            </a:pPr>
            <a:r>
              <a:rPr lang="en-US" dirty="0" smtClean="0"/>
              <a:t>Security</a:t>
            </a:r>
          </a:p>
          <a:p>
            <a:pPr>
              <a:buFont typeface="Wingdings" pitchFamily="2" charset="2"/>
              <a:buChar char="Ø"/>
            </a:pPr>
            <a:r>
              <a:rPr lang="en-US" dirty="0" smtClean="0"/>
              <a:t>Telephonic</a:t>
            </a:r>
          </a:p>
          <a:p>
            <a:pPr>
              <a:buFont typeface="Wingdings" pitchFamily="2" charset="2"/>
              <a:buChar char="Ø"/>
            </a:pP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ampus Network Overview_Full.png"/>
          <p:cNvPicPr>
            <a:picLocks noChangeAspect="1"/>
          </p:cNvPicPr>
          <p:nvPr/>
        </p:nvPicPr>
        <p:blipFill>
          <a:blip r:embed="rId2"/>
          <a:stretch>
            <a:fillRect/>
          </a:stretch>
        </p:blipFill>
        <p:spPr>
          <a:xfrm>
            <a:off x="609600" y="914400"/>
            <a:ext cx="8001000" cy="4533900"/>
          </a:xfrm>
          <a:prstGeom prst="rect">
            <a:avLst/>
          </a:prstGeom>
          <a:ln w="228600" cap="sq" cmpd="thickThin">
            <a:solidFill>
              <a:srgbClr val="000000"/>
            </a:solidFill>
            <a:prstDash val="solid"/>
            <a:miter lim="800000"/>
          </a:ln>
          <a:effectLst>
            <a:innerShdw blurRad="76200">
              <a:srgbClr val="000000"/>
            </a:innerShdw>
          </a:effectLst>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419</TotalTime>
  <Words>263</Words>
  <Application>Microsoft Office PowerPoint</Application>
  <PresentationFormat>On-screen Show (4:3)</PresentationFormat>
  <Paragraphs>55</Paragraphs>
  <Slides>13</Slides>
  <Notes>1</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Flow</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Abhishek</dc:creator>
  <cp:lastModifiedBy>Abhishek</cp:lastModifiedBy>
  <cp:revision>31</cp:revision>
  <dcterms:created xsi:type="dcterms:W3CDTF">2017-12-14T08:40:12Z</dcterms:created>
  <dcterms:modified xsi:type="dcterms:W3CDTF">2017-12-14T15:41:35Z</dcterms:modified>
</cp:coreProperties>
</file>