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75" r:id="rId11"/>
    <p:sldId id="266" r:id="rId12"/>
    <p:sldId id="262" r:id="rId13"/>
    <p:sldId id="267" r:id="rId14"/>
    <p:sldId id="269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E038A-116E-4241-A7AE-5902DF5E69D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F6BEAC-6112-4B5F-9BD3-813D6338CC6C}">
      <dgm:prSet phldrT="[Text]"/>
      <dgm:spPr/>
      <dgm:t>
        <a:bodyPr/>
        <a:lstStyle/>
        <a:p>
          <a:r>
            <a:rPr lang="en-US" dirty="0" smtClean="0"/>
            <a:t>Input</a:t>
          </a:r>
          <a:endParaRPr lang="en-IN" dirty="0"/>
        </a:p>
      </dgm:t>
    </dgm:pt>
    <dgm:pt modelId="{91386FD7-A23A-4D68-8D12-4EFD0DD2C5ED}" type="parTrans" cxnId="{92293492-0EC6-4B51-8CAC-CA66BD306C92}">
      <dgm:prSet/>
      <dgm:spPr/>
      <dgm:t>
        <a:bodyPr/>
        <a:lstStyle/>
        <a:p>
          <a:endParaRPr lang="en-IN"/>
        </a:p>
      </dgm:t>
    </dgm:pt>
    <dgm:pt modelId="{30685073-60CB-401F-B178-57534369573A}" type="sibTrans" cxnId="{92293492-0EC6-4B51-8CAC-CA66BD306C92}">
      <dgm:prSet/>
      <dgm:spPr/>
      <dgm:t>
        <a:bodyPr/>
        <a:lstStyle/>
        <a:p>
          <a:endParaRPr lang="en-IN"/>
        </a:p>
      </dgm:t>
    </dgm:pt>
    <dgm:pt modelId="{32CFA80E-6E2F-4EA3-92E5-CB43AE4BD7F2}">
      <dgm:prSet phldrT="[Text]"/>
      <dgm:spPr/>
      <dgm:t>
        <a:bodyPr/>
        <a:lstStyle/>
        <a:p>
          <a:r>
            <a:rPr lang="en-US" dirty="0" smtClean="0"/>
            <a:t>Gross Features</a:t>
          </a:r>
          <a:endParaRPr lang="en-IN" dirty="0"/>
        </a:p>
      </dgm:t>
    </dgm:pt>
    <dgm:pt modelId="{832C50C3-F0C7-4F5F-9855-19E978B1EA9C}" type="parTrans" cxnId="{C31B042F-A749-4DFF-A506-21F4BCAAA64B}">
      <dgm:prSet/>
      <dgm:spPr/>
      <dgm:t>
        <a:bodyPr/>
        <a:lstStyle/>
        <a:p>
          <a:endParaRPr lang="en-IN"/>
        </a:p>
      </dgm:t>
    </dgm:pt>
    <dgm:pt modelId="{1DD39F22-6DC2-464F-915A-120AAEEED231}" type="sibTrans" cxnId="{C31B042F-A749-4DFF-A506-21F4BCAAA64B}">
      <dgm:prSet/>
      <dgm:spPr/>
      <dgm:t>
        <a:bodyPr/>
        <a:lstStyle/>
        <a:p>
          <a:endParaRPr lang="en-IN"/>
        </a:p>
      </dgm:t>
    </dgm:pt>
    <dgm:pt modelId="{5A9D5082-1B64-4996-8048-2F5ABFDA266C}">
      <dgm:prSet phldrT="[Text]"/>
      <dgm:spPr/>
      <dgm:t>
        <a:bodyPr/>
        <a:lstStyle/>
        <a:p>
          <a:r>
            <a:rPr lang="en-US" dirty="0" smtClean="0"/>
            <a:t>Subtle Features</a:t>
          </a:r>
          <a:endParaRPr lang="en-IN" dirty="0"/>
        </a:p>
      </dgm:t>
    </dgm:pt>
    <dgm:pt modelId="{D7379069-0B5F-46B7-9038-7ADFA51368A3}" type="parTrans" cxnId="{AAF16457-0B39-4812-BFFF-30F042D5E4B5}">
      <dgm:prSet/>
      <dgm:spPr/>
      <dgm:t>
        <a:bodyPr/>
        <a:lstStyle/>
        <a:p>
          <a:endParaRPr lang="en-IN"/>
        </a:p>
      </dgm:t>
    </dgm:pt>
    <dgm:pt modelId="{E74B8E3B-8061-49BE-ABBE-90623E7EAA33}" type="sibTrans" cxnId="{AAF16457-0B39-4812-BFFF-30F042D5E4B5}">
      <dgm:prSet/>
      <dgm:spPr/>
      <dgm:t>
        <a:bodyPr/>
        <a:lstStyle/>
        <a:p>
          <a:endParaRPr lang="en-IN"/>
        </a:p>
      </dgm:t>
    </dgm:pt>
    <dgm:pt modelId="{4C7ABC23-F36F-4FA5-8DD7-2785E9D91D76}">
      <dgm:prSet phldrT="[Text]"/>
      <dgm:spPr/>
      <dgm:t>
        <a:bodyPr/>
        <a:lstStyle/>
        <a:p>
          <a:r>
            <a:rPr lang="en-US" dirty="0" smtClean="0"/>
            <a:t>Output Formatting</a:t>
          </a:r>
          <a:endParaRPr lang="en-IN" dirty="0"/>
        </a:p>
      </dgm:t>
    </dgm:pt>
    <dgm:pt modelId="{0800C112-A2A2-4649-A5D1-AC99DB5135C2}" type="parTrans" cxnId="{BFF06DAF-3E63-4D49-AAA2-DDBD61A45C40}">
      <dgm:prSet/>
      <dgm:spPr/>
      <dgm:t>
        <a:bodyPr/>
        <a:lstStyle/>
        <a:p>
          <a:endParaRPr lang="en-IN"/>
        </a:p>
      </dgm:t>
    </dgm:pt>
    <dgm:pt modelId="{6CDF5DB5-D266-4200-A56D-15DF00DCCF08}" type="sibTrans" cxnId="{BFF06DAF-3E63-4D49-AAA2-DDBD61A45C40}">
      <dgm:prSet/>
      <dgm:spPr/>
      <dgm:t>
        <a:bodyPr/>
        <a:lstStyle/>
        <a:p>
          <a:endParaRPr lang="en-IN"/>
        </a:p>
      </dgm:t>
    </dgm:pt>
    <dgm:pt modelId="{092D6590-3F44-4029-949D-09FA3F291736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IN" dirty="0"/>
        </a:p>
      </dgm:t>
    </dgm:pt>
    <dgm:pt modelId="{18465B9F-6B5E-4AB5-ADE5-86C943048558}" type="parTrans" cxnId="{B193D8BA-7A35-439E-AF6C-229296BCC7DE}">
      <dgm:prSet/>
      <dgm:spPr/>
      <dgm:t>
        <a:bodyPr/>
        <a:lstStyle/>
        <a:p>
          <a:endParaRPr lang="en-IN"/>
        </a:p>
      </dgm:t>
    </dgm:pt>
    <dgm:pt modelId="{4E3FFF54-2BEF-4020-B05A-00DC3442F5B6}" type="sibTrans" cxnId="{B193D8BA-7A35-439E-AF6C-229296BCC7DE}">
      <dgm:prSet/>
      <dgm:spPr/>
      <dgm:t>
        <a:bodyPr/>
        <a:lstStyle/>
        <a:p>
          <a:endParaRPr lang="en-IN"/>
        </a:p>
      </dgm:t>
    </dgm:pt>
    <dgm:pt modelId="{125A45BA-9B50-44E7-88B7-0114C9094D80}" type="pres">
      <dgm:prSet presAssocID="{A83E038A-116E-4241-A7AE-5902DF5E69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2103C9-DA10-425D-B1A3-A257ED0B573C}" type="pres">
      <dgm:prSet presAssocID="{93F6BEAC-6112-4B5F-9BD3-813D6338CC6C}" presName="node" presStyleLbl="node1" presStyleIdx="0" presStyleCnt="5" custScaleX="1004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C6BDA5-10DC-43E5-BA60-41168E34E25F}" type="pres">
      <dgm:prSet presAssocID="{30685073-60CB-401F-B178-57534369573A}" presName="sibTrans" presStyleCnt="0"/>
      <dgm:spPr/>
    </dgm:pt>
    <dgm:pt modelId="{044CA56A-D47B-416C-ABEB-45B5B0171DBC}" type="pres">
      <dgm:prSet presAssocID="{32CFA80E-6E2F-4EA3-92E5-CB43AE4BD7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C95FAC-EBBF-4F29-8C58-401967256A96}" type="pres">
      <dgm:prSet presAssocID="{1DD39F22-6DC2-464F-915A-120AAEEED231}" presName="sibTrans" presStyleCnt="0"/>
      <dgm:spPr/>
    </dgm:pt>
    <dgm:pt modelId="{D6B61046-D305-4B11-B1F7-7C9D2929D5C1}" type="pres">
      <dgm:prSet presAssocID="{5A9D5082-1B64-4996-8048-2F5ABFDA266C}" presName="node" presStyleLbl="node1" presStyleIdx="2" presStyleCnt="5" custLinFactNeighborX="-296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DF195-4F64-4C28-8167-C95392A19FCA}" type="pres">
      <dgm:prSet presAssocID="{E74B8E3B-8061-49BE-ABBE-90623E7EAA33}" presName="sibTrans" presStyleCnt="0"/>
      <dgm:spPr/>
    </dgm:pt>
    <dgm:pt modelId="{3BB6A534-BAF4-4E1F-80DE-58A94B352B5A}" type="pres">
      <dgm:prSet presAssocID="{4C7ABC23-F36F-4FA5-8DD7-2785E9D91D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A0DF4-B544-4B7C-A37F-53B586B74488}" type="pres">
      <dgm:prSet presAssocID="{6CDF5DB5-D266-4200-A56D-15DF00DCCF08}" presName="sibTrans" presStyleCnt="0"/>
      <dgm:spPr/>
    </dgm:pt>
    <dgm:pt modelId="{1A6D31E1-2482-4C9A-BBD6-B0C3D74903FD}" type="pres">
      <dgm:prSet presAssocID="{092D6590-3F44-4029-949D-09FA3F2917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93D8BA-7A35-439E-AF6C-229296BCC7DE}" srcId="{A83E038A-116E-4241-A7AE-5902DF5E69D9}" destId="{092D6590-3F44-4029-949D-09FA3F291736}" srcOrd="4" destOrd="0" parTransId="{18465B9F-6B5E-4AB5-ADE5-86C943048558}" sibTransId="{4E3FFF54-2BEF-4020-B05A-00DC3442F5B6}"/>
    <dgm:cxn modelId="{127B5BE3-7867-45F0-BD5C-1FF1A18DA2C3}" type="presOf" srcId="{4C7ABC23-F36F-4FA5-8DD7-2785E9D91D76}" destId="{3BB6A534-BAF4-4E1F-80DE-58A94B352B5A}" srcOrd="0" destOrd="0" presId="urn:microsoft.com/office/officeart/2005/8/layout/hList6"/>
    <dgm:cxn modelId="{C31B042F-A749-4DFF-A506-21F4BCAAA64B}" srcId="{A83E038A-116E-4241-A7AE-5902DF5E69D9}" destId="{32CFA80E-6E2F-4EA3-92E5-CB43AE4BD7F2}" srcOrd="1" destOrd="0" parTransId="{832C50C3-F0C7-4F5F-9855-19E978B1EA9C}" sibTransId="{1DD39F22-6DC2-464F-915A-120AAEEED231}"/>
    <dgm:cxn modelId="{AAF16457-0B39-4812-BFFF-30F042D5E4B5}" srcId="{A83E038A-116E-4241-A7AE-5902DF5E69D9}" destId="{5A9D5082-1B64-4996-8048-2F5ABFDA266C}" srcOrd="2" destOrd="0" parTransId="{D7379069-0B5F-46B7-9038-7ADFA51368A3}" sibTransId="{E74B8E3B-8061-49BE-ABBE-90623E7EAA33}"/>
    <dgm:cxn modelId="{F26B2285-70E8-4D97-B3DD-4ACE8B23FEE0}" type="presOf" srcId="{5A9D5082-1B64-4996-8048-2F5ABFDA266C}" destId="{D6B61046-D305-4B11-B1F7-7C9D2929D5C1}" srcOrd="0" destOrd="0" presId="urn:microsoft.com/office/officeart/2005/8/layout/hList6"/>
    <dgm:cxn modelId="{D79AA2F7-B1B2-4F9F-A223-0CAA9D09A890}" type="presOf" srcId="{93F6BEAC-6112-4B5F-9BD3-813D6338CC6C}" destId="{832103C9-DA10-425D-B1A3-A257ED0B573C}" srcOrd="0" destOrd="0" presId="urn:microsoft.com/office/officeart/2005/8/layout/hList6"/>
    <dgm:cxn modelId="{92293492-0EC6-4B51-8CAC-CA66BD306C92}" srcId="{A83E038A-116E-4241-A7AE-5902DF5E69D9}" destId="{93F6BEAC-6112-4B5F-9BD3-813D6338CC6C}" srcOrd="0" destOrd="0" parTransId="{91386FD7-A23A-4D68-8D12-4EFD0DD2C5ED}" sibTransId="{30685073-60CB-401F-B178-57534369573A}"/>
    <dgm:cxn modelId="{8E31C39A-3BBB-4F8B-ADA0-3328F1747773}" type="presOf" srcId="{092D6590-3F44-4029-949D-09FA3F291736}" destId="{1A6D31E1-2482-4C9A-BBD6-B0C3D74903FD}" srcOrd="0" destOrd="0" presId="urn:microsoft.com/office/officeart/2005/8/layout/hList6"/>
    <dgm:cxn modelId="{BFF06DAF-3E63-4D49-AAA2-DDBD61A45C40}" srcId="{A83E038A-116E-4241-A7AE-5902DF5E69D9}" destId="{4C7ABC23-F36F-4FA5-8DD7-2785E9D91D76}" srcOrd="3" destOrd="0" parTransId="{0800C112-A2A2-4649-A5D1-AC99DB5135C2}" sibTransId="{6CDF5DB5-D266-4200-A56D-15DF00DCCF08}"/>
    <dgm:cxn modelId="{0F8BBB69-6530-4213-909B-23A680584376}" type="presOf" srcId="{32CFA80E-6E2F-4EA3-92E5-CB43AE4BD7F2}" destId="{044CA56A-D47B-416C-ABEB-45B5B0171DBC}" srcOrd="0" destOrd="0" presId="urn:microsoft.com/office/officeart/2005/8/layout/hList6"/>
    <dgm:cxn modelId="{3F38D1B3-B47C-4539-A195-5A90A90A292B}" type="presOf" srcId="{A83E038A-116E-4241-A7AE-5902DF5E69D9}" destId="{125A45BA-9B50-44E7-88B7-0114C9094D80}" srcOrd="0" destOrd="0" presId="urn:microsoft.com/office/officeart/2005/8/layout/hList6"/>
    <dgm:cxn modelId="{5B4DF51F-BD66-4337-9719-23BEDEE8E46B}" type="presParOf" srcId="{125A45BA-9B50-44E7-88B7-0114C9094D80}" destId="{832103C9-DA10-425D-B1A3-A257ED0B573C}" srcOrd="0" destOrd="0" presId="urn:microsoft.com/office/officeart/2005/8/layout/hList6"/>
    <dgm:cxn modelId="{68DD9CBD-02BD-4FF2-901F-8209AC14EBE2}" type="presParOf" srcId="{125A45BA-9B50-44E7-88B7-0114C9094D80}" destId="{D8C6BDA5-10DC-43E5-BA60-41168E34E25F}" srcOrd="1" destOrd="0" presId="urn:microsoft.com/office/officeart/2005/8/layout/hList6"/>
    <dgm:cxn modelId="{F5B8D791-684C-4947-92DD-31470C428F85}" type="presParOf" srcId="{125A45BA-9B50-44E7-88B7-0114C9094D80}" destId="{044CA56A-D47B-416C-ABEB-45B5B0171DBC}" srcOrd="2" destOrd="0" presId="urn:microsoft.com/office/officeart/2005/8/layout/hList6"/>
    <dgm:cxn modelId="{337E9F7C-DAE8-4ECB-B84D-9C08B4EE55C8}" type="presParOf" srcId="{125A45BA-9B50-44E7-88B7-0114C9094D80}" destId="{BDC95FAC-EBBF-4F29-8C58-401967256A96}" srcOrd="3" destOrd="0" presId="urn:microsoft.com/office/officeart/2005/8/layout/hList6"/>
    <dgm:cxn modelId="{D198552A-B19C-4450-8BC3-DF295B0A9CB5}" type="presParOf" srcId="{125A45BA-9B50-44E7-88B7-0114C9094D80}" destId="{D6B61046-D305-4B11-B1F7-7C9D2929D5C1}" srcOrd="4" destOrd="0" presId="urn:microsoft.com/office/officeart/2005/8/layout/hList6"/>
    <dgm:cxn modelId="{54CD986B-84D7-487A-8CB2-AC24BAC80EAB}" type="presParOf" srcId="{125A45BA-9B50-44E7-88B7-0114C9094D80}" destId="{CDDDF195-4F64-4C28-8167-C95392A19FCA}" srcOrd="5" destOrd="0" presId="urn:microsoft.com/office/officeart/2005/8/layout/hList6"/>
    <dgm:cxn modelId="{A90BD85D-2718-4D45-9343-7ECFB77E8423}" type="presParOf" srcId="{125A45BA-9B50-44E7-88B7-0114C9094D80}" destId="{3BB6A534-BAF4-4E1F-80DE-58A94B352B5A}" srcOrd="6" destOrd="0" presId="urn:microsoft.com/office/officeart/2005/8/layout/hList6"/>
    <dgm:cxn modelId="{B1633846-25A8-40B8-978D-1BCE81C168DF}" type="presParOf" srcId="{125A45BA-9B50-44E7-88B7-0114C9094D80}" destId="{387A0DF4-B544-4B7C-A37F-53B586B74488}" srcOrd="7" destOrd="0" presId="urn:microsoft.com/office/officeart/2005/8/layout/hList6"/>
    <dgm:cxn modelId="{A07E7491-5FE2-4248-AA37-2439F1A1C04F}" type="presParOf" srcId="{125A45BA-9B50-44E7-88B7-0114C9094D80}" destId="{1A6D31E1-2482-4C9A-BBD6-B0C3D74903F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103C9-DA10-425D-B1A3-A257ED0B573C}">
      <dsp:nvSpPr>
        <dsp:cNvPr id="0" name=""/>
        <dsp:cNvSpPr/>
      </dsp:nvSpPr>
      <dsp:spPr>
        <a:xfrm rot="16200000">
          <a:off x="-1179048" y="1180346"/>
          <a:ext cx="4351338" cy="19906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</a:t>
          </a:r>
          <a:endParaRPr lang="en-IN" sz="2800" kern="1200" dirty="0"/>
        </a:p>
      </dsp:txBody>
      <dsp:txXfrm rot="5400000">
        <a:off x="1299" y="870267"/>
        <a:ext cx="1990644" cy="2610802"/>
      </dsp:txXfrm>
    </dsp:sp>
    <dsp:sp modelId="{044CA56A-D47B-416C-ABEB-45B5B0171DBC}">
      <dsp:nvSpPr>
        <dsp:cNvPr id="0" name=""/>
        <dsp:cNvSpPr/>
      </dsp:nvSpPr>
      <dsp:spPr>
        <a:xfrm rot="16200000">
          <a:off x="955891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Gross Features</a:t>
          </a:r>
          <a:endParaRPr lang="en-IN" sz="2800" kern="1200" dirty="0"/>
        </a:p>
      </dsp:txBody>
      <dsp:txXfrm rot="5400000">
        <a:off x="2140588" y="870267"/>
        <a:ext cx="1981944" cy="2610802"/>
      </dsp:txXfrm>
    </dsp:sp>
    <dsp:sp modelId="{D6B61046-D305-4B11-B1F7-7C9D2929D5C1}">
      <dsp:nvSpPr>
        <dsp:cNvPr id="0" name=""/>
        <dsp:cNvSpPr/>
      </dsp:nvSpPr>
      <dsp:spPr>
        <a:xfrm rot="16200000">
          <a:off x="3042413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Subtle Features</a:t>
          </a:r>
          <a:endParaRPr lang="en-IN" sz="2800" kern="1200" dirty="0"/>
        </a:p>
      </dsp:txBody>
      <dsp:txXfrm rot="5400000">
        <a:off x="4227110" y="870267"/>
        <a:ext cx="1981944" cy="2610802"/>
      </dsp:txXfrm>
    </dsp:sp>
    <dsp:sp modelId="{3BB6A534-BAF4-4E1F-80DE-58A94B352B5A}">
      <dsp:nvSpPr>
        <dsp:cNvPr id="0" name=""/>
        <dsp:cNvSpPr/>
      </dsp:nvSpPr>
      <dsp:spPr>
        <a:xfrm rot="16200000">
          <a:off x="5217071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 Formatting</a:t>
          </a:r>
          <a:endParaRPr lang="en-IN" sz="2800" kern="1200" dirty="0"/>
        </a:p>
      </dsp:txBody>
      <dsp:txXfrm rot="5400000">
        <a:off x="6401768" y="870267"/>
        <a:ext cx="1981944" cy="2610802"/>
      </dsp:txXfrm>
    </dsp:sp>
    <dsp:sp modelId="{1A6D31E1-2482-4C9A-BBD6-B0C3D74903FD}">
      <dsp:nvSpPr>
        <dsp:cNvPr id="0" name=""/>
        <dsp:cNvSpPr/>
      </dsp:nvSpPr>
      <dsp:spPr>
        <a:xfrm rot="16200000">
          <a:off x="7347661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IN" sz="2800" kern="1200" dirty="0"/>
        </a:p>
      </dsp:txBody>
      <dsp:txXfrm rot="5400000">
        <a:off x="8532358" y="870267"/>
        <a:ext cx="1981944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1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4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1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8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EE5A-26FF-444C-AE62-C7693A63FD3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AA97-1B70-4BFF-BE1C-B3B67381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thakshantanu/" TargetMode="External"/><Relationship Id="rId2" Type="http://schemas.openxmlformats.org/officeDocument/2006/relationships/hyperlink" Target="mailto:shantanu.s.Pathak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r>
              <a:rPr lang="en-US" dirty="0" smtClean="0"/>
              <a:t>Intro to Dr. </a:t>
            </a:r>
            <a:r>
              <a:rPr lang="en-US" dirty="0" err="1" smtClean="0"/>
              <a:t>Shantanu</a:t>
            </a:r>
            <a:r>
              <a:rPr lang="en-US" dirty="0" smtClean="0"/>
              <a:t> Pathak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84"/>
            <a:ext cx="10515600" cy="5006326"/>
          </a:xfrm>
        </p:spPr>
        <p:txBody>
          <a:bodyPr>
            <a:normAutofit/>
          </a:bodyPr>
          <a:lstStyle/>
          <a:p>
            <a:r>
              <a:rPr lang="en-US" dirty="0" smtClean="0"/>
              <a:t>PhD CSE (Machine Learning), ME-IT, BE-IT</a:t>
            </a:r>
          </a:p>
          <a:p>
            <a:r>
              <a:rPr lang="en-US" dirty="0" smtClean="0"/>
              <a:t>Worked with IT leaders like </a:t>
            </a:r>
          </a:p>
          <a:p>
            <a:pPr marL="457200" lvl="1" indent="0">
              <a:buNone/>
            </a:pPr>
            <a:r>
              <a:rPr lang="en-US" sz="2600" dirty="0" smtClean="0"/>
              <a:t>Tech-Mahindra, Amdocs, Honeywell, CAT (Caterpillar), </a:t>
            </a:r>
            <a:r>
              <a:rPr lang="en-US" sz="2600" dirty="0" err="1" smtClean="0"/>
              <a:t>Varroc</a:t>
            </a:r>
            <a:r>
              <a:rPr lang="en-US" sz="2600" dirty="0" smtClean="0"/>
              <a:t>, </a:t>
            </a:r>
            <a:r>
              <a:rPr lang="en-US" sz="2600" dirty="0" err="1" smtClean="0"/>
              <a:t>Envestnet</a:t>
            </a:r>
            <a:r>
              <a:rPr lang="en-US" sz="2600" dirty="0" smtClean="0"/>
              <a:t>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r>
              <a:rPr lang="en-US" dirty="0" smtClean="0"/>
              <a:t>Total 14+ </a:t>
            </a:r>
            <a:r>
              <a:rPr lang="en-US" dirty="0"/>
              <a:t>years of experience as a Developer + Trainer</a:t>
            </a:r>
            <a:endParaRPr lang="en-IN" dirty="0"/>
          </a:p>
          <a:p>
            <a:r>
              <a:rPr lang="en-US" dirty="0" smtClean="0"/>
              <a:t>Holds 1 patent</a:t>
            </a:r>
          </a:p>
          <a:p>
            <a:r>
              <a:rPr lang="en-US" dirty="0" smtClean="0"/>
              <a:t>Author (3 books + more than 10 publications)</a:t>
            </a:r>
          </a:p>
          <a:p>
            <a:r>
              <a:rPr lang="en-US" dirty="0">
                <a:hlinkClick r:id="rId2"/>
              </a:rPr>
              <a:t>shantanu.s.pathak@gmail.com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 in : </a:t>
            </a:r>
            <a:r>
              <a:rPr lang="en-IN" dirty="0">
                <a:hlinkClick r:id="rId3"/>
              </a:rPr>
              <a:t>https://www.linkedin.com/in/pathakshantanu/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7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branch of AI or Machine Learning which deals with neural networks ( as </a:t>
            </a:r>
            <a:r>
              <a:rPr lang="en-US" smtClean="0"/>
              <a:t>per Wikipedia 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Deep Learning uses big neural networks and large amount of training data to learn</a:t>
            </a:r>
          </a:p>
          <a:p>
            <a:endParaRPr lang="en-US" dirty="0"/>
          </a:p>
          <a:p>
            <a:r>
              <a:rPr lang="en-US" dirty="0" smtClean="0"/>
              <a:t>Deep learning finds the patterns in given data based on artificial neurons ( also known as perceptron)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11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www.pnas.org/content/pnas/116/4/1074/F2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7" y="1825625"/>
            <a:ext cx="11000826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73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65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Power</a:t>
            </a:r>
          </a:p>
          <a:p>
            <a:endParaRPr lang="en-US" dirty="0"/>
          </a:p>
          <a:p>
            <a:r>
              <a:rPr lang="en-US" dirty="0" smtClean="0"/>
              <a:t>More Data</a:t>
            </a:r>
          </a:p>
          <a:p>
            <a:endParaRPr lang="en-US" dirty="0" smtClean="0"/>
          </a:p>
          <a:p>
            <a:r>
              <a:rPr lang="en-US" dirty="0" smtClean="0"/>
              <a:t>General Understanding</a:t>
            </a:r>
          </a:p>
          <a:p>
            <a:endParaRPr lang="en-US" dirty="0" smtClean="0"/>
          </a:p>
          <a:p>
            <a:r>
              <a:rPr lang="en-US" dirty="0" smtClean="0"/>
              <a:t>Prof </a:t>
            </a:r>
            <a:r>
              <a:rPr lang="en-US" dirty="0" err="1" smtClean="0"/>
              <a:t>Dr</a:t>
            </a:r>
            <a:r>
              <a:rPr lang="en-US" dirty="0" smtClean="0"/>
              <a:t> Hinton says “What’s Missing ?”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93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 Agent in an environment takes decisions and learns from them based on feedback</a:t>
            </a:r>
          </a:p>
          <a:p>
            <a:endParaRPr lang="en-US" dirty="0" smtClean="0"/>
          </a:p>
          <a:p>
            <a:r>
              <a:rPr lang="en-US" dirty="0" smtClean="0"/>
              <a:t>Exploration </a:t>
            </a:r>
            <a:r>
              <a:rPr lang="en-US" dirty="0" err="1" smtClean="0"/>
              <a:t>Vs</a:t>
            </a:r>
            <a:r>
              <a:rPr lang="en-US" dirty="0" smtClean="0"/>
              <a:t> Exploitation</a:t>
            </a:r>
            <a:endParaRPr lang="en-IN" dirty="0"/>
          </a:p>
        </p:txBody>
      </p:sp>
      <p:sp>
        <p:nvSpPr>
          <p:cNvPr id="5" name="AutoShape 4" descr="data:image/png;base64,iVBORw0KGgoAAAANSUhEUgAAAWoAAACLCAMAAAB/aSNCAAAAe1BMVEX////+/v4AAACMjIz6+vrs7Ozy8vK8vLzPz8+kpKRLS0tlZWWfn58WFhaqqqp+fn7h4eHZ2dldXV3Hx8eysrIlJSV4eHg7Ozvt7e0sLCxaWlpubm7AwMCWlpY2NjaNjY1BQUFTU1MaGhpGRkaEhIQhISFqamoMDAwxMTE3W3UTAAARaklEQVR4nO2di3qqOhBGJyGEKIiJICI3Ran6/k+4Ey4KaK1QcdfLf87Xba0gLofJZDJJAD766KOPPvroo48++uij1xeS/6OOR8j/Oh7zEYIe2BD0OeqjHFlnaL0OenchQjkzukroH6PuKkKZN8HdtVxx5UM+pn2ziG9j7LkO6ybHNnHC0MeybxRSpF281Xsdzb42gsDHqm+SvPspWx506a5VM9dFirDAM/qx6tuEgOgxjrp73DzYQ2Dh6ONBbhMCKtIl7X00x3Hfg99NCHSWpH0Pll/UMvx4kNuEkB4dZr0PBrowdXLXK3qcHmohKirm0XLWfK7L8eRpUaMHhamSkcVK1EYdddf3f17Uj+p7SdQbPHZlNN1E3fmrfl7Uj3Mf6CB71pswInrUQN3xNM+LGpzxo7Qv8hiLqTWv+2pj6pRp1SInDcdcKTo9TY7fyBOj9npkfX6p9aSGmixwClVvsPpR5pSO3UQys6rBhKdGPYs6ZzN7aV4YdewoX320UgcvsKg3jpVll4ZdPIOnxVNPjjp7zBspX/3lRRSaEYi3dHGcGyxhtiARU/1J5jIi/3UiIlyHgm/j1KAvgHraNe3TQ8rdJqntQzsC8fGULtZU9bjHOMGzvTRfdpCP1gJgnJibBCc6n+PJwi/s/qlRP8SqJWpO8n9PVq3Y2diBFVamnGJB9EBejb4MdCKWcwQBDnXiYgso9qD0Jwr1I653gNDMy93g4Do2fDXU6rdxQoCrS+B4BCpHmoGFuXxkSP4BpgB0aQI5XSRZr2N7cLnkiVFDFWE0rFqipT7fzqk0b2Xa/iQD82skP2yMXUgPErV/mBWoiw9P1g+JktwBGDzOqqtwuY46Lj+ZIW1ZKNSbTHqSZLlcLhIDgiVRVj1rWvVkvR1vB9V4kt9i99aDUOdCRLE+oZad9TETTBjYBFc6beVGMpglebPnS/e9JOiIugwCH+Krx8+OujTsGupINnnqQbrXdRzKR5pEHUv7BomeKdSAFGqq2m5UdWH44BHIK6BWqgV7M+znTsXGtiQcWAHGmnTOB+a7WL4mnedWHQBZbixa2PVDgr3nRw2O7IjUI5CtVnhxPfUAInM7ZRtp5jyV3tuTr5yayleb0qKdYOs/sAszPOrBM9cW3kwZj2T4dqYi7OaygZQXoYtvxw9fBTU40yGVjVW0cQi/Lgx4ERz4RA8nP43RvgxqM11pw2kV5Ik97xJqGGG8xF8OlGm9726wV0GNTHuAtzjJwodM5GOLF0hSx2B53x1dGxl6EdQwLGoZ3LmNZvHia66f4WVQw7Coi+xze8S80ymKuHro5vvpUZeugUeH3iU3qp+++1j1jypGWpAebQ99YalCsux5Udfz1QP7asirmxxPlUf2mp+hyiNH/pOiDmVX+KSBI5BcVFiTLa2N0nYYzAG+2bLha/ZeBTXhhomDfuk5kWB7+GzTy6BGlFkp3msO76poirHH/MEDkJdBDUSPLO/Qa3BkG0c6Gb4k62VQI6IzN57uZh1lerHLHuA+Xgm1ZC0c1x51k227jtAfMmXghVBL2D7noqM4L9z08CWdv0SN6o9Ov/RDjX4dbxXRG7ldZbTX/CgD6TeoG1lJVAfVC/XvSf9t/cqqSzbHmtrjH3qi7n8lz6BfOhB2pKjHv0VdDk+9rHqjLpoS+5i5FLj0dor4VdQt4z0dJZaPKJz7b7qA+rb2mLjTEeXp0gbdmtqU7vBKPpe5auYxmKrk9qgCNScqpuJc3gA6IE4RlUasC0mXcsTVX8TXW6GuCg5/ZO2ZjrfWp2OhHzLHNGGEHTDNaLZT/a5LqNNwY1AzSE3qbsGXb2vPULzdrVcQHWYByRZm+m5Wreq/b2ih9jYgi9om+CMExkY5EOeLAsdCHnsJ9fjgkKkHJNUoJhEOwYxpKsCZQIRHerTRIXs7q75tLtxoP84ESNTghrv1EhiGeGKa5j76xqrXFtBl5rrmARZiFSZ0zoFHVjiHaCJvEk/66vl7oD5OEgEWAa81ZJehE65HHtYl6mjiUOMrR72Wva9I/w619OpfXhzHI9BGW7GPEqJvd671BcZBviaTqF/fqkvPXA4dQbaDyCyXbziGB23gVJUbYiFRW1uAeK5QM6wDl7b6LWpyMACMGKJ0DmnqgbFEwCbyH4BMhjLGO6AGEccMCLDYJWK7cLgrI4J4JD+5LdxYXOpdjA7aLETRl8sPnhfsHV1GINo2k0C/8dXyL2AlzJg78nuagaoqZ9hw0r0fzVWxl83Gm5dHTcDBtpo/Yi/dcMbNMTfm6ql4w2E+H8W5oZ5JGAwh4jDQDQGMS78jvzGD57fCJdSZI89imKH6RzOAmTpCrjllmS1UnTPbecbUf9Cn/i8qfLUhrXhnA2ZA5/oqVN5zLZ/febCURr+OunaaL6G+phfvkhfKHQgQOwywy7GaGA9aCG6isIM1hqU0wnHU9aw/o34LuE0VqMOxoDOFWt39JWrZ7MUpLKN7oa7DPc2JPY5av75y1CSRDmThKkvWsa7lDmRpAWzjO6Ju6gj3zVDLcCBOk5SOJvE6A+vLcVWcvNrNKUwiIIsrqI8z5RvPzorpKKUqq0bwLlQvKm8WZfvv6sSQ3WpXug0SMd8B8F0ZUoDqkTj6981ijpnKgxrPBo0+aMOBDF8E8FdV68IUPOvpfiDFoorXjBGB67mW1gzTLqEGpmlWHL0t6Qp1dW8jVGuqqqeveVME/CDvhknz2YuoQcNcPzxuQuNfU9lbRMeJrSfM7cq2b8RkrEJas/cvo57NZKzTu1706VWlm/ovbMXxWodWj/oiapWjJuug37u8gE6oe8YG0lfjlLa+p4uoDeyyzOS93uUVVEPd+86O1cIajWcuovYWo0HWDngWnYYGaL/VUgQBNN1TIPXb4gy1mtoz12CRqWDvTWPro1XL+KBXZiKWHoFNKM2uo1ardDCIl+VI7jvqaNU8yWfBdz5BqlE6jcFe8h9QW5hI3C7w7RBVgk+go1V7Ub4iTFehyLEtA4Exqn9Ps3MHEi3nBkLmQtBUf8e83gm1YYNqs3ozmDaGalJczzDlzaIuhYByysP3JF11YejCNfZZ3+1o5GHj+vABGjdCjWZmb2TTt0Yde6vVNq0qbrpKBoqWj25ArV6hjch7ppyKJKpQpXcjGYKodRa7s84PIbdYdT2j9W7KfTVJ8yFWTPW91ceDtKt0rjmQ87O3A+0rTuwx5f2NK7nfSty5VVtjjQCbpSEN7rIVzVVffeHlzXc85rrOX/dNKmwoVUZ0HxUOpDohPy6H9it1Q31GldRT5mevfmj80jNOuKgCdZFBle56dWXA5XZ1RN2mipDjujb75rVA9Bvl3/rCb0/gV+95D5UDXvn9QsBw/oNVA+Nt1BRP+SJuX4u8RCridZ/d5/pqk9r6vba+LLowpQtBF0ysjzqi1pzm0Qh8LEDbtmfIIkLtCU6n2pBLQdVXhVpp3hofGLkn6jurI2qHt4wX3D3iy1HTlyEg/giPxWNHcYhz2Duvgzpqpvrk5wpTc+e0b1ziR5MxfWC7WLwTP6zvs9jQX0B97kCwEwengNsvwmkqzHzh3sehLkK9CMd3uZMGQU0W2Kj9+hNq0RyZVKltysttGaS/9hd6bt9+NL+wQOTAUtNV1ql+Dw/yF1C7ovVBvDVAmhFhA1L51ynP22w+wj+WtN5d6jv25u0L7KW/gHrVdCCq1JoBC1ns+lHoUPB43pMQ+eaVd7/Y61L+Ops8D+of3qK1LCyqfmicMk8o1Pkos1hh59Lhg0p5jmzC7uGsB0eNfl6o08qHf4ijnUbc8l6hbC6RbF794vgC9f9ICj4LarUmqgXXFoqAWPbBdWuB92dTYarZqiS3au2D+kwtBxLi+RV9BZwY+Wq9ODBnpmnOgkLj8Xi7HY/XySJZHBbJfDP5Dw5E6WlQyyjt+qbtPGZCU4mNfazW98l3UCmVb9MVGZGjZIcfqz5Ty6p/ktoJFJwdxlcneKFGs1gPdC+NNvxCZ3nTBmrUu0L8L6DmRV6JGOWOWqjMNbZO2kQNcWjulExx4ZRu+JspkK33rqNGZ9n1m/UXUGtOhfZE+tww26gD7GVK3nmxlCrVuvQF3Cgk5o3awpYDeWbUroDT+FLRa9AFat+n7bg6WFSf/87+G+VFWDU1UIveBUPDoF52ihVE00erJGrsZN4PDiRIaPFqBIZNHMvlQEZFdWCsM8uHaEQiW/ml2FV4hEWFnYfwdkQMK0LUiI18oRj1tLqtYkZdKyIgpnhn1woAFOriN+oGxW4c5TW0dP07+AuoW5k9ecV7NcW9fdIzqz52d8yv8TLFewE7rOZo7zDNpAMJsYfnIJY4navkyQibk3Sj7DVZbxcLHC6WY6wK62O82OKAIoRnk/UWz5CxxklYaxuzPVO3GIq8Lxkn9U4O/AXU5/nq+QhIu107s+pNnEtN0FZ76zA8BUMyVaNlua/28NrR4ZDoiEwxAxsnHJG5/ILWeETQDk+JxM/BxdKCHVUiLjGifAcqoU5zsmptIu8FHifFGJhLW7pxSb8/gfp8FIbPtbPbsW3VM5x3dNSWRjsVJtIkADpJi00VC9RC7ZLrqqlRkr6dtx9TTGCxlq53pTZgZPKM63ylr+leR2rbKbWaQxt1tjHsYF8NN34tcyVHrSttr+5NnQ6yM93vHIj6jL4axG1WBpw5kIRWrelur/aKWkjMGaYwWxQRiKd23olzl0KTWb61qHqBRK3chlagNggex6tVnMoD8lX7mfxuctS169vY4V3GjgeYM9HVqltDA0hao0hJ2ZmonPZ5s3gMC3Z7mqNGBTsLTqg1rJpEKunWUaMTah8fzCCYmSFvoq5JNotId4OSV8zyvmt01Gn7afe6jAFWue2I2mj5aqqYZUApUK6glyc9s+octbK+CrV80cGMFMMjaisPsPVN+B3qYottoKLcbPuI+mTWZbDHV/leo50n3Nc+2f3TCr+MQHRvNdJ0mrpE2ARIOf3u+7j6hFq1auMU1VCLfGEBQ/L7BjUEatII2iUUXbHqoj6BOt68ikDavcafp/j072deEZl3i6tzB1IErn7hn9WtpoGjhTbQoAiez1DjTBVrZJkAM99ZOBmDmkWZt4NZ3iyq4fUZtrnxNSYlatUsJmmF2slXNTKZjKTlUflENYWa7xcxasbVlZH7lvgu2PsvBbYdrdoWZVZayAaoKmpDXHpPXTYkYk3Lv9aHBhCsZkW2NXUgDmXcS6aa+us0UFhck4OlVldEdIrxXp4KokC5kpH881RTvSRTRi1izKQdS7+QuPI9gnx76EBeujHzWl2Y2uX+qZplifpixd03WuUE9dG40UgTDvmaDDorW80m6nZmryjQKn9WBaT5I5/r9V/LbBYcn5PfKidFeXhxVnJ6ba5mZu9PkVYOxMxulubIDxqFRfse5jt+W4WKPkosvYTyFOG2nlk5+sbyJmjMkz+tRHBkXNVKH4uGT4+ac+trfy7VRv2XWJOOO1mI+MawtbHPX5VxRaeHKpt8qgsubbcq3T0dWlUnVtxqOUWoH1OqhXogaD1leB22AV1NGbG3JcxDsed3WigwC4VKs275wvvpTqMwg6jjF59vn8Wt5Q8dKv7kI+aDqGOt/aokyKYbXJaflh7g6HShGjH/H/rLqDtO1olZ1cgRgzVHYNDpwX+qA0Hob6PuJn7TnFGF+hed4r56LdTtmr3LIiIup0g9Uur2DOcvg9q4acgV8dHXf1iNSGVgx+KvhXh9xfxbPgjibpp3Qh/6qSVjG2f8RUifZfYuSXWwndU+uctkvxtVtO1ss470V0Ed3bLsjQpBDA8v3YfsIneUP9pvLPGA3RgfoxtRI1+ogadkZj5OwRwnltpi9EVQs9uKvtTmlaMsOGwmj9N8EVqMvwzp24WoYEaV9nuIbMMR9B2XL0GI6lxcLyG+rwTXaSOh+kZChLRLXoYUIccxhLfTL4pue7zX6edHH3300ZPoH8G/Smi6ESvFAAAAAElFTkSuQmCC"/>
          <p:cNvSpPr>
            <a:spLocks noChangeAspect="1" noChangeArrowheads="1"/>
          </p:cNvSpPr>
          <p:nvPr/>
        </p:nvSpPr>
        <p:spPr bwMode="auto">
          <a:xfrm>
            <a:off x="3132691" y="35556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82" y="3903663"/>
            <a:ext cx="6117635" cy="24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in Health Sciences</a:t>
            </a:r>
          </a:p>
          <a:p>
            <a:pPr lvl="1"/>
            <a:r>
              <a:rPr lang="en-US" dirty="0" smtClean="0"/>
              <a:t>Disease Detection</a:t>
            </a:r>
          </a:p>
          <a:p>
            <a:pPr lvl="1"/>
            <a:r>
              <a:rPr lang="en-US" dirty="0" smtClean="0"/>
              <a:t>Pro-Active Predictions</a:t>
            </a:r>
          </a:p>
          <a:p>
            <a:r>
              <a:rPr lang="en-US" dirty="0" smtClean="0"/>
              <a:t>AI in Engineering</a:t>
            </a:r>
          </a:p>
          <a:p>
            <a:pPr lvl="1"/>
            <a:r>
              <a:rPr lang="en-US" dirty="0" smtClean="0"/>
              <a:t>Intelligent Designs about 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 in Financial Services</a:t>
            </a:r>
          </a:p>
          <a:p>
            <a:pPr lvl="1"/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Question Answering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1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Trends in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Generative/Creative AI</a:t>
            </a:r>
          </a:p>
          <a:p>
            <a:endParaRPr lang="en-US" dirty="0" smtClean="0"/>
          </a:p>
          <a:p>
            <a:r>
              <a:rPr lang="en-US" dirty="0" smtClean="0"/>
              <a:t>Neural Architecture Search</a:t>
            </a:r>
          </a:p>
          <a:p>
            <a:endParaRPr lang="en-US" dirty="0"/>
          </a:p>
          <a:p>
            <a:r>
              <a:rPr lang="en-US" dirty="0" smtClean="0"/>
              <a:t>Deep Reinforcement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0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H/W and S/W Requirement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Individuals::</a:t>
            </a:r>
          </a:p>
          <a:p>
            <a:pPr lvl="1"/>
            <a:r>
              <a:rPr lang="en-US" dirty="0" smtClean="0"/>
              <a:t>CPU- i3 +</a:t>
            </a:r>
          </a:p>
          <a:p>
            <a:pPr lvl="1"/>
            <a:r>
              <a:rPr lang="en-US" dirty="0" smtClean="0"/>
              <a:t>RAM -4GB +</a:t>
            </a:r>
          </a:p>
          <a:p>
            <a:endParaRPr lang="en-US" dirty="0"/>
          </a:p>
          <a:p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Cloud Computation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5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Artificial Intelligence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Shantanu</a:t>
            </a:r>
            <a:r>
              <a:rPr lang="en-US" dirty="0" smtClean="0"/>
              <a:t> Pathak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9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</a:p>
          <a:p>
            <a:r>
              <a:rPr lang="en-US" dirty="0"/>
              <a:t>Revolution of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Introduction </a:t>
            </a:r>
            <a:r>
              <a:rPr lang="en-US" dirty="0"/>
              <a:t>of Applications </a:t>
            </a:r>
            <a:r>
              <a:rPr lang="en-US" dirty="0" smtClean="0"/>
              <a:t>of AI</a:t>
            </a:r>
          </a:p>
          <a:p>
            <a:r>
              <a:rPr lang="en-US" dirty="0" smtClean="0"/>
              <a:t>AI in Health Sciences</a:t>
            </a:r>
          </a:p>
          <a:p>
            <a:r>
              <a:rPr lang="en-US" dirty="0" smtClean="0"/>
              <a:t>AI in Engineering</a:t>
            </a:r>
          </a:p>
          <a:p>
            <a:r>
              <a:rPr lang="en-US" dirty="0" smtClean="0"/>
              <a:t>AI in Financial Services</a:t>
            </a:r>
          </a:p>
          <a:p>
            <a:r>
              <a:rPr lang="en-US" dirty="0" smtClean="0"/>
              <a:t>H/W and S/W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or Artificial Intelligence is intelligence demonstrated by a software or a machine</a:t>
            </a:r>
          </a:p>
          <a:p>
            <a:endParaRPr lang="en-US" dirty="0"/>
          </a:p>
          <a:p>
            <a:r>
              <a:rPr lang="en-US" dirty="0" smtClean="0"/>
              <a:t>As tasks achieved by AI become routine </a:t>
            </a:r>
            <a:r>
              <a:rPr lang="en-US" b="1" i="1" dirty="0" smtClean="0"/>
              <a:t>Next</a:t>
            </a:r>
            <a:r>
              <a:rPr lang="en-US" dirty="0" smtClean="0"/>
              <a:t> level tasks are considered as AI.</a:t>
            </a:r>
          </a:p>
          <a:p>
            <a:endParaRPr lang="en-US" dirty="0"/>
          </a:p>
          <a:p>
            <a:r>
              <a:rPr lang="en-US" dirty="0" smtClean="0"/>
              <a:t>Ex. OCR is no longer AI.</a:t>
            </a:r>
          </a:p>
          <a:p>
            <a:r>
              <a:rPr lang="en-US" dirty="0" smtClean="0"/>
              <a:t>Human Speech recognition</a:t>
            </a:r>
          </a:p>
          <a:p>
            <a:r>
              <a:rPr lang="en-US" dirty="0" smtClean="0"/>
              <a:t>Natural Language Generation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4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 Systems / </a:t>
            </a:r>
            <a:r>
              <a:rPr lang="en-US" dirty="0" err="1" smtClean="0"/>
              <a:t>Chatbots</a:t>
            </a:r>
            <a:r>
              <a:rPr lang="en-US" dirty="0" smtClean="0"/>
              <a:t> ( Text / Audio)</a:t>
            </a:r>
          </a:p>
          <a:p>
            <a:r>
              <a:rPr lang="en-US" dirty="0" smtClean="0"/>
              <a:t>Driverless Car</a:t>
            </a:r>
          </a:p>
          <a:p>
            <a:r>
              <a:rPr lang="en-US" dirty="0" smtClean="0"/>
              <a:t>Parking Assistance</a:t>
            </a:r>
          </a:p>
          <a:p>
            <a:r>
              <a:rPr lang="en-US" dirty="0" smtClean="0"/>
              <a:t>Intelligent Recommendations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Limitations</a:t>
            </a:r>
            <a:endParaRPr lang="en-US" dirty="0"/>
          </a:p>
          <a:p>
            <a:pPr lvl="1"/>
            <a:r>
              <a:rPr lang="en-US" dirty="0" smtClean="0"/>
              <a:t>Common Sense (General Intelligence)</a:t>
            </a:r>
          </a:p>
          <a:p>
            <a:pPr lvl="1"/>
            <a:r>
              <a:rPr lang="en-US" dirty="0" smtClean="0"/>
              <a:t>Creativity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2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2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"</a:t>
            </a:r>
            <a:r>
              <a:rPr lang="en-US" dirty="0"/>
              <a:t>Field of study that gives computers the ability to learn without being explicitly programmed"  defined by Prof. Arthur Samuel in 1959  </a:t>
            </a:r>
            <a:endParaRPr lang="en-US" dirty="0" smtClean="0"/>
          </a:p>
          <a:p>
            <a:r>
              <a:rPr lang="en-US" dirty="0" smtClean="0"/>
              <a:t>Software learns the patterns in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Classical Programming:: </a:t>
            </a:r>
          </a:p>
          <a:p>
            <a:pPr lvl="1"/>
            <a:r>
              <a:rPr lang="en-US" dirty="0" smtClean="0"/>
              <a:t>I/P :: Rules and Sample Data </a:t>
            </a:r>
          </a:p>
          <a:p>
            <a:pPr lvl="1"/>
            <a:r>
              <a:rPr lang="en-US" dirty="0" smtClean="0"/>
              <a:t>O/P :: Answers</a:t>
            </a:r>
          </a:p>
          <a:p>
            <a:endParaRPr lang="en-US" dirty="0"/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I/P :: Huge Data and Answers</a:t>
            </a:r>
          </a:p>
          <a:p>
            <a:pPr lvl="1"/>
            <a:r>
              <a:rPr lang="en-US" dirty="0" smtClean="0"/>
              <a:t>O/P :: Patterns / Rules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Deterministic </a:t>
            </a:r>
            <a:r>
              <a:rPr lang="en-IN" dirty="0" err="1" smtClean="0"/>
              <a:t>vs</a:t>
            </a:r>
            <a:r>
              <a:rPr lang="en-IN" dirty="0" smtClean="0"/>
              <a:t> Non-deterministic Solutions</a:t>
            </a:r>
          </a:p>
          <a:p>
            <a:pPr lvl="1"/>
            <a:r>
              <a:rPr lang="en-IN" dirty="0" smtClean="0"/>
              <a:t>100% success every time ?</a:t>
            </a:r>
          </a:p>
          <a:p>
            <a:endParaRPr lang="en-IN" dirty="0"/>
          </a:p>
          <a:p>
            <a:r>
              <a:rPr lang="en-IN" dirty="0" smtClean="0"/>
              <a:t>Why Statistics ?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Ex. Face Detection , Finger print scanner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8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vs</a:t>
            </a:r>
            <a:r>
              <a:rPr lang="en-US" dirty="0" smtClean="0"/>
              <a:t> ML </a:t>
            </a:r>
            <a:r>
              <a:rPr lang="en-US" dirty="0" err="1" smtClean="0"/>
              <a:t>vs</a:t>
            </a:r>
            <a:r>
              <a:rPr lang="en-US" dirty="0" smtClean="0"/>
              <a:t> 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0878"/>
            <a:ext cx="10515599" cy="5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 Machine Learns?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Where do you see learning taking place?</a:t>
            </a:r>
          </a:p>
          <a:p>
            <a:endParaRPr lang="en-IN" dirty="0"/>
          </a:p>
          <a:p>
            <a:r>
              <a:rPr lang="en-IN" dirty="0" smtClean="0"/>
              <a:t>Can a machine learn on its own ?</a:t>
            </a:r>
          </a:p>
          <a:p>
            <a:pPr lvl="1"/>
            <a:r>
              <a:rPr lang="en-IN" dirty="0" smtClean="0"/>
              <a:t>Supervised (Human Intervention Required)</a:t>
            </a:r>
          </a:p>
          <a:p>
            <a:pPr lvl="1"/>
            <a:r>
              <a:rPr lang="en-IN" dirty="0" smtClean="0"/>
              <a:t>Un-Supervised (No </a:t>
            </a:r>
            <a:r>
              <a:rPr lang="en-IN" dirty="0"/>
              <a:t>Human </a:t>
            </a:r>
            <a:r>
              <a:rPr lang="en-IN"/>
              <a:t>Intervention </a:t>
            </a:r>
            <a:r>
              <a:rPr lang="en-IN" smtClean="0"/>
              <a:t>required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Semi-Supervised (Mix of both)</a:t>
            </a:r>
          </a:p>
          <a:p>
            <a:pPr lvl="1"/>
            <a:r>
              <a:rPr lang="en-US" dirty="0" smtClean="0"/>
              <a:t>Reinforcement Learning (Training from User Feedback)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6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476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 to Dr. Shantanu Pathak</vt:lpstr>
      <vt:lpstr>Introduction to Artificial Intelligence</vt:lpstr>
      <vt:lpstr>Agenda</vt:lpstr>
      <vt:lpstr>What is AI?</vt:lpstr>
      <vt:lpstr>Expansion of AI</vt:lpstr>
      <vt:lpstr>Machine Learning</vt:lpstr>
      <vt:lpstr>Why Machine Learning?</vt:lpstr>
      <vt:lpstr>AI vs ML vs DL</vt:lpstr>
      <vt:lpstr>How a Machine Learns?</vt:lpstr>
      <vt:lpstr>What is Deep Learning ?</vt:lpstr>
      <vt:lpstr>Deep Learning Example</vt:lpstr>
      <vt:lpstr>What is Deep Learning</vt:lpstr>
      <vt:lpstr>Limitations of DL</vt:lpstr>
      <vt:lpstr>Reinforcement Learning</vt:lpstr>
      <vt:lpstr>Applications of AI</vt:lpstr>
      <vt:lpstr>Latest Trends in AI</vt:lpstr>
      <vt:lpstr>H/W and S/W Requirement 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Lenovo</dc:creator>
  <cp:lastModifiedBy>Lenovo</cp:lastModifiedBy>
  <cp:revision>118</cp:revision>
  <dcterms:created xsi:type="dcterms:W3CDTF">2021-01-06T03:55:07Z</dcterms:created>
  <dcterms:modified xsi:type="dcterms:W3CDTF">2023-12-21T10:08:50Z</dcterms:modified>
</cp:coreProperties>
</file>