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58" r:id="rId8"/>
    <p:sldId id="259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E038A-116E-4241-A7AE-5902DF5E69D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3F6BEAC-6112-4B5F-9BD3-813D6338CC6C}">
      <dgm:prSet phldrT="[Text]"/>
      <dgm:spPr/>
      <dgm:t>
        <a:bodyPr/>
        <a:lstStyle/>
        <a:p>
          <a:r>
            <a:rPr lang="en-US" dirty="0" smtClean="0"/>
            <a:t>Input</a:t>
          </a:r>
          <a:endParaRPr lang="en-IN" dirty="0"/>
        </a:p>
      </dgm:t>
    </dgm:pt>
    <dgm:pt modelId="{91386FD7-A23A-4D68-8D12-4EFD0DD2C5ED}" type="parTrans" cxnId="{92293492-0EC6-4B51-8CAC-CA66BD306C92}">
      <dgm:prSet/>
      <dgm:spPr/>
      <dgm:t>
        <a:bodyPr/>
        <a:lstStyle/>
        <a:p>
          <a:endParaRPr lang="en-IN"/>
        </a:p>
      </dgm:t>
    </dgm:pt>
    <dgm:pt modelId="{30685073-60CB-401F-B178-57534369573A}" type="sibTrans" cxnId="{92293492-0EC6-4B51-8CAC-CA66BD306C92}">
      <dgm:prSet/>
      <dgm:spPr/>
      <dgm:t>
        <a:bodyPr/>
        <a:lstStyle/>
        <a:p>
          <a:endParaRPr lang="en-IN"/>
        </a:p>
      </dgm:t>
    </dgm:pt>
    <dgm:pt modelId="{32CFA80E-6E2F-4EA3-92E5-CB43AE4BD7F2}">
      <dgm:prSet phldrT="[Text]"/>
      <dgm:spPr/>
      <dgm:t>
        <a:bodyPr/>
        <a:lstStyle/>
        <a:p>
          <a:r>
            <a:rPr lang="en-US" dirty="0" smtClean="0"/>
            <a:t>Gross Features</a:t>
          </a:r>
          <a:endParaRPr lang="en-IN" dirty="0"/>
        </a:p>
      </dgm:t>
    </dgm:pt>
    <dgm:pt modelId="{832C50C3-F0C7-4F5F-9855-19E978B1EA9C}" type="parTrans" cxnId="{C31B042F-A749-4DFF-A506-21F4BCAAA64B}">
      <dgm:prSet/>
      <dgm:spPr/>
      <dgm:t>
        <a:bodyPr/>
        <a:lstStyle/>
        <a:p>
          <a:endParaRPr lang="en-IN"/>
        </a:p>
      </dgm:t>
    </dgm:pt>
    <dgm:pt modelId="{1DD39F22-6DC2-464F-915A-120AAEEED231}" type="sibTrans" cxnId="{C31B042F-A749-4DFF-A506-21F4BCAAA64B}">
      <dgm:prSet/>
      <dgm:spPr/>
      <dgm:t>
        <a:bodyPr/>
        <a:lstStyle/>
        <a:p>
          <a:endParaRPr lang="en-IN"/>
        </a:p>
      </dgm:t>
    </dgm:pt>
    <dgm:pt modelId="{5A9D5082-1B64-4996-8048-2F5ABFDA266C}">
      <dgm:prSet phldrT="[Text]"/>
      <dgm:spPr/>
      <dgm:t>
        <a:bodyPr/>
        <a:lstStyle/>
        <a:p>
          <a:r>
            <a:rPr lang="en-US" dirty="0" smtClean="0"/>
            <a:t>Subtle Features</a:t>
          </a:r>
          <a:endParaRPr lang="en-IN" dirty="0"/>
        </a:p>
      </dgm:t>
    </dgm:pt>
    <dgm:pt modelId="{D7379069-0B5F-46B7-9038-7ADFA51368A3}" type="parTrans" cxnId="{AAF16457-0B39-4812-BFFF-30F042D5E4B5}">
      <dgm:prSet/>
      <dgm:spPr/>
      <dgm:t>
        <a:bodyPr/>
        <a:lstStyle/>
        <a:p>
          <a:endParaRPr lang="en-IN"/>
        </a:p>
      </dgm:t>
    </dgm:pt>
    <dgm:pt modelId="{E74B8E3B-8061-49BE-ABBE-90623E7EAA33}" type="sibTrans" cxnId="{AAF16457-0B39-4812-BFFF-30F042D5E4B5}">
      <dgm:prSet/>
      <dgm:spPr/>
      <dgm:t>
        <a:bodyPr/>
        <a:lstStyle/>
        <a:p>
          <a:endParaRPr lang="en-IN"/>
        </a:p>
      </dgm:t>
    </dgm:pt>
    <dgm:pt modelId="{4C7ABC23-F36F-4FA5-8DD7-2785E9D91D76}">
      <dgm:prSet phldrT="[Text]"/>
      <dgm:spPr/>
      <dgm:t>
        <a:bodyPr/>
        <a:lstStyle/>
        <a:p>
          <a:r>
            <a:rPr lang="en-US" dirty="0" smtClean="0"/>
            <a:t>Output Formatting</a:t>
          </a:r>
          <a:endParaRPr lang="en-IN" dirty="0"/>
        </a:p>
      </dgm:t>
    </dgm:pt>
    <dgm:pt modelId="{0800C112-A2A2-4649-A5D1-AC99DB5135C2}" type="parTrans" cxnId="{BFF06DAF-3E63-4D49-AAA2-DDBD61A45C40}">
      <dgm:prSet/>
      <dgm:spPr/>
      <dgm:t>
        <a:bodyPr/>
        <a:lstStyle/>
        <a:p>
          <a:endParaRPr lang="en-IN"/>
        </a:p>
      </dgm:t>
    </dgm:pt>
    <dgm:pt modelId="{6CDF5DB5-D266-4200-A56D-15DF00DCCF08}" type="sibTrans" cxnId="{BFF06DAF-3E63-4D49-AAA2-DDBD61A45C40}">
      <dgm:prSet/>
      <dgm:spPr/>
      <dgm:t>
        <a:bodyPr/>
        <a:lstStyle/>
        <a:p>
          <a:endParaRPr lang="en-IN"/>
        </a:p>
      </dgm:t>
    </dgm:pt>
    <dgm:pt modelId="{092D6590-3F44-4029-949D-09FA3F291736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IN" dirty="0"/>
        </a:p>
      </dgm:t>
    </dgm:pt>
    <dgm:pt modelId="{18465B9F-6B5E-4AB5-ADE5-86C943048558}" type="parTrans" cxnId="{B193D8BA-7A35-439E-AF6C-229296BCC7DE}">
      <dgm:prSet/>
      <dgm:spPr/>
      <dgm:t>
        <a:bodyPr/>
        <a:lstStyle/>
        <a:p>
          <a:endParaRPr lang="en-IN"/>
        </a:p>
      </dgm:t>
    </dgm:pt>
    <dgm:pt modelId="{4E3FFF54-2BEF-4020-B05A-00DC3442F5B6}" type="sibTrans" cxnId="{B193D8BA-7A35-439E-AF6C-229296BCC7DE}">
      <dgm:prSet/>
      <dgm:spPr/>
      <dgm:t>
        <a:bodyPr/>
        <a:lstStyle/>
        <a:p>
          <a:endParaRPr lang="en-IN"/>
        </a:p>
      </dgm:t>
    </dgm:pt>
    <dgm:pt modelId="{125A45BA-9B50-44E7-88B7-0114C9094D80}" type="pres">
      <dgm:prSet presAssocID="{A83E038A-116E-4241-A7AE-5902DF5E69D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2103C9-DA10-425D-B1A3-A257ED0B573C}" type="pres">
      <dgm:prSet presAssocID="{93F6BEAC-6112-4B5F-9BD3-813D6338CC6C}" presName="node" presStyleLbl="node1" presStyleIdx="0" presStyleCnt="5" custScaleX="1004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C6BDA5-10DC-43E5-BA60-41168E34E25F}" type="pres">
      <dgm:prSet presAssocID="{30685073-60CB-401F-B178-57534369573A}" presName="sibTrans" presStyleCnt="0"/>
      <dgm:spPr/>
    </dgm:pt>
    <dgm:pt modelId="{044CA56A-D47B-416C-ABEB-45B5B0171DBC}" type="pres">
      <dgm:prSet presAssocID="{32CFA80E-6E2F-4EA3-92E5-CB43AE4BD7F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C95FAC-EBBF-4F29-8C58-401967256A96}" type="pres">
      <dgm:prSet presAssocID="{1DD39F22-6DC2-464F-915A-120AAEEED231}" presName="sibTrans" presStyleCnt="0"/>
      <dgm:spPr/>
    </dgm:pt>
    <dgm:pt modelId="{D6B61046-D305-4B11-B1F7-7C9D2929D5C1}" type="pres">
      <dgm:prSet presAssocID="{5A9D5082-1B64-4996-8048-2F5ABFDA266C}" presName="node" presStyleLbl="node1" presStyleIdx="2" presStyleCnt="5" custLinFactNeighborX="-2964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DDF195-4F64-4C28-8167-C95392A19FCA}" type="pres">
      <dgm:prSet presAssocID="{E74B8E3B-8061-49BE-ABBE-90623E7EAA33}" presName="sibTrans" presStyleCnt="0"/>
      <dgm:spPr/>
    </dgm:pt>
    <dgm:pt modelId="{3BB6A534-BAF4-4E1F-80DE-58A94B352B5A}" type="pres">
      <dgm:prSet presAssocID="{4C7ABC23-F36F-4FA5-8DD7-2785E9D91D7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7A0DF4-B544-4B7C-A37F-53B586B74488}" type="pres">
      <dgm:prSet presAssocID="{6CDF5DB5-D266-4200-A56D-15DF00DCCF08}" presName="sibTrans" presStyleCnt="0"/>
      <dgm:spPr/>
    </dgm:pt>
    <dgm:pt modelId="{1A6D31E1-2482-4C9A-BBD6-B0C3D74903FD}" type="pres">
      <dgm:prSet presAssocID="{092D6590-3F44-4029-949D-09FA3F29173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193D8BA-7A35-439E-AF6C-229296BCC7DE}" srcId="{A83E038A-116E-4241-A7AE-5902DF5E69D9}" destId="{092D6590-3F44-4029-949D-09FA3F291736}" srcOrd="4" destOrd="0" parTransId="{18465B9F-6B5E-4AB5-ADE5-86C943048558}" sibTransId="{4E3FFF54-2BEF-4020-B05A-00DC3442F5B6}"/>
    <dgm:cxn modelId="{C31B042F-A749-4DFF-A506-21F4BCAAA64B}" srcId="{A83E038A-116E-4241-A7AE-5902DF5E69D9}" destId="{32CFA80E-6E2F-4EA3-92E5-CB43AE4BD7F2}" srcOrd="1" destOrd="0" parTransId="{832C50C3-F0C7-4F5F-9855-19E978B1EA9C}" sibTransId="{1DD39F22-6DC2-464F-915A-120AAEEED231}"/>
    <dgm:cxn modelId="{A0493CA8-5F5D-4671-81D8-B4668FAE9C05}" type="presOf" srcId="{93F6BEAC-6112-4B5F-9BD3-813D6338CC6C}" destId="{832103C9-DA10-425D-B1A3-A257ED0B573C}" srcOrd="0" destOrd="0" presId="urn:microsoft.com/office/officeart/2005/8/layout/hList6"/>
    <dgm:cxn modelId="{AAF16457-0B39-4812-BFFF-30F042D5E4B5}" srcId="{A83E038A-116E-4241-A7AE-5902DF5E69D9}" destId="{5A9D5082-1B64-4996-8048-2F5ABFDA266C}" srcOrd="2" destOrd="0" parTransId="{D7379069-0B5F-46B7-9038-7ADFA51368A3}" sibTransId="{E74B8E3B-8061-49BE-ABBE-90623E7EAA33}"/>
    <dgm:cxn modelId="{4790C0AC-8703-462C-89DE-2C4956D2B0D7}" type="presOf" srcId="{5A9D5082-1B64-4996-8048-2F5ABFDA266C}" destId="{D6B61046-D305-4B11-B1F7-7C9D2929D5C1}" srcOrd="0" destOrd="0" presId="urn:microsoft.com/office/officeart/2005/8/layout/hList6"/>
    <dgm:cxn modelId="{92293492-0EC6-4B51-8CAC-CA66BD306C92}" srcId="{A83E038A-116E-4241-A7AE-5902DF5E69D9}" destId="{93F6BEAC-6112-4B5F-9BD3-813D6338CC6C}" srcOrd="0" destOrd="0" parTransId="{91386FD7-A23A-4D68-8D12-4EFD0DD2C5ED}" sibTransId="{30685073-60CB-401F-B178-57534369573A}"/>
    <dgm:cxn modelId="{1BCB722E-400E-45D4-B6E1-725BCDAC1FDE}" type="presOf" srcId="{4C7ABC23-F36F-4FA5-8DD7-2785E9D91D76}" destId="{3BB6A534-BAF4-4E1F-80DE-58A94B352B5A}" srcOrd="0" destOrd="0" presId="urn:microsoft.com/office/officeart/2005/8/layout/hList6"/>
    <dgm:cxn modelId="{532E4F43-0CAE-44C6-A822-B4CC98022136}" type="presOf" srcId="{092D6590-3F44-4029-949D-09FA3F291736}" destId="{1A6D31E1-2482-4C9A-BBD6-B0C3D74903FD}" srcOrd="0" destOrd="0" presId="urn:microsoft.com/office/officeart/2005/8/layout/hList6"/>
    <dgm:cxn modelId="{BFF06DAF-3E63-4D49-AAA2-DDBD61A45C40}" srcId="{A83E038A-116E-4241-A7AE-5902DF5E69D9}" destId="{4C7ABC23-F36F-4FA5-8DD7-2785E9D91D76}" srcOrd="3" destOrd="0" parTransId="{0800C112-A2A2-4649-A5D1-AC99DB5135C2}" sibTransId="{6CDF5DB5-D266-4200-A56D-15DF00DCCF08}"/>
    <dgm:cxn modelId="{B7182A9F-751A-49B2-B150-67C0510167B9}" type="presOf" srcId="{A83E038A-116E-4241-A7AE-5902DF5E69D9}" destId="{125A45BA-9B50-44E7-88B7-0114C9094D80}" srcOrd="0" destOrd="0" presId="urn:microsoft.com/office/officeart/2005/8/layout/hList6"/>
    <dgm:cxn modelId="{BB089A5E-AADA-4CAE-B5D3-CFBA20D97276}" type="presOf" srcId="{32CFA80E-6E2F-4EA3-92E5-CB43AE4BD7F2}" destId="{044CA56A-D47B-416C-ABEB-45B5B0171DBC}" srcOrd="0" destOrd="0" presId="urn:microsoft.com/office/officeart/2005/8/layout/hList6"/>
    <dgm:cxn modelId="{DEA5EF71-70C5-491C-A079-A4F7EF515B62}" type="presParOf" srcId="{125A45BA-9B50-44E7-88B7-0114C9094D80}" destId="{832103C9-DA10-425D-B1A3-A257ED0B573C}" srcOrd="0" destOrd="0" presId="urn:microsoft.com/office/officeart/2005/8/layout/hList6"/>
    <dgm:cxn modelId="{6265C78D-E770-4C3F-98A1-675415C4B211}" type="presParOf" srcId="{125A45BA-9B50-44E7-88B7-0114C9094D80}" destId="{D8C6BDA5-10DC-43E5-BA60-41168E34E25F}" srcOrd="1" destOrd="0" presId="urn:microsoft.com/office/officeart/2005/8/layout/hList6"/>
    <dgm:cxn modelId="{A86D42D8-4DEB-44EB-A210-2386A083B39E}" type="presParOf" srcId="{125A45BA-9B50-44E7-88B7-0114C9094D80}" destId="{044CA56A-D47B-416C-ABEB-45B5B0171DBC}" srcOrd="2" destOrd="0" presId="urn:microsoft.com/office/officeart/2005/8/layout/hList6"/>
    <dgm:cxn modelId="{CCC2DCED-FA21-4283-8583-9BCAEDBA3C50}" type="presParOf" srcId="{125A45BA-9B50-44E7-88B7-0114C9094D80}" destId="{BDC95FAC-EBBF-4F29-8C58-401967256A96}" srcOrd="3" destOrd="0" presId="urn:microsoft.com/office/officeart/2005/8/layout/hList6"/>
    <dgm:cxn modelId="{BACC64D1-F8E7-41C3-8133-01CD6C0E7F8A}" type="presParOf" srcId="{125A45BA-9B50-44E7-88B7-0114C9094D80}" destId="{D6B61046-D305-4B11-B1F7-7C9D2929D5C1}" srcOrd="4" destOrd="0" presId="urn:microsoft.com/office/officeart/2005/8/layout/hList6"/>
    <dgm:cxn modelId="{8491644A-454C-4890-823B-D1D57A6006A4}" type="presParOf" srcId="{125A45BA-9B50-44E7-88B7-0114C9094D80}" destId="{CDDDF195-4F64-4C28-8167-C95392A19FCA}" srcOrd="5" destOrd="0" presId="urn:microsoft.com/office/officeart/2005/8/layout/hList6"/>
    <dgm:cxn modelId="{F3A9E782-616D-4F5C-8F05-3A207D2F25BA}" type="presParOf" srcId="{125A45BA-9B50-44E7-88B7-0114C9094D80}" destId="{3BB6A534-BAF4-4E1F-80DE-58A94B352B5A}" srcOrd="6" destOrd="0" presId="urn:microsoft.com/office/officeart/2005/8/layout/hList6"/>
    <dgm:cxn modelId="{7036450D-AF25-420A-96A0-D7C34168CE71}" type="presParOf" srcId="{125A45BA-9B50-44E7-88B7-0114C9094D80}" destId="{387A0DF4-B544-4B7C-A37F-53B586B74488}" srcOrd="7" destOrd="0" presId="urn:microsoft.com/office/officeart/2005/8/layout/hList6"/>
    <dgm:cxn modelId="{19E8148D-2F59-43A3-AAAF-5F2C08F21698}" type="presParOf" srcId="{125A45BA-9B50-44E7-88B7-0114C9094D80}" destId="{1A6D31E1-2482-4C9A-BBD6-B0C3D74903FD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103C9-DA10-425D-B1A3-A257ED0B573C}">
      <dsp:nvSpPr>
        <dsp:cNvPr id="0" name=""/>
        <dsp:cNvSpPr/>
      </dsp:nvSpPr>
      <dsp:spPr>
        <a:xfrm rot="16200000">
          <a:off x="-1179048" y="1180346"/>
          <a:ext cx="4351338" cy="19906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939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Input</a:t>
          </a:r>
          <a:endParaRPr lang="en-IN" sz="2800" kern="1200" dirty="0"/>
        </a:p>
      </dsp:txBody>
      <dsp:txXfrm rot="5400000">
        <a:off x="1299" y="870267"/>
        <a:ext cx="1990644" cy="2610802"/>
      </dsp:txXfrm>
    </dsp:sp>
    <dsp:sp modelId="{044CA56A-D47B-416C-ABEB-45B5B0171DBC}">
      <dsp:nvSpPr>
        <dsp:cNvPr id="0" name=""/>
        <dsp:cNvSpPr/>
      </dsp:nvSpPr>
      <dsp:spPr>
        <a:xfrm rot="16200000">
          <a:off x="955891" y="1184696"/>
          <a:ext cx="4351338" cy="1981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939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Gross Features</a:t>
          </a:r>
          <a:endParaRPr lang="en-IN" sz="2800" kern="1200" dirty="0"/>
        </a:p>
      </dsp:txBody>
      <dsp:txXfrm rot="5400000">
        <a:off x="2140588" y="870267"/>
        <a:ext cx="1981944" cy="2610802"/>
      </dsp:txXfrm>
    </dsp:sp>
    <dsp:sp modelId="{D6B61046-D305-4B11-B1F7-7C9D2929D5C1}">
      <dsp:nvSpPr>
        <dsp:cNvPr id="0" name=""/>
        <dsp:cNvSpPr/>
      </dsp:nvSpPr>
      <dsp:spPr>
        <a:xfrm rot="16200000">
          <a:off x="3042413" y="1184696"/>
          <a:ext cx="4351338" cy="1981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939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Subtle Features</a:t>
          </a:r>
          <a:endParaRPr lang="en-IN" sz="2800" kern="1200" dirty="0"/>
        </a:p>
      </dsp:txBody>
      <dsp:txXfrm rot="5400000">
        <a:off x="4227110" y="870267"/>
        <a:ext cx="1981944" cy="2610802"/>
      </dsp:txXfrm>
    </dsp:sp>
    <dsp:sp modelId="{3BB6A534-BAF4-4E1F-80DE-58A94B352B5A}">
      <dsp:nvSpPr>
        <dsp:cNvPr id="0" name=""/>
        <dsp:cNvSpPr/>
      </dsp:nvSpPr>
      <dsp:spPr>
        <a:xfrm rot="16200000">
          <a:off x="5217071" y="1184696"/>
          <a:ext cx="4351338" cy="1981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939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Output Formatting</a:t>
          </a:r>
          <a:endParaRPr lang="en-IN" sz="2800" kern="1200" dirty="0"/>
        </a:p>
      </dsp:txBody>
      <dsp:txXfrm rot="5400000">
        <a:off x="6401768" y="870267"/>
        <a:ext cx="1981944" cy="2610802"/>
      </dsp:txXfrm>
    </dsp:sp>
    <dsp:sp modelId="{1A6D31E1-2482-4C9A-BBD6-B0C3D74903FD}">
      <dsp:nvSpPr>
        <dsp:cNvPr id="0" name=""/>
        <dsp:cNvSpPr/>
      </dsp:nvSpPr>
      <dsp:spPr>
        <a:xfrm rot="16200000">
          <a:off x="7347661" y="1184696"/>
          <a:ext cx="4351338" cy="19819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939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Output</a:t>
          </a:r>
          <a:endParaRPr lang="en-IN" sz="2800" kern="1200" dirty="0"/>
        </a:p>
      </dsp:txBody>
      <dsp:txXfrm rot="5400000">
        <a:off x="8532358" y="870267"/>
        <a:ext cx="1981944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128-47AB-45C4-914F-358CB13E0BB4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28F6-4DEC-4D4C-BF7B-CCF4C2B6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128-47AB-45C4-914F-358CB13E0BB4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28F6-4DEC-4D4C-BF7B-CCF4C2B6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66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128-47AB-45C4-914F-358CB13E0BB4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28F6-4DEC-4D4C-BF7B-CCF4C2B6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4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128-47AB-45C4-914F-358CB13E0BB4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28F6-4DEC-4D4C-BF7B-CCF4C2B6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16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128-47AB-45C4-914F-358CB13E0BB4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28F6-4DEC-4D4C-BF7B-CCF4C2B6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128-47AB-45C4-914F-358CB13E0BB4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28F6-4DEC-4D4C-BF7B-CCF4C2B6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6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128-47AB-45C4-914F-358CB13E0BB4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28F6-4DEC-4D4C-BF7B-CCF4C2B6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22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128-47AB-45C4-914F-358CB13E0BB4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28F6-4DEC-4D4C-BF7B-CCF4C2B6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128-47AB-45C4-914F-358CB13E0BB4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28F6-4DEC-4D4C-BF7B-CCF4C2B6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128-47AB-45C4-914F-358CB13E0BB4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28F6-4DEC-4D4C-BF7B-CCF4C2B6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9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128-47AB-45C4-914F-358CB13E0BB4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28F6-4DEC-4D4C-BF7B-CCF4C2B6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0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C128-47AB-45C4-914F-358CB13E0BB4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28F6-4DEC-4D4C-BF7B-CCF4C2B6A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9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 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93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Derivative of Loss / </a:t>
            </a:r>
            <a:r>
              <a:rPr lang="en-US" dirty="0" smtClean="0"/>
              <a:t>Error in Weight Update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4" y="1822450"/>
            <a:ext cx="5114171" cy="4351338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US" i="1" dirty="0"/>
              <a:t>The </a:t>
            </a:r>
            <a:r>
              <a:rPr lang="en-US" b="1" i="1" dirty="0"/>
              <a:t>derivative </a:t>
            </a:r>
            <a:r>
              <a:rPr lang="en-US" i="1" dirty="0"/>
              <a:t>of the loss function dictates whether to increase or decrease weights.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A </a:t>
            </a:r>
            <a:r>
              <a:rPr lang="en-US" i="1" dirty="0"/>
              <a:t>positive derivative would mean decrease the weights and </a:t>
            </a:r>
            <a:r>
              <a:rPr lang="en-US" i="1" dirty="0" smtClean="0"/>
              <a:t>negative would </a:t>
            </a:r>
            <a:r>
              <a:rPr lang="en-US" i="1" dirty="0"/>
              <a:t>mean increase the weights. </a:t>
            </a:r>
            <a:endParaRPr lang="en-US" i="1" dirty="0" smtClean="0"/>
          </a:p>
          <a:p>
            <a:endParaRPr lang="en-US" b="1" i="1" dirty="0"/>
          </a:p>
          <a:p>
            <a:r>
              <a:rPr lang="en-US" b="1" i="1" dirty="0" smtClean="0"/>
              <a:t>The </a:t>
            </a:r>
            <a:r>
              <a:rPr lang="en-US" b="1" i="1" dirty="0"/>
              <a:t>steeper the slope the more incorrect the prediction was.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371" y="1825625"/>
            <a:ext cx="54014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2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Neuron Architecture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2182264"/>
            <a:ext cx="5943600" cy="3403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596" y="2182264"/>
            <a:ext cx="439163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9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of Multi Layer NN Architecture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1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Multi Layer NN Architecture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https://www.pnas.org/content/pnas/116/4/1074/F2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87" y="1825625"/>
            <a:ext cx="11000826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677"/>
            <a:ext cx="10515600" cy="1010750"/>
          </a:xfrm>
        </p:spPr>
        <p:txBody>
          <a:bodyPr/>
          <a:lstStyle/>
          <a:p>
            <a:r>
              <a:rPr lang="en-US" dirty="0" smtClean="0"/>
              <a:t>Popular Neural Networks &amp;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465385"/>
            <a:ext cx="11535507" cy="471157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Simple ANN </a:t>
            </a:r>
            <a:r>
              <a:rPr lang="en-US" dirty="0" smtClean="0"/>
              <a:t>-&gt; Classification/ </a:t>
            </a:r>
            <a:r>
              <a:rPr lang="en-US" dirty="0" smtClean="0"/>
              <a:t>Regression</a:t>
            </a:r>
          </a:p>
          <a:p>
            <a:r>
              <a:rPr lang="en-US" b="1" dirty="0" smtClean="0"/>
              <a:t>Convolutional NN (CNN)</a:t>
            </a:r>
            <a:r>
              <a:rPr lang="en-US" dirty="0" smtClean="0"/>
              <a:t>-&gt; Image Classification / object detection</a:t>
            </a:r>
            <a:endParaRPr lang="en-US" dirty="0" smtClean="0"/>
          </a:p>
          <a:p>
            <a:pPr lvl="1"/>
            <a:r>
              <a:rPr lang="en-US" dirty="0" err="1" smtClean="0"/>
              <a:t>Alexnet</a:t>
            </a:r>
            <a:r>
              <a:rPr lang="en-US" dirty="0" smtClean="0"/>
              <a:t> -&gt; Image </a:t>
            </a:r>
            <a:r>
              <a:rPr lang="en-US" dirty="0" smtClean="0"/>
              <a:t>classification ( based on CNN)</a:t>
            </a:r>
            <a:endParaRPr lang="en-US" dirty="0" smtClean="0"/>
          </a:p>
          <a:p>
            <a:pPr lvl="1"/>
            <a:r>
              <a:rPr lang="en-US" dirty="0" smtClean="0"/>
              <a:t>YOLO </a:t>
            </a:r>
            <a:r>
              <a:rPr lang="en-US" dirty="0" smtClean="0"/>
              <a:t>(You Only Look Once)-&gt; </a:t>
            </a:r>
            <a:r>
              <a:rPr lang="en-US" dirty="0" smtClean="0"/>
              <a:t>Object </a:t>
            </a:r>
            <a:r>
              <a:rPr lang="en-US" dirty="0" smtClean="0"/>
              <a:t>Detection</a:t>
            </a:r>
          </a:p>
          <a:p>
            <a:r>
              <a:rPr lang="en-US" b="1" dirty="0" smtClean="0"/>
              <a:t>Recurrent Neural Networks (RNN)-&gt; </a:t>
            </a:r>
            <a:r>
              <a:rPr lang="en-US" dirty="0" smtClean="0"/>
              <a:t>text processing, time series processing, audio processing</a:t>
            </a:r>
          </a:p>
          <a:p>
            <a:pPr lvl="1"/>
            <a:r>
              <a:rPr lang="en-US" b="1" dirty="0" smtClean="0"/>
              <a:t>LSTM</a:t>
            </a:r>
            <a:r>
              <a:rPr lang="en-US" dirty="0" smtClean="0"/>
              <a:t> ( Long Short Term Memory Networks)  </a:t>
            </a:r>
            <a:endParaRPr lang="en-US" dirty="0" smtClean="0"/>
          </a:p>
          <a:p>
            <a:r>
              <a:rPr lang="en-US" b="1" dirty="0"/>
              <a:t>Generative Adversarial </a:t>
            </a:r>
            <a:r>
              <a:rPr lang="en-US" b="1" dirty="0" smtClean="0"/>
              <a:t>NN (GAN) </a:t>
            </a:r>
            <a:r>
              <a:rPr lang="en-US" dirty="0">
                <a:sym typeface="Wingdings" panose="05000000000000000000" pitchFamily="2" charset="2"/>
              </a:rPr>
              <a:t> Generate images / </a:t>
            </a:r>
            <a:r>
              <a:rPr lang="en-US" dirty="0" smtClean="0">
                <a:sym typeface="Wingdings" panose="05000000000000000000" pitchFamily="2" charset="2"/>
              </a:rPr>
              <a:t>Text / Data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/>
              <a:t>Transformers</a:t>
            </a:r>
            <a:r>
              <a:rPr lang="en-US" dirty="0" smtClean="0"/>
              <a:t> -&gt; Natural Language Processing , Image </a:t>
            </a:r>
            <a:r>
              <a:rPr lang="en-US" dirty="0" smtClean="0"/>
              <a:t>processing</a:t>
            </a:r>
          </a:p>
          <a:p>
            <a:pPr lvl="1"/>
            <a:r>
              <a:rPr lang="en-US" b="1" dirty="0" smtClean="0"/>
              <a:t>BERT</a:t>
            </a:r>
            <a:r>
              <a:rPr lang="en-US" dirty="0" smtClean="0"/>
              <a:t> -&gt; text processing and summarization</a:t>
            </a:r>
            <a:endParaRPr lang="en-US" dirty="0" smtClean="0"/>
          </a:p>
          <a:p>
            <a:r>
              <a:rPr lang="en-US" b="1" dirty="0" smtClean="0"/>
              <a:t>Chat GPT </a:t>
            </a:r>
            <a:r>
              <a:rPr lang="en-US" dirty="0" smtClean="0"/>
              <a:t>(</a:t>
            </a:r>
            <a:r>
              <a:rPr lang="en-IN" b="1" dirty="0"/>
              <a:t>Generative Pre-trained </a:t>
            </a:r>
            <a:r>
              <a:rPr lang="en-IN" b="1" dirty="0" smtClean="0"/>
              <a:t>Transformer</a:t>
            </a:r>
            <a:r>
              <a:rPr lang="en-IN" dirty="0" smtClean="0"/>
              <a:t>) -&gt; </a:t>
            </a:r>
            <a:r>
              <a:rPr lang="en-IN" dirty="0" smtClean="0"/>
              <a:t>NLP(Natural Language Processing) </a:t>
            </a:r>
            <a:r>
              <a:rPr lang="en-IN" dirty="0" smtClean="0"/>
              <a:t>and Image</a:t>
            </a:r>
            <a:endParaRPr lang="en-US" dirty="0" smtClean="0"/>
          </a:p>
          <a:p>
            <a:r>
              <a:rPr lang="en-US" b="1" dirty="0" smtClean="0"/>
              <a:t>Auto-Encoders </a:t>
            </a:r>
            <a:r>
              <a:rPr lang="en-US" dirty="0" smtClean="0"/>
              <a:t>-&gt; Compression and De-noising the images / data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Deep-Fake</a:t>
            </a:r>
            <a:r>
              <a:rPr lang="en-US" dirty="0" smtClean="0">
                <a:sym typeface="Wingdings" panose="05000000000000000000" pitchFamily="2" charset="2"/>
              </a:rPr>
              <a:t> -&gt; generate fake real looking videos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02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Your Own NN?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12277"/>
            <a:ext cx="100173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Decisions to be Taken </a:t>
            </a:r>
            <a:r>
              <a:rPr lang="en-US" sz="3600" u="sng" dirty="0" smtClean="0">
                <a:sym typeface="Wingdings" panose="05000000000000000000" pitchFamily="2" charset="2"/>
              </a:rPr>
              <a:t> Fine tune Hyper parameters</a:t>
            </a:r>
            <a:endParaRPr lang="en-US" sz="3600" u="sng" dirty="0" smtClean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3600" dirty="0" smtClean="0"/>
              <a:t>Number of Layers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Number of Neurons in Each Layer</a:t>
            </a:r>
          </a:p>
          <a:p>
            <a:pPr marL="742950" lvl="1" indent="-285750">
              <a:buFontTx/>
              <a:buChar char="-"/>
            </a:pPr>
            <a:r>
              <a:rPr lang="en-US" sz="3600" dirty="0" smtClean="0"/>
              <a:t>Input Layer</a:t>
            </a:r>
          </a:p>
          <a:p>
            <a:pPr marL="742950" lvl="1" indent="-285750">
              <a:buFontTx/>
              <a:buChar char="-"/>
            </a:pPr>
            <a:r>
              <a:rPr lang="en-US" sz="3600" dirty="0" smtClean="0"/>
              <a:t>Output Layer</a:t>
            </a:r>
          </a:p>
          <a:p>
            <a:pPr marL="742950" lvl="1" indent="-285750">
              <a:buFontTx/>
              <a:buChar char="-"/>
            </a:pPr>
            <a:r>
              <a:rPr lang="en-US" sz="3600" dirty="0" smtClean="0"/>
              <a:t>Hidden Layer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Activation Function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Learning </a:t>
            </a:r>
            <a:r>
              <a:rPr lang="en-US" sz="3600" dirty="0" smtClean="0"/>
              <a:t>Rate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Optimization Function</a:t>
            </a:r>
            <a:endParaRPr lang="en-US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73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4000" dirty="0" smtClean="0"/>
              <a:t>Linear  f(x) = x so y = x</a:t>
            </a:r>
          </a:p>
          <a:p>
            <a:pPr lvl="1"/>
            <a:endParaRPr lang="en-US" sz="4000" dirty="0"/>
          </a:p>
          <a:p>
            <a:pPr lvl="1"/>
            <a:r>
              <a:rPr lang="en-US" sz="4000" dirty="0" smtClean="0"/>
              <a:t>Sigmoid</a:t>
            </a:r>
          </a:p>
          <a:p>
            <a:pPr lvl="1"/>
            <a:endParaRPr lang="en-US" sz="4000" dirty="0"/>
          </a:p>
          <a:p>
            <a:pPr lvl="1"/>
            <a:r>
              <a:rPr lang="en-US" sz="4000" dirty="0" err="1" smtClean="0"/>
              <a:t>TanH</a:t>
            </a:r>
            <a:r>
              <a:rPr lang="en-US" sz="4000" dirty="0" smtClean="0"/>
              <a:t> (Hyperbolic Tangent)</a:t>
            </a:r>
          </a:p>
          <a:p>
            <a:pPr lvl="1"/>
            <a:endParaRPr lang="en-US" sz="4000" dirty="0"/>
          </a:p>
          <a:p>
            <a:pPr lvl="1"/>
            <a:r>
              <a:rPr lang="en-US" sz="4000" dirty="0" err="1" smtClean="0"/>
              <a:t>ReLU</a:t>
            </a:r>
            <a:r>
              <a:rPr lang="en-US" sz="4000" dirty="0" smtClean="0"/>
              <a:t> ( Rectified Linear Unit)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9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Right Activation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Problem</a:t>
            </a:r>
          </a:p>
          <a:p>
            <a:pPr lvl="1"/>
            <a:r>
              <a:rPr lang="en-US" sz="3200" dirty="0" smtClean="0"/>
              <a:t>Linearly separable data</a:t>
            </a:r>
          </a:p>
          <a:p>
            <a:pPr lvl="1"/>
            <a:r>
              <a:rPr lang="en-US" sz="3200" dirty="0" smtClean="0"/>
              <a:t>Non-linearly separable</a:t>
            </a:r>
          </a:p>
          <a:p>
            <a:endParaRPr lang="en-US" sz="3600" dirty="0"/>
          </a:p>
          <a:p>
            <a:r>
              <a:rPr lang="en-US" sz="3600" dirty="0" smtClean="0"/>
              <a:t>Output</a:t>
            </a:r>
          </a:p>
          <a:p>
            <a:pPr lvl="1"/>
            <a:r>
              <a:rPr lang="en-US" sz="3200" dirty="0" smtClean="0"/>
              <a:t>Between 0-1</a:t>
            </a:r>
          </a:p>
          <a:p>
            <a:pPr lvl="1"/>
            <a:r>
              <a:rPr lang="en-US" sz="3200" dirty="0" smtClean="0"/>
              <a:t>Having Negative Values</a:t>
            </a:r>
          </a:p>
          <a:p>
            <a:endParaRPr lang="en-US" sz="3600" dirty="0"/>
          </a:p>
          <a:p>
            <a:r>
              <a:rPr lang="en-US" sz="3600" dirty="0" smtClean="0"/>
              <a:t>Speed of convergence of Various Activations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8695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Update in Back Propagation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W = W - </a:t>
            </a:r>
            <a:r>
              <a:rPr lang="en-US" sz="4400" dirty="0" err="1"/>
              <a:t>lr</a:t>
            </a:r>
            <a:r>
              <a:rPr lang="en-US" sz="4400" dirty="0"/>
              <a:t> * </a:t>
            </a:r>
            <a:r>
              <a:rPr lang="en-US" sz="4400" dirty="0" err="1"/>
              <a:t>delta_change</a:t>
            </a:r>
            <a:endParaRPr lang="en-US" sz="4400" dirty="0"/>
          </a:p>
          <a:p>
            <a:endParaRPr lang="en-US" dirty="0" smtClean="0"/>
          </a:p>
          <a:p>
            <a:r>
              <a:rPr lang="en-US" dirty="0" smtClean="0"/>
              <a:t>where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delta_change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error_at_layer</a:t>
            </a:r>
            <a:r>
              <a:rPr lang="en-US" dirty="0"/>
              <a:t> * </a:t>
            </a:r>
            <a:r>
              <a:rPr lang="en-US" dirty="0" err="1"/>
              <a:t>slope_of_layer_activation</a:t>
            </a:r>
            <a:endParaRPr lang="en-US" dirty="0"/>
          </a:p>
          <a:p>
            <a:r>
              <a:rPr lang="en-US" dirty="0" err="1"/>
              <a:t>lr</a:t>
            </a:r>
            <a:r>
              <a:rPr lang="en-US" dirty="0"/>
              <a:t> is learning rate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28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299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Neural Network Introduction</vt:lpstr>
      <vt:lpstr>Single Neuron Architecture</vt:lpstr>
      <vt:lpstr>Intuition of Multi Layer NN Architecture </vt:lpstr>
      <vt:lpstr>Intuition of Multi Layer NN Architecture </vt:lpstr>
      <vt:lpstr>Popular Neural Networks &amp; Tasks</vt:lpstr>
      <vt:lpstr>How to Create Your Own NN?</vt:lpstr>
      <vt:lpstr>Activation Functions</vt:lpstr>
      <vt:lpstr>Determining the Right Activation Function</vt:lpstr>
      <vt:lpstr>Weight Update in Back Propagation</vt:lpstr>
      <vt:lpstr>Derivative of Loss / Error in Weight Update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Introduction</dc:title>
  <dc:creator>Lenovo</dc:creator>
  <cp:lastModifiedBy>Lenovo</cp:lastModifiedBy>
  <cp:revision>48</cp:revision>
  <dcterms:created xsi:type="dcterms:W3CDTF">2021-05-01T02:51:05Z</dcterms:created>
  <dcterms:modified xsi:type="dcterms:W3CDTF">2023-12-23T07:37:04Z</dcterms:modified>
</cp:coreProperties>
</file>