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1" r:id="rId5"/>
    <p:sldId id="259" r:id="rId6"/>
    <p:sldId id="262" r:id="rId7"/>
    <p:sldId id="264"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EE47C-FB11-4C54-907A-A4ABCA17CF68}" type="slidenum">
              <a:rPr lang="en-CA" altLang="en-US"/>
              <a:pPr/>
              <a:t>6</a:t>
            </a:fld>
            <a:endParaRPr lang="en-CA" altLang="en-US"/>
          </a:p>
        </p:txBody>
      </p:sp>
      <p:sp>
        <p:nvSpPr>
          <p:cNvPr id="908290" name="Rectangle 2"/>
          <p:cNvSpPr>
            <a:spLocks noChangeArrowheads="1" noTextEdit="1"/>
          </p:cNvSpPr>
          <p:nvPr>
            <p:ph type="sldImg"/>
          </p:nvPr>
        </p:nvSpPr>
        <p:spPr>
          <a:xfrm>
            <a:off x="381000" y="685800"/>
            <a:ext cx="6096000" cy="3429000"/>
          </a:xfrm>
          <a:ln/>
        </p:spPr>
      </p:sp>
      <p:sp>
        <p:nvSpPr>
          <p:cNvPr id="908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472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80712-7704-4BF3-81E6-1738E81CEC55}" type="slidenum">
              <a:rPr lang="en-CA" altLang="en-US"/>
              <a:pPr/>
              <a:t>7</a:t>
            </a:fld>
            <a:endParaRPr lang="en-CA" altLang="en-US"/>
          </a:p>
        </p:txBody>
      </p:sp>
      <p:sp>
        <p:nvSpPr>
          <p:cNvPr id="828418" name="Rectangle 2"/>
          <p:cNvSpPr>
            <a:spLocks noChangeArrowheads="1" noTextEdit="1"/>
          </p:cNvSpPr>
          <p:nvPr>
            <p:ph type="sldImg"/>
          </p:nvPr>
        </p:nvSpPr>
        <p:spPr>
          <a:xfrm>
            <a:off x="381000" y="685800"/>
            <a:ext cx="6096000" cy="3429000"/>
          </a:xfrm>
          <a:ln/>
        </p:spPr>
      </p:sp>
      <p:sp>
        <p:nvSpPr>
          <p:cNvPr id="828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659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F7C71-B999-42BF-B00B-ADA545CFD31F}" type="slidenum">
              <a:rPr lang="en-CA" altLang="en-US"/>
              <a:pPr/>
              <a:t>8</a:t>
            </a:fld>
            <a:endParaRPr lang="en-CA" altLang="en-US"/>
          </a:p>
        </p:txBody>
      </p:sp>
      <p:sp>
        <p:nvSpPr>
          <p:cNvPr id="830466" name="Rectangle 2"/>
          <p:cNvSpPr>
            <a:spLocks noChangeArrowheads="1" noTextEdit="1"/>
          </p:cNvSpPr>
          <p:nvPr>
            <p:ph type="sldImg"/>
          </p:nvPr>
        </p:nvSpPr>
        <p:spPr>
          <a:xfrm>
            <a:off x="381000" y="685800"/>
            <a:ext cx="6096000" cy="3429000"/>
          </a:xfrm>
          <a:ln/>
        </p:spPr>
      </p:sp>
      <p:sp>
        <p:nvSpPr>
          <p:cNvPr id="83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950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21D7E-9F10-4F5B-889E-DC18964AF7A2}" type="slidenum">
              <a:rPr lang="en-CA" altLang="en-US"/>
              <a:pPr/>
              <a:t>9</a:t>
            </a:fld>
            <a:endParaRPr lang="en-CA" altLang="en-US"/>
          </a:p>
        </p:txBody>
      </p:sp>
      <p:sp>
        <p:nvSpPr>
          <p:cNvPr id="832514" name="Rectangle 2"/>
          <p:cNvSpPr>
            <a:spLocks noChangeArrowheads="1" noTextEdit="1"/>
          </p:cNvSpPr>
          <p:nvPr>
            <p:ph type="sldImg"/>
          </p:nvPr>
        </p:nvSpPr>
        <p:spPr>
          <a:xfrm>
            <a:off x="381000" y="685800"/>
            <a:ext cx="6096000" cy="3429000"/>
          </a:xfrm>
          <a:ln/>
        </p:spPr>
      </p:sp>
      <p:sp>
        <p:nvSpPr>
          <p:cNvPr id="83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837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1" y="303214"/>
            <a:ext cx="10394951" cy="9921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618" y="1600200"/>
            <a:ext cx="5427133"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49952" y="1600200"/>
            <a:ext cx="5429249"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245600" y="6400800"/>
            <a:ext cx="2540000" cy="457200"/>
          </a:xfrm>
        </p:spPr>
        <p:txBody>
          <a:bodyPr/>
          <a:lstStyle>
            <a:lvl1pPr>
              <a:defRPr/>
            </a:lvl1pPr>
          </a:lstStyle>
          <a:p>
            <a:r>
              <a:rPr lang="en-US" altLang="en-US"/>
              <a:t>Slide 27- </a:t>
            </a:r>
            <a:fld id="{F047788A-1E64-48C1-A8F8-3430D3AB5B75}" type="slidenum">
              <a:rPr lang="en-US" altLang="en-US"/>
              <a:pPr/>
              <a:t>‹#›</a:t>
            </a:fld>
            <a:endParaRPr lang="en-CA" altLang="en-US"/>
          </a:p>
        </p:txBody>
      </p:sp>
    </p:spTree>
    <p:extLst>
      <p:ext uri="{BB962C8B-B14F-4D97-AF65-F5344CB8AC3E}">
        <p14:creationId xmlns:p14="http://schemas.microsoft.com/office/powerpoint/2010/main" val="29697034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Structured and Unstructured Data</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Structured Data</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Fixed Structure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Fixed No of inputs / Variables / Columns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a:t>
            </a:r>
            <a:endParaRPr/>
          </a:p>
          <a:p>
            <a:pPr marL="228600" lvl="0" indent="-228600" algn="l" rtl="0">
              <a:lnSpc>
                <a:spcPct val="90000"/>
              </a:lnSpc>
              <a:spcBef>
                <a:spcPts val="1000"/>
              </a:spcBef>
              <a:spcAft>
                <a:spcPts val="0"/>
              </a:spcAft>
              <a:buClr>
                <a:schemeClr val="dk1"/>
              </a:buClr>
              <a:buSzPts val="2800"/>
              <a:buChar char="•"/>
            </a:pPr>
            <a:r>
              <a:rPr lang="en-US"/>
              <a:t>Database Table</a:t>
            </a:r>
            <a:endParaRPr/>
          </a:p>
          <a:p>
            <a:pPr marL="228600" lvl="0" indent="-228600" algn="l" rtl="0">
              <a:lnSpc>
                <a:spcPct val="90000"/>
              </a:lnSpc>
              <a:spcBef>
                <a:spcPts val="1000"/>
              </a:spcBef>
              <a:spcAft>
                <a:spcPts val="0"/>
              </a:spcAft>
              <a:buClr>
                <a:schemeClr val="dk1"/>
              </a:buClr>
              <a:buSzPts val="2800"/>
              <a:buChar char="•"/>
            </a:pPr>
            <a:r>
              <a:rPr lang="en-US"/>
              <a:t>Excel Files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Un-Structured Data</a:t>
            </a:r>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 Structure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Any number of inputs at any time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a:t>
            </a:r>
            <a:endParaRPr/>
          </a:p>
          <a:p>
            <a:pPr marL="228600" lvl="0" indent="-228600" algn="l" rtl="0">
              <a:lnSpc>
                <a:spcPct val="90000"/>
              </a:lnSpc>
              <a:spcBef>
                <a:spcPts val="1000"/>
              </a:spcBef>
              <a:spcAft>
                <a:spcPts val="0"/>
              </a:spcAft>
              <a:buClr>
                <a:schemeClr val="dk1"/>
              </a:buClr>
              <a:buSzPts val="2800"/>
              <a:buChar char="•"/>
            </a:pPr>
            <a:r>
              <a:rPr lang="en-US"/>
              <a:t>Text – new words / no of words per line</a:t>
            </a:r>
            <a:endParaRPr/>
          </a:p>
          <a:p>
            <a:pPr marL="228600" lvl="0" indent="-228600" algn="l" rtl="0">
              <a:lnSpc>
                <a:spcPct val="90000"/>
              </a:lnSpc>
              <a:spcBef>
                <a:spcPts val="1000"/>
              </a:spcBef>
              <a:spcAft>
                <a:spcPts val="0"/>
              </a:spcAft>
              <a:buClr>
                <a:schemeClr val="dk1"/>
              </a:buClr>
              <a:buSzPts val="2800"/>
              <a:buChar char="•"/>
            </a:pPr>
            <a:r>
              <a:rPr lang="en-US"/>
              <a:t>Video</a:t>
            </a:r>
            <a:endParaRPr/>
          </a:p>
          <a:p>
            <a:pPr marL="228600" lvl="0" indent="-228600" algn="l" rtl="0">
              <a:lnSpc>
                <a:spcPct val="90000"/>
              </a:lnSpc>
              <a:spcBef>
                <a:spcPts val="1000"/>
              </a:spcBef>
              <a:spcAft>
                <a:spcPts val="0"/>
              </a:spcAft>
              <a:buClr>
                <a:schemeClr val="dk1"/>
              </a:buClr>
              <a:buSzPts val="2800"/>
              <a:buChar char="•"/>
            </a:pPr>
            <a:r>
              <a:rPr lang="en-US"/>
              <a:t>Audio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341"/>
          <a:stretch/>
        </p:blipFill>
        <p:spPr>
          <a:xfrm>
            <a:off x="1371600" y="0"/>
            <a:ext cx="9130041" cy="6650182"/>
          </a:xfrm>
          <a:prstGeom prst="rect">
            <a:avLst/>
          </a:prstGeom>
        </p:spPr>
      </p:pic>
    </p:spTree>
    <p:extLst>
      <p:ext uri="{BB962C8B-B14F-4D97-AF65-F5344CB8AC3E}">
        <p14:creationId xmlns:p14="http://schemas.microsoft.com/office/powerpoint/2010/main" val="2295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Semi Structured</a:t>
            </a:r>
            <a:endParaRPr/>
          </a:p>
        </p:txBody>
      </p:sp>
      <p:sp>
        <p:nvSpPr>
          <p:cNvPr id="103" name="Google Shape;10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From Un-Structured to Structured</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Process the Data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a:t>
            </a:r>
            <a:endParaRPr/>
          </a:p>
          <a:p>
            <a:pPr marL="228600" lvl="0" indent="-228600" algn="l" rtl="0">
              <a:lnSpc>
                <a:spcPct val="90000"/>
              </a:lnSpc>
              <a:spcBef>
                <a:spcPts val="1000"/>
              </a:spcBef>
              <a:spcAft>
                <a:spcPts val="0"/>
              </a:spcAft>
              <a:buClr>
                <a:schemeClr val="dk1"/>
              </a:buClr>
              <a:buSzPts val="2800"/>
              <a:buChar char="•"/>
            </a:pPr>
            <a:r>
              <a:rPr lang="en-US"/>
              <a:t>XML</a:t>
            </a:r>
            <a:endParaRPr/>
          </a:p>
          <a:p>
            <a:pPr marL="228600" lvl="0" indent="-228600" algn="l" rtl="0">
              <a:lnSpc>
                <a:spcPct val="90000"/>
              </a:lnSpc>
              <a:spcBef>
                <a:spcPts val="1000"/>
              </a:spcBef>
              <a:spcAft>
                <a:spcPts val="0"/>
              </a:spcAft>
              <a:buClr>
                <a:schemeClr val="dk1"/>
              </a:buClr>
              <a:buSzPts val="2800"/>
              <a:buChar char="•"/>
            </a:pPr>
            <a:r>
              <a:rPr lang="en-US"/>
              <a:t>JSON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Extracting names of people/ organization from news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r>
              <a:rPr lang="en-US" altLang="en-US" sz="3200" dirty="0" smtClean="0"/>
              <a:t>Semi Structured</a:t>
            </a:r>
            <a:endParaRPr lang="en-US" altLang="en-US" sz="3200" dirty="0"/>
          </a:p>
        </p:txBody>
      </p:sp>
      <p:sp>
        <p:nvSpPr>
          <p:cNvPr id="907267" name="Rectangle 3"/>
          <p:cNvSpPr>
            <a:spLocks noGrp="1" noChangeArrowheads="1"/>
          </p:cNvSpPr>
          <p:nvPr>
            <p:ph type="body" idx="1"/>
          </p:nvPr>
        </p:nvSpPr>
        <p:spPr/>
        <p:txBody>
          <a:bodyPr/>
          <a:lstStyle/>
          <a:p>
            <a:pPr>
              <a:lnSpc>
                <a:spcPct val="90000"/>
              </a:lnSpc>
            </a:pPr>
            <a:r>
              <a:rPr lang="en-US" altLang="en-US" sz="2400" b="1"/>
              <a:t>Semi-Structured</a:t>
            </a:r>
            <a:r>
              <a:rPr lang="en-US" altLang="en-US" sz="2400"/>
              <a:t> Data:</a:t>
            </a:r>
          </a:p>
          <a:p>
            <a:pPr lvl="1">
              <a:lnSpc>
                <a:spcPct val="90000"/>
              </a:lnSpc>
            </a:pPr>
            <a:r>
              <a:rPr lang="en-US" altLang="en-US"/>
              <a:t>In some applications, data is collected in an ad-hoc manner before it is known how it will be stored and managed.</a:t>
            </a:r>
          </a:p>
          <a:p>
            <a:pPr lvl="1">
              <a:lnSpc>
                <a:spcPct val="90000"/>
              </a:lnSpc>
            </a:pPr>
            <a:r>
              <a:rPr lang="en-US" altLang="en-US"/>
              <a:t>This data may have a certain structure, but not all the information collected will have identical structure. This type of data is known as </a:t>
            </a:r>
            <a:r>
              <a:rPr lang="en-US" altLang="en-US" b="1"/>
              <a:t>semi-structured</a:t>
            </a:r>
            <a:r>
              <a:rPr lang="en-US" altLang="en-US"/>
              <a:t> data.</a:t>
            </a:r>
          </a:p>
          <a:p>
            <a:pPr lvl="1">
              <a:lnSpc>
                <a:spcPct val="90000"/>
              </a:lnSpc>
            </a:pPr>
            <a:r>
              <a:rPr lang="en-US" altLang="en-US"/>
              <a:t>In semi-structured data, the schema information is mixed in with the data values, since each data object can have different attributes that are not known in advance. Hence, this type of data is sometimes referred to as self-describing data.</a:t>
            </a:r>
          </a:p>
        </p:txBody>
      </p:sp>
    </p:spTree>
    <p:extLst>
      <p:ext uri="{BB962C8B-B14F-4D97-AF65-F5344CB8AC3E}">
        <p14:creationId xmlns:p14="http://schemas.microsoft.com/office/powerpoint/2010/main" val="217020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p:cNvSpPr>
            <a:spLocks noGrp="1" noChangeArrowheads="1"/>
          </p:cNvSpPr>
          <p:nvPr>
            <p:ph type="title"/>
          </p:nvPr>
        </p:nvSpPr>
        <p:spPr/>
        <p:txBody>
          <a:bodyPr/>
          <a:lstStyle/>
          <a:p>
            <a:r>
              <a:rPr lang="en-US" altLang="en-US" sz="3200" dirty="0" smtClean="0"/>
              <a:t>Semi Structured</a:t>
            </a:r>
            <a:endParaRPr lang="en-US" altLang="en-US" sz="3200" dirty="0"/>
          </a:p>
        </p:txBody>
      </p:sp>
      <p:sp>
        <p:nvSpPr>
          <p:cNvPr id="827397" name="Rectangle 5"/>
          <p:cNvSpPr>
            <a:spLocks noGrp="1" noChangeArrowheads="1"/>
          </p:cNvSpPr>
          <p:nvPr>
            <p:ph type="body" idx="1"/>
          </p:nvPr>
        </p:nvSpPr>
        <p:spPr/>
        <p:txBody>
          <a:bodyPr/>
          <a:lstStyle/>
          <a:p>
            <a:r>
              <a:rPr lang="en-US" altLang="en-US" dirty="0"/>
              <a:t>Semi-structured data may be </a:t>
            </a:r>
            <a:br>
              <a:rPr lang="en-US" altLang="en-US" dirty="0"/>
            </a:br>
            <a:r>
              <a:rPr lang="en-US" altLang="en-US" dirty="0"/>
              <a:t>displayed as a directed graph... </a:t>
            </a:r>
          </a:p>
          <a:p>
            <a:pPr lvl="1"/>
            <a:r>
              <a:rPr lang="en-US" altLang="en-US" dirty="0"/>
              <a:t>The labels or tags on the directed edges represent the schema names—the names of attributes, object types (or entity types or classes), and relationships. </a:t>
            </a:r>
          </a:p>
          <a:p>
            <a:pPr lvl="1"/>
            <a:r>
              <a:rPr lang="en-US" altLang="en-US" dirty="0"/>
              <a:t>The internal nodes represent individual objects or composite attributes. </a:t>
            </a:r>
          </a:p>
          <a:p>
            <a:pPr lvl="1"/>
            <a:r>
              <a:rPr lang="en-US" altLang="en-US" dirty="0"/>
              <a:t>The leaf nodes represent actual data values of simple (atomic) attributes.</a:t>
            </a:r>
          </a:p>
        </p:txBody>
      </p:sp>
      <p:pic>
        <p:nvPicPr>
          <p:cNvPr id="827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03213"/>
            <a:ext cx="3124200" cy="2197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077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4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084620" y="498186"/>
            <a:ext cx="6669088" cy="5902614"/>
          </a:xfrm>
        </p:spPr>
      </p:pic>
      <p:sp>
        <p:nvSpPr>
          <p:cNvPr id="829448" name="Rectangle 8"/>
          <p:cNvSpPr>
            <a:spLocks noGrp="1" noChangeArrowheads="1"/>
          </p:cNvSpPr>
          <p:nvPr>
            <p:ph type="title"/>
          </p:nvPr>
        </p:nvSpPr>
        <p:spPr>
          <a:xfrm>
            <a:off x="131619" y="498186"/>
            <a:ext cx="5521036" cy="895639"/>
          </a:xfrm>
        </p:spPr>
        <p:txBody>
          <a:bodyPr/>
          <a:lstStyle/>
          <a:p>
            <a:r>
              <a:rPr lang="en-US" altLang="en-US" sz="3200" dirty="0" smtClean="0"/>
              <a:t>Semi Structured </a:t>
            </a:r>
            <a:r>
              <a:rPr lang="en-US" altLang="en-US" sz="3200" dirty="0"/>
              <a:t>data as a </a:t>
            </a:r>
            <a:r>
              <a:rPr lang="en-US" altLang="en-US" sz="3200" dirty="0" smtClean="0"/>
              <a:t>graph</a:t>
            </a:r>
            <a:endParaRPr lang="en-US" altLang="en-US" sz="3200" dirty="0"/>
          </a:p>
        </p:txBody>
      </p:sp>
    </p:spTree>
    <p:extLst>
      <p:ext uri="{BB962C8B-B14F-4D97-AF65-F5344CB8AC3E}">
        <p14:creationId xmlns:p14="http://schemas.microsoft.com/office/powerpoint/2010/main" val="1805937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3" name="Rectangle 5"/>
          <p:cNvSpPr>
            <a:spLocks noGrp="1" noChangeArrowheads="1"/>
          </p:cNvSpPr>
          <p:nvPr>
            <p:ph type="title"/>
          </p:nvPr>
        </p:nvSpPr>
        <p:spPr>
          <a:xfrm>
            <a:off x="180111" y="608013"/>
            <a:ext cx="4197926" cy="992187"/>
          </a:xfrm>
        </p:spPr>
        <p:txBody>
          <a:bodyPr>
            <a:normAutofit fontScale="90000"/>
          </a:bodyPr>
          <a:lstStyle/>
          <a:p>
            <a:r>
              <a:rPr lang="en-US" altLang="en-US" dirty="0"/>
              <a:t>XML Hierarchical (Tree) Data Model </a:t>
            </a:r>
            <a:br>
              <a:rPr lang="en-US" altLang="en-US" dirty="0"/>
            </a:br>
            <a:endParaRPr lang="en-US" altLang="en-US" dirty="0"/>
          </a:p>
        </p:txBody>
      </p:sp>
      <p:sp>
        <p:nvSpPr>
          <p:cNvPr id="831495" name="Rectangle 7"/>
          <p:cNvSpPr>
            <a:spLocks noGrp="1" noChangeArrowheads="1"/>
          </p:cNvSpPr>
          <p:nvPr>
            <p:ph type="body" sz="half" idx="1"/>
          </p:nvPr>
        </p:nvSpPr>
        <p:spPr>
          <a:xfrm>
            <a:off x="128540" y="2944091"/>
            <a:ext cx="5427133" cy="3110345"/>
          </a:xfrm>
        </p:spPr>
        <p:txBody>
          <a:bodyPr/>
          <a:lstStyle/>
          <a:p>
            <a:r>
              <a:rPr lang="en-US" altLang="en-US" dirty="0" smtClean="0"/>
              <a:t>A </a:t>
            </a:r>
            <a:r>
              <a:rPr lang="en-US" altLang="en-US" dirty="0"/>
              <a:t>complex XML element called &lt;projects&gt;</a:t>
            </a:r>
          </a:p>
        </p:txBody>
      </p:sp>
      <p:pic>
        <p:nvPicPr>
          <p:cNvPr id="83149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555673" y="138545"/>
            <a:ext cx="5874327" cy="6594764"/>
          </a:xfrm>
        </p:spPr>
      </p:pic>
    </p:spTree>
    <p:extLst>
      <p:ext uri="{BB962C8B-B14F-4D97-AF65-F5344CB8AC3E}">
        <p14:creationId xmlns:p14="http://schemas.microsoft.com/office/powerpoint/2010/main" val="3525571943"/>
      </p:ext>
    </p:extLst>
  </p:cSld>
  <p:clrMapOvr>
    <a:masterClrMapping/>
  </p:clrMapOvr>
  <p:transition spd="med"/>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199</Words>
  <Application>Microsoft Office PowerPoint</Application>
  <PresentationFormat>Widescreen</PresentationFormat>
  <Paragraphs>45</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Structured and Unstructured Data</vt:lpstr>
      <vt:lpstr>Structured Data</vt:lpstr>
      <vt:lpstr>Un-Structured Data</vt:lpstr>
      <vt:lpstr>PowerPoint Presentation</vt:lpstr>
      <vt:lpstr>Semi Structured</vt:lpstr>
      <vt:lpstr>Semi Structured</vt:lpstr>
      <vt:lpstr>Semi Structured</vt:lpstr>
      <vt:lpstr>Semi Structured data as a graph</vt:lpstr>
      <vt:lpstr>XML Hierarchical (Tree) Data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and Unstructured Data</dc:title>
  <cp:lastModifiedBy>cdacstaff</cp:lastModifiedBy>
  <cp:revision>6</cp:revision>
  <dcterms:modified xsi:type="dcterms:W3CDTF">2023-06-20T07:09:42Z</dcterms:modified>
</cp:coreProperties>
</file>