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9" autoAdjust="0"/>
    <p:restoredTop sz="94660"/>
  </p:normalViewPr>
  <p:slideViewPr>
    <p:cSldViewPr snapToGrid="0">
      <p:cViewPr varScale="1">
        <p:scale>
          <a:sx n="81" d="100"/>
          <a:sy n="81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88019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8938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887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1920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8428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789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1979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7531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9591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3395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87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Supervised and Unsupervised Learning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What AI can Do or Can’t Do?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Machine Learning Algorithms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876800"/>
          </a:xfrm>
        </p:spPr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Support Vector Machine</a:t>
            </a:r>
          </a:p>
          <a:p>
            <a:pPr lvl="1"/>
            <a:r>
              <a:rPr lang="en-US" dirty="0" smtClean="0"/>
              <a:t>Decision Tree</a:t>
            </a:r>
          </a:p>
          <a:p>
            <a:r>
              <a:rPr lang="en-US" dirty="0" smtClean="0"/>
              <a:t>Un-Supervised Learning</a:t>
            </a:r>
          </a:p>
          <a:p>
            <a:pPr lvl="1"/>
            <a:r>
              <a:rPr lang="en-US" dirty="0" smtClean="0"/>
              <a:t>K means Clustering</a:t>
            </a:r>
          </a:p>
          <a:p>
            <a:pPr lvl="1"/>
            <a:r>
              <a:rPr lang="en-US" dirty="0" smtClean="0"/>
              <a:t>Hierarchical Clustering</a:t>
            </a:r>
          </a:p>
          <a:p>
            <a:pPr lvl="1"/>
            <a:r>
              <a:rPr lang="en-US" dirty="0" smtClean="0"/>
              <a:t>DBSCAN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09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AI Can Do </a:t>
            </a:r>
            <a:r>
              <a:rPr lang="en-US" b="1" i="1"/>
              <a:t>EASILY</a:t>
            </a:r>
            <a:r>
              <a:rPr lang="en-US"/>
              <a:t> (as of) TODAY!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Learn Mapping between input and output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Whatever Human can decide with 1 sec of thought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Recognizing a regular visitor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Sentiment of Review / Message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Analyze reports using formulas / Statistics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AI Can Do </a:t>
            </a:r>
            <a:r>
              <a:rPr lang="en-US" b="1" i="1" u="sng">
                <a:solidFill>
                  <a:schemeClr val="accent2"/>
                </a:solidFill>
              </a:rPr>
              <a:t>WITH Lot of Efforts </a:t>
            </a:r>
            <a:r>
              <a:rPr lang="en-US"/>
              <a:t>(as of) TODAY!</a:t>
            </a:r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Learn Complex mapping from text dialogues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Question Answering Systems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learn complex relation between images and Text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Image Scenario Description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Limitation: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learn from existing data only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Cannot generalize the mappings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Existing data may have gender bias / may haw race bias 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AI </a:t>
            </a:r>
            <a:r>
              <a:rPr lang="en-US" b="1">
                <a:solidFill>
                  <a:srgbClr val="FF0000"/>
                </a:solidFill>
              </a:rPr>
              <a:t>Can’t</a:t>
            </a:r>
            <a:r>
              <a:rPr lang="en-US"/>
              <a:t> Do (as of) TODAY!</a:t>
            </a: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Generating Complex reports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Understand meaning of Image / Language / Audio / text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Distinguish between Very Similar Inputs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Empathy towards users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Generalizing the mappings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3821" y="3780430"/>
            <a:ext cx="6346209" cy="2688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Limiting AI ?</a:t>
            </a: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Fast Degrading Data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Drift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Concept Drift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Purposeful Garbage Data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Sources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Reliance on Single source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Basically It’s a </a:t>
            </a:r>
            <a:r>
              <a:rPr lang="en-US" b="1" i="1" u="sng"/>
              <a:t>DUMB machine</a:t>
            </a:r>
            <a:r>
              <a:rPr lang="en-US"/>
              <a:t>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a Machine Learns?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Learn Mapping Between Input and Output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a machine learn on its own 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Supervised (Training Required)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Un-Supervised (No training required)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Reinforcement Learning ( Continuous Training)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Supervised Learning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566317"/>
            <a:ext cx="10515600" cy="101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Human intervention required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Training Dataset requires labels / expert opinion</a:t>
            </a:r>
            <a:endParaRPr/>
          </a:p>
        </p:txBody>
      </p:sp>
      <p:grpSp>
        <p:nvGrpSpPr>
          <p:cNvPr id="98" name="Google Shape;98;p15"/>
          <p:cNvGrpSpPr/>
          <p:nvPr/>
        </p:nvGrpSpPr>
        <p:grpSpPr>
          <a:xfrm>
            <a:off x="2856152" y="5137566"/>
            <a:ext cx="6085284" cy="960834"/>
            <a:chOff x="5357" y="305400"/>
            <a:chExt cx="6085284" cy="960834"/>
          </a:xfrm>
        </p:grpSpPr>
        <p:sp>
          <p:nvSpPr>
            <p:cNvPr id="99" name="Google Shape;99;p15"/>
            <p:cNvSpPr/>
            <p:nvPr/>
          </p:nvSpPr>
          <p:spPr>
            <a:xfrm>
              <a:off x="5357" y="305400"/>
              <a:ext cx="1601390" cy="960834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 txBox="1"/>
            <p:nvPr/>
          </p:nvSpPr>
          <p:spPr>
            <a:xfrm>
              <a:off x="33499" y="333542"/>
              <a:ext cx="1545106" cy="904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  <a:endParaRPr sz="2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766887" y="587245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BDD0E9"/>
                </a:gs>
                <a:gs pos="50000">
                  <a:srgbClr val="B0C9E9"/>
                </a:gs>
                <a:gs pos="100000">
                  <a:srgbClr val="96B0D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1766887" y="666674"/>
              <a:ext cx="237646" cy="238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247304" y="305400"/>
              <a:ext cx="1601390" cy="960834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 txBox="1"/>
            <p:nvPr/>
          </p:nvSpPr>
          <p:spPr>
            <a:xfrm>
              <a:off x="2275446" y="333542"/>
              <a:ext cx="1545106" cy="904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Machine</a:t>
              </a:r>
              <a:endParaRPr sz="2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4008834" y="587245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BDD0E9"/>
                </a:gs>
                <a:gs pos="50000">
                  <a:srgbClr val="B0C9E9"/>
                </a:gs>
                <a:gs pos="100000">
                  <a:srgbClr val="96B0D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 txBox="1"/>
            <p:nvPr/>
          </p:nvSpPr>
          <p:spPr>
            <a:xfrm>
              <a:off x="4008834" y="666674"/>
              <a:ext cx="237646" cy="238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489251" y="305400"/>
              <a:ext cx="1601390" cy="960834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 txBox="1"/>
            <p:nvPr/>
          </p:nvSpPr>
          <p:spPr>
            <a:xfrm>
              <a:off x="4517393" y="333542"/>
              <a:ext cx="1545106" cy="904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 sz="2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15"/>
          <p:cNvSpPr/>
          <p:nvPr/>
        </p:nvSpPr>
        <p:spPr>
          <a:xfrm>
            <a:off x="2732751" y="3218523"/>
            <a:ext cx="3047002" cy="147076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Training from Expert Opinion / Labels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5208249" y="4760728"/>
            <a:ext cx="357190" cy="285752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6279819" y="3974910"/>
            <a:ext cx="3410090" cy="7143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Patterns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6351257" y="4760728"/>
            <a:ext cx="357190" cy="285752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5851191" y="4189224"/>
            <a:ext cx="357190" cy="35719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6279818" y="2891880"/>
            <a:ext cx="3410091" cy="95409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Mapping of Input and Labels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838200" y="133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Un-Supervised Learning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485775" y="1071563"/>
            <a:ext cx="10919128" cy="225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u="sng"/>
              <a:t>NO</a:t>
            </a:r>
            <a:r>
              <a:rPr lang="en-US" b="1"/>
              <a:t> </a:t>
            </a:r>
            <a:r>
              <a:rPr lang="en-US"/>
              <a:t>Human intervention required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Only Data is Provided for training No Labels / Expert Opinions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Machine only groups similar patterns together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 Identify non regular / Outlier Patterns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 also be used to compress the input / denoize the input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grpSp>
        <p:nvGrpSpPr>
          <p:cNvPr id="121" name="Google Shape;121;p16"/>
          <p:cNvGrpSpPr/>
          <p:nvPr/>
        </p:nvGrpSpPr>
        <p:grpSpPr>
          <a:xfrm>
            <a:off x="2842504" y="5301340"/>
            <a:ext cx="6085284" cy="960834"/>
            <a:chOff x="5357" y="305400"/>
            <a:chExt cx="6085284" cy="960834"/>
          </a:xfrm>
        </p:grpSpPr>
        <p:sp>
          <p:nvSpPr>
            <p:cNvPr id="122" name="Google Shape;122;p16"/>
            <p:cNvSpPr/>
            <p:nvPr/>
          </p:nvSpPr>
          <p:spPr>
            <a:xfrm>
              <a:off x="5357" y="305400"/>
              <a:ext cx="1601390" cy="960834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33499" y="333542"/>
              <a:ext cx="1545106" cy="904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  <a:endParaRPr sz="2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1766887" y="587245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BDD0E9"/>
                </a:gs>
                <a:gs pos="50000">
                  <a:srgbClr val="B0C9E9"/>
                </a:gs>
                <a:gs pos="100000">
                  <a:srgbClr val="96B0D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1766887" y="666674"/>
              <a:ext cx="237646" cy="238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247304" y="305400"/>
              <a:ext cx="1601390" cy="960834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 txBox="1"/>
            <p:nvPr/>
          </p:nvSpPr>
          <p:spPr>
            <a:xfrm>
              <a:off x="2275446" y="333542"/>
              <a:ext cx="1545106" cy="904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Machine</a:t>
              </a:r>
              <a:endParaRPr sz="2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4008834" y="587245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BDD0E9"/>
                </a:gs>
                <a:gs pos="50000">
                  <a:srgbClr val="B0C9E9"/>
                </a:gs>
                <a:gs pos="100000">
                  <a:srgbClr val="96B0D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4008834" y="666674"/>
              <a:ext cx="237646" cy="238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4489251" y="305400"/>
              <a:ext cx="1601390" cy="960834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4517393" y="333542"/>
              <a:ext cx="1545106" cy="904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 sz="2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16"/>
          <p:cNvSpPr/>
          <p:nvPr/>
        </p:nvSpPr>
        <p:spPr>
          <a:xfrm>
            <a:off x="2719103" y="3382297"/>
            <a:ext cx="3047002" cy="147076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Training from ONLY Data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5194601" y="4924502"/>
            <a:ext cx="357190" cy="285752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6266171" y="4138684"/>
            <a:ext cx="3287262" cy="7143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Patterns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6337609" y="4924502"/>
            <a:ext cx="357190" cy="285752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5837543" y="4352998"/>
            <a:ext cx="357190" cy="35719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6266171" y="3375367"/>
            <a:ext cx="3287262" cy="7143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Grouping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Confusing Example Resolution in Supervised / unsupervised Learning</a:t>
            </a:r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 more samples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 complex features / columns / variables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Reinforcement Learning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Intelligent Agent in an environment takes decisions and learns from them based on feedback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Its Mix of Supervised &amp; Un-servised Learning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Exploration Vs Exploitation</a:t>
            </a:r>
            <a:endParaRPr/>
          </a:p>
        </p:txBody>
      </p:sp>
      <p:sp>
        <p:nvSpPr>
          <p:cNvPr id="150" name="Google Shape;150;p18" descr="data:image/png;base64,iVBORw0KGgoAAAANSUhEUgAAAWoAAACLCAMAAAB/aSNCAAAAe1BMVEX////+/v4AAACMjIz6+vrs7Ozy8vK8vLzPz8+kpKRLS0tlZWWfn58WFhaqqqp+fn7h4eHZ2dldXV3Hx8eysrIlJSV4eHg7Ozvt7e0sLCxaWlpubm7AwMCWlpY2NjaNjY1BQUFTU1MaGhpGRkaEhIQhISFqamoMDAwxMTE3W3UTAAARaklEQVR4nO2di3qqOhBGJyGEKIiJICI3Ran6/k+4Ey4KaK1QcdfLf87Xba0gLofJZDJJAD766KOPPvroo48++uij1xeS/6OOR8j/Oh7zEYIe2BD0OeqjHFlnaL0OenchQjkzukroH6PuKkKZN8HdtVxx5UM+pn2ziG9j7LkO6ybHNnHC0MeybxRSpF281Xsdzb42gsDHqm+SvPspWx506a5VM9dFirDAM/qx6tuEgOgxjrp73DzYQ2Dh6ONBbhMCKtIl7X00x3Hfg99NCHSWpH0Pll/UMvx4kNuEkB4dZr0PBrowdXLXK3qcHmohKirm0XLWfK7L8eRpUaMHhamSkcVK1EYdddf3f17Uj+p7SdQbPHZlNN1E3fmrfl7Uj3Mf6CB71pswInrUQN3xNM+LGpzxo7Qv8hiLqTWv+2pj6pRp1SInDcdcKTo9TY7fyBOj9npkfX6p9aSGmixwClVvsPpR5pSO3UQys6rBhKdGPYs6ZzN7aV4YdewoX320UgcvsKg3jpVll4ZdPIOnxVNPjjp7zBspX/3lRRSaEYi3dHGcGyxhtiARU/1J5jIi/3UiIlyHgm/j1KAvgHraNe3TQ8rdJqntQzsC8fGULtZU9bjHOMGzvTRfdpCP1gJgnJibBCc6n+PJwi/s/qlRP8SqJWpO8n9PVq3Y2diBFVamnGJB9EBejb4MdCKWcwQBDnXiYgso9qD0Jwr1I653gNDMy93g4Do2fDXU6rdxQoCrS+B4BCpHmoGFuXxkSP4BpgB0aQI5XSRZr2N7cLnkiVFDFWE0rFqipT7fzqk0b2Xa/iQD82skP2yMXUgPErV/mBWoiw9P1g+JktwBGDzOqqtwuY46Lj+ZIW1ZKNSbTHqSZLlcLhIDgiVRVj1rWvVkvR1vB9V4kt9i99aDUOdCRLE+oZad9TETTBjYBFc6beVGMpglebPnS/e9JOiIugwCH+Krx8+OujTsGupINnnqQbrXdRzKR5pEHUv7BomeKdSAFGqq2m5UdWH44BHIK6BWqgV7M+znTsXGtiQcWAHGmnTOB+a7WL4mnedWHQBZbixa2PVDgr3nRw2O7IjUI5CtVnhxPfUAInM7ZRtp5jyV3tuTr5yayleb0qKdYOs/sAszPOrBM9cW3kwZj2T4dqYi7OaygZQXoYtvxw9fBTU40yGVjVW0cQi/Lgx4ERz4RA8nP43RvgxqM11pw2kV5Ik97xJqGGG8xF8OlGm9726wV0GNTHuAtzjJwodM5GOLF0hSx2B53x1dGxl6EdQwLGoZ3LmNZvHia66f4WVQw7Coi+xze8S80ymKuHro5vvpUZeugUeH3iU3qp+++1j1jypGWpAebQ99YalCsux5Udfz1QP7asirmxxPlUf2mp+hyiNH/pOiDmVX+KSBI5BcVFiTLa2N0nYYzAG+2bLha/ZeBTXhhomDfuk5kWB7+GzTy6BGlFkp3msO76poirHH/MEDkJdBDUSPLO/Qa3BkG0c6Gb4k62VQI6IzN57uZh1lerHLHuA+Xgm1ZC0c1x51k227jtAfMmXghVBL2D7noqM4L9z08CWdv0SN6o9Ov/RDjX4dbxXRG7ldZbTX/CgD6TeoG1lJVAfVC/XvSf9t/cqqSzbHmtrjH3qi7n8lz6BfOhB2pKjHv0VdDk+9rHqjLpoS+5i5FLj0dor4VdQt4z0dJZaPKJz7b7qA+rb2mLjTEeXp0gbdmtqU7vBKPpe5auYxmKrk9qgCNScqpuJc3gA6IE4RlUasC0mXcsTVX8TXW6GuCg5/ZO2ZjrfWp2OhHzLHNGGEHTDNaLZT/a5LqNNwY1AzSE3qbsGXb2vPULzdrVcQHWYByRZm+m5Wreq/b2ih9jYgi9om+CMExkY5EOeLAsdCHnsJ9fjgkKkHJNUoJhEOwYxpKsCZQIRHerTRIXs7q75tLtxoP84ESNTghrv1EhiGeGKa5j76xqrXFtBl5rrmARZiFSZ0zoFHVjiHaCJvEk/66vl7oD5OEgEWAa81ZJehE65HHtYl6mjiUOMrR72Wva9I/w619OpfXhzHI9BGW7GPEqJvd671BcZBviaTqF/fqkvPXA4dQbaDyCyXbziGB23gVJUbYiFRW1uAeK5QM6wDl7b6LWpyMACMGKJ0DmnqgbFEwCbyH4BMhjLGO6AGEccMCLDYJWK7cLgrI4J4JD+5LdxYXOpdjA7aLETRl8sPnhfsHV1GINo2k0C/8dXyL2AlzJg78nuagaoqZ9hw0r0fzVWxl83Gm5dHTcDBtpo/Yi/dcMbNMTfm6ql4w2E+H8W5oZ5JGAwh4jDQDQGMS78jvzGD57fCJdSZI89imKH6RzOAmTpCrjllmS1UnTPbecbUf9Cn/i8qfLUhrXhnA2ZA5/oqVN5zLZ/febCURr+OunaaL6G+phfvkhfKHQgQOwywy7GaGA9aCG6isIM1hqU0wnHU9aw/o34LuE0VqMOxoDOFWt39JWrZ7MUpLKN7oa7DPc2JPY5av75y1CSRDmThKkvWsa7lDmRpAWzjO6Ju6gj3zVDLcCBOk5SOJvE6A+vLcVWcvNrNKUwiIIsrqI8z5RvPzorpKKUqq0bwLlQvKm8WZfvv6sSQ3WpXug0SMd8B8F0ZUoDqkTj6981ijpnKgxrPBo0+aMOBDF8E8FdV68IUPOvpfiDFoorXjBGB67mW1gzTLqEGpmlWHL0t6Qp1dW8jVGuqqqeveVME/CDvhknz2YuoQcNcPzxuQuNfU9lbRMeJrSfM7cq2b8RkrEJas/cvo57NZKzTu1706VWlm/ovbMXxWodWj/oiapWjJuug37u8gE6oe8YG0lfjlLa+p4uoDeyyzOS93uUVVEPd+86O1cIajWcuovYWo0HWDngWnYYGaL/VUgQBNN1TIPXb4gy1mtoz12CRqWDvTWPro1XL+KBXZiKWHoFNKM2uo1ardDCIl+VI7jvqaNU8yWfBdz5BqlE6jcFe8h9QW5hI3C7w7RBVgk+go1V7Ub4iTFehyLEtA4Exqn9Ps3MHEi3nBkLmQtBUf8e83gm1YYNqs3ozmDaGalJczzDlzaIuhYByysP3JF11YejCNfZZ3+1o5GHj+vABGjdCjWZmb2TTt0Yde6vVNq0qbrpKBoqWj25ArV6hjch7ppyKJKpQpXcjGYKodRa7s84PIbdYdT2j9W7KfTVJ8yFWTPW91ceDtKt0rjmQ87O3A+0rTuwx5f2NK7nfSty5VVtjjQCbpSEN7rIVzVVffeHlzXc85rrOX/dNKmwoVUZ0HxUOpDohPy6H9it1Q31GldRT5mevfmj80jNOuKgCdZFBle56dWXA5XZ1RN2mipDjujb75rVA9Bvl3/rCb0/gV+95D5UDXvn9QsBw/oNVA+Nt1BRP+SJuX4u8RCridZ/d5/pqk9r6vba+LLowpQtBF0ysjzqi1pzm0Qh8LEDbtmfIIkLtCU6n2pBLQdVXhVpp3hofGLkn6jurI2qHt4wX3D3iy1HTlyEg/giPxWNHcYhz2Duvgzpqpvrk5wpTc+e0b1ziR5MxfWC7WLwTP6zvs9jQX0B97kCwEwengNsvwmkqzHzh3sehLkK9CMd3uZMGQU0W2Kj9+hNq0RyZVKltysttGaS/9hd6bt9+NL+wQOTAUtNV1ql+Dw/yF1C7ovVBvDVAmhFhA1L51ynP22w+wj+WtN5d6jv25u0L7KW/gHrVdCCq1JoBC1ns+lHoUPB43pMQ+eaVd7/Y61L+Ops8D+of3qK1LCyqfmicMk8o1Pkos1hh59Lhg0p5jmzC7uGsB0eNfl6o08qHf4ijnUbc8l6hbC6RbF794vgC9f9ICj4LarUmqgXXFoqAWPbBdWuB92dTYarZqiS3au2D+kwtBxLi+RV9BZwY+Wq9ODBnpmnOgkLj8Xi7HY/XySJZHBbJfDP5Dw5E6WlQyyjt+qbtPGZCU4mNfazW98l3UCmVb9MVGZGjZIcfqz5Ty6p/ktoJFJwdxlcneKFGs1gPdC+NNvxCZ3nTBmrUu0L8L6DmRV6JGOWOWqjMNbZO2kQNcWjulExx4ZRu+JspkK33rqNGZ9n1m/UXUGtOhfZE+tww26gD7GVK3nmxlCrVuvQF3Cgk5o3awpYDeWbUroDT+FLRa9AFat+n7bg6WFSf/87+G+VFWDU1UIveBUPDoF52ihVE00erJGrsZN4PDiRIaPFqBIZNHMvlQEZFdWCsM8uHaEQiW/ml2FV4hEWFnYfwdkQMK0LUiI18oRj1tLqtYkZdKyIgpnhn1woAFOriN+oGxW4c5TW0dP07+AuoW5k9ecV7NcW9fdIzqz52d8yv8TLFewE7rOZo7zDNpAMJsYfnIJY4navkyQibk3Sj7DVZbxcLHC6WY6wK62O82OKAIoRnk/UWz5CxxklYaxuzPVO3GIq8Lxkn9U4O/AXU5/nq+QhIu107s+pNnEtN0FZ76zA8BUMyVaNlua/28NrR4ZDoiEwxAxsnHJG5/ILWeETQDk+JxM/BxdKCHVUiLjGifAcqoU5zsmptIu8FHifFGJhLW7pxSb8/gfp8FIbPtbPbsW3VM5x3dNSWRjsVJtIkADpJi00VC9RC7ZLrqqlRkr6dtx9TTGCxlq53pTZgZPKM63ylr+leR2rbKbWaQxt1tjHsYF8NN34tcyVHrSttr+5NnQ6yM93vHIj6jL4axG1WBpw5kIRWrelur/aKWkjMGaYwWxQRiKd23olzl0KTWb61qHqBRK3chlagNggex6tVnMoD8lX7mfxuctS169vY4V3GjgeYM9HVqltDA0hao0hJ2ZmonPZ5s3gMC3Z7mqNGBTsLTqg1rJpEKunWUaMTah8fzCCYmSFvoq5JNotId4OSV8zyvmt01Gn7afe6jAFWue2I2mj5aqqYZUApUK6glyc9s+octbK+CrV80cGMFMMjaisPsPVN+B3qYottoKLcbPuI+mTWZbDHV/leo50n3Nc+2f3TCr+MQHRvNdJ0mrpE2ARIOf3u+7j6hFq1auMU1VCLfGEBQ/L7BjUEatII2iUUXbHqoj6BOt68ikDavcafp/j072deEZl3i6tzB1IErn7hn9WtpoGjhTbQoAiez1DjTBVrZJkAM99ZOBmDmkWZt4NZ3iyq4fUZtrnxNSYlatUsJmmF2slXNTKZjKTlUflENYWa7xcxasbVlZH7lvgu2PsvBbYdrdoWZVZayAaoKmpDXHpPXTYkYk3Lv9aHBhCsZkW2NXUgDmXcS6aa+us0UFhck4OlVldEdIrxXp4KokC5kpH881RTvSRTRi1izKQdS7+QuPI9gnx76EBeujHzWl2Y2uX+qZplifpixd03WuUE9dG40UgTDvmaDDorW80m6nZmryjQKn9WBaT5I5/r9V/LbBYcn5PfKidFeXhxVnJ6ba5mZu9PkVYOxMxulubIDxqFRfse5jt+W4WKPkosvYTyFOG2nlk5+sbyJmjMkz+tRHBkXNVKH4uGT4+ac+trfy7VRv2XWJOOO1mI+MawtbHPX5VxRaeHKpt8qgsubbcq3T0dWlUnVtxqOUWoH1OqhXogaD1leB22AV1NGbG3JcxDsed3WigwC4VKs275wvvpTqMwg6jjF59vn8Wt5Q8dKv7kI+aDqGOt/aokyKYbXJaflh7g6HShGjH/H/rLqDtO1olZ1cgRgzVHYNDpwX+qA0Hob6PuJn7TnFGF+hed4r56LdTtmr3LIiIup0g9Uur2DOcvg9q4acgV8dHXf1iNSGVgx+KvhXh9xfxbPgjibpp3Qh/6qSVjG2f8RUifZfYuSXWwndU+uctkvxtVtO1ss470V0Ed3bLsjQpBDA8v3YfsIneUP9pvLPGA3RgfoxtRI1+ogadkZj5OwRwnltpi9EVQs9uKvtTmlaMsOGwmj9N8EVqMvwzp24WoYEaV9nuIbMMR9B2XL0GI6lxcLyG+rwTXaSOh+kZChLRLXoYUIccxhLfTL4pue7zX6edHH3300ZPoH8G/Smi6ESvFAAAAAElFTkSuQmCC"/>
          <p:cNvSpPr/>
          <p:nvPr/>
        </p:nvSpPr>
        <p:spPr>
          <a:xfrm>
            <a:off x="3132691" y="355566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7182" y="3903663"/>
            <a:ext cx="6117635" cy="2408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 Tasks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Prediction (Supervised)</a:t>
            </a:r>
          </a:p>
          <a:p>
            <a:pPr lvl="1"/>
            <a:r>
              <a:rPr lang="en-IN" dirty="0" smtClean="0"/>
              <a:t>Regression – predict a number</a:t>
            </a:r>
          </a:p>
          <a:p>
            <a:pPr lvl="2"/>
            <a:r>
              <a:rPr lang="en-IN" dirty="0" smtClean="0"/>
              <a:t>Ex. Predict product price based on raw material </a:t>
            </a:r>
          </a:p>
          <a:p>
            <a:pPr lvl="2"/>
            <a:r>
              <a:rPr lang="en-IN" dirty="0" smtClean="0"/>
              <a:t>Linear, Multivariate, Decision Tree and many other Regression methods are used.</a:t>
            </a:r>
          </a:p>
          <a:p>
            <a:pPr lvl="1"/>
            <a:r>
              <a:rPr lang="en-IN" dirty="0" smtClean="0"/>
              <a:t>Classification – predict a label / class</a:t>
            </a:r>
          </a:p>
          <a:p>
            <a:pPr lvl="2"/>
            <a:r>
              <a:rPr lang="en-IN" dirty="0" smtClean="0"/>
              <a:t>Ex. Predict Bank Loan Customer’s class either defaulter / regular</a:t>
            </a:r>
            <a:endParaRPr lang="en-IN" b="1" i="1" dirty="0" smtClean="0"/>
          </a:p>
          <a:p>
            <a:pPr lvl="2"/>
            <a:r>
              <a:rPr lang="en-IN" dirty="0" smtClean="0"/>
              <a:t>Naive Bayes, SVM, Decision Tree and many other methods are used</a:t>
            </a:r>
          </a:p>
          <a:p>
            <a:r>
              <a:rPr lang="en-IN" dirty="0" smtClean="0"/>
              <a:t>Forecasting (Supervised)</a:t>
            </a:r>
          </a:p>
          <a:p>
            <a:pPr lvl="1"/>
            <a:r>
              <a:rPr lang="en-IN" dirty="0" smtClean="0"/>
              <a:t>Predict future values – mostly numbers Ex. Share Market forecast</a:t>
            </a:r>
          </a:p>
          <a:p>
            <a:pPr lvl="1"/>
            <a:r>
              <a:rPr lang="en-IN" dirty="0" smtClean="0"/>
              <a:t>Can be seen as regression task</a:t>
            </a:r>
          </a:p>
          <a:p>
            <a:pPr lvl="1"/>
            <a:r>
              <a:rPr lang="en-IN" dirty="0" smtClean="0"/>
              <a:t>Models like ARIMA , and regression models are used</a:t>
            </a:r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474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897"/>
          </a:xfrm>
        </p:spPr>
        <p:txBody>
          <a:bodyPr/>
          <a:lstStyle/>
          <a:p>
            <a:r>
              <a:rPr lang="en-IN" dirty="0" smtClean="0"/>
              <a:t>Machine Learning Tasks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5333"/>
            <a:ext cx="10515600" cy="5508977"/>
          </a:xfrm>
        </p:spPr>
        <p:txBody>
          <a:bodyPr>
            <a:normAutofit/>
          </a:bodyPr>
          <a:lstStyle/>
          <a:p>
            <a:r>
              <a:rPr lang="en-IN" dirty="0"/>
              <a:t>Recommendation Systems (Supervised)</a:t>
            </a:r>
          </a:p>
          <a:p>
            <a:pPr lvl="1"/>
            <a:r>
              <a:rPr lang="en-IN" dirty="0"/>
              <a:t>Recommend best options </a:t>
            </a:r>
            <a:r>
              <a:rPr lang="en-IN" dirty="0" smtClean="0"/>
              <a:t>possible</a:t>
            </a:r>
          </a:p>
          <a:p>
            <a:pPr lvl="1"/>
            <a:r>
              <a:rPr lang="en-IN" dirty="0" smtClean="0"/>
              <a:t>Methods like Collaborative Filtering are used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Clustering (Un-Supervised)</a:t>
            </a:r>
          </a:p>
          <a:p>
            <a:pPr lvl="1"/>
            <a:r>
              <a:rPr lang="en-IN" dirty="0" smtClean="0"/>
              <a:t>Grouping Similar Items</a:t>
            </a:r>
          </a:p>
          <a:p>
            <a:pPr lvl="2"/>
            <a:r>
              <a:rPr lang="en-IN" dirty="0" smtClean="0"/>
              <a:t>Ex. </a:t>
            </a:r>
            <a:r>
              <a:rPr lang="en-IN" smtClean="0"/>
              <a:t>Group </a:t>
            </a:r>
            <a:r>
              <a:rPr lang="en-IN" smtClean="0"/>
              <a:t>books</a:t>
            </a:r>
            <a:r>
              <a:rPr lang="en-IN" smtClean="0"/>
              <a:t> </a:t>
            </a:r>
            <a:r>
              <a:rPr lang="en-IN" dirty="0" smtClean="0"/>
              <a:t>of similar theme</a:t>
            </a:r>
          </a:p>
          <a:p>
            <a:pPr lvl="2"/>
            <a:r>
              <a:rPr lang="en-IN" dirty="0" smtClean="0"/>
              <a:t>Algorithms like k-means &amp; DBSCAN clustering are used.</a:t>
            </a:r>
          </a:p>
          <a:p>
            <a:pPr lvl="2"/>
            <a:endParaRPr lang="en-IN" dirty="0" smtClean="0"/>
          </a:p>
          <a:p>
            <a:r>
              <a:rPr lang="en-IN" dirty="0" smtClean="0"/>
              <a:t>Outlier Detection / Fraud Detection ( Un-Supervised / Supervised)</a:t>
            </a:r>
          </a:p>
          <a:p>
            <a:pPr lvl="1"/>
            <a:r>
              <a:rPr lang="en-IN" dirty="0" smtClean="0"/>
              <a:t>Find the extreme values / outliers from data</a:t>
            </a:r>
          </a:p>
          <a:p>
            <a:pPr lvl="1"/>
            <a:r>
              <a:rPr lang="en-IN" dirty="0" smtClean="0"/>
              <a:t>Can be considered as classification / clustering task based on data</a:t>
            </a:r>
          </a:p>
          <a:p>
            <a:pPr lvl="1"/>
            <a:r>
              <a:rPr lang="en-IN" dirty="0" smtClean="0"/>
              <a:t>Algorithms like DBSCAN are used</a:t>
            </a:r>
          </a:p>
        </p:txBody>
      </p:sp>
    </p:spTree>
    <p:extLst>
      <p:ext uri="{BB962C8B-B14F-4D97-AF65-F5344CB8AC3E}">
        <p14:creationId xmlns:p14="http://schemas.microsoft.com/office/powerpoint/2010/main" val="32673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Tasks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24"/>
            <a:ext cx="10515600" cy="4855334"/>
          </a:xfrm>
        </p:spPr>
        <p:txBody>
          <a:bodyPr>
            <a:normAutofit/>
          </a:bodyPr>
          <a:lstStyle/>
          <a:p>
            <a:r>
              <a:rPr lang="en-US" dirty="0" smtClean="0"/>
              <a:t>Descriptive Tasks</a:t>
            </a:r>
          </a:p>
          <a:p>
            <a:pPr lvl="1"/>
            <a:r>
              <a:rPr lang="en-US" dirty="0" smtClean="0"/>
              <a:t>Subgroup Discovery (Supervised Learning)</a:t>
            </a:r>
          </a:p>
          <a:p>
            <a:pPr lvl="2"/>
            <a:r>
              <a:rPr lang="en-US" dirty="0" smtClean="0"/>
              <a:t>Sub part tagging</a:t>
            </a:r>
          </a:p>
          <a:p>
            <a:pPr lvl="2"/>
            <a:r>
              <a:rPr lang="en-US" b="1" u="sng" dirty="0" smtClean="0"/>
              <a:t>Example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multiple object detection in one scene</a:t>
            </a:r>
          </a:p>
          <a:p>
            <a:pPr lvl="2"/>
            <a:r>
              <a:rPr lang="en-US" dirty="0" smtClean="0"/>
              <a:t>Part of Speech tagging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smtClean="0"/>
              <a:t>Association Rule Discovery (Un-Supervised Learning)</a:t>
            </a:r>
          </a:p>
          <a:p>
            <a:pPr lvl="2"/>
            <a:r>
              <a:rPr lang="en-US" dirty="0" smtClean="0"/>
              <a:t>Find the pattern of frequently occurring objects / things </a:t>
            </a:r>
          </a:p>
          <a:p>
            <a:pPr lvl="2"/>
            <a:r>
              <a:rPr lang="en-US" b="1" u="sng" dirty="0" smtClean="0"/>
              <a:t>Example</a:t>
            </a:r>
          </a:p>
          <a:p>
            <a:pPr lvl="2"/>
            <a:r>
              <a:rPr lang="en-US" dirty="0" smtClean="0"/>
              <a:t>Find the rules from purchase data of a shop</a:t>
            </a:r>
          </a:p>
          <a:p>
            <a:pPr lvl="2"/>
            <a:r>
              <a:rPr lang="en-US" dirty="0" smtClean="0"/>
              <a:t>Rule 1: Toothpaste and brush are purchased together</a:t>
            </a:r>
          </a:p>
          <a:p>
            <a:pPr lvl="2"/>
            <a:r>
              <a:rPr lang="en-US" dirty="0" smtClean="0"/>
              <a:t>Rule 2: Honey and sugar and not bought together</a:t>
            </a:r>
          </a:p>
          <a:p>
            <a:pPr lvl="2"/>
            <a:endParaRPr lang="en-US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28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598</Words>
  <Application>Microsoft Office PowerPoint</Application>
  <PresentationFormat>Widescreen</PresentationFormat>
  <Paragraphs>130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Supervised and Unsupervised Learning</vt:lpstr>
      <vt:lpstr>How a Machine Learns?</vt:lpstr>
      <vt:lpstr>Supervised Learning</vt:lpstr>
      <vt:lpstr>Un-Supervised Learning</vt:lpstr>
      <vt:lpstr>Confusing Example Resolution in Supervised / unsupervised Learning</vt:lpstr>
      <vt:lpstr>Reinforcement Learning</vt:lpstr>
      <vt:lpstr>Machine Learning Tasks</vt:lpstr>
      <vt:lpstr>Machine Learning Tasks</vt:lpstr>
      <vt:lpstr>Machine Learning Tasks</vt:lpstr>
      <vt:lpstr>Common Machine Learning Algorithms</vt:lpstr>
      <vt:lpstr>AI Can Do EASILY (as of) TODAY!</vt:lpstr>
      <vt:lpstr>AI Can Do WITH Lot of Efforts (as of) TODAY!</vt:lpstr>
      <vt:lpstr>AI Can’t Do (as of) TODAY!</vt:lpstr>
      <vt:lpstr>What is Limiting AI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and Unsupervised Learning</dc:title>
  <cp:lastModifiedBy>Lenovo</cp:lastModifiedBy>
  <cp:revision>7</cp:revision>
  <dcterms:modified xsi:type="dcterms:W3CDTF">2023-12-22T09:20:10Z</dcterms:modified>
</cp:coreProperties>
</file>