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3" r:id="rId4"/>
    <p:sldId id="282" r:id="rId5"/>
    <p:sldId id="270" r:id="rId6"/>
    <p:sldId id="262" r:id="rId7"/>
    <p:sldId id="267" r:id="rId8"/>
    <p:sldId id="268" r:id="rId9"/>
    <p:sldId id="269" r:id="rId10"/>
    <p:sldId id="278" r:id="rId11"/>
    <p:sldId id="279" r:id="rId12"/>
    <p:sldId id="257" r:id="rId13"/>
    <p:sldId id="272" r:id="rId14"/>
    <p:sldId id="260" r:id="rId15"/>
    <p:sldId id="265" r:id="rId16"/>
    <p:sldId id="271" r:id="rId17"/>
    <p:sldId id="275" r:id="rId18"/>
    <p:sldId id="274" r:id="rId19"/>
    <p:sldId id="281" r:id="rId20"/>
    <p:sldId id="266" r:id="rId21"/>
    <p:sldId id="277" r:id="rId22"/>
    <p:sldId id="276" r:id="rId23"/>
    <p:sldId id="273" r:id="rId24"/>
    <p:sldId id="261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>
        <p:scale>
          <a:sx n="90" d="100"/>
          <a:sy n="90" d="100"/>
        </p:scale>
        <p:origin x="27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3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2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3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5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7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2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0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9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4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7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8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176AC-D43A-48E8-90A4-65336EA0712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19FD-1800-4678-AC23-0834630D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7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byexamples.com/spark/what-is-dag-in-spark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2756172/minimum-system-requirements-for-running-a-hadoop-cluster-with-high-availabilit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5678" y="1057973"/>
            <a:ext cx="6608956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br>
              <a:rPr lang="en-US" dirty="0" smtClean="0"/>
            </a:br>
            <a:r>
              <a:rPr lang="en-US" sz="3200" dirty="0" smtClean="0"/>
              <a:t>Technologies for Big Data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4390" y="3602038"/>
            <a:ext cx="4813610" cy="1655762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Shantanu</a:t>
            </a:r>
            <a:r>
              <a:rPr lang="en-US" dirty="0" smtClean="0"/>
              <a:t> Pathak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4" y="1057973"/>
            <a:ext cx="4873083" cy="47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114"/>
          </a:xfrm>
        </p:spPr>
        <p:txBody>
          <a:bodyPr/>
          <a:lstStyle/>
          <a:p>
            <a:r>
              <a:rPr lang="en-US" dirty="0" smtClean="0"/>
              <a:t>YARN </a:t>
            </a:r>
            <a:r>
              <a:rPr lang="en-IN" b="1" dirty="0"/>
              <a:t>(Yet Another Resource Negotiator 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45" y="1271240"/>
            <a:ext cx="11307337" cy="5241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system for managing distributed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schedules containers </a:t>
            </a:r>
            <a:r>
              <a:rPr lang="en-US" dirty="0"/>
              <a:t>(CPU and RAM ) over the whole cluster. </a:t>
            </a:r>
            <a:endParaRPr lang="en-US" dirty="0" smtClean="0"/>
          </a:p>
          <a:p>
            <a:r>
              <a:rPr lang="en-US" dirty="0"/>
              <a:t>consists of a central Resource manager (RM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RM manages all cluster resources and all Node managers</a:t>
            </a:r>
          </a:p>
          <a:p>
            <a:r>
              <a:rPr lang="en-US" dirty="0" smtClean="0"/>
              <a:t>Node manager </a:t>
            </a:r>
          </a:p>
          <a:p>
            <a:pPr lvl="1"/>
            <a:r>
              <a:rPr lang="en-US" dirty="0" smtClean="0"/>
              <a:t>responsible </a:t>
            </a:r>
            <a:r>
              <a:rPr lang="en-US" dirty="0"/>
              <a:t>for managing available resources on a single node. </a:t>
            </a:r>
            <a:endParaRPr lang="en-US" dirty="0" smtClean="0"/>
          </a:p>
          <a:p>
            <a:r>
              <a:rPr lang="en-US" dirty="0"/>
              <a:t>YARN is based on a master Slave Architecture with Resource Manager being the master and Node Manager being the slaves</a:t>
            </a:r>
            <a:r>
              <a:rPr lang="en-US" dirty="0" smtClean="0"/>
              <a:t>.</a:t>
            </a:r>
          </a:p>
          <a:p>
            <a:r>
              <a:rPr lang="en-US" dirty="0"/>
              <a:t>Resource Manager keeps the meta info about which jobs are running on which Node </a:t>
            </a:r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Keeps info of CPU and RAM usage</a:t>
            </a:r>
          </a:p>
          <a:p>
            <a:r>
              <a:rPr lang="en-US" dirty="0" smtClean="0"/>
              <a:t>Every job is run by Node Manager and RM never runs any job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2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</a:t>
            </a:r>
            <a:r>
              <a:rPr lang="en-IN" b="1" dirty="0"/>
              <a:t>(Yet Another Resource Negotiator )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4" y="1690688"/>
            <a:ext cx="8686800" cy="3948906"/>
          </a:xfrm>
        </p:spPr>
      </p:pic>
      <p:sp>
        <p:nvSpPr>
          <p:cNvPr id="5" name="TextBox 4"/>
          <p:cNvSpPr txBox="1"/>
          <p:nvPr/>
        </p:nvSpPr>
        <p:spPr>
          <a:xfrm>
            <a:off x="1159727" y="6043961"/>
            <a:ext cx="915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https://blog.cloudera.com/untangling-apache-hadoop-yarn-part-1-cluster-and-yarn-basics/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07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( Map Reduce) </a:t>
            </a:r>
            <a:r>
              <a:rPr lang="en-US" dirty="0" err="1" smtClean="0"/>
              <a:t>vs</a:t>
            </a:r>
            <a:r>
              <a:rPr lang="en-US" dirty="0" smtClean="0"/>
              <a:t> Spark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055068"/>
              </p:ext>
            </p:extLst>
          </p:nvPr>
        </p:nvGraphicFramePr>
        <p:xfrm>
          <a:off x="79023" y="1567778"/>
          <a:ext cx="12000089" cy="495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721"/>
                <a:gridCol w="5058088"/>
                <a:gridCol w="4766280"/>
              </a:tblGrid>
              <a:tr h="3586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IN" dirty="0"/>
                    </a:p>
                  </a:txBody>
                  <a:tcPr/>
                </a:tc>
              </a:tr>
              <a:tr h="414551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easy to code and 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code and use</a:t>
                      </a:r>
                      <a:endParaRPr lang="en-IN" dirty="0"/>
                    </a:p>
                  </a:txBody>
                  <a:tcPr/>
                </a:tc>
              </a:tr>
              <a:tr h="393878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relatively poor when compared with Spark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In-memory performance</a:t>
                      </a:r>
                      <a:endParaRPr lang="en-IN" dirty="0"/>
                    </a:p>
                  </a:txBody>
                  <a:tcPr/>
                </a:tc>
              </a:tr>
              <a:tr h="464078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Iterative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MR job writes the data to disk and reads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the disk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Spark caches the data in-memory</a:t>
                      </a:r>
                      <a:endParaRPr lang="en-IN" dirty="0"/>
                    </a:p>
                  </a:txBody>
                  <a:tcPr/>
                </a:tc>
              </a:tr>
              <a:tr h="677333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 tolerance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replicating the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 HDFS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Resilient Distributed Dataset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RDD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Lineage</a:t>
                      </a:r>
                      <a:endParaRPr lang="en-IN" dirty="0"/>
                    </a:p>
                  </a:txBody>
                  <a:tcPr/>
                </a:tc>
              </a:tr>
              <a:tr h="456176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Runtime 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 and Reducer runs in a separate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JVM (Java </a:t>
                      </a:r>
                      <a:r>
                        <a:rPr lang="en-I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Machine)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Tasks are run in a pre-allocated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executor JVM</a:t>
                      </a:r>
                      <a:endParaRPr lang="en-IN" dirty="0"/>
                    </a:p>
                  </a:txBody>
                  <a:tcPr/>
                </a:tc>
              </a:tr>
              <a:tr h="4561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Stores data on disk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stores data in-memory and on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disk</a:t>
                      </a:r>
                      <a:endParaRPr lang="en-IN" dirty="0"/>
                    </a:p>
                  </a:txBody>
                  <a:tcPr/>
                </a:tc>
              </a:tr>
              <a:tr h="456176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Reduce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Map, Reduce, Join,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Cogroup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 more</a:t>
                      </a:r>
                      <a:endParaRPr lang="en-IN" dirty="0"/>
                    </a:p>
                  </a:txBody>
                  <a:tcPr/>
                </a:tc>
              </a:tr>
              <a:tr h="456176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 model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Batch, Interactive, and Streaming</a:t>
                      </a:r>
                      <a:endParaRPr lang="en-IN" dirty="0"/>
                    </a:p>
                  </a:txBody>
                  <a:tcPr/>
                </a:tc>
              </a:tr>
              <a:tr h="4561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Programming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Java,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Python, and 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3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46" y="1494262"/>
            <a:ext cx="11519210" cy="50515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Spark features</a:t>
            </a:r>
          </a:p>
          <a:p>
            <a:r>
              <a:rPr lang="en-US" b="1" dirty="0"/>
              <a:t>Speed</a:t>
            </a:r>
            <a:br>
              <a:rPr lang="en-US" b="1" dirty="0"/>
            </a:br>
            <a:r>
              <a:rPr lang="en-US" dirty="0"/>
              <a:t>Spark runs up to 100 times faster than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for large-scale data processing. It is also able to achieve this speed through controlled partitioning.</a:t>
            </a:r>
          </a:p>
          <a:p>
            <a:r>
              <a:rPr lang="en-US" b="1" dirty="0"/>
              <a:t>Powerful Caching</a:t>
            </a:r>
            <a:br>
              <a:rPr lang="en-US" b="1" dirty="0"/>
            </a:br>
            <a:r>
              <a:rPr lang="en-US" dirty="0"/>
              <a:t>Simple programming layer provides powerful caching and disk persistence capabilities.</a:t>
            </a:r>
          </a:p>
          <a:p>
            <a:r>
              <a:rPr lang="en-US" b="1" dirty="0"/>
              <a:t>Deployment</a:t>
            </a:r>
            <a:br>
              <a:rPr lang="en-US" b="1" dirty="0"/>
            </a:br>
            <a:r>
              <a:rPr lang="en-US" dirty="0"/>
              <a:t>It can be deployed through </a:t>
            </a:r>
            <a:r>
              <a:rPr lang="en-US" b="1" i="1" dirty="0" err="1"/>
              <a:t>Mesos</a:t>
            </a:r>
            <a:r>
              <a:rPr lang="en-US" b="1" i="1" dirty="0"/>
              <a:t>, </a:t>
            </a:r>
            <a:r>
              <a:rPr lang="en-US" b="1" i="1" dirty="0" err="1"/>
              <a:t>Hadoop</a:t>
            </a:r>
            <a:r>
              <a:rPr lang="en-US" b="1" i="1" dirty="0"/>
              <a:t> via YARN, or Spark’s own cluster manager.</a:t>
            </a:r>
            <a:endParaRPr lang="en-US" dirty="0"/>
          </a:p>
          <a:p>
            <a:r>
              <a:rPr lang="en-US" b="1" dirty="0"/>
              <a:t>Real-Time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 offers Real-time computation &amp; low latency because of </a:t>
            </a:r>
            <a:r>
              <a:rPr lang="en-US" b="1" i="1" dirty="0"/>
              <a:t>in-memory computation.</a:t>
            </a:r>
            <a:endParaRPr lang="en-US" dirty="0"/>
          </a:p>
          <a:p>
            <a:r>
              <a:rPr lang="en-US" dirty="0"/>
              <a:t> </a:t>
            </a:r>
            <a:r>
              <a:rPr lang="en-US" b="1" dirty="0"/>
              <a:t>Polyglot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Spark provides high-level APIs in Java, </a:t>
            </a:r>
            <a:r>
              <a:rPr lang="en-US" dirty="0" err="1"/>
              <a:t>Scala</a:t>
            </a:r>
            <a:r>
              <a:rPr lang="en-US" dirty="0"/>
              <a:t>, Python, and R. Spark code can be written in any of these four languages. It also provides a shell in </a:t>
            </a:r>
            <a:r>
              <a:rPr lang="en-US" dirty="0" err="1"/>
              <a:t>Scala</a:t>
            </a:r>
            <a:r>
              <a:rPr lang="en-US" dirty="0"/>
              <a:t> and Python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Can be used to process Graph data and Streaming data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88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2" y="2539303"/>
            <a:ext cx="11922922" cy="33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3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045"/>
            <a:ext cx="10515600" cy="1325563"/>
          </a:xfrm>
        </p:spPr>
        <p:txBody>
          <a:bodyPr/>
          <a:lstStyle/>
          <a:p>
            <a:r>
              <a:rPr lang="en-US" dirty="0" smtClean="0"/>
              <a:t>Spark (in-memory working)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6191"/>
            <a:ext cx="12192000" cy="58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3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Execution framework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72456"/>
            <a:ext cx="7315200" cy="4257675"/>
          </a:xfrm>
        </p:spPr>
      </p:pic>
    </p:spTree>
    <p:extLst>
      <p:ext uri="{BB962C8B-B14F-4D97-AF65-F5344CB8AC3E}">
        <p14:creationId xmlns:p14="http://schemas.microsoft.com/office/powerpoint/2010/main" val="300387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404"/>
            <a:ext cx="10515600" cy="772298"/>
          </a:xfrm>
        </p:spPr>
        <p:txBody>
          <a:bodyPr/>
          <a:lstStyle/>
          <a:p>
            <a:r>
              <a:rPr lang="en-US" dirty="0"/>
              <a:t>Spark Execution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73" y="936702"/>
            <a:ext cx="11653025" cy="57094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Job</a:t>
            </a:r>
            <a:r>
              <a:rPr lang="en-US" dirty="0" smtClean="0"/>
              <a:t> : Job submitted by the user ( JAVA jar file / python .</a:t>
            </a:r>
            <a:r>
              <a:rPr lang="en-US" dirty="0" err="1" smtClean="0"/>
              <a:t>py</a:t>
            </a:r>
            <a:r>
              <a:rPr lang="en-US" dirty="0" smtClean="0"/>
              <a:t> program )</a:t>
            </a:r>
          </a:p>
          <a:p>
            <a:r>
              <a:rPr lang="en-US" b="1" dirty="0" smtClean="0"/>
              <a:t>Master Node </a:t>
            </a:r>
            <a:r>
              <a:rPr lang="en-US" dirty="0" smtClean="0"/>
              <a:t>: Runs driver program and interacts with user</a:t>
            </a:r>
          </a:p>
          <a:p>
            <a:r>
              <a:rPr lang="en-US" b="1" dirty="0" smtClean="0"/>
              <a:t>Driver Program </a:t>
            </a:r>
            <a:r>
              <a:rPr lang="en-US" dirty="0" smtClean="0"/>
              <a:t>: entry point for any job. Creates Spark Context</a:t>
            </a:r>
          </a:p>
          <a:p>
            <a:r>
              <a:rPr lang="en-US" b="1" dirty="0" smtClean="0"/>
              <a:t>Spark Context </a:t>
            </a:r>
            <a:r>
              <a:rPr lang="en-US" dirty="0" smtClean="0"/>
              <a:t>: main interface to interact with Spark (read / write)</a:t>
            </a:r>
          </a:p>
          <a:p>
            <a:r>
              <a:rPr lang="en-US" b="1" dirty="0"/>
              <a:t>Cluster Manager </a:t>
            </a:r>
            <a:r>
              <a:rPr lang="en-US" dirty="0"/>
              <a:t>: Allocates </a:t>
            </a:r>
            <a:r>
              <a:rPr lang="en-US" dirty="0" smtClean="0"/>
              <a:t>resources ( worker nodes )</a:t>
            </a:r>
          </a:p>
          <a:p>
            <a:r>
              <a:rPr lang="en-US" b="1" dirty="0" smtClean="0"/>
              <a:t>Operator DAG (Directed Acyclic Graph): </a:t>
            </a:r>
            <a:r>
              <a:rPr lang="en-US" dirty="0" smtClean="0"/>
              <a:t>Used to track the dependencies or steps of different RDDs. Each edge in graph is a transformation to be done on a RDD.</a:t>
            </a:r>
          </a:p>
          <a:p>
            <a:r>
              <a:rPr lang="en-US" b="1" dirty="0" smtClean="0"/>
              <a:t>DAG Scheduler </a:t>
            </a:r>
            <a:r>
              <a:rPr lang="en-US" dirty="0" smtClean="0"/>
              <a:t>: Convert the DAG into Stages </a:t>
            </a:r>
          </a:p>
          <a:p>
            <a:r>
              <a:rPr lang="en-US" b="1" dirty="0"/>
              <a:t>Stages : </a:t>
            </a:r>
            <a:r>
              <a:rPr lang="en-US" dirty="0"/>
              <a:t>set of tasks that can be executed in </a:t>
            </a:r>
            <a:r>
              <a:rPr lang="en-US" dirty="0" smtClean="0"/>
              <a:t>parallel </a:t>
            </a:r>
          </a:p>
          <a:p>
            <a:pPr lvl="1"/>
            <a:r>
              <a:rPr lang="en-US" dirty="0" smtClean="0"/>
              <a:t>( shuffle stages / non-shuffle stages )  data is shuffled between nodes, which is costly</a:t>
            </a:r>
          </a:p>
          <a:p>
            <a:r>
              <a:rPr lang="en-US" b="1" dirty="0" smtClean="0"/>
              <a:t>Task Scheduler </a:t>
            </a:r>
            <a:r>
              <a:rPr lang="en-US" dirty="0" smtClean="0"/>
              <a:t>: Launches task using Cluster manager</a:t>
            </a:r>
          </a:p>
          <a:p>
            <a:r>
              <a:rPr lang="en-US" b="1" dirty="0" smtClean="0"/>
              <a:t>Worker Node  / Executer </a:t>
            </a:r>
            <a:r>
              <a:rPr lang="en-US" dirty="0" smtClean="0"/>
              <a:t>: Executes tasks given by task scheduler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75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13" y="205071"/>
            <a:ext cx="9765974" cy="62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25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 Example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972" y="1873406"/>
            <a:ext cx="10249828" cy="2951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712" y="5664820"/>
            <a:ext cx="1074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https://sparkbyexamples.com/spark/what-is-dag-in-spark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IN" dirty="0"/>
              <a:t>https://www.databricks.com/blog/2015/06/22/understanding-your-spark-application-through-visualization.html</a:t>
            </a:r>
          </a:p>
        </p:txBody>
      </p:sp>
    </p:spTree>
    <p:extLst>
      <p:ext uri="{BB962C8B-B14F-4D97-AF65-F5344CB8AC3E}">
        <p14:creationId xmlns:p14="http://schemas.microsoft.com/office/powerpoint/2010/main" val="392110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722"/>
            <a:ext cx="10515600" cy="977010"/>
          </a:xfrm>
        </p:spPr>
        <p:txBody>
          <a:bodyPr/>
          <a:lstStyle/>
          <a:p>
            <a:r>
              <a:rPr lang="en-US" dirty="0" err="1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73" y="1037063"/>
            <a:ext cx="11719932" cy="54417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 framework to store and process big data</a:t>
            </a:r>
          </a:p>
          <a:p>
            <a:r>
              <a:rPr lang="en-US" dirty="0" smtClean="0"/>
              <a:t>It is designed to work with low-end, and cost effective hardware</a:t>
            </a:r>
          </a:p>
          <a:p>
            <a:r>
              <a:rPr lang="en-US" dirty="0" smtClean="0"/>
              <a:t>It works over network of computers called as </a:t>
            </a:r>
            <a:r>
              <a:rPr lang="en-US" b="1" dirty="0" smtClean="0"/>
              <a:t>cluster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supports storing of large data over multiple computers ( called as </a:t>
            </a:r>
            <a:r>
              <a:rPr lang="en-US" b="1" dirty="0" smtClean="0"/>
              <a:t>Nodes</a:t>
            </a:r>
            <a:r>
              <a:rPr lang="en-US" dirty="0" smtClean="0"/>
              <a:t>) using HDFS, Hive and other data storage methods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supports processing of big data using Map Reduce functionality</a:t>
            </a:r>
          </a:p>
          <a:p>
            <a:pPr lvl="1"/>
            <a:r>
              <a:rPr lang="en-US" dirty="0" smtClean="0"/>
              <a:t>Here program (code) is send to nodes containing data for efficient use of network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cluster requires computers to be connected with very high speed network, minimum 1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 smtClean="0"/>
              <a:t>It requires multiple computers with not very high storage or computation requirements (</a:t>
            </a:r>
            <a:r>
              <a:rPr lang="en-US" b="1" dirty="0" smtClean="0"/>
              <a:t>commodity hardware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Ex</a:t>
            </a:r>
            <a:r>
              <a:rPr lang="en-US" dirty="0" smtClean="0"/>
              <a:t>.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b="1" dirty="0" smtClean="0"/>
              <a:t>cluster</a:t>
            </a:r>
            <a:r>
              <a:rPr lang="en-US" dirty="0" smtClean="0"/>
              <a:t> of 10 </a:t>
            </a:r>
            <a:r>
              <a:rPr lang="en-US" b="1" dirty="0" smtClean="0"/>
              <a:t>Nodes</a:t>
            </a:r>
            <a:r>
              <a:rPr lang="en-US" dirty="0" smtClean="0"/>
              <a:t> with 4gb RAM and 500GB hard-disk each, with 1 </a:t>
            </a:r>
            <a:r>
              <a:rPr lang="en-US" dirty="0" err="1" smtClean="0"/>
              <a:t>Gbps</a:t>
            </a:r>
            <a:r>
              <a:rPr lang="en-US" dirty="0" smtClean="0"/>
              <a:t> network connectivity. So total it will be 40gb RAM and 5 TB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44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800"/>
            <a:ext cx="10515600" cy="738846"/>
          </a:xfrm>
        </p:spPr>
        <p:txBody>
          <a:bodyPr>
            <a:normAutofit/>
          </a:bodyPr>
          <a:lstStyle/>
          <a:p>
            <a:r>
              <a:rPr lang="en-US" dirty="0" smtClean="0"/>
              <a:t>RDD </a:t>
            </a:r>
            <a:r>
              <a:rPr lang="en-IN" b="1" dirty="0"/>
              <a:t>Resilient Distributed </a:t>
            </a:r>
            <a:r>
              <a:rPr lang="en-IN" b="1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37" y="1011586"/>
            <a:ext cx="11485756" cy="54115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Resilient</a:t>
            </a:r>
            <a:r>
              <a:rPr lang="en-US" dirty="0"/>
              <a:t>: If data in memory is lost, it can be recreated (or recomputed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Fault tolerance</a:t>
            </a:r>
            <a:endParaRPr lang="en-US" dirty="0"/>
          </a:p>
          <a:p>
            <a:r>
              <a:rPr lang="en-IN" b="1" dirty="0" smtClean="0"/>
              <a:t>Distributed</a:t>
            </a:r>
            <a:r>
              <a:rPr lang="en-IN" dirty="0"/>
              <a:t>: Distributed across clusters</a:t>
            </a:r>
          </a:p>
          <a:p>
            <a:r>
              <a:rPr lang="en-US" b="1" dirty="0" smtClean="0"/>
              <a:t>Dataset</a:t>
            </a:r>
            <a:r>
              <a:rPr lang="en-US" dirty="0"/>
              <a:t>: Initial data can come from a file or created </a:t>
            </a:r>
            <a:r>
              <a:rPr lang="en-US" dirty="0" smtClean="0"/>
              <a:t>programmatically</a:t>
            </a:r>
          </a:p>
          <a:p>
            <a:endParaRPr lang="en-US" dirty="0"/>
          </a:p>
          <a:p>
            <a:r>
              <a:rPr lang="en-US" dirty="0"/>
              <a:t>RDDs are a fundamental unit of data in Spark and Spark programming </a:t>
            </a:r>
            <a:r>
              <a:rPr lang="en-US" dirty="0" smtClean="0"/>
              <a:t>revolves around </a:t>
            </a:r>
            <a:r>
              <a:rPr lang="en-US" dirty="0"/>
              <a:t>creating and performing operations on RDDs</a:t>
            </a:r>
            <a:r>
              <a:rPr lang="en-US" dirty="0" smtClean="0"/>
              <a:t>.</a:t>
            </a:r>
          </a:p>
          <a:p>
            <a:r>
              <a:rPr lang="en-IN" dirty="0"/>
              <a:t>They are immutable collections</a:t>
            </a:r>
          </a:p>
          <a:p>
            <a:r>
              <a:rPr lang="en-US" dirty="0"/>
              <a:t>partitioned across clusters that can be rebuilt (re-computed) if a partition is lost</a:t>
            </a:r>
            <a:r>
              <a:rPr lang="en-US" dirty="0" smtClean="0"/>
              <a:t>.</a:t>
            </a:r>
          </a:p>
          <a:p>
            <a:r>
              <a:rPr lang="en-IN" dirty="0" smtClean="0"/>
              <a:t>They </a:t>
            </a:r>
            <a:r>
              <a:rPr lang="en-US" dirty="0" smtClean="0"/>
              <a:t>are </a:t>
            </a:r>
            <a:r>
              <a:rPr lang="en-US" dirty="0"/>
              <a:t>created by transforming data in a stable storage using data flow </a:t>
            </a:r>
            <a:r>
              <a:rPr lang="en-US" b="1" dirty="0"/>
              <a:t>operators (</a:t>
            </a:r>
            <a:r>
              <a:rPr lang="en-US" b="1" dirty="0" smtClean="0"/>
              <a:t>map, filter</a:t>
            </a:r>
            <a:r>
              <a:rPr lang="en-US" b="1" dirty="0"/>
              <a:t>, group-by) </a:t>
            </a:r>
            <a:r>
              <a:rPr lang="en-US" dirty="0"/>
              <a:t>and can be cached in memory across parallel </a:t>
            </a:r>
            <a:r>
              <a:rPr lang="en-US" dirty="0" smtClean="0"/>
              <a:t>operations</a:t>
            </a:r>
          </a:p>
          <a:p>
            <a:r>
              <a:rPr lang="en-US" sz="2200" dirty="0"/>
              <a:t>Ref : https://www.databricks.com/glossary/what-is-rdd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2471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Transformations and 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Transformation:</a:t>
            </a:r>
          </a:p>
          <a:p>
            <a:pPr lvl="1"/>
            <a:r>
              <a:rPr lang="en-US" dirty="0" smtClean="0"/>
              <a:t>Creates new RDD from original</a:t>
            </a:r>
          </a:p>
          <a:p>
            <a:pPr lvl="1"/>
            <a:r>
              <a:rPr lang="en-US" dirty="0" smtClean="0"/>
              <a:t>Transformations </a:t>
            </a:r>
            <a:r>
              <a:rPr lang="en-US" dirty="0"/>
              <a:t>will be triggered ONLY after action</a:t>
            </a:r>
          </a:p>
          <a:p>
            <a:pPr lvl="1"/>
            <a:r>
              <a:rPr lang="en-US" dirty="0"/>
              <a:t>Transformations are </a:t>
            </a:r>
            <a:r>
              <a:rPr lang="en-US" dirty="0" smtClean="0"/>
              <a:t>lazy</a:t>
            </a:r>
          </a:p>
          <a:p>
            <a:pPr lvl="1"/>
            <a:r>
              <a:rPr lang="en-US" dirty="0" smtClean="0"/>
              <a:t>Performs data preprocessing</a:t>
            </a:r>
          </a:p>
          <a:p>
            <a:pPr lvl="1"/>
            <a:r>
              <a:rPr lang="en-US" dirty="0" smtClean="0"/>
              <a:t>They are edges in the DAG for every Job</a:t>
            </a:r>
          </a:p>
          <a:p>
            <a:r>
              <a:rPr lang="en-US" dirty="0" smtClean="0"/>
              <a:t>Action : </a:t>
            </a:r>
          </a:p>
          <a:p>
            <a:pPr lvl="1"/>
            <a:r>
              <a:rPr lang="en-US" dirty="0" smtClean="0"/>
              <a:t>Triggers execution of transformations</a:t>
            </a:r>
          </a:p>
          <a:p>
            <a:pPr lvl="1"/>
            <a:r>
              <a:rPr lang="en-US" dirty="0" smtClean="0"/>
              <a:t>Produces result</a:t>
            </a:r>
          </a:p>
          <a:p>
            <a:pPr lvl="1"/>
            <a:r>
              <a:rPr lang="en-US" dirty="0" smtClean="0"/>
              <a:t>Gives back the result to driver program for further process or displaying or writing to storage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11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RDD </a:t>
            </a:r>
            <a:r>
              <a:rPr lang="en-US" sz="4000" dirty="0"/>
              <a:t>Transformations and </a:t>
            </a:r>
            <a:r>
              <a:rPr lang="en-US" sz="4000" dirty="0" smtClean="0"/>
              <a:t>Actions Commonly used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75" y="1483112"/>
            <a:ext cx="11586117" cy="5140712"/>
          </a:xfrm>
        </p:spPr>
        <p:txBody>
          <a:bodyPr>
            <a:normAutofit/>
          </a:bodyPr>
          <a:lstStyle/>
          <a:p>
            <a:r>
              <a:rPr lang="en-US" dirty="0" smtClean="0"/>
              <a:t>Transformations : they generate new RDD from original RDD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ilter() : filter elements by condition ex. Select rows where salary &gt; 10k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ap() : applies given function on every record of RDD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(): </a:t>
            </a:r>
            <a:r>
              <a:rPr lang="en-US" dirty="0"/>
              <a:t>applies given function on every record of </a:t>
            </a:r>
            <a:r>
              <a:rPr lang="en-US" dirty="0" smtClean="0"/>
              <a:t>RDD and </a:t>
            </a:r>
            <a:r>
              <a:rPr lang="en-US" dirty="0" err="1" smtClean="0"/>
              <a:t>flatterns</a:t>
            </a:r>
            <a:r>
              <a:rPr lang="en-US" dirty="0" smtClean="0"/>
              <a:t> the results ( means only single dimensional output )</a:t>
            </a:r>
          </a:p>
          <a:p>
            <a:pPr lvl="1"/>
            <a:r>
              <a:rPr lang="en-US" dirty="0" smtClean="0"/>
              <a:t>reduce() : aggregates RDD to a single value</a:t>
            </a:r>
          </a:p>
          <a:p>
            <a:r>
              <a:rPr lang="en-US" dirty="0" smtClean="0"/>
              <a:t>Actions : operations </a:t>
            </a:r>
            <a:r>
              <a:rPr lang="en-US" smtClean="0"/>
              <a:t>to compute </a:t>
            </a:r>
            <a:r>
              <a:rPr lang="en-US" dirty="0" smtClean="0"/>
              <a:t>final result and send to driver program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ollect() : collects all elements of RDD to driver program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ount() : returns number of elements in an RDD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ake() : returns first n elements of RDD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61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098" y="246449"/>
            <a:ext cx="5105400" cy="988161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8" y="1037064"/>
            <a:ext cx="11996872" cy="5820936"/>
          </a:xfrm>
        </p:spPr>
      </p:pic>
    </p:spTree>
    <p:extLst>
      <p:ext uri="{BB962C8B-B14F-4D97-AF65-F5344CB8AC3E}">
        <p14:creationId xmlns:p14="http://schemas.microsoft.com/office/powerpoint/2010/main" val="167107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65"/>
            <a:ext cx="10515600" cy="1010464"/>
          </a:xfrm>
        </p:spPr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Spark Together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9" y="1066220"/>
            <a:ext cx="12030584" cy="56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0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:</a:t>
            </a:r>
          </a:p>
          <a:p>
            <a:endParaRPr lang="en-IN" dirty="0" smtClean="0"/>
          </a:p>
          <a:p>
            <a:r>
              <a:rPr lang="en-IN" sz="1800" dirty="0" smtClean="0"/>
              <a:t>https</a:t>
            </a:r>
            <a:r>
              <a:rPr lang="en-IN" sz="1800" dirty="0"/>
              <a:t>://docs.informatica.com/data-engineering/data-engineering-integration/h2l/1415-tuning-and-sizing-guidelines-for-data-engineering-integrati/tuning-and-sizing-guidelines-for-data-engineering-integration--</a:t>
            </a:r>
            <a:r>
              <a:rPr lang="en-IN" sz="1800" dirty="0" smtClean="0"/>
              <a:t>1/sizing-recommendations/hadoop-cluster-hardware-recommendations.html </a:t>
            </a:r>
          </a:p>
          <a:p>
            <a:endParaRPr lang="en-US" sz="1800" dirty="0"/>
          </a:p>
          <a:p>
            <a:r>
              <a:rPr lang="en-IN" sz="1800" dirty="0">
                <a:hlinkClick r:id="rId2"/>
              </a:rPr>
              <a:t>https://</a:t>
            </a:r>
            <a:r>
              <a:rPr lang="en-IN" sz="1800" dirty="0" smtClean="0">
                <a:hlinkClick r:id="rId2"/>
              </a:rPr>
              <a:t>stackoverflow.com/questions/32756172/minimum-system-requirements-for-running-a-hadoop-cluster-with-high-availability</a:t>
            </a:r>
            <a:endParaRPr lang="en-IN" sz="1800" dirty="0" smtClean="0"/>
          </a:p>
          <a:p>
            <a:endParaRPr lang="en-US" dirty="0"/>
          </a:p>
          <a:p>
            <a:r>
              <a:rPr lang="en-US" dirty="0" smtClean="0"/>
              <a:t>Spark :</a:t>
            </a:r>
          </a:p>
          <a:p>
            <a:r>
              <a:rPr lang="en-IN" sz="1600" dirty="0"/>
              <a:t>https://spark.apache.org/docs/latest/hardware-provisioning.html</a:t>
            </a:r>
            <a:endParaRPr lang="en-IN" sz="1600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234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Center?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https://www.youtube.com/watch?v=XZmGGAbHqa0</a:t>
            </a:r>
          </a:p>
        </p:txBody>
      </p:sp>
    </p:spTree>
    <p:extLst>
      <p:ext uri="{BB962C8B-B14F-4D97-AF65-F5344CB8AC3E}">
        <p14:creationId xmlns:p14="http://schemas.microsoft.com/office/powerpoint/2010/main" val="16613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Architecture v1 and v2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86" y="1950570"/>
            <a:ext cx="7020905" cy="3067478"/>
          </a:xfrm>
        </p:spPr>
      </p:pic>
      <p:sp>
        <p:nvSpPr>
          <p:cNvPr id="3" name="TextBox 2"/>
          <p:cNvSpPr txBox="1"/>
          <p:nvPr/>
        </p:nvSpPr>
        <p:spPr>
          <a:xfrm>
            <a:off x="449261" y="2062082"/>
            <a:ext cx="56467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Major components of </a:t>
            </a:r>
            <a:r>
              <a:rPr lang="en-US" sz="2400" b="1" dirty="0" err="1" smtClean="0"/>
              <a:t>Hadoop</a:t>
            </a:r>
            <a:r>
              <a:rPr lang="en-US" sz="2400" b="1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HDFS (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Map reduce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YARN ( Yet Another Resource Negotiator 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Spark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Hive ( Data Ware-house for </a:t>
            </a:r>
            <a:r>
              <a:rPr lang="en-US" dirty="0" err="1" smtClean="0"/>
              <a:t>Hadoop</a:t>
            </a:r>
            <a:r>
              <a:rPr lang="en-US" dirty="0" smtClean="0"/>
              <a:t> for structured data)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HBase</a:t>
            </a:r>
            <a:r>
              <a:rPr lang="en-US" dirty="0" smtClean="0"/>
              <a:t> ( Un-structured data for </a:t>
            </a:r>
            <a:r>
              <a:rPr lang="en-US" dirty="0" err="1" smtClean="0"/>
              <a:t>Hadoop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1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Distributed File System</a:t>
            </a:r>
          </a:p>
          <a:p>
            <a:r>
              <a:rPr lang="en-US" dirty="0"/>
              <a:t>primary storage system used by </a:t>
            </a:r>
            <a:r>
              <a:rPr lang="en-US" dirty="0" err="1"/>
              <a:t>Hadoop</a:t>
            </a:r>
            <a:r>
              <a:rPr lang="en-US" dirty="0"/>
              <a:t> applications</a:t>
            </a:r>
            <a:endParaRPr lang="en-US" dirty="0" smtClean="0"/>
          </a:p>
          <a:p>
            <a:r>
              <a:rPr lang="en-US" dirty="0" smtClean="0"/>
              <a:t>Single file is stored in form of small blocks on various nodes on cluster, so it is distributed file system</a:t>
            </a:r>
          </a:p>
          <a:p>
            <a:r>
              <a:rPr lang="en-US" dirty="0" smtClean="0"/>
              <a:t>When user reads the file then blocks are returned in sequential manner</a:t>
            </a:r>
          </a:p>
          <a:p>
            <a:r>
              <a:rPr lang="en-US" dirty="0"/>
              <a:t>It is fault-tolerant and designed to be deployed on low-cost, commodity </a:t>
            </a:r>
            <a:r>
              <a:rPr lang="en-US" dirty="0" smtClean="0"/>
              <a:t>hardware.</a:t>
            </a:r>
          </a:p>
          <a:p>
            <a:r>
              <a:rPr lang="en-US" dirty="0" smtClean="0"/>
              <a:t>For fault tolerance blocks are replicated</a:t>
            </a:r>
          </a:p>
          <a:p>
            <a:r>
              <a:rPr lang="en-US" dirty="0" smtClean="0"/>
              <a:t>Supports storage of large datasets across the cluster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56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868363"/>
          </a:xfrm>
        </p:spPr>
        <p:txBody>
          <a:bodyPr/>
          <a:lstStyle/>
          <a:p>
            <a:r>
              <a:rPr lang="en-US" dirty="0"/>
              <a:t>HDFS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10770220" cy="5754029"/>
          </a:xfrm>
        </p:spPr>
      </p:pic>
    </p:spTree>
    <p:extLst>
      <p:ext uri="{BB962C8B-B14F-4D97-AF65-F5344CB8AC3E}">
        <p14:creationId xmlns:p14="http://schemas.microsoft.com/office/powerpoint/2010/main" val="338061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8385570" cy="4675536"/>
          </a:xfrm>
        </p:spPr>
      </p:pic>
    </p:spTree>
    <p:extLst>
      <p:ext uri="{BB962C8B-B14F-4D97-AF65-F5344CB8AC3E}">
        <p14:creationId xmlns:p14="http://schemas.microsoft.com/office/powerpoint/2010/main" val="344791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4" y="1690688"/>
            <a:ext cx="10405946" cy="4025345"/>
          </a:xfrm>
        </p:spPr>
      </p:pic>
      <p:sp>
        <p:nvSpPr>
          <p:cNvPr id="5" name="TextBox 4"/>
          <p:cNvSpPr txBox="1"/>
          <p:nvPr/>
        </p:nvSpPr>
        <p:spPr>
          <a:xfrm>
            <a:off x="1204332" y="6166624"/>
            <a:ext cx="709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Ref: https</a:t>
            </a:r>
            <a:r>
              <a:rPr lang="en-IN" dirty="0"/>
              <a:t>://data-flair.training/blogs/top-hadoop-hdfs-commands-tutorial/</a:t>
            </a:r>
          </a:p>
        </p:txBody>
      </p:sp>
    </p:spTree>
    <p:extLst>
      <p:ext uri="{BB962C8B-B14F-4D97-AF65-F5344CB8AC3E}">
        <p14:creationId xmlns:p14="http://schemas.microsoft.com/office/powerpoint/2010/main" val="123600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Map Reduce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model </a:t>
            </a:r>
            <a:r>
              <a:rPr lang="en-US" dirty="0" smtClean="0"/>
              <a:t>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Works using parallel processing</a:t>
            </a:r>
          </a:p>
          <a:p>
            <a:r>
              <a:rPr lang="en-US" dirty="0" smtClean="0"/>
              <a:t>Works in distributed manner</a:t>
            </a:r>
          </a:p>
          <a:p>
            <a:r>
              <a:rPr lang="en-US" dirty="0" smtClean="0"/>
              <a:t>Efficiently uses cluster resources of </a:t>
            </a:r>
            <a:r>
              <a:rPr lang="en-US" dirty="0" err="1" smtClean="0"/>
              <a:t>Hadoop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68" y="4014439"/>
            <a:ext cx="10257263" cy="216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Detailed Example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60" y="1538868"/>
            <a:ext cx="10361340" cy="4783873"/>
          </a:xfrm>
        </p:spPr>
      </p:pic>
    </p:spTree>
    <p:extLst>
      <p:ext uri="{BB962C8B-B14F-4D97-AF65-F5344CB8AC3E}">
        <p14:creationId xmlns:p14="http://schemas.microsoft.com/office/powerpoint/2010/main" val="96538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1066</Words>
  <Application>Microsoft Office PowerPoint</Application>
  <PresentationFormat>Widescreen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Hadoop and Spark Technologies for Big Data</vt:lpstr>
      <vt:lpstr>Hadoop</vt:lpstr>
      <vt:lpstr>Hadoop Architecture v1 and v2</vt:lpstr>
      <vt:lpstr>HDFS </vt:lpstr>
      <vt:lpstr>HDFS Architecture</vt:lpstr>
      <vt:lpstr>HDFS Architecture Example</vt:lpstr>
      <vt:lpstr>HDFS Commands</vt:lpstr>
      <vt:lpstr>What is Map Reduce ?</vt:lpstr>
      <vt:lpstr>Map Reduce Detailed Example</vt:lpstr>
      <vt:lpstr>YARN (Yet Another Resource Negotiator ) </vt:lpstr>
      <vt:lpstr>YARN (Yet Another Resource Negotiator ) </vt:lpstr>
      <vt:lpstr>Hadoop ( Map Reduce) vs Spark</vt:lpstr>
      <vt:lpstr>Spark</vt:lpstr>
      <vt:lpstr>Spark Eco system</vt:lpstr>
      <vt:lpstr>Spark (in-memory working) vs Hadoop</vt:lpstr>
      <vt:lpstr>Spark Execution framework</vt:lpstr>
      <vt:lpstr>Spark Execution framework</vt:lpstr>
      <vt:lpstr>PowerPoint Presentation</vt:lpstr>
      <vt:lpstr>DAG Example</vt:lpstr>
      <vt:lpstr>RDD Resilient Distributed Dataset</vt:lpstr>
      <vt:lpstr>RDD Transformations and Actions</vt:lpstr>
      <vt:lpstr>RDD Transformations and Actions Commonly used</vt:lpstr>
      <vt:lpstr>Hadoop Vs Spark</vt:lpstr>
      <vt:lpstr>Hadoop and Spark Together</vt:lpstr>
      <vt:lpstr>Hardware requirements</vt:lpstr>
      <vt:lpstr>What is Data Center?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182</cp:revision>
  <dcterms:created xsi:type="dcterms:W3CDTF">2023-12-13T10:05:54Z</dcterms:created>
  <dcterms:modified xsi:type="dcterms:W3CDTF">2023-12-20T10:20:12Z</dcterms:modified>
</cp:coreProperties>
</file>