
<file path=[Content_Types].xml><?xml version="1.0" encoding="utf-8"?>
<Types xmlns="http://schemas.openxmlformats.org/package/2006/content-types">
  <Default Extension="jfif" ContentType="image/jpeg"/>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7" r:id="rId2"/>
    <p:sldId id="348" r:id="rId3"/>
    <p:sldId id="287" r:id="rId4"/>
    <p:sldId id="259" r:id="rId5"/>
    <p:sldId id="258" r:id="rId6"/>
    <p:sldId id="346" r:id="rId7"/>
    <p:sldId id="350" r:id="rId8"/>
    <p:sldId id="356" r:id="rId9"/>
    <p:sldId id="357" r:id="rId10"/>
    <p:sldId id="358" r:id="rId11"/>
    <p:sldId id="359" r:id="rId12"/>
    <p:sldId id="360" r:id="rId13"/>
    <p:sldId id="361" r:id="rId14"/>
    <p:sldId id="260" r:id="rId15"/>
    <p:sldId id="261" r:id="rId16"/>
    <p:sldId id="285" r:id="rId17"/>
    <p:sldId id="284" r:id="rId18"/>
    <p:sldId id="262" r:id="rId19"/>
    <p:sldId id="267" r:id="rId20"/>
    <p:sldId id="265" r:id="rId21"/>
    <p:sldId id="263" r:id="rId22"/>
    <p:sldId id="264" r:id="rId23"/>
    <p:sldId id="266" r:id="rId24"/>
    <p:sldId id="288" r:id="rId25"/>
    <p:sldId id="268" r:id="rId26"/>
    <p:sldId id="286" r:id="rId27"/>
    <p:sldId id="289" r:id="rId28"/>
    <p:sldId id="290" r:id="rId29"/>
    <p:sldId id="300" r:id="rId30"/>
    <p:sldId id="301" r:id="rId31"/>
    <p:sldId id="302" r:id="rId32"/>
    <p:sldId id="303" r:id="rId33"/>
    <p:sldId id="306" r:id="rId34"/>
    <p:sldId id="342" r:id="rId35"/>
    <p:sldId id="307" r:id="rId36"/>
    <p:sldId id="308" r:id="rId37"/>
    <p:sldId id="291" r:id="rId38"/>
    <p:sldId id="292" r:id="rId39"/>
    <p:sldId id="293" r:id="rId40"/>
    <p:sldId id="309" r:id="rId41"/>
    <p:sldId id="296" r:id="rId42"/>
    <p:sldId id="310" r:id="rId43"/>
    <p:sldId id="294" r:id="rId44"/>
    <p:sldId id="347" r:id="rId45"/>
    <p:sldId id="297" r:id="rId46"/>
    <p:sldId id="311" r:id="rId47"/>
    <p:sldId id="312" r:id="rId48"/>
    <p:sldId id="313" r:id="rId49"/>
    <p:sldId id="314" r:id="rId50"/>
    <p:sldId id="315" r:id="rId51"/>
    <p:sldId id="316" r:id="rId52"/>
    <p:sldId id="345" r:id="rId53"/>
    <p:sldId id="343" r:id="rId54"/>
    <p:sldId id="344" r:id="rId55"/>
    <p:sldId id="317" r:id="rId56"/>
    <p:sldId id="320" r:id="rId57"/>
    <p:sldId id="298" r:id="rId58"/>
    <p:sldId id="299" r:id="rId59"/>
    <p:sldId id="323" r:id="rId60"/>
    <p:sldId id="340" r:id="rId61"/>
    <p:sldId id="304" r:id="rId62"/>
    <p:sldId id="305"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41" r:id="rId79"/>
    <p:sldId id="339" r:id="rId80"/>
    <p:sldId id="32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4660"/>
  </p:normalViewPr>
  <p:slideViewPr>
    <p:cSldViewPr snapToGrid="0">
      <p:cViewPr varScale="1">
        <p:scale>
          <a:sx n="91" d="100"/>
          <a:sy n="91" d="100"/>
        </p:scale>
        <p:origin x="57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8423B3E-8A13-4993-A76F-A960D9695EEE}" type="datetimeFigureOut">
              <a:rPr lang="en-IN" smtClean="0"/>
              <a:t>22-07-2023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6150AED-2B47-41CB-8AF8-B76178C0ED52}"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24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23B3E-8A13-4993-A76F-A960D9695EE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180042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23B3E-8A13-4993-A76F-A960D9695EE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292515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423B3E-8A13-4993-A76F-A960D9695EE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88939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423B3E-8A13-4993-A76F-A960D9695EEE}" type="datetimeFigureOut">
              <a:rPr lang="en-IN" smtClean="0"/>
              <a:t>22-07-2023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50AED-2B47-41CB-8AF8-B76178C0ED52}"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55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423B3E-8A13-4993-A76F-A960D9695EEE}"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174138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423B3E-8A13-4993-A76F-A960D9695EEE}" type="datetimeFigureOut">
              <a:rPr lang="en-IN" smtClean="0"/>
              <a:t>22-07-2023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151143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423B3E-8A13-4993-A76F-A960D9695EEE}" type="datetimeFigureOut">
              <a:rPr lang="en-IN" smtClean="0"/>
              <a:t>22-07-2023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243461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423B3E-8A13-4993-A76F-A960D9695EEE}" type="datetimeFigureOut">
              <a:rPr lang="en-IN" smtClean="0"/>
              <a:t>22-07-2023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238656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3B3E-8A13-4993-A76F-A960D9695EEE}"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295742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23B3E-8A13-4993-A76F-A960D9695EEE}" type="datetimeFigureOut">
              <a:rPr lang="en-IN" smtClean="0"/>
              <a:t>22-07-2023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50AED-2B47-41CB-8AF8-B76178C0ED52}" type="slidenum">
              <a:rPr lang="en-IN" smtClean="0"/>
              <a:t>‹#›</a:t>
            </a:fld>
            <a:endParaRPr lang="en-IN"/>
          </a:p>
        </p:txBody>
      </p:sp>
    </p:spTree>
    <p:extLst>
      <p:ext uri="{BB962C8B-B14F-4D97-AF65-F5344CB8AC3E}">
        <p14:creationId xmlns:p14="http://schemas.microsoft.com/office/powerpoint/2010/main" val="27863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8423B3E-8A13-4993-A76F-A960D9695EEE}" type="datetimeFigureOut">
              <a:rPr lang="en-IN" smtClean="0"/>
              <a:t>22-07-2023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6150AED-2B47-41CB-8AF8-B76178C0ED52}" type="slidenum">
              <a:rPr lang="en-IN" smtClean="0"/>
              <a:t>‹#›</a:t>
            </a:fld>
            <a:endParaRPr lang="en-IN"/>
          </a:p>
        </p:txBody>
      </p:sp>
    </p:spTree>
    <p:extLst>
      <p:ext uri="{BB962C8B-B14F-4D97-AF65-F5344CB8AC3E}">
        <p14:creationId xmlns:p14="http://schemas.microsoft.com/office/powerpoint/2010/main" val="34477189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n.wikipedia.org/wiki/C_preprocesso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cplusplus.com/reference/cstdio/print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4E386-779A-4EA2-819E-4F15135C8A3D}"/>
              </a:ext>
            </a:extLst>
          </p:cNvPr>
          <p:cNvSpPr>
            <a:spLocks noGrp="1"/>
          </p:cNvSpPr>
          <p:nvPr>
            <p:ph idx="1"/>
          </p:nvPr>
        </p:nvSpPr>
        <p:spPr>
          <a:xfrm>
            <a:off x="838199" y="630314"/>
            <a:ext cx="10790145" cy="5823021"/>
          </a:xfrm>
        </p:spPr>
        <p:txBody>
          <a:bodyPr>
            <a:normAutofit/>
          </a:bodyPr>
          <a:lstStyle/>
          <a:p>
            <a:pPr marL="0" indent="0">
              <a:buNone/>
            </a:pPr>
            <a:r>
              <a:rPr lang="en-US" b="1" i="1" dirty="0"/>
              <a:t>                                    </a:t>
            </a:r>
          </a:p>
          <a:p>
            <a:pPr marL="0" indent="0">
              <a:buNone/>
            </a:pPr>
            <a:endParaRPr lang="en-US" b="1" i="1" dirty="0"/>
          </a:p>
          <a:p>
            <a:pPr marL="0" indent="0">
              <a:buNone/>
            </a:pPr>
            <a:endParaRPr lang="en-US" b="1" i="1" dirty="0"/>
          </a:p>
          <a:p>
            <a:pPr marL="0" indent="0">
              <a:buNone/>
            </a:pPr>
            <a:endParaRPr lang="en-US" b="1" i="1" dirty="0"/>
          </a:p>
          <a:p>
            <a:pPr marL="0" indent="0">
              <a:buNone/>
            </a:pPr>
            <a:r>
              <a:rPr lang="en-US" b="1" i="1" dirty="0"/>
              <a:t>                                                    </a:t>
            </a:r>
            <a:r>
              <a:rPr lang="en-US" sz="4400" b="1" i="1" dirty="0">
                <a:solidFill>
                  <a:srgbClr val="00B050"/>
                </a:solidFill>
              </a:rPr>
              <a:t>C Programming</a:t>
            </a:r>
          </a:p>
          <a:p>
            <a:pPr marL="0" indent="0">
              <a:buNone/>
            </a:pPr>
            <a:r>
              <a:rPr lang="en-US" sz="4400" b="1" i="1" dirty="0">
                <a:solidFill>
                  <a:srgbClr val="00B050"/>
                </a:solidFill>
              </a:rPr>
              <a:t>                                    </a:t>
            </a:r>
            <a:r>
              <a:rPr lang="en-US" sz="4400" b="1" i="1" dirty="0" smtClean="0">
                <a:solidFill>
                  <a:srgbClr val="00B050"/>
                </a:solidFill>
              </a:rPr>
              <a:t> </a:t>
            </a:r>
            <a:endParaRPr lang="en-US" sz="4400" b="1" i="1" dirty="0">
              <a:solidFill>
                <a:srgbClr val="00B050"/>
              </a:solidFill>
            </a:endParaRPr>
          </a:p>
          <a:p>
            <a:pPr marL="0" indent="0">
              <a:buNone/>
            </a:pPr>
            <a:r>
              <a:rPr lang="en-US" b="1" i="1" dirty="0">
                <a:solidFill>
                  <a:srgbClr val="00B050"/>
                </a:solidFill>
              </a:rPr>
              <a:t>                                                              </a:t>
            </a:r>
          </a:p>
          <a:p>
            <a:pPr marL="0" indent="0">
              <a:buNone/>
            </a:pPr>
            <a:r>
              <a:rPr lang="en-US" b="1" i="1" dirty="0"/>
              <a:t> </a:t>
            </a:r>
            <a:endParaRPr lang="en-US" dirty="0"/>
          </a:p>
          <a:p>
            <a:pPr marL="0" indent="0">
              <a:buNone/>
            </a:pPr>
            <a:endParaRPr lang="en-US" dirty="0"/>
          </a:p>
          <a:p>
            <a:pPr marL="0" indent="0">
              <a:buNone/>
            </a:pPr>
            <a:endParaRPr lang="en-US" dirty="0"/>
          </a:p>
          <a:p>
            <a:r>
              <a:rPr lang="en-US" sz="1400" b="0" i="0" dirty="0">
                <a:solidFill>
                  <a:srgbClr val="006699"/>
                </a:solidFill>
                <a:effectLst/>
                <a:latin typeface="Verdana" panose="020B0604030504040204" pitchFamily="34" charset="0"/>
              </a:rPr>
              <a:t>                                                                                                                        </a:t>
            </a:r>
            <a:endParaRPr lang="en-IN" sz="1400" dirty="0"/>
          </a:p>
          <a:p>
            <a:pPr marL="0" indent="0">
              <a:buNone/>
            </a:pPr>
            <a:endParaRPr lang="en-US" dirty="0"/>
          </a:p>
          <a:p>
            <a:pPr marL="0" indent="0">
              <a:buNone/>
            </a:pPr>
            <a:endParaRPr lang="en-US" dirty="0"/>
          </a:p>
          <a:p>
            <a:endParaRPr lang="en-IN" dirty="0"/>
          </a:p>
        </p:txBody>
      </p:sp>
      <p:sp>
        <p:nvSpPr>
          <p:cNvPr id="2" name="Rectangle 1">
            <a:extLst>
              <a:ext uri="{FF2B5EF4-FFF2-40B4-BE49-F238E27FC236}">
                <a16:creationId xmlns:a16="http://schemas.microsoft.com/office/drawing/2014/main" id="{C6741EE1-D986-4733-8E65-F03536D9B1A4}"/>
              </a:ext>
            </a:extLst>
          </p:cNvPr>
          <p:cNvSpPr/>
          <p:nvPr/>
        </p:nvSpPr>
        <p:spPr>
          <a:xfrm>
            <a:off x="838200" y="5642028"/>
            <a:ext cx="10790145" cy="811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dirty="0">
                <a:solidFill>
                  <a:srgbClr val="C00000"/>
                </a:solidFill>
                <a:effectLst/>
                <a:latin typeface="Verdana" panose="020B0604030504040204" pitchFamily="34" charset="0"/>
              </a:rPr>
              <a:t>                                                                          </a:t>
            </a:r>
            <a:r>
              <a:rPr lang="en-US" b="0" i="0" dirty="0">
                <a:solidFill>
                  <a:srgbClr val="C00000"/>
                </a:solidFill>
                <a:effectLst/>
                <a:latin typeface="Verdana" panose="020B0604030504040204" pitchFamily="34" charset="0"/>
              </a:rPr>
              <a:t>Dr. D. Y. Patil Pratishthan’s</a:t>
            </a:r>
            <a:r>
              <a:rPr lang="en-US" dirty="0">
                <a:solidFill>
                  <a:srgbClr val="C00000"/>
                </a:solidFill>
              </a:rPr>
              <a:t/>
            </a:r>
            <a:br>
              <a:rPr lang="en-US" dirty="0">
                <a:solidFill>
                  <a:srgbClr val="C00000"/>
                </a:solidFill>
              </a:rPr>
            </a:br>
            <a:r>
              <a:rPr lang="en-US" dirty="0">
                <a:solidFill>
                  <a:srgbClr val="C00000"/>
                </a:solidFill>
              </a:rPr>
              <a:t>                                   </a:t>
            </a:r>
            <a:r>
              <a:rPr lang="en-US" b="1" i="0" dirty="0">
                <a:solidFill>
                  <a:srgbClr val="C00000"/>
                </a:solidFill>
                <a:effectLst/>
                <a:latin typeface="Verdana" panose="020B0604030504040204" pitchFamily="34" charset="0"/>
              </a:rPr>
              <a:t>Institute for Advanced Computing and Software Development</a:t>
            </a:r>
            <a:endParaRPr lang="en-IN" dirty="0">
              <a:solidFill>
                <a:srgbClr val="C00000"/>
              </a:solidFill>
            </a:endParaRPr>
          </a:p>
        </p:txBody>
      </p:sp>
      <p:pic>
        <p:nvPicPr>
          <p:cNvPr id="5" name="Content Placeholder 4">
            <a:extLst>
              <a:ext uri="{FF2B5EF4-FFF2-40B4-BE49-F238E27FC236}">
                <a16:creationId xmlns:a16="http://schemas.microsoft.com/office/drawing/2014/main" id="{8BC39EF6-E154-4356-8500-1F41F6D22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72" y="5642029"/>
            <a:ext cx="811306" cy="811306"/>
          </a:xfrm>
          <a:prstGeom prst="rect">
            <a:avLst/>
          </a:prstGeom>
        </p:spPr>
      </p:pic>
    </p:spTree>
    <p:extLst>
      <p:ext uri="{BB962C8B-B14F-4D97-AF65-F5344CB8AC3E}">
        <p14:creationId xmlns:p14="http://schemas.microsoft.com/office/powerpoint/2010/main" val="368243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7822-BE6A-44B9-99C6-279F46DA9909}"/>
              </a:ext>
            </a:extLst>
          </p:cNvPr>
          <p:cNvSpPr>
            <a:spLocks noGrp="1"/>
          </p:cNvSpPr>
          <p:nvPr>
            <p:ph type="title"/>
          </p:nvPr>
        </p:nvSpPr>
        <p:spPr/>
        <p:txBody>
          <a:bodyPr/>
          <a:lstStyle/>
          <a:p>
            <a:r>
              <a:rPr lang="en-US" b="1" i="0" dirty="0">
                <a:solidFill>
                  <a:srgbClr val="231F20"/>
                </a:solidFill>
                <a:effectLst/>
                <a:latin typeface="ReithSans"/>
              </a:rPr>
              <a:t>Compilers</a:t>
            </a:r>
            <a:endParaRPr lang="en-IN" dirty="0"/>
          </a:p>
        </p:txBody>
      </p:sp>
      <p:sp>
        <p:nvSpPr>
          <p:cNvPr id="3" name="Content Placeholder 2">
            <a:extLst>
              <a:ext uri="{FF2B5EF4-FFF2-40B4-BE49-F238E27FC236}">
                <a16:creationId xmlns:a16="http://schemas.microsoft.com/office/drawing/2014/main" id="{4A8265B6-9B26-4816-87EB-82C9613EDECB}"/>
              </a:ext>
            </a:extLst>
          </p:cNvPr>
          <p:cNvSpPr>
            <a:spLocks noGrp="1"/>
          </p:cNvSpPr>
          <p:nvPr>
            <p:ph idx="1"/>
          </p:nvPr>
        </p:nvSpPr>
        <p:spPr/>
        <p:txBody>
          <a:bodyPr>
            <a:normAutofit fontScale="92500" lnSpcReduction="10000"/>
          </a:bodyPr>
          <a:lstStyle/>
          <a:p>
            <a:pPr algn="l"/>
            <a:r>
              <a:rPr lang="en-US" b="0" i="0" dirty="0">
                <a:solidFill>
                  <a:srgbClr val="231F20"/>
                </a:solidFill>
                <a:effectLst/>
                <a:latin typeface="ReithSans"/>
              </a:rPr>
              <a:t>Compilers have several disadvantages:</a:t>
            </a:r>
          </a:p>
          <a:p>
            <a:pPr algn="l">
              <a:buFont typeface="Arial" panose="020B0604020202020204" pitchFamily="34" charset="0"/>
              <a:buChar char="•"/>
            </a:pPr>
            <a:r>
              <a:rPr lang="en-US" b="0" i="0" dirty="0">
                <a:solidFill>
                  <a:srgbClr val="231F20"/>
                </a:solidFill>
                <a:effectLst/>
                <a:latin typeface="ReithSans"/>
              </a:rPr>
              <a:t>Because the source code is translated as a whole, there must be enough memory space to hold the source code, the compiler and the generated object code. There also needs to be temporary working space for the compiler to perform the translation. Modern systems either have enough memory or use </a:t>
            </a:r>
            <a:r>
              <a:rPr lang="en-US" b="1" i="0" dirty="0">
                <a:solidFill>
                  <a:srgbClr val="231F20"/>
                </a:solidFill>
                <a:effectLst/>
                <a:latin typeface="ReithSans"/>
              </a:rPr>
              <a:t>virtual memory</a:t>
            </a:r>
            <a:r>
              <a:rPr lang="en-US" b="0" i="0" dirty="0">
                <a:solidFill>
                  <a:srgbClr val="231F20"/>
                </a:solidFill>
                <a:effectLst/>
                <a:latin typeface="ReithSans"/>
              </a:rPr>
              <a:t> to hold all the data.</a:t>
            </a:r>
          </a:p>
          <a:p>
            <a:pPr algn="l">
              <a:buFont typeface="Arial" panose="020B0604020202020204" pitchFamily="34" charset="0"/>
              <a:buChar char="•"/>
            </a:pPr>
            <a:r>
              <a:rPr lang="en-US" b="0" i="0" dirty="0">
                <a:solidFill>
                  <a:srgbClr val="231F20"/>
                </a:solidFill>
                <a:effectLst/>
                <a:latin typeface="ReithSans"/>
              </a:rPr>
              <a:t>Compilers do not usually spot errors - the program has to be compiled and run before errors are encountered. This makes it harder to see where the errors lie.</a:t>
            </a:r>
          </a:p>
          <a:p>
            <a:pPr algn="l">
              <a:buFont typeface="Arial" panose="020B0604020202020204" pitchFamily="34" charset="0"/>
              <a:buChar char="•"/>
            </a:pPr>
            <a:r>
              <a:rPr lang="en-US" b="0" i="0" dirty="0">
                <a:solidFill>
                  <a:srgbClr val="231F20"/>
                </a:solidFill>
                <a:effectLst/>
                <a:latin typeface="ReithSans"/>
              </a:rPr>
              <a:t>The source code must be re-compiled every time the programmer changes the program.</a:t>
            </a:r>
          </a:p>
          <a:p>
            <a:pPr algn="l">
              <a:buFont typeface="Arial" panose="020B0604020202020204" pitchFamily="34" charset="0"/>
              <a:buChar char="•"/>
            </a:pPr>
            <a:r>
              <a:rPr lang="en-US" b="0" i="0" dirty="0">
                <a:solidFill>
                  <a:srgbClr val="231F20"/>
                </a:solidFill>
                <a:effectLst/>
                <a:latin typeface="ReithSans"/>
              </a:rPr>
              <a:t>Source code compiled on one platform will not run on another - the object code is specific to the processor's architecture.</a:t>
            </a:r>
          </a:p>
          <a:p>
            <a:endParaRPr lang="en-IN" dirty="0"/>
          </a:p>
        </p:txBody>
      </p:sp>
    </p:spTree>
    <p:extLst>
      <p:ext uri="{BB962C8B-B14F-4D97-AF65-F5344CB8AC3E}">
        <p14:creationId xmlns:p14="http://schemas.microsoft.com/office/powerpoint/2010/main" val="146833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FCE9-88FA-4FFE-A763-6E9302C3BFD6}"/>
              </a:ext>
            </a:extLst>
          </p:cNvPr>
          <p:cNvSpPr>
            <a:spLocks noGrp="1"/>
          </p:cNvSpPr>
          <p:nvPr>
            <p:ph type="title"/>
          </p:nvPr>
        </p:nvSpPr>
        <p:spPr/>
        <p:txBody>
          <a:bodyPr>
            <a:normAutofit/>
          </a:bodyPr>
          <a:lstStyle/>
          <a:p>
            <a:r>
              <a:rPr lang="en-US" b="1" i="0" dirty="0">
                <a:solidFill>
                  <a:srgbClr val="231F20"/>
                </a:solidFill>
                <a:effectLst/>
                <a:latin typeface="ReithSans"/>
              </a:rPr>
              <a:t>Interpreters</a:t>
            </a:r>
            <a:br>
              <a:rPr lang="en-US" b="1" i="0" dirty="0">
                <a:solidFill>
                  <a:srgbClr val="231F20"/>
                </a:solidFill>
                <a:effectLst/>
                <a:latin typeface="ReithSans"/>
              </a:rPr>
            </a:br>
            <a:endParaRPr lang="en-IN" dirty="0"/>
          </a:p>
        </p:txBody>
      </p:sp>
      <p:sp>
        <p:nvSpPr>
          <p:cNvPr id="3" name="Content Placeholder 2">
            <a:extLst>
              <a:ext uri="{FF2B5EF4-FFF2-40B4-BE49-F238E27FC236}">
                <a16:creationId xmlns:a16="http://schemas.microsoft.com/office/drawing/2014/main" id="{61CA5944-33CD-4980-82A6-CDD979BD902C}"/>
              </a:ext>
            </a:extLst>
          </p:cNvPr>
          <p:cNvSpPr>
            <a:spLocks noGrp="1"/>
          </p:cNvSpPr>
          <p:nvPr>
            <p:ph idx="1"/>
          </p:nvPr>
        </p:nvSpPr>
        <p:spPr/>
        <p:txBody>
          <a:bodyPr>
            <a:normAutofit fontScale="92500"/>
          </a:bodyPr>
          <a:lstStyle/>
          <a:p>
            <a:pPr algn="l"/>
            <a:r>
              <a:rPr lang="en-US" b="0" i="0" dirty="0">
                <a:solidFill>
                  <a:srgbClr val="231F20"/>
                </a:solidFill>
                <a:effectLst/>
                <a:latin typeface="ReithSans"/>
              </a:rPr>
              <a:t>An interpreter translates source code into object code one </a:t>
            </a:r>
            <a:r>
              <a:rPr lang="en-US" b="1" i="0" dirty="0">
                <a:solidFill>
                  <a:srgbClr val="231F20"/>
                </a:solidFill>
                <a:effectLst/>
                <a:latin typeface="ReithSans"/>
              </a:rPr>
              <a:t>instruction</a:t>
            </a:r>
            <a:r>
              <a:rPr lang="en-US" b="0" i="0" dirty="0">
                <a:solidFill>
                  <a:srgbClr val="231F20"/>
                </a:solidFill>
                <a:effectLst/>
                <a:latin typeface="ReithSans"/>
              </a:rPr>
              <a:t> at a time. It is similar to a human translator translating what a person says into another language, sentence by sentence, as they speak. The resulting object code is then executed immediately. The process is called </a:t>
            </a:r>
            <a:r>
              <a:rPr lang="en-US" b="1" i="0" dirty="0">
                <a:solidFill>
                  <a:srgbClr val="231F20"/>
                </a:solidFill>
                <a:effectLst/>
                <a:latin typeface="ReithSans"/>
              </a:rPr>
              <a:t>interpretation</a:t>
            </a:r>
            <a:r>
              <a:rPr lang="en-US" b="0" i="0" dirty="0">
                <a:solidFill>
                  <a:srgbClr val="231F20"/>
                </a:solidFill>
                <a:effectLst/>
                <a:latin typeface="ReithSans"/>
              </a:rPr>
              <a:t>.</a:t>
            </a:r>
          </a:p>
          <a:p>
            <a:pPr algn="l"/>
            <a:r>
              <a:rPr lang="en-US" b="0" i="0" dirty="0">
                <a:solidFill>
                  <a:srgbClr val="231F20"/>
                </a:solidFill>
                <a:effectLst/>
                <a:latin typeface="ReithSans"/>
              </a:rPr>
              <a:t>Interpreters have several advantages:</a:t>
            </a:r>
          </a:p>
          <a:p>
            <a:pPr algn="l">
              <a:buFont typeface="Arial" panose="020B0604020202020204" pitchFamily="34" charset="0"/>
              <a:buChar char="•"/>
            </a:pPr>
            <a:r>
              <a:rPr lang="en-US" b="0" i="0" dirty="0">
                <a:solidFill>
                  <a:srgbClr val="231F20"/>
                </a:solidFill>
                <a:effectLst/>
                <a:latin typeface="ReithSans"/>
              </a:rPr>
              <a:t>Instructions are executed as soon as they are translated.</a:t>
            </a:r>
          </a:p>
          <a:p>
            <a:pPr algn="l">
              <a:buFont typeface="Arial" panose="020B0604020202020204" pitchFamily="34" charset="0"/>
              <a:buChar char="•"/>
            </a:pPr>
            <a:r>
              <a:rPr lang="en-US" b="0" i="0" dirty="0">
                <a:solidFill>
                  <a:srgbClr val="231F20"/>
                </a:solidFill>
                <a:effectLst/>
                <a:latin typeface="ReithSans"/>
              </a:rPr>
              <a:t>Since instructions are executed once translated, they are not stored for later use. As a result, interpreters require less available memory.</a:t>
            </a:r>
          </a:p>
          <a:p>
            <a:pPr algn="l">
              <a:buFont typeface="Arial" panose="020B0604020202020204" pitchFamily="34" charset="0"/>
              <a:buChar char="•"/>
            </a:pPr>
            <a:r>
              <a:rPr lang="en-US" b="0" i="0" dirty="0">
                <a:solidFill>
                  <a:srgbClr val="231F20"/>
                </a:solidFill>
                <a:effectLst/>
                <a:latin typeface="ReithSans"/>
              </a:rPr>
              <a:t>Errors can be quickly spotted - once an error is found, the program stops running and the user is notified at which part of the program the interpretation has failed. This makes interpreters extremely useful when developing programs.</a:t>
            </a:r>
          </a:p>
          <a:p>
            <a:endParaRPr lang="en-IN" dirty="0"/>
          </a:p>
        </p:txBody>
      </p:sp>
    </p:spTree>
    <p:extLst>
      <p:ext uri="{BB962C8B-B14F-4D97-AF65-F5344CB8AC3E}">
        <p14:creationId xmlns:p14="http://schemas.microsoft.com/office/powerpoint/2010/main" val="327976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6DD0-8FAF-4D30-9597-9C70875E1AA2}"/>
              </a:ext>
            </a:extLst>
          </p:cNvPr>
          <p:cNvSpPr>
            <a:spLocks noGrp="1"/>
          </p:cNvSpPr>
          <p:nvPr>
            <p:ph type="title"/>
          </p:nvPr>
        </p:nvSpPr>
        <p:spPr/>
        <p:txBody>
          <a:bodyPr>
            <a:normAutofit/>
          </a:bodyPr>
          <a:lstStyle/>
          <a:p>
            <a:r>
              <a:rPr lang="en-US" b="1" i="0" dirty="0">
                <a:solidFill>
                  <a:srgbClr val="231F20"/>
                </a:solidFill>
                <a:effectLst/>
                <a:latin typeface="ReithSans"/>
              </a:rPr>
              <a:t>Interpreters</a:t>
            </a:r>
            <a:br>
              <a:rPr lang="en-US" b="1" i="0" dirty="0">
                <a:solidFill>
                  <a:srgbClr val="231F20"/>
                </a:solidFill>
                <a:effectLst/>
                <a:latin typeface="ReithSans"/>
              </a:rPr>
            </a:br>
            <a:endParaRPr lang="en-IN" dirty="0"/>
          </a:p>
        </p:txBody>
      </p:sp>
      <p:sp>
        <p:nvSpPr>
          <p:cNvPr id="3" name="Content Placeholder 2">
            <a:extLst>
              <a:ext uri="{FF2B5EF4-FFF2-40B4-BE49-F238E27FC236}">
                <a16:creationId xmlns:a16="http://schemas.microsoft.com/office/drawing/2014/main" id="{D33321C8-74FB-4795-B5A0-005B05FCE32A}"/>
              </a:ext>
            </a:extLst>
          </p:cNvPr>
          <p:cNvSpPr>
            <a:spLocks noGrp="1"/>
          </p:cNvSpPr>
          <p:nvPr>
            <p:ph idx="1"/>
          </p:nvPr>
        </p:nvSpPr>
        <p:spPr/>
        <p:txBody>
          <a:bodyPr>
            <a:normAutofit/>
          </a:bodyPr>
          <a:lstStyle/>
          <a:p>
            <a:pPr algn="l"/>
            <a:r>
              <a:rPr lang="en-US" b="0" i="0" dirty="0">
                <a:solidFill>
                  <a:srgbClr val="231F20"/>
                </a:solidFill>
                <a:effectLst/>
                <a:latin typeface="ReithSans"/>
              </a:rPr>
              <a:t>Interpreters also have several disadvantages:</a:t>
            </a:r>
          </a:p>
          <a:p>
            <a:pPr algn="l">
              <a:buFont typeface="Arial" panose="020B0604020202020204" pitchFamily="34" charset="0"/>
              <a:buChar char="•"/>
            </a:pPr>
            <a:r>
              <a:rPr lang="en-US" b="0" i="0" dirty="0">
                <a:solidFill>
                  <a:srgbClr val="231F20"/>
                </a:solidFill>
                <a:effectLst/>
                <a:latin typeface="ReithSans"/>
              </a:rPr>
              <a:t>Interpreted programs run more slowly as the processor has to wait for each instruction to be translated before it can be executed.</a:t>
            </a:r>
          </a:p>
          <a:p>
            <a:pPr algn="l">
              <a:buFont typeface="Arial" panose="020B0604020202020204" pitchFamily="34" charset="0"/>
              <a:buChar char="•"/>
            </a:pPr>
            <a:r>
              <a:rPr lang="en-US" b="0" i="0" dirty="0">
                <a:solidFill>
                  <a:srgbClr val="231F20"/>
                </a:solidFill>
                <a:effectLst/>
                <a:latin typeface="ReithSans"/>
              </a:rPr>
              <a:t>Additionally, the program has to be translated every time it is run.</a:t>
            </a:r>
          </a:p>
          <a:p>
            <a:pPr algn="l">
              <a:buFont typeface="Arial" panose="020B0604020202020204" pitchFamily="34" charset="0"/>
              <a:buChar char="•"/>
            </a:pPr>
            <a:r>
              <a:rPr lang="en-US" b="0" i="0" dirty="0">
                <a:solidFill>
                  <a:srgbClr val="231F20"/>
                </a:solidFill>
                <a:effectLst/>
                <a:latin typeface="ReithSans"/>
              </a:rPr>
              <a:t>Interpreters do not produce an executable file that can be distributed. As a result, the source code program has to be supplied, and this could be modified without permission.</a:t>
            </a:r>
          </a:p>
          <a:p>
            <a:pPr algn="l">
              <a:buFont typeface="Arial" panose="020B0604020202020204" pitchFamily="34" charset="0"/>
              <a:buChar char="•"/>
            </a:pPr>
            <a:r>
              <a:rPr lang="en-US" b="0" i="0" dirty="0">
                <a:solidFill>
                  <a:srgbClr val="231F20"/>
                </a:solidFill>
                <a:effectLst/>
                <a:latin typeface="ReithSans"/>
              </a:rPr>
              <a:t>Interpreters do not optimize code - the translated code is executed as it is.</a:t>
            </a:r>
          </a:p>
          <a:p>
            <a:endParaRPr lang="en-IN" dirty="0"/>
          </a:p>
        </p:txBody>
      </p:sp>
    </p:spTree>
    <p:extLst>
      <p:ext uri="{BB962C8B-B14F-4D97-AF65-F5344CB8AC3E}">
        <p14:creationId xmlns:p14="http://schemas.microsoft.com/office/powerpoint/2010/main" val="281028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8C1B0-0A36-4EDE-B8C5-EC4E0130DA22}"/>
              </a:ext>
            </a:extLst>
          </p:cNvPr>
          <p:cNvSpPr>
            <a:spLocks noGrp="1"/>
          </p:cNvSpPr>
          <p:nvPr>
            <p:ph type="title"/>
          </p:nvPr>
        </p:nvSpPr>
        <p:spPr/>
        <p:txBody>
          <a:bodyPr>
            <a:normAutofit/>
          </a:bodyPr>
          <a:lstStyle/>
          <a:p>
            <a:r>
              <a:rPr lang="en-US" b="1" i="0" dirty="0">
                <a:solidFill>
                  <a:srgbClr val="231F20"/>
                </a:solidFill>
                <a:effectLst/>
                <a:latin typeface="ReithSans"/>
              </a:rPr>
              <a:t>Assemblers</a:t>
            </a:r>
            <a:br>
              <a:rPr lang="en-US" b="1" i="0" dirty="0">
                <a:solidFill>
                  <a:srgbClr val="231F20"/>
                </a:solidFill>
                <a:effectLst/>
                <a:latin typeface="ReithSans"/>
              </a:rPr>
            </a:br>
            <a:endParaRPr lang="en-IN" dirty="0"/>
          </a:p>
        </p:txBody>
      </p:sp>
      <p:sp>
        <p:nvSpPr>
          <p:cNvPr id="3" name="Content Placeholder 2">
            <a:extLst>
              <a:ext uri="{FF2B5EF4-FFF2-40B4-BE49-F238E27FC236}">
                <a16:creationId xmlns:a16="http://schemas.microsoft.com/office/drawing/2014/main" id="{5CDBEEB1-BA19-49B0-AF29-63542DCD85F9}"/>
              </a:ext>
            </a:extLst>
          </p:cNvPr>
          <p:cNvSpPr>
            <a:spLocks noGrp="1"/>
          </p:cNvSpPr>
          <p:nvPr>
            <p:ph idx="1"/>
          </p:nvPr>
        </p:nvSpPr>
        <p:spPr/>
        <p:txBody>
          <a:bodyPr/>
          <a:lstStyle/>
          <a:p>
            <a:pPr algn="l"/>
            <a:r>
              <a:rPr lang="en-US" b="0" i="0" dirty="0">
                <a:solidFill>
                  <a:srgbClr val="231F20"/>
                </a:solidFill>
                <a:effectLst/>
                <a:latin typeface="ReithSans"/>
              </a:rPr>
              <a:t>Assemblers are a third type of translator. The purpose of an assembler is to translate </a:t>
            </a:r>
            <a:r>
              <a:rPr lang="en-US" b="1" i="0" dirty="0">
                <a:solidFill>
                  <a:srgbClr val="231F20"/>
                </a:solidFill>
                <a:effectLst/>
                <a:latin typeface="ReithSans"/>
              </a:rPr>
              <a:t>assembly language</a:t>
            </a:r>
            <a:r>
              <a:rPr lang="en-US" b="0" i="0" dirty="0">
                <a:solidFill>
                  <a:srgbClr val="231F20"/>
                </a:solidFill>
                <a:effectLst/>
                <a:latin typeface="ReithSans"/>
              </a:rPr>
              <a:t> into object code. Whereas compilers and interpreters generate many machine code instructions for each high level instruction, assemblers create one machine code instruction for each assembly instruction.</a:t>
            </a:r>
          </a:p>
          <a:p>
            <a:pPr marL="0" indent="0">
              <a:buNone/>
            </a:pPr>
            <a:r>
              <a:rPr lang="en-US" dirty="0"/>
              <a:t/>
            </a:r>
            <a:br>
              <a:rPr lang="en-US" dirty="0"/>
            </a:br>
            <a:endParaRPr lang="en-IN" dirty="0"/>
          </a:p>
        </p:txBody>
      </p:sp>
      <p:pic>
        <p:nvPicPr>
          <p:cNvPr id="5" name="Picture 4">
            <a:extLst>
              <a:ext uri="{FF2B5EF4-FFF2-40B4-BE49-F238E27FC236}">
                <a16:creationId xmlns:a16="http://schemas.microsoft.com/office/drawing/2014/main" id="{64016407-04CC-4BF4-B147-4DBFDCFCB4DC}"/>
              </a:ext>
            </a:extLst>
          </p:cNvPr>
          <p:cNvPicPr>
            <a:picLocks noChangeAspect="1"/>
          </p:cNvPicPr>
          <p:nvPr/>
        </p:nvPicPr>
        <p:blipFill>
          <a:blip r:embed="rId2"/>
          <a:stretch>
            <a:fillRect/>
          </a:stretch>
        </p:blipFill>
        <p:spPr>
          <a:xfrm>
            <a:off x="1609165" y="4043082"/>
            <a:ext cx="5943600" cy="2621897"/>
          </a:xfrm>
          <a:prstGeom prst="rect">
            <a:avLst/>
          </a:prstGeom>
        </p:spPr>
      </p:pic>
    </p:spTree>
    <p:extLst>
      <p:ext uri="{BB962C8B-B14F-4D97-AF65-F5344CB8AC3E}">
        <p14:creationId xmlns:p14="http://schemas.microsoft.com/office/powerpoint/2010/main" val="2238432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72BC-9D08-4C0E-A9B4-9CB7B820D226}"/>
              </a:ext>
            </a:extLst>
          </p:cNvPr>
          <p:cNvSpPr>
            <a:spLocks noGrp="1"/>
          </p:cNvSpPr>
          <p:nvPr>
            <p:ph type="title"/>
          </p:nvPr>
        </p:nvSpPr>
        <p:spPr/>
        <p:txBody>
          <a:bodyPr>
            <a:normAutofit/>
          </a:bodyPr>
          <a:lstStyle/>
          <a:p>
            <a:r>
              <a:rPr lang="en-US" sz="3200" b="1" i="1" dirty="0"/>
              <a:t>Programming Instructions</a:t>
            </a:r>
            <a:endParaRPr lang="en-IN" sz="3200" b="1" i="1" dirty="0"/>
          </a:p>
        </p:txBody>
      </p:sp>
      <p:pic>
        <p:nvPicPr>
          <p:cNvPr id="7" name="Content Placeholder 6">
            <a:extLst>
              <a:ext uri="{FF2B5EF4-FFF2-40B4-BE49-F238E27FC236}">
                <a16:creationId xmlns:a16="http://schemas.microsoft.com/office/drawing/2014/main" id="{28E2C478-2EE8-4ADF-8E8E-36A22323B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8207" y="2530188"/>
            <a:ext cx="4915586" cy="3305657"/>
          </a:xfrm>
        </p:spPr>
      </p:pic>
      <p:sp>
        <p:nvSpPr>
          <p:cNvPr id="8" name="TextBox 7">
            <a:extLst>
              <a:ext uri="{FF2B5EF4-FFF2-40B4-BE49-F238E27FC236}">
                <a16:creationId xmlns:a16="http://schemas.microsoft.com/office/drawing/2014/main" id="{4C4E4948-E7FE-4090-9444-763FC29FCFB4}"/>
              </a:ext>
            </a:extLst>
          </p:cNvPr>
          <p:cNvSpPr txBox="1"/>
          <p:nvPr/>
        </p:nvSpPr>
        <p:spPr>
          <a:xfrm>
            <a:off x="2024109" y="1606858"/>
            <a:ext cx="7865615" cy="923330"/>
          </a:xfrm>
          <a:prstGeom prst="rect">
            <a:avLst/>
          </a:prstGeom>
          <a:noFill/>
        </p:spPr>
        <p:txBody>
          <a:bodyPr wrap="square" rtlCol="0">
            <a:spAutoFit/>
          </a:bodyPr>
          <a:lstStyle/>
          <a:p>
            <a:r>
              <a:rPr lang="en-US" dirty="0"/>
              <a:t>A Computer has two inseparable parts:-</a:t>
            </a:r>
          </a:p>
          <a:p>
            <a:r>
              <a:rPr lang="en-US" dirty="0"/>
              <a:t>Hardware and Software</a:t>
            </a:r>
          </a:p>
          <a:p>
            <a:endParaRPr lang="en-IN" dirty="0"/>
          </a:p>
        </p:txBody>
      </p:sp>
    </p:spTree>
    <p:extLst>
      <p:ext uri="{BB962C8B-B14F-4D97-AF65-F5344CB8AC3E}">
        <p14:creationId xmlns:p14="http://schemas.microsoft.com/office/powerpoint/2010/main" val="29637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0FE7-CDB6-4964-8E48-2964AA5EE378}"/>
              </a:ext>
            </a:extLst>
          </p:cNvPr>
          <p:cNvSpPr>
            <a:spLocks noGrp="1"/>
          </p:cNvSpPr>
          <p:nvPr>
            <p:ph type="title"/>
          </p:nvPr>
        </p:nvSpPr>
        <p:spPr/>
        <p:txBody>
          <a:bodyPr>
            <a:normAutofit/>
          </a:bodyPr>
          <a:lstStyle/>
          <a:p>
            <a:r>
              <a:rPr lang="en-US" sz="3200" b="1" i="1" dirty="0"/>
              <a:t> What is Software &amp; Hardware?</a:t>
            </a:r>
            <a:endParaRPr lang="en-IN" sz="3200" dirty="0"/>
          </a:p>
        </p:txBody>
      </p:sp>
      <p:sp>
        <p:nvSpPr>
          <p:cNvPr id="3" name="Content Placeholder 2">
            <a:extLst>
              <a:ext uri="{FF2B5EF4-FFF2-40B4-BE49-F238E27FC236}">
                <a16:creationId xmlns:a16="http://schemas.microsoft.com/office/drawing/2014/main" id="{7A7B9153-1C0D-4E1F-99C3-91540E161E38}"/>
              </a:ext>
            </a:extLst>
          </p:cNvPr>
          <p:cNvSpPr>
            <a:spLocks noGrp="1"/>
          </p:cNvSpPr>
          <p:nvPr>
            <p:ph idx="1"/>
          </p:nvPr>
        </p:nvSpPr>
        <p:spPr/>
        <p:txBody>
          <a:bodyPr/>
          <a:lstStyle/>
          <a:p>
            <a:r>
              <a:rPr lang="en-US" b="1" dirty="0"/>
              <a:t>The instructions are the software</a:t>
            </a:r>
          </a:p>
          <a:p>
            <a:r>
              <a:rPr lang="en-US" dirty="0"/>
              <a:t> </a:t>
            </a:r>
            <a:r>
              <a:rPr lang="en-US" b="1" dirty="0"/>
              <a:t>The physical component of a computer that are used in the process are hardware</a:t>
            </a:r>
            <a:r>
              <a:rPr lang="en-US" dirty="0"/>
              <a:t>.</a:t>
            </a:r>
          </a:p>
          <a:p>
            <a:r>
              <a:rPr lang="en-US" dirty="0">
                <a:highlight>
                  <a:srgbClr val="008080"/>
                </a:highlight>
              </a:rPr>
              <a:t>Application S/W:-  </a:t>
            </a:r>
            <a:r>
              <a:rPr lang="en-US" b="0" i="0" dirty="0">
                <a:effectLst/>
                <a:latin typeface="Arial" panose="020B0604020202020204" pitchFamily="34" charset="0"/>
              </a:rPr>
              <a:t>software that fulfills a specific need or performs tasks</a:t>
            </a:r>
          </a:p>
          <a:p>
            <a:r>
              <a:rPr lang="en-US" dirty="0">
                <a:highlight>
                  <a:srgbClr val="008080"/>
                </a:highlight>
                <a:latin typeface="Arial" panose="020B0604020202020204" pitchFamily="34" charset="0"/>
              </a:rPr>
              <a:t>System S/W:- </a:t>
            </a:r>
            <a:r>
              <a:rPr lang="en-US" b="0" i="0" dirty="0">
                <a:effectLst/>
                <a:latin typeface="Arial" panose="020B0604020202020204" pitchFamily="34" charset="0"/>
              </a:rPr>
              <a:t>is designed to run a computer's hardware and provides a platform for applications to run on top of.</a:t>
            </a:r>
            <a:endParaRPr lang="en-US" dirty="0">
              <a:highlight>
                <a:srgbClr val="008080"/>
              </a:highlight>
            </a:endParaRPr>
          </a:p>
          <a:p>
            <a:endParaRPr lang="en-IN" dirty="0"/>
          </a:p>
        </p:txBody>
      </p:sp>
    </p:spTree>
    <p:extLst>
      <p:ext uri="{BB962C8B-B14F-4D97-AF65-F5344CB8AC3E}">
        <p14:creationId xmlns:p14="http://schemas.microsoft.com/office/powerpoint/2010/main" val="3373148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A4-B27C-4466-9196-E2A4CD1B8D81}"/>
              </a:ext>
            </a:extLst>
          </p:cNvPr>
          <p:cNvSpPr>
            <a:spLocks noGrp="1"/>
          </p:cNvSpPr>
          <p:nvPr>
            <p:ph type="title"/>
          </p:nvPr>
        </p:nvSpPr>
        <p:spPr/>
        <p:txBody>
          <a:bodyPr/>
          <a:lstStyle/>
          <a:p>
            <a:r>
              <a:rPr lang="en-US" b="1" dirty="0"/>
              <a:t>Types of Software</a:t>
            </a:r>
            <a:endParaRPr lang="en-IN" b="1" dirty="0"/>
          </a:p>
        </p:txBody>
      </p:sp>
      <p:pic>
        <p:nvPicPr>
          <p:cNvPr id="1026" name="Picture 2">
            <a:extLst>
              <a:ext uri="{FF2B5EF4-FFF2-40B4-BE49-F238E27FC236}">
                <a16:creationId xmlns:a16="http://schemas.microsoft.com/office/drawing/2014/main" id="{9FD74519-93C8-4034-A7DB-FAC6A2EB4B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86931" y="2057400"/>
            <a:ext cx="53848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43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1238-7838-4238-B772-6AF7CEDC7F90}"/>
              </a:ext>
            </a:extLst>
          </p:cNvPr>
          <p:cNvSpPr>
            <a:spLocks noGrp="1"/>
          </p:cNvSpPr>
          <p:nvPr>
            <p:ph type="title"/>
          </p:nvPr>
        </p:nvSpPr>
        <p:spPr/>
        <p:txBody>
          <a:bodyPr>
            <a:normAutofit/>
          </a:bodyPr>
          <a:lstStyle/>
          <a:p>
            <a:r>
              <a:rPr lang="en-US" sz="3200" b="1" i="1" dirty="0"/>
              <a:t>Why Number System:-</a:t>
            </a:r>
            <a:endParaRPr lang="en-IN" sz="3200" b="1" i="1" dirty="0"/>
          </a:p>
        </p:txBody>
      </p:sp>
      <p:sp>
        <p:nvSpPr>
          <p:cNvPr id="4" name="Content Placeholder 3">
            <a:extLst>
              <a:ext uri="{FF2B5EF4-FFF2-40B4-BE49-F238E27FC236}">
                <a16:creationId xmlns:a16="http://schemas.microsoft.com/office/drawing/2014/main" id="{3708ACEE-7596-40B7-BCFC-BF4B9B63DDE5}"/>
              </a:ext>
            </a:extLst>
          </p:cNvPr>
          <p:cNvSpPr>
            <a:spLocks noGrp="1"/>
          </p:cNvSpPr>
          <p:nvPr>
            <p:ph idx="1"/>
          </p:nvPr>
        </p:nvSpPr>
        <p:spPr>
          <a:xfrm>
            <a:off x="2089951" y="2450236"/>
            <a:ext cx="2544192" cy="1324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C=</a:t>
            </a:r>
            <a:r>
              <a:rPr lang="en-US" sz="2800" dirty="0" err="1"/>
              <a:t>a+b</a:t>
            </a:r>
            <a:endParaRPr lang="en-US" sz="2800" dirty="0"/>
          </a:p>
          <a:p>
            <a:r>
              <a:rPr lang="en-US" sz="2800" dirty="0"/>
              <a:t>Display c</a:t>
            </a:r>
            <a:endParaRPr lang="en-IN" sz="2800" dirty="0"/>
          </a:p>
        </p:txBody>
      </p:sp>
      <p:sp>
        <p:nvSpPr>
          <p:cNvPr id="5" name="Rectangle: Diagonal Corners Snipped 4">
            <a:extLst>
              <a:ext uri="{FF2B5EF4-FFF2-40B4-BE49-F238E27FC236}">
                <a16:creationId xmlns:a16="http://schemas.microsoft.com/office/drawing/2014/main" id="{11E6F808-C53D-41D9-A7EC-B4AEEB1A2B8D}"/>
              </a:ext>
            </a:extLst>
          </p:cNvPr>
          <p:cNvSpPr/>
          <p:nvPr/>
        </p:nvSpPr>
        <p:spPr>
          <a:xfrm>
            <a:off x="5805996" y="2281561"/>
            <a:ext cx="2130641" cy="70133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a,b</a:t>
            </a:r>
            <a:r>
              <a:rPr lang="en-US" dirty="0"/>
              <a:t> and c are numbers</a:t>
            </a:r>
            <a:endParaRPr lang="en-IN" dirty="0"/>
          </a:p>
        </p:txBody>
      </p:sp>
      <p:sp>
        <p:nvSpPr>
          <p:cNvPr id="6" name="TextBox 5">
            <a:extLst>
              <a:ext uri="{FF2B5EF4-FFF2-40B4-BE49-F238E27FC236}">
                <a16:creationId xmlns:a16="http://schemas.microsoft.com/office/drawing/2014/main" id="{4E9B218D-000A-40C2-88A6-2060390BD3D0}"/>
              </a:ext>
            </a:extLst>
          </p:cNvPr>
          <p:cNvSpPr txBox="1"/>
          <p:nvPr/>
        </p:nvSpPr>
        <p:spPr>
          <a:xfrm>
            <a:off x="2405849" y="4332303"/>
            <a:ext cx="8424908" cy="1477328"/>
          </a:xfrm>
          <a:prstGeom prst="rect">
            <a:avLst/>
          </a:prstGeom>
          <a:noFill/>
        </p:spPr>
        <p:txBody>
          <a:bodyPr wrap="square" rtlCol="0">
            <a:spAutoFit/>
          </a:bodyPr>
          <a:lstStyle/>
          <a:p>
            <a:r>
              <a:rPr lang="en-US" dirty="0"/>
              <a:t>Input as well as output have to be understood by the computer and the user respectively</a:t>
            </a:r>
          </a:p>
          <a:p>
            <a:endParaRPr lang="en-US" dirty="0"/>
          </a:p>
          <a:p>
            <a:r>
              <a:rPr lang="en-US" dirty="0"/>
              <a:t>A number system plays an important role so that the same instructions can be manipulated by giving different numbers as input.</a:t>
            </a:r>
            <a:endParaRPr lang="en-IN" dirty="0"/>
          </a:p>
        </p:txBody>
      </p:sp>
    </p:spTree>
    <p:extLst>
      <p:ext uri="{BB962C8B-B14F-4D97-AF65-F5344CB8AC3E}">
        <p14:creationId xmlns:p14="http://schemas.microsoft.com/office/powerpoint/2010/main" val="372900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66D2-D093-4F37-8E5D-458B7C2F956A}"/>
              </a:ext>
            </a:extLst>
          </p:cNvPr>
          <p:cNvSpPr>
            <a:spLocks noGrp="1"/>
          </p:cNvSpPr>
          <p:nvPr>
            <p:ph type="title"/>
          </p:nvPr>
        </p:nvSpPr>
        <p:spPr/>
        <p:txBody>
          <a:bodyPr>
            <a:normAutofit/>
          </a:bodyPr>
          <a:lstStyle/>
          <a:p>
            <a:r>
              <a:rPr lang="en-US" sz="3200" b="1" i="1" dirty="0"/>
              <a:t>Number System:-</a:t>
            </a:r>
            <a:endParaRPr lang="en-IN" sz="3200" b="1" i="1" dirty="0"/>
          </a:p>
        </p:txBody>
      </p:sp>
      <p:sp>
        <p:nvSpPr>
          <p:cNvPr id="3" name="Content Placeholder 2">
            <a:extLst>
              <a:ext uri="{FF2B5EF4-FFF2-40B4-BE49-F238E27FC236}">
                <a16:creationId xmlns:a16="http://schemas.microsoft.com/office/drawing/2014/main" id="{F70BFDFE-0C44-4E73-A590-6CFD6D9B57B2}"/>
              </a:ext>
            </a:extLst>
          </p:cNvPr>
          <p:cNvSpPr>
            <a:spLocks noGrp="1"/>
          </p:cNvSpPr>
          <p:nvPr>
            <p:ph idx="1"/>
          </p:nvPr>
        </p:nvSpPr>
        <p:spPr/>
        <p:txBody>
          <a:bodyPr/>
          <a:lstStyle/>
          <a:p>
            <a:r>
              <a:rPr lang="en-US" dirty="0"/>
              <a:t>Way of counting things</a:t>
            </a:r>
          </a:p>
          <a:p>
            <a:r>
              <a:rPr lang="en-US" dirty="0"/>
              <a:t>Computer use different types of number systems.</a:t>
            </a:r>
          </a:p>
          <a:p>
            <a:r>
              <a:rPr lang="en-US" dirty="0"/>
              <a:t>1.Decimal(base 10)</a:t>
            </a:r>
          </a:p>
          <a:p>
            <a:r>
              <a:rPr lang="en-US" dirty="0"/>
              <a:t>2.Binary</a:t>
            </a:r>
            <a:r>
              <a:rPr lang="en-IN" b="0" i="0" dirty="0">
                <a:solidFill>
                  <a:srgbClr val="333333"/>
                </a:solidFill>
                <a:effectLst/>
                <a:latin typeface="Roboto" panose="02000000000000000000" pitchFamily="2" charset="0"/>
              </a:rPr>
              <a:t>(base 2) 0 1</a:t>
            </a:r>
            <a:endParaRPr lang="en-US" dirty="0"/>
          </a:p>
          <a:p>
            <a:r>
              <a:rPr lang="en-US" dirty="0"/>
              <a:t>3.Octal(base 8)</a:t>
            </a:r>
          </a:p>
          <a:p>
            <a:r>
              <a:rPr lang="en-US" dirty="0"/>
              <a:t>4.Hexadecimal(base 16)</a:t>
            </a:r>
            <a:endParaRPr lang="en-IN" dirty="0"/>
          </a:p>
        </p:txBody>
      </p:sp>
    </p:spTree>
    <p:extLst>
      <p:ext uri="{BB962C8B-B14F-4D97-AF65-F5344CB8AC3E}">
        <p14:creationId xmlns:p14="http://schemas.microsoft.com/office/powerpoint/2010/main" val="5746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194B-3405-4310-9E83-514B01181F9D}"/>
              </a:ext>
            </a:extLst>
          </p:cNvPr>
          <p:cNvSpPr>
            <a:spLocks noGrp="1"/>
          </p:cNvSpPr>
          <p:nvPr>
            <p:ph type="title"/>
          </p:nvPr>
        </p:nvSpPr>
        <p:spPr/>
        <p:txBody>
          <a:bodyPr>
            <a:normAutofit/>
          </a:bodyPr>
          <a:lstStyle/>
          <a:p>
            <a:r>
              <a:rPr lang="en-US" sz="3200" b="1" i="1" dirty="0"/>
              <a:t>Binary Number System:-</a:t>
            </a:r>
            <a:endParaRPr lang="en-IN" sz="3200" b="1" i="1" dirty="0"/>
          </a:p>
        </p:txBody>
      </p:sp>
      <p:pic>
        <p:nvPicPr>
          <p:cNvPr id="5" name="Content Placeholder 4">
            <a:extLst>
              <a:ext uri="{FF2B5EF4-FFF2-40B4-BE49-F238E27FC236}">
                <a16:creationId xmlns:a16="http://schemas.microsoft.com/office/drawing/2014/main" id="{8B73BD34-F524-4B9A-93F0-E0B5FA2903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392" y="2057400"/>
            <a:ext cx="7589878" cy="4038600"/>
          </a:xfrm>
        </p:spPr>
      </p:pic>
    </p:spTree>
    <p:extLst>
      <p:ext uri="{BB962C8B-B14F-4D97-AF65-F5344CB8AC3E}">
        <p14:creationId xmlns:p14="http://schemas.microsoft.com/office/powerpoint/2010/main" val="246452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AFF44-781E-4B81-81C6-7090FB519D96}"/>
              </a:ext>
            </a:extLst>
          </p:cNvPr>
          <p:cNvSpPr>
            <a:spLocks noGrp="1"/>
          </p:cNvSpPr>
          <p:nvPr>
            <p:ph type="title"/>
          </p:nvPr>
        </p:nvSpPr>
        <p:spPr/>
        <p:txBody>
          <a:bodyPr>
            <a:normAutofit fontScale="90000"/>
          </a:bodyPr>
          <a:lstStyle/>
          <a:p>
            <a:r>
              <a:rPr lang="en-US" b="1" i="0" dirty="0">
                <a:solidFill>
                  <a:srgbClr val="000000"/>
                </a:solidFill>
                <a:effectLst/>
                <a:latin typeface="Helvetica" panose="020B0604020202020204" pitchFamily="34" charset="0"/>
              </a:rPr>
              <a:t>Classification of generations of computers</a:t>
            </a:r>
            <a:br>
              <a:rPr lang="en-US" b="1" i="0" dirty="0">
                <a:solidFill>
                  <a:srgbClr val="000000"/>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F2A0F661-DF21-49B2-B282-1311377E8C28}"/>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The evolution of computer technology is often divided into five generations.</a:t>
            </a:r>
          </a:p>
          <a:p>
            <a:endParaRPr lang="en-IN" dirty="0"/>
          </a:p>
        </p:txBody>
      </p:sp>
      <p:graphicFrame>
        <p:nvGraphicFramePr>
          <p:cNvPr id="6" name="Table 5">
            <a:extLst>
              <a:ext uri="{FF2B5EF4-FFF2-40B4-BE49-F238E27FC236}">
                <a16:creationId xmlns:a16="http://schemas.microsoft.com/office/drawing/2014/main" id="{89B17E1A-5C5A-463B-A7F4-86DD56D92F44}"/>
              </a:ext>
            </a:extLst>
          </p:cNvPr>
          <p:cNvGraphicFramePr>
            <a:graphicFrameLocks noGrp="1"/>
          </p:cNvGraphicFramePr>
          <p:nvPr>
            <p:extLst>
              <p:ext uri="{D42A27DB-BD31-4B8C-83A1-F6EECF244321}">
                <p14:modId xmlns:p14="http://schemas.microsoft.com/office/powerpoint/2010/main" val="2298689705"/>
              </p:ext>
            </p:extLst>
          </p:nvPr>
        </p:nvGraphicFramePr>
        <p:xfrm>
          <a:off x="3478530" y="2479601"/>
          <a:ext cx="5120526" cy="4114800"/>
        </p:xfrm>
        <a:graphic>
          <a:graphicData uri="http://schemas.openxmlformats.org/drawingml/2006/table">
            <a:tbl>
              <a:tblPr/>
              <a:tblGrid>
                <a:gridCol w="1706842">
                  <a:extLst>
                    <a:ext uri="{9D8B030D-6E8A-4147-A177-3AD203B41FA5}">
                      <a16:colId xmlns:a16="http://schemas.microsoft.com/office/drawing/2014/main" val="810069945"/>
                    </a:ext>
                  </a:extLst>
                </a:gridCol>
                <a:gridCol w="1706842">
                  <a:extLst>
                    <a:ext uri="{9D8B030D-6E8A-4147-A177-3AD203B41FA5}">
                      <a16:colId xmlns:a16="http://schemas.microsoft.com/office/drawing/2014/main" val="1003739753"/>
                    </a:ext>
                  </a:extLst>
                </a:gridCol>
                <a:gridCol w="1706842">
                  <a:extLst>
                    <a:ext uri="{9D8B030D-6E8A-4147-A177-3AD203B41FA5}">
                      <a16:colId xmlns:a16="http://schemas.microsoft.com/office/drawing/2014/main" val="981231240"/>
                    </a:ext>
                  </a:extLst>
                </a:gridCol>
              </a:tblGrid>
              <a:tr h="611231">
                <a:tc>
                  <a:txBody>
                    <a:bodyPr/>
                    <a:lstStyle/>
                    <a:p>
                      <a:pPr algn="l" fontAlgn="ctr"/>
                      <a:r>
                        <a:rPr lang="en-IN">
                          <a:effectLst/>
                        </a:rPr>
                        <a:t>Generations of computers</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Generations timeline</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Evolving hardware</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extLst>
                  <a:ext uri="{0D108BD9-81ED-4DB2-BD59-A6C34878D82A}">
                    <a16:rowId xmlns:a16="http://schemas.microsoft.com/office/drawing/2014/main" val="2065695122"/>
                  </a:ext>
                </a:extLst>
              </a:tr>
              <a:tr h="611231">
                <a:tc>
                  <a:txBody>
                    <a:bodyPr/>
                    <a:lstStyle/>
                    <a:p>
                      <a:pPr algn="l" fontAlgn="ctr"/>
                      <a:r>
                        <a:rPr lang="en-IN" dirty="0">
                          <a:effectLst/>
                        </a:rPr>
                        <a:t>First generation</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1940s-1950s</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Vacuum tube based</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extLst>
                  <a:ext uri="{0D108BD9-81ED-4DB2-BD59-A6C34878D82A}">
                    <a16:rowId xmlns:a16="http://schemas.microsoft.com/office/drawing/2014/main" val="2299171651"/>
                  </a:ext>
                </a:extLst>
              </a:tr>
              <a:tr h="611231">
                <a:tc>
                  <a:txBody>
                    <a:bodyPr/>
                    <a:lstStyle/>
                    <a:p>
                      <a:pPr algn="l" fontAlgn="ctr"/>
                      <a:r>
                        <a:rPr lang="en-IN">
                          <a:effectLst/>
                        </a:rPr>
                        <a:t>Second generation</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1950s-1960s</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Transistor based</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extLst>
                  <a:ext uri="{0D108BD9-81ED-4DB2-BD59-A6C34878D82A}">
                    <a16:rowId xmlns:a16="http://schemas.microsoft.com/office/drawing/2014/main" val="3833904765"/>
                  </a:ext>
                </a:extLst>
              </a:tr>
              <a:tr h="611231">
                <a:tc>
                  <a:txBody>
                    <a:bodyPr/>
                    <a:lstStyle/>
                    <a:p>
                      <a:pPr algn="l" fontAlgn="ctr"/>
                      <a:r>
                        <a:rPr lang="en-IN">
                          <a:effectLst/>
                        </a:rPr>
                        <a:t>Third generation</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1960s-1970s</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Integrated circuit based</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extLst>
                  <a:ext uri="{0D108BD9-81ED-4DB2-BD59-A6C34878D82A}">
                    <a16:rowId xmlns:a16="http://schemas.microsoft.com/office/drawing/2014/main" val="602205243"/>
                  </a:ext>
                </a:extLst>
              </a:tr>
              <a:tr h="611231">
                <a:tc>
                  <a:txBody>
                    <a:bodyPr/>
                    <a:lstStyle/>
                    <a:p>
                      <a:pPr algn="l" fontAlgn="ctr"/>
                      <a:r>
                        <a:rPr lang="en-IN">
                          <a:effectLst/>
                        </a:rPr>
                        <a:t>Fourth generation</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1970s-present</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a:effectLst/>
                        </a:rPr>
                        <a:t>Microprocessor based</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extLst>
                  <a:ext uri="{0D108BD9-81ED-4DB2-BD59-A6C34878D82A}">
                    <a16:rowId xmlns:a16="http://schemas.microsoft.com/office/drawing/2014/main" val="1484718373"/>
                  </a:ext>
                </a:extLst>
              </a:tr>
              <a:tr h="873186">
                <a:tc>
                  <a:txBody>
                    <a:bodyPr/>
                    <a:lstStyle/>
                    <a:p>
                      <a:pPr algn="l" fontAlgn="ctr"/>
                      <a:r>
                        <a:rPr lang="en-IN">
                          <a:effectLst/>
                        </a:rPr>
                        <a:t>Fifth generation</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US">
                          <a:effectLst/>
                        </a:rPr>
                        <a:t>The present and the future</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tc>
                  <a:txBody>
                    <a:bodyPr/>
                    <a:lstStyle/>
                    <a:p>
                      <a:pPr algn="l" fontAlgn="ctr"/>
                      <a:r>
                        <a:rPr lang="en-IN" dirty="0">
                          <a:effectLst/>
                        </a:rPr>
                        <a:t>Artificial intelligence based</a:t>
                      </a:r>
                    </a:p>
                  </a:txBody>
                  <a:tcPr anchor="ctr">
                    <a:lnL w="7620" cap="flat" cmpd="sng" algn="ctr">
                      <a:solidFill>
                        <a:srgbClr val="373D3F"/>
                      </a:solidFill>
                      <a:prstDash val="solid"/>
                      <a:round/>
                      <a:headEnd type="none" w="med" len="med"/>
                      <a:tailEnd type="none" w="med" len="med"/>
                    </a:lnL>
                    <a:lnR w="7620" cap="flat" cmpd="sng" algn="ctr">
                      <a:solidFill>
                        <a:srgbClr val="373D3F"/>
                      </a:solidFill>
                      <a:prstDash val="solid"/>
                      <a:round/>
                      <a:headEnd type="none" w="med" len="med"/>
                      <a:tailEnd type="none" w="med" len="med"/>
                    </a:lnR>
                    <a:lnT w="7620" cap="flat" cmpd="sng" algn="ctr">
                      <a:solidFill>
                        <a:srgbClr val="373D3F"/>
                      </a:solidFill>
                      <a:prstDash val="solid"/>
                      <a:round/>
                      <a:headEnd type="none" w="med" len="med"/>
                      <a:tailEnd type="none" w="med" len="med"/>
                    </a:lnT>
                    <a:lnB w="7620" cap="flat" cmpd="sng" algn="ctr">
                      <a:solidFill>
                        <a:srgbClr val="373D3F"/>
                      </a:solidFill>
                      <a:prstDash val="solid"/>
                      <a:round/>
                      <a:headEnd type="none" w="med" len="med"/>
                      <a:tailEnd type="none" w="med" len="med"/>
                    </a:lnB>
                  </a:tcPr>
                </a:tc>
                <a:extLst>
                  <a:ext uri="{0D108BD9-81ED-4DB2-BD59-A6C34878D82A}">
                    <a16:rowId xmlns:a16="http://schemas.microsoft.com/office/drawing/2014/main" val="4218639280"/>
                  </a:ext>
                </a:extLst>
              </a:tr>
            </a:tbl>
          </a:graphicData>
        </a:graphic>
      </p:graphicFrame>
    </p:spTree>
    <p:extLst>
      <p:ext uri="{BB962C8B-B14F-4D97-AF65-F5344CB8AC3E}">
        <p14:creationId xmlns:p14="http://schemas.microsoft.com/office/powerpoint/2010/main" val="63413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3E1B-8950-4278-9720-7C7C8830A6A7}"/>
              </a:ext>
            </a:extLst>
          </p:cNvPr>
          <p:cNvSpPr>
            <a:spLocks noGrp="1"/>
          </p:cNvSpPr>
          <p:nvPr>
            <p:ph type="title"/>
          </p:nvPr>
        </p:nvSpPr>
        <p:spPr>
          <a:xfrm>
            <a:off x="838200" y="391758"/>
            <a:ext cx="10515600" cy="1325563"/>
          </a:xfrm>
        </p:spPr>
        <p:txBody>
          <a:bodyPr/>
          <a:lstStyle/>
          <a:p>
            <a:r>
              <a:rPr lang="en-US" sz="3200" b="1" i="1" dirty="0"/>
              <a:t>Algorithm:</a:t>
            </a:r>
            <a:r>
              <a:rPr lang="en-US" dirty="0"/>
              <a:t/>
            </a:r>
            <a:br>
              <a:rPr lang="en-US" dirty="0"/>
            </a:br>
            <a:endParaRPr lang="en-IN" dirty="0"/>
          </a:p>
        </p:txBody>
      </p:sp>
      <p:sp>
        <p:nvSpPr>
          <p:cNvPr id="3" name="Content Placeholder 2">
            <a:extLst>
              <a:ext uri="{FF2B5EF4-FFF2-40B4-BE49-F238E27FC236}">
                <a16:creationId xmlns:a16="http://schemas.microsoft.com/office/drawing/2014/main" id="{B493FFD2-6227-484C-BD3E-EC6F654C580C}"/>
              </a:ext>
            </a:extLst>
          </p:cNvPr>
          <p:cNvSpPr>
            <a:spLocks noGrp="1"/>
          </p:cNvSpPr>
          <p:nvPr>
            <p:ph idx="1"/>
          </p:nvPr>
        </p:nvSpPr>
        <p:spPr/>
        <p:txBody>
          <a:bodyPr/>
          <a:lstStyle/>
          <a:p>
            <a:endParaRPr lang="en-US" dirty="0"/>
          </a:p>
          <a:p>
            <a:r>
              <a:rPr lang="en-US" dirty="0"/>
              <a:t>----The word Algorithm means “a process or set of rules to be </a:t>
            </a:r>
          </a:p>
          <a:p>
            <a:r>
              <a:rPr lang="en-US" dirty="0"/>
              <a:t>followed in calculations or other problem-solving operations”. </a:t>
            </a:r>
          </a:p>
          <a:p>
            <a:r>
              <a:rPr lang="en-US" dirty="0"/>
              <a:t>-----Therefore Algorithm refers to a set of rules/instructions </a:t>
            </a:r>
          </a:p>
          <a:p>
            <a:r>
              <a:rPr lang="en-US" dirty="0"/>
              <a:t>that step-by-step define how a work is to be executed upon </a:t>
            </a:r>
          </a:p>
          <a:p>
            <a:r>
              <a:rPr lang="en-US" dirty="0"/>
              <a:t>In order to get the expected results.</a:t>
            </a:r>
            <a:endParaRPr lang="en-IN" dirty="0"/>
          </a:p>
        </p:txBody>
      </p:sp>
    </p:spTree>
    <p:extLst>
      <p:ext uri="{BB962C8B-B14F-4D97-AF65-F5344CB8AC3E}">
        <p14:creationId xmlns:p14="http://schemas.microsoft.com/office/powerpoint/2010/main" val="174918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BD83-1281-4031-A6E9-AF06BBD68BA7}"/>
              </a:ext>
            </a:extLst>
          </p:cNvPr>
          <p:cNvSpPr>
            <a:spLocks noGrp="1"/>
          </p:cNvSpPr>
          <p:nvPr>
            <p:ph type="title"/>
          </p:nvPr>
        </p:nvSpPr>
        <p:spPr/>
        <p:txBody>
          <a:bodyPr>
            <a:normAutofit/>
          </a:bodyPr>
          <a:lstStyle/>
          <a:p>
            <a:r>
              <a:rPr lang="en-US" sz="3200" b="1" i="1" dirty="0"/>
              <a:t>Flowchart:-</a:t>
            </a:r>
            <a:endParaRPr lang="en-IN" sz="3200" b="1" i="1" dirty="0"/>
          </a:p>
        </p:txBody>
      </p:sp>
      <p:sp>
        <p:nvSpPr>
          <p:cNvPr id="3" name="Content Placeholder 2">
            <a:extLst>
              <a:ext uri="{FF2B5EF4-FFF2-40B4-BE49-F238E27FC236}">
                <a16:creationId xmlns:a16="http://schemas.microsoft.com/office/drawing/2014/main" id="{2DA36A34-99EE-4C54-A69A-CBBD8ABD8E96}"/>
              </a:ext>
            </a:extLst>
          </p:cNvPr>
          <p:cNvSpPr>
            <a:spLocks noGrp="1"/>
          </p:cNvSpPr>
          <p:nvPr>
            <p:ph idx="1"/>
          </p:nvPr>
        </p:nvSpPr>
        <p:spPr/>
        <p:txBody>
          <a:bodyPr>
            <a:normAutofit/>
          </a:bodyPr>
          <a:lstStyle/>
          <a:p>
            <a:r>
              <a:rPr lang="en-US" dirty="0"/>
              <a:t>A flowchart is the graphical or pictorial representation of an algorithm with the help of different symbols, shapes, and arrows to demonstrate a process or a program. With algorithms, we can easily understand a program. The main purpose of using a flowchart is to analyze different methods. Several standard symbols are applied in a flowchart:</a:t>
            </a:r>
          </a:p>
          <a:p>
            <a:pPr marL="0" indent="0">
              <a:buNone/>
            </a:pPr>
            <a:endParaRPr lang="en-US" dirty="0"/>
          </a:p>
          <a:p>
            <a:r>
              <a:rPr lang="en-US" dirty="0"/>
              <a:t>The symbols above represent different parts of a flowchart. The process in a flowchart can be expressed through boxes and arrows with different sizes and colors. In a flowchart, we can easily highlight certain elements and the relationships between each part.</a:t>
            </a:r>
            <a:endParaRPr lang="en-IN" dirty="0"/>
          </a:p>
        </p:txBody>
      </p:sp>
    </p:spTree>
    <p:extLst>
      <p:ext uri="{BB962C8B-B14F-4D97-AF65-F5344CB8AC3E}">
        <p14:creationId xmlns:p14="http://schemas.microsoft.com/office/powerpoint/2010/main" val="976566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A0B16C-B814-4DB3-A911-C8E9C917E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21" y="1713389"/>
            <a:ext cx="7489988" cy="4463573"/>
          </a:xfrm>
        </p:spPr>
      </p:pic>
      <p:sp>
        <p:nvSpPr>
          <p:cNvPr id="6" name="TextBox 5">
            <a:extLst>
              <a:ext uri="{FF2B5EF4-FFF2-40B4-BE49-F238E27FC236}">
                <a16:creationId xmlns:a16="http://schemas.microsoft.com/office/drawing/2014/main" id="{ACD91663-9AD4-4D97-9B91-74B0789B0ED1}"/>
              </a:ext>
            </a:extLst>
          </p:cNvPr>
          <p:cNvSpPr txBox="1"/>
          <p:nvPr/>
        </p:nvSpPr>
        <p:spPr>
          <a:xfrm>
            <a:off x="1580225" y="550416"/>
            <a:ext cx="3462292" cy="1077218"/>
          </a:xfrm>
          <a:prstGeom prst="rect">
            <a:avLst/>
          </a:prstGeom>
          <a:noFill/>
        </p:spPr>
        <p:txBody>
          <a:bodyPr wrap="square" rtlCol="0">
            <a:spAutoFit/>
          </a:bodyPr>
          <a:lstStyle/>
          <a:p>
            <a:r>
              <a:rPr lang="en-US" sz="3200" b="1" i="1" dirty="0"/>
              <a:t>Flowchart &amp; Symbols:-</a:t>
            </a:r>
            <a:endParaRPr lang="en-IN" sz="3200" dirty="0"/>
          </a:p>
        </p:txBody>
      </p:sp>
    </p:spTree>
    <p:extLst>
      <p:ext uri="{BB962C8B-B14F-4D97-AF65-F5344CB8AC3E}">
        <p14:creationId xmlns:p14="http://schemas.microsoft.com/office/powerpoint/2010/main" val="3942733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3745-5A42-454E-87ED-41FC45CFCB89}"/>
              </a:ext>
            </a:extLst>
          </p:cNvPr>
          <p:cNvSpPr>
            <a:spLocks noGrp="1"/>
          </p:cNvSpPr>
          <p:nvPr>
            <p:ph type="title"/>
          </p:nvPr>
        </p:nvSpPr>
        <p:spPr/>
        <p:txBody>
          <a:bodyPr>
            <a:normAutofit/>
          </a:bodyPr>
          <a:lstStyle/>
          <a:p>
            <a:r>
              <a:rPr kumimoji="0" lang="en-US" altLang="en-US" sz="3600" b="1" i="1" u="none" strike="noStrike" cap="none" normalizeH="0" baseline="0" dirty="0">
                <a:ln>
                  <a:noFill/>
                </a:ln>
                <a:solidFill>
                  <a:srgbClr val="101010"/>
                </a:solidFill>
                <a:effectLst/>
                <a:latin typeface="Arial" panose="020B0604020202020204" pitchFamily="34" charset="0"/>
                <a:cs typeface="Arial" panose="020B0604020202020204" pitchFamily="34" charset="0"/>
              </a:rPr>
              <a:t>Difference between Algorithm and Flowchart</a:t>
            </a:r>
            <a:r>
              <a:rPr kumimoji="0" lang="en-US" altLang="en-US" sz="4400" b="0" i="0" u="none" strike="noStrike" cap="none" normalizeH="0" baseline="0" dirty="0">
                <a:ln>
                  <a:noFill/>
                </a:ln>
                <a:solidFill>
                  <a:srgbClr val="101010"/>
                </a:solidFill>
                <a:effectLst/>
                <a:latin typeface="Inter"/>
              </a:rPr>
              <a:t/>
            </a:r>
            <a:br>
              <a:rPr kumimoji="0" lang="en-US" altLang="en-US" sz="4400" b="0" i="0" u="none" strike="noStrike" cap="none" normalizeH="0" baseline="0" dirty="0">
                <a:ln>
                  <a:noFill/>
                </a:ln>
                <a:solidFill>
                  <a:srgbClr val="101010"/>
                </a:solidFill>
                <a:effectLst/>
                <a:latin typeface="Inter"/>
              </a:rPr>
            </a:br>
            <a:endParaRPr lang="en-IN" dirty="0"/>
          </a:p>
        </p:txBody>
      </p:sp>
      <p:graphicFrame>
        <p:nvGraphicFramePr>
          <p:cNvPr id="4" name="Content Placeholder 3">
            <a:extLst>
              <a:ext uri="{FF2B5EF4-FFF2-40B4-BE49-F238E27FC236}">
                <a16:creationId xmlns:a16="http://schemas.microsoft.com/office/drawing/2014/main" id="{E0502F74-AA14-43F2-AB06-5282061ECE53}"/>
              </a:ext>
            </a:extLst>
          </p:cNvPr>
          <p:cNvGraphicFramePr>
            <a:graphicFrameLocks noGrp="1"/>
          </p:cNvGraphicFramePr>
          <p:nvPr>
            <p:ph idx="1"/>
            <p:extLst>
              <p:ext uri="{D42A27DB-BD31-4B8C-83A1-F6EECF244321}">
                <p14:modId xmlns:p14="http://schemas.microsoft.com/office/powerpoint/2010/main" val="4100720150"/>
              </p:ext>
            </p:extLst>
          </p:nvPr>
        </p:nvGraphicFramePr>
        <p:xfrm>
          <a:off x="2671482" y="1828800"/>
          <a:ext cx="6703337" cy="4348162"/>
        </p:xfrm>
        <a:graphic>
          <a:graphicData uri="http://schemas.openxmlformats.org/drawingml/2006/table">
            <a:tbl>
              <a:tblPr/>
              <a:tblGrid>
                <a:gridCol w="3258427">
                  <a:extLst>
                    <a:ext uri="{9D8B030D-6E8A-4147-A177-3AD203B41FA5}">
                      <a16:colId xmlns:a16="http://schemas.microsoft.com/office/drawing/2014/main" val="895949614"/>
                    </a:ext>
                  </a:extLst>
                </a:gridCol>
                <a:gridCol w="3444910">
                  <a:extLst>
                    <a:ext uri="{9D8B030D-6E8A-4147-A177-3AD203B41FA5}">
                      <a16:colId xmlns:a16="http://schemas.microsoft.com/office/drawing/2014/main" val="228689476"/>
                    </a:ext>
                  </a:extLst>
                </a:gridCol>
              </a:tblGrid>
              <a:tr h="390220">
                <a:tc>
                  <a:txBody>
                    <a:bodyPr/>
                    <a:lstStyle/>
                    <a:p>
                      <a:pPr algn="l" fontAlgn="ctr"/>
                      <a:r>
                        <a:rPr lang="en-IN" sz="1600" b="0">
                          <a:solidFill>
                            <a:srgbClr val="484848"/>
                          </a:solidFill>
                          <a:effectLst/>
                        </a:rPr>
                        <a:t>Algorithm</a:t>
                      </a:r>
                      <a:endParaRPr lang="en-IN" sz="1600">
                        <a:solidFill>
                          <a:srgbClr val="484848"/>
                        </a:solidFill>
                        <a:effectLst/>
                      </a:endParaRP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ctr"/>
                      <a:r>
                        <a:rPr lang="en-IN" sz="1600" b="0">
                          <a:solidFill>
                            <a:srgbClr val="484848"/>
                          </a:solidFill>
                          <a:effectLst/>
                        </a:rPr>
                        <a:t>Flowchart</a:t>
                      </a:r>
                      <a:endParaRPr lang="en-IN" sz="1600">
                        <a:solidFill>
                          <a:srgbClr val="484848"/>
                        </a:solidFill>
                        <a:effectLst/>
                      </a:endParaRP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08987668"/>
                  </a:ext>
                </a:extLst>
              </a:tr>
              <a:tr h="1393642">
                <a:tc>
                  <a:txBody>
                    <a:bodyPr/>
                    <a:lstStyle/>
                    <a:p>
                      <a:pPr algn="l" fontAlgn="ctr"/>
                      <a:r>
                        <a:rPr lang="en-US" sz="1600" dirty="0">
                          <a:solidFill>
                            <a:srgbClr val="484848"/>
                          </a:solidFill>
                          <a:effectLst/>
                        </a:rPr>
                        <a:t>Algorithm is the step-by-step instruction to solve a specific problem.</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600">
                          <a:solidFill>
                            <a:srgbClr val="484848"/>
                          </a:solidFill>
                          <a:effectLst/>
                        </a:rPr>
                        <a:t>Flowchart is a pictorial representation to show the algorithm using geometrical diagrams and symbols.</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3314971"/>
                  </a:ext>
                </a:extLst>
              </a:tr>
              <a:tr h="641075">
                <a:tc>
                  <a:txBody>
                    <a:bodyPr/>
                    <a:lstStyle/>
                    <a:p>
                      <a:pPr algn="l" fontAlgn="ctr"/>
                      <a:r>
                        <a:rPr lang="en-US" sz="1600">
                          <a:solidFill>
                            <a:srgbClr val="484848"/>
                          </a:solidFill>
                          <a:effectLst/>
                        </a:rPr>
                        <a:t>Difficult to understand compared to flowcharts</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ctr"/>
                      <a:r>
                        <a:rPr lang="en-IN" sz="1600">
                          <a:solidFill>
                            <a:srgbClr val="484848"/>
                          </a:solidFill>
                          <a:effectLst/>
                        </a:rPr>
                        <a:t>Easier to understand</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983267069"/>
                  </a:ext>
                </a:extLst>
              </a:tr>
              <a:tr h="641075">
                <a:tc>
                  <a:txBody>
                    <a:bodyPr/>
                    <a:lstStyle/>
                    <a:p>
                      <a:pPr algn="l" fontAlgn="ctr"/>
                      <a:r>
                        <a:rPr lang="en-US" sz="1600">
                          <a:solidFill>
                            <a:srgbClr val="484848"/>
                          </a:solidFill>
                          <a:effectLst/>
                        </a:rPr>
                        <a:t>Complex representation of branching and looping</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600">
                          <a:solidFill>
                            <a:srgbClr val="484848"/>
                          </a:solidFill>
                          <a:effectLst/>
                        </a:rPr>
                        <a:t>Easy representation of branching and looping</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3293857"/>
                  </a:ext>
                </a:extLst>
              </a:tr>
              <a:tr h="641075">
                <a:tc>
                  <a:txBody>
                    <a:bodyPr/>
                    <a:lstStyle/>
                    <a:p>
                      <a:pPr algn="l" fontAlgn="ctr"/>
                      <a:r>
                        <a:rPr lang="en-IN" sz="1600">
                          <a:solidFill>
                            <a:srgbClr val="484848"/>
                          </a:solidFill>
                          <a:effectLst/>
                        </a:rPr>
                        <a:t>Easy debugging of errors</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ctr"/>
                      <a:r>
                        <a:rPr lang="en-IN" sz="1600">
                          <a:solidFill>
                            <a:srgbClr val="484848"/>
                          </a:solidFill>
                          <a:effectLst/>
                        </a:rPr>
                        <a:t>Difficult debugging of errors</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96927722"/>
                  </a:ext>
                </a:extLst>
              </a:tr>
              <a:tr h="641075">
                <a:tc>
                  <a:txBody>
                    <a:bodyPr/>
                    <a:lstStyle/>
                    <a:p>
                      <a:pPr algn="l" fontAlgn="ctr"/>
                      <a:r>
                        <a:rPr lang="en-US" sz="1600">
                          <a:solidFill>
                            <a:srgbClr val="484848"/>
                          </a:solidFill>
                          <a:effectLst/>
                        </a:rPr>
                        <a:t>Does not follow any rules to write</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tc>
                  <a:txBody>
                    <a:bodyPr/>
                    <a:lstStyle/>
                    <a:p>
                      <a:pPr algn="l" fontAlgn="ctr"/>
                      <a:r>
                        <a:rPr lang="en-US" sz="1600" dirty="0">
                          <a:solidFill>
                            <a:srgbClr val="484848"/>
                          </a:solidFill>
                          <a:effectLst/>
                        </a:rPr>
                        <a:t>Has certain predefined rules of construction</a:t>
                      </a:r>
                    </a:p>
                  </a:txBody>
                  <a:tcPr marL="69733" marR="69733" marT="69733" marB="69733"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762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93303263"/>
                  </a:ext>
                </a:extLst>
              </a:tr>
            </a:tbl>
          </a:graphicData>
        </a:graphic>
      </p:graphicFrame>
    </p:spTree>
    <p:extLst>
      <p:ext uri="{BB962C8B-B14F-4D97-AF65-F5344CB8AC3E}">
        <p14:creationId xmlns:p14="http://schemas.microsoft.com/office/powerpoint/2010/main" val="122213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EA91-3A66-476D-BB3F-5321683EEC13}"/>
              </a:ext>
            </a:extLst>
          </p:cNvPr>
          <p:cNvSpPr>
            <a:spLocks noGrp="1"/>
          </p:cNvSpPr>
          <p:nvPr>
            <p:ph type="title"/>
          </p:nvPr>
        </p:nvSpPr>
        <p:spPr/>
        <p:txBody>
          <a:bodyPr/>
          <a:lstStyle/>
          <a:p>
            <a:r>
              <a:rPr lang="en-US" sz="4400" b="1" i="1" dirty="0"/>
              <a:t>Why not English why C?</a:t>
            </a:r>
            <a:endParaRPr lang="en-IN" dirty="0"/>
          </a:p>
        </p:txBody>
      </p:sp>
      <p:sp>
        <p:nvSpPr>
          <p:cNvPr id="3" name="Content Placeholder 2">
            <a:extLst>
              <a:ext uri="{FF2B5EF4-FFF2-40B4-BE49-F238E27FC236}">
                <a16:creationId xmlns:a16="http://schemas.microsoft.com/office/drawing/2014/main" id="{3E74C64C-6BB0-469B-A9EC-4C65875177B2}"/>
              </a:ext>
            </a:extLst>
          </p:cNvPr>
          <p:cNvSpPr>
            <a:spLocks noGrp="1"/>
          </p:cNvSpPr>
          <p:nvPr>
            <p:ph idx="1"/>
          </p:nvPr>
        </p:nvSpPr>
        <p:spPr/>
        <p:txBody>
          <a:bodyPr/>
          <a:lstStyle/>
          <a:p>
            <a:r>
              <a:rPr lang="en-US" dirty="0"/>
              <a:t>Natural Language are ambiguous by nature.</a:t>
            </a:r>
          </a:p>
          <a:p>
            <a:pPr marL="0" indent="0">
              <a:buNone/>
            </a:pPr>
            <a:r>
              <a:rPr lang="en-US" dirty="0"/>
              <a:t>--Bank-a financial institution or an edge of a river.</a:t>
            </a:r>
          </a:p>
          <a:p>
            <a:pPr marL="0" indent="0">
              <a:buNone/>
            </a:pPr>
            <a:r>
              <a:rPr lang="en-US" dirty="0"/>
              <a:t>--Good-can mean useful or pleasing</a:t>
            </a:r>
          </a:p>
          <a:p>
            <a:r>
              <a:rPr lang="en-US" dirty="0"/>
              <a:t>Programming language are distinct and clear</a:t>
            </a:r>
          </a:p>
          <a:p>
            <a:r>
              <a:rPr lang="en-US" dirty="0"/>
              <a:t>Each word in a programming language  has one &amp; only one meaning. No two words mean the same.</a:t>
            </a:r>
            <a:endParaRPr lang="en-IN" dirty="0"/>
          </a:p>
        </p:txBody>
      </p:sp>
    </p:spTree>
    <p:extLst>
      <p:ext uri="{BB962C8B-B14F-4D97-AF65-F5344CB8AC3E}">
        <p14:creationId xmlns:p14="http://schemas.microsoft.com/office/powerpoint/2010/main" val="2589874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3266-656F-4C0E-B90E-7494EB84DE47}"/>
              </a:ext>
            </a:extLst>
          </p:cNvPr>
          <p:cNvSpPr>
            <a:spLocks noGrp="1"/>
          </p:cNvSpPr>
          <p:nvPr>
            <p:ph type="title"/>
          </p:nvPr>
        </p:nvSpPr>
        <p:spPr/>
        <p:txBody>
          <a:bodyPr>
            <a:normAutofit/>
          </a:bodyPr>
          <a:lstStyle/>
          <a:p>
            <a:r>
              <a:rPr lang="en-US" sz="3200" b="1" i="1" dirty="0"/>
              <a:t>History Of C</a:t>
            </a:r>
            <a:endParaRPr lang="en-IN" sz="3200" b="1" i="1" dirty="0"/>
          </a:p>
        </p:txBody>
      </p:sp>
      <p:sp>
        <p:nvSpPr>
          <p:cNvPr id="3" name="Content Placeholder 2">
            <a:extLst>
              <a:ext uri="{FF2B5EF4-FFF2-40B4-BE49-F238E27FC236}">
                <a16:creationId xmlns:a16="http://schemas.microsoft.com/office/drawing/2014/main" id="{ED768068-3090-41A6-BD72-4269CF45E13A}"/>
              </a:ext>
            </a:extLst>
          </p:cNvPr>
          <p:cNvSpPr>
            <a:spLocks noGrp="1"/>
          </p:cNvSpPr>
          <p:nvPr>
            <p:ph idx="1"/>
          </p:nvPr>
        </p:nvSpPr>
        <p:spPr/>
        <p:txBody>
          <a:bodyPr>
            <a:normAutofit/>
          </a:bodyPr>
          <a:lstStyle/>
          <a:p>
            <a:pPr algn="just"/>
            <a:r>
              <a:rPr lang="en-US" b="1" i="0" dirty="0">
                <a:solidFill>
                  <a:srgbClr val="333333"/>
                </a:solidFill>
                <a:effectLst/>
                <a:latin typeface="inter-bold"/>
              </a:rPr>
              <a:t>C programming language</a:t>
            </a:r>
            <a:r>
              <a:rPr lang="en-US" b="0" i="0" dirty="0">
                <a:solidFill>
                  <a:srgbClr val="333333"/>
                </a:solidFill>
                <a:effectLst/>
                <a:latin typeface="inter-regular"/>
              </a:rPr>
              <a:t> was developed in 1972 by Dennis Ritchie at bell laboratories of AT&amp;T (American Telephone &amp; Telegraph), located in the U.S.A.</a:t>
            </a:r>
          </a:p>
          <a:p>
            <a:pPr algn="just"/>
            <a:r>
              <a:rPr lang="en-US" b="1" i="0" dirty="0">
                <a:solidFill>
                  <a:srgbClr val="333333"/>
                </a:solidFill>
                <a:effectLst/>
                <a:latin typeface="inter-bold"/>
              </a:rPr>
              <a:t>Dennis Ritchie</a:t>
            </a:r>
            <a:r>
              <a:rPr lang="en-US" b="0" i="0" dirty="0">
                <a:solidFill>
                  <a:srgbClr val="333333"/>
                </a:solidFill>
                <a:effectLst/>
                <a:latin typeface="inter-regular"/>
              </a:rPr>
              <a:t> is known as the </a:t>
            </a:r>
            <a:r>
              <a:rPr lang="en-US" b="1" i="0" dirty="0">
                <a:solidFill>
                  <a:srgbClr val="333333"/>
                </a:solidFill>
                <a:effectLst/>
                <a:latin typeface="inter-bold"/>
              </a:rPr>
              <a:t>founder of the c language</a:t>
            </a:r>
            <a:r>
              <a:rPr lang="en-US" b="0" i="0" dirty="0">
                <a:solidFill>
                  <a:srgbClr val="333333"/>
                </a:solidFill>
                <a:effectLst/>
                <a:latin typeface="inter-regular"/>
              </a:rPr>
              <a:t>.</a:t>
            </a:r>
          </a:p>
          <a:p>
            <a:pPr algn="just"/>
            <a:r>
              <a:rPr lang="en-US" b="0" i="0" dirty="0">
                <a:solidFill>
                  <a:srgbClr val="333333"/>
                </a:solidFill>
                <a:effectLst/>
                <a:latin typeface="inter-regular"/>
              </a:rPr>
              <a:t>It was developed to overcome the problems of previous languages such as B, BCPL, etc.</a:t>
            </a:r>
          </a:p>
          <a:p>
            <a:r>
              <a:rPr lang="en-US" b="0" i="0" dirty="0">
                <a:solidFill>
                  <a:srgbClr val="333333"/>
                </a:solidFill>
                <a:effectLst/>
                <a:latin typeface="inter-regular"/>
              </a:rPr>
              <a:t>Initially, C language was developed to be used in </a:t>
            </a:r>
            <a:r>
              <a:rPr lang="en-US" b="1" i="0" dirty="0">
                <a:solidFill>
                  <a:srgbClr val="333333"/>
                </a:solidFill>
                <a:effectLst/>
                <a:latin typeface="inter-bold"/>
              </a:rPr>
              <a:t>UNIX operating system</a:t>
            </a:r>
            <a:r>
              <a:rPr lang="en-US" b="0" i="0" dirty="0">
                <a:solidFill>
                  <a:srgbClr val="333333"/>
                </a:solidFill>
                <a:effectLst/>
                <a:latin typeface="inter-regular"/>
              </a:rPr>
              <a:t>. It inherits many features of previous languages such as B and BCPL</a:t>
            </a:r>
            <a:endParaRPr lang="en-IN" dirty="0"/>
          </a:p>
        </p:txBody>
      </p:sp>
      <p:pic>
        <p:nvPicPr>
          <p:cNvPr id="5" name="Picture 4">
            <a:extLst>
              <a:ext uri="{FF2B5EF4-FFF2-40B4-BE49-F238E27FC236}">
                <a16:creationId xmlns:a16="http://schemas.microsoft.com/office/drawing/2014/main" id="{A57F9FFD-22D1-45F8-95F8-3A0FE5507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334" y="289718"/>
            <a:ext cx="1143000" cy="1476375"/>
          </a:xfrm>
          <a:prstGeom prst="rect">
            <a:avLst/>
          </a:prstGeom>
        </p:spPr>
      </p:pic>
    </p:spTree>
    <p:extLst>
      <p:ext uri="{BB962C8B-B14F-4D97-AF65-F5344CB8AC3E}">
        <p14:creationId xmlns:p14="http://schemas.microsoft.com/office/powerpoint/2010/main" val="882987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EEAA9-6D93-47DF-9485-C6FBBB42711C}"/>
              </a:ext>
            </a:extLst>
          </p:cNvPr>
          <p:cNvSpPr>
            <a:spLocks noGrp="1"/>
          </p:cNvSpPr>
          <p:nvPr>
            <p:ph type="title"/>
          </p:nvPr>
        </p:nvSpPr>
        <p:spPr/>
        <p:txBody>
          <a:bodyPr>
            <a:normAutofit/>
          </a:bodyPr>
          <a:lstStyle/>
          <a:p>
            <a:r>
              <a:rPr lang="en-US" sz="3200" b="1" i="1" dirty="0"/>
              <a:t>Before C Language:-</a:t>
            </a:r>
            <a:endParaRPr lang="en-IN" sz="3200" b="1" i="1" dirty="0"/>
          </a:p>
        </p:txBody>
      </p:sp>
      <p:graphicFrame>
        <p:nvGraphicFramePr>
          <p:cNvPr id="4" name="Content Placeholder 3">
            <a:extLst>
              <a:ext uri="{FF2B5EF4-FFF2-40B4-BE49-F238E27FC236}">
                <a16:creationId xmlns:a16="http://schemas.microsoft.com/office/drawing/2014/main" id="{132763CF-2430-42AC-AA70-7E89D33CD634}"/>
              </a:ext>
            </a:extLst>
          </p:cNvPr>
          <p:cNvGraphicFramePr>
            <a:graphicFrameLocks noGrp="1"/>
          </p:cNvGraphicFramePr>
          <p:nvPr>
            <p:ph idx="1"/>
          </p:nvPr>
        </p:nvGraphicFramePr>
        <p:xfrm>
          <a:off x="2041864" y="1913414"/>
          <a:ext cx="7865616" cy="4175760"/>
        </p:xfrm>
        <a:graphic>
          <a:graphicData uri="http://schemas.openxmlformats.org/drawingml/2006/table">
            <a:tbl>
              <a:tblPr/>
              <a:tblGrid>
                <a:gridCol w="2621872">
                  <a:extLst>
                    <a:ext uri="{9D8B030D-6E8A-4147-A177-3AD203B41FA5}">
                      <a16:colId xmlns:a16="http://schemas.microsoft.com/office/drawing/2014/main" val="1344449033"/>
                    </a:ext>
                  </a:extLst>
                </a:gridCol>
                <a:gridCol w="2621872">
                  <a:extLst>
                    <a:ext uri="{9D8B030D-6E8A-4147-A177-3AD203B41FA5}">
                      <a16:colId xmlns:a16="http://schemas.microsoft.com/office/drawing/2014/main" val="2356800649"/>
                    </a:ext>
                  </a:extLst>
                </a:gridCol>
                <a:gridCol w="2621872">
                  <a:extLst>
                    <a:ext uri="{9D8B030D-6E8A-4147-A177-3AD203B41FA5}">
                      <a16:colId xmlns:a16="http://schemas.microsoft.com/office/drawing/2014/main" val="1234312080"/>
                    </a:ext>
                  </a:extLst>
                </a:gridCol>
              </a:tblGrid>
              <a:tr h="0">
                <a:tc>
                  <a:txBody>
                    <a:bodyPr/>
                    <a:lstStyle/>
                    <a:p>
                      <a:pPr algn="l" fontAlgn="t"/>
                      <a:r>
                        <a:rPr lang="en-IN">
                          <a:solidFill>
                            <a:srgbClr val="000000"/>
                          </a:solidFill>
                          <a:effectLst/>
                          <a:latin typeface="times new roman" panose="02020603050405020304" pitchFamily="18" charset="0"/>
                        </a:rPr>
                        <a:t>Language</a:t>
                      </a:r>
                    </a:p>
                  </a:txBody>
                  <a:tcPr marT="91440" marB="91440">
                    <a:lnL w="7620" cap="flat" cmpd="sng" algn="ctr">
                      <a:solidFill>
                        <a:srgbClr val="C07C20"/>
                      </a:solidFill>
                      <a:prstDash val="solid"/>
                      <a:round/>
                      <a:headEnd type="none" w="med" len="med"/>
                      <a:tailEnd type="none" w="med" len="med"/>
                    </a:lnL>
                    <a:lnR w="7620" cap="flat" cmpd="sng" algn="ctr">
                      <a:solidFill>
                        <a:srgbClr val="C07C20"/>
                      </a:solidFill>
                      <a:prstDash val="solid"/>
                      <a:round/>
                      <a:headEnd type="none" w="med" len="med"/>
                      <a:tailEnd type="none" w="med" len="med"/>
                    </a:lnR>
                    <a:lnT w="7620" cap="flat" cmpd="sng" algn="ctr">
                      <a:solidFill>
                        <a:srgbClr val="C07C2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Year</a:t>
                      </a:r>
                    </a:p>
                  </a:txBody>
                  <a:tcPr marT="91440" marB="91440">
                    <a:lnL w="7620" cap="flat" cmpd="sng" algn="ctr">
                      <a:solidFill>
                        <a:srgbClr val="C07C20"/>
                      </a:solidFill>
                      <a:prstDash val="solid"/>
                      <a:round/>
                      <a:headEnd type="none" w="med" len="med"/>
                      <a:tailEnd type="none" w="med" len="med"/>
                    </a:lnL>
                    <a:lnR w="7620" cap="flat" cmpd="sng" algn="ctr">
                      <a:solidFill>
                        <a:srgbClr val="C07C20"/>
                      </a:solidFill>
                      <a:prstDash val="solid"/>
                      <a:round/>
                      <a:headEnd type="none" w="med" len="med"/>
                      <a:tailEnd type="none" w="med" len="med"/>
                    </a:lnR>
                    <a:lnT w="7620" cap="flat" cmpd="sng" algn="ctr">
                      <a:solidFill>
                        <a:srgbClr val="C07C2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Developed By</a:t>
                      </a:r>
                    </a:p>
                  </a:txBody>
                  <a:tcPr marT="91440" marB="91440">
                    <a:lnL w="7620" cap="flat" cmpd="sng" algn="ctr">
                      <a:solidFill>
                        <a:srgbClr val="C07C20"/>
                      </a:solidFill>
                      <a:prstDash val="solid"/>
                      <a:round/>
                      <a:headEnd type="none" w="med" len="med"/>
                      <a:tailEnd type="none" w="med" len="med"/>
                    </a:lnL>
                    <a:lnR w="7620" cap="flat" cmpd="sng" algn="ctr">
                      <a:solidFill>
                        <a:srgbClr val="C07C20"/>
                      </a:solidFill>
                      <a:prstDash val="solid"/>
                      <a:round/>
                      <a:headEnd type="none" w="med" len="med"/>
                      <a:tailEnd type="none" w="med" len="med"/>
                    </a:lnR>
                    <a:lnT w="7620" cap="flat" cmpd="sng" algn="ctr">
                      <a:solidFill>
                        <a:srgbClr val="C07C20"/>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45182488"/>
                  </a:ext>
                </a:extLst>
              </a:tr>
              <a:tr h="0">
                <a:tc>
                  <a:txBody>
                    <a:bodyPr/>
                    <a:lstStyle/>
                    <a:p>
                      <a:pPr algn="just" fontAlgn="t"/>
                      <a:r>
                        <a:rPr lang="en-IN">
                          <a:solidFill>
                            <a:srgbClr val="333333"/>
                          </a:solidFill>
                          <a:effectLst/>
                          <a:latin typeface="inter-regular"/>
                        </a:rPr>
                        <a:t>Algol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1960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International Group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512315"/>
                  </a:ext>
                </a:extLst>
              </a:tr>
              <a:tr h="0">
                <a:tc>
                  <a:txBody>
                    <a:bodyPr/>
                    <a:lstStyle/>
                    <a:p>
                      <a:pPr algn="just" fontAlgn="t"/>
                      <a:r>
                        <a:rPr lang="en-IN">
                          <a:solidFill>
                            <a:srgbClr val="333333"/>
                          </a:solidFill>
                          <a:effectLst/>
                          <a:latin typeface="inter-regular"/>
                        </a:rPr>
                        <a:t>BCPL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1967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Martin Richard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1949462"/>
                  </a:ext>
                </a:extLst>
              </a:tr>
              <a:tr h="0">
                <a:tc>
                  <a:txBody>
                    <a:bodyPr/>
                    <a:lstStyle/>
                    <a:p>
                      <a:pPr algn="just" fontAlgn="t"/>
                      <a:r>
                        <a:rPr lang="en-IN">
                          <a:solidFill>
                            <a:srgbClr val="333333"/>
                          </a:solidFill>
                          <a:effectLst/>
                          <a:latin typeface="inter-regular"/>
                        </a:rPr>
                        <a:t>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1970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Ken Thompson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75389116"/>
                  </a:ext>
                </a:extLst>
              </a:tr>
              <a:tr h="0">
                <a:tc>
                  <a:txBody>
                    <a:bodyPr/>
                    <a:lstStyle/>
                    <a:p>
                      <a:pPr algn="just" fontAlgn="t"/>
                      <a:r>
                        <a:rPr lang="en-IN">
                          <a:solidFill>
                            <a:srgbClr val="333333"/>
                          </a:solidFill>
                          <a:effectLst/>
                          <a:latin typeface="inter-regular"/>
                        </a:rPr>
                        <a:t>Traditional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1972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Dennis Ritchie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94120949"/>
                  </a:ext>
                </a:extLst>
              </a:tr>
              <a:tr h="0">
                <a:tc>
                  <a:txBody>
                    <a:bodyPr/>
                    <a:lstStyle/>
                    <a:p>
                      <a:pPr algn="just" fontAlgn="t"/>
                      <a:r>
                        <a:rPr lang="en-IN">
                          <a:solidFill>
                            <a:srgbClr val="333333"/>
                          </a:solidFill>
                          <a:effectLst/>
                          <a:latin typeface="inter-regular"/>
                        </a:rPr>
                        <a:t>K &amp; R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1978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Kernighan &amp; Dennis Ritchie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9912298"/>
                  </a:ext>
                </a:extLst>
              </a:tr>
              <a:tr h="0">
                <a:tc>
                  <a:txBody>
                    <a:bodyPr/>
                    <a:lstStyle/>
                    <a:p>
                      <a:pPr algn="just" fontAlgn="t"/>
                      <a:r>
                        <a:rPr lang="en-IN">
                          <a:solidFill>
                            <a:srgbClr val="333333"/>
                          </a:solidFill>
                          <a:effectLst/>
                          <a:latin typeface="inter-regular"/>
                        </a:rPr>
                        <a:t>ANSI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1989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ANSI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96891648"/>
                  </a:ext>
                </a:extLst>
              </a:tr>
              <a:tr h="0">
                <a:tc>
                  <a:txBody>
                    <a:bodyPr/>
                    <a:lstStyle/>
                    <a:p>
                      <a:pPr algn="just" fontAlgn="t"/>
                      <a:r>
                        <a:rPr lang="en-IN">
                          <a:solidFill>
                            <a:srgbClr val="333333"/>
                          </a:solidFill>
                          <a:effectLst/>
                          <a:latin typeface="inter-regular"/>
                        </a:rPr>
                        <a:t>ANSI/ISO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1990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ISO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6980694"/>
                  </a:ext>
                </a:extLst>
              </a:tr>
              <a:tr h="0">
                <a:tc>
                  <a:txBody>
                    <a:bodyPr/>
                    <a:lstStyle/>
                    <a:p>
                      <a:pPr algn="just" fontAlgn="t"/>
                      <a:r>
                        <a:rPr lang="en-IN">
                          <a:solidFill>
                            <a:srgbClr val="333333"/>
                          </a:solidFill>
                          <a:effectLst/>
                          <a:latin typeface="inter-regular"/>
                        </a:rPr>
                        <a:t>C99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1999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Standardization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5681305"/>
                  </a:ext>
                </a:extLst>
              </a:tr>
            </a:tbl>
          </a:graphicData>
        </a:graphic>
      </p:graphicFrame>
    </p:spTree>
    <p:extLst>
      <p:ext uri="{BB962C8B-B14F-4D97-AF65-F5344CB8AC3E}">
        <p14:creationId xmlns:p14="http://schemas.microsoft.com/office/powerpoint/2010/main" val="3537791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B749-3758-4A16-A9CE-4D60E68BB02F}"/>
              </a:ext>
            </a:extLst>
          </p:cNvPr>
          <p:cNvSpPr>
            <a:spLocks noGrp="1"/>
          </p:cNvSpPr>
          <p:nvPr>
            <p:ph type="title"/>
          </p:nvPr>
        </p:nvSpPr>
        <p:spPr/>
        <p:txBody>
          <a:bodyPr/>
          <a:lstStyle/>
          <a:p>
            <a:r>
              <a:rPr lang="en-US" dirty="0"/>
              <a:t> </a:t>
            </a:r>
            <a:r>
              <a:rPr lang="en-US" sz="3200" b="1" i="1" dirty="0"/>
              <a:t>English Vs C</a:t>
            </a:r>
            <a:endParaRPr lang="en-IN" sz="3200" b="1" i="1" dirty="0"/>
          </a:p>
        </p:txBody>
      </p:sp>
      <p:pic>
        <p:nvPicPr>
          <p:cNvPr id="5" name="Content Placeholder 4">
            <a:extLst>
              <a:ext uri="{FF2B5EF4-FFF2-40B4-BE49-F238E27FC236}">
                <a16:creationId xmlns:a16="http://schemas.microsoft.com/office/drawing/2014/main" id="{757DA40C-5203-4CEF-868F-5F23A5A21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0237" y="1690688"/>
            <a:ext cx="6356412" cy="3720306"/>
          </a:xfrm>
        </p:spPr>
      </p:pic>
    </p:spTree>
    <p:extLst>
      <p:ext uri="{BB962C8B-B14F-4D97-AF65-F5344CB8AC3E}">
        <p14:creationId xmlns:p14="http://schemas.microsoft.com/office/powerpoint/2010/main" val="324140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F56F-56BD-4EE8-A4B1-68D973A19AD7}"/>
              </a:ext>
            </a:extLst>
          </p:cNvPr>
          <p:cNvSpPr>
            <a:spLocks noGrp="1"/>
          </p:cNvSpPr>
          <p:nvPr>
            <p:ph type="title"/>
          </p:nvPr>
        </p:nvSpPr>
        <p:spPr/>
        <p:txBody>
          <a:bodyPr>
            <a:normAutofit/>
          </a:bodyPr>
          <a:lstStyle/>
          <a:p>
            <a:r>
              <a:rPr lang="en-US" sz="3200" b="1" i="1" dirty="0"/>
              <a:t>Features Of C:-</a:t>
            </a:r>
            <a:endParaRPr lang="en-IN" sz="3200" b="1" i="1" dirty="0"/>
          </a:p>
        </p:txBody>
      </p:sp>
      <p:pic>
        <p:nvPicPr>
          <p:cNvPr id="2054" name="Picture 6" descr="features of c">
            <a:extLst>
              <a:ext uri="{FF2B5EF4-FFF2-40B4-BE49-F238E27FC236}">
                <a16:creationId xmlns:a16="http://schemas.microsoft.com/office/drawing/2014/main" id="{92AFCDF8-0857-4B4B-9B41-2584FA62FF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3958" y="1455937"/>
            <a:ext cx="7735712" cy="417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220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EA3F-2C3F-4B52-9B68-2F283E711A98}"/>
              </a:ext>
            </a:extLst>
          </p:cNvPr>
          <p:cNvSpPr>
            <a:spLocks noGrp="1"/>
          </p:cNvSpPr>
          <p:nvPr>
            <p:ph type="title"/>
          </p:nvPr>
        </p:nvSpPr>
        <p:spPr/>
        <p:txBody>
          <a:bodyPr>
            <a:normAutofit/>
          </a:bodyPr>
          <a:lstStyle/>
          <a:p>
            <a:r>
              <a:rPr lang="en-US" sz="3200" b="1" i="1" dirty="0"/>
              <a:t>Simple C Program:-</a:t>
            </a:r>
            <a:endParaRPr lang="en-IN" sz="3200" b="1" i="1" dirty="0"/>
          </a:p>
        </p:txBody>
      </p:sp>
      <p:sp>
        <p:nvSpPr>
          <p:cNvPr id="3" name="Content Placeholder 2">
            <a:extLst>
              <a:ext uri="{FF2B5EF4-FFF2-40B4-BE49-F238E27FC236}">
                <a16:creationId xmlns:a16="http://schemas.microsoft.com/office/drawing/2014/main" id="{BCD50D9B-3EBA-489D-8F9F-7912394D14A8}"/>
              </a:ext>
            </a:extLst>
          </p:cNvPr>
          <p:cNvSpPr>
            <a:spLocks noGrp="1"/>
          </p:cNvSpPr>
          <p:nvPr>
            <p:ph idx="1"/>
          </p:nvPr>
        </p:nvSpPr>
        <p:spPr/>
        <p:txBody>
          <a:bodyPr/>
          <a:lstStyle/>
          <a:p>
            <a:pPr marL="0" indent="0">
              <a:buNone/>
            </a:pPr>
            <a:r>
              <a:rPr lang="en-US" dirty="0"/>
              <a:t> </a:t>
            </a:r>
            <a:endParaRPr lang="en-IN" dirty="0"/>
          </a:p>
        </p:txBody>
      </p:sp>
      <p:sp>
        <p:nvSpPr>
          <p:cNvPr id="4" name="Rectangle 3">
            <a:extLst>
              <a:ext uri="{FF2B5EF4-FFF2-40B4-BE49-F238E27FC236}">
                <a16:creationId xmlns:a16="http://schemas.microsoft.com/office/drawing/2014/main" id="{E71FF9A3-3BB1-40F0-A178-9124EE7BCD71}"/>
              </a:ext>
            </a:extLst>
          </p:cNvPr>
          <p:cNvSpPr/>
          <p:nvPr/>
        </p:nvSpPr>
        <p:spPr>
          <a:xfrm>
            <a:off x="1509204" y="2476870"/>
            <a:ext cx="5317724" cy="26277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rPr>
              <a:t>#include&lt;stdio.h&gt;</a:t>
            </a:r>
          </a:p>
          <a:p>
            <a:r>
              <a:rPr lang="en-US" dirty="0">
                <a:ln w="0"/>
                <a:solidFill>
                  <a:schemeClr val="tx1"/>
                </a:solidFill>
                <a:effectLst>
                  <a:outerShdw blurRad="38100" dist="19050" dir="2700000" algn="tl" rotWithShape="0">
                    <a:schemeClr val="dk1">
                      <a:alpha val="40000"/>
                    </a:schemeClr>
                  </a:outerShdw>
                </a:effectLst>
              </a:rPr>
              <a:t>int main()</a:t>
            </a:r>
          </a:p>
          <a:p>
            <a:r>
              <a:rPr lang="en-US" dirty="0">
                <a:ln w="0"/>
                <a:solidFill>
                  <a:schemeClr val="tx1"/>
                </a:solidFill>
                <a:effectLst>
                  <a:outerShdw blurRad="38100" dist="19050" dir="2700000" algn="tl" rotWithShape="0">
                    <a:schemeClr val="dk1">
                      <a:alpha val="40000"/>
                    </a:schemeClr>
                  </a:outerShdw>
                </a:effectLst>
              </a:rPr>
              <a:t>{ </a:t>
            </a:r>
          </a:p>
          <a:p>
            <a:r>
              <a:rPr lang="en-US" dirty="0" err="1">
                <a:ln w="0"/>
                <a:solidFill>
                  <a:schemeClr val="tx1"/>
                </a:solidFill>
                <a:effectLst>
                  <a:outerShdw blurRad="38100" dist="19050" dir="2700000" algn="tl" rotWithShape="0">
                    <a:schemeClr val="dk1">
                      <a:alpha val="40000"/>
                    </a:schemeClr>
                  </a:outerShdw>
                </a:effectLst>
              </a:rPr>
              <a:t>printf</a:t>
            </a:r>
            <a:r>
              <a:rPr lang="en-US" dirty="0">
                <a:ln w="0"/>
                <a:solidFill>
                  <a:schemeClr val="tx1"/>
                </a:solidFill>
                <a:effectLst>
                  <a:outerShdw blurRad="38100" dist="19050" dir="2700000" algn="tl" rotWithShape="0">
                    <a:schemeClr val="dk1">
                      <a:alpha val="40000"/>
                    </a:schemeClr>
                  </a:outerShdw>
                </a:effectLst>
              </a:rPr>
              <a:t>(“Hello World”);</a:t>
            </a:r>
          </a:p>
          <a:p>
            <a:r>
              <a:rPr lang="en-US" dirty="0">
                <a:ln w="0"/>
                <a:solidFill>
                  <a:schemeClr val="tx1"/>
                </a:solidFill>
                <a:effectLst>
                  <a:outerShdw blurRad="38100" dist="19050" dir="2700000" algn="tl" rotWithShape="0">
                    <a:schemeClr val="dk1">
                      <a:alpha val="40000"/>
                    </a:schemeClr>
                  </a:outerShdw>
                </a:effectLst>
              </a:rPr>
              <a:t>  return 0;</a:t>
            </a:r>
          </a:p>
          <a:p>
            <a:r>
              <a:rPr lang="en-US" dirty="0">
                <a:ln w="0"/>
                <a:solidFill>
                  <a:schemeClr val="tx1"/>
                </a:solidFill>
                <a:effectLst>
                  <a:outerShdw blurRad="38100" dist="19050" dir="2700000" algn="tl" rotWithShape="0">
                    <a:schemeClr val="dk1">
                      <a:alpha val="40000"/>
                    </a:schemeClr>
                  </a:outerShdw>
                </a:effectLst>
              </a:rPr>
              <a:t>}</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1949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3E58-9E05-4863-A756-2BE1CE9BB98A}"/>
              </a:ext>
            </a:extLst>
          </p:cNvPr>
          <p:cNvSpPr>
            <a:spLocks noGrp="1"/>
          </p:cNvSpPr>
          <p:nvPr>
            <p:ph type="title"/>
          </p:nvPr>
        </p:nvSpPr>
        <p:spPr/>
        <p:txBody>
          <a:bodyPr>
            <a:normAutofit/>
          </a:bodyPr>
          <a:lstStyle/>
          <a:p>
            <a:r>
              <a:rPr lang="en-US" b="1" i="0" dirty="0">
                <a:solidFill>
                  <a:srgbClr val="000000"/>
                </a:solidFill>
                <a:effectLst/>
                <a:latin typeface="Helvetica" panose="020B0604020202020204" pitchFamily="34" charset="0"/>
              </a:rPr>
              <a:t>Classification of Computers by Size</a:t>
            </a:r>
            <a:br>
              <a:rPr lang="en-US" b="1" i="0" dirty="0">
                <a:solidFill>
                  <a:srgbClr val="000000"/>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7C5EC1DA-76A5-4297-B53C-C3F2070F0B39}"/>
              </a:ext>
            </a:extLst>
          </p:cNvPr>
          <p:cNvSpPr>
            <a:spLocks noGrp="1"/>
          </p:cNvSpPr>
          <p:nvPr>
            <p:ph idx="1"/>
          </p:nvPr>
        </p:nvSpPr>
        <p:spPr/>
        <p:txBody>
          <a:bodyPr/>
          <a:lstStyle/>
          <a:p>
            <a:pPr marL="0" lvl="0" indent="0">
              <a:lnSpc>
                <a:spcPts val="2485"/>
              </a:lnSpc>
              <a:buSzPts val="1800"/>
              <a:buNone/>
              <a:tabLst>
                <a:tab pos="856615" algn="l"/>
                <a:tab pos="857250" algn="l"/>
              </a:tabLst>
            </a:pPr>
            <a:r>
              <a:rPr lang="en-IN" sz="1800" spc="-130" dirty="0">
                <a:effectLst/>
                <a:latin typeface="Arial Black" panose="020B0A04020102020204" pitchFamily="34" charset="0"/>
                <a:ea typeface="Arial" panose="020B0604020202020204" pitchFamily="34" charset="0"/>
                <a:cs typeface="Arial Black" panose="020B0A04020102020204" pitchFamily="34" charset="0"/>
              </a:rPr>
              <a:t> </a:t>
            </a:r>
            <a:endParaRPr lang="en-IN" sz="1100" spc="-130" dirty="0">
              <a:effectLst/>
              <a:latin typeface="Arial Black" panose="020B0A04020102020204" pitchFamily="34" charset="0"/>
              <a:ea typeface="Arial" panose="020B0604020202020204" pitchFamily="34" charset="0"/>
              <a:cs typeface="Arial Black" panose="020B0A04020102020204" pitchFamily="34" charset="0"/>
            </a:endParaRPr>
          </a:p>
          <a:p>
            <a:endParaRPr lang="en-IN" dirty="0"/>
          </a:p>
        </p:txBody>
      </p:sp>
      <p:sp>
        <p:nvSpPr>
          <p:cNvPr id="5" name="TextBox 4">
            <a:extLst>
              <a:ext uri="{FF2B5EF4-FFF2-40B4-BE49-F238E27FC236}">
                <a16:creationId xmlns:a16="http://schemas.microsoft.com/office/drawing/2014/main" id="{9945385B-920C-436B-BFD9-44C11412E9EC}"/>
              </a:ext>
            </a:extLst>
          </p:cNvPr>
          <p:cNvSpPr txBox="1"/>
          <p:nvPr/>
        </p:nvSpPr>
        <p:spPr>
          <a:xfrm>
            <a:off x="3048000" y="2690336"/>
            <a:ext cx="6096000" cy="2554545"/>
          </a:xfrm>
          <a:prstGeom prst="rect">
            <a:avLst/>
          </a:prstGeom>
          <a:noFill/>
        </p:spPr>
        <p:txBody>
          <a:bodyPr wrap="square">
            <a:spAutoFit/>
          </a:bodyPr>
          <a:lstStyle/>
          <a:p>
            <a:pPr algn="l">
              <a:buFont typeface="Arial" panose="020B0604020202020204" pitchFamily="34" charset="0"/>
              <a:buChar char="•"/>
            </a:pPr>
            <a:r>
              <a:rPr lang="en-US" sz="3200" b="1" i="0" dirty="0">
                <a:solidFill>
                  <a:srgbClr val="000000"/>
                </a:solidFill>
                <a:effectLst/>
                <a:latin typeface="Times New Roman" panose="02020603050405020304" pitchFamily="18" charset="0"/>
              </a:rPr>
              <a:t>Supercomputers</a:t>
            </a:r>
          </a:p>
          <a:p>
            <a:pPr algn="l">
              <a:buFont typeface="Arial" panose="020B0604020202020204" pitchFamily="34" charset="0"/>
              <a:buChar char="•"/>
            </a:pPr>
            <a:r>
              <a:rPr lang="en-US" sz="3200" b="1" i="0" dirty="0">
                <a:solidFill>
                  <a:srgbClr val="000000"/>
                </a:solidFill>
                <a:effectLst/>
                <a:latin typeface="Times New Roman" panose="02020603050405020304" pitchFamily="18" charset="0"/>
              </a:rPr>
              <a:t>Mainframe computers</a:t>
            </a:r>
          </a:p>
          <a:p>
            <a:pPr algn="l">
              <a:buFont typeface="Arial" panose="020B0604020202020204" pitchFamily="34" charset="0"/>
              <a:buChar char="•"/>
            </a:pPr>
            <a:r>
              <a:rPr lang="en-US" sz="3200" b="1" i="0" dirty="0">
                <a:solidFill>
                  <a:srgbClr val="000000"/>
                </a:solidFill>
                <a:effectLst/>
                <a:latin typeface="Times New Roman" panose="02020603050405020304" pitchFamily="18" charset="0"/>
              </a:rPr>
              <a:t>Minicomputers</a:t>
            </a:r>
          </a:p>
          <a:p>
            <a:pPr algn="l">
              <a:buFont typeface="Arial" panose="020B0604020202020204" pitchFamily="34" charset="0"/>
              <a:buChar char="•"/>
            </a:pPr>
            <a:r>
              <a:rPr lang="en-US" sz="3200" b="1" i="0" dirty="0">
                <a:solidFill>
                  <a:srgbClr val="000000"/>
                </a:solidFill>
                <a:effectLst/>
                <a:latin typeface="Times New Roman" panose="02020603050405020304" pitchFamily="18" charset="0"/>
              </a:rPr>
              <a:t>Personal computers (PCs) or microcomputers</a:t>
            </a:r>
          </a:p>
        </p:txBody>
      </p:sp>
    </p:spTree>
    <p:extLst>
      <p:ext uri="{BB962C8B-B14F-4D97-AF65-F5344CB8AC3E}">
        <p14:creationId xmlns:p14="http://schemas.microsoft.com/office/powerpoint/2010/main" val="680572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8F4D-08ED-47D7-BD18-F9696DE0F9D6}"/>
              </a:ext>
            </a:extLst>
          </p:cNvPr>
          <p:cNvSpPr>
            <a:spLocks noGrp="1"/>
          </p:cNvSpPr>
          <p:nvPr>
            <p:ph type="title"/>
          </p:nvPr>
        </p:nvSpPr>
        <p:spPr/>
        <p:txBody>
          <a:bodyPr/>
          <a:lstStyle/>
          <a:p>
            <a:r>
              <a:rPr lang="en-US" b="1" i="1" dirty="0"/>
              <a:t>Simple C Program:-</a:t>
            </a:r>
            <a:endParaRPr lang="en-IN" b="1" i="1" dirty="0"/>
          </a:p>
        </p:txBody>
      </p:sp>
      <p:sp>
        <p:nvSpPr>
          <p:cNvPr id="3" name="Content Placeholder 2">
            <a:extLst>
              <a:ext uri="{FF2B5EF4-FFF2-40B4-BE49-F238E27FC236}">
                <a16:creationId xmlns:a16="http://schemas.microsoft.com/office/drawing/2014/main" id="{CC0E1104-1939-4693-A134-D45D5C772C1A}"/>
              </a:ext>
            </a:extLst>
          </p:cNvPr>
          <p:cNvSpPr>
            <a:spLocks noGrp="1"/>
          </p:cNvSpPr>
          <p:nvPr>
            <p:ph idx="1"/>
          </p:nvPr>
        </p:nvSpPr>
        <p:spPr/>
        <p:txBody>
          <a:bodyPr>
            <a:normAutofit/>
          </a:bodyPr>
          <a:lstStyle/>
          <a:p>
            <a:r>
              <a:rPr lang="en-US" b="1" i="1" dirty="0">
                <a:solidFill>
                  <a:srgbClr val="273239"/>
                </a:solidFill>
                <a:effectLst/>
                <a:latin typeface="urw-din"/>
              </a:rPr>
              <a:t>Line 1: [ #include &lt;</a:t>
            </a:r>
            <a:r>
              <a:rPr lang="en-US" b="1" i="1" dirty="0" err="1">
                <a:solidFill>
                  <a:srgbClr val="273239"/>
                </a:solidFill>
                <a:effectLst/>
                <a:latin typeface="urw-din"/>
              </a:rPr>
              <a:t>stdio.h</a:t>
            </a:r>
            <a:r>
              <a:rPr lang="en-US" b="1" i="1" dirty="0">
                <a:solidFill>
                  <a:srgbClr val="273239"/>
                </a:solidFill>
                <a:effectLst/>
                <a:latin typeface="urw-din"/>
              </a:rPr>
              <a:t>&gt; ]</a:t>
            </a:r>
            <a:r>
              <a:rPr lang="en-US" b="0" i="0" dirty="0">
                <a:solidFill>
                  <a:srgbClr val="273239"/>
                </a:solidFill>
                <a:effectLst/>
                <a:latin typeface="urw-din"/>
              </a:rPr>
              <a:t> In a C program, all lines that start with </a:t>
            </a:r>
            <a:r>
              <a:rPr lang="en-US" b="1" i="0" dirty="0">
                <a:solidFill>
                  <a:srgbClr val="273239"/>
                </a:solidFill>
                <a:effectLst/>
                <a:latin typeface="urw-din"/>
              </a:rPr>
              <a:t># </a:t>
            </a:r>
            <a:r>
              <a:rPr lang="en-US" b="0" i="0" dirty="0">
                <a:solidFill>
                  <a:srgbClr val="273239"/>
                </a:solidFill>
                <a:effectLst/>
                <a:latin typeface="urw-din"/>
              </a:rPr>
              <a:t>are processed by a </a:t>
            </a:r>
            <a:r>
              <a:rPr lang="en-US" b="0" i="0" u="sng" dirty="0">
                <a:effectLst/>
                <a:latin typeface="urw-din"/>
                <a:hlinkClick r:id="rId2"/>
              </a:rPr>
              <a:t>preprocessor </a:t>
            </a:r>
            <a:r>
              <a:rPr lang="en-US" b="0" i="0" dirty="0">
                <a:solidFill>
                  <a:srgbClr val="273239"/>
                </a:solidFill>
                <a:effectLst/>
                <a:latin typeface="urw-din"/>
              </a:rPr>
              <a:t>which is a program invoked by the compiler. In a very basic term, the </a:t>
            </a:r>
            <a:r>
              <a:rPr lang="en-US" b="0" i="0" u="sng" dirty="0">
                <a:effectLst/>
                <a:latin typeface="urw-din"/>
                <a:hlinkClick r:id="rId2"/>
              </a:rPr>
              <a:t>preprocessor </a:t>
            </a:r>
            <a:r>
              <a:rPr lang="en-US" b="0" i="0" dirty="0">
                <a:solidFill>
                  <a:srgbClr val="273239"/>
                </a:solidFill>
                <a:effectLst/>
                <a:latin typeface="urw-din"/>
              </a:rPr>
              <a:t>takes a C program and produces another C program. The produced program has no lines starting with #, all such lines are processed by the preprocessor. In the above example, the preprocessor copies the preprocessed code of </a:t>
            </a:r>
            <a:r>
              <a:rPr lang="en-US" b="0" i="0" dirty="0" err="1">
                <a:solidFill>
                  <a:srgbClr val="273239"/>
                </a:solidFill>
                <a:effectLst/>
                <a:latin typeface="urw-din"/>
              </a:rPr>
              <a:t>stdio.h</a:t>
            </a:r>
            <a:r>
              <a:rPr lang="en-US" b="0" i="0" dirty="0">
                <a:solidFill>
                  <a:srgbClr val="273239"/>
                </a:solidFill>
                <a:effectLst/>
                <a:latin typeface="urw-din"/>
              </a:rPr>
              <a:t> to our file. The .h files are called header files in C. These header files generally contain declarations of functions. We need </a:t>
            </a:r>
            <a:r>
              <a:rPr lang="en-US" b="0" i="0" dirty="0" err="1">
                <a:solidFill>
                  <a:srgbClr val="273239"/>
                </a:solidFill>
                <a:effectLst/>
                <a:latin typeface="urw-din"/>
              </a:rPr>
              <a:t>stdio.h</a:t>
            </a:r>
            <a:r>
              <a:rPr lang="en-US" b="0" i="0" dirty="0">
                <a:solidFill>
                  <a:srgbClr val="273239"/>
                </a:solidFill>
                <a:effectLst/>
                <a:latin typeface="urw-din"/>
              </a:rPr>
              <a:t> for the function </a:t>
            </a:r>
            <a:r>
              <a:rPr lang="en-US" b="0" i="0" dirty="0" err="1">
                <a:solidFill>
                  <a:srgbClr val="273239"/>
                </a:solidFill>
                <a:effectLst/>
                <a:latin typeface="urw-din"/>
              </a:rPr>
              <a:t>printf</a:t>
            </a:r>
            <a:r>
              <a:rPr lang="en-US" b="0" i="0" dirty="0">
                <a:solidFill>
                  <a:srgbClr val="273239"/>
                </a:solidFill>
                <a:effectLst/>
                <a:latin typeface="urw-din"/>
              </a:rPr>
              <a:t>() used in the program. </a:t>
            </a:r>
            <a:endParaRPr lang="en-IN" dirty="0"/>
          </a:p>
        </p:txBody>
      </p:sp>
    </p:spTree>
    <p:extLst>
      <p:ext uri="{BB962C8B-B14F-4D97-AF65-F5344CB8AC3E}">
        <p14:creationId xmlns:p14="http://schemas.microsoft.com/office/powerpoint/2010/main" val="3165999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F3F8-6534-4FDB-A5E6-A7782EF14615}"/>
              </a:ext>
            </a:extLst>
          </p:cNvPr>
          <p:cNvSpPr>
            <a:spLocks noGrp="1"/>
          </p:cNvSpPr>
          <p:nvPr>
            <p:ph type="title"/>
          </p:nvPr>
        </p:nvSpPr>
        <p:spPr/>
        <p:txBody>
          <a:bodyPr/>
          <a:lstStyle/>
          <a:p>
            <a:r>
              <a:rPr lang="en-US" b="1" i="1" dirty="0"/>
              <a:t>Simple C Program:-</a:t>
            </a:r>
            <a:endParaRPr lang="en-IN" dirty="0"/>
          </a:p>
        </p:txBody>
      </p:sp>
      <p:sp>
        <p:nvSpPr>
          <p:cNvPr id="3" name="Content Placeholder 2">
            <a:extLst>
              <a:ext uri="{FF2B5EF4-FFF2-40B4-BE49-F238E27FC236}">
                <a16:creationId xmlns:a16="http://schemas.microsoft.com/office/drawing/2014/main" id="{5E5759C7-75C7-484E-A300-0AEDB5E0DB4E}"/>
              </a:ext>
            </a:extLst>
          </p:cNvPr>
          <p:cNvSpPr>
            <a:spLocks noGrp="1"/>
          </p:cNvSpPr>
          <p:nvPr>
            <p:ph idx="1"/>
          </p:nvPr>
        </p:nvSpPr>
        <p:spPr/>
        <p:txBody>
          <a:bodyPr>
            <a:normAutofit/>
          </a:bodyPr>
          <a:lstStyle/>
          <a:p>
            <a:r>
              <a:rPr lang="en-US" b="1" i="1" dirty="0">
                <a:solidFill>
                  <a:srgbClr val="273239"/>
                </a:solidFill>
                <a:effectLst/>
                <a:latin typeface="urw-din"/>
              </a:rPr>
              <a:t>Line 2: [</a:t>
            </a:r>
            <a:r>
              <a:rPr lang="en-US" dirty="0"/>
              <a:t>int main()</a:t>
            </a:r>
            <a:r>
              <a:rPr lang="en-US" b="1" i="1" dirty="0">
                <a:solidFill>
                  <a:srgbClr val="273239"/>
                </a:solidFill>
                <a:effectLst/>
                <a:latin typeface="urw-din"/>
              </a:rPr>
              <a:t> ]</a:t>
            </a:r>
            <a:r>
              <a:rPr lang="en-US" b="0" i="0" dirty="0">
                <a:solidFill>
                  <a:srgbClr val="273239"/>
                </a:solidFill>
                <a:effectLst/>
                <a:latin typeface="urw-din"/>
              </a:rPr>
              <a:t> </a:t>
            </a:r>
            <a:endParaRPr lang="en-US" dirty="0"/>
          </a:p>
          <a:p>
            <a:r>
              <a:rPr lang="en-US" dirty="0"/>
              <a:t>main() is called more or less at the beginning of the program's execution, and when main() ends, the runtime system shuts down the program. main() always returns an int, as shown below:</a:t>
            </a:r>
          </a:p>
          <a:p>
            <a:endParaRPr lang="en-IN" dirty="0"/>
          </a:p>
          <a:p>
            <a:r>
              <a:rPr lang="en-US" dirty="0"/>
              <a:t>main() has a special feature: There's an implicit return 0; at the end. </a:t>
            </a:r>
          </a:p>
          <a:p>
            <a:r>
              <a:rPr lang="en-US" dirty="0"/>
              <a:t>Thus if the flow of control simply falls off the end of main(), the value 0 is implicitly returned to the operating system. Most operating systems interpret a return value of 0 to mean "program completed successfully."</a:t>
            </a:r>
            <a:endParaRPr lang="en-IN" dirty="0"/>
          </a:p>
        </p:txBody>
      </p:sp>
    </p:spTree>
    <p:extLst>
      <p:ext uri="{BB962C8B-B14F-4D97-AF65-F5344CB8AC3E}">
        <p14:creationId xmlns:p14="http://schemas.microsoft.com/office/powerpoint/2010/main" val="1107301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4FA5-BB3E-47BE-911B-75FAA9D7C9F3}"/>
              </a:ext>
            </a:extLst>
          </p:cNvPr>
          <p:cNvSpPr>
            <a:spLocks noGrp="1"/>
          </p:cNvSpPr>
          <p:nvPr>
            <p:ph type="title"/>
          </p:nvPr>
        </p:nvSpPr>
        <p:spPr/>
        <p:txBody>
          <a:bodyPr/>
          <a:lstStyle/>
          <a:p>
            <a:r>
              <a:rPr lang="en-US" b="1" i="1" dirty="0"/>
              <a:t>Simple C Program:-</a:t>
            </a:r>
            <a:endParaRPr lang="en-IN" dirty="0"/>
          </a:p>
        </p:txBody>
      </p:sp>
      <p:sp>
        <p:nvSpPr>
          <p:cNvPr id="3" name="Content Placeholder 2">
            <a:extLst>
              <a:ext uri="{FF2B5EF4-FFF2-40B4-BE49-F238E27FC236}">
                <a16:creationId xmlns:a16="http://schemas.microsoft.com/office/drawing/2014/main" id="{0CD43B8B-2378-415D-B1CB-A5F33F8D2799}"/>
              </a:ext>
            </a:extLst>
          </p:cNvPr>
          <p:cNvSpPr>
            <a:spLocks noGrp="1"/>
          </p:cNvSpPr>
          <p:nvPr>
            <p:ph idx="1"/>
          </p:nvPr>
        </p:nvSpPr>
        <p:spPr/>
        <p:txBody>
          <a:bodyPr>
            <a:normAutofit/>
          </a:bodyPr>
          <a:lstStyle/>
          <a:p>
            <a:r>
              <a:rPr lang="en-US" b="1" i="1" dirty="0">
                <a:solidFill>
                  <a:srgbClr val="273239"/>
                </a:solidFill>
                <a:effectLst/>
                <a:latin typeface="urw-din"/>
              </a:rPr>
              <a:t>Line 3 and 6: [ { and } ]</a:t>
            </a:r>
            <a:r>
              <a:rPr lang="en-US" b="0" i="0" dirty="0">
                <a:solidFill>
                  <a:srgbClr val="273239"/>
                </a:solidFill>
                <a:effectLst/>
                <a:latin typeface="urw-din"/>
              </a:rPr>
              <a:t> In C language, a pair of curly brackets define scope and are mainly used in functions and control statements like if, else, loops. All functions must start and end with curly brackets. </a:t>
            </a:r>
          </a:p>
          <a:p>
            <a:r>
              <a:rPr lang="en-IN" b="1" i="1" dirty="0">
                <a:solidFill>
                  <a:srgbClr val="273239"/>
                </a:solidFill>
                <a:effectLst/>
                <a:latin typeface="urw-din"/>
              </a:rPr>
              <a:t>Line 4 :-</a:t>
            </a:r>
            <a:r>
              <a:rPr lang="en-US" b="0" i="0" u="sng" dirty="0" err="1">
                <a:effectLst/>
                <a:latin typeface="urw-din"/>
                <a:hlinkClick r:id="rId2"/>
              </a:rPr>
              <a:t>printf</a:t>
            </a:r>
            <a:r>
              <a:rPr lang="en-US" b="0" i="0" u="sng" dirty="0">
                <a:effectLst/>
                <a:latin typeface="urw-din"/>
                <a:hlinkClick r:id="rId2"/>
              </a:rPr>
              <a:t>()</a:t>
            </a:r>
            <a:r>
              <a:rPr lang="en-US" b="0" i="0" dirty="0">
                <a:solidFill>
                  <a:srgbClr val="273239"/>
                </a:solidFill>
                <a:effectLst/>
                <a:latin typeface="urw-din"/>
              </a:rPr>
              <a:t> is a standard library function to print something on standard output. The semicolon at the end of </a:t>
            </a:r>
            <a:r>
              <a:rPr lang="en-US" b="0" i="0" dirty="0" err="1">
                <a:solidFill>
                  <a:srgbClr val="273239"/>
                </a:solidFill>
                <a:effectLst/>
                <a:latin typeface="urw-din"/>
              </a:rPr>
              <a:t>printf</a:t>
            </a:r>
            <a:r>
              <a:rPr lang="en-US" b="0" i="0" dirty="0">
                <a:solidFill>
                  <a:srgbClr val="273239"/>
                </a:solidFill>
                <a:effectLst/>
                <a:latin typeface="urw-din"/>
              </a:rPr>
              <a:t> indicates line termination. In C, a semicolon is always used to indicate end of a statement</a:t>
            </a:r>
          </a:p>
          <a:p>
            <a:r>
              <a:rPr lang="en-US" b="1" i="1" dirty="0">
                <a:solidFill>
                  <a:srgbClr val="273239"/>
                </a:solidFill>
                <a:effectLst/>
                <a:latin typeface="urw-din"/>
              </a:rPr>
              <a:t>Line 5 [ return 0; ]</a:t>
            </a:r>
            <a:r>
              <a:rPr lang="en-US" b="0" i="0" dirty="0">
                <a:solidFill>
                  <a:srgbClr val="273239"/>
                </a:solidFill>
                <a:effectLst/>
                <a:latin typeface="urw-din"/>
              </a:rPr>
              <a:t> The return statement returns the value from main(). The returned value may be used by an operating system to know the termination status of your program. The value 0 typically means successful termination. . </a:t>
            </a:r>
            <a:endParaRPr lang="en-IN" dirty="0"/>
          </a:p>
        </p:txBody>
      </p:sp>
    </p:spTree>
    <p:extLst>
      <p:ext uri="{BB962C8B-B14F-4D97-AF65-F5344CB8AC3E}">
        <p14:creationId xmlns:p14="http://schemas.microsoft.com/office/powerpoint/2010/main" val="38761319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8C5D-D357-4C0A-812A-6C33C98D5CC8}"/>
              </a:ext>
            </a:extLst>
          </p:cNvPr>
          <p:cNvSpPr>
            <a:spLocks noGrp="1"/>
          </p:cNvSpPr>
          <p:nvPr>
            <p:ph type="title"/>
          </p:nvPr>
        </p:nvSpPr>
        <p:spPr/>
        <p:txBody>
          <a:bodyPr/>
          <a:lstStyle/>
          <a:p>
            <a:r>
              <a:rPr lang="en-US" dirty="0"/>
              <a:t>C Tokens</a:t>
            </a:r>
            <a:endParaRPr lang="en-IN" dirty="0"/>
          </a:p>
        </p:txBody>
      </p:sp>
      <p:sp>
        <p:nvSpPr>
          <p:cNvPr id="3" name="Content Placeholder 2">
            <a:extLst>
              <a:ext uri="{FF2B5EF4-FFF2-40B4-BE49-F238E27FC236}">
                <a16:creationId xmlns:a16="http://schemas.microsoft.com/office/drawing/2014/main" id="{D5C43F18-01B6-413A-9E15-3B0ADB48C574}"/>
              </a:ext>
            </a:extLst>
          </p:cNvPr>
          <p:cNvSpPr>
            <a:spLocks noGrp="1"/>
          </p:cNvSpPr>
          <p:nvPr>
            <p:ph idx="1"/>
          </p:nvPr>
        </p:nvSpPr>
        <p:spPr/>
        <p:txBody>
          <a:bodyPr>
            <a:normAutofit/>
          </a:bodyPr>
          <a:lstStyle/>
          <a:p>
            <a:r>
              <a:rPr lang="en-US" dirty="0">
                <a:solidFill>
                  <a:schemeClr val="tx2">
                    <a:lumMod val="75000"/>
                  </a:schemeClr>
                </a:solidFill>
              </a:rPr>
              <a:t>Keyword</a:t>
            </a:r>
          </a:p>
          <a:p>
            <a:r>
              <a:rPr lang="en-US" dirty="0">
                <a:solidFill>
                  <a:schemeClr val="tx2">
                    <a:lumMod val="75000"/>
                  </a:schemeClr>
                </a:solidFill>
              </a:rPr>
              <a:t>Identifiers</a:t>
            </a:r>
          </a:p>
          <a:p>
            <a:r>
              <a:rPr lang="en-US" dirty="0">
                <a:solidFill>
                  <a:schemeClr val="tx2">
                    <a:lumMod val="75000"/>
                  </a:schemeClr>
                </a:solidFill>
              </a:rPr>
              <a:t>Variables</a:t>
            </a:r>
          </a:p>
          <a:p>
            <a:r>
              <a:rPr lang="en-US" dirty="0">
                <a:solidFill>
                  <a:schemeClr val="tx2">
                    <a:lumMod val="75000"/>
                  </a:schemeClr>
                </a:solidFill>
              </a:rPr>
              <a:t>Data Types</a:t>
            </a:r>
          </a:p>
          <a:p>
            <a:r>
              <a:rPr lang="en-US" dirty="0">
                <a:solidFill>
                  <a:schemeClr val="tx2">
                    <a:lumMod val="75000"/>
                  </a:schemeClr>
                </a:solidFill>
              </a:rPr>
              <a:t>Character set</a:t>
            </a:r>
          </a:p>
          <a:p>
            <a:r>
              <a:rPr lang="en-US" dirty="0">
                <a:solidFill>
                  <a:schemeClr val="tx2">
                    <a:lumMod val="75000"/>
                  </a:schemeClr>
                </a:solidFill>
              </a:rPr>
              <a:t>Constant </a:t>
            </a:r>
          </a:p>
          <a:p>
            <a:r>
              <a:rPr lang="en-US" dirty="0">
                <a:solidFill>
                  <a:schemeClr val="tx2">
                    <a:lumMod val="75000"/>
                  </a:schemeClr>
                </a:solidFill>
              </a:rPr>
              <a:t>Operators</a:t>
            </a:r>
            <a:endParaRPr lang="en-IN" dirty="0">
              <a:solidFill>
                <a:schemeClr val="tx2">
                  <a:lumMod val="75000"/>
                </a:schemeClr>
              </a:solidFill>
            </a:endParaRPr>
          </a:p>
        </p:txBody>
      </p:sp>
    </p:spTree>
    <p:extLst>
      <p:ext uri="{BB962C8B-B14F-4D97-AF65-F5344CB8AC3E}">
        <p14:creationId xmlns:p14="http://schemas.microsoft.com/office/powerpoint/2010/main" val="106222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04A-CFAA-41D7-B622-532B04E9DE14}"/>
              </a:ext>
            </a:extLst>
          </p:cNvPr>
          <p:cNvSpPr>
            <a:spLocks noGrp="1"/>
          </p:cNvSpPr>
          <p:nvPr>
            <p:ph type="title"/>
          </p:nvPr>
        </p:nvSpPr>
        <p:spPr/>
        <p:txBody>
          <a:bodyPr/>
          <a:lstStyle/>
          <a:p>
            <a:r>
              <a:rPr lang="en-IN" b="1" i="1" dirty="0"/>
              <a:t>Character Set In C:-</a:t>
            </a:r>
          </a:p>
        </p:txBody>
      </p:sp>
      <p:graphicFrame>
        <p:nvGraphicFramePr>
          <p:cNvPr id="6" name="Object 5">
            <a:extLst>
              <a:ext uri="{FF2B5EF4-FFF2-40B4-BE49-F238E27FC236}">
                <a16:creationId xmlns:a16="http://schemas.microsoft.com/office/drawing/2014/main" id="{8891ED79-43E9-4F95-BD8C-E483D37AAB0F}"/>
              </a:ext>
            </a:extLst>
          </p:cNvPr>
          <p:cNvGraphicFramePr>
            <a:graphicFrameLocks noChangeAspect="1"/>
          </p:cNvGraphicFramePr>
          <p:nvPr>
            <p:extLst>
              <p:ext uri="{D42A27DB-BD31-4B8C-83A1-F6EECF244321}">
                <p14:modId xmlns:p14="http://schemas.microsoft.com/office/powerpoint/2010/main" val="2571063068"/>
              </p:ext>
            </p:extLst>
          </p:nvPr>
        </p:nvGraphicFramePr>
        <p:xfrm>
          <a:off x="838200" y="1825625"/>
          <a:ext cx="8215313" cy="4275137"/>
        </p:xfrm>
        <a:graphic>
          <a:graphicData uri="http://schemas.openxmlformats.org/presentationml/2006/ole">
            <mc:AlternateContent xmlns:mc="http://schemas.openxmlformats.org/markup-compatibility/2006">
              <mc:Choice xmlns:v="urn:schemas-microsoft-com:vml" Requires="v">
                <p:oleObj spid="_x0000_s1041" name="Bitmap Image" r:id="rId3" imgW="7612560" imgH="5493960" progId="PBrush">
                  <p:embed/>
                </p:oleObj>
              </mc:Choice>
              <mc:Fallback>
                <p:oleObj name="Bitmap Image" r:id="rId3" imgW="7612560" imgH="5493960" progId="PBrush">
                  <p:embed/>
                  <p:pic>
                    <p:nvPicPr>
                      <p:cNvPr id="0" name=""/>
                      <p:cNvPicPr/>
                      <p:nvPr/>
                    </p:nvPicPr>
                    <p:blipFill>
                      <a:blip r:embed="rId4"/>
                      <a:stretch>
                        <a:fillRect/>
                      </a:stretch>
                    </p:blipFill>
                    <p:spPr>
                      <a:xfrm>
                        <a:off x="838200" y="1825625"/>
                        <a:ext cx="8215313" cy="4275137"/>
                      </a:xfrm>
                      <a:prstGeom prst="rect">
                        <a:avLst/>
                      </a:prstGeom>
                    </p:spPr>
                  </p:pic>
                </p:oleObj>
              </mc:Fallback>
            </mc:AlternateContent>
          </a:graphicData>
        </a:graphic>
      </p:graphicFrame>
    </p:spTree>
    <p:extLst>
      <p:ext uri="{BB962C8B-B14F-4D97-AF65-F5344CB8AC3E}">
        <p14:creationId xmlns:p14="http://schemas.microsoft.com/office/powerpoint/2010/main" val="3356423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0F5C-04AA-4078-9F57-FCEBE5458978}"/>
              </a:ext>
            </a:extLst>
          </p:cNvPr>
          <p:cNvSpPr>
            <a:spLocks noGrp="1"/>
          </p:cNvSpPr>
          <p:nvPr>
            <p:ph type="title"/>
          </p:nvPr>
        </p:nvSpPr>
        <p:spPr/>
        <p:txBody>
          <a:bodyPr>
            <a:normAutofit/>
          </a:bodyPr>
          <a:lstStyle/>
          <a:p>
            <a:r>
              <a:rPr lang="en-US" sz="3200" b="1" i="1" dirty="0">
                <a:solidFill>
                  <a:srgbClr val="610B38"/>
                </a:solidFill>
                <a:effectLst/>
              </a:rPr>
              <a:t>Keywords in C</a:t>
            </a:r>
            <a:br>
              <a:rPr lang="en-US" sz="3200" b="1" i="1" dirty="0">
                <a:solidFill>
                  <a:srgbClr val="610B38"/>
                </a:solidFill>
                <a:effectLst/>
              </a:rPr>
            </a:br>
            <a:endParaRPr lang="en-IN" sz="3200" b="1" i="1" dirty="0"/>
          </a:p>
        </p:txBody>
      </p:sp>
      <p:sp>
        <p:nvSpPr>
          <p:cNvPr id="3" name="Content Placeholder 2">
            <a:extLst>
              <a:ext uri="{FF2B5EF4-FFF2-40B4-BE49-F238E27FC236}">
                <a16:creationId xmlns:a16="http://schemas.microsoft.com/office/drawing/2014/main" id="{188752A9-2C6E-4AC9-9EB3-46820FAA4AAA}"/>
              </a:ext>
            </a:extLst>
          </p:cNvPr>
          <p:cNvSpPr>
            <a:spLocks noGrp="1"/>
          </p:cNvSpPr>
          <p:nvPr>
            <p:ph idx="1"/>
          </p:nvPr>
        </p:nvSpPr>
        <p:spPr>
          <a:xfrm>
            <a:off x="838200" y="1846555"/>
            <a:ext cx="10515600" cy="4330408"/>
          </a:xfrm>
        </p:spPr>
        <p:txBody>
          <a:bodyPr/>
          <a:lstStyle/>
          <a:p>
            <a:pPr algn="just"/>
            <a:r>
              <a:rPr lang="en-US" b="0" i="0" dirty="0">
                <a:solidFill>
                  <a:srgbClr val="333333"/>
                </a:solidFill>
                <a:effectLst/>
                <a:latin typeface="inter-regular"/>
              </a:rPr>
              <a:t>A keyword is a </a:t>
            </a:r>
            <a:r>
              <a:rPr lang="en-US" b="1" i="0" dirty="0">
                <a:solidFill>
                  <a:srgbClr val="333333"/>
                </a:solidFill>
                <a:effectLst/>
                <a:latin typeface="inter-bold"/>
              </a:rPr>
              <a:t>reserved word</a:t>
            </a:r>
            <a:r>
              <a:rPr lang="en-US" b="0" i="0" dirty="0">
                <a:solidFill>
                  <a:srgbClr val="333333"/>
                </a:solidFill>
                <a:effectLst/>
                <a:latin typeface="inter-regular"/>
              </a:rPr>
              <a:t>. You cannot use it as a variable name, constant name, etc. There are only 32 reserved words (keywords) in the C language.</a:t>
            </a:r>
          </a:p>
          <a:p>
            <a:pPr algn="just"/>
            <a:r>
              <a:rPr lang="en-US" b="0" i="0" dirty="0">
                <a:solidFill>
                  <a:srgbClr val="333333"/>
                </a:solidFill>
                <a:effectLst/>
                <a:latin typeface="inter-regular"/>
              </a:rPr>
              <a:t>A list of 32 keywords in the c language is given below:</a:t>
            </a:r>
          </a:p>
          <a:p>
            <a:endParaRPr lang="en-IN" dirty="0"/>
          </a:p>
        </p:txBody>
      </p:sp>
      <p:graphicFrame>
        <p:nvGraphicFramePr>
          <p:cNvPr id="6" name="Table 5">
            <a:extLst>
              <a:ext uri="{FF2B5EF4-FFF2-40B4-BE49-F238E27FC236}">
                <a16:creationId xmlns:a16="http://schemas.microsoft.com/office/drawing/2014/main" id="{D72767B6-C96A-44A8-B5BF-D01805FF1073}"/>
              </a:ext>
            </a:extLst>
          </p:cNvPr>
          <p:cNvGraphicFramePr>
            <a:graphicFrameLocks noGrp="1"/>
          </p:cNvGraphicFramePr>
          <p:nvPr/>
        </p:nvGraphicFramePr>
        <p:xfrm>
          <a:off x="1553592" y="4321351"/>
          <a:ext cx="8842160" cy="1990848"/>
        </p:xfrm>
        <a:graphic>
          <a:graphicData uri="http://schemas.openxmlformats.org/drawingml/2006/table">
            <a:tbl>
              <a:tblPr/>
              <a:tblGrid>
                <a:gridCol w="1105270">
                  <a:extLst>
                    <a:ext uri="{9D8B030D-6E8A-4147-A177-3AD203B41FA5}">
                      <a16:colId xmlns:a16="http://schemas.microsoft.com/office/drawing/2014/main" val="4151312239"/>
                    </a:ext>
                  </a:extLst>
                </a:gridCol>
                <a:gridCol w="1105270">
                  <a:extLst>
                    <a:ext uri="{9D8B030D-6E8A-4147-A177-3AD203B41FA5}">
                      <a16:colId xmlns:a16="http://schemas.microsoft.com/office/drawing/2014/main" val="2254156104"/>
                    </a:ext>
                  </a:extLst>
                </a:gridCol>
                <a:gridCol w="1105270">
                  <a:extLst>
                    <a:ext uri="{9D8B030D-6E8A-4147-A177-3AD203B41FA5}">
                      <a16:colId xmlns:a16="http://schemas.microsoft.com/office/drawing/2014/main" val="3661293611"/>
                    </a:ext>
                  </a:extLst>
                </a:gridCol>
                <a:gridCol w="1105270">
                  <a:extLst>
                    <a:ext uri="{9D8B030D-6E8A-4147-A177-3AD203B41FA5}">
                      <a16:colId xmlns:a16="http://schemas.microsoft.com/office/drawing/2014/main" val="1998934965"/>
                    </a:ext>
                  </a:extLst>
                </a:gridCol>
                <a:gridCol w="1105270">
                  <a:extLst>
                    <a:ext uri="{9D8B030D-6E8A-4147-A177-3AD203B41FA5}">
                      <a16:colId xmlns:a16="http://schemas.microsoft.com/office/drawing/2014/main" val="1593052062"/>
                    </a:ext>
                  </a:extLst>
                </a:gridCol>
                <a:gridCol w="1105270">
                  <a:extLst>
                    <a:ext uri="{9D8B030D-6E8A-4147-A177-3AD203B41FA5}">
                      <a16:colId xmlns:a16="http://schemas.microsoft.com/office/drawing/2014/main" val="3810362762"/>
                    </a:ext>
                  </a:extLst>
                </a:gridCol>
                <a:gridCol w="1105270">
                  <a:extLst>
                    <a:ext uri="{9D8B030D-6E8A-4147-A177-3AD203B41FA5}">
                      <a16:colId xmlns:a16="http://schemas.microsoft.com/office/drawing/2014/main" val="324639557"/>
                    </a:ext>
                  </a:extLst>
                </a:gridCol>
                <a:gridCol w="1105270">
                  <a:extLst>
                    <a:ext uri="{9D8B030D-6E8A-4147-A177-3AD203B41FA5}">
                      <a16:colId xmlns:a16="http://schemas.microsoft.com/office/drawing/2014/main" val="245278987"/>
                    </a:ext>
                  </a:extLst>
                </a:gridCol>
              </a:tblGrid>
              <a:tr h="531536">
                <a:tc>
                  <a:txBody>
                    <a:bodyPr/>
                    <a:lstStyle/>
                    <a:p>
                      <a:pPr algn="just" fontAlgn="t"/>
                      <a:r>
                        <a:rPr lang="en-IN">
                          <a:solidFill>
                            <a:srgbClr val="333333"/>
                          </a:solidFill>
                          <a:effectLst/>
                          <a:latin typeface="inter-regular"/>
                        </a:rPr>
                        <a:t>auto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break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case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char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const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continue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default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0345291"/>
                  </a:ext>
                </a:extLst>
              </a:tr>
              <a:tr h="314089">
                <a:tc>
                  <a:txBody>
                    <a:bodyPr/>
                    <a:lstStyle/>
                    <a:p>
                      <a:pPr algn="just" fontAlgn="t"/>
                      <a:r>
                        <a:rPr lang="en-IN" dirty="0">
                          <a:solidFill>
                            <a:srgbClr val="333333"/>
                          </a:solidFill>
                          <a:effectLst/>
                          <a:latin typeface="inter-regular"/>
                        </a:rPr>
                        <a:t>double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else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err="1">
                          <a:solidFill>
                            <a:srgbClr val="333333"/>
                          </a:solidFill>
                          <a:effectLst/>
                          <a:latin typeface="inter-regular"/>
                        </a:rPr>
                        <a:t>enum</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extern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float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for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goto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63110857"/>
                  </a:ext>
                </a:extLst>
              </a:tr>
              <a:tr h="531536">
                <a:tc>
                  <a:txBody>
                    <a:bodyPr/>
                    <a:lstStyle/>
                    <a:p>
                      <a:pPr algn="just" fontAlgn="t"/>
                      <a:r>
                        <a:rPr lang="en-IN" dirty="0" err="1">
                          <a:solidFill>
                            <a:srgbClr val="333333"/>
                          </a:solidFill>
                          <a:effectLst/>
                          <a:latin typeface="inter-regular"/>
                        </a:rPr>
                        <a:t>int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long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register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return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short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sizeof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static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1488098"/>
                  </a:ext>
                </a:extLst>
              </a:tr>
              <a:tr h="531536">
                <a:tc>
                  <a:txBody>
                    <a:bodyPr/>
                    <a:lstStyle/>
                    <a:p>
                      <a:pPr algn="just" fontAlgn="t"/>
                      <a:r>
                        <a:rPr lang="en-IN">
                          <a:solidFill>
                            <a:srgbClr val="333333"/>
                          </a:solidFill>
                          <a:effectLst/>
                          <a:latin typeface="inter-regular"/>
                        </a:rPr>
                        <a:t>struct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switch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typedef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union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unsigned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void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volatile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while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5844187"/>
                  </a:ext>
                </a:extLst>
              </a:tr>
            </a:tbl>
          </a:graphicData>
        </a:graphic>
      </p:graphicFrame>
    </p:spTree>
    <p:extLst>
      <p:ext uri="{BB962C8B-B14F-4D97-AF65-F5344CB8AC3E}">
        <p14:creationId xmlns:p14="http://schemas.microsoft.com/office/powerpoint/2010/main" val="2250570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CAB2-3788-4368-9731-A0C8B1823582}"/>
              </a:ext>
            </a:extLst>
          </p:cNvPr>
          <p:cNvSpPr>
            <a:spLocks noGrp="1"/>
          </p:cNvSpPr>
          <p:nvPr>
            <p:ph type="title"/>
          </p:nvPr>
        </p:nvSpPr>
        <p:spPr/>
        <p:txBody>
          <a:bodyPr/>
          <a:lstStyle/>
          <a:p>
            <a:r>
              <a:rPr lang="en-IN" sz="3200" b="1" i="1" dirty="0">
                <a:solidFill>
                  <a:srgbClr val="610B38"/>
                </a:solidFill>
                <a:effectLst/>
              </a:rPr>
              <a:t>C Identifiers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C34FD68-4112-4500-85F8-1D57A32061B7}"/>
              </a:ext>
            </a:extLst>
          </p:cNvPr>
          <p:cNvSpPr>
            <a:spLocks noGrp="1"/>
          </p:cNvSpPr>
          <p:nvPr>
            <p:ph idx="1"/>
          </p:nvPr>
        </p:nvSpPr>
        <p:spPr/>
        <p:txBody>
          <a:bodyPr/>
          <a:lstStyle/>
          <a:p>
            <a:r>
              <a:rPr lang="en-US" b="0" i="0" dirty="0">
                <a:solidFill>
                  <a:srgbClr val="333333"/>
                </a:solidFill>
                <a:effectLst/>
                <a:latin typeface="inter-regular"/>
              </a:rPr>
              <a:t>C identifiers represent the name in the C program, for example, variables, functions, arrays, structures, unions, labels, etc. An identifier can be composed of letters such as uppercase, lowercase letters, underscore, digits, but the starting letter should be either an alphabet or an underscore</a:t>
            </a:r>
          </a:p>
          <a:p>
            <a:endParaRPr lang="en-IN" dirty="0"/>
          </a:p>
        </p:txBody>
      </p:sp>
    </p:spTree>
    <p:extLst>
      <p:ext uri="{BB962C8B-B14F-4D97-AF65-F5344CB8AC3E}">
        <p14:creationId xmlns:p14="http://schemas.microsoft.com/office/powerpoint/2010/main" val="2416364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BEB4-6DF7-4493-91E2-6BA52E1F7AC5}"/>
              </a:ext>
            </a:extLst>
          </p:cNvPr>
          <p:cNvSpPr>
            <a:spLocks noGrp="1"/>
          </p:cNvSpPr>
          <p:nvPr>
            <p:ph type="title"/>
          </p:nvPr>
        </p:nvSpPr>
        <p:spPr/>
        <p:txBody>
          <a:bodyPr/>
          <a:lstStyle/>
          <a:p>
            <a:r>
              <a:rPr lang="en-US" sz="3200" b="1" i="1" dirty="0">
                <a:solidFill>
                  <a:srgbClr val="610B38"/>
                </a:solidFill>
                <a:effectLst/>
              </a:rPr>
              <a:t>Rules for constructing C identifiers:-</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68A9A18-4FB9-4BD2-80A4-1770894D348A}"/>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The first character of an identifier should be either an alphabet or an underscore, and then it can be followed by any of the character, digit, or underscore. E.g.num1,_num1,NUM1,Num1</a:t>
            </a:r>
          </a:p>
          <a:p>
            <a:pPr algn="just">
              <a:buFont typeface="Arial" panose="020B0604020202020204" pitchFamily="34" charset="0"/>
              <a:buChar char="•"/>
            </a:pPr>
            <a:r>
              <a:rPr lang="en-US" b="0" i="0" dirty="0">
                <a:solidFill>
                  <a:srgbClr val="000000"/>
                </a:solidFill>
                <a:effectLst/>
                <a:latin typeface="inter-regular"/>
              </a:rPr>
              <a:t>It should not begin with any numerical digit.</a:t>
            </a:r>
          </a:p>
          <a:p>
            <a:pPr algn="just">
              <a:buFont typeface="Arial" panose="020B0604020202020204" pitchFamily="34" charset="0"/>
              <a:buChar char="•"/>
            </a:pPr>
            <a:r>
              <a:rPr lang="en-US" b="0" i="0" dirty="0">
                <a:solidFill>
                  <a:srgbClr val="000000"/>
                </a:solidFill>
                <a:effectLst/>
                <a:latin typeface="inter-regular"/>
              </a:rPr>
              <a:t>In identifiers, both uppercase and lowercase letters are distinct. Therefore, we can say that identifiers are case sensitive.</a:t>
            </a:r>
          </a:p>
          <a:p>
            <a:pPr algn="just">
              <a:buFont typeface="Arial" panose="020B0604020202020204" pitchFamily="34" charset="0"/>
              <a:buChar char="•"/>
            </a:pPr>
            <a:r>
              <a:rPr lang="en-US" b="0" i="0" dirty="0">
                <a:solidFill>
                  <a:srgbClr val="000000"/>
                </a:solidFill>
                <a:effectLst/>
                <a:latin typeface="inter-regular"/>
              </a:rPr>
              <a:t>Commas or blank spaces cannot be specified within an identifier.</a:t>
            </a:r>
          </a:p>
          <a:p>
            <a:pPr algn="just">
              <a:buFont typeface="Arial" panose="020B0604020202020204" pitchFamily="34" charset="0"/>
              <a:buChar char="•"/>
            </a:pPr>
            <a:r>
              <a:rPr lang="en-US" b="0" i="0" dirty="0">
                <a:solidFill>
                  <a:srgbClr val="000000"/>
                </a:solidFill>
                <a:effectLst/>
                <a:latin typeface="inter-regular"/>
              </a:rPr>
              <a:t>Keywords cannot be represented as an identifier.</a:t>
            </a:r>
          </a:p>
          <a:p>
            <a:pPr algn="just">
              <a:buFont typeface="Arial" panose="020B0604020202020204" pitchFamily="34" charset="0"/>
              <a:buChar char="•"/>
            </a:pPr>
            <a:r>
              <a:rPr lang="en-US" b="0" i="0" dirty="0">
                <a:solidFill>
                  <a:srgbClr val="000000"/>
                </a:solidFill>
                <a:effectLst/>
                <a:latin typeface="inter-regular"/>
              </a:rPr>
              <a:t>The length of the identifiers should not be more than 31 characters.</a:t>
            </a:r>
          </a:p>
          <a:p>
            <a:pPr algn="just">
              <a:buFont typeface="Arial" panose="020B0604020202020204" pitchFamily="34" charset="0"/>
              <a:buChar char="•"/>
            </a:pPr>
            <a:r>
              <a:rPr lang="en-US" b="0" i="0" dirty="0">
                <a:solidFill>
                  <a:srgbClr val="000000"/>
                </a:solidFill>
                <a:effectLst/>
                <a:latin typeface="inter-regular"/>
              </a:rPr>
              <a:t>Identifiers should be written in such a way that it is meaningful, short, and easy to read.</a:t>
            </a:r>
          </a:p>
          <a:p>
            <a:endParaRPr lang="en-IN" dirty="0"/>
          </a:p>
        </p:txBody>
      </p:sp>
    </p:spTree>
    <p:extLst>
      <p:ext uri="{BB962C8B-B14F-4D97-AF65-F5344CB8AC3E}">
        <p14:creationId xmlns:p14="http://schemas.microsoft.com/office/powerpoint/2010/main" val="603592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3999-A53D-4F84-A36A-E668D8DEC1C9}"/>
              </a:ext>
            </a:extLst>
          </p:cNvPr>
          <p:cNvSpPr>
            <a:spLocks noGrp="1"/>
          </p:cNvSpPr>
          <p:nvPr>
            <p:ph type="title"/>
          </p:nvPr>
        </p:nvSpPr>
        <p:spPr/>
        <p:txBody>
          <a:bodyPr>
            <a:normAutofit/>
          </a:bodyPr>
          <a:lstStyle/>
          <a:p>
            <a:r>
              <a:rPr lang="en-US" b="0" i="0" dirty="0">
                <a:solidFill>
                  <a:srgbClr val="610B38"/>
                </a:solidFill>
                <a:effectLst/>
                <a:latin typeface="erdana"/>
              </a:rPr>
              <a:t>Variables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A017270-0F9D-45EE-95E7-F1334ADC6526}"/>
              </a:ext>
            </a:extLst>
          </p:cNvPr>
          <p:cNvSpPr>
            <a:spLocks noGrp="1"/>
          </p:cNvSpPr>
          <p:nvPr>
            <p:ph idx="1"/>
          </p:nvPr>
        </p:nvSpPr>
        <p:spPr/>
        <p:txBody>
          <a:bodyPr>
            <a:normAutofit/>
          </a:bodyPr>
          <a:lstStyle/>
          <a:p>
            <a:pPr algn="just"/>
            <a:r>
              <a:rPr lang="en-US" b="0" i="0" dirty="0">
                <a:solidFill>
                  <a:srgbClr val="333333"/>
                </a:solidFill>
                <a:effectLst/>
                <a:latin typeface="inter-regular"/>
              </a:rPr>
              <a:t>A </a:t>
            </a:r>
            <a:r>
              <a:rPr lang="en-US" b="1" i="0" dirty="0">
                <a:solidFill>
                  <a:srgbClr val="333333"/>
                </a:solidFill>
                <a:effectLst/>
                <a:latin typeface="inter-bold"/>
              </a:rPr>
              <a:t>variable</a:t>
            </a:r>
            <a:r>
              <a:rPr lang="en-US" b="0" i="0" dirty="0">
                <a:solidFill>
                  <a:srgbClr val="333333"/>
                </a:solidFill>
                <a:effectLst/>
                <a:latin typeface="inter-regular"/>
              </a:rPr>
              <a:t> is a name of the memory location. It is used to store data. Its value can be changed, and it can be reused many times.</a:t>
            </a:r>
          </a:p>
          <a:p>
            <a:pPr algn="just"/>
            <a:r>
              <a:rPr lang="en-US" b="0" i="0" dirty="0">
                <a:solidFill>
                  <a:srgbClr val="333333"/>
                </a:solidFill>
                <a:effectLst/>
                <a:latin typeface="inter-regular"/>
              </a:rPr>
              <a:t>It is a way to represent memory location through symbol so that it can be easily identified.</a:t>
            </a:r>
          </a:p>
          <a:p>
            <a:pPr algn="just"/>
            <a:r>
              <a:rPr lang="en-US" b="0" i="0" dirty="0">
                <a:solidFill>
                  <a:srgbClr val="333333"/>
                </a:solidFill>
                <a:effectLst/>
                <a:latin typeface="inter-regular"/>
              </a:rPr>
              <a:t>Let's see the syntax to declare a variable:</a:t>
            </a:r>
          </a:p>
          <a:p>
            <a:pPr marL="0" indent="0" algn="just">
              <a:buNone/>
            </a:pPr>
            <a:r>
              <a:rPr lang="en-US" b="0" i="0" dirty="0">
                <a:solidFill>
                  <a:srgbClr val="000000"/>
                </a:solidFill>
                <a:effectLst/>
                <a:latin typeface="inter-regular"/>
              </a:rPr>
              <a:t>type </a:t>
            </a:r>
            <a:r>
              <a:rPr lang="en-US" b="0" i="0" dirty="0" err="1">
                <a:solidFill>
                  <a:srgbClr val="000000"/>
                </a:solidFill>
                <a:effectLst/>
                <a:latin typeface="inter-regular"/>
              </a:rPr>
              <a:t>variable_list</a:t>
            </a:r>
            <a:r>
              <a:rPr lang="en-US" b="0" i="0" dirty="0">
                <a:solidFill>
                  <a:srgbClr val="000000"/>
                </a:solidFill>
                <a:effectLst/>
                <a:latin typeface="inter-regular"/>
              </a:rPr>
              <a:t>;  </a:t>
            </a:r>
          </a:p>
          <a:p>
            <a:pPr marL="0" indent="0" algn="just">
              <a:buNone/>
            </a:pPr>
            <a:r>
              <a:rPr lang="en-US" dirty="0">
                <a:solidFill>
                  <a:srgbClr val="000000"/>
                </a:solidFill>
                <a:latin typeface="inter-regular"/>
              </a:rPr>
              <a:t>10+20</a:t>
            </a:r>
          </a:p>
          <a:p>
            <a:pPr marL="0" indent="0" algn="just">
              <a:buNone/>
            </a:pPr>
            <a:r>
              <a:rPr lang="en-US" dirty="0">
                <a:solidFill>
                  <a:srgbClr val="000000"/>
                </a:solidFill>
                <a:latin typeface="inter-regular"/>
              </a:rPr>
              <a:t>Num1=10</a:t>
            </a:r>
          </a:p>
          <a:p>
            <a:pPr marL="0" indent="0" algn="just">
              <a:buNone/>
            </a:pPr>
            <a:r>
              <a:rPr lang="en-US" b="0" i="0" dirty="0">
                <a:solidFill>
                  <a:srgbClr val="000000"/>
                </a:solidFill>
                <a:effectLst/>
                <a:latin typeface="inter-regular"/>
              </a:rPr>
              <a:t>Num2=20</a:t>
            </a:r>
          </a:p>
          <a:p>
            <a:endParaRPr lang="en-IN" dirty="0"/>
          </a:p>
        </p:txBody>
      </p:sp>
      <p:sp>
        <p:nvSpPr>
          <p:cNvPr id="4" name="Rectangle 3">
            <a:extLst>
              <a:ext uri="{FF2B5EF4-FFF2-40B4-BE49-F238E27FC236}">
                <a16:creationId xmlns:a16="http://schemas.microsoft.com/office/drawing/2014/main" id="{35B6C2C2-8838-4C1D-A4C5-FF4624701965}"/>
              </a:ext>
            </a:extLst>
          </p:cNvPr>
          <p:cNvSpPr/>
          <p:nvPr/>
        </p:nvSpPr>
        <p:spPr>
          <a:xfrm>
            <a:off x="4492100" y="4509856"/>
            <a:ext cx="5433135" cy="12339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buFont typeface="+mj-lt"/>
              <a:buAutoNum type="arabicPeriod"/>
            </a:pPr>
            <a:r>
              <a:rPr lang="en-US" b="1" i="0" dirty="0">
                <a:solidFill>
                  <a:srgbClr val="2E8B57"/>
                </a:solidFill>
                <a:effectLst/>
                <a:latin typeface="inter-regular"/>
              </a:rPr>
              <a:t>int</a:t>
            </a:r>
            <a:r>
              <a:rPr lang="en-US" b="0" i="0" dirty="0">
                <a:solidFill>
                  <a:srgbClr val="000000"/>
                </a:solidFill>
                <a:effectLst/>
                <a:latin typeface="inter-regular"/>
              </a:rPr>
              <a:t> a=10,b=20;</a:t>
            </a:r>
            <a:r>
              <a:rPr lang="en-US" b="0" i="0" dirty="0">
                <a:solidFill>
                  <a:srgbClr val="008200"/>
                </a:solidFill>
                <a:effectLst/>
                <a:latin typeface="inter-regular"/>
              </a:rPr>
              <a:t>//declaring 2 variable of integer type</a:t>
            </a:r>
            <a:r>
              <a:rPr lang="en-US" b="0" i="0" dirty="0">
                <a:solidFill>
                  <a:srgbClr val="000000"/>
                </a:solidFill>
                <a:effectLst/>
                <a:latin typeface="inter-regular"/>
              </a:rPr>
              <a:t>  </a:t>
            </a:r>
          </a:p>
          <a:p>
            <a:pPr algn="just">
              <a:buFont typeface="+mj-lt"/>
              <a:buAutoNum type="arabicPeriod"/>
            </a:pPr>
            <a:r>
              <a:rPr lang="en-US" b="1" i="0" dirty="0">
                <a:solidFill>
                  <a:srgbClr val="2E8B57"/>
                </a:solidFill>
                <a:effectLst/>
                <a:latin typeface="inter-regular"/>
              </a:rPr>
              <a:t>float</a:t>
            </a:r>
            <a:r>
              <a:rPr lang="en-US" b="0" i="0" dirty="0">
                <a:solidFill>
                  <a:srgbClr val="000000"/>
                </a:solidFill>
                <a:effectLst/>
                <a:latin typeface="inter-regular"/>
              </a:rPr>
              <a:t> f=20.8;  </a:t>
            </a:r>
          </a:p>
          <a:p>
            <a:pPr algn="just">
              <a:buFont typeface="+mj-lt"/>
              <a:buAutoNum type="arabicPeriod"/>
            </a:pPr>
            <a:r>
              <a:rPr lang="en-US" b="1" i="0" dirty="0">
                <a:solidFill>
                  <a:srgbClr val="2E8B57"/>
                </a:solidFill>
                <a:effectLst/>
                <a:latin typeface="inter-regular"/>
              </a:rPr>
              <a:t>char</a:t>
            </a:r>
            <a:r>
              <a:rPr lang="en-US" b="0" i="0" dirty="0">
                <a:solidFill>
                  <a:srgbClr val="000000"/>
                </a:solidFill>
                <a:effectLst/>
                <a:latin typeface="inter-regular"/>
              </a:rPr>
              <a:t> c=</a:t>
            </a:r>
            <a:r>
              <a:rPr lang="en-US" b="0" i="0" dirty="0">
                <a:solidFill>
                  <a:srgbClr val="0000FF"/>
                </a:solidFill>
                <a:effectLst/>
                <a:latin typeface="inter-regular"/>
              </a:rPr>
              <a:t>'A'</a:t>
            </a:r>
            <a:endParaRPr lang="en-US" b="0" i="0" dirty="0">
              <a:solidFill>
                <a:srgbClr val="000000"/>
              </a:solidFill>
              <a:effectLst/>
              <a:latin typeface="inter-regular"/>
            </a:endParaRPr>
          </a:p>
        </p:txBody>
      </p:sp>
    </p:spTree>
    <p:extLst>
      <p:ext uri="{BB962C8B-B14F-4D97-AF65-F5344CB8AC3E}">
        <p14:creationId xmlns:p14="http://schemas.microsoft.com/office/powerpoint/2010/main" val="815647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386F-C1E8-4758-B165-EE2E5E98D8F4}"/>
              </a:ext>
            </a:extLst>
          </p:cNvPr>
          <p:cNvSpPr>
            <a:spLocks noGrp="1"/>
          </p:cNvSpPr>
          <p:nvPr>
            <p:ph type="title"/>
          </p:nvPr>
        </p:nvSpPr>
        <p:spPr/>
        <p:txBody>
          <a:bodyPr/>
          <a:lstStyle/>
          <a:p>
            <a:r>
              <a:rPr lang="en-US" sz="3200" b="1" i="1" dirty="0">
                <a:solidFill>
                  <a:srgbClr val="610B38"/>
                </a:solidFill>
                <a:effectLst/>
              </a:rPr>
              <a:t>Rules for defining variables</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55491D5-2957-40A3-B9D9-EE893234F88F}"/>
              </a:ext>
            </a:extLst>
          </p:cNvPr>
          <p:cNvSpPr>
            <a:spLocks noGrp="1"/>
          </p:cNvSpPr>
          <p:nvPr>
            <p:ph idx="1"/>
          </p:nvPr>
        </p:nvSpPr>
        <p:spPr>
          <a:xfrm>
            <a:off x="838200" y="1243014"/>
            <a:ext cx="10515600" cy="5729286"/>
          </a:xfrm>
        </p:spPr>
        <p:txBody>
          <a:bodyPr/>
          <a:lstStyle/>
          <a:p>
            <a:pPr algn="just">
              <a:buFont typeface="Arial" panose="020B0604020202020204" pitchFamily="34" charset="0"/>
              <a:buChar char="•"/>
            </a:pPr>
            <a:r>
              <a:rPr lang="en-US" b="0" i="0" dirty="0">
                <a:solidFill>
                  <a:srgbClr val="000000"/>
                </a:solidFill>
                <a:effectLst/>
                <a:latin typeface="inter-regular"/>
              </a:rPr>
              <a:t>Must be declared first use.</a:t>
            </a:r>
          </a:p>
          <a:p>
            <a:pPr algn="just">
              <a:buFont typeface="Arial" panose="020B0604020202020204" pitchFamily="34" charset="0"/>
              <a:buChar char="•"/>
            </a:pPr>
            <a:r>
              <a:rPr lang="en-US" b="0" i="0" dirty="0">
                <a:solidFill>
                  <a:srgbClr val="000000"/>
                </a:solidFill>
                <a:effectLst/>
                <a:latin typeface="inter-regular"/>
              </a:rPr>
              <a:t>A variable can have alphabets, digits, and underscore.</a:t>
            </a:r>
          </a:p>
          <a:p>
            <a:pPr algn="just">
              <a:buFont typeface="Arial" panose="020B0604020202020204" pitchFamily="34" charset="0"/>
              <a:buChar char="•"/>
            </a:pPr>
            <a:r>
              <a:rPr lang="en-US" b="0" i="0" dirty="0">
                <a:solidFill>
                  <a:srgbClr val="000000"/>
                </a:solidFill>
                <a:effectLst/>
                <a:latin typeface="inter-regular"/>
              </a:rPr>
              <a:t>A variable name can start with the alphabet, and underscore only. It can't start with a digit.</a:t>
            </a:r>
          </a:p>
          <a:p>
            <a:pPr algn="just">
              <a:buFont typeface="Arial" panose="020B0604020202020204" pitchFamily="34" charset="0"/>
              <a:buChar char="•"/>
            </a:pPr>
            <a:r>
              <a:rPr lang="en-US" b="0" i="0" dirty="0">
                <a:solidFill>
                  <a:srgbClr val="000000"/>
                </a:solidFill>
                <a:effectLst/>
                <a:latin typeface="inter-regular"/>
              </a:rPr>
              <a:t>No whitespace is allowed within the variable name.</a:t>
            </a:r>
          </a:p>
          <a:p>
            <a:pPr algn="just">
              <a:buFont typeface="Arial" panose="020B0604020202020204" pitchFamily="34" charset="0"/>
              <a:buChar char="•"/>
            </a:pPr>
            <a:r>
              <a:rPr lang="en-US" b="0" i="0" dirty="0">
                <a:solidFill>
                  <a:srgbClr val="000000"/>
                </a:solidFill>
                <a:effectLst/>
                <a:latin typeface="inter-regular"/>
              </a:rPr>
              <a:t>A variable name must not be any reserved word or keyword, e.g. int, float, etc.</a:t>
            </a:r>
          </a:p>
          <a:p>
            <a:pPr algn="just">
              <a:buFont typeface="Arial" panose="020B0604020202020204" pitchFamily="34" charset="0"/>
              <a:buChar char="•"/>
            </a:pPr>
            <a:r>
              <a:rPr lang="en-US" dirty="0">
                <a:solidFill>
                  <a:srgbClr val="000000"/>
                </a:solidFill>
                <a:latin typeface="inter-regular"/>
              </a:rPr>
              <a:t>For local variables ,declaration statements must be placed at the beginning of the block</a:t>
            </a:r>
          </a:p>
          <a:p>
            <a:pPr algn="just">
              <a:buFont typeface="Arial" panose="020B0604020202020204" pitchFamily="34" charset="0"/>
              <a:buChar char="•"/>
            </a:pPr>
            <a:r>
              <a:rPr lang="en-US" b="0" i="0" dirty="0">
                <a:solidFill>
                  <a:srgbClr val="000000"/>
                </a:solidFill>
                <a:effectLst/>
                <a:latin typeface="inter-regular"/>
              </a:rPr>
              <a:t>For global variables, declaration statements must be placed before first function definition.</a:t>
            </a:r>
          </a:p>
          <a:p>
            <a:endParaRPr lang="en-IN" dirty="0"/>
          </a:p>
        </p:txBody>
      </p:sp>
    </p:spTree>
    <p:extLst>
      <p:ext uri="{BB962C8B-B14F-4D97-AF65-F5344CB8AC3E}">
        <p14:creationId xmlns:p14="http://schemas.microsoft.com/office/powerpoint/2010/main" val="229895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42A-96C9-49B3-BBA9-FE8340923604}"/>
              </a:ext>
            </a:extLst>
          </p:cNvPr>
          <p:cNvSpPr>
            <a:spLocks noGrp="1"/>
          </p:cNvSpPr>
          <p:nvPr>
            <p:ph type="title"/>
          </p:nvPr>
        </p:nvSpPr>
        <p:spPr/>
        <p:txBody>
          <a:bodyPr>
            <a:normAutofit/>
          </a:bodyPr>
          <a:lstStyle/>
          <a:p>
            <a:r>
              <a:rPr lang="en-US" sz="3200" b="1" i="1" dirty="0"/>
              <a:t>Define Computer Program</a:t>
            </a:r>
            <a:endParaRPr lang="en-IN" sz="3200" b="1" i="1" dirty="0"/>
          </a:p>
        </p:txBody>
      </p:sp>
      <p:sp>
        <p:nvSpPr>
          <p:cNvPr id="3" name="Content Placeholder 2">
            <a:extLst>
              <a:ext uri="{FF2B5EF4-FFF2-40B4-BE49-F238E27FC236}">
                <a16:creationId xmlns:a16="http://schemas.microsoft.com/office/drawing/2014/main" id="{F4EDC514-7567-46CD-BC14-13037E9BA68E}"/>
              </a:ext>
            </a:extLst>
          </p:cNvPr>
          <p:cNvSpPr>
            <a:spLocks noGrp="1"/>
          </p:cNvSpPr>
          <p:nvPr>
            <p:ph idx="1"/>
          </p:nvPr>
        </p:nvSpPr>
        <p:spPr/>
        <p:txBody>
          <a:bodyPr>
            <a:normAutofit/>
          </a:bodyPr>
          <a:lstStyle/>
          <a:p>
            <a:r>
              <a:rPr lang="en-US" dirty="0">
                <a:solidFill>
                  <a:schemeClr val="tx1"/>
                </a:solidFill>
              </a:rPr>
              <a:t>Program is a set of instructions</a:t>
            </a:r>
          </a:p>
          <a:p>
            <a:r>
              <a:rPr lang="en-US" dirty="0">
                <a:solidFill>
                  <a:schemeClr val="tx1"/>
                </a:solidFill>
              </a:rPr>
              <a:t>Given in a particular sequence</a:t>
            </a:r>
          </a:p>
          <a:p>
            <a:r>
              <a:rPr lang="en-US" dirty="0">
                <a:solidFill>
                  <a:schemeClr val="tx1"/>
                </a:solidFill>
              </a:rPr>
              <a:t>Having a predefined meaning</a:t>
            </a:r>
          </a:p>
          <a:p>
            <a:pPr marL="0" indent="0">
              <a:buNone/>
            </a:pPr>
            <a:endParaRPr lang="en-US" dirty="0"/>
          </a:p>
          <a:p>
            <a:endParaRPr lang="en-US" dirty="0"/>
          </a:p>
          <a:p>
            <a:r>
              <a:rPr lang="en-US" dirty="0" err="1">
                <a:solidFill>
                  <a:schemeClr val="tx1"/>
                </a:solidFill>
              </a:rPr>
              <a:t>E.g</a:t>
            </a:r>
            <a:r>
              <a:rPr lang="en-US" dirty="0">
                <a:solidFill>
                  <a:schemeClr val="tx1"/>
                </a:solidFill>
              </a:rPr>
              <a:t>:-</a:t>
            </a:r>
          </a:p>
          <a:p>
            <a:r>
              <a:rPr lang="en-US" dirty="0">
                <a:solidFill>
                  <a:schemeClr val="tx1"/>
                </a:solidFill>
              </a:rPr>
              <a:t>An instruction is a combination of some words. Which have a predefined meaning.</a:t>
            </a:r>
          </a:p>
          <a:p>
            <a:r>
              <a:rPr lang="en-US" dirty="0">
                <a:solidFill>
                  <a:schemeClr val="tx1"/>
                </a:solidFill>
              </a:rPr>
              <a:t>Instructions are given in a particular sequence.</a:t>
            </a:r>
          </a:p>
        </p:txBody>
      </p:sp>
      <p:sp>
        <p:nvSpPr>
          <p:cNvPr id="4" name="Rectangle 3">
            <a:extLst>
              <a:ext uri="{FF2B5EF4-FFF2-40B4-BE49-F238E27FC236}">
                <a16:creationId xmlns:a16="http://schemas.microsoft.com/office/drawing/2014/main" id="{A8067142-21A7-401A-896D-FB69785503B1}"/>
              </a:ext>
            </a:extLst>
          </p:cNvPr>
          <p:cNvSpPr/>
          <p:nvPr/>
        </p:nvSpPr>
        <p:spPr>
          <a:xfrm>
            <a:off x="1828799" y="3379857"/>
            <a:ext cx="2494625" cy="1242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C=</a:t>
            </a:r>
            <a:r>
              <a:rPr lang="en-US" sz="2800" dirty="0" err="1"/>
              <a:t>a+b</a:t>
            </a:r>
            <a:endParaRPr lang="en-US" sz="2800" dirty="0"/>
          </a:p>
          <a:p>
            <a:r>
              <a:rPr lang="en-US" sz="2800" dirty="0"/>
              <a:t>Display c</a:t>
            </a:r>
            <a:endParaRPr lang="en-IN" sz="2800" dirty="0"/>
          </a:p>
        </p:txBody>
      </p:sp>
      <p:sp>
        <p:nvSpPr>
          <p:cNvPr id="5" name="Rectangle: Diagonal Corners Snipped 4">
            <a:extLst>
              <a:ext uri="{FF2B5EF4-FFF2-40B4-BE49-F238E27FC236}">
                <a16:creationId xmlns:a16="http://schemas.microsoft.com/office/drawing/2014/main" id="{74329263-DA82-4E25-8F71-0A25C4E9B850}"/>
              </a:ext>
            </a:extLst>
          </p:cNvPr>
          <p:cNvSpPr/>
          <p:nvPr/>
        </p:nvSpPr>
        <p:spPr>
          <a:xfrm>
            <a:off x="5157926" y="3648722"/>
            <a:ext cx="1305018" cy="49715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a:t>
            </a:r>
            <a:endParaRPr lang="en-IN" dirty="0"/>
          </a:p>
        </p:txBody>
      </p:sp>
      <p:cxnSp>
        <p:nvCxnSpPr>
          <p:cNvPr id="7" name="Straight Arrow Connector 6">
            <a:extLst>
              <a:ext uri="{FF2B5EF4-FFF2-40B4-BE49-F238E27FC236}">
                <a16:creationId xmlns:a16="http://schemas.microsoft.com/office/drawing/2014/main" id="{20BA8285-2CA4-4052-AAA5-008AFBF2424C}"/>
              </a:ext>
            </a:extLst>
          </p:cNvPr>
          <p:cNvCxnSpPr>
            <a:cxnSpLocks/>
          </p:cNvCxnSpPr>
          <p:nvPr/>
        </p:nvCxnSpPr>
        <p:spPr>
          <a:xfrm flipV="1">
            <a:off x="4124416" y="3897297"/>
            <a:ext cx="1033510" cy="25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245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F052-E209-426D-A5A3-BC4AB2579C75}"/>
              </a:ext>
            </a:extLst>
          </p:cNvPr>
          <p:cNvSpPr>
            <a:spLocks noGrp="1"/>
          </p:cNvSpPr>
          <p:nvPr>
            <p:ph type="title"/>
          </p:nvPr>
        </p:nvSpPr>
        <p:spPr>
          <a:xfrm>
            <a:off x="838200" y="197223"/>
            <a:ext cx="10515600" cy="1325563"/>
          </a:xfrm>
        </p:spPr>
        <p:txBody>
          <a:bodyPr/>
          <a:lstStyle/>
          <a:p>
            <a:r>
              <a:rPr lang="en-IN" sz="4400" b="1" i="1" dirty="0">
                <a:solidFill>
                  <a:srgbClr val="273239"/>
                </a:solidFill>
                <a:effectLst/>
              </a:rPr>
              <a:t>Data Types in C:- </a:t>
            </a:r>
            <a:endParaRPr lang="en-IN" dirty="0"/>
          </a:p>
        </p:txBody>
      </p:sp>
      <p:pic>
        <p:nvPicPr>
          <p:cNvPr id="5" name="Content Placeholder 4">
            <a:extLst>
              <a:ext uri="{FF2B5EF4-FFF2-40B4-BE49-F238E27FC236}">
                <a16:creationId xmlns:a16="http://schemas.microsoft.com/office/drawing/2014/main" id="{6E40982F-9AF6-42ED-BC82-2C4AE3C91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6994" y="2514600"/>
            <a:ext cx="6924675" cy="3124200"/>
          </a:xfrm>
        </p:spPr>
      </p:pic>
    </p:spTree>
    <p:extLst>
      <p:ext uri="{BB962C8B-B14F-4D97-AF65-F5344CB8AC3E}">
        <p14:creationId xmlns:p14="http://schemas.microsoft.com/office/powerpoint/2010/main" val="3640250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6D1D-B204-4D86-943F-C25CCC4442FC}"/>
              </a:ext>
            </a:extLst>
          </p:cNvPr>
          <p:cNvSpPr>
            <a:spLocks noGrp="1"/>
          </p:cNvSpPr>
          <p:nvPr>
            <p:ph type="title"/>
          </p:nvPr>
        </p:nvSpPr>
        <p:spPr/>
        <p:txBody>
          <a:bodyPr/>
          <a:lstStyle/>
          <a:p>
            <a:r>
              <a:rPr lang="en-IN" sz="3200" b="1" i="1" dirty="0">
                <a:solidFill>
                  <a:srgbClr val="273239"/>
                </a:solidFill>
                <a:effectLst/>
              </a:rPr>
              <a:t>Data Types in C</a:t>
            </a:r>
            <a:r>
              <a:rPr lang="en-IN" b="1" i="0" dirty="0">
                <a:solidFill>
                  <a:srgbClr val="273239"/>
                </a:solidFill>
                <a:effectLst/>
                <a:latin typeface="sofia-pro"/>
              </a:rPr>
              <a:t/>
            </a:r>
            <a:br>
              <a:rPr lang="en-IN" b="1" i="0" dirty="0">
                <a:solidFill>
                  <a:srgbClr val="273239"/>
                </a:solidFill>
                <a:effectLst/>
                <a:latin typeface="sofia-pro"/>
              </a:rPr>
            </a:br>
            <a:endParaRPr lang="en-IN" dirty="0"/>
          </a:p>
        </p:txBody>
      </p:sp>
      <p:sp>
        <p:nvSpPr>
          <p:cNvPr id="4" name="Content Placeholder 3">
            <a:extLst>
              <a:ext uri="{FF2B5EF4-FFF2-40B4-BE49-F238E27FC236}">
                <a16:creationId xmlns:a16="http://schemas.microsoft.com/office/drawing/2014/main" id="{27778564-22C6-4F25-80E4-E5AADCA0F881}"/>
              </a:ext>
            </a:extLst>
          </p:cNvPr>
          <p:cNvSpPr>
            <a:spLocks noGrp="1"/>
          </p:cNvSpPr>
          <p:nvPr>
            <p:ph idx="1"/>
          </p:nvPr>
        </p:nvSpPr>
        <p:spPr/>
        <p:txBody>
          <a:bodyPr>
            <a:normAutofit fontScale="70000" lnSpcReduction="20000"/>
          </a:bodyPr>
          <a:lstStyle/>
          <a:p>
            <a:pPr algn="l" fontAlgn="base"/>
            <a:r>
              <a:rPr lang="en-US" b="0" i="0" dirty="0">
                <a:solidFill>
                  <a:srgbClr val="273239"/>
                </a:solidFill>
                <a:effectLst/>
                <a:latin typeface="urw-din"/>
              </a:rPr>
              <a:t>Each variable in C has an associated data type. Each data type requires different amounts of memory and has some specific operations which can be performed over it. Let us briefly describe them one by one:</a:t>
            </a:r>
            <a:br>
              <a:rPr lang="en-US" b="0" i="0" dirty="0">
                <a:solidFill>
                  <a:srgbClr val="273239"/>
                </a:solidFill>
                <a:effectLst/>
                <a:latin typeface="urw-din"/>
              </a:rPr>
            </a:br>
            <a:r>
              <a:rPr lang="en-US" b="0" i="0" dirty="0">
                <a:solidFill>
                  <a:srgbClr val="273239"/>
                </a:solidFill>
                <a:effectLst/>
                <a:latin typeface="urw-din"/>
              </a:rPr>
              <a:t>Following are the examples of some very common data types used in C:</a:t>
            </a:r>
          </a:p>
          <a:p>
            <a:pPr algn="l" fontAlgn="base"/>
            <a:r>
              <a:rPr lang="en-US" b="0" i="0" dirty="0">
                <a:solidFill>
                  <a:srgbClr val="273239"/>
                </a:solidFill>
                <a:effectLst/>
                <a:latin typeface="urw-din"/>
              </a:rPr>
              <a:t>Basic data types(Primitive )</a:t>
            </a:r>
          </a:p>
          <a:p>
            <a:pPr algn="l" fontAlgn="base">
              <a:buFont typeface="Arial" panose="020B0604020202020204" pitchFamily="34" charset="0"/>
              <a:buChar char="•"/>
            </a:pPr>
            <a:r>
              <a:rPr lang="en-US" b="1" i="0" dirty="0">
                <a:solidFill>
                  <a:srgbClr val="273239"/>
                </a:solidFill>
                <a:effectLst/>
                <a:latin typeface="urw-din"/>
              </a:rPr>
              <a:t>char:</a:t>
            </a:r>
            <a:r>
              <a:rPr lang="en-US" b="0" i="0" dirty="0">
                <a:solidFill>
                  <a:srgbClr val="273239"/>
                </a:solidFill>
                <a:effectLst/>
                <a:latin typeface="urw-din"/>
              </a:rPr>
              <a:t> The most basic data type in C. It stores a single character and requires a single byte of memory in almost all compilers.</a:t>
            </a:r>
          </a:p>
          <a:p>
            <a:pPr algn="l" fontAlgn="base">
              <a:buFont typeface="Arial" panose="020B0604020202020204" pitchFamily="34" charset="0"/>
              <a:buChar char="•"/>
            </a:pPr>
            <a:r>
              <a:rPr lang="en-US" dirty="0">
                <a:solidFill>
                  <a:srgbClr val="273239"/>
                </a:solidFill>
                <a:latin typeface="urw-din"/>
              </a:rPr>
              <a:t>  char ch1=‘a’;  %c</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int: </a:t>
            </a:r>
            <a:r>
              <a:rPr lang="en-US" b="0" i="0" dirty="0">
                <a:solidFill>
                  <a:srgbClr val="273239"/>
                </a:solidFill>
                <a:effectLst/>
                <a:latin typeface="urw-din"/>
              </a:rPr>
              <a:t>As the name suggests, an int variable is used to store an integer.</a:t>
            </a:r>
          </a:p>
          <a:p>
            <a:pPr algn="l" fontAlgn="base">
              <a:buFont typeface="Arial" panose="020B0604020202020204" pitchFamily="34" charset="0"/>
              <a:buChar char="•"/>
            </a:pPr>
            <a:r>
              <a:rPr lang="en-US" dirty="0">
                <a:solidFill>
                  <a:srgbClr val="273239"/>
                </a:solidFill>
                <a:latin typeface="urw-din"/>
              </a:rPr>
              <a:t>   int num=10;  %d</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float:</a:t>
            </a:r>
            <a:r>
              <a:rPr lang="en-US" b="0" i="0" dirty="0">
                <a:solidFill>
                  <a:srgbClr val="273239"/>
                </a:solidFill>
                <a:effectLst/>
                <a:latin typeface="urw-din"/>
              </a:rPr>
              <a:t> It is used to store decimal numbers (numbers with floating point value) with single precision.</a:t>
            </a:r>
          </a:p>
          <a:p>
            <a:pPr algn="l" fontAlgn="base">
              <a:buFont typeface="Arial" panose="020B0604020202020204" pitchFamily="34" charset="0"/>
              <a:buChar char="•"/>
            </a:pPr>
            <a:r>
              <a:rPr lang="en-US" dirty="0">
                <a:solidFill>
                  <a:srgbClr val="273239"/>
                </a:solidFill>
                <a:latin typeface="urw-din"/>
              </a:rPr>
              <a:t>  float </a:t>
            </a:r>
            <a:r>
              <a:rPr lang="en-US" dirty="0" err="1">
                <a:solidFill>
                  <a:srgbClr val="273239"/>
                </a:solidFill>
                <a:latin typeface="urw-din"/>
              </a:rPr>
              <a:t>fnum</a:t>
            </a:r>
            <a:r>
              <a:rPr lang="en-US" dirty="0">
                <a:solidFill>
                  <a:srgbClr val="273239"/>
                </a:solidFill>
                <a:latin typeface="urw-din"/>
              </a:rPr>
              <a:t>=10.5; %f</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double:</a:t>
            </a:r>
            <a:r>
              <a:rPr lang="en-US" b="0" i="0" dirty="0">
                <a:solidFill>
                  <a:srgbClr val="273239"/>
                </a:solidFill>
                <a:effectLst/>
                <a:latin typeface="urw-din"/>
              </a:rPr>
              <a:t> It is used to store decimal numbers (numbers with floating point value) with double precision.  Double </a:t>
            </a:r>
            <a:r>
              <a:rPr lang="en-US" b="0" i="0" dirty="0" err="1">
                <a:solidFill>
                  <a:srgbClr val="273239"/>
                </a:solidFill>
                <a:effectLst/>
                <a:latin typeface="urw-din"/>
              </a:rPr>
              <a:t>dnum</a:t>
            </a:r>
            <a:r>
              <a:rPr lang="en-US" b="0" i="0" dirty="0">
                <a:solidFill>
                  <a:srgbClr val="273239"/>
                </a:solidFill>
                <a:effectLst/>
                <a:latin typeface="urw-din"/>
              </a:rPr>
              <a:t>=10.657; %</a:t>
            </a:r>
            <a:r>
              <a:rPr lang="en-US" b="0" i="0" dirty="0" err="1">
                <a:solidFill>
                  <a:srgbClr val="273239"/>
                </a:solidFill>
                <a:effectLst/>
                <a:latin typeface="urw-din"/>
              </a:rPr>
              <a:t>lf</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442930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946-934B-45F1-BB2F-8F0C54CBB551}"/>
              </a:ext>
            </a:extLst>
          </p:cNvPr>
          <p:cNvSpPr>
            <a:spLocks noGrp="1"/>
          </p:cNvSpPr>
          <p:nvPr>
            <p:ph type="title"/>
          </p:nvPr>
        </p:nvSpPr>
        <p:spPr/>
        <p:txBody>
          <a:bodyPr/>
          <a:lstStyle/>
          <a:p>
            <a:r>
              <a:rPr lang="en-US" dirty="0"/>
              <a:t>Format Specifier</a:t>
            </a:r>
            <a:endParaRPr lang="en-IN" dirty="0"/>
          </a:p>
        </p:txBody>
      </p:sp>
      <p:sp>
        <p:nvSpPr>
          <p:cNvPr id="3" name="Content Placeholder 2">
            <a:extLst>
              <a:ext uri="{FF2B5EF4-FFF2-40B4-BE49-F238E27FC236}">
                <a16:creationId xmlns:a16="http://schemas.microsoft.com/office/drawing/2014/main" id="{3550A202-71F0-4ADB-88B2-9847000B078E}"/>
              </a:ext>
            </a:extLst>
          </p:cNvPr>
          <p:cNvSpPr>
            <a:spLocks noGrp="1"/>
          </p:cNvSpPr>
          <p:nvPr>
            <p:ph idx="1"/>
          </p:nvPr>
        </p:nvSpPr>
        <p:spPr/>
        <p:txBody>
          <a:bodyPr>
            <a:normAutofit fontScale="92500" lnSpcReduction="20000"/>
          </a:bodyPr>
          <a:lstStyle/>
          <a:p>
            <a:r>
              <a:rPr lang="en-US" dirty="0">
                <a:solidFill>
                  <a:schemeClr val="tx2">
                    <a:lumMod val="75000"/>
                  </a:schemeClr>
                </a:solidFill>
              </a:rPr>
              <a:t>%c—Convert data into character</a:t>
            </a:r>
          </a:p>
          <a:p>
            <a:r>
              <a:rPr lang="en-US" dirty="0">
                <a:solidFill>
                  <a:schemeClr val="tx2">
                    <a:lumMod val="75000"/>
                  </a:schemeClr>
                </a:solidFill>
              </a:rPr>
              <a:t>%d—Convert data into signed int.</a:t>
            </a:r>
          </a:p>
          <a:p>
            <a:r>
              <a:rPr lang="en-US" dirty="0">
                <a:solidFill>
                  <a:schemeClr val="tx2">
                    <a:lumMod val="75000"/>
                  </a:schemeClr>
                </a:solidFill>
              </a:rPr>
              <a:t>%f—Convert data into float(6 precisions</a:t>
            </a:r>
            <a:r>
              <a:rPr lang="en-US" dirty="0" smtClean="0">
                <a:solidFill>
                  <a:schemeClr val="tx2">
                    <a:lumMod val="75000"/>
                  </a:schemeClr>
                </a:solidFill>
              </a:rPr>
              <a:t>)</a:t>
            </a:r>
          </a:p>
          <a:p>
            <a:r>
              <a:rPr lang="en-US" dirty="0" smtClean="0">
                <a:solidFill>
                  <a:schemeClr val="tx2">
                    <a:lumMod val="75000"/>
                  </a:schemeClr>
                </a:solidFill>
              </a:rPr>
              <a:t>%lf:-convert data into long float(double)</a:t>
            </a:r>
            <a:endParaRPr lang="en-US" dirty="0">
              <a:solidFill>
                <a:schemeClr val="tx2">
                  <a:lumMod val="75000"/>
                </a:schemeClr>
              </a:solidFill>
            </a:endParaRPr>
          </a:p>
          <a:p>
            <a:r>
              <a:rPr lang="en-US" dirty="0">
                <a:solidFill>
                  <a:schemeClr val="tx2">
                    <a:lumMod val="75000"/>
                  </a:schemeClr>
                </a:solidFill>
              </a:rPr>
              <a:t>%s—Converts data into string</a:t>
            </a:r>
          </a:p>
          <a:p>
            <a:r>
              <a:rPr lang="en-US" dirty="0">
                <a:solidFill>
                  <a:schemeClr val="tx2">
                    <a:lumMod val="75000"/>
                  </a:schemeClr>
                </a:solidFill>
              </a:rPr>
              <a:t>%</a:t>
            </a:r>
            <a:r>
              <a:rPr lang="en-US" dirty="0" err="1">
                <a:solidFill>
                  <a:schemeClr val="tx2">
                    <a:lumMod val="75000"/>
                  </a:schemeClr>
                </a:solidFill>
              </a:rPr>
              <a:t>ld</a:t>
            </a:r>
            <a:r>
              <a:rPr lang="en-US" dirty="0">
                <a:solidFill>
                  <a:schemeClr val="tx2">
                    <a:lumMod val="75000"/>
                  </a:schemeClr>
                </a:solidFill>
              </a:rPr>
              <a:t>—Converts data into long int</a:t>
            </a:r>
          </a:p>
          <a:p>
            <a:r>
              <a:rPr lang="en-US" dirty="0">
                <a:solidFill>
                  <a:schemeClr val="tx2">
                    <a:lumMod val="75000"/>
                  </a:schemeClr>
                </a:solidFill>
              </a:rPr>
              <a:t>%u—converts data into unsigned</a:t>
            </a:r>
          </a:p>
          <a:p>
            <a:r>
              <a:rPr lang="en-US" dirty="0">
                <a:solidFill>
                  <a:schemeClr val="tx2">
                    <a:lumMod val="75000"/>
                  </a:schemeClr>
                </a:solidFill>
              </a:rPr>
              <a:t>%x—converts data into hexadecimal format</a:t>
            </a:r>
          </a:p>
          <a:p>
            <a:r>
              <a:rPr lang="en-US" dirty="0">
                <a:solidFill>
                  <a:schemeClr val="tx2">
                    <a:lumMod val="75000"/>
                  </a:schemeClr>
                </a:solidFill>
              </a:rPr>
              <a:t>%o—Converts data into octal format</a:t>
            </a:r>
          </a:p>
          <a:p>
            <a:r>
              <a:rPr lang="en-US" dirty="0">
                <a:solidFill>
                  <a:schemeClr val="tx2">
                    <a:lumMod val="75000"/>
                  </a:schemeClr>
                </a:solidFill>
              </a:rPr>
              <a:t>%e—Converts data into exponential format</a:t>
            </a:r>
            <a:endParaRPr lang="en-IN" dirty="0">
              <a:solidFill>
                <a:schemeClr val="tx2">
                  <a:lumMod val="75000"/>
                </a:schemeClr>
              </a:solidFill>
            </a:endParaRPr>
          </a:p>
        </p:txBody>
      </p:sp>
    </p:spTree>
    <p:extLst>
      <p:ext uri="{BB962C8B-B14F-4D97-AF65-F5344CB8AC3E}">
        <p14:creationId xmlns:p14="http://schemas.microsoft.com/office/powerpoint/2010/main" val="1086942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A14C-2C3A-44B0-A288-FC0B0EBA5FE2}"/>
              </a:ext>
            </a:extLst>
          </p:cNvPr>
          <p:cNvSpPr>
            <a:spLocks noGrp="1"/>
          </p:cNvSpPr>
          <p:nvPr>
            <p:ph type="title"/>
          </p:nvPr>
        </p:nvSpPr>
        <p:spPr/>
        <p:txBody>
          <a:bodyPr>
            <a:normAutofit/>
          </a:bodyPr>
          <a:lstStyle/>
          <a:p>
            <a:r>
              <a:rPr lang="en-US" sz="3200" b="1" i="1" dirty="0"/>
              <a:t>Operators in C</a:t>
            </a:r>
            <a:endParaRPr lang="en-IN" sz="3200" b="1" i="1" dirty="0"/>
          </a:p>
        </p:txBody>
      </p:sp>
      <p:pic>
        <p:nvPicPr>
          <p:cNvPr id="5122" name="Picture 2" descr="Lightbox">
            <a:extLst>
              <a:ext uri="{FF2B5EF4-FFF2-40B4-BE49-F238E27FC236}">
                <a16:creationId xmlns:a16="http://schemas.microsoft.com/office/drawing/2014/main" id="{290D9268-8641-41A6-A44F-0EE572C416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8487" y="2057400"/>
            <a:ext cx="606168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068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2F12-EF63-404E-A2E0-95220F319FC5}"/>
              </a:ext>
            </a:extLst>
          </p:cNvPr>
          <p:cNvSpPr>
            <a:spLocks noGrp="1"/>
          </p:cNvSpPr>
          <p:nvPr>
            <p:ph type="title"/>
          </p:nvPr>
        </p:nvSpPr>
        <p:spPr/>
        <p:txBody>
          <a:bodyPr/>
          <a:lstStyle/>
          <a:p>
            <a:r>
              <a:rPr lang="en-IN" b="1" i="1" dirty="0"/>
              <a:t>Header Files:-</a:t>
            </a:r>
          </a:p>
        </p:txBody>
      </p:sp>
      <p:graphicFrame>
        <p:nvGraphicFramePr>
          <p:cNvPr id="4" name="Content Placeholder 3">
            <a:extLst>
              <a:ext uri="{FF2B5EF4-FFF2-40B4-BE49-F238E27FC236}">
                <a16:creationId xmlns:a16="http://schemas.microsoft.com/office/drawing/2014/main" id="{AD25EE2B-7CC1-4BA7-BFCC-59FBD92EEB21}"/>
              </a:ext>
            </a:extLst>
          </p:cNvPr>
          <p:cNvGraphicFramePr>
            <a:graphicFrameLocks noGrp="1"/>
          </p:cNvGraphicFramePr>
          <p:nvPr>
            <p:ph idx="1"/>
            <p:extLst>
              <p:ext uri="{D42A27DB-BD31-4B8C-83A1-F6EECF244321}">
                <p14:modId xmlns:p14="http://schemas.microsoft.com/office/powerpoint/2010/main" val="3349435526"/>
              </p:ext>
            </p:extLst>
          </p:nvPr>
        </p:nvGraphicFramePr>
        <p:xfrm>
          <a:off x="1981200" y="1825626"/>
          <a:ext cx="8561294" cy="4351336"/>
        </p:xfrm>
        <a:graphic>
          <a:graphicData uri="http://schemas.openxmlformats.org/drawingml/2006/table">
            <a:tbl>
              <a:tblPr/>
              <a:tblGrid>
                <a:gridCol w="4280647">
                  <a:extLst>
                    <a:ext uri="{9D8B030D-6E8A-4147-A177-3AD203B41FA5}">
                      <a16:colId xmlns:a16="http://schemas.microsoft.com/office/drawing/2014/main" val="1155643688"/>
                    </a:ext>
                  </a:extLst>
                </a:gridCol>
                <a:gridCol w="4280647">
                  <a:extLst>
                    <a:ext uri="{9D8B030D-6E8A-4147-A177-3AD203B41FA5}">
                      <a16:colId xmlns:a16="http://schemas.microsoft.com/office/drawing/2014/main" val="164094692"/>
                    </a:ext>
                  </a:extLst>
                </a:gridCol>
              </a:tblGrid>
              <a:tr h="278777">
                <a:tc>
                  <a:txBody>
                    <a:bodyPr/>
                    <a:lstStyle/>
                    <a:p>
                      <a:pPr algn="ctr" fontAlgn="ctr"/>
                      <a:r>
                        <a:rPr lang="en-IN" sz="1400" b="1">
                          <a:effectLst/>
                          <a:latin typeface="inherit"/>
                        </a:rPr>
                        <a:t>Header File</a:t>
                      </a:r>
                      <a:endParaRPr lang="en-IN" sz="1400">
                        <a:effectLst/>
                      </a:endParaRPr>
                    </a:p>
                  </a:txBody>
                  <a:tcPr marL="30302" marR="30302" marT="30302" marB="30302"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b="1">
                          <a:effectLst/>
                          <a:latin typeface="inherit"/>
                        </a:rPr>
                        <a:t>What it does</a:t>
                      </a:r>
                      <a:endParaRPr lang="en-IN" sz="1400">
                        <a:effectLst/>
                      </a:endParaRPr>
                    </a:p>
                  </a:txBody>
                  <a:tcPr marL="30302" marR="30302" marT="30302" marB="30302" anchor="ctr">
                    <a:lnL>
                      <a:noFill/>
                    </a:lnL>
                    <a:lnR>
                      <a:noFill/>
                    </a:lnR>
                    <a:lnT>
                      <a:noFill/>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3956495590"/>
                  </a:ext>
                </a:extLst>
              </a:tr>
              <a:tr h="715122">
                <a:tc>
                  <a:txBody>
                    <a:bodyPr/>
                    <a:lstStyle/>
                    <a:p>
                      <a:pPr algn="ctr" fontAlgn="ctr"/>
                      <a:r>
                        <a:rPr lang="en-IN" sz="1400" b="0">
                          <a:effectLst/>
                          <a:latin typeface="inherit"/>
                        </a:rPr>
                        <a:t>stdio.h</a:t>
                      </a:r>
                      <a:endParaRPr lang="en-IN"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400" b="0">
                          <a:effectLst/>
                          <a:latin typeface="inherit"/>
                        </a:rPr>
                        <a:t>Mainly used to perform input and output operations like print(), scanf().</a:t>
                      </a:r>
                      <a:endParaRPr lang="en-US"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239482887"/>
                  </a:ext>
                </a:extLst>
              </a:tr>
              <a:tr h="715122">
                <a:tc>
                  <a:txBody>
                    <a:bodyPr/>
                    <a:lstStyle/>
                    <a:p>
                      <a:pPr algn="ctr" fontAlgn="ctr"/>
                      <a:r>
                        <a:rPr lang="en-IN" sz="1400" b="0">
                          <a:effectLst/>
                          <a:latin typeface="inherit"/>
                        </a:rPr>
                        <a:t>string.h</a:t>
                      </a:r>
                      <a:endParaRPr lang="en-IN"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b="0">
                          <a:effectLst/>
                          <a:latin typeface="inherit"/>
                        </a:rPr>
                        <a:t>Mainly used to perform string handling operations like strlen(), strcmp() etc.</a:t>
                      </a:r>
                      <a:endParaRPr lang="en-IN"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4118688324"/>
                  </a:ext>
                </a:extLst>
              </a:tr>
              <a:tr h="715122">
                <a:tc>
                  <a:txBody>
                    <a:bodyPr/>
                    <a:lstStyle/>
                    <a:p>
                      <a:pPr algn="ctr" fontAlgn="ctr"/>
                      <a:r>
                        <a:rPr lang="en-IN" sz="1400" b="0" dirty="0" err="1">
                          <a:effectLst/>
                          <a:latin typeface="inherit"/>
                        </a:rPr>
                        <a:t>conio.h</a:t>
                      </a:r>
                      <a:endParaRPr lang="en-IN" sz="1400" dirty="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400" b="0">
                          <a:effectLst/>
                          <a:latin typeface="inherit"/>
                        </a:rPr>
                        <a:t>With this header file, you can execute console input and output operations.</a:t>
                      </a:r>
                      <a:endParaRPr lang="en-US"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4275210634"/>
                  </a:ext>
                </a:extLst>
              </a:tr>
              <a:tr h="715122">
                <a:tc>
                  <a:txBody>
                    <a:bodyPr/>
                    <a:lstStyle/>
                    <a:p>
                      <a:pPr algn="ctr" fontAlgn="ctr"/>
                      <a:r>
                        <a:rPr lang="en-IN" sz="1400" b="0">
                          <a:effectLst/>
                          <a:latin typeface="inherit"/>
                        </a:rPr>
                        <a:t>stdlib.h</a:t>
                      </a:r>
                      <a:endParaRPr lang="en-IN"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400" b="0">
                          <a:effectLst/>
                          <a:latin typeface="inherit"/>
                        </a:rPr>
                        <a:t>Mainly used to perform standard utility functions like malloc(), calloc() etc.</a:t>
                      </a:r>
                      <a:endParaRPr lang="en-US"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3776507300"/>
                  </a:ext>
                </a:extLst>
              </a:tr>
              <a:tr h="715122">
                <a:tc>
                  <a:txBody>
                    <a:bodyPr/>
                    <a:lstStyle/>
                    <a:p>
                      <a:pPr algn="ctr" fontAlgn="ctr"/>
                      <a:r>
                        <a:rPr lang="en-IN" sz="1400" b="0">
                          <a:effectLst/>
                          <a:latin typeface="inherit"/>
                        </a:rPr>
                        <a:t>math.h</a:t>
                      </a:r>
                      <a:endParaRPr lang="en-IN"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US" sz="1400" b="0">
                          <a:effectLst/>
                          <a:latin typeface="inherit"/>
                        </a:rPr>
                        <a:t>Mainly used to perform mathematical operations like sqrt(), pow() etc.</a:t>
                      </a:r>
                      <a:endParaRPr lang="en-US"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780062874"/>
                  </a:ext>
                </a:extLst>
              </a:tr>
              <a:tr h="496949">
                <a:tc>
                  <a:txBody>
                    <a:bodyPr/>
                    <a:lstStyle/>
                    <a:p>
                      <a:pPr algn="ctr" fontAlgn="ctr"/>
                      <a:r>
                        <a:rPr lang="en-IN" sz="1400" b="0">
                          <a:effectLst/>
                          <a:latin typeface="inherit"/>
                        </a:rPr>
                        <a:t>ctype.h</a:t>
                      </a:r>
                      <a:endParaRPr lang="en-IN" sz="140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US" sz="1400" b="0" dirty="0">
                          <a:effectLst/>
                          <a:latin typeface="inherit"/>
                        </a:rPr>
                        <a:t>Used to perform character type functions like </a:t>
                      </a:r>
                      <a:r>
                        <a:rPr lang="en-US" sz="1400" b="0" dirty="0" err="1">
                          <a:effectLst/>
                          <a:latin typeface="inherit"/>
                        </a:rPr>
                        <a:t>isdigit</a:t>
                      </a:r>
                      <a:r>
                        <a:rPr lang="en-US" sz="1400" b="0" dirty="0">
                          <a:effectLst/>
                          <a:latin typeface="inherit"/>
                        </a:rPr>
                        <a:t>(), </a:t>
                      </a:r>
                      <a:r>
                        <a:rPr lang="en-US" sz="1400" b="0" dirty="0" err="1">
                          <a:effectLst/>
                          <a:latin typeface="inherit"/>
                        </a:rPr>
                        <a:t>isalpha</a:t>
                      </a:r>
                      <a:r>
                        <a:rPr lang="en-US" sz="1400" b="0" dirty="0">
                          <a:effectLst/>
                          <a:latin typeface="inherit"/>
                        </a:rPr>
                        <a:t>() etc.</a:t>
                      </a:r>
                      <a:endParaRPr lang="en-US" sz="1400" dirty="0">
                        <a:effectLst/>
                      </a:endParaRPr>
                    </a:p>
                  </a:txBody>
                  <a:tcPr marL="30302" marR="30302" marT="30302" marB="30302" anchor="ctr">
                    <a:lnL>
                      <a:noFill/>
                    </a:lnL>
                    <a:lnR>
                      <a:noFill/>
                    </a:lnR>
                    <a:lnT w="7620" cap="flat" cmpd="sng" algn="ctr">
                      <a:solidFill>
                        <a:srgbClr val="F1F1F1"/>
                      </a:solidFill>
                      <a:prstDash val="solid"/>
                      <a:round/>
                      <a:headEnd type="none" w="med" len="med"/>
                      <a:tailEnd type="none" w="med" len="med"/>
                    </a:lnT>
                    <a:lnB w="7620"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3573598225"/>
                  </a:ext>
                </a:extLst>
              </a:tr>
            </a:tbl>
          </a:graphicData>
        </a:graphic>
      </p:graphicFrame>
    </p:spTree>
    <p:extLst>
      <p:ext uri="{BB962C8B-B14F-4D97-AF65-F5344CB8AC3E}">
        <p14:creationId xmlns:p14="http://schemas.microsoft.com/office/powerpoint/2010/main" val="1781971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1927-F0B5-44D9-827A-EB83E891507E}"/>
              </a:ext>
            </a:extLst>
          </p:cNvPr>
          <p:cNvSpPr>
            <a:spLocks noGrp="1"/>
          </p:cNvSpPr>
          <p:nvPr>
            <p:ph type="title"/>
          </p:nvPr>
        </p:nvSpPr>
        <p:spPr/>
        <p:txBody>
          <a:bodyPr>
            <a:normAutofit/>
          </a:bodyPr>
          <a:lstStyle/>
          <a:p>
            <a:r>
              <a:rPr lang="en-US" b="0" i="0" dirty="0">
                <a:solidFill>
                  <a:srgbClr val="610B38"/>
                </a:solidFill>
                <a:effectLst/>
                <a:latin typeface="erdana"/>
              </a:rPr>
              <a:t>Comments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33DE9E-1F04-467F-8945-12359D0A2D22}"/>
              </a:ext>
            </a:extLst>
          </p:cNvPr>
          <p:cNvSpPr>
            <a:spLocks noGrp="1"/>
          </p:cNvSpPr>
          <p:nvPr>
            <p:ph idx="1"/>
          </p:nvPr>
        </p:nvSpPr>
        <p:spPr/>
        <p:txBody>
          <a:bodyPr>
            <a:normAutofit/>
          </a:bodyPr>
          <a:lstStyle/>
          <a:p>
            <a:pPr algn="just"/>
            <a:r>
              <a:rPr lang="en-US" b="0" i="0" dirty="0">
                <a:solidFill>
                  <a:srgbClr val="333333"/>
                </a:solidFill>
                <a:effectLst/>
                <a:latin typeface="inter-regular"/>
              </a:rPr>
              <a:t>Comments in C language are used to provide information about lines of code. It is widely used for documenting code. There are 2 types of comments in the C language.</a:t>
            </a:r>
          </a:p>
          <a:p>
            <a:pPr algn="just">
              <a:buFont typeface="+mj-lt"/>
              <a:buAutoNum type="arabicPeriod"/>
            </a:pPr>
            <a:r>
              <a:rPr lang="en-US" b="0" i="0" dirty="0">
                <a:solidFill>
                  <a:srgbClr val="000000"/>
                </a:solidFill>
                <a:effectLst/>
                <a:latin typeface="inter-regular"/>
              </a:rPr>
              <a:t>Single Line Comments  \\</a:t>
            </a:r>
          </a:p>
          <a:p>
            <a:pPr algn="just">
              <a:buFont typeface="+mj-lt"/>
              <a:buAutoNum type="arabicPeriod"/>
            </a:pPr>
            <a:r>
              <a:rPr lang="en-US" b="0" i="0" dirty="0">
                <a:solidFill>
                  <a:srgbClr val="000000"/>
                </a:solidFill>
                <a:effectLst/>
                <a:latin typeface="inter-regular"/>
              </a:rPr>
              <a:t>Multi-Line Comments</a:t>
            </a:r>
            <a:r>
              <a:rPr lang="en-US" b="0" i="0" dirty="0" smtClean="0">
                <a:solidFill>
                  <a:srgbClr val="000000"/>
                </a:solidFill>
                <a:effectLst/>
                <a:latin typeface="inter-regular"/>
              </a:rPr>
              <a:t>\*-----------*/</a:t>
            </a:r>
            <a:endParaRPr lang="en-US" b="0" i="0" dirty="0">
              <a:solidFill>
                <a:srgbClr val="000000"/>
              </a:solidFill>
              <a:effectLst/>
              <a:latin typeface="inter-regular"/>
            </a:endParaRPr>
          </a:p>
          <a:p>
            <a:pPr marL="0" indent="0" algn="just">
              <a:buNone/>
            </a:pPr>
            <a:r>
              <a:rPr lang="en-US" b="0" i="0" dirty="0">
                <a:solidFill>
                  <a:srgbClr val="00B050"/>
                </a:solidFill>
                <a:effectLst/>
                <a:latin typeface="erdana"/>
              </a:rPr>
              <a:t>Single Line Comments</a:t>
            </a:r>
          </a:p>
          <a:p>
            <a:pPr algn="just"/>
            <a:r>
              <a:rPr lang="en-US" b="0" i="0" dirty="0">
                <a:solidFill>
                  <a:srgbClr val="333333"/>
                </a:solidFill>
                <a:effectLst/>
                <a:latin typeface="inter-regular"/>
              </a:rPr>
              <a:t>Single line comments are represented by double slash \\. Let's see an example of a single line comment in C.</a:t>
            </a:r>
          </a:p>
          <a:p>
            <a:endParaRPr lang="en-IN" dirty="0"/>
          </a:p>
        </p:txBody>
      </p:sp>
    </p:spTree>
    <p:extLst>
      <p:ext uri="{BB962C8B-B14F-4D97-AF65-F5344CB8AC3E}">
        <p14:creationId xmlns:p14="http://schemas.microsoft.com/office/powerpoint/2010/main" val="125323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CAB2-3788-4368-9731-A0C8B1823582}"/>
              </a:ext>
            </a:extLst>
          </p:cNvPr>
          <p:cNvSpPr>
            <a:spLocks noGrp="1"/>
          </p:cNvSpPr>
          <p:nvPr>
            <p:ph type="title"/>
          </p:nvPr>
        </p:nvSpPr>
        <p:spPr/>
        <p:txBody>
          <a:bodyPr/>
          <a:lstStyle/>
          <a:p>
            <a:r>
              <a:rPr lang="en-IN" sz="3200" b="1" i="1" dirty="0">
                <a:solidFill>
                  <a:srgbClr val="610B38"/>
                </a:solidFill>
                <a:effectLst/>
              </a:rPr>
              <a:t>C Identifiers</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C34FD68-4112-4500-85F8-1D57A32061B7}"/>
              </a:ext>
            </a:extLst>
          </p:cNvPr>
          <p:cNvSpPr>
            <a:spLocks noGrp="1"/>
          </p:cNvSpPr>
          <p:nvPr>
            <p:ph idx="1"/>
          </p:nvPr>
        </p:nvSpPr>
        <p:spPr/>
        <p:txBody>
          <a:bodyPr/>
          <a:lstStyle/>
          <a:p>
            <a:r>
              <a:rPr lang="en-US" b="0" i="0" dirty="0">
                <a:solidFill>
                  <a:srgbClr val="333333"/>
                </a:solidFill>
                <a:effectLst/>
                <a:latin typeface="inter-regular"/>
              </a:rPr>
              <a:t>C identifiers represent the name in the C program, for example, variables, functions, arrays, structures, unions, labels, etc. An identifier can be composed of letters such as uppercase, lowercase letters, underscore, digits, but the starting letter should be either an alphabet or an underscore</a:t>
            </a:r>
          </a:p>
          <a:p>
            <a:endParaRPr lang="en-IN" dirty="0"/>
          </a:p>
        </p:txBody>
      </p:sp>
    </p:spTree>
    <p:extLst>
      <p:ext uri="{BB962C8B-B14F-4D97-AF65-F5344CB8AC3E}">
        <p14:creationId xmlns:p14="http://schemas.microsoft.com/office/powerpoint/2010/main" val="2328456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BEB4-6DF7-4493-91E2-6BA52E1F7AC5}"/>
              </a:ext>
            </a:extLst>
          </p:cNvPr>
          <p:cNvSpPr>
            <a:spLocks noGrp="1"/>
          </p:cNvSpPr>
          <p:nvPr>
            <p:ph type="title"/>
          </p:nvPr>
        </p:nvSpPr>
        <p:spPr/>
        <p:txBody>
          <a:bodyPr/>
          <a:lstStyle/>
          <a:p>
            <a:r>
              <a:rPr lang="en-US" sz="3200" b="1" i="1" dirty="0">
                <a:solidFill>
                  <a:srgbClr val="610B38"/>
                </a:solidFill>
                <a:effectLst/>
              </a:rPr>
              <a:t>Rules for constructing C identifiers:-</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68A9A18-4FB9-4BD2-80A4-1770894D348A}"/>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The first character of an identifier should be either an alphabet or an underscore, and then it can be followed by any of the character, digit, or underscore. E.g.num1,_num1,NUM1,Num1</a:t>
            </a:r>
          </a:p>
          <a:p>
            <a:pPr algn="just">
              <a:buFont typeface="Arial" panose="020B0604020202020204" pitchFamily="34" charset="0"/>
              <a:buChar char="•"/>
            </a:pPr>
            <a:r>
              <a:rPr lang="en-US" b="0" i="0" dirty="0">
                <a:solidFill>
                  <a:srgbClr val="000000"/>
                </a:solidFill>
                <a:effectLst/>
                <a:latin typeface="inter-regular"/>
              </a:rPr>
              <a:t>It should not begin with any numerical digit.</a:t>
            </a:r>
          </a:p>
          <a:p>
            <a:pPr algn="just">
              <a:buFont typeface="Arial" panose="020B0604020202020204" pitchFamily="34" charset="0"/>
              <a:buChar char="•"/>
            </a:pPr>
            <a:r>
              <a:rPr lang="en-US" b="0" i="0" dirty="0">
                <a:solidFill>
                  <a:srgbClr val="000000"/>
                </a:solidFill>
                <a:effectLst/>
                <a:latin typeface="inter-regular"/>
              </a:rPr>
              <a:t>In identifiers, both uppercase and lowercase letters are distinct. Therefore, we can say that identifiers are case sensitive.</a:t>
            </a:r>
          </a:p>
          <a:p>
            <a:pPr algn="just">
              <a:buFont typeface="Arial" panose="020B0604020202020204" pitchFamily="34" charset="0"/>
              <a:buChar char="•"/>
            </a:pPr>
            <a:r>
              <a:rPr lang="en-US" b="0" i="0" dirty="0">
                <a:solidFill>
                  <a:srgbClr val="000000"/>
                </a:solidFill>
                <a:effectLst/>
                <a:latin typeface="inter-regular"/>
              </a:rPr>
              <a:t>Commas or blank spaces cannot be specified within an identifier.</a:t>
            </a:r>
          </a:p>
          <a:p>
            <a:pPr algn="just">
              <a:buFont typeface="Arial" panose="020B0604020202020204" pitchFamily="34" charset="0"/>
              <a:buChar char="•"/>
            </a:pPr>
            <a:r>
              <a:rPr lang="en-US" b="0" i="0" dirty="0">
                <a:solidFill>
                  <a:srgbClr val="000000"/>
                </a:solidFill>
                <a:effectLst/>
                <a:latin typeface="inter-regular"/>
              </a:rPr>
              <a:t>Keywords cannot be represented as an identifier.</a:t>
            </a:r>
          </a:p>
          <a:p>
            <a:pPr algn="just">
              <a:buFont typeface="Arial" panose="020B0604020202020204" pitchFamily="34" charset="0"/>
              <a:buChar char="•"/>
            </a:pPr>
            <a:r>
              <a:rPr lang="en-US" b="0" i="0" dirty="0">
                <a:solidFill>
                  <a:srgbClr val="000000"/>
                </a:solidFill>
                <a:effectLst/>
                <a:latin typeface="inter-regular"/>
              </a:rPr>
              <a:t>The length of the identifiers should not be more than 31 characters.</a:t>
            </a:r>
          </a:p>
          <a:p>
            <a:pPr algn="just">
              <a:buFont typeface="Arial" panose="020B0604020202020204" pitchFamily="34" charset="0"/>
              <a:buChar char="•"/>
            </a:pPr>
            <a:r>
              <a:rPr lang="en-US" b="0" i="0" dirty="0">
                <a:solidFill>
                  <a:srgbClr val="000000"/>
                </a:solidFill>
                <a:effectLst/>
                <a:latin typeface="inter-regular"/>
              </a:rPr>
              <a:t>Identifiers should be written in such a way that it is meaningful, short, and easy to read.</a:t>
            </a:r>
          </a:p>
          <a:p>
            <a:endParaRPr lang="en-IN" dirty="0"/>
          </a:p>
        </p:txBody>
      </p:sp>
    </p:spTree>
    <p:extLst>
      <p:ext uri="{BB962C8B-B14F-4D97-AF65-F5344CB8AC3E}">
        <p14:creationId xmlns:p14="http://schemas.microsoft.com/office/powerpoint/2010/main" val="1062971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3999-A53D-4F84-A36A-E668D8DEC1C9}"/>
              </a:ext>
            </a:extLst>
          </p:cNvPr>
          <p:cNvSpPr>
            <a:spLocks noGrp="1"/>
          </p:cNvSpPr>
          <p:nvPr>
            <p:ph type="title"/>
          </p:nvPr>
        </p:nvSpPr>
        <p:spPr/>
        <p:txBody>
          <a:bodyPr>
            <a:normAutofit/>
          </a:bodyPr>
          <a:lstStyle/>
          <a:p>
            <a:r>
              <a:rPr lang="en-US" b="0" i="0" dirty="0">
                <a:solidFill>
                  <a:srgbClr val="610B38"/>
                </a:solidFill>
                <a:effectLst/>
                <a:latin typeface="erdana"/>
              </a:rPr>
              <a:t>Variables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A017270-0F9D-45EE-95E7-F1334ADC6526}"/>
              </a:ext>
            </a:extLst>
          </p:cNvPr>
          <p:cNvSpPr>
            <a:spLocks noGrp="1"/>
          </p:cNvSpPr>
          <p:nvPr>
            <p:ph idx="1"/>
          </p:nvPr>
        </p:nvSpPr>
        <p:spPr/>
        <p:txBody>
          <a:bodyPr>
            <a:normAutofit/>
          </a:bodyPr>
          <a:lstStyle/>
          <a:p>
            <a:pPr algn="just"/>
            <a:r>
              <a:rPr lang="en-US" b="0" i="0" dirty="0">
                <a:solidFill>
                  <a:srgbClr val="333333"/>
                </a:solidFill>
                <a:effectLst/>
                <a:latin typeface="inter-regular"/>
              </a:rPr>
              <a:t>A </a:t>
            </a:r>
            <a:r>
              <a:rPr lang="en-US" b="1" i="0" dirty="0">
                <a:solidFill>
                  <a:srgbClr val="333333"/>
                </a:solidFill>
                <a:effectLst/>
                <a:latin typeface="inter-bold"/>
              </a:rPr>
              <a:t>variable</a:t>
            </a:r>
            <a:r>
              <a:rPr lang="en-US" b="0" i="0" dirty="0">
                <a:solidFill>
                  <a:srgbClr val="333333"/>
                </a:solidFill>
                <a:effectLst/>
                <a:latin typeface="inter-regular"/>
              </a:rPr>
              <a:t> is a name of the memory location. It is used to store data. Its value can be changed, and it can be reused many times.</a:t>
            </a:r>
          </a:p>
          <a:p>
            <a:pPr algn="just"/>
            <a:r>
              <a:rPr lang="en-US" b="0" i="0" dirty="0">
                <a:solidFill>
                  <a:srgbClr val="333333"/>
                </a:solidFill>
                <a:effectLst/>
                <a:latin typeface="inter-regular"/>
              </a:rPr>
              <a:t>It is a way to represent memory location through symbol so that it can be easily identified.</a:t>
            </a:r>
          </a:p>
          <a:p>
            <a:pPr algn="just"/>
            <a:r>
              <a:rPr lang="en-US" b="0" i="0" dirty="0">
                <a:solidFill>
                  <a:srgbClr val="333333"/>
                </a:solidFill>
                <a:effectLst/>
                <a:latin typeface="inter-regular"/>
              </a:rPr>
              <a:t>Let's see the syntax to declare a variable:</a:t>
            </a:r>
          </a:p>
          <a:p>
            <a:pPr marL="0" indent="0" algn="just">
              <a:buNone/>
            </a:pPr>
            <a:r>
              <a:rPr lang="en-US" b="0" i="0" dirty="0">
                <a:solidFill>
                  <a:srgbClr val="000000"/>
                </a:solidFill>
                <a:effectLst/>
                <a:latin typeface="inter-regular"/>
              </a:rPr>
              <a:t>type </a:t>
            </a:r>
            <a:r>
              <a:rPr lang="en-US" b="0" i="0" dirty="0" err="1">
                <a:solidFill>
                  <a:srgbClr val="000000"/>
                </a:solidFill>
                <a:effectLst/>
                <a:latin typeface="inter-regular"/>
              </a:rPr>
              <a:t>variable_list</a:t>
            </a:r>
            <a:r>
              <a:rPr lang="en-US" b="0" i="0" dirty="0">
                <a:solidFill>
                  <a:srgbClr val="000000"/>
                </a:solidFill>
                <a:effectLst/>
                <a:latin typeface="inter-regular"/>
              </a:rPr>
              <a:t>;  </a:t>
            </a:r>
          </a:p>
          <a:p>
            <a:pPr marL="0" indent="0" algn="just">
              <a:buNone/>
            </a:pPr>
            <a:r>
              <a:rPr lang="en-US" dirty="0">
                <a:solidFill>
                  <a:srgbClr val="000000"/>
                </a:solidFill>
                <a:latin typeface="inter-regular"/>
              </a:rPr>
              <a:t>10+20</a:t>
            </a:r>
          </a:p>
          <a:p>
            <a:pPr marL="0" indent="0" algn="just">
              <a:buNone/>
            </a:pPr>
            <a:r>
              <a:rPr lang="en-US" dirty="0">
                <a:solidFill>
                  <a:srgbClr val="000000"/>
                </a:solidFill>
                <a:latin typeface="inter-regular"/>
              </a:rPr>
              <a:t>Num1=10</a:t>
            </a:r>
          </a:p>
          <a:p>
            <a:pPr marL="0" indent="0" algn="just">
              <a:buNone/>
            </a:pPr>
            <a:r>
              <a:rPr lang="en-US" b="0" i="0" dirty="0">
                <a:solidFill>
                  <a:srgbClr val="000000"/>
                </a:solidFill>
                <a:effectLst/>
                <a:latin typeface="inter-regular"/>
              </a:rPr>
              <a:t>Num2=20</a:t>
            </a:r>
          </a:p>
          <a:p>
            <a:endParaRPr lang="en-IN" dirty="0"/>
          </a:p>
        </p:txBody>
      </p:sp>
      <p:sp>
        <p:nvSpPr>
          <p:cNvPr id="4" name="Rectangle 3">
            <a:extLst>
              <a:ext uri="{FF2B5EF4-FFF2-40B4-BE49-F238E27FC236}">
                <a16:creationId xmlns:a16="http://schemas.microsoft.com/office/drawing/2014/main" id="{35B6C2C2-8838-4C1D-A4C5-FF4624701965}"/>
              </a:ext>
            </a:extLst>
          </p:cNvPr>
          <p:cNvSpPr/>
          <p:nvPr/>
        </p:nvSpPr>
        <p:spPr>
          <a:xfrm>
            <a:off x="4492100" y="4509856"/>
            <a:ext cx="5433135" cy="12339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buFont typeface="+mj-lt"/>
              <a:buAutoNum type="arabicPeriod"/>
            </a:pPr>
            <a:r>
              <a:rPr lang="en-US" b="1" i="0" dirty="0">
                <a:solidFill>
                  <a:srgbClr val="2E8B57"/>
                </a:solidFill>
                <a:effectLst/>
                <a:latin typeface="inter-regular"/>
              </a:rPr>
              <a:t>int</a:t>
            </a:r>
            <a:r>
              <a:rPr lang="en-US" b="0" i="0" dirty="0">
                <a:solidFill>
                  <a:srgbClr val="000000"/>
                </a:solidFill>
                <a:effectLst/>
                <a:latin typeface="inter-regular"/>
              </a:rPr>
              <a:t> a=10,b=20;</a:t>
            </a:r>
            <a:r>
              <a:rPr lang="en-US" b="0" i="0" dirty="0">
                <a:solidFill>
                  <a:srgbClr val="008200"/>
                </a:solidFill>
                <a:effectLst/>
                <a:latin typeface="inter-regular"/>
              </a:rPr>
              <a:t>//declaring 2 variable of integer type</a:t>
            </a:r>
            <a:r>
              <a:rPr lang="en-US" b="0" i="0" dirty="0">
                <a:solidFill>
                  <a:srgbClr val="000000"/>
                </a:solidFill>
                <a:effectLst/>
                <a:latin typeface="inter-regular"/>
              </a:rPr>
              <a:t>  </a:t>
            </a:r>
          </a:p>
          <a:p>
            <a:pPr algn="just">
              <a:buFont typeface="+mj-lt"/>
              <a:buAutoNum type="arabicPeriod"/>
            </a:pPr>
            <a:r>
              <a:rPr lang="en-US" b="1" i="0" dirty="0">
                <a:solidFill>
                  <a:srgbClr val="2E8B57"/>
                </a:solidFill>
                <a:effectLst/>
                <a:latin typeface="inter-regular"/>
              </a:rPr>
              <a:t>float</a:t>
            </a:r>
            <a:r>
              <a:rPr lang="en-US" b="0" i="0" dirty="0">
                <a:solidFill>
                  <a:srgbClr val="000000"/>
                </a:solidFill>
                <a:effectLst/>
                <a:latin typeface="inter-regular"/>
              </a:rPr>
              <a:t> f=20.8;  </a:t>
            </a:r>
          </a:p>
          <a:p>
            <a:pPr algn="just">
              <a:buFont typeface="+mj-lt"/>
              <a:buAutoNum type="arabicPeriod"/>
            </a:pPr>
            <a:r>
              <a:rPr lang="en-US" b="1" i="0" dirty="0">
                <a:solidFill>
                  <a:srgbClr val="2E8B57"/>
                </a:solidFill>
                <a:effectLst/>
                <a:latin typeface="inter-regular"/>
              </a:rPr>
              <a:t>char</a:t>
            </a:r>
            <a:r>
              <a:rPr lang="en-US" b="0" i="0" dirty="0">
                <a:solidFill>
                  <a:srgbClr val="000000"/>
                </a:solidFill>
                <a:effectLst/>
                <a:latin typeface="inter-regular"/>
              </a:rPr>
              <a:t> c=</a:t>
            </a:r>
            <a:r>
              <a:rPr lang="en-US" b="0" i="0" dirty="0">
                <a:solidFill>
                  <a:srgbClr val="0000FF"/>
                </a:solidFill>
                <a:effectLst/>
                <a:latin typeface="inter-regular"/>
              </a:rPr>
              <a:t>'A'</a:t>
            </a:r>
            <a:endParaRPr lang="en-US" b="0" i="0" dirty="0">
              <a:solidFill>
                <a:srgbClr val="000000"/>
              </a:solidFill>
              <a:effectLst/>
              <a:latin typeface="inter-regular"/>
            </a:endParaRPr>
          </a:p>
        </p:txBody>
      </p:sp>
    </p:spTree>
    <p:extLst>
      <p:ext uri="{BB962C8B-B14F-4D97-AF65-F5344CB8AC3E}">
        <p14:creationId xmlns:p14="http://schemas.microsoft.com/office/powerpoint/2010/main" val="113491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2386F-C1E8-4758-B165-EE2E5E98D8F4}"/>
              </a:ext>
            </a:extLst>
          </p:cNvPr>
          <p:cNvSpPr>
            <a:spLocks noGrp="1"/>
          </p:cNvSpPr>
          <p:nvPr>
            <p:ph type="title"/>
          </p:nvPr>
        </p:nvSpPr>
        <p:spPr/>
        <p:txBody>
          <a:bodyPr/>
          <a:lstStyle/>
          <a:p>
            <a:r>
              <a:rPr lang="en-US" sz="3200" b="1" i="1" dirty="0">
                <a:solidFill>
                  <a:srgbClr val="610B38"/>
                </a:solidFill>
                <a:effectLst/>
              </a:rPr>
              <a:t>Rules for defining variables</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55491D5-2957-40A3-B9D9-EE893234F88F}"/>
              </a:ext>
            </a:extLst>
          </p:cNvPr>
          <p:cNvSpPr>
            <a:spLocks noGrp="1"/>
          </p:cNvSpPr>
          <p:nvPr>
            <p:ph idx="1"/>
          </p:nvPr>
        </p:nvSpPr>
        <p:spPr>
          <a:xfrm>
            <a:off x="838200" y="1243014"/>
            <a:ext cx="10515600" cy="5729286"/>
          </a:xfrm>
        </p:spPr>
        <p:txBody>
          <a:bodyPr/>
          <a:lstStyle/>
          <a:p>
            <a:pPr algn="just">
              <a:buFont typeface="Arial" panose="020B0604020202020204" pitchFamily="34" charset="0"/>
              <a:buChar char="•"/>
            </a:pPr>
            <a:r>
              <a:rPr lang="en-US" b="0" i="0" dirty="0">
                <a:solidFill>
                  <a:srgbClr val="000000"/>
                </a:solidFill>
                <a:effectLst/>
                <a:latin typeface="inter-regular"/>
              </a:rPr>
              <a:t>Must be declared first use.</a:t>
            </a:r>
          </a:p>
          <a:p>
            <a:pPr algn="just">
              <a:buFont typeface="Arial" panose="020B0604020202020204" pitchFamily="34" charset="0"/>
              <a:buChar char="•"/>
            </a:pPr>
            <a:r>
              <a:rPr lang="en-US" b="0" i="0" dirty="0">
                <a:solidFill>
                  <a:srgbClr val="000000"/>
                </a:solidFill>
                <a:effectLst/>
                <a:latin typeface="inter-regular"/>
              </a:rPr>
              <a:t>A variable can have alphabets, digits, and underscore.</a:t>
            </a:r>
          </a:p>
          <a:p>
            <a:pPr algn="just">
              <a:buFont typeface="Arial" panose="020B0604020202020204" pitchFamily="34" charset="0"/>
              <a:buChar char="•"/>
            </a:pPr>
            <a:r>
              <a:rPr lang="en-US" b="0" i="0" dirty="0">
                <a:solidFill>
                  <a:srgbClr val="000000"/>
                </a:solidFill>
                <a:effectLst/>
                <a:latin typeface="inter-regular"/>
              </a:rPr>
              <a:t>A variable name can start with the alphabet, and underscore only. It can't start with a digit.</a:t>
            </a:r>
          </a:p>
          <a:p>
            <a:pPr algn="just">
              <a:buFont typeface="Arial" panose="020B0604020202020204" pitchFamily="34" charset="0"/>
              <a:buChar char="•"/>
            </a:pPr>
            <a:r>
              <a:rPr lang="en-US" b="0" i="0" dirty="0">
                <a:solidFill>
                  <a:srgbClr val="000000"/>
                </a:solidFill>
                <a:effectLst/>
                <a:latin typeface="inter-regular"/>
              </a:rPr>
              <a:t>No whitespace is allowed within the variable name.</a:t>
            </a:r>
          </a:p>
          <a:p>
            <a:pPr algn="just">
              <a:buFont typeface="Arial" panose="020B0604020202020204" pitchFamily="34" charset="0"/>
              <a:buChar char="•"/>
            </a:pPr>
            <a:r>
              <a:rPr lang="en-US" b="0" i="0" dirty="0">
                <a:solidFill>
                  <a:srgbClr val="000000"/>
                </a:solidFill>
                <a:effectLst/>
                <a:latin typeface="inter-regular"/>
              </a:rPr>
              <a:t>A variable name must not be any reserved word or keyword, e.g. int, float, etc.</a:t>
            </a:r>
          </a:p>
          <a:p>
            <a:pPr algn="just">
              <a:buFont typeface="Arial" panose="020B0604020202020204" pitchFamily="34" charset="0"/>
              <a:buChar char="•"/>
            </a:pPr>
            <a:r>
              <a:rPr lang="en-US" dirty="0">
                <a:solidFill>
                  <a:srgbClr val="000000"/>
                </a:solidFill>
                <a:latin typeface="inter-regular"/>
              </a:rPr>
              <a:t>For local variables ,declaration statements must be placed at the beginning of the block</a:t>
            </a:r>
          </a:p>
          <a:p>
            <a:pPr algn="just">
              <a:buFont typeface="Arial" panose="020B0604020202020204" pitchFamily="34" charset="0"/>
              <a:buChar char="•"/>
            </a:pPr>
            <a:r>
              <a:rPr lang="en-US" b="0" i="0" dirty="0">
                <a:solidFill>
                  <a:srgbClr val="000000"/>
                </a:solidFill>
                <a:effectLst/>
                <a:latin typeface="inter-regular"/>
              </a:rPr>
              <a:t>For global variables, declaration statements must be placed before first function definition.</a:t>
            </a:r>
          </a:p>
          <a:p>
            <a:endParaRPr lang="en-IN" dirty="0"/>
          </a:p>
        </p:txBody>
      </p:sp>
    </p:spTree>
    <p:extLst>
      <p:ext uri="{BB962C8B-B14F-4D97-AF65-F5344CB8AC3E}">
        <p14:creationId xmlns:p14="http://schemas.microsoft.com/office/powerpoint/2010/main" val="4217175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3A7C-F8E6-4914-A77F-3BFE4FFE68AA}"/>
              </a:ext>
            </a:extLst>
          </p:cNvPr>
          <p:cNvSpPr>
            <a:spLocks noGrp="1"/>
          </p:cNvSpPr>
          <p:nvPr>
            <p:ph type="title"/>
          </p:nvPr>
        </p:nvSpPr>
        <p:spPr/>
        <p:txBody>
          <a:bodyPr>
            <a:normAutofit/>
          </a:bodyPr>
          <a:lstStyle/>
          <a:p>
            <a:r>
              <a:rPr lang="en-US" sz="3200" b="1" i="1" u="sng" dirty="0"/>
              <a:t>What is Programming Language</a:t>
            </a:r>
            <a:endParaRPr lang="en-IN" sz="3200" b="1" i="1" u="sng" dirty="0"/>
          </a:p>
        </p:txBody>
      </p:sp>
      <p:sp>
        <p:nvSpPr>
          <p:cNvPr id="3" name="Content Placeholder 2">
            <a:extLst>
              <a:ext uri="{FF2B5EF4-FFF2-40B4-BE49-F238E27FC236}">
                <a16:creationId xmlns:a16="http://schemas.microsoft.com/office/drawing/2014/main" id="{CA9B78FF-1FD2-40ED-A19C-D2EA7C4C3A30}"/>
              </a:ext>
            </a:extLst>
          </p:cNvPr>
          <p:cNvSpPr>
            <a:spLocks noGrp="1"/>
          </p:cNvSpPr>
          <p:nvPr>
            <p:ph idx="1"/>
          </p:nvPr>
        </p:nvSpPr>
        <p:spPr/>
        <p:txBody>
          <a:bodyPr/>
          <a:lstStyle/>
          <a:p>
            <a:pPr marL="0" indent="0">
              <a:buNone/>
            </a:pPr>
            <a:r>
              <a:rPr lang="en-US" b="1" dirty="0"/>
              <a:t>Are Classified into two type:</a:t>
            </a:r>
          </a:p>
          <a:p>
            <a:pPr marL="0" indent="0">
              <a:buNone/>
            </a:pPr>
            <a:r>
              <a:rPr lang="en-US" b="1" dirty="0"/>
              <a:t>1)Low Level Language:-</a:t>
            </a:r>
          </a:p>
          <a:p>
            <a:pPr marL="0" indent="0">
              <a:buNone/>
            </a:pPr>
            <a:r>
              <a:rPr lang="en-US" b="1" dirty="0"/>
              <a:t>a)Machine Level Language:-combination of 0 zeros and 1</a:t>
            </a:r>
          </a:p>
          <a:p>
            <a:pPr marL="0" indent="0">
              <a:buNone/>
            </a:pPr>
            <a:r>
              <a:rPr lang="en-US" b="1" dirty="0"/>
              <a:t>b)Assembly Language:-some symbols called </a:t>
            </a:r>
            <a:r>
              <a:rPr lang="en-IN" b="1" i="1" dirty="0">
                <a:solidFill>
                  <a:srgbClr val="666666"/>
                </a:solidFill>
                <a:effectLst/>
                <a:latin typeface="Arial" panose="020B0604020202020204" pitchFamily="34" charset="0"/>
              </a:rPr>
              <a:t>mnemonic</a:t>
            </a:r>
            <a:endParaRPr lang="en-US" b="1" i="1" dirty="0"/>
          </a:p>
          <a:p>
            <a:pPr marL="0" indent="0">
              <a:buNone/>
            </a:pPr>
            <a:r>
              <a:rPr lang="en-US" b="1" dirty="0"/>
              <a:t>-----------------------------------------------------------------</a:t>
            </a:r>
          </a:p>
          <a:p>
            <a:pPr marL="0" indent="0">
              <a:buNone/>
            </a:pPr>
            <a:r>
              <a:rPr lang="en-US" b="1" dirty="0"/>
              <a:t>2)High Level Language:-English(Human readable language)</a:t>
            </a:r>
            <a:endParaRPr lang="en-IN" b="1" dirty="0"/>
          </a:p>
        </p:txBody>
      </p:sp>
    </p:spTree>
    <p:extLst>
      <p:ext uri="{BB962C8B-B14F-4D97-AF65-F5344CB8AC3E}">
        <p14:creationId xmlns:p14="http://schemas.microsoft.com/office/powerpoint/2010/main" val="3684585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F052-E209-426D-A5A3-BC4AB2579C75}"/>
              </a:ext>
            </a:extLst>
          </p:cNvPr>
          <p:cNvSpPr>
            <a:spLocks noGrp="1"/>
          </p:cNvSpPr>
          <p:nvPr>
            <p:ph type="title"/>
          </p:nvPr>
        </p:nvSpPr>
        <p:spPr>
          <a:xfrm>
            <a:off x="838200" y="197223"/>
            <a:ext cx="10515600" cy="1325563"/>
          </a:xfrm>
        </p:spPr>
        <p:txBody>
          <a:bodyPr/>
          <a:lstStyle/>
          <a:p>
            <a:r>
              <a:rPr lang="en-IN" sz="4400" b="1" i="1" dirty="0">
                <a:solidFill>
                  <a:srgbClr val="273239"/>
                </a:solidFill>
                <a:effectLst/>
              </a:rPr>
              <a:t>Data Types in C:- </a:t>
            </a:r>
            <a:endParaRPr lang="en-IN" dirty="0"/>
          </a:p>
        </p:txBody>
      </p:sp>
      <p:pic>
        <p:nvPicPr>
          <p:cNvPr id="5" name="Content Placeholder 4">
            <a:extLst>
              <a:ext uri="{FF2B5EF4-FFF2-40B4-BE49-F238E27FC236}">
                <a16:creationId xmlns:a16="http://schemas.microsoft.com/office/drawing/2014/main" id="{6E40982F-9AF6-42ED-BC82-2C4AE3C91C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6994" y="2514600"/>
            <a:ext cx="6924675" cy="3124200"/>
          </a:xfrm>
        </p:spPr>
      </p:pic>
    </p:spTree>
    <p:extLst>
      <p:ext uri="{BB962C8B-B14F-4D97-AF65-F5344CB8AC3E}">
        <p14:creationId xmlns:p14="http://schemas.microsoft.com/office/powerpoint/2010/main" val="952801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6D1D-B204-4D86-943F-C25CCC4442FC}"/>
              </a:ext>
            </a:extLst>
          </p:cNvPr>
          <p:cNvSpPr>
            <a:spLocks noGrp="1"/>
          </p:cNvSpPr>
          <p:nvPr>
            <p:ph type="title"/>
          </p:nvPr>
        </p:nvSpPr>
        <p:spPr/>
        <p:txBody>
          <a:bodyPr/>
          <a:lstStyle/>
          <a:p>
            <a:r>
              <a:rPr lang="en-IN" sz="3200" b="1" i="1" dirty="0">
                <a:solidFill>
                  <a:srgbClr val="273239"/>
                </a:solidFill>
                <a:effectLst/>
              </a:rPr>
              <a:t>Data Types in C</a:t>
            </a:r>
            <a:r>
              <a:rPr lang="en-IN" b="1" i="0" dirty="0">
                <a:solidFill>
                  <a:srgbClr val="273239"/>
                </a:solidFill>
                <a:effectLst/>
                <a:latin typeface="sofia-pro"/>
              </a:rPr>
              <a:t/>
            </a:r>
            <a:br>
              <a:rPr lang="en-IN" b="1" i="0" dirty="0">
                <a:solidFill>
                  <a:srgbClr val="273239"/>
                </a:solidFill>
                <a:effectLst/>
                <a:latin typeface="sofia-pro"/>
              </a:rPr>
            </a:br>
            <a:endParaRPr lang="en-IN" dirty="0"/>
          </a:p>
        </p:txBody>
      </p:sp>
      <p:sp>
        <p:nvSpPr>
          <p:cNvPr id="4" name="Content Placeholder 3">
            <a:extLst>
              <a:ext uri="{FF2B5EF4-FFF2-40B4-BE49-F238E27FC236}">
                <a16:creationId xmlns:a16="http://schemas.microsoft.com/office/drawing/2014/main" id="{27778564-22C6-4F25-80E4-E5AADCA0F881}"/>
              </a:ext>
            </a:extLst>
          </p:cNvPr>
          <p:cNvSpPr>
            <a:spLocks noGrp="1"/>
          </p:cNvSpPr>
          <p:nvPr>
            <p:ph idx="1"/>
          </p:nvPr>
        </p:nvSpPr>
        <p:spPr/>
        <p:txBody>
          <a:bodyPr>
            <a:normAutofit fontScale="70000" lnSpcReduction="20000"/>
          </a:bodyPr>
          <a:lstStyle/>
          <a:p>
            <a:pPr algn="l" fontAlgn="base"/>
            <a:r>
              <a:rPr lang="en-US" b="0" i="0" dirty="0">
                <a:solidFill>
                  <a:srgbClr val="273239"/>
                </a:solidFill>
                <a:effectLst/>
                <a:latin typeface="urw-din"/>
              </a:rPr>
              <a:t>Each variable in C has an associated data type. Each data type requires different amounts of memory and has some specific operations which can be performed over it. Let us briefly describe them one by one:</a:t>
            </a:r>
            <a:br>
              <a:rPr lang="en-US" b="0" i="0" dirty="0">
                <a:solidFill>
                  <a:srgbClr val="273239"/>
                </a:solidFill>
                <a:effectLst/>
                <a:latin typeface="urw-din"/>
              </a:rPr>
            </a:br>
            <a:r>
              <a:rPr lang="en-US" b="0" i="0" dirty="0">
                <a:solidFill>
                  <a:srgbClr val="273239"/>
                </a:solidFill>
                <a:effectLst/>
                <a:latin typeface="urw-din"/>
              </a:rPr>
              <a:t>Following are the examples of some very common data types used in C:</a:t>
            </a:r>
          </a:p>
          <a:p>
            <a:pPr algn="l" fontAlgn="base"/>
            <a:r>
              <a:rPr lang="en-US" b="0" i="0" dirty="0">
                <a:solidFill>
                  <a:srgbClr val="273239"/>
                </a:solidFill>
                <a:effectLst/>
                <a:latin typeface="urw-din"/>
              </a:rPr>
              <a:t>Basic data types(Primitive )</a:t>
            </a:r>
          </a:p>
          <a:p>
            <a:pPr algn="l" fontAlgn="base">
              <a:buFont typeface="Arial" panose="020B0604020202020204" pitchFamily="34" charset="0"/>
              <a:buChar char="•"/>
            </a:pPr>
            <a:r>
              <a:rPr lang="en-US" b="1" i="0" dirty="0">
                <a:solidFill>
                  <a:srgbClr val="273239"/>
                </a:solidFill>
                <a:effectLst/>
                <a:latin typeface="urw-din"/>
              </a:rPr>
              <a:t>char:</a:t>
            </a:r>
            <a:r>
              <a:rPr lang="en-US" b="0" i="0" dirty="0">
                <a:solidFill>
                  <a:srgbClr val="273239"/>
                </a:solidFill>
                <a:effectLst/>
                <a:latin typeface="urw-din"/>
              </a:rPr>
              <a:t> The most basic data type in C. It stores a single character and requires a single byte of memory in almost all compilers.</a:t>
            </a:r>
          </a:p>
          <a:p>
            <a:pPr algn="l" fontAlgn="base">
              <a:buFont typeface="Arial" panose="020B0604020202020204" pitchFamily="34" charset="0"/>
              <a:buChar char="•"/>
            </a:pPr>
            <a:r>
              <a:rPr lang="en-US" dirty="0">
                <a:solidFill>
                  <a:srgbClr val="273239"/>
                </a:solidFill>
                <a:latin typeface="urw-din"/>
              </a:rPr>
              <a:t>  char ch1=‘a’;  %c</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int: </a:t>
            </a:r>
            <a:r>
              <a:rPr lang="en-US" b="0" i="0" dirty="0">
                <a:solidFill>
                  <a:srgbClr val="273239"/>
                </a:solidFill>
                <a:effectLst/>
                <a:latin typeface="urw-din"/>
              </a:rPr>
              <a:t>As the name suggests, an int variable is used to store an integer.</a:t>
            </a:r>
          </a:p>
          <a:p>
            <a:pPr algn="l" fontAlgn="base">
              <a:buFont typeface="Arial" panose="020B0604020202020204" pitchFamily="34" charset="0"/>
              <a:buChar char="•"/>
            </a:pPr>
            <a:r>
              <a:rPr lang="en-US" dirty="0">
                <a:solidFill>
                  <a:srgbClr val="273239"/>
                </a:solidFill>
                <a:latin typeface="urw-din"/>
              </a:rPr>
              <a:t>   int num=10;  %d</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float:</a:t>
            </a:r>
            <a:r>
              <a:rPr lang="en-US" b="0" i="0" dirty="0">
                <a:solidFill>
                  <a:srgbClr val="273239"/>
                </a:solidFill>
                <a:effectLst/>
                <a:latin typeface="urw-din"/>
              </a:rPr>
              <a:t> It is used to store decimal numbers (numbers with floating point value) with single precision.</a:t>
            </a:r>
          </a:p>
          <a:p>
            <a:pPr algn="l" fontAlgn="base">
              <a:buFont typeface="Arial" panose="020B0604020202020204" pitchFamily="34" charset="0"/>
              <a:buChar char="•"/>
            </a:pPr>
            <a:r>
              <a:rPr lang="en-US" dirty="0">
                <a:solidFill>
                  <a:srgbClr val="273239"/>
                </a:solidFill>
                <a:latin typeface="urw-din"/>
              </a:rPr>
              <a:t>  float </a:t>
            </a:r>
            <a:r>
              <a:rPr lang="en-US" dirty="0" err="1">
                <a:solidFill>
                  <a:srgbClr val="273239"/>
                </a:solidFill>
                <a:latin typeface="urw-din"/>
              </a:rPr>
              <a:t>fnum</a:t>
            </a:r>
            <a:r>
              <a:rPr lang="en-US" dirty="0">
                <a:solidFill>
                  <a:srgbClr val="273239"/>
                </a:solidFill>
                <a:latin typeface="urw-din"/>
              </a:rPr>
              <a:t>=10.5; %f</a:t>
            </a:r>
            <a:endParaRPr lang="en-US" b="0" i="0" dirty="0">
              <a:solidFill>
                <a:srgbClr val="273239"/>
              </a:solidFill>
              <a:effectLst/>
              <a:latin typeface="urw-din"/>
            </a:endParaRPr>
          </a:p>
          <a:p>
            <a:pPr algn="l" fontAlgn="base">
              <a:buFont typeface="Arial" panose="020B0604020202020204" pitchFamily="34" charset="0"/>
              <a:buChar char="•"/>
            </a:pPr>
            <a:r>
              <a:rPr lang="en-US" b="1" i="0" dirty="0">
                <a:solidFill>
                  <a:srgbClr val="273239"/>
                </a:solidFill>
                <a:effectLst/>
                <a:latin typeface="urw-din"/>
              </a:rPr>
              <a:t>double:</a:t>
            </a:r>
            <a:r>
              <a:rPr lang="en-US" b="0" i="0" dirty="0">
                <a:solidFill>
                  <a:srgbClr val="273239"/>
                </a:solidFill>
                <a:effectLst/>
                <a:latin typeface="urw-din"/>
              </a:rPr>
              <a:t> It is used to store decimal numbers (numbers with floating point value) with double precision.  Double </a:t>
            </a:r>
            <a:r>
              <a:rPr lang="en-US" b="0" i="0" dirty="0" err="1">
                <a:solidFill>
                  <a:srgbClr val="273239"/>
                </a:solidFill>
                <a:effectLst/>
                <a:latin typeface="urw-din"/>
              </a:rPr>
              <a:t>dnum</a:t>
            </a:r>
            <a:r>
              <a:rPr lang="en-US" b="0" i="0" dirty="0">
                <a:solidFill>
                  <a:srgbClr val="273239"/>
                </a:solidFill>
                <a:effectLst/>
                <a:latin typeface="urw-din"/>
              </a:rPr>
              <a:t>=10.657; %</a:t>
            </a:r>
            <a:r>
              <a:rPr lang="en-US" b="0" i="0" dirty="0" err="1">
                <a:solidFill>
                  <a:srgbClr val="273239"/>
                </a:solidFill>
                <a:effectLst/>
                <a:latin typeface="urw-din"/>
              </a:rPr>
              <a:t>lf</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844088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7CD6-1504-4A19-8919-B0C6FEB293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79AADF-A406-40E8-81C2-5359991C6234}"/>
              </a:ext>
            </a:extLst>
          </p:cNvPr>
          <p:cNvSpPr>
            <a:spLocks noGrp="1"/>
          </p:cNvSpPr>
          <p:nvPr>
            <p:ph idx="1"/>
          </p:nvPr>
        </p:nvSpPr>
        <p:spPr/>
        <p:txBody>
          <a:bodyPr/>
          <a:lstStyle/>
          <a:p>
            <a:endParaRPr lang="en-IN" dirty="0"/>
          </a:p>
          <a:p>
            <a:endParaRPr lang="en-IN" dirty="0"/>
          </a:p>
          <a:p>
            <a:endParaRPr lang="en-IN" dirty="0"/>
          </a:p>
        </p:txBody>
      </p:sp>
      <p:sp>
        <p:nvSpPr>
          <p:cNvPr id="4" name="Rectangle: Rounded Corners 3">
            <a:extLst>
              <a:ext uri="{FF2B5EF4-FFF2-40B4-BE49-F238E27FC236}">
                <a16:creationId xmlns:a16="http://schemas.microsoft.com/office/drawing/2014/main" id="{1BFE6B4B-5F57-49A2-9ACF-24A0803A881F}"/>
              </a:ext>
            </a:extLst>
          </p:cNvPr>
          <p:cNvSpPr/>
          <p:nvPr/>
        </p:nvSpPr>
        <p:spPr>
          <a:xfrm>
            <a:off x="3621741" y="3056965"/>
            <a:ext cx="5091953" cy="22411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N" sz="7200" b="1" i="1" u="sng" dirty="0"/>
              <a:t>                                   Try Outs 1</a:t>
            </a:r>
          </a:p>
        </p:txBody>
      </p:sp>
    </p:spTree>
    <p:extLst>
      <p:ext uri="{BB962C8B-B14F-4D97-AF65-F5344CB8AC3E}">
        <p14:creationId xmlns:p14="http://schemas.microsoft.com/office/powerpoint/2010/main" val="328132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2F7C-B155-4FBF-A3A4-34C29B1870A7}"/>
              </a:ext>
            </a:extLst>
          </p:cNvPr>
          <p:cNvSpPr>
            <a:spLocks noGrp="1"/>
          </p:cNvSpPr>
          <p:nvPr>
            <p:ph type="title"/>
          </p:nvPr>
        </p:nvSpPr>
        <p:spPr/>
        <p:txBody>
          <a:bodyPr>
            <a:normAutofit/>
          </a:bodyPr>
          <a:lstStyle/>
          <a:p>
            <a:r>
              <a:rPr lang="en-US" b="0" i="0" dirty="0">
                <a:solidFill>
                  <a:srgbClr val="610B38"/>
                </a:solidFill>
                <a:effectLst/>
                <a:latin typeface="erdana"/>
              </a:rPr>
              <a:t>ASCII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D9589B8-18E4-4CB9-9C80-C639BEE9892F}"/>
              </a:ext>
            </a:extLst>
          </p:cNvPr>
          <p:cNvSpPr>
            <a:spLocks noGrp="1"/>
          </p:cNvSpPr>
          <p:nvPr>
            <p:ph idx="1"/>
          </p:nvPr>
        </p:nvSpPr>
        <p:spPr/>
        <p:txBody>
          <a:bodyPr>
            <a:normAutofit/>
          </a:bodyPr>
          <a:lstStyle/>
          <a:p>
            <a:pPr algn="just"/>
            <a:r>
              <a:rPr lang="en-US" b="0" i="0" dirty="0">
                <a:solidFill>
                  <a:srgbClr val="333333"/>
                </a:solidFill>
                <a:effectLst/>
                <a:latin typeface="inter-regular"/>
              </a:rPr>
              <a:t> </a:t>
            </a:r>
            <a:r>
              <a:rPr lang="en-US" b="0" i="0" dirty="0">
                <a:solidFill>
                  <a:srgbClr val="333333"/>
                </a:solidFill>
                <a:effectLst/>
                <a:highlight>
                  <a:srgbClr val="FFFF00"/>
                </a:highlight>
                <a:latin typeface="inter-regular"/>
              </a:rPr>
              <a:t>ASCII stands for </a:t>
            </a:r>
            <a:r>
              <a:rPr lang="en-US" b="1" i="0" dirty="0">
                <a:solidFill>
                  <a:srgbClr val="333333"/>
                </a:solidFill>
                <a:effectLst/>
                <a:highlight>
                  <a:srgbClr val="FFFF00"/>
                </a:highlight>
                <a:latin typeface="inter-bold"/>
              </a:rPr>
              <a:t>American Standard Code for Information Interchange</a:t>
            </a:r>
            <a:r>
              <a:rPr lang="en-US" b="0" i="0" dirty="0">
                <a:solidFill>
                  <a:srgbClr val="333333"/>
                </a:solidFill>
                <a:effectLst/>
                <a:latin typeface="inter-regular"/>
              </a:rPr>
              <a:t>. </a:t>
            </a:r>
          </a:p>
          <a:p>
            <a:pPr algn="just"/>
            <a:r>
              <a:rPr lang="en-US" b="0" i="0" dirty="0">
                <a:solidFill>
                  <a:srgbClr val="333333"/>
                </a:solidFill>
                <a:effectLst/>
                <a:latin typeface="inter-regular"/>
              </a:rPr>
              <a:t>ASCII code is a character encoding scheme used to define the value of basic character elements for exchanging information in computers and other electronic devices.</a:t>
            </a:r>
          </a:p>
          <a:p>
            <a:pPr algn="just"/>
            <a:r>
              <a:rPr lang="en-US" b="0" i="0" dirty="0">
                <a:solidFill>
                  <a:srgbClr val="333333"/>
                </a:solidFill>
                <a:effectLst/>
                <a:highlight>
                  <a:srgbClr val="FFFF00"/>
                </a:highlight>
                <a:latin typeface="inter-regular"/>
              </a:rPr>
              <a:t>the ASCII code is a collection of 255 symbols in the character set,</a:t>
            </a:r>
            <a:r>
              <a:rPr lang="en-US" b="0" i="0" dirty="0">
                <a:solidFill>
                  <a:srgbClr val="333333"/>
                </a:solidFill>
                <a:effectLst/>
                <a:latin typeface="inter-regular"/>
              </a:rPr>
              <a:t> divided into two parts, the standard ASCII code, and the extended ASCII code. The standard ASCII code ranges from 0 to 127, 7 bits long, and the extended ASCII code from 128 to 255 is 8 bits long. </a:t>
            </a:r>
            <a:r>
              <a:rPr lang="en-US" b="0" i="0" dirty="0">
                <a:solidFill>
                  <a:srgbClr val="333333"/>
                </a:solidFill>
                <a:effectLst/>
                <a:highlight>
                  <a:srgbClr val="FFFF00"/>
                </a:highlight>
                <a:latin typeface="inter-regular"/>
              </a:rPr>
              <a:t>These characters are a combination of symbol letters (uppercase and lowercase (a-z, AZ), digits (0-9), special characters (!, @, #, $, etc.), punctuation marks, and control characters. Hence, we can say, each character has its own ASCII value.</a:t>
            </a:r>
          </a:p>
          <a:p>
            <a:endParaRPr lang="en-IN" dirty="0"/>
          </a:p>
        </p:txBody>
      </p:sp>
    </p:spTree>
    <p:extLst>
      <p:ext uri="{BB962C8B-B14F-4D97-AF65-F5344CB8AC3E}">
        <p14:creationId xmlns:p14="http://schemas.microsoft.com/office/powerpoint/2010/main" val="3566111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5761-C03A-4D35-9EE5-C6F72FC13B9F}"/>
              </a:ext>
            </a:extLst>
          </p:cNvPr>
          <p:cNvSpPr>
            <a:spLocks noGrp="1"/>
          </p:cNvSpPr>
          <p:nvPr>
            <p:ph type="title"/>
          </p:nvPr>
        </p:nvSpPr>
        <p:spPr/>
        <p:txBody>
          <a:bodyPr/>
          <a:lstStyle/>
          <a:p>
            <a:r>
              <a:rPr lang="en-IN" b="1" i="1" dirty="0"/>
              <a:t>Example:-</a:t>
            </a:r>
          </a:p>
        </p:txBody>
      </p:sp>
      <p:sp>
        <p:nvSpPr>
          <p:cNvPr id="3" name="Content Placeholder 2">
            <a:extLst>
              <a:ext uri="{FF2B5EF4-FFF2-40B4-BE49-F238E27FC236}">
                <a16:creationId xmlns:a16="http://schemas.microsoft.com/office/drawing/2014/main" id="{B39CF9F9-109F-43D3-BF77-EFE879073254}"/>
              </a:ext>
            </a:extLst>
          </p:cNvPr>
          <p:cNvSpPr>
            <a:spLocks noGrp="1"/>
          </p:cNvSpPr>
          <p:nvPr>
            <p:ph idx="1"/>
          </p:nvPr>
        </p:nvSpPr>
        <p:spPr/>
        <p:txBody>
          <a:bodyPr/>
          <a:lstStyle/>
          <a:p>
            <a:r>
              <a:rPr lang="en-US" b="0" i="0" dirty="0">
                <a:solidFill>
                  <a:srgbClr val="333333"/>
                </a:solidFill>
                <a:effectLst/>
                <a:latin typeface="inter-regular"/>
              </a:rPr>
              <a:t>For example, when we enter a string as "HELLO", the computer machine does not directly store the string we entered. Instead, the system stores the strings in their equivalent ASCII value, such as '7269767679'. The ASCII value of H is 72, E is 69, L is 76, and O is 79.</a:t>
            </a:r>
            <a:endParaRPr lang="en-IN" dirty="0"/>
          </a:p>
        </p:txBody>
      </p:sp>
    </p:spTree>
    <p:extLst>
      <p:ext uri="{BB962C8B-B14F-4D97-AF65-F5344CB8AC3E}">
        <p14:creationId xmlns:p14="http://schemas.microsoft.com/office/powerpoint/2010/main" val="1693772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6946-934B-45F1-BB2F-8F0C54CBB551}"/>
              </a:ext>
            </a:extLst>
          </p:cNvPr>
          <p:cNvSpPr>
            <a:spLocks noGrp="1"/>
          </p:cNvSpPr>
          <p:nvPr>
            <p:ph type="title"/>
          </p:nvPr>
        </p:nvSpPr>
        <p:spPr/>
        <p:txBody>
          <a:bodyPr/>
          <a:lstStyle/>
          <a:p>
            <a:r>
              <a:rPr lang="en-US" dirty="0"/>
              <a:t>Format Specifier</a:t>
            </a:r>
            <a:endParaRPr lang="en-IN" dirty="0"/>
          </a:p>
        </p:txBody>
      </p:sp>
      <p:sp>
        <p:nvSpPr>
          <p:cNvPr id="3" name="Content Placeholder 2">
            <a:extLst>
              <a:ext uri="{FF2B5EF4-FFF2-40B4-BE49-F238E27FC236}">
                <a16:creationId xmlns:a16="http://schemas.microsoft.com/office/drawing/2014/main" id="{3550A202-71F0-4ADB-88B2-9847000B078E}"/>
              </a:ext>
            </a:extLst>
          </p:cNvPr>
          <p:cNvSpPr>
            <a:spLocks noGrp="1"/>
          </p:cNvSpPr>
          <p:nvPr>
            <p:ph idx="1"/>
          </p:nvPr>
        </p:nvSpPr>
        <p:spPr/>
        <p:txBody>
          <a:bodyPr>
            <a:normAutofit lnSpcReduction="10000"/>
          </a:bodyPr>
          <a:lstStyle/>
          <a:p>
            <a:r>
              <a:rPr lang="en-US" dirty="0">
                <a:solidFill>
                  <a:schemeClr val="tx1"/>
                </a:solidFill>
              </a:rPr>
              <a:t>%c—Convert data into character                            </a:t>
            </a:r>
          </a:p>
          <a:p>
            <a:r>
              <a:rPr lang="en-US" dirty="0">
                <a:solidFill>
                  <a:schemeClr val="tx1"/>
                </a:solidFill>
              </a:rPr>
              <a:t>%d—Convert data into signed int.</a:t>
            </a:r>
          </a:p>
          <a:p>
            <a:r>
              <a:rPr lang="en-US" dirty="0">
                <a:solidFill>
                  <a:schemeClr val="tx1"/>
                </a:solidFill>
              </a:rPr>
              <a:t>%f—Convert data into float(6 precisions)</a:t>
            </a:r>
          </a:p>
          <a:p>
            <a:r>
              <a:rPr lang="en-US" dirty="0">
                <a:solidFill>
                  <a:schemeClr val="tx1"/>
                </a:solidFill>
              </a:rPr>
              <a:t>%s—Converts data into string</a:t>
            </a:r>
          </a:p>
          <a:p>
            <a:r>
              <a:rPr lang="en-US" dirty="0">
                <a:solidFill>
                  <a:schemeClr val="tx1"/>
                </a:solidFill>
              </a:rPr>
              <a:t>%</a:t>
            </a:r>
            <a:r>
              <a:rPr lang="en-US" dirty="0" err="1">
                <a:solidFill>
                  <a:schemeClr val="tx1"/>
                </a:solidFill>
              </a:rPr>
              <a:t>ld</a:t>
            </a:r>
            <a:r>
              <a:rPr lang="en-US" dirty="0">
                <a:solidFill>
                  <a:schemeClr val="tx1"/>
                </a:solidFill>
              </a:rPr>
              <a:t>—Converts data into long int</a:t>
            </a:r>
          </a:p>
          <a:p>
            <a:r>
              <a:rPr lang="en-US" dirty="0">
                <a:solidFill>
                  <a:schemeClr val="tx1"/>
                </a:solidFill>
              </a:rPr>
              <a:t>%u—converts data into unsigned</a:t>
            </a:r>
          </a:p>
          <a:p>
            <a:r>
              <a:rPr lang="en-US" dirty="0">
                <a:solidFill>
                  <a:schemeClr val="tx1"/>
                </a:solidFill>
              </a:rPr>
              <a:t>%x—converts data into hexadecimal format</a:t>
            </a:r>
          </a:p>
          <a:p>
            <a:r>
              <a:rPr lang="en-US" dirty="0">
                <a:solidFill>
                  <a:schemeClr val="tx1"/>
                </a:solidFill>
              </a:rPr>
              <a:t>%o—Converts data into octal format</a:t>
            </a:r>
          </a:p>
          <a:p>
            <a:r>
              <a:rPr lang="en-US" dirty="0">
                <a:solidFill>
                  <a:schemeClr val="tx1"/>
                </a:solidFill>
              </a:rPr>
              <a:t>%e—Converts data into exponential format</a:t>
            </a:r>
          </a:p>
          <a:p>
            <a:endParaRPr lang="en-IN" dirty="0">
              <a:solidFill>
                <a:schemeClr val="tx1"/>
              </a:solidFill>
            </a:endParaRPr>
          </a:p>
        </p:txBody>
      </p:sp>
    </p:spTree>
    <p:extLst>
      <p:ext uri="{BB962C8B-B14F-4D97-AF65-F5344CB8AC3E}">
        <p14:creationId xmlns:p14="http://schemas.microsoft.com/office/powerpoint/2010/main" val="2314087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1927-F0B5-44D9-827A-EB83E891507E}"/>
              </a:ext>
            </a:extLst>
          </p:cNvPr>
          <p:cNvSpPr>
            <a:spLocks noGrp="1"/>
          </p:cNvSpPr>
          <p:nvPr>
            <p:ph type="title"/>
          </p:nvPr>
        </p:nvSpPr>
        <p:spPr/>
        <p:txBody>
          <a:bodyPr>
            <a:normAutofit/>
          </a:bodyPr>
          <a:lstStyle/>
          <a:p>
            <a:r>
              <a:rPr lang="en-US" b="0" i="0" dirty="0">
                <a:solidFill>
                  <a:srgbClr val="610B38"/>
                </a:solidFill>
                <a:effectLst/>
                <a:latin typeface="erdana"/>
              </a:rPr>
              <a:t>Comments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033DE9E-1F04-467F-8945-12359D0A2D22}"/>
              </a:ext>
            </a:extLst>
          </p:cNvPr>
          <p:cNvSpPr>
            <a:spLocks noGrp="1"/>
          </p:cNvSpPr>
          <p:nvPr>
            <p:ph idx="1"/>
          </p:nvPr>
        </p:nvSpPr>
        <p:spPr/>
        <p:txBody>
          <a:bodyPr>
            <a:normAutofit/>
          </a:bodyPr>
          <a:lstStyle/>
          <a:p>
            <a:pPr algn="just"/>
            <a:r>
              <a:rPr lang="en-US" b="0" i="0" dirty="0">
                <a:solidFill>
                  <a:srgbClr val="333333"/>
                </a:solidFill>
                <a:effectLst/>
                <a:latin typeface="inter-regular"/>
              </a:rPr>
              <a:t>Comments in C language are used to provide information about lines of code. It is widely used for documenting code. There are 2 types of comments in the C language.</a:t>
            </a:r>
          </a:p>
          <a:p>
            <a:pPr algn="just">
              <a:buFont typeface="+mj-lt"/>
              <a:buAutoNum type="arabicPeriod"/>
            </a:pPr>
            <a:r>
              <a:rPr lang="en-US" b="0" i="0" dirty="0">
                <a:solidFill>
                  <a:srgbClr val="000000"/>
                </a:solidFill>
                <a:effectLst/>
                <a:latin typeface="inter-regular"/>
              </a:rPr>
              <a:t>Single Line Comments  \\</a:t>
            </a:r>
          </a:p>
          <a:p>
            <a:pPr algn="just">
              <a:buFont typeface="+mj-lt"/>
              <a:buAutoNum type="arabicPeriod"/>
            </a:pPr>
            <a:r>
              <a:rPr lang="en-US" b="0" i="0" dirty="0">
                <a:solidFill>
                  <a:srgbClr val="000000"/>
                </a:solidFill>
                <a:effectLst/>
                <a:latin typeface="inter-regular"/>
              </a:rPr>
              <a:t>Multi-Line Comments\*-----------</a:t>
            </a:r>
          </a:p>
          <a:p>
            <a:pPr marL="0" indent="0" algn="just">
              <a:buNone/>
            </a:pPr>
            <a:r>
              <a:rPr lang="en-US" b="0" i="0" dirty="0">
                <a:solidFill>
                  <a:srgbClr val="00B050"/>
                </a:solidFill>
                <a:effectLst/>
                <a:latin typeface="erdana"/>
              </a:rPr>
              <a:t>Single Line Comments</a:t>
            </a:r>
          </a:p>
          <a:p>
            <a:pPr algn="just"/>
            <a:r>
              <a:rPr lang="en-US" b="0" i="0" dirty="0">
                <a:solidFill>
                  <a:srgbClr val="333333"/>
                </a:solidFill>
                <a:effectLst/>
                <a:latin typeface="inter-regular"/>
              </a:rPr>
              <a:t>Single line comments are represented by double slash \\. Let's see an example of a single line comment in C.</a:t>
            </a:r>
          </a:p>
          <a:p>
            <a:endParaRPr lang="en-IN" dirty="0"/>
          </a:p>
        </p:txBody>
      </p:sp>
    </p:spTree>
    <p:extLst>
      <p:ext uri="{BB962C8B-B14F-4D97-AF65-F5344CB8AC3E}">
        <p14:creationId xmlns:p14="http://schemas.microsoft.com/office/powerpoint/2010/main" val="3688492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B909-9FF7-45FE-8D75-871C380A2DA9}"/>
              </a:ext>
            </a:extLst>
          </p:cNvPr>
          <p:cNvSpPr>
            <a:spLocks noGrp="1"/>
          </p:cNvSpPr>
          <p:nvPr>
            <p:ph type="title"/>
          </p:nvPr>
        </p:nvSpPr>
        <p:spPr/>
        <p:txBody>
          <a:bodyPr/>
          <a:lstStyle/>
          <a:p>
            <a:r>
              <a:rPr lang="en-US" sz="3200" b="1" i="1" dirty="0">
                <a:effectLst/>
              </a:rPr>
              <a:t>Escape Sequence in C:-</a:t>
            </a:r>
            <a:r>
              <a:rPr lang="en-US" b="1" i="1" dirty="0">
                <a:solidFill>
                  <a:srgbClr val="610B38"/>
                </a:solidFill>
                <a:effectLst/>
                <a:latin typeface="erdana"/>
              </a:rPr>
              <a:t/>
            </a:r>
            <a:br>
              <a:rPr lang="en-US" b="1" i="1" dirty="0">
                <a:solidFill>
                  <a:srgbClr val="610B38"/>
                </a:solidFill>
                <a:effectLst/>
                <a:latin typeface="erdana"/>
              </a:rPr>
            </a:br>
            <a:endParaRPr lang="en-IN" b="1" i="1" dirty="0"/>
          </a:p>
        </p:txBody>
      </p:sp>
      <p:sp>
        <p:nvSpPr>
          <p:cNvPr id="3" name="Content Placeholder 2">
            <a:extLst>
              <a:ext uri="{FF2B5EF4-FFF2-40B4-BE49-F238E27FC236}">
                <a16:creationId xmlns:a16="http://schemas.microsoft.com/office/drawing/2014/main" id="{8C4475E9-C1C1-4FFB-904F-4492D76DEFCD}"/>
              </a:ext>
            </a:extLst>
          </p:cNvPr>
          <p:cNvSpPr>
            <a:spLocks noGrp="1"/>
          </p:cNvSpPr>
          <p:nvPr>
            <p:ph idx="1"/>
          </p:nvPr>
        </p:nvSpPr>
        <p:spPr/>
        <p:txBody>
          <a:bodyPr/>
          <a:lstStyle/>
          <a:p>
            <a:pPr algn="just"/>
            <a:r>
              <a:rPr lang="en-US" b="0" i="0" dirty="0">
                <a:solidFill>
                  <a:srgbClr val="333333"/>
                </a:solidFill>
                <a:effectLst/>
                <a:latin typeface="inter-regular"/>
              </a:rPr>
              <a:t>An escape sequence in C language is a sequence of characters that doesn't represent itself when used inside string literal or character.</a:t>
            </a:r>
          </a:p>
          <a:p>
            <a:r>
              <a:rPr lang="en-IN" dirty="0"/>
              <a:t>Character Combination consisting of a backslash(\) followed by a letter.  Or combination of digits is called escape sequence.</a:t>
            </a:r>
          </a:p>
          <a:p>
            <a:r>
              <a:rPr lang="en-IN" b="1" dirty="0"/>
              <a:t>The backward slash is called the escape character</a:t>
            </a:r>
            <a:r>
              <a:rPr lang="en-IN" dirty="0"/>
              <a:t> because it makes Character </a:t>
            </a:r>
            <a:r>
              <a:rPr lang="en-IN" b="1" dirty="0"/>
              <a:t>following  it escape from its original meaning and gives special meaning to it.</a:t>
            </a:r>
          </a:p>
        </p:txBody>
      </p:sp>
    </p:spTree>
    <p:extLst>
      <p:ext uri="{BB962C8B-B14F-4D97-AF65-F5344CB8AC3E}">
        <p14:creationId xmlns:p14="http://schemas.microsoft.com/office/powerpoint/2010/main" val="3611832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C6D1-6FF0-4E9D-BEA1-5209F645C57D}"/>
              </a:ext>
            </a:extLst>
          </p:cNvPr>
          <p:cNvSpPr>
            <a:spLocks noGrp="1"/>
          </p:cNvSpPr>
          <p:nvPr>
            <p:ph type="title"/>
          </p:nvPr>
        </p:nvSpPr>
        <p:spPr/>
        <p:txBody>
          <a:bodyPr>
            <a:normAutofit/>
          </a:bodyPr>
          <a:lstStyle/>
          <a:p>
            <a:r>
              <a:rPr lang="en-US" sz="3200" b="1" i="1" dirty="0">
                <a:solidFill>
                  <a:srgbClr val="610B38"/>
                </a:solidFill>
                <a:effectLst/>
              </a:rPr>
              <a:t>List of Escape Sequences in C</a:t>
            </a:r>
            <a:br>
              <a:rPr lang="en-US" sz="3200" b="1" i="1" dirty="0">
                <a:solidFill>
                  <a:srgbClr val="610B38"/>
                </a:solidFill>
                <a:effectLst/>
              </a:rPr>
            </a:br>
            <a:endParaRPr lang="en-IN" sz="3200" b="1" i="1" dirty="0"/>
          </a:p>
        </p:txBody>
      </p:sp>
      <p:graphicFrame>
        <p:nvGraphicFramePr>
          <p:cNvPr id="8" name="Content Placeholder 7">
            <a:extLst>
              <a:ext uri="{FF2B5EF4-FFF2-40B4-BE49-F238E27FC236}">
                <a16:creationId xmlns:a16="http://schemas.microsoft.com/office/drawing/2014/main" id="{AAD63FB9-961B-4537-BEA8-DFD9C90DF59B}"/>
              </a:ext>
            </a:extLst>
          </p:cNvPr>
          <p:cNvGraphicFramePr>
            <a:graphicFrameLocks noGrp="1"/>
          </p:cNvGraphicFramePr>
          <p:nvPr>
            <p:ph idx="1"/>
          </p:nvPr>
        </p:nvGraphicFramePr>
        <p:xfrm>
          <a:off x="1491449" y="1828800"/>
          <a:ext cx="7590406" cy="4348168"/>
        </p:xfrm>
        <a:graphic>
          <a:graphicData uri="http://schemas.openxmlformats.org/drawingml/2006/table">
            <a:tbl>
              <a:tblPr/>
              <a:tblGrid>
                <a:gridCol w="3795203">
                  <a:extLst>
                    <a:ext uri="{9D8B030D-6E8A-4147-A177-3AD203B41FA5}">
                      <a16:colId xmlns:a16="http://schemas.microsoft.com/office/drawing/2014/main" val="3552760618"/>
                    </a:ext>
                  </a:extLst>
                </a:gridCol>
                <a:gridCol w="3795203">
                  <a:extLst>
                    <a:ext uri="{9D8B030D-6E8A-4147-A177-3AD203B41FA5}">
                      <a16:colId xmlns:a16="http://schemas.microsoft.com/office/drawing/2014/main" val="393967196"/>
                    </a:ext>
                  </a:extLst>
                </a:gridCol>
              </a:tblGrid>
              <a:tr h="331078">
                <a:tc>
                  <a:txBody>
                    <a:bodyPr/>
                    <a:lstStyle/>
                    <a:p>
                      <a:pPr algn="l" fontAlgn="t"/>
                      <a:r>
                        <a:rPr lang="en-IN" sz="1300">
                          <a:solidFill>
                            <a:srgbClr val="000000"/>
                          </a:solidFill>
                          <a:effectLst/>
                          <a:latin typeface="times new roman" panose="02020603050405020304" pitchFamily="18" charset="0"/>
                        </a:rPr>
                        <a:t>Escape Sequence</a:t>
                      </a:r>
                    </a:p>
                  </a:txBody>
                  <a:tcPr marL="66264" marR="66264" marT="66264" marB="66264">
                    <a:lnL w="7620" cap="flat" cmpd="sng" algn="ctr">
                      <a:solidFill>
                        <a:srgbClr val="005882"/>
                      </a:solidFill>
                      <a:prstDash val="solid"/>
                      <a:round/>
                      <a:headEnd type="none" w="med" len="med"/>
                      <a:tailEnd type="none" w="med" len="med"/>
                    </a:lnL>
                    <a:lnR w="7620" cap="flat" cmpd="sng" algn="ctr">
                      <a:solidFill>
                        <a:srgbClr val="005882"/>
                      </a:solidFill>
                      <a:prstDash val="solid"/>
                      <a:round/>
                      <a:headEnd type="none" w="med" len="med"/>
                      <a:tailEnd type="none" w="med" len="med"/>
                    </a:lnR>
                    <a:lnT w="7620" cap="flat" cmpd="sng" algn="ctr">
                      <a:solidFill>
                        <a:srgbClr val="00588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a:solidFill>
                            <a:srgbClr val="000000"/>
                          </a:solidFill>
                          <a:effectLst/>
                          <a:latin typeface="times new roman" panose="02020603050405020304" pitchFamily="18" charset="0"/>
                        </a:rPr>
                        <a:t>Meaning</a:t>
                      </a:r>
                    </a:p>
                  </a:txBody>
                  <a:tcPr marL="66264" marR="66264" marT="66264" marB="66264">
                    <a:lnL w="7620" cap="flat" cmpd="sng" algn="ctr">
                      <a:solidFill>
                        <a:srgbClr val="005882"/>
                      </a:solidFill>
                      <a:prstDash val="solid"/>
                      <a:round/>
                      <a:headEnd type="none" w="med" len="med"/>
                      <a:tailEnd type="none" w="med" len="med"/>
                    </a:lnL>
                    <a:lnR w="7620" cap="flat" cmpd="sng" algn="ctr">
                      <a:solidFill>
                        <a:srgbClr val="005882"/>
                      </a:solidFill>
                      <a:prstDash val="solid"/>
                      <a:round/>
                      <a:headEnd type="none" w="med" len="med"/>
                      <a:tailEnd type="none" w="med" len="med"/>
                    </a:lnR>
                    <a:lnT w="7620" cap="flat" cmpd="sng" algn="ctr">
                      <a:solidFill>
                        <a:srgbClr val="00588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337824694"/>
                  </a:ext>
                </a:extLst>
              </a:tr>
              <a:tr h="286935">
                <a:tc>
                  <a:txBody>
                    <a:bodyPr/>
                    <a:lstStyle/>
                    <a:p>
                      <a:pPr algn="just" fontAlgn="t"/>
                      <a:r>
                        <a:rPr lang="en-IN" sz="1300">
                          <a:solidFill>
                            <a:srgbClr val="333333"/>
                          </a:solidFill>
                          <a:effectLst/>
                          <a:latin typeface="inter-regular"/>
                        </a:rPr>
                        <a:t>\a</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Alarm or Beep</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01342948"/>
                  </a:ext>
                </a:extLst>
              </a:tr>
              <a:tr h="286935">
                <a:tc>
                  <a:txBody>
                    <a:bodyPr/>
                    <a:lstStyle/>
                    <a:p>
                      <a:pPr algn="just" fontAlgn="t"/>
                      <a:r>
                        <a:rPr lang="en-IN" sz="1300">
                          <a:solidFill>
                            <a:srgbClr val="333333"/>
                          </a:solidFill>
                          <a:effectLst/>
                          <a:latin typeface="inter-regular"/>
                        </a:rPr>
                        <a:t>\b</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Backspace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31110928"/>
                  </a:ext>
                </a:extLst>
              </a:tr>
              <a:tr h="286935">
                <a:tc>
                  <a:txBody>
                    <a:bodyPr/>
                    <a:lstStyle/>
                    <a:p>
                      <a:pPr algn="just" fontAlgn="t"/>
                      <a:r>
                        <a:rPr lang="en-IN" sz="1300">
                          <a:solidFill>
                            <a:srgbClr val="333333"/>
                          </a:solidFill>
                          <a:effectLst/>
                          <a:latin typeface="inter-regular"/>
                        </a:rPr>
                        <a:t>\f</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Form Feed</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5125443"/>
                  </a:ext>
                </a:extLst>
              </a:tr>
              <a:tr h="286935">
                <a:tc>
                  <a:txBody>
                    <a:bodyPr/>
                    <a:lstStyle/>
                    <a:p>
                      <a:pPr algn="just" fontAlgn="t"/>
                      <a:r>
                        <a:rPr lang="en-IN" sz="1300">
                          <a:solidFill>
                            <a:srgbClr val="333333"/>
                          </a:solidFill>
                          <a:effectLst/>
                          <a:latin typeface="inter-regular"/>
                        </a:rPr>
                        <a:t>\n</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New Line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56611800"/>
                  </a:ext>
                </a:extLst>
              </a:tr>
              <a:tr h="286935">
                <a:tc>
                  <a:txBody>
                    <a:bodyPr/>
                    <a:lstStyle/>
                    <a:p>
                      <a:pPr algn="just" fontAlgn="t"/>
                      <a:r>
                        <a:rPr lang="en-IN" sz="1300">
                          <a:solidFill>
                            <a:srgbClr val="333333"/>
                          </a:solidFill>
                          <a:effectLst/>
                          <a:latin typeface="inter-regular"/>
                        </a:rPr>
                        <a:t>\r</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Carriage Return</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0128710"/>
                  </a:ext>
                </a:extLst>
              </a:tr>
              <a:tr h="286935">
                <a:tc>
                  <a:txBody>
                    <a:bodyPr/>
                    <a:lstStyle/>
                    <a:p>
                      <a:pPr algn="just" fontAlgn="t"/>
                      <a:r>
                        <a:rPr lang="en-IN" sz="1300">
                          <a:solidFill>
                            <a:srgbClr val="333333"/>
                          </a:solidFill>
                          <a:effectLst/>
                          <a:latin typeface="inter-regular"/>
                        </a:rPr>
                        <a:t>\t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Tab (Horizontal)</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32426175"/>
                  </a:ext>
                </a:extLst>
              </a:tr>
              <a:tr h="286935">
                <a:tc>
                  <a:txBody>
                    <a:bodyPr/>
                    <a:lstStyle/>
                    <a:p>
                      <a:pPr algn="just" fontAlgn="t"/>
                      <a:r>
                        <a:rPr lang="en-IN" sz="1300">
                          <a:solidFill>
                            <a:srgbClr val="333333"/>
                          </a:solidFill>
                          <a:effectLst/>
                          <a:latin typeface="inter-regular"/>
                        </a:rPr>
                        <a:t>\v</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Vertical Tab</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76690826"/>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Backslash</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61940059"/>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Single Quote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0426318"/>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Double Quote</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7376807"/>
                  </a:ext>
                </a:extLst>
              </a:tr>
              <a:tr h="286935">
                <a:tc>
                  <a:txBody>
                    <a:bodyPr/>
                    <a:lstStyle/>
                    <a:p>
                      <a:pPr algn="just" fontAlgn="t"/>
                      <a:r>
                        <a:rPr lang="en-IN" sz="1300">
                          <a:solidFill>
                            <a:srgbClr val="333333"/>
                          </a:solidFill>
                          <a:effectLst/>
                          <a:latin typeface="inter-regular"/>
                        </a:rPr>
                        <a:t>\?</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Question Mark</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89317137"/>
                  </a:ext>
                </a:extLst>
              </a:tr>
              <a:tr h="286935">
                <a:tc>
                  <a:txBody>
                    <a:bodyPr/>
                    <a:lstStyle/>
                    <a:p>
                      <a:pPr algn="just" fontAlgn="t"/>
                      <a:r>
                        <a:rPr lang="en-IN" sz="1300">
                          <a:solidFill>
                            <a:srgbClr val="333333"/>
                          </a:solidFill>
                          <a:effectLst/>
                          <a:latin typeface="inter-regular"/>
                        </a:rPr>
                        <a:t>\nnn</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a:solidFill>
                            <a:srgbClr val="333333"/>
                          </a:solidFill>
                          <a:effectLst/>
                          <a:latin typeface="inter-regular"/>
                        </a:rPr>
                        <a:t>octal number</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8881882"/>
                  </a:ext>
                </a:extLst>
              </a:tr>
              <a:tr h="286935">
                <a:tc>
                  <a:txBody>
                    <a:bodyPr/>
                    <a:lstStyle/>
                    <a:p>
                      <a:pPr algn="just" fontAlgn="t"/>
                      <a:r>
                        <a:rPr lang="en-IN" sz="1300">
                          <a:solidFill>
                            <a:srgbClr val="333333"/>
                          </a:solidFill>
                          <a:effectLst/>
                          <a:latin typeface="inter-regular"/>
                        </a:rPr>
                        <a:t>\xhh</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300">
                          <a:solidFill>
                            <a:srgbClr val="333333"/>
                          </a:solidFill>
                          <a:effectLst/>
                          <a:latin typeface="inter-regular"/>
                        </a:rPr>
                        <a:t>hexadecimal number</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38722431"/>
                  </a:ext>
                </a:extLst>
              </a:tr>
              <a:tr h="286935">
                <a:tc>
                  <a:txBody>
                    <a:bodyPr/>
                    <a:lstStyle/>
                    <a:p>
                      <a:pPr algn="just" fontAlgn="t"/>
                      <a:r>
                        <a:rPr lang="en-IN" sz="1300">
                          <a:solidFill>
                            <a:srgbClr val="333333"/>
                          </a:solidFill>
                          <a:effectLst/>
                          <a:latin typeface="inter-regular"/>
                        </a:rPr>
                        <a:t>\0</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300" dirty="0">
                          <a:solidFill>
                            <a:srgbClr val="333333"/>
                          </a:solidFill>
                          <a:effectLst/>
                          <a:latin typeface="inter-regular"/>
                        </a:rPr>
                        <a:t>Null</a:t>
                      </a:r>
                    </a:p>
                  </a:txBody>
                  <a:tcPr marL="44176" marR="44176" marT="44176" marB="4417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12134415"/>
                  </a:ext>
                </a:extLst>
              </a:tr>
            </a:tbl>
          </a:graphicData>
        </a:graphic>
      </p:graphicFrame>
    </p:spTree>
    <p:extLst>
      <p:ext uri="{BB962C8B-B14F-4D97-AF65-F5344CB8AC3E}">
        <p14:creationId xmlns:p14="http://schemas.microsoft.com/office/powerpoint/2010/main" val="2152903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56FD-0119-45AA-B5AA-23A481426987}"/>
              </a:ext>
            </a:extLst>
          </p:cNvPr>
          <p:cNvSpPr>
            <a:spLocks noGrp="1"/>
          </p:cNvSpPr>
          <p:nvPr>
            <p:ph type="title"/>
          </p:nvPr>
        </p:nvSpPr>
        <p:spPr/>
        <p:txBody>
          <a:bodyPr/>
          <a:lstStyle/>
          <a:p>
            <a:r>
              <a:rPr lang="en-US" b="1" i="1" dirty="0"/>
              <a:t>Console I/O Functions:-</a:t>
            </a:r>
            <a:endParaRPr lang="en-IN" b="1" i="1" dirty="0"/>
          </a:p>
        </p:txBody>
      </p:sp>
      <p:sp>
        <p:nvSpPr>
          <p:cNvPr id="3" name="Content Placeholder 2">
            <a:extLst>
              <a:ext uri="{FF2B5EF4-FFF2-40B4-BE49-F238E27FC236}">
                <a16:creationId xmlns:a16="http://schemas.microsoft.com/office/drawing/2014/main" id="{9C93A843-BAAC-4832-9722-532369B3FC39}"/>
              </a:ext>
            </a:extLst>
          </p:cNvPr>
          <p:cNvSpPr>
            <a:spLocks noGrp="1"/>
          </p:cNvSpPr>
          <p:nvPr>
            <p:ph idx="1"/>
          </p:nvPr>
        </p:nvSpPr>
        <p:spPr>
          <a:xfrm>
            <a:off x="838200" y="1951597"/>
            <a:ext cx="10515600" cy="4351338"/>
          </a:xfrm>
        </p:spPr>
        <p:txBody>
          <a:bodyPr/>
          <a:lstStyle/>
          <a:p>
            <a:r>
              <a:rPr lang="en-US" dirty="0"/>
              <a:t>Classification of console I/O functions</a:t>
            </a:r>
          </a:p>
          <a:p>
            <a:pPr marL="0" indent="0">
              <a:buNone/>
            </a:pPr>
            <a:endParaRPr lang="en-US" dirty="0">
              <a:solidFill>
                <a:srgbClr val="00B050"/>
              </a:solidFill>
            </a:endParaRPr>
          </a:p>
        </p:txBody>
      </p:sp>
      <p:sp>
        <p:nvSpPr>
          <p:cNvPr id="4" name="Rectangle: Rounded Corners 3">
            <a:extLst>
              <a:ext uri="{FF2B5EF4-FFF2-40B4-BE49-F238E27FC236}">
                <a16:creationId xmlns:a16="http://schemas.microsoft.com/office/drawing/2014/main" id="{B1A4E2A8-6F2B-4CAD-9BB5-0A62E03EBDE3}"/>
              </a:ext>
            </a:extLst>
          </p:cNvPr>
          <p:cNvSpPr/>
          <p:nvPr/>
        </p:nvSpPr>
        <p:spPr>
          <a:xfrm>
            <a:off x="1913965" y="3119434"/>
            <a:ext cx="3074894" cy="13255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C00000"/>
                </a:solidFill>
              </a:rPr>
              <a:t>Formatted I/O</a:t>
            </a:r>
            <a:endParaRPr lang="en-IN" sz="3200" dirty="0">
              <a:solidFill>
                <a:srgbClr val="C00000"/>
              </a:solidFill>
            </a:endParaRPr>
          </a:p>
        </p:txBody>
      </p:sp>
      <p:sp>
        <p:nvSpPr>
          <p:cNvPr id="5" name="Rectangle: Rounded Corners 4">
            <a:extLst>
              <a:ext uri="{FF2B5EF4-FFF2-40B4-BE49-F238E27FC236}">
                <a16:creationId xmlns:a16="http://schemas.microsoft.com/office/drawing/2014/main" id="{E0250746-5E04-4E4D-83C4-57311C6153DC}"/>
              </a:ext>
            </a:extLst>
          </p:cNvPr>
          <p:cNvSpPr/>
          <p:nvPr/>
        </p:nvSpPr>
        <p:spPr>
          <a:xfrm>
            <a:off x="6584576" y="3119434"/>
            <a:ext cx="3074894" cy="13255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C00000"/>
                </a:solidFill>
              </a:rPr>
              <a:t>Unformatted I/O</a:t>
            </a:r>
            <a:endParaRPr lang="en-IN" sz="3200" dirty="0">
              <a:solidFill>
                <a:srgbClr val="C00000"/>
              </a:solidFill>
            </a:endParaRPr>
          </a:p>
        </p:txBody>
      </p:sp>
      <p:sp>
        <p:nvSpPr>
          <p:cNvPr id="6" name="Rectangle 5">
            <a:extLst>
              <a:ext uri="{FF2B5EF4-FFF2-40B4-BE49-F238E27FC236}">
                <a16:creationId xmlns:a16="http://schemas.microsoft.com/office/drawing/2014/main" id="{0BDEB7AB-2034-49EF-BECF-023FC8F44840}"/>
              </a:ext>
            </a:extLst>
          </p:cNvPr>
          <p:cNvSpPr/>
          <p:nvPr/>
        </p:nvSpPr>
        <p:spPr>
          <a:xfrm>
            <a:off x="2783542" y="4939269"/>
            <a:ext cx="1416423" cy="14346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b="1" i="1" dirty="0" err="1">
                <a:solidFill>
                  <a:srgbClr val="FFFF00"/>
                </a:solidFill>
              </a:rPr>
              <a:t>Scanf</a:t>
            </a:r>
            <a:r>
              <a:rPr lang="en-US" sz="2800" b="1" i="1" dirty="0">
                <a:solidFill>
                  <a:srgbClr val="FFFF00"/>
                </a:solidFill>
              </a:rPr>
              <a:t>()</a:t>
            </a:r>
          </a:p>
          <a:p>
            <a:pPr algn="ctr"/>
            <a:r>
              <a:rPr lang="en-US" sz="2800" b="1" i="1" dirty="0" err="1">
                <a:solidFill>
                  <a:srgbClr val="FFFF00"/>
                </a:solidFill>
              </a:rPr>
              <a:t>Printf</a:t>
            </a:r>
            <a:r>
              <a:rPr lang="en-US" sz="2800" b="1" i="1" dirty="0">
                <a:solidFill>
                  <a:srgbClr val="FFFF00"/>
                </a:solidFill>
              </a:rPr>
              <a:t>()</a:t>
            </a:r>
            <a:endParaRPr lang="en-IN" sz="2800" b="1" i="1" dirty="0">
              <a:solidFill>
                <a:srgbClr val="FFFF00"/>
              </a:solidFill>
            </a:endParaRPr>
          </a:p>
        </p:txBody>
      </p:sp>
      <p:sp>
        <p:nvSpPr>
          <p:cNvPr id="7" name="Rectangle 6">
            <a:extLst>
              <a:ext uri="{FF2B5EF4-FFF2-40B4-BE49-F238E27FC236}">
                <a16:creationId xmlns:a16="http://schemas.microsoft.com/office/drawing/2014/main" id="{4A120A6D-B697-4738-8632-A518D988099F}"/>
              </a:ext>
            </a:extLst>
          </p:cNvPr>
          <p:cNvSpPr/>
          <p:nvPr/>
        </p:nvSpPr>
        <p:spPr>
          <a:xfrm>
            <a:off x="7422776" y="4742329"/>
            <a:ext cx="1416423" cy="174554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i="1" dirty="0" err="1">
                <a:solidFill>
                  <a:srgbClr val="FFFF00"/>
                </a:solidFill>
              </a:rPr>
              <a:t>getchar</a:t>
            </a:r>
            <a:r>
              <a:rPr lang="en-US" sz="2000" b="1" i="1" dirty="0">
                <a:solidFill>
                  <a:srgbClr val="FFFF00"/>
                </a:solidFill>
              </a:rPr>
              <a:t>, </a:t>
            </a:r>
            <a:r>
              <a:rPr lang="en-US" sz="2000" b="1" i="1" dirty="0" err="1">
                <a:solidFill>
                  <a:srgbClr val="FFFF00"/>
                </a:solidFill>
              </a:rPr>
              <a:t>getch</a:t>
            </a:r>
            <a:r>
              <a:rPr lang="en-US" sz="2000" b="1" i="1" dirty="0">
                <a:solidFill>
                  <a:srgbClr val="FFFF00"/>
                </a:solidFill>
              </a:rPr>
              <a:t>, </a:t>
            </a:r>
            <a:r>
              <a:rPr lang="en-US" sz="2000" b="1" i="1" dirty="0" err="1">
                <a:solidFill>
                  <a:srgbClr val="FFFF00"/>
                </a:solidFill>
              </a:rPr>
              <a:t>getche</a:t>
            </a:r>
            <a:r>
              <a:rPr lang="en-US" sz="2000" b="1" i="1" dirty="0">
                <a:solidFill>
                  <a:srgbClr val="FFFF00"/>
                </a:solidFill>
              </a:rPr>
              <a:t> </a:t>
            </a:r>
            <a:r>
              <a:rPr lang="en-US" sz="2000" b="1" i="1" dirty="0" err="1">
                <a:solidFill>
                  <a:srgbClr val="FFFF00"/>
                </a:solidFill>
              </a:rPr>
              <a:t>putchar</a:t>
            </a:r>
            <a:r>
              <a:rPr lang="en-US" sz="2000" b="1" i="1" dirty="0">
                <a:solidFill>
                  <a:srgbClr val="FFFF00"/>
                </a:solidFill>
              </a:rPr>
              <a:t>, </a:t>
            </a:r>
            <a:r>
              <a:rPr lang="en-US" sz="2000" b="1" i="1" dirty="0" err="1">
                <a:solidFill>
                  <a:srgbClr val="FFFF00"/>
                </a:solidFill>
              </a:rPr>
              <a:t>putch</a:t>
            </a:r>
            <a:r>
              <a:rPr lang="en-US" sz="2000" b="1" i="1" dirty="0">
                <a:solidFill>
                  <a:srgbClr val="FFFF00"/>
                </a:solidFill>
              </a:rPr>
              <a:t>,</a:t>
            </a:r>
          </a:p>
          <a:p>
            <a:pPr algn="ctr"/>
            <a:r>
              <a:rPr lang="en-US" sz="2000" b="1" i="1" dirty="0">
                <a:solidFill>
                  <a:srgbClr val="FFFF00"/>
                </a:solidFill>
              </a:rPr>
              <a:t>gets ,puts</a:t>
            </a:r>
          </a:p>
        </p:txBody>
      </p:sp>
      <p:cxnSp>
        <p:nvCxnSpPr>
          <p:cNvPr id="9" name="Straight Arrow Connector 8">
            <a:extLst>
              <a:ext uri="{FF2B5EF4-FFF2-40B4-BE49-F238E27FC236}">
                <a16:creationId xmlns:a16="http://schemas.microsoft.com/office/drawing/2014/main" id="{FDAA91CE-C471-4731-8DCA-061DCC49C5E6}"/>
              </a:ext>
            </a:extLst>
          </p:cNvPr>
          <p:cNvCxnSpPr>
            <a:stCxn id="4" idx="2"/>
          </p:cNvCxnSpPr>
          <p:nvPr/>
        </p:nvCxnSpPr>
        <p:spPr>
          <a:xfrm>
            <a:off x="3451412" y="4444997"/>
            <a:ext cx="0" cy="49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8E90707-E8CD-4CE4-B5A1-152CCECDE2F8}"/>
              </a:ext>
            </a:extLst>
          </p:cNvPr>
          <p:cNvCxnSpPr/>
          <p:nvPr/>
        </p:nvCxnSpPr>
        <p:spPr>
          <a:xfrm>
            <a:off x="8130988" y="4444996"/>
            <a:ext cx="0" cy="494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10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6B4B-713D-4ABE-B39D-B6437688572D}"/>
              </a:ext>
            </a:extLst>
          </p:cNvPr>
          <p:cNvSpPr>
            <a:spLocks noGrp="1"/>
          </p:cNvSpPr>
          <p:nvPr>
            <p:ph type="title"/>
          </p:nvPr>
        </p:nvSpPr>
        <p:spPr/>
        <p:txBody>
          <a:bodyPr/>
          <a:lstStyle/>
          <a:p>
            <a:r>
              <a:rPr lang="en-IN" b="1" i="1" dirty="0"/>
              <a:t>Translator:-</a:t>
            </a:r>
          </a:p>
        </p:txBody>
      </p:sp>
      <p:sp>
        <p:nvSpPr>
          <p:cNvPr id="3" name="Content Placeholder 2">
            <a:extLst>
              <a:ext uri="{FF2B5EF4-FFF2-40B4-BE49-F238E27FC236}">
                <a16:creationId xmlns:a16="http://schemas.microsoft.com/office/drawing/2014/main" id="{B937827F-963B-49C6-BEA0-7E803BE62F1E}"/>
              </a:ext>
            </a:extLst>
          </p:cNvPr>
          <p:cNvSpPr>
            <a:spLocks noGrp="1"/>
          </p:cNvSpPr>
          <p:nvPr>
            <p:ph idx="1"/>
          </p:nvPr>
        </p:nvSpPr>
        <p:spPr/>
        <p:txBody>
          <a:bodyPr/>
          <a:lstStyle/>
          <a:p>
            <a:r>
              <a:rPr lang="en-IN" b="1" dirty="0">
                <a:solidFill>
                  <a:schemeClr val="tx1"/>
                </a:solidFill>
              </a:rPr>
              <a:t>Assembler</a:t>
            </a:r>
            <a:r>
              <a:rPr lang="en-IN" dirty="0">
                <a:solidFill>
                  <a:schemeClr val="tx1"/>
                </a:solidFill>
              </a:rPr>
              <a:t>:-Used by assembly language.</a:t>
            </a:r>
          </a:p>
          <a:p>
            <a:r>
              <a:rPr lang="en-IN" b="1" dirty="0">
                <a:solidFill>
                  <a:schemeClr val="tx1"/>
                </a:solidFill>
              </a:rPr>
              <a:t>Compiler</a:t>
            </a:r>
            <a:r>
              <a:rPr lang="en-IN" dirty="0">
                <a:solidFill>
                  <a:schemeClr val="tx1"/>
                </a:solidFill>
              </a:rPr>
              <a:t>:-used by C ,C++(translation, linking ,loading),Covert complete program &amp; run (object code is created)</a:t>
            </a:r>
          </a:p>
          <a:p>
            <a:r>
              <a:rPr lang="en-IN" b="1" dirty="0">
                <a:solidFill>
                  <a:schemeClr val="tx1"/>
                </a:solidFill>
              </a:rPr>
              <a:t>Interpreter</a:t>
            </a:r>
            <a:r>
              <a:rPr lang="en-IN" dirty="0">
                <a:solidFill>
                  <a:schemeClr val="tx1"/>
                </a:solidFill>
              </a:rPr>
              <a:t>:-line by line conversion only translation(not object code )</a:t>
            </a:r>
          </a:p>
        </p:txBody>
      </p:sp>
    </p:spTree>
    <p:extLst>
      <p:ext uri="{BB962C8B-B14F-4D97-AF65-F5344CB8AC3E}">
        <p14:creationId xmlns:p14="http://schemas.microsoft.com/office/powerpoint/2010/main" val="22746925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6F4A-6879-4BF4-A8E4-45B97A5149D5}"/>
              </a:ext>
            </a:extLst>
          </p:cNvPr>
          <p:cNvSpPr>
            <a:spLocks noGrp="1"/>
          </p:cNvSpPr>
          <p:nvPr>
            <p:ph type="title"/>
          </p:nvPr>
        </p:nvSpPr>
        <p:spPr/>
        <p:txBody>
          <a:bodyPr/>
          <a:lstStyle/>
          <a:p>
            <a:r>
              <a:rPr lang="en-US" b="1" i="1" dirty="0"/>
              <a:t>Input Data:-</a:t>
            </a:r>
            <a:endParaRPr lang="en-IN" b="1" i="1" dirty="0"/>
          </a:p>
        </p:txBody>
      </p:sp>
      <p:sp>
        <p:nvSpPr>
          <p:cNvPr id="3" name="Content Placeholder 2">
            <a:extLst>
              <a:ext uri="{FF2B5EF4-FFF2-40B4-BE49-F238E27FC236}">
                <a16:creationId xmlns:a16="http://schemas.microsoft.com/office/drawing/2014/main" id="{A44C2705-78BA-4529-A5CC-E6AF2BAB5BE1}"/>
              </a:ext>
            </a:extLst>
          </p:cNvPr>
          <p:cNvSpPr>
            <a:spLocks noGrp="1"/>
          </p:cNvSpPr>
          <p:nvPr>
            <p:ph idx="1"/>
          </p:nvPr>
        </p:nvSpPr>
        <p:spPr/>
        <p:txBody>
          <a:bodyPr/>
          <a:lstStyle/>
          <a:p>
            <a:r>
              <a:rPr lang="en-US" dirty="0"/>
              <a:t>The field specification for reading an input number is </a:t>
            </a:r>
            <a:r>
              <a:rPr lang="en-US" b="1" i="1" dirty="0">
                <a:highlight>
                  <a:srgbClr val="FFFF00"/>
                </a:highlight>
              </a:rPr>
              <a:t>:-%wd</a:t>
            </a:r>
          </a:p>
          <a:p>
            <a:r>
              <a:rPr lang="en-US" b="1" i="1" dirty="0">
                <a:highlight>
                  <a:srgbClr val="FFFF00"/>
                </a:highlight>
              </a:rPr>
              <a:t>W:- [is optional] is  an integer number which specifies the field width of the number to be read.</a:t>
            </a:r>
            <a:endParaRPr lang="en-IN" b="1" i="1" dirty="0">
              <a:highlight>
                <a:srgbClr val="FFFF00"/>
              </a:highlight>
            </a:endParaRPr>
          </a:p>
        </p:txBody>
      </p:sp>
    </p:spTree>
    <p:extLst>
      <p:ext uri="{BB962C8B-B14F-4D97-AF65-F5344CB8AC3E}">
        <p14:creationId xmlns:p14="http://schemas.microsoft.com/office/powerpoint/2010/main" val="1920463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E70A-BEED-4EF0-ABDC-9D1A90682120}"/>
              </a:ext>
            </a:extLst>
          </p:cNvPr>
          <p:cNvSpPr>
            <a:spLocks noGrp="1"/>
          </p:cNvSpPr>
          <p:nvPr>
            <p:ph type="title"/>
          </p:nvPr>
        </p:nvSpPr>
        <p:spPr/>
        <p:txBody>
          <a:bodyPr>
            <a:normAutofit fontScale="90000"/>
          </a:bodyPr>
          <a:lstStyle/>
          <a:p>
            <a:r>
              <a:rPr lang="en-US" b="1" i="1" dirty="0">
                <a:solidFill>
                  <a:srgbClr val="273239"/>
                </a:solidFill>
                <a:effectLst/>
                <a:latin typeface="+mn-lt"/>
              </a:rPr>
              <a:t>Operator Precedence and Associativity in C</a:t>
            </a:r>
            <a:br>
              <a:rPr lang="en-US" b="1" i="1" dirty="0">
                <a:solidFill>
                  <a:srgbClr val="273239"/>
                </a:solidFill>
                <a:effectLst/>
                <a:latin typeface="+mn-lt"/>
              </a:rPr>
            </a:br>
            <a:endParaRPr lang="en-IN" b="1" i="1" dirty="0">
              <a:latin typeface="+mn-lt"/>
            </a:endParaRPr>
          </a:p>
        </p:txBody>
      </p:sp>
      <p:sp>
        <p:nvSpPr>
          <p:cNvPr id="3" name="Content Placeholder 2">
            <a:extLst>
              <a:ext uri="{FF2B5EF4-FFF2-40B4-BE49-F238E27FC236}">
                <a16:creationId xmlns:a16="http://schemas.microsoft.com/office/drawing/2014/main" id="{3AC425B3-1934-4202-BF09-7CCA5F2DF5AE}"/>
              </a:ext>
            </a:extLst>
          </p:cNvPr>
          <p:cNvSpPr>
            <a:spLocks noGrp="1"/>
          </p:cNvSpPr>
          <p:nvPr>
            <p:ph idx="1"/>
          </p:nvPr>
        </p:nvSpPr>
        <p:spPr/>
        <p:txBody>
          <a:bodyPr/>
          <a:lstStyle/>
          <a:p>
            <a:r>
              <a:rPr lang="en-US" b="1" i="0" u="sng" dirty="0">
                <a:solidFill>
                  <a:srgbClr val="273239"/>
                </a:solidFill>
                <a:effectLst/>
                <a:latin typeface="urw-din"/>
              </a:rPr>
              <a:t>Operator precedence</a:t>
            </a:r>
            <a:r>
              <a:rPr lang="en-US" b="0" i="0" dirty="0">
                <a:solidFill>
                  <a:srgbClr val="273239"/>
                </a:solidFill>
                <a:effectLst/>
                <a:latin typeface="urw-din"/>
              </a:rPr>
              <a:t> determines which operator is performed first in an expression with more than one operators with different precedence.</a:t>
            </a:r>
          </a:p>
          <a:p>
            <a:r>
              <a:rPr lang="en-US" b="1" i="0" u="sng" dirty="0">
                <a:solidFill>
                  <a:srgbClr val="273239"/>
                </a:solidFill>
                <a:effectLst/>
                <a:latin typeface="urw-din"/>
              </a:rPr>
              <a:t>Operators Associativity</a:t>
            </a:r>
            <a:r>
              <a:rPr lang="en-US" b="0" i="0" dirty="0">
                <a:solidFill>
                  <a:srgbClr val="273239"/>
                </a:solidFill>
                <a:effectLst/>
                <a:latin typeface="urw-din"/>
              </a:rPr>
              <a:t> is used when two operators of same precedence appear in an expression. Associativity can be either </a:t>
            </a:r>
            <a:r>
              <a:rPr lang="en-US" b="1" i="0" dirty="0">
                <a:solidFill>
                  <a:srgbClr val="273239"/>
                </a:solidFill>
                <a:effectLst/>
                <a:latin typeface="urw-din"/>
              </a:rPr>
              <a:t>L</a:t>
            </a:r>
            <a:r>
              <a:rPr lang="en-US" b="0" i="0" dirty="0">
                <a:solidFill>
                  <a:srgbClr val="273239"/>
                </a:solidFill>
                <a:effectLst/>
                <a:latin typeface="urw-din"/>
              </a:rPr>
              <a:t>eft</a:t>
            </a:r>
            <a:r>
              <a:rPr lang="en-US" b="1" i="0" dirty="0">
                <a:solidFill>
                  <a:srgbClr val="273239"/>
                </a:solidFill>
                <a:effectLst/>
                <a:latin typeface="urw-din"/>
              </a:rPr>
              <a:t> t</a:t>
            </a:r>
            <a:r>
              <a:rPr lang="en-US" b="0" i="0" dirty="0">
                <a:solidFill>
                  <a:srgbClr val="273239"/>
                </a:solidFill>
                <a:effectLst/>
                <a:latin typeface="urw-din"/>
              </a:rPr>
              <a:t>o </a:t>
            </a:r>
            <a:r>
              <a:rPr lang="en-US" b="1" i="0" dirty="0">
                <a:solidFill>
                  <a:srgbClr val="273239"/>
                </a:solidFill>
                <a:effectLst/>
                <a:latin typeface="urw-din"/>
              </a:rPr>
              <a:t>R</a:t>
            </a:r>
            <a:r>
              <a:rPr lang="en-US" b="0" i="0" dirty="0">
                <a:solidFill>
                  <a:srgbClr val="273239"/>
                </a:solidFill>
                <a:effectLst/>
                <a:latin typeface="urw-din"/>
              </a:rPr>
              <a:t>ight or</a:t>
            </a:r>
            <a:r>
              <a:rPr lang="en-US" b="1" i="0" dirty="0">
                <a:solidFill>
                  <a:srgbClr val="273239"/>
                </a:solidFill>
                <a:effectLst/>
                <a:latin typeface="urw-din"/>
              </a:rPr>
              <a:t> R</a:t>
            </a:r>
            <a:r>
              <a:rPr lang="en-US" b="0" i="0" dirty="0">
                <a:solidFill>
                  <a:srgbClr val="273239"/>
                </a:solidFill>
                <a:effectLst/>
                <a:latin typeface="urw-din"/>
              </a:rPr>
              <a:t>ight</a:t>
            </a:r>
            <a:r>
              <a:rPr lang="en-US" b="1" i="0" dirty="0">
                <a:solidFill>
                  <a:srgbClr val="273239"/>
                </a:solidFill>
                <a:effectLst/>
                <a:latin typeface="urw-din"/>
              </a:rPr>
              <a:t> t</a:t>
            </a:r>
            <a:r>
              <a:rPr lang="en-US" b="0" i="0" dirty="0">
                <a:solidFill>
                  <a:srgbClr val="273239"/>
                </a:solidFill>
                <a:effectLst/>
                <a:latin typeface="urw-din"/>
              </a:rPr>
              <a:t>o </a:t>
            </a:r>
            <a:r>
              <a:rPr lang="en-US" b="1" i="0" dirty="0">
                <a:solidFill>
                  <a:srgbClr val="273239"/>
                </a:solidFill>
                <a:effectLst/>
                <a:latin typeface="urw-din"/>
              </a:rPr>
              <a:t>L</a:t>
            </a:r>
            <a:r>
              <a:rPr lang="en-US" b="0" i="0" dirty="0">
                <a:solidFill>
                  <a:srgbClr val="273239"/>
                </a:solidFill>
                <a:effectLst/>
                <a:latin typeface="urw-din"/>
              </a:rPr>
              <a:t>eft. </a:t>
            </a:r>
            <a:r>
              <a:rPr lang="en-US" dirty="0"/>
              <a:t/>
            </a:r>
            <a:br>
              <a:rPr lang="en-US" dirty="0"/>
            </a:br>
            <a:r>
              <a:rPr lang="en-US" b="1" i="0" dirty="0">
                <a:solidFill>
                  <a:srgbClr val="273239"/>
                </a:solidFill>
                <a:effectLst/>
                <a:latin typeface="urw-din"/>
              </a:rPr>
              <a:t>For example:</a:t>
            </a:r>
            <a:r>
              <a:rPr lang="en-US" b="0" i="0" dirty="0">
                <a:solidFill>
                  <a:srgbClr val="273239"/>
                </a:solidFill>
                <a:effectLst/>
                <a:latin typeface="urw-din"/>
              </a:rPr>
              <a:t> ‘*’ and ‘/’ have same precedence and their associativity is </a:t>
            </a:r>
            <a:r>
              <a:rPr lang="en-US" b="1" i="0" dirty="0">
                <a:solidFill>
                  <a:srgbClr val="273239"/>
                </a:solidFill>
                <a:effectLst/>
                <a:latin typeface="urw-din"/>
              </a:rPr>
              <a:t>L</a:t>
            </a:r>
            <a:r>
              <a:rPr lang="en-US" b="0" i="0" dirty="0">
                <a:solidFill>
                  <a:srgbClr val="273239"/>
                </a:solidFill>
                <a:effectLst/>
                <a:latin typeface="urw-din"/>
              </a:rPr>
              <a:t>eft</a:t>
            </a:r>
            <a:r>
              <a:rPr lang="en-US" b="1" i="0" dirty="0">
                <a:solidFill>
                  <a:srgbClr val="273239"/>
                </a:solidFill>
                <a:effectLst/>
                <a:latin typeface="urw-din"/>
              </a:rPr>
              <a:t> t</a:t>
            </a:r>
            <a:r>
              <a:rPr lang="en-US" b="0" i="0" dirty="0">
                <a:solidFill>
                  <a:srgbClr val="273239"/>
                </a:solidFill>
                <a:effectLst/>
                <a:latin typeface="urw-din"/>
              </a:rPr>
              <a:t>o </a:t>
            </a:r>
            <a:r>
              <a:rPr lang="en-US" b="1" i="0" dirty="0">
                <a:solidFill>
                  <a:srgbClr val="273239"/>
                </a:solidFill>
                <a:effectLst/>
                <a:latin typeface="urw-din"/>
              </a:rPr>
              <a:t>R</a:t>
            </a:r>
            <a:r>
              <a:rPr lang="en-US" b="0" i="0" dirty="0">
                <a:solidFill>
                  <a:srgbClr val="273239"/>
                </a:solidFill>
                <a:effectLst/>
                <a:latin typeface="urw-din"/>
              </a:rPr>
              <a:t>ight, so the expression “100 / 10 * 10” is treated as “(100 / 10) * 10”.</a:t>
            </a:r>
            <a:endParaRPr lang="en-IN" dirty="0"/>
          </a:p>
        </p:txBody>
      </p:sp>
    </p:spTree>
    <p:extLst>
      <p:ext uri="{BB962C8B-B14F-4D97-AF65-F5344CB8AC3E}">
        <p14:creationId xmlns:p14="http://schemas.microsoft.com/office/powerpoint/2010/main" val="3043487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FD3A-BC74-43D3-8D27-14240D654395}"/>
              </a:ext>
            </a:extLst>
          </p:cNvPr>
          <p:cNvSpPr>
            <a:spLocks noGrp="1"/>
          </p:cNvSpPr>
          <p:nvPr>
            <p:ph type="title"/>
          </p:nvPr>
        </p:nvSpPr>
        <p:spPr/>
        <p:txBody>
          <a:bodyPr>
            <a:normAutofit fontScale="90000"/>
          </a:bodyPr>
          <a:lstStyle/>
          <a:p>
            <a:r>
              <a:rPr lang="en-US" b="1" i="0" dirty="0">
                <a:solidFill>
                  <a:srgbClr val="273239"/>
                </a:solidFill>
                <a:effectLst/>
                <a:latin typeface="sofia-pro"/>
              </a:rPr>
              <a:t>Operator Precedence and Associativity in C</a:t>
            </a:r>
            <a:br>
              <a:rPr lang="en-US" b="1" i="0" dirty="0">
                <a:solidFill>
                  <a:srgbClr val="273239"/>
                </a:solidFill>
                <a:effectLst/>
                <a:latin typeface="sofia-pro"/>
              </a:rPr>
            </a:br>
            <a:endParaRPr lang="en-IN" dirty="0"/>
          </a:p>
        </p:txBody>
      </p:sp>
      <p:pic>
        <p:nvPicPr>
          <p:cNvPr id="7" name="Content Placeholder 6">
            <a:extLst>
              <a:ext uri="{FF2B5EF4-FFF2-40B4-BE49-F238E27FC236}">
                <a16:creationId xmlns:a16="http://schemas.microsoft.com/office/drawing/2014/main" id="{E53E56CB-D321-494C-9DE1-88AD5B286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4" y="1201271"/>
            <a:ext cx="8588188" cy="4975692"/>
          </a:xfrm>
        </p:spPr>
      </p:pic>
    </p:spTree>
    <p:extLst>
      <p:ext uri="{BB962C8B-B14F-4D97-AF65-F5344CB8AC3E}">
        <p14:creationId xmlns:p14="http://schemas.microsoft.com/office/powerpoint/2010/main" val="2462459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09F3FA-F08B-42BA-812A-517B0DA5D0FE}"/>
              </a:ext>
            </a:extLst>
          </p:cNvPr>
          <p:cNvSpPr txBox="1"/>
          <p:nvPr/>
        </p:nvSpPr>
        <p:spPr>
          <a:xfrm>
            <a:off x="987641" y="966199"/>
            <a:ext cx="6094520" cy="1508105"/>
          </a:xfrm>
          <a:prstGeom prst="rect">
            <a:avLst/>
          </a:prstGeom>
          <a:noFill/>
        </p:spPr>
        <p:txBody>
          <a:bodyPr wrap="square">
            <a:spAutoFit/>
          </a:bodyPr>
          <a:lstStyle/>
          <a:p>
            <a:endParaRPr lang="en-IN" sz="2000" b="1" i="1" dirty="0"/>
          </a:p>
          <a:p>
            <a:r>
              <a:rPr lang="en-US" sz="2000" b="1" i="1" dirty="0"/>
              <a:t> </a:t>
            </a:r>
            <a:r>
              <a:rPr lang="en-US" sz="3200" b="1" i="1" dirty="0"/>
              <a:t>Control Flow:-</a:t>
            </a:r>
          </a:p>
          <a:p>
            <a:endParaRPr lang="en-US" sz="2000" dirty="0"/>
          </a:p>
          <a:p>
            <a:endParaRPr lang="en-IN" sz="2000" b="1" i="1" dirty="0"/>
          </a:p>
        </p:txBody>
      </p:sp>
      <p:sp>
        <p:nvSpPr>
          <p:cNvPr id="2" name="TextBox 1">
            <a:extLst>
              <a:ext uri="{FF2B5EF4-FFF2-40B4-BE49-F238E27FC236}">
                <a16:creationId xmlns:a16="http://schemas.microsoft.com/office/drawing/2014/main" id="{1C87E0B5-0BFB-4474-94A9-AC68F07D195E}"/>
              </a:ext>
            </a:extLst>
          </p:cNvPr>
          <p:cNvSpPr txBox="1"/>
          <p:nvPr/>
        </p:nvSpPr>
        <p:spPr>
          <a:xfrm>
            <a:off x="1443318" y="2662518"/>
            <a:ext cx="6094520" cy="1477328"/>
          </a:xfrm>
          <a:prstGeom prst="rect">
            <a:avLst/>
          </a:prstGeom>
          <a:noFill/>
        </p:spPr>
        <p:txBody>
          <a:bodyPr wrap="square" rtlCol="0">
            <a:spAutoFit/>
          </a:bodyPr>
          <a:lstStyle/>
          <a:p>
            <a:pPr marL="342900" indent="-342900">
              <a:buAutoNum type="arabicParenR"/>
            </a:pPr>
            <a:r>
              <a:rPr lang="en-US" b="1" dirty="0"/>
              <a:t>A C program executes one command after another from top to bottom.</a:t>
            </a:r>
          </a:p>
          <a:p>
            <a:r>
              <a:rPr lang="en-US" b="1" i="1" dirty="0"/>
              <a:t>2) </a:t>
            </a:r>
            <a:r>
              <a:rPr lang="en-US" b="1" i="1" dirty="0">
                <a:solidFill>
                  <a:schemeClr val="bg2">
                    <a:lumMod val="10000"/>
                  </a:schemeClr>
                </a:solidFill>
              </a:rPr>
              <a:t>Is there any thing that altering the flow of the program.</a:t>
            </a:r>
          </a:p>
          <a:p>
            <a:r>
              <a:rPr lang="en-US" b="1" i="1" dirty="0">
                <a:solidFill>
                  <a:schemeClr val="bg2">
                    <a:lumMod val="10000"/>
                  </a:schemeClr>
                </a:solidFill>
              </a:rPr>
              <a:t>  Repeating commands according to the different statement.</a:t>
            </a:r>
          </a:p>
          <a:p>
            <a:r>
              <a:rPr lang="en-US" b="1" i="1" dirty="0">
                <a:solidFill>
                  <a:schemeClr val="bg2">
                    <a:lumMod val="10000"/>
                  </a:schemeClr>
                </a:solidFill>
              </a:rPr>
              <a:t>3)I need control the flow of my program</a:t>
            </a:r>
            <a:endParaRPr lang="en-IN" b="1" i="1" dirty="0">
              <a:solidFill>
                <a:schemeClr val="bg2">
                  <a:lumMod val="10000"/>
                </a:schemeClr>
              </a:solidFill>
            </a:endParaRPr>
          </a:p>
        </p:txBody>
      </p:sp>
    </p:spTree>
    <p:extLst>
      <p:ext uri="{BB962C8B-B14F-4D97-AF65-F5344CB8AC3E}">
        <p14:creationId xmlns:p14="http://schemas.microsoft.com/office/powerpoint/2010/main" val="29393957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7120-31AC-4D2C-819E-09EC7C7BF271}"/>
              </a:ext>
            </a:extLst>
          </p:cNvPr>
          <p:cNvSpPr>
            <a:spLocks noGrp="1"/>
          </p:cNvSpPr>
          <p:nvPr>
            <p:ph type="title"/>
          </p:nvPr>
        </p:nvSpPr>
        <p:spPr/>
        <p:txBody>
          <a:bodyPr/>
          <a:lstStyle/>
          <a:p>
            <a:r>
              <a:rPr lang="en-US" b="1" i="1" dirty="0"/>
              <a:t>C Control Statements:-</a:t>
            </a:r>
            <a:endParaRPr lang="en-IN" b="1" i="1" dirty="0"/>
          </a:p>
        </p:txBody>
      </p:sp>
      <p:sp>
        <p:nvSpPr>
          <p:cNvPr id="3" name="Content Placeholder 2">
            <a:extLst>
              <a:ext uri="{FF2B5EF4-FFF2-40B4-BE49-F238E27FC236}">
                <a16:creationId xmlns:a16="http://schemas.microsoft.com/office/drawing/2014/main" id="{58CA383B-FA24-4142-A2C0-8DC680567510}"/>
              </a:ext>
            </a:extLst>
          </p:cNvPr>
          <p:cNvSpPr>
            <a:spLocks noGrp="1"/>
          </p:cNvSpPr>
          <p:nvPr>
            <p:ph idx="1"/>
          </p:nvPr>
        </p:nvSpPr>
        <p:spPr/>
        <p:txBody>
          <a:bodyPr/>
          <a:lstStyle/>
          <a:p>
            <a:r>
              <a:rPr lang="en-US" dirty="0">
                <a:solidFill>
                  <a:schemeClr val="tx2">
                    <a:lumMod val="75000"/>
                  </a:schemeClr>
                </a:solidFill>
                <a:highlight>
                  <a:srgbClr val="008080"/>
                </a:highlight>
              </a:rPr>
              <a:t>Decision &amp; Selection Control Statements</a:t>
            </a:r>
            <a:r>
              <a:rPr lang="en-US" dirty="0">
                <a:solidFill>
                  <a:schemeClr val="tx2">
                    <a:lumMod val="75000"/>
                  </a:schemeClr>
                </a:solidFill>
              </a:rPr>
              <a:t>:-if –else , switch case, conditional operators</a:t>
            </a:r>
          </a:p>
          <a:p>
            <a:r>
              <a:rPr lang="en-US" dirty="0">
                <a:solidFill>
                  <a:schemeClr val="tx2">
                    <a:lumMod val="75000"/>
                  </a:schemeClr>
                </a:solidFill>
                <a:highlight>
                  <a:srgbClr val="008080"/>
                </a:highlight>
              </a:rPr>
              <a:t>Looping</a:t>
            </a:r>
            <a:r>
              <a:rPr lang="en-US" dirty="0">
                <a:solidFill>
                  <a:schemeClr val="tx2">
                    <a:lumMod val="75000"/>
                  </a:schemeClr>
                </a:solidFill>
              </a:rPr>
              <a:t> :-While, do—while, for</a:t>
            </a:r>
          </a:p>
          <a:p>
            <a:r>
              <a:rPr lang="en-US" dirty="0">
                <a:solidFill>
                  <a:schemeClr val="tx2">
                    <a:lumMod val="75000"/>
                  </a:schemeClr>
                </a:solidFill>
                <a:highlight>
                  <a:srgbClr val="008080"/>
                </a:highlight>
              </a:rPr>
              <a:t>Branching</a:t>
            </a:r>
            <a:r>
              <a:rPr lang="en-US" dirty="0">
                <a:solidFill>
                  <a:schemeClr val="tx2">
                    <a:lumMod val="75000"/>
                  </a:schemeClr>
                </a:solidFill>
              </a:rPr>
              <a:t> :-break, continue, return, </a:t>
            </a:r>
            <a:r>
              <a:rPr lang="en-US" dirty="0" err="1">
                <a:solidFill>
                  <a:schemeClr val="tx2">
                    <a:lumMod val="75000"/>
                  </a:schemeClr>
                </a:solidFill>
              </a:rPr>
              <a:t>goto</a:t>
            </a:r>
            <a:endParaRPr lang="en-US" dirty="0">
              <a:solidFill>
                <a:schemeClr val="tx2">
                  <a:lumMod val="75000"/>
                </a:schemeClr>
              </a:solidFill>
            </a:endParaRPr>
          </a:p>
          <a:p>
            <a:endParaRPr lang="en-IN" dirty="0"/>
          </a:p>
        </p:txBody>
      </p:sp>
    </p:spTree>
    <p:extLst>
      <p:ext uri="{BB962C8B-B14F-4D97-AF65-F5344CB8AC3E}">
        <p14:creationId xmlns:p14="http://schemas.microsoft.com/office/powerpoint/2010/main" val="3962155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105A-5285-4A80-A679-608284CDB73D}"/>
              </a:ext>
            </a:extLst>
          </p:cNvPr>
          <p:cNvSpPr>
            <a:spLocks noGrp="1"/>
          </p:cNvSpPr>
          <p:nvPr>
            <p:ph type="title"/>
          </p:nvPr>
        </p:nvSpPr>
        <p:spPr/>
        <p:txBody>
          <a:bodyPr>
            <a:normAutofit/>
          </a:bodyPr>
          <a:lstStyle/>
          <a:p>
            <a:r>
              <a:rPr lang="en-US" b="1" i="1" dirty="0">
                <a:solidFill>
                  <a:schemeClr val="bg2">
                    <a:lumMod val="10000"/>
                  </a:schemeClr>
                </a:solidFill>
                <a:effectLst/>
                <a:latin typeface="erdana"/>
              </a:rPr>
              <a:t>C if else Statement</a:t>
            </a:r>
            <a:r>
              <a:rPr lang="en-US" b="0" i="0" dirty="0">
                <a:solidFill>
                  <a:srgbClr val="610B38"/>
                </a:solidFill>
                <a:effectLst/>
                <a:latin typeface="erdana"/>
              </a:rPr>
              <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BCF5D3-631F-4AC1-AC44-48EE1CE6AC78}"/>
              </a:ext>
            </a:extLst>
          </p:cNvPr>
          <p:cNvSpPr>
            <a:spLocks noGrp="1"/>
          </p:cNvSpPr>
          <p:nvPr>
            <p:ph idx="1"/>
          </p:nvPr>
        </p:nvSpPr>
        <p:spPr/>
        <p:txBody>
          <a:bodyPr>
            <a:normAutofit/>
          </a:bodyPr>
          <a:lstStyle/>
          <a:p>
            <a:pPr algn="just"/>
            <a:r>
              <a:rPr lang="en-US" b="0" i="0" dirty="0">
                <a:solidFill>
                  <a:srgbClr val="333333"/>
                </a:solidFill>
                <a:effectLst/>
                <a:latin typeface="inter-regular"/>
              </a:rPr>
              <a:t>The if-else statement in C is used to perform the operations based on some specific condition. The operations specified in if block are executed if and only if the given condition is true.</a:t>
            </a:r>
          </a:p>
          <a:p>
            <a:pPr algn="just"/>
            <a:r>
              <a:rPr lang="en-US" b="0" i="0" dirty="0">
                <a:solidFill>
                  <a:srgbClr val="333333"/>
                </a:solidFill>
                <a:effectLst/>
                <a:latin typeface="inter-regular"/>
              </a:rPr>
              <a:t>There are the following variants of if statement in C language.</a:t>
            </a:r>
          </a:p>
          <a:p>
            <a:pPr algn="just">
              <a:buFont typeface="Arial" panose="020B0604020202020204" pitchFamily="34" charset="0"/>
              <a:buChar char="•"/>
            </a:pPr>
            <a:r>
              <a:rPr lang="en-US" b="0" i="0" dirty="0">
                <a:solidFill>
                  <a:srgbClr val="000000"/>
                </a:solidFill>
                <a:effectLst/>
                <a:latin typeface="inter-regular"/>
              </a:rPr>
              <a:t>If statement</a:t>
            </a:r>
          </a:p>
          <a:p>
            <a:pPr algn="just">
              <a:buFont typeface="Arial" panose="020B0604020202020204" pitchFamily="34" charset="0"/>
              <a:buChar char="•"/>
            </a:pPr>
            <a:r>
              <a:rPr lang="en-US" b="0" i="0" dirty="0">
                <a:solidFill>
                  <a:srgbClr val="000000"/>
                </a:solidFill>
                <a:effectLst/>
                <a:latin typeface="inter-regular"/>
              </a:rPr>
              <a:t>If-else statement</a:t>
            </a:r>
          </a:p>
          <a:p>
            <a:pPr algn="just">
              <a:buFont typeface="Arial" panose="020B0604020202020204" pitchFamily="34" charset="0"/>
              <a:buChar char="•"/>
            </a:pPr>
            <a:r>
              <a:rPr lang="en-US" b="0" i="0" dirty="0">
                <a:solidFill>
                  <a:srgbClr val="000000"/>
                </a:solidFill>
                <a:effectLst/>
                <a:latin typeface="inter-regular"/>
              </a:rPr>
              <a:t>If else-if ladder</a:t>
            </a:r>
          </a:p>
          <a:p>
            <a:pPr algn="just">
              <a:buFont typeface="Arial" panose="020B0604020202020204" pitchFamily="34" charset="0"/>
              <a:buChar char="•"/>
            </a:pPr>
            <a:r>
              <a:rPr lang="en-US" b="0" i="0" dirty="0">
                <a:solidFill>
                  <a:srgbClr val="000000"/>
                </a:solidFill>
                <a:effectLst/>
                <a:latin typeface="inter-regular"/>
              </a:rPr>
              <a:t>Nested if</a:t>
            </a:r>
          </a:p>
          <a:p>
            <a:endParaRPr lang="en-IN" dirty="0"/>
          </a:p>
        </p:txBody>
      </p:sp>
    </p:spTree>
    <p:extLst>
      <p:ext uri="{BB962C8B-B14F-4D97-AF65-F5344CB8AC3E}">
        <p14:creationId xmlns:p14="http://schemas.microsoft.com/office/powerpoint/2010/main" val="2726423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266F-5EE3-4813-AB8D-947823108F5A}"/>
              </a:ext>
            </a:extLst>
          </p:cNvPr>
          <p:cNvSpPr>
            <a:spLocks noGrp="1"/>
          </p:cNvSpPr>
          <p:nvPr>
            <p:ph type="title"/>
          </p:nvPr>
        </p:nvSpPr>
        <p:spPr/>
        <p:txBody>
          <a:bodyPr>
            <a:normAutofit/>
          </a:bodyPr>
          <a:lstStyle/>
          <a:p>
            <a:r>
              <a:rPr lang="en-US" b="0" i="0" dirty="0">
                <a:solidFill>
                  <a:srgbClr val="610B38"/>
                </a:solidFill>
                <a:effectLst/>
                <a:latin typeface="erdana"/>
              </a:rPr>
              <a:t>If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F75A282-27F7-4EF9-8649-8799D3FFC9C0}"/>
              </a:ext>
            </a:extLst>
          </p:cNvPr>
          <p:cNvSpPr>
            <a:spLocks noGrp="1"/>
          </p:cNvSpPr>
          <p:nvPr>
            <p:ph idx="1"/>
          </p:nvPr>
        </p:nvSpPr>
        <p:spPr/>
        <p:txBody>
          <a:bodyPr/>
          <a:lstStyle/>
          <a:p>
            <a:pPr algn="just"/>
            <a:r>
              <a:rPr lang="en-US" b="0" i="0" dirty="0">
                <a:solidFill>
                  <a:srgbClr val="333333"/>
                </a:solidFill>
                <a:effectLst/>
                <a:latin typeface="inter-regular"/>
              </a:rPr>
              <a:t>The if statement is used to check some given condition and perform some operations depending upon the correctness of that condition. It is mostly used in the scenario where we need to perform the different operations for the different conditions. The syntax of the if statement is given below.</a:t>
            </a:r>
          </a:p>
          <a:p>
            <a:endParaRPr lang="en-IN" dirty="0"/>
          </a:p>
        </p:txBody>
      </p:sp>
      <p:sp>
        <p:nvSpPr>
          <p:cNvPr id="4" name="Rectangle 3">
            <a:extLst>
              <a:ext uri="{FF2B5EF4-FFF2-40B4-BE49-F238E27FC236}">
                <a16:creationId xmlns:a16="http://schemas.microsoft.com/office/drawing/2014/main" id="{87634A78-3930-4958-B2D2-28DAFD54CEB9}"/>
              </a:ext>
            </a:extLst>
          </p:cNvPr>
          <p:cNvSpPr/>
          <p:nvPr/>
        </p:nvSpPr>
        <p:spPr>
          <a:xfrm>
            <a:off x="2183907" y="4172505"/>
            <a:ext cx="3195961" cy="16778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b="1" i="0" dirty="0">
                <a:solidFill>
                  <a:srgbClr val="006699"/>
                </a:solidFill>
                <a:effectLst/>
                <a:latin typeface="inter-regular"/>
              </a:rPr>
              <a:t>if</a:t>
            </a:r>
            <a:r>
              <a:rPr lang="en-US" b="0" i="0" dirty="0">
                <a:solidFill>
                  <a:srgbClr val="000000"/>
                </a:solidFill>
                <a:effectLst/>
                <a:latin typeface="inter-regular"/>
              </a:rPr>
              <a:t>(expression){  </a:t>
            </a:r>
          </a:p>
          <a:p>
            <a:pPr algn="just"/>
            <a:r>
              <a:rPr lang="en-US" b="0" i="0" dirty="0">
                <a:solidFill>
                  <a:srgbClr val="008200"/>
                </a:solidFill>
                <a:effectLst/>
                <a:latin typeface="inter-regular"/>
              </a:rPr>
              <a:t>//code to be executed</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5441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4017-0C68-49F0-BECC-AB557DE4F3A2}"/>
              </a:ext>
            </a:extLst>
          </p:cNvPr>
          <p:cNvSpPr>
            <a:spLocks noGrp="1"/>
          </p:cNvSpPr>
          <p:nvPr>
            <p:ph type="title"/>
          </p:nvPr>
        </p:nvSpPr>
        <p:spPr/>
        <p:txBody>
          <a:bodyPr/>
          <a:lstStyle/>
          <a:p>
            <a:r>
              <a:rPr lang="en-US" b="1" i="0" dirty="0">
                <a:solidFill>
                  <a:srgbClr val="333333"/>
                </a:solidFill>
                <a:effectLst/>
                <a:latin typeface="inter-bold"/>
              </a:rPr>
              <a:t>Flowchart of if statement in C</a:t>
            </a:r>
            <a:endParaRPr lang="en-IN" dirty="0"/>
          </a:p>
        </p:txBody>
      </p:sp>
      <p:pic>
        <p:nvPicPr>
          <p:cNvPr id="2050" name="Picture 2" descr="if statement in c">
            <a:extLst>
              <a:ext uri="{FF2B5EF4-FFF2-40B4-BE49-F238E27FC236}">
                <a16:creationId xmlns:a16="http://schemas.microsoft.com/office/drawing/2014/main" id="{9268994F-237D-4A36-BEBF-70CD6E11AE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292" y="1825625"/>
            <a:ext cx="44571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3914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3DBD-A072-4AB0-9C46-8207E45259EC}"/>
              </a:ext>
            </a:extLst>
          </p:cNvPr>
          <p:cNvSpPr>
            <a:spLocks noGrp="1"/>
          </p:cNvSpPr>
          <p:nvPr>
            <p:ph type="title"/>
          </p:nvPr>
        </p:nvSpPr>
        <p:spPr/>
        <p:txBody>
          <a:bodyPr>
            <a:normAutofit/>
          </a:bodyPr>
          <a:lstStyle/>
          <a:p>
            <a:r>
              <a:rPr lang="en-US" b="0" i="0" dirty="0">
                <a:solidFill>
                  <a:srgbClr val="610B38"/>
                </a:solidFill>
                <a:effectLst/>
                <a:latin typeface="erdana"/>
              </a:rPr>
              <a:t>If-else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D65221A-8F38-4C74-9FFC-67F671E12CE4}"/>
              </a:ext>
            </a:extLst>
          </p:cNvPr>
          <p:cNvSpPr>
            <a:spLocks noGrp="1"/>
          </p:cNvSpPr>
          <p:nvPr>
            <p:ph idx="1"/>
          </p:nvPr>
        </p:nvSpPr>
        <p:spPr/>
        <p:txBody>
          <a:bodyPr/>
          <a:lstStyle/>
          <a:p>
            <a:pPr algn="just"/>
            <a:r>
              <a:rPr lang="en-US" b="0" i="0" dirty="0">
                <a:solidFill>
                  <a:srgbClr val="333333"/>
                </a:solidFill>
                <a:effectLst/>
                <a:latin typeface="inter-regular"/>
              </a:rPr>
              <a:t>The if-else statement is used to perform two operations for a single condition. </a:t>
            </a:r>
            <a:r>
              <a:rPr lang="en-US" b="1" i="0" dirty="0">
                <a:solidFill>
                  <a:srgbClr val="333333"/>
                </a:solidFill>
                <a:effectLst/>
                <a:latin typeface="inter-regular"/>
              </a:rPr>
              <a:t>The if-else statement is an extension to the if statement using which, we can perform two different operations,</a:t>
            </a:r>
            <a:r>
              <a:rPr lang="en-US" b="0" i="0" dirty="0">
                <a:solidFill>
                  <a:srgbClr val="333333"/>
                </a:solidFill>
                <a:effectLst/>
                <a:latin typeface="inter-regular"/>
              </a:rPr>
              <a:t> i.e., </a:t>
            </a:r>
            <a:r>
              <a:rPr lang="en-US" b="1" i="0" dirty="0">
                <a:solidFill>
                  <a:srgbClr val="333333"/>
                </a:solidFill>
                <a:effectLst/>
                <a:latin typeface="inter-regular"/>
              </a:rPr>
              <a:t>one is for the correctness of that condition(</a:t>
            </a:r>
            <a:r>
              <a:rPr lang="en-US" b="1" i="0" dirty="0" err="1">
                <a:solidFill>
                  <a:srgbClr val="333333"/>
                </a:solidFill>
                <a:effectLst/>
                <a:latin typeface="inter-regular"/>
              </a:rPr>
              <a:t>i.e</a:t>
            </a:r>
            <a:r>
              <a:rPr lang="en-US" b="1" i="0" dirty="0">
                <a:solidFill>
                  <a:srgbClr val="333333"/>
                </a:solidFill>
                <a:effectLst/>
                <a:latin typeface="inter-regular"/>
              </a:rPr>
              <a:t> true part), and the other is for the incorrectness of the condition(</a:t>
            </a:r>
            <a:r>
              <a:rPr lang="en-US" b="1" i="0" dirty="0" err="1">
                <a:solidFill>
                  <a:srgbClr val="333333"/>
                </a:solidFill>
                <a:effectLst/>
                <a:latin typeface="inter-regular"/>
              </a:rPr>
              <a:t>i.e</a:t>
            </a:r>
            <a:r>
              <a:rPr lang="en-US" b="1" i="0" dirty="0">
                <a:solidFill>
                  <a:srgbClr val="333333"/>
                </a:solidFill>
                <a:effectLst/>
                <a:latin typeface="inter-regular"/>
              </a:rPr>
              <a:t> false part)</a:t>
            </a:r>
            <a:r>
              <a:rPr lang="en-US" b="0" i="0" dirty="0">
                <a:solidFill>
                  <a:srgbClr val="333333"/>
                </a:solidFill>
                <a:effectLst/>
                <a:latin typeface="inter-regular"/>
              </a:rPr>
              <a:t>. Here, we must notice that if and else block cannot be executed simultaneously Using if-else statement is always preferable since it always invokes an otherwise case with every if condition.  </a:t>
            </a:r>
          </a:p>
          <a:p>
            <a:endParaRPr lang="en-IN" dirty="0"/>
          </a:p>
        </p:txBody>
      </p:sp>
    </p:spTree>
    <p:extLst>
      <p:ext uri="{BB962C8B-B14F-4D97-AF65-F5344CB8AC3E}">
        <p14:creationId xmlns:p14="http://schemas.microsoft.com/office/powerpoint/2010/main" val="3621589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C3CC-5224-43DA-A805-13F0C79CD709}"/>
              </a:ext>
            </a:extLst>
          </p:cNvPr>
          <p:cNvSpPr>
            <a:spLocks noGrp="1"/>
          </p:cNvSpPr>
          <p:nvPr>
            <p:ph type="title"/>
          </p:nvPr>
        </p:nvSpPr>
        <p:spPr/>
        <p:txBody>
          <a:bodyPr/>
          <a:lstStyle/>
          <a:p>
            <a:r>
              <a:rPr lang="en-US" dirty="0"/>
              <a:t>Syntax &amp; Flowchart of if---else</a:t>
            </a:r>
            <a:endParaRPr lang="en-IN" dirty="0"/>
          </a:p>
        </p:txBody>
      </p:sp>
      <p:pic>
        <p:nvPicPr>
          <p:cNvPr id="3076" name="Picture 4" descr="if-else statement in c">
            <a:extLst>
              <a:ext uri="{FF2B5EF4-FFF2-40B4-BE49-F238E27FC236}">
                <a16:creationId xmlns:a16="http://schemas.microsoft.com/office/drawing/2014/main" id="{690A57F2-48C1-4F03-B9F5-3574C9483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86112" y="1759104"/>
            <a:ext cx="3647445"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Top Corners One Rounded and One Snipped 5">
            <a:extLst>
              <a:ext uri="{FF2B5EF4-FFF2-40B4-BE49-F238E27FC236}">
                <a16:creationId xmlns:a16="http://schemas.microsoft.com/office/drawing/2014/main" id="{0C8527DF-841C-4785-8D8F-A0B178FD36CB}"/>
              </a:ext>
            </a:extLst>
          </p:cNvPr>
          <p:cNvSpPr/>
          <p:nvPr/>
        </p:nvSpPr>
        <p:spPr>
          <a:xfrm>
            <a:off x="2041863" y="2596211"/>
            <a:ext cx="3329127" cy="2535083"/>
          </a:xfrm>
          <a:prstGeom prst="snip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if</a:t>
            </a:r>
            <a:r>
              <a:rPr lang="en-US" b="0" i="0" dirty="0">
                <a:solidFill>
                  <a:srgbClr val="000000"/>
                </a:solidFill>
                <a:effectLst/>
                <a:latin typeface="inter-regular"/>
              </a:rPr>
              <a:t>(expression)</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a:t>
            </a:r>
            <a:r>
              <a:rPr lang="en-US" b="0" i="0" dirty="0" err="1">
                <a:solidFill>
                  <a:srgbClr val="008200"/>
                </a:solidFill>
                <a:effectLst/>
                <a:latin typeface="inter-regular"/>
              </a:rPr>
              <a:t>condiion</a:t>
            </a:r>
            <a:r>
              <a:rPr lang="en-US" b="0" i="0" dirty="0">
                <a:solidFill>
                  <a:srgbClr val="008200"/>
                </a:solidFill>
                <a:effectLst/>
                <a:latin typeface="inter-regular"/>
              </a:rPr>
              <a:t> is true</a:t>
            </a:r>
            <a:r>
              <a:rPr lang="en-US" b="0" i="0" dirty="0">
                <a:solidFill>
                  <a:srgbClr val="000000"/>
                </a:solidFill>
                <a:effectLst/>
                <a:latin typeface="inter-regular"/>
              </a:rPr>
              <a:t>  </a:t>
            </a:r>
          </a:p>
          <a:p>
            <a:pPr algn="just"/>
            <a:r>
              <a:rPr lang="en-US" b="0" i="0" dirty="0">
                <a:solidFill>
                  <a:srgbClr val="000000"/>
                </a:solidFill>
                <a:effectLst/>
                <a:latin typeface="inter-regular"/>
              </a:rPr>
              <a:t>}</a:t>
            </a:r>
          </a:p>
          <a:p>
            <a:pPr algn="just"/>
            <a:r>
              <a:rPr lang="en-US" b="1" i="0" dirty="0">
                <a:solidFill>
                  <a:srgbClr val="006699"/>
                </a:solidFill>
                <a:effectLst/>
                <a:latin typeface="inter-regular"/>
              </a:rPr>
              <a:t>else</a:t>
            </a:r>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condition is false</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386528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53A7C-F8E6-4914-A77F-3BFE4FFE68AA}"/>
              </a:ext>
            </a:extLst>
          </p:cNvPr>
          <p:cNvSpPr>
            <a:spLocks noGrp="1"/>
          </p:cNvSpPr>
          <p:nvPr>
            <p:ph type="title"/>
          </p:nvPr>
        </p:nvSpPr>
        <p:spPr/>
        <p:txBody>
          <a:bodyPr>
            <a:normAutofit/>
          </a:bodyPr>
          <a:lstStyle/>
          <a:p>
            <a:r>
              <a:rPr lang="en-US" sz="3200" b="1" i="1" u="sng" dirty="0"/>
              <a:t>What is Programming Language</a:t>
            </a:r>
            <a:endParaRPr lang="en-IN" sz="3200" b="1" i="1" u="sng" dirty="0"/>
          </a:p>
        </p:txBody>
      </p:sp>
      <p:sp>
        <p:nvSpPr>
          <p:cNvPr id="3" name="Content Placeholder 2">
            <a:extLst>
              <a:ext uri="{FF2B5EF4-FFF2-40B4-BE49-F238E27FC236}">
                <a16:creationId xmlns:a16="http://schemas.microsoft.com/office/drawing/2014/main" id="{CA9B78FF-1FD2-40ED-A19C-D2EA7C4C3A30}"/>
              </a:ext>
            </a:extLst>
          </p:cNvPr>
          <p:cNvSpPr>
            <a:spLocks noGrp="1"/>
          </p:cNvSpPr>
          <p:nvPr>
            <p:ph idx="1"/>
          </p:nvPr>
        </p:nvSpPr>
        <p:spPr/>
        <p:txBody>
          <a:bodyPr>
            <a:normAutofit/>
          </a:bodyPr>
          <a:lstStyle/>
          <a:p>
            <a:pPr marL="0" indent="0">
              <a:buNone/>
            </a:pPr>
            <a:r>
              <a:rPr lang="en-US" b="1" dirty="0">
                <a:solidFill>
                  <a:schemeClr val="tx1"/>
                </a:solidFill>
              </a:rPr>
              <a:t>Are Classified into two type:</a:t>
            </a:r>
          </a:p>
          <a:p>
            <a:pPr marL="0" indent="0">
              <a:buNone/>
            </a:pPr>
            <a:r>
              <a:rPr lang="en-US" b="1" dirty="0">
                <a:solidFill>
                  <a:schemeClr val="tx1"/>
                </a:solidFill>
              </a:rPr>
              <a:t>1)Low Level Language:-</a:t>
            </a:r>
          </a:p>
          <a:p>
            <a:pPr marL="0" indent="0">
              <a:buNone/>
            </a:pPr>
            <a:r>
              <a:rPr lang="en-US" b="1" dirty="0">
                <a:solidFill>
                  <a:schemeClr val="tx1"/>
                </a:solidFill>
              </a:rPr>
              <a:t>a)Machine Level Language:-combination of 0 zeros and 1</a:t>
            </a:r>
          </a:p>
          <a:p>
            <a:pPr marL="0" indent="0">
              <a:buNone/>
            </a:pPr>
            <a:r>
              <a:rPr lang="en-US" b="1" dirty="0">
                <a:solidFill>
                  <a:schemeClr val="tx1"/>
                </a:solidFill>
              </a:rPr>
              <a:t>b)Assembly Language:-some symbols called </a:t>
            </a:r>
            <a:r>
              <a:rPr lang="en-IN" b="1" i="1" dirty="0">
                <a:solidFill>
                  <a:schemeClr val="tx1"/>
                </a:solidFill>
                <a:effectLst/>
                <a:latin typeface="Arial" panose="020B0604020202020204" pitchFamily="34" charset="0"/>
              </a:rPr>
              <a:t>mnemonic</a:t>
            </a:r>
            <a:endParaRPr lang="en-US" b="1" i="1" dirty="0">
              <a:solidFill>
                <a:schemeClr val="tx1"/>
              </a:solidFill>
            </a:endParaRPr>
          </a:p>
          <a:p>
            <a:pPr marL="0" indent="0">
              <a:buNone/>
            </a:pPr>
            <a:r>
              <a:rPr lang="en-US" b="1" dirty="0">
                <a:solidFill>
                  <a:schemeClr val="tx1"/>
                </a:solidFill>
              </a:rPr>
              <a:t>-----------------------------------------------------------------</a:t>
            </a:r>
          </a:p>
          <a:p>
            <a:pPr marL="0" indent="0">
              <a:buNone/>
            </a:pPr>
            <a:r>
              <a:rPr lang="en-US" b="1" dirty="0">
                <a:solidFill>
                  <a:schemeClr val="tx1"/>
                </a:solidFill>
              </a:rPr>
              <a:t>2)High Level Language:-human readable language </a:t>
            </a:r>
            <a:r>
              <a:rPr lang="en-US" b="1" dirty="0" err="1">
                <a:solidFill>
                  <a:schemeClr val="tx1"/>
                </a:solidFill>
              </a:rPr>
              <a:t>i.e.English</a:t>
            </a:r>
            <a:endParaRPr lang="en-US" b="1" dirty="0">
              <a:solidFill>
                <a:schemeClr val="tx1"/>
              </a:solidFill>
            </a:endParaRPr>
          </a:p>
          <a:p>
            <a:pPr marL="0" indent="0">
              <a:buNone/>
            </a:pPr>
            <a:r>
              <a:rPr lang="en-US" b="1" dirty="0">
                <a:solidFill>
                  <a:schemeClr val="tx1"/>
                </a:solidFill>
              </a:rPr>
              <a:t>3)Middle Level Language:-</a:t>
            </a:r>
            <a:r>
              <a:rPr lang="en-US" b="1" dirty="0">
                <a:solidFill>
                  <a:schemeClr val="tx1"/>
                </a:solidFill>
                <a:highlight>
                  <a:srgbClr val="008080"/>
                </a:highlight>
              </a:rPr>
              <a:t>C Language</a:t>
            </a:r>
            <a:endParaRPr lang="en-IN" b="1" dirty="0">
              <a:solidFill>
                <a:schemeClr val="tx1"/>
              </a:solidFill>
              <a:highlight>
                <a:srgbClr val="008080"/>
              </a:highlight>
            </a:endParaRPr>
          </a:p>
        </p:txBody>
      </p:sp>
    </p:spTree>
    <p:extLst>
      <p:ext uri="{BB962C8B-B14F-4D97-AF65-F5344CB8AC3E}">
        <p14:creationId xmlns:p14="http://schemas.microsoft.com/office/powerpoint/2010/main" val="15813860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F702-85EA-4F06-9042-55D3CB9A8FF3}"/>
              </a:ext>
            </a:extLst>
          </p:cNvPr>
          <p:cNvSpPr>
            <a:spLocks noGrp="1"/>
          </p:cNvSpPr>
          <p:nvPr>
            <p:ph type="title"/>
          </p:nvPr>
        </p:nvSpPr>
        <p:spPr/>
        <p:txBody>
          <a:bodyPr>
            <a:normAutofit/>
          </a:bodyPr>
          <a:lstStyle/>
          <a:p>
            <a:r>
              <a:rPr lang="en-US" b="0" i="0" dirty="0">
                <a:solidFill>
                  <a:srgbClr val="610B38"/>
                </a:solidFill>
                <a:effectLst/>
                <a:latin typeface="erdana"/>
              </a:rPr>
              <a:t>If else-if ladder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0980F3F-BA53-473B-B084-889E05E454A6}"/>
              </a:ext>
            </a:extLst>
          </p:cNvPr>
          <p:cNvSpPr>
            <a:spLocks noGrp="1"/>
          </p:cNvSpPr>
          <p:nvPr>
            <p:ph idx="1"/>
          </p:nvPr>
        </p:nvSpPr>
        <p:spPr/>
        <p:txBody>
          <a:bodyPr/>
          <a:lstStyle/>
          <a:p>
            <a:pPr algn="just"/>
            <a:r>
              <a:rPr lang="en-US" b="0" i="0" dirty="0">
                <a:solidFill>
                  <a:srgbClr val="333333"/>
                </a:solidFill>
                <a:effectLst/>
                <a:latin typeface="inter-regular"/>
              </a:rPr>
              <a:t>The if-else-if ladder statement is an extension to the if-else statement. </a:t>
            </a:r>
            <a:r>
              <a:rPr lang="en-US" b="1" i="0" u="sng" dirty="0">
                <a:solidFill>
                  <a:srgbClr val="333333"/>
                </a:solidFill>
                <a:effectLst/>
                <a:latin typeface="inter-regular"/>
              </a:rPr>
              <a:t>It is used in the scenario where there are multiple cases to be performed for different conditions. In if-else-if ladder statement, if a condition is true then the statements defined in the if block will be executed, otherwise if some other condition is true then the statements defined in the else-if block will be executed, at the last if none of the condition is true then the statements defined in the else block will be executed. </a:t>
            </a:r>
          </a:p>
          <a:p>
            <a:endParaRPr lang="en-IN" dirty="0"/>
          </a:p>
        </p:txBody>
      </p:sp>
    </p:spTree>
    <p:extLst>
      <p:ext uri="{BB962C8B-B14F-4D97-AF65-F5344CB8AC3E}">
        <p14:creationId xmlns:p14="http://schemas.microsoft.com/office/powerpoint/2010/main" val="1432186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B3D3-EC6C-4468-890C-A0ACB1A421AF}"/>
              </a:ext>
            </a:extLst>
          </p:cNvPr>
          <p:cNvSpPr>
            <a:spLocks noGrp="1"/>
          </p:cNvSpPr>
          <p:nvPr>
            <p:ph type="title"/>
          </p:nvPr>
        </p:nvSpPr>
        <p:spPr>
          <a:xfrm>
            <a:off x="838200" y="191239"/>
            <a:ext cx="10515600" cy="1325563"/>
          </a:xfrm>
        </p:spPr>
        <p:txBody>
          <a:bodyPr/>
          <a:lstStyle/>
          <a:p>
            <a:r>
              <a:rPr lang="en-US" dirty="0"/>
              <a:t>Syntax &amp; Flowchart:-</a:t>
            </a:r>
            <a:endParaRPr lang="en-IN" dirty="0"/>
          </a:p>
        </p:txBody>
      </p:sp>
      <p:pic>
        <p:nvPicPr>
          <p:cNvPr id="4098" name="Picture 2" descr="if-else-if ladder statement in c">
            <a:extLst>
              <a:ext uri="{FF2B5EF4-FFF2-40B4-BE49-F238E27FC236}">
                <a16:creationId xmlns:a16="http://schemas.microsoft.com/office/drawing/2014/main" id="{377FB1A3-8FDE-49DF-A6C0-5D448468AD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605684" y="2161444"/>
            <a:ext cx="5340619" cy="403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4E936C2-34F6-471C-A050-96BC68EAB6A1}"/>
              </a:ext>
            </a:extLst>
          </p:cNvPr>
          <p:cNvSpPr/>
          <p:nvPr/>
        </p:nvSpPr>
        <p:spPr>
          <a:xfrm>
            <a:off x="977462" y="1743454"/>
            <a:ext cx="4332303" cy="44565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if</a:t>
            </a:r>
            <a:r>
              <a:rPr lang="en-US" b="0" i="0" dirty="0">
                <a:solidFill>
                  <a:srgbClr val="000000"/>
                </a:solidFill>
                <a:effectLst/>
                <a:latin typeface="inter-regular"/>
              </a:rPr>
              <a:t>(condition1)</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condition1 is true</a:t>
            </a:r>
            <a:r>
              <a:rPr lang="en-US" b="0" i="0" dirty="0">
                <a:solidFill>
                  <a:srgbClr val="000000"/>
                </a:solidFill>
                <a:effectLst/>
                <a:latin typeface="inter-regular"/>
              </a:rPr>
              <a:t>  </a:t>
            </a:r>
          </a:p>
          <a:p>
            <a:pPr algn="just"/>
            <a:r>
              <a:rPr lang="en-US" b="0" i="0" dirty="0">
                <a:solidFill>
                  <a:srgbClr val="000000"/>
                </a:solidFill>
                <a:effectLst/>
                <a:latin typeface="inter-regular"/>
              </a:rPr>
              <a:t>}</a:t>
            </a:r>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(condition2){  </a:t>
            </a:r>
          </a:p>
          <a:p>
            <a:pPr algn="just"/>
            <a:r>
              <a:rPr lang="en-US" b="0" i="0" dirty="0">
                <a:solidFill>
                  <a:srgbClr val="008200"/>
                </a:solidFill>
                <a:effectLst/>
                <a:latin typeface="inter-regular"/>
              </a:rPr>
              <a:t>//code to be executed if condition2 is true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else</a:t>
            </a:r>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(condition3){  </a:t>
            </a:r>
          </a:p>
          <a:p>
            <a:pPr algn="just"/>
            <a:r>
              <a:rPr lang="en-US" b="0" i="0" dirty="0">
                <a:solidFill>
                  <a:srgbClr val="008200"/>
                </a:solidFill>
                <a:effectLst/>
                <a:latin typeface="inter-regular"/>
              </a:rPr>
              <a:t>//code to be executed if condition3 is true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else</a:t>
            </a:r>
            <a:r>
              <a:rPr lang="en-US" b="0" i="0" dirty="0">
                <a:solidFill>
                  <a:srgbClr val="000000"/>
                </a:solidFill>
                <a:effectLst/>
                <a:latin typeface="inter-regular"/>
              </a:rPr>
              <a:t>{  </a:t>
            </a:r>
          </a:p>
          <a:p>
            <a:pPr algn="just"/>
            <a:r>
              <a:rPr lang="en-US" b="0" i="0" dirty="0">
                <a:solidFill>
                  <a:srgbClr val="008200"/>
                </a:solidFill>
                <a:effectLst/>
                <a:latin typeface="inter-regular"/>
              </a:rPr>
              <a:t>//code to be executed if all the conditions are false</a:t>
            </a:r>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802514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0D5D-D3AA-47D1-9EC7-548844D2F55E}"/>
              </a:ext>
            </a:extLst>
          </p:cNvPr>
          <p:cNvSpPr>
            <a:spLocks noGrp="1"/>
          </p:cNvSpPr>
          <p:nvPr>
            <p:ph type="title"/>
          </p:nvPr>
        </p:nvSpPr>
        <p:spPr/>
        <p:txBody>
          <a:bodyPr>
            <a:normAutofit/>
          </a:bodyPr>
          <a:lstStyle/>
          <a:p>
            <a:r>
              <a:rPr lang="en-US" dirty="0"/>
              <a:t>Nested if—else</a:t>
            </a:r>
            <a:br>
              <a:rPr lang="en-US" dirty="0"/>
            </a:br>
            <a:endParaRPr lang="en-IN" dirty="0"/>
          </a:p>
        </p:txBody>
      </p:sp>
      <p:sp>
        <p:nvSpPr>
          <p:cNvPr id="4" name="Rectangle 3">
            <a:extLst>
              <a:ext uri="{FF2B5EF4-FFF2-40B4-BE49-F238E27FC236}">
                <a16:creationId xmlns:a16="http://schemas.microsoft.com/office/drawing/2014/main" id="{074DB723-A327-4AD8-B740-7D0ED2A99521}"/>
              </a:ext>
            </a:extLst>
          </p:cNvPr>
          <p:cNvSpPr/>
          <p:nvPr/>
        </p:nvSpPr>
        <p:spPr>
          <a:xfrm>
            <a:off x="1775534" y="1917577"/>
            <a:ext cx="4083728" cy="39416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a:t>if(Condition1)//outer</a:t>
            </a:r>
          </a:p>
          <a:p>
            <a:r>
              <a:rPr lang="en-US" dirty="0"/>
              <a:t>{</a:t>
            </a:r>
          </a:p>
          <a:p>
            <a:r>
              <a:rPr lang="en-US" dirty="0"/>
              <a:t>if(Condition2)//inner</a:t>
            </a:r>
          </a:p>
          <a:p>
            <a:r>
              <a:rPr lang="en-US" dirty="0"/>
              <a:t>{</a:t>
            </a:r>
          </a:p>
          <a:p>
            <a:r>
              <a:rPr lang="en-US" dirty="0"/>
              <a:t>Statements;</a:t>
            </a:r>
          </a:p>
          <a:p>
            <a:r>
              <a:rPr lang="en-US" dirty="0"/>
              <a:t>else{</a:t>
            </a:r>
          </a:p>
          <a:p>
            <a:r>
              <a:rPr lang="en-US" dirty="0"/>
              <a:t>Statements;</a:t>
            </a:r>
          </a:p>
          <a:p>
            <a:r>
              <a:rPr lang="en-US" dirty="0"/>
              <a:t>}</a:t>
            </a:r>
          </a:p>
          <a:p>
            <a:endParaRPr lang="en-US" dirty="0"/>
          </a:p>
          <a:p>
            <a:r>
              <a:rPr lang="en-US" dirty="0"/>
              <a:t>if(condition3)</a:t>
            </a:r>
          </a:p>
          <a:p>
            <a:r>
              <a:rPr lang="en-US" dirty="0"/>
              <a:t>{-----}</a:t>
            </a:r>
          </a:p>
          <a:p>
            <a:r>
              <a:rPr lang="en-US" dirty="0"/>
              <a:t>else{</a:t>
            </a:r>
          </a:p>
          <a:p>
            <a:r>
              <a:rPr lang="en-US" dirty="0"/>
              <a:t>--------}</a:t>
            </a:r>
          </a:p>
          <a:p>
            <a:r>
              <a:rPr lang="en-US" dirty="0"/>
              <a:t>}</a:t>
            </a:r>
          </a:p>
          <a:p>
            <a:pPr algn="ctr"/>
            <a:endParaRPr lang="en-IN" dirty="0"/>
          </a:p>
        </p:txBody>
      </p:sp>
    </p:spTree>
    <p:extLst>
      <p:ext uri="{BB962C8B-B14F-4D97-AF65-F5344CB8AC3E}">
        <p14:creationId xmlns:p14="http://schemas.microsoft.com/office/powerpoint/2010/main" val="3490479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A897-F2A6-447D-8994-601231D93BFA}"/>
              </a:ext>
            </a:extLst>
          </p:cNvPr>
          <p:cNvSpPr>
            <a:spLocks noGrp="1"/>
          </p:cNvSpPr>
          <p:nvPr>
            <p:ph type="title"/>
          </p:nvPr>
        </p:nvSpPr>
        <p:spPr/>
        <p:txBody>
          <a:bodyPr>
            <a:normAutofit/>
          </a:bodyPr>
          <a:lstStyle/>
          <a:p>
            <a:r>
              <a:rPr lang="en-US" dirty="0"/>
              <a:t>Conditional Operator(Ternary Operator)</a:t>
            </a:r>
            <a:endParaRPr lang="en-IN" dirty="0"/>
          </a:p>
        </p:txBody>
      </p:sp>
      <p:sp>
        <p:nvSpPr>
          <p:cNvPr id="3" name="Content Placeholder 2">
            <a:extLst>
              <a:ext uri="{FF2B5EF4-FFF2-40B4-BE49-F238E27FC236}">
                <a16:creationId xmlns:a16="http://schemas.microsoft.com/office/drawing/2014/main" id="{5E97B4FC-33E5-4DCD-AC16-733EADEDDEFE}"/>
              </a:ext>
            </a:extLst>
          </p:cNvPr>
          <p:cNvSpPr>
            <a:spLocks noGrp="1"/>
          </p:cNvSpPr>
          <p:nvPr>
            <p:ph idx="1"/>
          </p:nvPr>
        </p:nvSpPr>
        <p:spPr/>
        <p:txBody>
          <a:bodyPr/>
          <a:lstStyle/>
          <a:p>
            <a:r>
              <a:rPr lang="en-US" dirty="0"/>
              <a:t> Syntax:-</a:t>
            </a:r>
          </a:p>
          <a:p>
            <a:r>
              <a:rPr lang="en-US" dirty="0"/>
              <a:t>Expression1 ?Expression 2 :Expression3</a:t>
            </a:r>
          </a:p>
          <a:p>
            <a:endParaRPr lang="en-US" dirty="0"/>
          </a:p>
          <a:p>
            <a:r>
              <a:rPr lang="en-US" dirty="0"/>
              <a:t>Max=(num1&gt;num2)? num1:num 2;</a:t>
            </a:r>
            <a:endParaRPr lang="en-IN" dirty="0"/>
          </a:p>
        </p:txBody>
      </p:sp>
    </p:spTree>
    <p:extLst>
      <p:ext uri="{BB962C8B-B14F-4D97-AF65-F5344CB8AC3E}">
        <p14:creationId xmlns:p14="http://schemas.microsoft.com/office/powerpoint/2010/main" val="587687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C872-13FE-48D0-BEF5-AAAE6A929053}"/>
              </a:ext>
            </a:extLst>
          </p:cNvPr>
          <p:cNvSpPr>
            <a:spLocks noGrp="1"/>
          </p:cNvSpPr>
          <p:nvPr>
            <p:ph type="title"/>
          </p:nvPr>
        </p:nvSpPr>
        <p:spPr/>
        <p:txBody>
          <a:bodyPr>
            <a:normAutofit/>
          </a:bodyPr>
          <a:lstStyle/>
          <a:p>
            <a:r>
              <a:rPr lang="en-US" b="0" i="0" dirty="0">
                <a:solidFill>
                  <a:srgbClr val="610B38"/>
                </a:solidFill>
                <a:effectLst/>
                <a:latin typeface="erdana"/>
              </a:rPr>
              <a:t>C Switch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EEF134E-E414-4E3F-BEED-F3622C18AEC4}"/>
              </a:ext>
            </a:extLst>
          </p:cNvPr>
          <p:cNvSpPr>
            <a:spLocks noGrp="1"/>
          </p:cNvSpPr>
          <p:nvPr>
            <p:ph idx="1"/>
          </p:nvPr>
        </p:nvSpPr>
        <p:spPr/>
        <p:txBody>
          <a:bodyPr>
            <a:normAutofit/>
          </a:bodyPr>
          <a:lstStyle/>
          <a:p>
            <a:pPr algn="just"/>
            <a:r>
              <a:rPr lang="en-US" b="0" i="0" dirty="0">
                <a:solidFill>
                  <a:srgbClr val="333333"/>
                </a:solidFill>
                <a:effectLst/>
                <a:latin typeface="inter-regular"/>
              </a:rPr>
              <a:t>The switch statement in C is an alternate to if-else-if ladder statement which allows us to execute </a:t>
            </a:r>
            <a:r>
              <a:rPr lang="en-US" b="1" i="0" dirty="0">
                <a:solidFill>
                  <a:srgbClr val="333333"/>
                </a:solidFill>
                <a:effectLst/>
                <a:latin typeface="inter-regular"/>
              </a:rPr>
              <a:t>multiple operations for the different </a:t>
            </a:r>
            <a:r>
              <a:rPr lang="en-US" b="1" i="0" dirty="0" err="1">
                <a:solidFill>
                  <a:srgbClr val="333333"/>
                </a:solidFill>
                <a:effectLst/>
                <a:latin typeface="inter-regular"/>
              </a:rPr>
              <a:t>possibles</a:t>
            </a:r>
            <a:r>
              <a:rPr lang="en-US" b="1" i="0" dirty="0">
                <a:solidFill>
                  <a:srgbClr val="333333"/>
                </a:solidFill>
                <a:effectLst/>
                <a:latin typeface="inter-regular"/>
              </a:rPr>
              <a:t> values of a single variable called switch variable.</a:t>
            </a:r>
            <a:r>
              <a:rPr lang="en-US" b="0" i="0" dirty="0">
                <a:solidFill>
                  <a:srgbClr val="333333"/>
                </a:solidFill>
                <a:effectLst/>
                <a:latin typeface="inter-regular"/>
              </a:rPr>
              <a:t> Here, </a:t>
            </a:r>
            <a:r>
              <a:rPr lang="en-US" b="1" i="0" dirty="0">
                <a:solidFill>
                  <a:srgbClr val="333333"/>
                </a:solidFill>
                <a:effectLst/>
                <a:latin typeface="inter-regular"/>
              </a:rPr>
              <a:t>We can define various statements in the multiple cases for the different values of a single variable.</a:t>
            </a:r>
          </a:p>
          <a:p>
            <a:pPr algn="just"/>
            <a:r>
              <a:rPr lang="en-US" b="0" i="0" dirty="0">
                <a:solidFill>
                  <a:srgbClr val="333333"/>
                </a:solidFill>
                <a:effectLst/>
                <a:latin typeface="inter-regular"/>
              </a:rPr>
              <a:t>The Switch case statements is used for selective decision.</a:t>
            </a:r>
          </a:p>
          <a:p>
            <a:pPr algn="just"/>
            <a:r>
              <a:rPr lang="en-US" dirty="0">
                <a:solidFill>
                  <a:srgbClr val="333333"/>
                </a:solidFill>
                <a:latin typeface="inter-regular"/>
              </a:rPr>
              <a:t>The keyword </a:t>
            </a:r>
            <a:r>
              <a:rPr lang="en-US" b="1" dirty="0">
                <a:solidFill>
                  <a:srgbClr val="333333"/>
                </a:solidFill>
                <a:latin typeface="inter-regular"/>
              </a:rPr>
              <a:t>switch </a:t>
            </a:r>
            <a:r>
              <a:rPr lang="en-US" dirty="0">
                <a:solidFill>
                  <a:srgbClr val="333333"/>
                </a:solidFill>
                <a:latin typeface="inter-regular"/>
              </a:rPr>
              <a:t>is followed by an expressions which must yield an integer or character value.</a:t>
            </a:r>
            <a:endParaRPr lang="en-US" b="1"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542916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0569-270E-4620-8F4C-5DEB1A782A67}"/>
              </a:ext>
            </a:extLst>
          </p:cNvPr>
          <p:cNvSpPr>
            <a:spLocks noGrp="1"/>
          </p:cNvSpPr>
          <p:nvPr>
            <p:ph type="title"/>
          </p:nvPr>
        </p:nvSpPr>
        <p:spPr/>
        <p:txBody>
          <a:bodyPr/>
          <a:lstStyle/>
          <a:p>
            <a:r>
              <a:rPr lang="en-US" dirty="0"/>
              <a:t>Syntax of Switch &amp; Flowchart:-</a:t>
            </a:r>
            <a:endParaRPr lang="en-IN" dirty="0"/>
          </a:p>
        </p:txBody>
      </p:sp>
      <p:pic>
        <p:nvPicPr>
          <p:cNvPr id="1026" name="Picture 2" descr="flow of switch statement in c">
            <a:extLst>
              <a:ext uri="{FF2B5EF4-FFF2-40B4-BE49-F238E27FC236}">
                <a16:creationId xmlns:a16="http://schemas.microsoft.com/office/drawing/2014/main" id="{6F7EBF94-47C3-4CD7-99CA-C2AE8FD9DD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4862" y="1525679"/>
            <a:ext cx="446746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5A27C5-2B8C-4A57-AC49-2491A9FD2F56}"/>
              </a:ext>
            </a:extLst>
          </p:cNvPr>
          <p:cNvSpPr/>
          <p:nvPr/>
        </p:nvSpPr>
        <p:spPr>
          <a:xfrm>
            <a:off x="1162975" y="2059619"/>
            <a:ext cx="4128116" cy="38173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b="1" i="0" dirty="0">
                <a:solidFill>
                  <a:srgbClr val="006699"/>
                </a:solidFill>
                <a:effectLst/>
                <a:latin typeface="inter-regular"/>
              </a:rPr>
              <a:t>switch</a:t>
            </a:r>
            <a:r>
              <a:rPr lang="en-US" b="0" i="0" dirty="0">
                <a:solidFill>
                  <a:srgbClr val="000000"/>
                </a:solidFill>
                <a:effectLst/>
                <a:latin typeface="inter-regular"/>
              </a:rPr>
              <a:t>(expression){    </a:t>
            </a:r>
          </a:p>
          <a:p>
            <a:pPr algn="just"/>
            <a:r>
              <a:rPr lang="en-US" b="1" i="0" dirty="0">
                <a:solidFill>
                  <a:srgbClr val="006699"/>
                </a:solidFill>
                <a:effectLst/>
                <a:latin typeface="inter-regular"/>
              </a:rPr>
              <a:t>case</a:t>
            </a:r>
            <a:r>
              <a:rPr lang="en-US" b="0" i="0" dirty="0">
                <a:solidFill>
                  <a:srgbClr val="000000"/>
                </a:solidFill>
                <a:effectLst/>
                <a:latin typeface="inter-regular"/>
              </a:rPr>
              <a:t> value1:    </a:t>
            </a:r>
          </a:p>
          <a:p>
            <a:pPr algn="just"/>
            <a:r>
              <a:rPr lang="en-US" b="0" i="0" dirty="0">
                <a:solidFill>
                  <a:srgbClr val="000000"/>
                </a:solidFill>
                <a:effectLst/>
                <a:latin typeface="inter-regular"/>
              </a:rPr>
              <a:t> </a:t>
            </a:r>
            <a:r>
              <a:rPr lang="en-US" b="0" i="0" dirty="0">
                <a:solidFill>
                  <a:srgbClr val="008200"/>
                </a:solidFill>
                <a:effectLst/>
                <a:latin typeface="inter-regular"/>
              </a:rPr>
              <a:t>//code to be executed;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p>
          <a:p>
            <a:pPr algn="just"/>
            <a:r>
              <a:rPr lang="en-US" b="1" i="0" dirty="0">
                <a:solidFill>
                  <a:srgbClr val="006699"/>
                </a:solidFill>
                <a:effectLst/>
                <a:latin typeface="inter-regular"/>
              </a:rPr>
              <a:t>case</a:t>
            </a:r>
            <a:r>
              <a:rPr lang="en-US" b="0" i="0" dirty="0">
                <a:solidFill>
                  <a:srgbClr val="000000"/>
                </a:solidFill>
                <a:effectLst/>
                <a:latin typeface="inter-regular"/>
              </a:rPr>
              <a:t> value2:    </a:t>
            </a:r>
          </a:p>
          <a:p>
            <a:pPr algn="just"/>
            <a:r>
              <a:rPr lang="en-US" b="0" i="0" dirty="0">
                <a:solidFill>
                  <a:srgbClr val="000000"/>
                </a:solidFill>
                <a:effectLst/>
                <a:latin typeface="inter-regular"/>
              </a:rPr>
              <a:t> </a:t>
            </a:r>
            <a:r>
              <a:rPr lang="en-US" b="0" i="0" dirty="0">
                <a:solidFill>
                  <a:srgbClr val="008200"/>
                </a:solidFill>
                <a:effectLst/>
                <a:latin typeface="inter-regular"/>
              </a:rPr>
              <a:t>//code to be executed;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break</a:t>
            </a:r>
            <a:r>
              <a:rPr lang="en-US" b="0" i="0" dirty="0">
                <a:solidFill>
                  <a:srgbClr val="000000"/>
                </a:solidFill>
                <a:effectLst/>
                <a:latin typeface="inter-regular"/>
              </a:rPr>
              <a:t>;  </a:t>
            </a:r>
            <a:r>
              <a:rPr lang="en-US" b="0" i="0" dirty="0">
                <a:solidFill>
                  <a:srgbClr val="008200"/>
                </a:solidFill>
                <a:effectLst/>
                <a:latin typeface="inter-regular"/>
              </a:rPr>
              <a:t> </a:t>
            </a:r>
            <a:endParaRPr lang="en-US" b="0" i="0" dirty="0">
              <a:solidFill>
                <a:srgbClr val="000000"/>
              </a:solidFill>
              <a:effectLst/>
              <a:latin typeface="inter-regular"/>
            </a:endParaRP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default</a:t>
            </a:r>
            <a:r>
              <a:rPr lang="en-US" b="0" i="0" dirty="0">
                <a:solidFill>
                  <a:srgbClr val="000000"/>
                </a:solidFill>
                <a:effectLst/>
                <a:latin typeface="inter-regular"/>
              </a:rPr>
              <a:t>:     </a:t>
            </a:r>
          </a:p>
          <a:p>
            <a:pPr algn="just"/>
            <a:r>
              <a:rPr lang="en-US" b="0" i="0" dirty="0">
                <a:solidFill>
                  <a:srgbClr val="000000"/>
                </a:solidFill>
                <a:effectLst/>
                <a:latin typeface="inter-regular"/>
              </a:rPr>
              <a:t> code to be executed </a:t>
            </a:r>
            <a:r>
              <a:rPr lang="en-US" b="1" i="0" dirty="0">
                <a:solidFill>
                  <a:srgbClr val="006699"/>
                </a:solidFill>
                <a:effectLst/>
                <a:latin typeface="inter-regular"/>
              </a:rPr>
              <a:t>if</a:t>
            </a:r>
            <a:r>
              <a:rPr lang="en-US" b="0" i="0" dirty="0">
                <a:solidFill>
                  <a:srgbClr val="000000"/>
                </a:solidFill>
                <a:effectLst/>
                <a:latin typeface="inter-regular"/>
              </a:rPr>
              <a:t> all cases are not matched;    </a:t>
            </a:r>
          </a:p>
          <a:p>
            <a:pPr algn="just"/>
            <a:r>
              <a:rPr lang="en-US" b="0" i="0" dirty="0">
                <a:solidFill>
                  <a:srgbClr val="000000"/>
                </a:solidFill>
                <a:effectLst/>
                <a:latin typeface="inter-regular"/>
              </a:rPr>
              <a:t>}    </a:t>
            </a:r>
          </a:p>
        </p:txBody>
      </p:sp>
    </p:spTree>
    <p:extLst>
      <p:ext uri="{BB962C8B-B14F-4D97-AF65-F5344CB8AC3E}">
        <p14:creationId xmlns:p14="http://schemas.microsoft.com/office/powerpoint/2010/main" val="2873648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8E96-7604-4BF6-8E57-F6E69A007761}"/>
              </a:ext>
            </a:extLst>
          </p:cNvPr>
          <p:cNvSpPr>
            <a:spLocks noGrp="1"/>
          </p:cNvSpPr>
          <p:nvPr>
            <p:ph type="title"/>
          </p:nvPr>
        </p:nvSpPr>
        <p:spPr/>
        <p:txBody>
          <a:bodyPr>
            <a:normAutofit fontScale="90000"/>
          </a:bodyPr>
          <a:lstStyle/>
          <a:p>
            <a:r>
              <a:rPr lang="en-US" b="0" i="0" dirty="0">
                <a:solidFill>
                  <a:srgbClr val="610B38"/>
                </a:solidFill>
                <a:effectLst/>
                <a:latin typeface="erdana"/>
              </a:rPr>
              <a:t>Rules for switch statement in C language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A3EC8799-688B-4F82-A7DA-64F8F51F0DCF}"/>
              </a:ext>
            </a:extLst>
          </p:cNvPr>
          <p:cNvSpPr>
            <a:spLocks noGrp="1"/>
          </p:cNvSpPr>
          <p:nvPr>
            <p:ph idx="1"/>
          </p:nvPr>
        </p:nvSpPr>
        <p:spPr/>
        <p:txBody>
          <a:bodyPr/>
          <a:lstStyle/>
          <a:p>
            <a:pPr algn="just"/>
            <a:r>
              <a:rPr lang="en-US" b="0" i="0" dirty="0">
                <a:solidFill>
                  <a:srgbClr val="333333"/>
                </a:solidFill>
                <a:effectLst/>
                <a:latin typeface="inter-regular"/>
              </a:rPr>
              <a:t>1) The </a:t>
            </a:r>
            <a:r>
              <a:rPr lang="en-US" b="0" i="1" dirty="0">
                <a:solidFill>
                  <a:srgbClr val="333333"/>
                </a:solidFill>
                <a:effectLst/>
                <a:latin typeface="inter-regular"/>
              </a:rPr>
              <a:t>switch expression</a:t>
            </a:r>
            <a:r>
              <a:rPr lang="en-US" b="0" i="0" dirty="0">
                <a:solidFill>
                  <a:srgbClr val="333333"/>
                </a:solidFill>
                <a:effectLst/>
                <a:latin typeface="inter-regular"/>
              </a:rPr>
              <a:t> must be of an integer or character type.</a:t>
            </a:r>
          </a:p>
          <a:p>
            <a:pPr algn="just"/>
            <a:r>
              <a:rPr lang="en-US" b="0" i="0" dirty="0">
                <a:solidFill>
                  <a:srgbClr val="333333"/>
                </a:solidFill>
                <a:effectLst/>
                <a:latin typeface="inter-regular"/>
              </a:rPr>
              <a:t>2) The </a:t>
            </a:r>
            <a:r>
              <a:rPr lang="en-US" b="0" i="1" dirty="0">
                <a:solidFill>
                  <a:srgbClr val="333333"/>
                </a:solidFill>
                <a:effectLst/>
                <a:latin typeface="inter-regular"/>
              </a:rPr>
              <a:t>case value</a:t>
            </a:r>
            <a:r>
              <a:rPr lang="en-US" b="0" i="0" dirty="0">
                <a:solidFill>
                  <a:srgbClr val="333333"/>
                </a:solidFill>
                <a:effectLst/>
                <a:latin typeface="inter-regular"/>
              </a:rPr>
              <a:t> must be an integer or character constant.</a:t>
            </a:r>
          </a:p>
          <a:p>
            <a:pPr algn="just"/>
            <a:r>
              <a:rPr lang="en-US" b="0" i="0" dirty="0">
                <a:solidFill>
                  <a:srgbClr val="333333"/>
                </a:solidFill>
                <a:effectLst/>
                <a:latin typeface="inter-regular"/>
              </a:rPr>
              <a:t>3) The </a:t>
            </a:r>
            <a:r>
              <a:rPr lang="en-US" b="0" i="1" dirty="0">
                <a:solidFill>
                  <a:srgbClr val="333333"/>
                </a:solidFill>
                <a:effectLst/>
                <a:latin typeface="inter-regular"/>
              </a:rPr>
              <a:t>case value</a:t>
            </a:r>
            <a:r>
              <a:rPr lang="en-US" b="0" i="0" dirty="0">
                <a:solidFill>
                  <a:srgbClr val="333333"/>
                </a:solidFill>
                <a:effectLst/>
                <a:latin typeface="inter-regular"/>
              </a:rPr>
              <a:t> can be used only inside the switch statement.</a:t>
            </a:r>
          </a:p>
          <a:p>
            <a:pPr algn="just"/>
            <a:r>
              <a:rPr lang="en-US" b="0" i="0" dirty="0">
                <a:solidFill>
                  <a:srgbClr val="333333"/>
                </a:solidFill>
                <a:effectLst/>
                <a:latin typeface="inter-regular"/>
              </a:rPr>
              <a:t>4) The </a:t>
            </a:r>
            <a:r>
              <a:rPr lang="en-US" b="0" i="1" dirty="0">
                <a:solidFill>
                  <a:srgbClr val="333333"/>
                </a:solidFill>
                <a:effectLst/>
                <a:latin typeface="inter-regular"/>
              </a:rPr>
              <a:t>break statement</a:t>
            </a:r>
            <a:r>
              <a:rPr lang="en-US" b="0" i="0" dirty="0">
                <a:solidFill>
                  <a:srgbClr val="333333"/>
                </a:solidFill>
                <a:effectLst/>
                <a:latin typeface="inter-regular"/>
              </a:rPr>
              <a:t> in switch case is not must. It is optional. If there is no break statement found in the case, all the cases will be executed present after the matched case. It is known as </a:t>
            </a:r>
            <a:r>
              <a:rPr lang="en-US" b="0" i="1" dirty="0">
                <a:solidFill>
                  <a:srgbClr val="333333"/>
                </a:solidFill>
                <a:effectLst/>
                <a:latin typeface="inter-regular"/>
              </a:rPr>
              <a:t>fall through</a:t>
            </a:r>
            <a:r>
              <a:rPr lang="en-US" b="0" i="0" dirty="0">
                <a:solidFill>
                  <a:srgbClr val="333333"/>
                </a:solidFill>
                <a:effectLst/>
                <a:latin typeface="inter-regular"/>
              </a:rPr>
              <a:t> the state of C switch statement.</a:t>
            </a:r>
          </a:p>
          <a:p>
            <a:endParaRPr lang="en-IN" dirty="0"/>
          </a:p>
        </p:txBody>
      </p:sp>
    </p:spTree>
    <p:extLst>
      <p:ext uri="{BB962C8B-B14F-4D97-AF65-F5344CB8AC3E}">
        <p14:creationId xmlns:p14="http://schemas.microsoft.com/office/powerpoint/2010/main" val="10647712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59AE-0307-4255-8E46-1D64A717B56F}"/>
              </a:ext>
            </a:extLst>
          </p:cNvPr>
          <p:cNvSpPr>
            <a:spLocks noGrp="1"/>
          </p:cNvSpPr>
          <p:nvPr>
            <p:ph type="title"/>
          </p:nvPr>
        </p:nvSpPr>
        <p:spPr/>
        <p:txBody>
          <a:bodyPr>
            <a:normAutofit/>
          </a:bodyPr>
          <a:lstStyle/>
          <a:p>
            <a:r>
              <a:rPr lang="en-US" sz="3200" b="1" i="1" dirty="0"/>
              <a:t>Example:-</a:t>
            </a:r>
            <a:endParaRPr lang="en-IN" sz="3200" b="1" i="1" dirty="0"/>
          </a:p>
        </p:txBody>
      </p:sp>
      <p:sp>
        <p:nvSpPr>
          <p:cNvPr id="3" name="Content Placeholder 2">
            <a:extLst>
              <a:ext uri="{FF2B5EF4-FFF2-40B4-BE49-F238E27FC236}">
                <a16:creationId xmlns:a16="http://schemas.microsoft.com/office/drawing/2014/main" id="{866355F0-5E14-43F9-8E5B-E8C044334779}"/>
              </a:ext>
            </a:extLst>
          </p:cNvPr>
          <p:cNvSpPr>
            <a:spLocks noGrp="1"/>
          </p:cNvSpPr>
          <p:nvPr>
            <p:ph idx="1"/>
          </p:nvPr>
        </p:nvSpPr>
        <p:spPr/>
        <p:txBody>
          <a:bodyPr/>
          <a:lstStyle/>
          <a:p>
            <a:pPr marL="0" indent="0" algn="just">
              <a:buNone/>
            </a:pPr>
            <a:r>
              <a:rPr lang="en-IN" b="1" i="0" dirty="0">
                <a:solidFill>
                  <a:srgbClr val="2E8B57"/>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x,y,z</a:t>
            </a:r>
            <a:r>
              <a:rPr lang="en-IN" b="0" i="0" dirty="0">
                <a:solidFill>
                  <a:srgbClr val="000000"/>
                </a:solidFill>
                <a:effectLst/>
                <a:latin typeface="inter-regular"/>
              </a:rPr>
              <a:t>;   case 1:2: 3 (invalid) case 1:</a:t>
            </a:r>
          </a:p>
          <a:p>
            <a:pPr marL="0" indent="0" algn="just">
              <a:buNone/>
            </a:pPr>
            <a:r>
              <a:rPr lang="en-IN" dirty="0">
                <a:solidFill>
                  <a:srgbClr val="000000"/>
                </a:solidFill>
                <a:latin typeface="inter-regular"/>
              </a:rPr>
              <a:t>                                                                                case 1:2:3(not allowed)</a:t>
            </a:r>
            <a:endParaRPr lang="en-IN" b="0" i="0" dirty="0">
              <a:solidFill>
                <a:srgbClr val="000000"/>
              </a:solidFill>
              <a:effectLst/>
              <a:latin typeface="inter-regular"/>
            </a:endParaRPr>
          </a:p>
          <a:p>
            <a:pPr marL="0" indent="0" algn="just">
              <a:buNone/>
            </a:pPr>
            <a:r>
              <a:rPr lang="en-IN" b="1" i="0" dirty="0">
                <a:solidFill>
                  <a:srgbClr val="2E8B57"/>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a,b</a:t>
            </a:r>
            <a:r>
              <a:rPr lang="en-IN" b="0" i="0" dirty="0">
                <a:solidFill>
                  <a:srgbClr val="000000"/>
                </a:solidFill>
                <a:effectLst/>
                <a:latin typeface="inter-regular"/>
              </a:rPr>
              <a:t>;  </a:t>
            </a:r>
          </a:p>
          <a:p>
            <a:pPr marL="0" indent="0" algn="just">
              <a:buNone/>
            </a:pPr>
            <a:r>
              <a:rPr lang="en-IN" b="1" i="0" dirty="0">
                <a:solidFill>
                  <a:srgbClr val="2E8B57"/>
                </a:solidFill>
                <a:effectLst/>
                <a:latin typeface="inter-regular"/>
              </a:rPr>
              <a:t>float</a:t>
            </a:r>
            <a:r>
              <a:rPr lang="en-IN" b="0" i="0" dirty="0">
                <a:solidFill>
                  <a:srgbClr val="000000"/>
                </a:solidFill>
                <a:effectLst/>
                <a:latin typeface="inter-regular"/>
              </a:rPr>
              <a:t> f;  </a:t>
            </a:r>
          </a:p>
          <a:p>
            <a:endParaRPr lang="en-IN" dirty="0"/>
          </a:p>
        </p:txBody>
      </p:sp>
      <p:graphicFrame>
        <p:nvGraphicFramePr>
          <p:cNvPr id="4" name="Table 3">
            <a:extLst>
              <a:ext uri="{FF2B5EF4-FFF2-40B4-BE49-F238E27FC236}">
                <a16:creationId xmlns:a16="http://schemas.microsoft.com/office/drawing/2014/main" id="{270A3B74-A207-4004-B789-86E8405C55BD}"/>
              </a:ext>
            </a:extLst>
          </p:cNvPr>
          <p:cNvGraphicFramePr>
            <a:graphicFrameLocks noGrp="1"/>
          </p:cNvGraphicFramePr>
          <p:nvPr>
            <p:extLst>
              <p:ext uri="{D42A27DB-BD31-4B8C-83A1-F6EECF244321}">
                <p14:modId xmlns:p14="http://schemas.microsoft.com/office/powerpoint/2010/main" val="1180346006"/>
              </p:ext>
            </p:extLst>
          </p:nvPr>
        </p:nvGraphicFramePr>
        <p:xfrm>
          <a:off x="2026024" y="3917576"/>
          <a:ext cx="8291308" cy="2401978"/>
        </p:xfrm>
        <a:graphic>
          <a:graphicData uri="http://schemas.openxmlformats.org/drawingml/2006/table">
            <a:tbl>
              <a:tblPr/>
              <a:tblGrid>
                <a:gridCol w="2072827">
                  <a:extLst>
                    <a:ext uri="{9D8B030D-6E8A-4147-A177-3AD203B41FA5}">
                      <a16:colId xmlns:a16="http://schemas.microsoft.com/office/drawing/2014/main" val="1152070194"/>
                    </a:ext>
                  </a:extLst>
                </a:gridCol>
                <a:gridCol w="2072827">
                  <a:extLst>
                    <a:ext uri="{9D8B030D-6E8A-4147-A177-3AD203B41FA5}">
                      <a16:colId xmlns:a16="http://schemas.microsoft.com/office/drawing/2014/main" val="994846277"/>
                    </a:ext>
                  </a:extLst>
                </a:gridCol>
                <a:gridCol w="2072827">
                  <a:extLst>
                    <a:ext uri="{9D8B030D-6E8A-4147-A177-3AD203B41FA5}">
                      <a16:colId xmlns:a16="http://schemas.microsoft.com/office/drawing/2014/main" val="3116983906"/>
                    </a:ext>
                  </a:extLst>
                </a:gridCol>
                <a:gridCol w="2072827">
                  <a:extLst>
                    <a:ext uri="{9D8B030D-6E8A-4147-A177-3AD203B41FA5}">
                      <a16:colId xmlns:a16="http://schemas.microsoft.com/office/drawing/2014/main" val="1070440686"/>
                    </a:ext>
                  </a:extLst>
                </a:gridCol>
              </a:tblGrid>
              <a:tr h="400580">
                <a:tc>
                  <a:txBody>
                    <a:bodyPr/>
                    <a:lstStyle/>
                    <a:p>
                      <a:pPr algn="l" fontAlgn="t"/>
                      <a:r>
                        <a:rPr lang="en-IN" dirty="0">
                          <a:solidFill>
                            <a:srgbClr val="000000"/>
                          </a:solidFill>
                          <a:effectLst/>
                          <a:latin typeface="times new roman" panose="02020603050405020304" pitchFamily="18" charset="0"/>
                        </a:rPr>
                        <a:t>Valid Switch</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Invalid Switch</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Valid Case</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Invalid Case</a:t>
                      </a:r>
                    </a:p>
                  </a:txBody>
                  <a:tcPr marT="91440" marB="91440">
                    <a:lnL w="7620" cap="flat" cmpd="sng" algn="ctr">
                      <a:solidFill>
                        <a:srgbClr val="2072BB"/>
                      </a:solidFill>
                      <a:prstDash val="solid"/>
                      <a:round/>
                      <a:headEnd type="none" w="med" len="med"/>
                      <a:tailEnd type="none" w="med" len="med"/>
                    </a:lnL>
                    <a:lnR w="7620" cap="flat" cmpd="sng" algn="ctr">
                      <a:solidFill>
                        <a:srgbClr val="2072BB"/>
                      </a:solidFill>
                      <a:prstDash val="solid"/>
                      <a:round/>
                      <a:headEnd type="none" w="med" len="med"/>
                      <a:tailEnd type="none" w="med" len="med"/>
                    </a:lnR>
                    <a:lnT w="7620" cap="flat" cmpd="sng" algn="ctr">
                      <a:solidFill>
                        <a:srgbClr val="2072B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83183879"/>
                  </a:ext>
                </a:extLst>
              </a:tr>
              <a:tr h="347169">
                <a:tc>
                  <a:txBody>
                    <a:bodyPr/>
                    <a:lstStyle/>
                    <a:p>
                      <a:pPr algn="just" fontAlgn="t"/>
                      <a:r>
                        <a:rPr lang="en-IN">
                          <a:solidFill>
                            <a:srgbClr val="333333"/>
                          </a:solidFill>
                          <a:effectLst/>
                          <a:latin typeface="inter-regular"/>
                        </a:rPr>
                        <a:t>switch(x)</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switch(f)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56292260"/>
                  </a:ext>
                </a:extLst>
              </a:tr>
              <a:tr h="756058">
                <a:tc>
                  <a:txBody>
                    <a:bodyPr/>
                    <a:lstStyle/>
                    <a:p>
                      <a:pPr algn="just" fontAlgn="t"/>
                      <a:r>
                        <a:rPr lang="en-IN">
                          <a:solidFill>
                            <a:srgbClr val="333333"/>
                          </a:solidFill>
                          <a:effectLst/>
                          <a:latin typeface="inter-regular"/>
                        </a:rPr>
                        <a:t>switch(x&gt;y)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switch(x+2.5)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case 'a';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case x;</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7774189"/>
                  </a:ext>
                </a:extLst>
              </a:tr>
              <a:tr h="347169">
                <a:tc>
                  <a:txBody>
                    <a:bodyPr/>
                    <a:lstStyle/>
                    <a:p>
                      <a:pPr algn="just" fontAlgn="t"/>
                      <a:r>
                        <a:rPr lang="en-IN">
                          <a:solidFill>
                            <a:srgbClr val="333333"/>
                          </a:solidFill>
                          <a:effectLst/>
                          <a:latin typeface="inter-regular"/>
                        </a:rPr>
                        <a:t>switch(a+b-2)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1+2;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case x+2;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69711044"/>
                  </a:ext>
                </a:extLst>
              </a:tr>
              <a:tr h="347169">
                <a:tc>
                  <a:txBody>
                    <a:bodyPr/>
                    <a:lstStyle/>
                    <a:p>
                      <a:pPr algn="just" fontAlgn="t"/>
                      <a:r>
                        <a:rPr lang="en-IN">
                          <a:solidFill>
                            <a:srgbClr val="333333"/>
                          </a:solidFill>
                          <a:effectLst/>
                          <a:latin typeface="inter-regular"/>
                        </a:rPr>
                        <a:t>switch(func(x,y))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case 'x'&gt;'y';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case 1,2,3;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9919876"/>
                  </a:ext>
                </a:extLst>
              </a:tr>
            </a:tbl>
          </a:graphicData>
        </a:graphic>
      </p:graphicFrame>
    </p:spTree>
    <p:extLst>
      <p:ext uri="{BB962C8B-B14F-4D97-AF65-F5344CB8AC3E}">
        <p14:creationId xmlns:p14="http://schemas.microsoft.com/office/powerpoint/2010/main" val="34722991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46B0-85EA-4F44-A056-32CFB03F54A9}"/>
              </a:ext>
            </a:extLst>
          </p:cNvPr>
          <p:cNvSpPr>
            <a:spLocks noGrp="1"/>
          </p:cNvSpPr>
          <p:nvPr>
            <p:ph type="title"/>
          </p:nvPr>
        </p:nvSpPr>
        <p:spPr/>
        <p:txBody>
          <a:bodyPr>
            <a:normAutofit/>
          </a:bodyPr>
          <a:lstStyle/>
          <a:p>
            <a:r>
              <a:rPr lang="en-US" b="0" i="0" dirty="0">
                <a:solidFill>
                  <a:srgbClr val="610B38"/>
                </a:solidFill>
                <a:effectLst/>
                <a:latin typeface="erdana"/>
              </a:rPr>
              <a:t>Type Casting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263F5A1-BED7-42AF-B30D-492E678ADBE9}"/>
              </a:ext>
            </a:extLst>
          </p:cNvPr>
          <p:cNvSpPr>
            <a:spLocks noGrp="1"/>
          </p:cNvSpPr>
          <p:nvPr>
            <p:ph idx="1"/>
          </p:nvPr>
        </p:nvSpPr>
        <p:spPr/>
        <p:txBody>
          <a:bodyPr/>
          <a:lstStyle/>
          <a:p>
            <a:pPr algn="just"/>
            <a:r>
              <a:rPr lang="en-US" b="0" i="0" dirty="0">
                <a:solidFill>
                  <a:srgbClr val="333333"/>
                </a:solidFill>
                <a:effectLst/>
                <a:latin typeface="inter-regular"/>
              </a:rPr>
              <a:t>Typecasting allows us to convert one data type into other. In C language, we use cast operator for typecasting which is denoted by (type).</a:t>
            </a:r>
          </a:p>
          <a:p>
            <a:pPr algn="just"/>
            <a:r>
              <a:rPr lang="en-US" b="0" i="0" dirty="0">
                <a:solidFill>
                  <a:srgbClr val="333333"/>
                </a:solidFill>
                <a:effectLst/>
                <a:latin typeface="inter-regular"/>
              </a:rPr>
              <a:t>Syntax:</a:t>
            </a:r>
          </a:p>
          <a:p>
            <a:pPr algn="just">
              <a:buFont typeface="+mj-lt"/>
              <a:buAutoNum type="arabicPeriod"/>
            </a:pPr>
            <a:r>
              <a:rPr lang="en-US" b="0" i="0" dirty="0">
                <a:solidFill>
                  <a:srgbClr val="000000"/>
                </a:solidFill>
                <a:effectLst/>
                <a:latin typeface="inter-regular"/>
              </a:rPr>
              <a:t>(type)value;      </a:t>
            </a:r>
          </a:p>
          <a:p>
            <a:endParaRPr lang="en-IN" dirty="0"/>
          </a:p>
        </p:txBody>
      </p:sp>
    </p:spTree>
    <p:extLst>
      <p:ext uri="{BB962C8B-B14F-4D97-AF65-F5344CB8AC3E}">
        <p14:creationId xmlns:p14="http://schemas.microsoft.com/office/powerpoint/2010/main" val="25483719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1A1F-C917-4B18-AE8F-7D34F511C479}"/>
              </a:ext>
            </a:extLst>
          </p:cNvPr>
          <p:cNvSpPr>
            <a:spLocks noGrp="1"/>
          </p:cNvSpPr>
          <p:nvPr>
            <p:ph type="title"/>
          </p:nvPr>
        </p:nvSpPr>
        <p:spPr/>
        <p:txBody>
          <a:bodyPr>
            <a:normAutofit/>
          </a:bodyPr>
          <a:lstStyle/>
          <a:p>
            <a:r>
              <a:rPr lang="en-IN" b="0" i="0" dirty="0">
                <a:solidFill>
                  <a:srgbClr val="610B38"/>
                </a:solidFill>
                <a:effectLst/>
                <a:latin typeface="erdana"/>
              </a:rPr>
              <a:t>C Loops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DDFD149-E810-4C84-A33F-DFAA7ED600B3}"/>
              </a:ext>
            </a:extLst>
          </p:cNvPr>
          <p:cNvSpPr>
            <a:spLocks noGrp="1"/>
          </p:cNvSpPr>
          <p:nvPr>
            <p:ph idx="1"/>
          </p:nvPr>
        </p:nvSpPr>
        <p:spPr/>
        <p:txBody>
          <a:bodyPr>
            <a:normAutofit lnSpcReduction="10000"/>
          </a:bodyPr>
          <a:lstStyle/>
          <a:p>
            <a:r>
              <a:rPr lang="en-US" dirty="0"/>
              <a:t>Loops are used when a task needs to be repeated a number of times</a:t>
            </a:r>
          </a:p>
          <a:p>
            <a:r>
              <a:rPr lang="en-US" dirty="0"/>
              <a:t>For example</a:t>
            </a:r>
          </a:p>
          <a:p>
            <a:r>
              <a:rPr lang="en-US" dirty="0"/>
              <a:t>Printing numbers from 1 to 100;</a:t>
            </a:r>
          </a:p>
          <a:p>
            <a:r>
              <a:rPr lang="en-US" dirty="0"/>
              <a:t>Printing even numbers from 1 to 50</a:t>
            </a:r>
          </a:p>
          <a:p>
            <a:r>
              <a:rPr lang="en-US" dirty="0"/>
              <a:t>Printing details of all bank customers</a:t>
            </a:r>
          </a:p>
          <a:p>
            <a:r>
              <a:rPr lang="en-US" dirty="0"/>
              <a:t>Sequentially searching a record in a file</a:t>
            </a:r>
          </a:p>
          <a:p>
            <a:r>
              <a:rPr lang="en-US" dirty="0"/>
              <a:t>Loops can be categorized as</a:t>
            </a:r>
          </a:p>
          <a:p>
            <a:r>
              <a:rPr lang="en-US" dirty="0"/>
              <a:t>1 Pre tested loop</a:t>
            </a:r>
          </a:p>
          <a:p>
            <a:r>
              <a:rPr lang="en-US" dirty="0"/>
              <a:t>2 Post tested loop</a:t>
            </a:r>
          </a:p>
        </p:txBody>
      </p:sp>
    </p:spTree>
    <p:extLst>
      <p:ext uri="{BB962C8B-B14F-4D97-AF65-F5344CB8AC3E}">
        <p14:creationId xmlns:p14="http://schemas.microsoft.com/office/powerpoint/2010/main" val="250163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03B7-6CD4-433A-B363-AA53B4041520}"/>
              </a:ext>
            </a:extLst>
          </p:cNvPr>
          <p:cNvSpPr>
            <a:spLocks noGrp="1"/>
          </p:cNvSpPr>
          <p:nvPr>
            <p:ph type="title"/>
          </p:nvPr>
        </p:nvSpPr>
        <p:spPr/>
        <p:txBody>
          <a:bodyPr>
            <a:normAutofit/>
          </a:bodyPr>
          <a:lstStyle/>
          <a:p>
            <a:r>
              <a:rPr lang="en-US" b="1" i="0" dirty="0">
                <a:solidFill>
                  <a:srgbClr val="231F20"/>
                </a:solidFill>
                <a:effectLst/>
                <a:latin typeface="ReithSans"/>
              </a:rPr>
              <a:t>Translators</a:t>
            </a:r>
            <a:br>
              <a:rPr lang="en-US" b="1" i="0" dirty="0">
                <a:solidFill>
                  <a:srgbClr val="231F20"/>
                </a:solidFill>
                <a:effectLst/>
                <a:latin typeface="ReithSans"/>
              </a:rPr>
            </a:br>
            <a:endParaRPr lang="en-IN" dirty="0"/>
          </a:p>
        </p:txBody>
      </p:sp>
      <p:sp>
        <p:nvSpPr>
          <p:cNvPr id="3" name="Content Placeholder 2">
            <a:extLst>
              <a:ext uri="{FF2B5EF4-FFF2-40B4-BE49-F238E27FC236}">
                <a16:creationId xmlns:a16="http://schemas.microsoft.com/office/drawing/2014/main" id="{760250A1-2A26-4758-BDDD-30D4772F64D2}"/>
              </a:ext>
            </a:extLst>
          </p:cNvPr>
          <p:cNvSpPr>
            <a:spLocks noGrp="1"/>
          </p:cNvSpPr>
          <p:nvPr>
            <p:ph idx="1"/>
          </p:nvPr>
        </p:nvSpPr>
        <p:spPr/>
        <p:txBody>
          <a:bodyPr>
            <a:normAutofit/>
          </a:bodyPr>
          <a:lstStyle/>
          <a:p>
            <a:r>
              <a:rPr lang="en-US" dirty="0">
                <a:solidFill>
                  <a:srgbClr val="231F20"/>
                </a:solidFill>
                <a:effectLst/>
              </a:rPr>
              <a:t>Any program written in a </a:t>
            </a:r>
            <a:r>
              <a:rPr lang="en-US" b="1" dirty="0">
                <a:solidFill>
                  <a:srgbClr val="231F20"/>
                </a:solidFill>
                <a:effectLst/>
              </a:rPr>
              <a:t>high level language</a:t>
            </a:r>
            <a:r>
              <a:rPr lang="en-US" dirty="0">
                <a:solidFill>
                  <a:srgbClr val="231F20"/>
                </a:solidFill>
                <a:effectLst/>
              </a:rPr>
              <a:t> is known as </a:t>
            </a:r>
            <a:r>
              <a:rPr lang="en-US" b="1" dirty="0">
                <a:solidFill>
                  <a:srgbClr val="231F20"/>
                </a:solidFill>
                <a:effectLst/>
              </a:rPr>
              <a:t>source code</a:t>
            </a:r>
            <a:r>
              <a:rPr lang="en-US" dirty="0">
                <a:solidFill>
                  <a:srgbClr val="231F20"/>
                </a:solidFill>
                <a:effectLst/>
              </a:rPr>
              <a:t>. However, computers cannot understand source code. Before it can be run, source code must first be translated into a form which a computer understands - this form is called </a:t>
            </a:r>
            <a:r>
              <a:rPr lang="en-US" b="1" dirty="0">
                <a:solidFill>
                  <a:srgbClr val="231F20"/>
                </a:solidFill>
                <a:effectLst/>
              </a:rPr>
              <a:t>object code</a:t>
            </a:r>
            <a:r>
              <a:rPr lang="en-US" dirty="0">
                <a:solidFill>
                  <a:srgbClr val="231F20"/>
                </a:solidFill>
                <a:effectLst/>
              </a:rPr>
              <a:t>.</a:t>
            </a:r>
          </a:p>
          <a:p>
            <a:r>
              <a:rPr lang="en-US" dirty="0">
                <a:solidFill>
                  <a:srgbClr val="231F20"/>
                </a:solidFill>
                <a:effectLst/>
              </a:rPr>
              <a:t>A translator is a </a:t>
            </a:r>
            <a:r>
              <a:rPr lang="en-US" b="1" dirty="0">
                <a:solidFill>
                  <a:srgbClr val="231F20"/>
                </a:solidFill>
                <a:effectLst/>
              </a:rPr>
              <a:t>program</a:t>
            </a:r>
            <a:r>
              <a:rPr lang="en-US" dirty="0">
                <a:solidFill>
                  <a:srgbClr val="231F20"/>
                </a:solidFill>
                <a:effectLst/>
              </a:rPr>
              <a:t> that converts source code into object code. Generally, there are three types of translator:</a:t>
            </a:r>
          </a:p>
          <a:p>
            <a:pPr>
              <a:buFont typeface="Arial" panose="020B0604020202020204" pitchFamily="34" charset="0"/>
              <a:buChar char="•"/>
            </a:pPr>
            <a:r>
              <a:rPr lang="en-US" b="1" dirty="0">
                <a:solidFill>
                  <a:srgbClr val="231F20"/>
                </a:solidFill>
                <a:effectLst/>
              </a:rPr>
              <a:t>compilers</a:t>
            </a:r>
            <a:endParaRPr lang="en-US" dirty="0">
              <a:solidFill>
                <a:srgbClr val="231F20"/>
              </a:solidFill>
              <a:effectLst/>
            </a:endParaRPr>
          </a:p>
          <a:p>
            <a:pPr>
              <a:buFont typeface="Arial" panose="020B0604020202020204" pitchFamily="34" charset="0"/>
              <a:buChar char="•"/>
            </a:pPr>
            <a:r>
              <a:rPr lang="en-US" b="1" dirty="0">
                <a:solidFill>
                  <a:srgbClr val="231F20"/>
                </a:solidFill>
                <a:effectLst/>
              </a:rPr>
              <a:t>interpreters</a:t>
            </a:r>
            <a:endParaRPr lang="en-US" dirty="0">
              <a:solidFill>
                <a:srgbClr val="231F20"/>
              </a:solidFill>
              <a:effectLst/>
            </a:endParaRPr>
          </a:p>
          <a:p>
            <a:pPr>
              <a:buFont typeface="Arial" panose="020B0604020202020204" pitchFamily="34" charset="0"/>
              <a:buChar char="•"/>
            </a:pPr>
            <a:r>
              <a:rPr lang="en-US" b="1" dirty="0">
                <a:solidFill>
                  <a:srgbClr val="231F20"/>
                </a:solidFill>
                <a:effectLst/>
              </a:rPr>
              <a:t>assemblers</a:t>
            </a:r>
            <a:endParaRPr lang="en-US" dirty="0">
              <a:solidFill>
                <a:srgbClr val="231F20"/>
              </a:solidFill>
              <a:effectLst/>
            </a:endParaRPr>
          </a:p>
          <a:p>
            <a:endParaRPr lang="en-IN" dirty="0"/>
          </a:p>
        </p:txBody>
      </p:sp>
    </p:spTree>
    <p:extLst>
      <p:ext uri="{BB962C8B-B14F-4D97-AF65-F5344CB8AC3E}">
        <p14:creationId xmlns:p14="http://schemas.microsoft.com/office/powerpoint/2010/main" val="26499587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A68-697C-4624-876C-EFFC6743FC0F}"/>
              </a:ext>
            </a:extLst>
          </p:cNvPr>
          <p:cNvSpPr>
            <a:spLocks noGrp="1"/>
          </p:cNvSpPr>
          <p:nvPr>
            <p:ph type="title"/>
          </p:nvPr>
        </p:nvSpPr>
        <p:spPr/>
        <p:txBody>
          <a:bodyPr/>
          <a:lstStyle/>
          <a:p>
            <a:r>
              <a:rPr lang="en-US" b="1" i="1" dirty="0"/>
              <a:t>Point to Remember:-</a:t>
            </a:r>
            <a:endParaRPr lang="en-IN" b="1" i="1" dirty="0"/>
          </a:p>
        </p:txBody>
      </p:sp>
      <p:sp>
        <p:nvSpPr>
          <p:cNvPr id="3" name="Content Placeholder 2">
            <a:extLst>
              <a:ext uri="{FF2B5EF4-FFF2-40B4-BE49-F238E27FC236}">
                <a16:creationId xmlns:a16="http://schemas.microsoft.com/office/drawing/2014/main" id="{D5E2777A-D857-413F-B6D7-7AF023630EF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0100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67EC-4DBD-4F85-93A1-9783F345EF65}"/>
              </a:ext>
            </a:extLst>
          </p:cNvPr>
          <p:cNvSpPr>
            <a:spLocks noGrp="1"/>
          </p:cNvSpPr>
          <p:nvPr>
            <p:ph type="title"/>
          </p:nvPr>
        </p:nvSpPr>
        <p:spPr/>
        <p:txBody>
          <a:bodyPr>
            <a:normAutofit/>
          </a:bodyPr>
          <a:lstStyle/>
          <a:p>
            <a:r>
              <a:rPr lang="en-US" b="1" i="0" dirty="0">
                <a:solidFill>
                  <a:srgbClr val="231F20"/>
                </a:solidFill>
                <a:effectLst/>
                <a:latin typeface="ReithSans"/>
              </a:rPr>
              <a:t>Compilers</a:t>
            </a:r>
            <a:br>
              <a:rPr lang="en-US" b="1" i="0" dirty="0">
                <a:solidFill>
                  <a:srgbClr val="231F20"/>
                </a:solidFill>
                <a:effectLst/>
                <a:latin typeface="ReithSans"/>
              </a:rPr>
            </a:br>
            <a:endParaRPr lang="en-IN" dirty="0"/>
          </a:p>
        </p:txBody>
      </p:sp>
      <p:sp>
        <p:nvSpPr>
          <p:cNvPr id="3" name="Content Placeholder 2">
            <a:extLst>
              <a:ext uri="{FF2B5EF4-FFF2-40B4-BE49-F238E27FC236}">
                <a16:creationId xmlns:a16="http://schemas.microsoft.com/office/drawing/2014/main" id="{046B03D0-77CF-4576-B2D8-09A8895BE037}"/>
              </a:ext>
            </a:extLst>
          </p:cNvPr>
          <p:cNvSpPr>
            <a:spLocks noGrp="1"/>
          </p:cNvSpPr>
          <p:nvPr>
            <p:ph idx="1"/>
          </p:nvPr>
        </p:nvSpPr>
        <p:spPr/>
        <p:txBody>
          <a:bodyPr>
            <a:normAutofit lnSpcReduction="10000"/>
          </a:bodyPr>
          <a:lstStyle/>
          <a:p>
            <a:pPr algn="l"/>
            <a:r>
              <a:rPr lang="en-US" b="0" i="0" dirty="0">
                <a:solidFill>
                  <a:srgbClr val="231F20"/>
                </a:solidFill>
                <a:effectLst/>
                <a:latin typeface="ReithSans"/>
              </a:rPr>
              <a:t>A compiler takes the source code as a whole and translates it into object code all in one go. Once converted, the object code can be run unassisted at any time. This process is called </a:t>
            </a:r>
            <a:r>
              <a:rPr lang="en-US" b="1" i="0" dirty="0">
                <a:solidFill>
                  <a:srgbClr val="231F20"/>
                </a:solidFill>
                <a:effectLst/>
                <a:latin typeface="ReithSans"/>
              </a:rPr>
              <a:t>compilation</a:t>
            </a:r>
            <a:r>
              <a:rPr lang="en-US" b="0" i="0" dirty="0">
                <a:solidFill>
                  <a:srgbClr val="231F20"/>
                </a:solidFill>
                <a:effectLst/>
                <a:latin typeface="ReithSans"/>
              </a:rPr>
              <a:t>.</a:t>
            </a:r>
          </a:p>
          <a:p>
            <a:pPr algn="l"/>
            <a:r>
              <a:rPr lang="en-US" b="0" i="0" dirty="0">
                <a:solidFill>
                  <a:srgbClr val="231F20"/>
                </a:solidFill>
                <a:effectLst/>
                <a:latin typeface="ReithSans"/>
              </a:rPr>
              <a:t>Compilers have several advantages:</a:t>
            </a:r>
          </a:p>
          <a:p>
            <a:pPr algn="l">
              <a:buFont typeface="Arial" panose="020B0604020202020204" pitchFamily="34" charset="0"/>
              <a:buChar char="•"/>
            </a:pPr>
            <a:r>
              <a:rPr lang="en-US" b="0" i="0" dirty="0">
                <a:solidFill>
                  <a:srgbClr val="231F20"/>
                </a:solidFill>
                <a:effectLst/>
                <a:latin typeface="ReithSans"/>
              </a:rPr>
              <a:t>Compiled programs run quickly, since they have already been translated.</a:t>
            </a:r>
          </a:p>
          <a:p>
            <a:pPr algn="l">
              <a:buFont typeface="Arial" panose="020B0604020202020204" pitchFamily="34" charset="0"/>
              <a:buChar char="•"/>
            </a:pPr>
            <a:r>
              <a:rPr lang="en-US" b="0" i="0" dirty="0">
                <a:solidFill>
                  <a:srgbClr val="231F20"/>
                </a:solidFill>
                <a:effectLst/>
                <a:latin typeface="ReithSans"/>
              </a:rPr>
              <a:t>A compiled program can be supplied as an </a:t>
            </a:r>
            <a:r>
              <a:rPr lang="en-US" b="1" i="0" dirty="0">
                <a:solidFill>
                  <a:srgbClr val="231F20"/>
                </a:solidFill>
                <a:effectLst/>
                <a:latin typeface="ReithSans"/>
              </a:rPr>
              <a:t>executable</a:t>
            </a:r>
            <a:r>
              <a:rPr lang="en-US" b="0" i="0" dirty="0">
                <a:solidFill>
                  <a:srgbClr val="231F20"/>
                </a:solidFill>
                <a:effectLst/>
                <a:latin typeface="ReithSans"/>
              </a:rPr>
              <a:t> file. An executable file is a file that is ready to run. Since an executable file cannot be easily modified, programmers prefer to supply executables rather than source code.</a:t>
            </a:r>
          </a:p>
          <a:p>
            <a:pPr algn="l">
              <a:buFont typeface="Arial" panose="020B0604020202020204" pitchFamily="34" charset="0"/>
              <a:buChar char="•"/>
            </a:pPr>
            <a:r>
              <a:rPr lang="en-US" b="0" i="0" dirty="0">
                <a:solidFill>
                  <a:srgbClr val="231F20"/>
                </a:solidFill>
                <a:effectLst/>
                <a:latin typeface="ReithSans"/>
              </a:rPr>
              <a:t>Compilers </a:t>
            </a:r>
            <a:r>
              <a:rPr lang="en-US" b="1" i="0" dirty="0">
                <a:solidFill>
                  <a:srgbClr val="231F20"/>
                </a:solidFill>
                <a:effectLst/>
                <a:latin typeface="ReithSans"/>
              </a:rPr>
              <a:t>optimize</a:t>
            </a:r>
            <a:r>
              <a:rPr lang="en-US" b="0" i="0" dirty="0">
                <a:solidFill>
                  <a:srgbClr val="231F20"/>
                </a:solidFill>
                <a:effectLst/>
                <a:latin typeface="ReithSans"/>
              </a:rPr>
              <a:t> code. Optimized code can run quicker and take up less </a:t>
            </a:r>
            <a:r>
              <a:rPr lang="en-US" b="1" i="0" dirty="0">
                <a:solidFill>
                  <a:srgbClr val="231F20"/>
                </a:solidFill>
                <a:effectLst/>
                <a:latin typeface="ReithSans"/>
              </a:rPr>
              <a:t>memory</a:t>
            </a:r>
            <a:r>
              <a:rPr lang="en-US" b="0" i="0" dirty="0">
                <a:solidFill>
                  <a:srgbClr val="231F20"/>
                </a:solidFill>
                <a:effectLst/>
                <a:latin typeface="ReithSans"/>
              </a:rPr>
              <a:t> space</a:t>
            </a:r>
          </a:p>
          <a:p>
            <a:endParaRPr lang="en-IN" dirty="0"/>
          </a:p>
        </p:txBody>
      </p:sp>
    </p:spTree>
    <p:extLst>
      <p:ext uri="{BB962C8B-B14F-4D97-AF65-F5344CB8AC3E}">
        <p14:creationId xmlns:p14="http://schemas.microsoft.com/office/powerpoint/2010/main" val="103894430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1650</TotalTime>
  <Words>3144</Words>
  <Application>Microsoft Office PowerPoint</Application>
  <PresentationFormat>Widescreen</PresentationFormat>
  <Paragraphs>573</Paragraphs>
  <Slides>80</Slides>
  <Notes>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8" baseType="lpstr">
      <vt:lpstr>Arial</vt:lpstr>
      <vt:lpstr>Arial Black</vt:lpstr>
      <vt:lpstr>Corbel</vt:lpstr>
      <vt:lpstr>erdana</vt:lpstr>
      <vt:lpstr>Helvetica</vt:lpstr>
      <vt:lpstr>inherit</vt:lpstr>
      <vt:lpstr>Inter</vt:lpstr>
      <vt:lpstr>inter-bold</vt:lpstr>
      <vt:lpstr>inter-regular</vt:lpstr>
      <vt:lpstr>ReithSans</vt:lpstr>
      <vt:lpstr>Roboto</vt:lpstr>
      <vt:lpstr>sofia-pro</vt:lpstr>
      <vt:lpstr>Times New Roman</vt:lpstr>
      <vt:lpstr>Times New Roman</vt:lpstr>
      <vt:lpstr>urw-din</vt:lpstr>
      <vt:lpstr>Verdana</vt:lpstr>
      <vt:lpstr>Basis</vt:lpstr>
      <vt:lpstr>Bitmap Image</vt:lpstr>
      <vt:lpstr>PowerPoint Presentation</vt:lpstr>
      <vt:lpstr>Classification of generations of computers </vt:lpstr>
      <vt:lpstr>Classification of Computers by Size </vt:lpstr>
      <vt:lpstr>Define Computer Program</vt:lpstr>
      <vt:lpstr>What is Programming Language</vt:lpstr>
      <vt:lpstr>Translator:-</vt:lpstr>
      <vt:lpstr>What is Programming Language</vt:lpstr>
      <vt:lpstr>Translators </vt:lpstr>
      <vt:lpstr>Compilers </vt:lpstr>
      <vt:lpstr>Compilers</vt:lpstr>
      <vt:lpstr>Interpreters </vt:lpstr>
      <vt:lpstr>Interpreters </vt:lpstr>
      <vt:lpstr>Assemblers </vt:lpstr>
      <vt:lpstr>Programming Instructions</vt:lpstr>
      <vt:lpstr> What is Software &amp; Hardware?</vt:lpstr>
      <vt:lpstr>Types of Software</vt:lpstr>
      <vt:lpstr>Why Number System:-</vt:lpstr>
      <vt:lpstr>Number System:-</vt:lpstr>
      <vt:lpstr>Binary Number System:-</vt:lpstr>
      <vt:lpstr>Algorithm: </vt:lpstr>
      <vt:lpstr>Flowchart:-</vt:lpstr>
      <vt:lpstr>PowerPoint Presentation</vt:lpstr>
      <vt:lpstr>Difference between Algorithm and Flowchart </vt:lpstr>
      <vt:lpstr>Why not English why C?</vt:lpstr>
      <vt:lpstr>History Of C</vt:lpstr>
      <vt:lpstr>Before C Language:-</vt:lpstr>
      <vt:lpstr> English Vs C</vt:lpstr>
      <vt:lpstr>Features Of C:-</vt:lpstr>
      <vt:lpstr>Simple C Program:-</vt:lpstr>
      <vt:lpstr>Simple C Program:-</vt:lpstr>
      <vt:lpstr>Simple C Program:-</vt:lpstr>
      <vt:lpstr>Simple C Program:-</vt:lpstr>
      <vt:lpstr>C Tokens</vt:lpstr>
      <vt:lpstr>Character Set In C:-</vt:lpstr>
      <vt:lpstr>Keywords in C </vt:lpstr>
      <vt:lpstr>C Identifiers </vt:lpstr>
      <vt:lpstr>Rules for constructing C identifiers:- </vt:lpstr>
      <vt:lpstr>Variables in C </vt:lpstr>
      <vt:lpstr>Rules for defining variables </vt:lpstr>
      <vt:lpstr>Data Types in C:- </vt:lpstr>
      <vt:lpstr>Data Types in C </vt:lpstr>
      <vt:lpstr>Format Specifier</vt:lpstr>
      <vt:lpstr>Operators in C</vt:lpstr>
      <vt:lpstr>Header Files:-</vt:lpstr>
      <vt:lpstr>Comments in C </vt:lpstr>
      <vt:lpstr>C Identifiers </vt:lpstr>
      <vt:lpstr>Rules for constructing C identifiers:- </vt:lpstr>
      <vt:lpstr>Variables in C </vt:lpstr>
      <vt:lpstr>Rules for defining variables </vt:lpstr>
      <vt:lpstr>Data Types in C:- </vt:lpstr>
      <vt:lpstr>Data Types in C </vt:lpstr>
      <vt:lpstr>PowerPoint Presentation</vt:lpstr>
      <vt:lpstr>ASCII in C </vt:lpstr>
      <vt:lpstr>Example:-</vt:lpstr>
      <vt:lpstr>Format Specifier</vt:lpstr>
      <vt:lpstr>Comments in C </vt:lpstr>
      <vt:lpstr>Escape Sequence in C:- </vt:lpstr>
      <vt:lpstr>List of Escape Sequences in C </vt:lpstr>
      <vt:lpstr>Console I/O Functions:-</vt:lpstr>
      <vt:lpstr>Input Data:-</vt:lpstr>
      <vt:lpstr>Operator Precedence and Associativity in C </vt:lpstr>
      <vt:lpstr>Operator Precedence and Associativity in C </vt:lpstr>
      <vt:lpstr>PowerPoint Presentation</vt:lpstr>
      <vt:lpstr>C Control Statements:-</vt:lpstr>
      <vt:lpstr>C if else Statement </vt:lpstr>
      <vt:lpstr>If Statement </vt:lpstr>
      <vt:lpstr>Flowchart of if statement in C</vt:lpstr>
      <vt:lpstr>If-else Statement </vt:lpstr>
      <vt:lpstr>Syntax &amp; Flowchart of if---else</vt:lpstr>
      <vt:lpstr>If else-if ladder Statement </vt:lpstr>
      <vt:lpstr>Syntax &amp; Flowchart:-</vt:lpstr>
      <vt:lpstr>Nested if—else </vt:lpstr>
      <vt:lpstr>Conditional Operator(Ternary Operator)</vt:lpstr>
      <vt:lpstr>C Switch Statement </vt:lpstr>
      <vt:lpstr>Syntax of Switch &amp; Flowchart:-</vt:lpstr>
      <vt:lpstr>Rules for switch statement in C language </vt:lpstr>
      <vt:lpstr>Example:-</vt:lpstr>
      <vt:lpstr>Type Casting in C </vt:lpstr>
      <vt:lpstr>C Loops </vt:lpstr>
      <vt:lpstr>Point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Manjiry Deshpande</dc:creator>
  <cp:lastModifiedBy>dac</cp:lastModifiedBy>
  <cp:revision>42</cp:revision>
  <dcterms:created xsi:type="dcterms:W3CDTF">2021-11-15T16:02:56Z</dcterms:created>
  <dcterms:modified xsi:type="dcterms:W3CDTF">2023-07-22T06:51:20Z</dcterms:modified>
</cp:coreProperties>
</file>