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2" r:id="rId20"/>
    <p:sldId id="289" r:id="rId21"/>
    <p:sldId id="290" r:id="rId22"/>
    <p:sldId id="291" r:id="rId23"/>
    <p:sldId id="292" r:id="rId24"/>
    <p:sldId id="293" r:id="rId25"/>
    <p:sldId id="294" r:id="rId26"/>
    <p:sldId id="300" r:id="rId27"/>
    <p:sldId id="301" r:id="rId28"/>
    <p:sldId id="295" r:id="rId29"/>
    <p:sldId id="296" r:id="rId30"/>
    <p:sldId id="297" r:id="rId31"/>
    <p:sldId id="298" r:id="rId32"/>
    <p:sldId id="299" r:id="rId33"/>
    <p:sldId id="30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91" d="100"/>
          <a:sy n="91" d="100"/>
        </p:scale>
        <p:origin x="3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5E36C6D-043B-446F-8ACF-4300E440DE6A}" type="datetimeFigureOut">
              <a:rPr lang="en-IN" smtClean="0"/>
              <a:t>20-12-2023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3E6D72C-BC90-4C26-AFA2-9778FFE86FFB}"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8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36C6D-043B-446F-8ACF-4300E440DE6A}"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416386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36C6D-043B-446F-8ACF-4300E440DE6A}"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343250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36C6D-043B-446F-8ACF-4300E440DE6A}"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171038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36C6D-043B-446F-8ACF-4300E440DE6A}"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6D72C-BC90-4C26-AFA2-9778FFE86FFB}"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91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36C6D-043B-446F-8ACF-4300E440DE6A}"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51566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E36C6D-043B-446F-8ACF-4300E440DE6A}"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148285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E36C6D-043B-446F-8ACF-4300E440DE6A}" type="datetimeFigureOut">
              <a:rPr lang="en-IN" smtClean="0"/>
              <a:t>20-12-2023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355021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36C6D-043B-446F-8ACF-4300E440DE6A}" type="datetimeFigureOut">
              <a:rPr lang="en-IN" smtClean="0"/>
              <a:t>20-12-2023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255174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E36C6D-043B-446F-8ACF-4300E440DE6A}"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322150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E36C6D-043B-446F-8ACF-4300E440DE6A}"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411471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5E36C6D-043B-446F-8ACF-4300E440DE6A}" type="datetimeFigureOut">
              <a:rPr lang="en-IN" smtClean="0"/>
              <a:t>20-12-2023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3E6D72C-BC90-4C26-AFA2-9778FFE86FFB}" type="slidenum">
              <a:rPr lang="en-IN" smtClean="0"/>
              <a:t>‹#›</a:t>
            </a:fld>
            <a:endParaRPr lang="en-IN"/>
          </a:p>
        </p:txBody>
      </p:sp>
    </p:spTree>
    <p:extLst>
      <p:ext uri="{BB962C8B-B14F-4D97-AF65-F5344CB8AC3E}">
        <p14:creationId xmlns:p14="http://schemas.microsoft.com/office/powerpoint/2010/main" val="1926767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4E386-779A-4EA2-819E-4F15135C8A3D}"/>
              </a:ext>
            </a:extLst>
          </p:cNvPr>
          <p:cNvSpPr>
            <a:spLocks noGrp="1"/>
          </p:cNvSpPr>
          <p:nvPr>
            <p:ph idx="1"/>
          </p:nvPr>
        </p:nvSpPr>
        <p:spPr>
          <a:xfrm>
            <a:off x="838199" y="630314"/>
            <a:ext cx="10790145" cy="5823021"/>
          </a:xfrm>
        </p:spPr>
        <p:txBody>
          <a:bodyPr>
            <a:normAutofit/>
          </a:bodyPr>
          <a:lstStyle/>
          <a:p>
            <a:pPr marL="0" indent="0">
              <a:buNone/>
            </a:pPr>
            <a:r>
              <a:rPr lang="en-US" b="1" i="1" dirty="0"/>
              <a:t>                                    </a:t>
            </a:r>
          </a:p>
          <a:p>
            <a:pPr marL="0" indent="0">
              <a:buNone/>
            </a:pPr>
            <a:endParaRPr lang="en-US" b="1" i="1" dirty="0"/>
          </a:p>
          <a:p>
            <a:pPr marL="0" indent="0">
              <a:buNone/>
            </a:pPr>
            <a:endParaRPr lang="en-US" b="1" i="1" dirty="0"/>
          </a:p>
          <a:p>
            <a:pPr marL="0" indent="0">
              <a:buNone/>
            </a:pPr>
            <a:endParaRPr lang="en-US" b="1" i="1" dirty="0"/>
          </a:p>
          <a:p>
            <a:pPr marL="0" indent="0">
              <a:buNone/>
            </a:pPr>
            <a:r>
              <a:rPr lang="en-US" b="1" i="1" dirty="0"/>
              <a:t>                                          </a:t>
            </a:r>
            <a:r>
              <a:rPr lang="en-US" sz="4400" b="1" i="1" dirty="0">
                <a:solidFill>
                  <a:srgbClr val="00B050"/>
                </a:solidFill>
              </a:rPr>
              <a:t>C Programming </a:t>
            </a:r>
          </a:p>
          <a:p>
            <a:pPr marL="0" indent="0">
              <a:buNone/>
            </a:pPr>
            <a:r>
              <a:rPr lang="en-US" sz="4400" b="1" i="1" dirty="0">
                <a:solidFill>
                  <a:srgbClr val="00B050"/>
                </a:solidFill>
              </a:rPr>
              <a:t>                                   </a:t>
            </a:r>
            <a:r>
              <a:rPr lang="en-US" sz="4400" b="1" i="1" dirty="0">
                <a:solidFill>
                  <a:schemeClr val="accent2">
                    <a:lumMod val="75000"/>
                  </a:schemeClr>
                </a:solidFill>
              </a:rPr>
              <a:t>Day2</a:t>
            </a:r>
          </a:p>
          <a:p>
            <a:pPr marL="0" indent="0">
              <a:buNone/>
            </a:pPr>
            <a:r>
              <a:rPr lang="en-US" b="1" i="1">
                <a:solidFill>
                  <a:srgbClr val="00B050"/>
                </a:solidFill>
              </a:rPr>
              <a:t>                                                </a:t>
            </a:r>
            <a:endParaRPr lang="en-US" b="1" i="1" dirty="0">
              <a:solidFill>
                <a:srgbClr val="00B050"/>
              </a:solidFill>
            </a:endParaRPr>
          </a:p>
          <a:p>
            <a:pPr marL="0" indent="0">
              <a:buNone/>
            </a:pPr>
            <a:r>
              <a:rPr lang="en-US" b="1" i="1" dirty="0"/>
              <a:t> </a:t>
            </a:r>
            <a:endParaRPr lang="en-US" dirty="0"/>
          </a:p>
          <a:p>
            <a:pPr marL="0" indent="0">
              <a:buNone/>
            </a:pPr>
            <a:endParaRPr lang="en-US" dirty="0"/>
          </a:p>
          <a:p>
            <a:pPr marL="0" indent="0">
              <a:buNone/>
            </a:pPr>
            <a:endParaRPr lang="en-US" dirty="0"/>
          </a:p>
          <a:p>
            <a:r>
              <a:rPr lang="en-US" sz="1400" b="0" i="0" dirty="0">
                <a:solidFill>
                  <a:srgbClr val="006699"/>
                </a:solidFill>
                <a:effectLst/>
                <a:latin typeface="Verdana" panose="020B0604030504040204" pitchFamily="34" charset="0"/>
              </a:rPr>
              <a:t>                                                                                                                        </a:t>
            </a:r>
            <a:endParaRPr lang="en-IN" sz="1400" dirty="0"/>
          </a:p>
          <a:p>
            <a:pPr marL="0" indent="0">
              <a:buNone/>
            </a:pPr>
            <a:endParaRPr lang="en-US" dirty="0"/>
          </a:p>
          <a:p>
            <a:pPr marL="0" indent="0">
              <a:buNone/>
            </a:pPr>
            <a:endParaRPr lang="en-US" dirty="0"/>
          </a:p>
          <a:p>
            <a:endParaRPr lang="en-IN" dirty="0"/>
          </a:p>
        </p:txBody>
      </p:sp>
      <p:sp>
        <p:nvSpPr>
          <p:cNvPr id="2" name="Rectangle 1">
            <a:extLst>
              <a:ext uri="{FF2B5EF4-FFF2-40B4-BE49-F238E27FC236}">
                <a16:creationId xmlns:a16="http://schemas.microsoft.com/office/drawing/2014/main" id="{C6741EE1-D986-4733-8E65-F03536D9B1A4}"/>
              </a:ext>
            </a:extLst>
          </p:cNvPr>
          <p:cNvSpPr/>
          <p:nvPr/>
        </p:nvSpPr>
        <p:spPr>
          <a:xfrm>
            <a:off x="838200" y="5642028"/>
            <a:ext cx="10790145" cy="811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rgbClr val="C00000"/>
                </a:solidFill>
                <a:effectLst/>
                <a:latin typeface="Verdana" panose="020B0604030504040204" pitchFamily="34" charset="0"/>
              </a:rPr>
              <a:t>                                                                          </a:t>
            </a:r>
            <a:r>
              <a:rPr lang="en-US" sz="1400" b="0" i="0" dirty="0">
                <a:solidFill>
                  <a:srgbClr val="C00000"/>
                </a:solidFill>
                <a:effectLst/>
                <a:latin typeface="Verdana" panose="020B0604030504040204" pitchFamily="34" charset="0"/>
              </a:rPr>
              <a:t>Dr. D. Y. Patil Pratishthan’s</a:t>
            </a:r>
            <a:r>
              <a:rPr lang="en-US" sz="1400" dirty="0">
                <a:solidFill>
                  <a:srgbClr val="C00000"/>
                </a:solidFill>
              </a:rPr>
              <a:t/>
            </a:r>
            <a:br>
              <a:rPr lang="en-US" sz="1400" dirty="0">
                <a:solidFill>
                  <a:srgbClr val="C00000"/>
                </a:solidFill>
              </a:rPr>
            </a:br>
            <a:r>
              <a:rPr lang="en-US" sz="1400" dirty="0">
                <a:solidFill>
                  <a:srgbClr val="C00000"/>
                </a:solidFill>
              </a:rPr>
              <a:t>                                                           </a:t>
            </a:r>
            <a:r>
              <a:rPr lang="en-US" sz="1400" b="1" i="0" dirty="0">
                <a:solidFill>
                  <a:srgbClr val="C00000"/>
                </a:solidFill>
                <a:effectLst/>
                <a:latin typeface="Verdana" panose="020B0604030504040204" pitchFamily="34" charset="0"/>
              </a:rPr>
              <a:t>Institute for Advanced Computing and Software Development</a:t>
            </a:r>
            <a:endParaRPr lang="en-IN" sz="1400" dirty="0">
              <a:solidFill>
                <a:srgbClr val="C00000"/>
              </a:solidFill>
            </a:endParaRPr>
          </a:p>
        </p:txBody>
      </p:sp>
      <p:pic>
        <p:nvPicPr>
          <p:cNvPr id="5" name="Content Placeholder 4">
            <a:extLst>
              <a:ext uri="{FF2B5EF4-FFF2-40B4-BE49-F238E27FC236}">
                <a16:creationId xmlns:a16="http://schemas.microsoft.com/office/drawing/2014/main" id="{8BC39EF6-E154-4356-8500-1F41F6D22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672" y="5642029"/>
            <a:ext cx="811306" cy="811306"/>
          </a:xfrm>
          <a:prstGeom prst="rect">
            <a:avLst/>
          </a:prstGeom>
        </p:spPr>
      </p:pic>
    </p:spTree>
    <p:extLst>
      <p:ext uri="{BB962C8B-B14F-4D97-AF65-F5344CB8AC3E}">
        <p14:creationId xmlns:p14="http://schemas.microsoft.com/office/powerpoint/2010/main" val="368243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3BDB-32E6-40CD-86DE-1610229F8890}"/>
              </a:ext>
            </a:extLst>
          </p:cNvPr>
          <p:cNvSpPr>
            <a:spLocks noGrp="1"/>
          </p:cNvSpPr>
          <p:nvPr>
            <p:ph type="title"/>
          </p:nvPr>
        </p:nvSpPr>
        <p:spPr/>
        <p:txBody>
          <a:bodyPr/>
          <a:lstStyle/>
          <a:p>
            <a:r>
              <a:rPr lang="en-US" b="0" i="0" dirty="0">
                <a:solidFill>
                  <a:srgbClr val="610B38"/>
                </a:solidFill>
                <a:effectLst/>
                <a:latin typeface="erdana"/>
              </a:rPr>
              <a:t>do while loop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F8DF1FC-05D2-4BF5-B974-9C3B031A695B}"/>
              </a:ext>
            </a:extLst>
          </p:cNvPr>
          <p:cNvSpPr>
            <a:spLocks noGrp="1"/>
          </p:cNvSpPr>
          <p:nvPr>
            <p:ph idx="1"/>
          </p:nvPr>
        </p:nvSpPr>
        <p:spPr/>
        <p:txBody>
          <a:bodyPr>
            <a:normAutofit/>
          </a:bodyPr>
          <a:lstStyle/>
          <a:p>
            <a:pPr algn="just"/>
            <a:r>
              <a:rPr lang="en-US" b="0" i="0" dirty="0">
                <a:solidFill>
                  <a:srgbClr val="333333"/>
                </a:solidFill>
                <a:effectLst/>
                <a:latin typeface="inter-regular"/>
              </a:rPr>
              <a:t>The do while loop is a post tested loop. Using the do-while loop, we can repeat the execution of several parts of the statements. The do-while loop is mainly used in the case where we need to execute the loop at least once. The do-while loop is mostly used in menu-driven programs where the termination condition depends upon the end user.</a:t>
            </a:r>
          </a:p>
          <a:p>
            <a:pPr algn="just"/>
            <a:r>
              <a:rPr lang="en-US" b="0" i="0" dirty="0">
                <a:solidFill>
                  <a:srgbClr val="333333"/>
                </a:solidFill>
                <a:effectLst/>
                <a:latin typeface="inter-regular"/>
              </a:rPr>
              <a:t>Syntax:-</a:t>
            </a:r>
          </a:p>
          <a:p>
            <a:pPr marL="0" indent="0" algn="just">
              <a:buNone/>
            </a:pPr>
            <a:r>
              <a:rPr lang="en-US" b="1" i="0" dirty="0">
                <a:solidFill>
                  <a:srgbClr val="006699"/>
                </a:solidFill>
                <a:effectLst/>
                <a:latin typeface="inter-regular"/>
              </a:rPr>
              <a:t>do</a:t>
            </a: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//code to be executed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t>
            </a:r>
            <a:r>
              <a:rPr lang="en-US" b="1" i="0" dirty="0">
                <a:solidFill>
                  <a:srgbClr val="006699"/>
                </a:solidFill>
                <a:effectLst/>
                <a:latin typeface="inter-regular"/>
              </a:rPr>
              <a:t>while</a:t>
            </a:r>
            <a:r>
              <a:rPr lang="en-US" b="0" i="0" dirty="0">
                <a:solidFill>
                  <a:srgbClr val="000000"/>
                </a:solidFill>
                <a:effectLst/>
                <a:latin typeface="inter-regular"/>
              </a:rPr>
              <a:t>(condition);  </a:t>
            </a:r>
          </a:p>
          <a:p>
            <a:endParaRPr lang="en-IN" dirty="0"/>
          </a:p>
        </p:txBody>
      </p:sp>
    </p:spTree>
    <p:extLst>
      <p:ext uri="{BB962C8B-B14F-4D97-AF65-F5344CB8AC3E}">
        <p14:creationId xmlns:p14="http://schemas.microsoft.com/office/powerpoint/2010/main" val="325612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9AF4-D2DD-4C73-9228-B7814C108868}"/>
              </a:ext>
            </a:extLst>
          </p:cNvPr>
          <p:cNvSpPr>
            <a:spLocks noGrp="1"/>
          </p:cNvSpPr>
          <p:nvPr>
            <p:ph type="title"/>
          </p:nvPr>
        </p:nvSpPr>
        <p:spPr/>
        <p:txBody>
          <a:bodyPr/>
          <a:lstStyle/>
          <a:p>
            <a:r>
              <a:rPr lang="en-US" b="0" i="0" dirty="0">
                <a:solidFill>
                  <a:srgbClr val="610B38"/>
                </a:solidFill>
                <a:effectLst/>
                <a:latin typeface="erdana"/>
              </a:rPr>
              <a:t>Nested Loops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9F9B9E9-F3FB-429A-9C60-A0E350D71D16}"/>
              </a:ext>
            </a:extLst>
          </p:cNvPr>
          <p:cNvSpPr>
            <a:spLocks noGrp="1"/>
          </p:cNvSpPr>
          <p:nvPr>
            <p:ph idx="1"/>
          </p:nvPr>
        </p:nvSpPr>
        <p:spPr/>
        <p:txBody>
          <a:bodyPr/>
          <a:lstStyle/>
          <a:p>
            <a:pPr algn="just"/>
            <a:r>
              <a:rPr lang="en-US" b="0" i="0" dirty="0">
                <a:solidFill>
                  <a:srgbClr val="333333"/>
                </a:solidFill>
                <a:effectLst/>
                <a:latin typeface="inter-regular"/>
              </a:rPr>
              <a:t>C supports nesting of loops in C. </a:t>
            </a:r>
            <a:r>
              <a:rPr lang="en-US" b="1" i="0" dirty="0">
                <a:solidFill>
                  <a:srgbClr val="333333"/>
                </a:solidFill>
                <a:effectLst/>
                <a:latin typeface="inter-bold"/>
              </a:rPr>
              <a:t>Nesting of loops</a:t>
            </a:r>
            <a:r>
              <a:rPr lang="en-US" b="0" i="0" dirty="0">
                <a:solidFill>
                  <a:srgbClr val="333333"/>
                </a:solidFill>
                <a:effectLst/>
                <a:latin typeface="inter-regular"/>
              </a:rPr>
              <a:t> is the feature in C that allows the looping of statements inside another loop. Let's observe an example of nesting loops in C.</a:t>
            </a:r>
          </a:p>
          <a:p>
            <a:pPr algn="just"/>
            <a:r>
              <a:rPr lang="en-US" b="0" i="0" dirty="0">
                <a:solidFill>
                  <a:srgbClr val="333333"/>
                </a:solidFill>
                <a:effectLst/>
                <a:latin typeface="inter-regular"/>
              </a:rPr>
              <a:t>Any number of loops can be defined inside another loop, i.e., there is no restriction for defining any number of loops. The nesting level can be defined at n times. You can define any type of loop inside another loop; for example, you can define '</a:t>
            </a:r>
            <a:r>
              <a:rPr lang="en-US" b="1" i="0" dirty="0">
                <a:solidFill>
                  <a:srgbClr val="333333"/>
                </a:solidFill>
                <a:effectLst/>
                <a:latin typeface="inter-bold"/>
              </a:rPr>
              <a:t>while</a:t>
            </a:r>
            <a:r>
              <a:rPr lang="en-US" b="0" i="0" dirty="0">
                <a:solidFill>
                  <a:srgbClr val="333333"/>
                </a:solidFill>
                <a:effectLst/>
                <a:latin typeface="inter-regular"/>
              </a:rPr>
              <a:t>' loop inside a '</a:t>
            </a:r>
            <a:r>
              <a:rPr lang="en-US" b="1" i="0" dirty="0">
                <a:solidFill>
                  <a:srgbClr val="333333"/>
                </a:solidFill>
                <a:effectLst/>
                <a:latin typeface="inter-bold"/>
              </a:rPr>
              <a:t>for</a:t>
            </a:r>
            <a:r>
              <a:rPr lang="en-US" b="0" i="0" dirty="0">
                <a:solidFill>
                  <a:srgbClr val="333333"/>
                </a:solidFill>
                <a:effectLst/>
                <a:latin typeface="inter-regular"/>
              </a:rPr>
              <a:t>' loop.</a:t>
            </a:r>
          </a:p>
          <a:p>
            <a:endParaRPr lang="en-IN" dirty="0"/>
          </a:p>
        </p:txBody>
      </p:sp>
    </p:spTree>
    <p:extLst>
      <p:ext uri="{BB962C8B-B14F-4D97-AF65-F5344CB8AC3E}">
        <p14:creationId xmlns:p14="http://schemas.microsoft.com/office/powerpoint/2010/main" val="269061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14C3-2344-434E-A82B-901B779E7D4A}"/>
              </a:ext>
            </a:extLst>
          </p:cNvPr>
          <p:cNvSpPr>
            <a:spLocks noGrp="1"/>
          </p:cNvSpPr>
          <p:nvPr>
            <p:ph type="title"/>
          </p:nvPr>
        </p:nvSpPr>
        <p:spPr/>
        <p:txBody>
          <a:bodyPr/>
          <a:lstStyle/>
          <a:p>
            <a:r>
              <a:rPr lang="en-US" b="0" i="0" dirty="0">
                <a:solidFill>
                  <a:srgbClr val="610B38"/>
                </a:solidFill>
                <a:effectLst/>
                <a:latin typeface="erdana"/>
              </a:rPr>
              <a:t>Nested Loops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EAF49EE-ACA6-457F-A106-AE0C27C9FC97}"/>
              </a:ext>
            </a:extLst>
          </p:cNvPr>
          <p:cNvSpPr>
            <a:spLocks noGrp="1"/>
          </p:cNvSpPr>
          <p:nvPr>
            <p:ph idx="1"/>
          </p:nvPr>
        </p:nvSpPr>
        <p:spPr/>
        <p:txBody>
          <a:bodyPr/>
          <a:lstStyle/>
          <a:p>
            <a:pPr algn="just"/>
            <a:r>
              <a:rPr lang="en-US" b="0" i="0" dirty="0">
                <a:solidFill>
                  <a:srgbClr val="333333"/>
                </a:solidFill>
                <a:effectLst/>
                <a:latin typeface="inter-regular"/>
              </a:rPr>
              <a:t>C supports nesting of loops in C. </a:t>
            </a:r>
            <a:r>
              <a:rPr lang="en-US" b="1" i="0" dirty="0">
                <a:solidFill>
                  <a:srgbClr val="333333"/>
                </a:solidFill>
                <a:effectLst/>
                <a:latin typeface="inter-bold"/>
              </a:rPr>
              <a:t>Nesting of loops</a:t>
            </a:r>
            <a:r>
              <a:rPr lang="en-US" b="0" i="0" dirty="0">
                <a:solidFill>
                  <a:srgbClr val="333333"/>
                </a:solidFill>
                <a:effectLst/>
                <a:latin typeface="inter-regular"/>
              </a:rPr>
              <a:t> is the feature in C that allows the looping of statements inside another loop. Let's observe an example of nesting loops in C.</a:t>
            </a:r>
          </a:p>
          <a:p>
            <a:pPr algn="just"/>
            <a:r>
              <a:rPr lang="en-US" b="0" i="0" dirty="0">
                <a:solidFill>
                  <a:srgbClr val="333333"/>
                </a:solidFill>
                <a:effectLst/>
                <a:latin typeface="inter-regular"/>
              </a:rPr>
              <a:t>Any number of loops can be defined inside another loop, i.e., there is no restriction for defining any number of loops. The nesting level can be defined at n times. You can define any type of loop inside another loop; for example, you can define '</a:t>
            </a:r>
            <a:r>
              <a:rPr lang="en-US" b="1" i="0" dirty="0">
                <a:solidFill>
                  <a:srgbClr val="333333"/>
                </a:solidFill>
                <a:effectLst/>
                <a:latin typeface="inter-bold"/>
              </a:rPr>
              <a:t>while</a:t>
            </a:r>
            <a:r>
              <a:rPr lang="en-US" b="0" i="0" dirty="0">
                <a:solidFill>
                  <a:srgbClr val="333333"/>
                </a:solidFill>
                <a:effectLst/>
                <a:latin typeface="inter-regular"/>
              </a:rPr>
              <a:t>' loop inside a '</a:t>
            </a:r>
            <a:r>
              <a:rPr lang="en-US" b="1" i="0" dirty="0">
                <a:solidFill>
                  <a:srgbClr val="333333"/>
                </a:solidFill>
                <a:effectLst/>
                <a:latin typeface="inter-bold"/>
              </a:rPr>
              <a:t>for</a:t>
            </a:r>
            <a:r>
              <a:rPr lang="en-US" b="0" i="0" dirty="0">
                <a:solidFill>
                  <a:srgbClr val="333333"/>
                </a:solidFill>
                <a:effectLst/>
                <a:latin typeface="inter-regular"/>
              </a:rPr>
              <a:t>' loop.</a:t>
            </a:r>
          </a:p>
          <a:p>
            <a:endParaRPr lang="en-IN" dirty="0"/>
          </a:p>
        </p:txBody>
      </p:sp>
    </p:spTree>
    <p:extLst>
      <p:ext uri="{BB962C8B-B14F-4D97-AF65-F5344CB8AC3E}">
        <p14:creationId xmlns:p14="http://schemas.microsoft.com/office/powerpoint/2010/main" val="80322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D4E6-ECC3-467E-9762-B2DDF8BBE304}"/>
              </a:ext>
            </a:extLst>
          </p:cNvPr>
          <p:cNvSpPr>
            <a:spLocks noGrp="1"/>
          </p:cNvSpPr>
          <p:nvPr>
            <p:ph type="title"/>
          </p:nvPr>
        </p:nvSpPr>
        <p:spPr/>
        <p:txBody>
          <a:bodyPr/>
          <a:lstStyle/>
          <a:p>
            <a:r>
              <a:rPr lang="en-IN" b="1" i="0" dirty="0">
                <a:solidFill>
                  <a:srgbClr val="333333"/>
                </a:solidFill>
                <a:effectLst/>
                <a:latin typeface="inter-bold"/>
              </a:rPr>
              <a:t>Syntax of Nested loop</a:t>
            </a:r>
            <a:r>
              <a:rPr lang="en-IN" b="0" i="0" dirty="0">
                <a:solidFill>
                  <a:srgbClr val="333333"/>
                </a:solidFill>
                <a:effectLst/>
                <a:latin typeface="inter-regular"/>
              </a:rPr>
              <a:t/>
            </a:r>
            <a:br>
              <a:rPr lang="en-IN"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C20CF54A-6727-4033-8B99-AE176A72D1F4}"/>
              </a:ext>
            </a:extLst>
          </p:cNvPr>
          <p:cNvSpPr>
            <a:spLocks noGrp="1"/>
          </p:cNvSpPr>
          <p:nvPr>
            <p:ph idx="1"/>
          </p:nvPr>
        </p:nvSpPr>
        <p:spPr/>
        <p:txBody>
          <a:bodyPr>
            <a:normAutofit/>
          </a:bodyPr>
          <a:lstStyle/>
          <a:p>
            <a:pPr marL="0" indent="0" algn="just">
              <a:buNone/>
            </a:pPr>
            <a:r>
              <a:rPr lang="en-IN" b="0" i="0" dirty="0" err="1">
                <a:solidFill>
                  <a:srgbClr val="000000"/>
                </a:solidFill>
                <a:effectLst/>
                <a:latin typeface="inter-regular"/>
              </a:rPr>
              <a:t>Outer_loop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Inner_loop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 inner loop statements.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 outer loop statements.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63151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BC2A-6AD6-4634-9CF4-C294D6E728D0}"/>
              </a:ext>
            </a:extLst>
          </p:cNvPr>
          <p:cNvSpPr>
            <a:spLocks noGrp="1"/>
          </p:cNvSpPr>
          <p:nvPr>
            <p:ph type="title"/>
          </p:nvPr>
        </p:nvSpPr>
        <p:spPr/>
        <p:txBody>
          <a:bodyPr/>
          <a:lstStyle/>
          <a:p>
            <a:r>
              <a:rPr lang="en-US" b="0" i="0" dirty="0">
                <a:solidFill>
                  <a:srgbClr val="610B38"/>
                </a:solidFill>
                <a:effectLst/>
                <a:latin typeface="erdana"/>
              </a:rPr>
              <a:t>Nested for loop</a:t>
            </a:r>
            <a:endParaRPr lang="en-IN" dirty="0"/>
          </a:p>
        </p:txBody>
      </p:sp>
      <p:sp>
        <p:nvSpPr>
          <p:cNvPr id="3" name="Content Placeholder 2">
            <a:extLst>
              <a:ext uri="{FF2B5EF4-FFF2-40B4-BE49-F238E27FC236}">
                <a16:creationId xmlns:a16="http://schemas.microsoft.com/office/drawing/2014/main" id="{9843EE7C-F2F8-4F83-8EDF-78F90DB67D77}"/>
              </a:ext>
            </a:extLst>
          </p:cNvPr>
          <p:cNvSpPr>
            <a:spLocks noGrp="1"/>
          </p:cNvSpPr>
          <p:nvPr>
            <p:ph idx="1"/>
          </p:nvPr>
        </p:nvSpPr>
        <p:spPr/>
        <p:txBody>
          <a:bodyPr/>
          <a:lstStyle/>
          <a:p>
            <a:pPr marL="0" indent="0" algn="just">
              <a:buNone/>
            </a:pP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2E8B57"/>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=1;i&lt;=</a:t>
            </a:r>
            <a:r>
              <a:rPr lang="en-IN" b="0" i="0" dirty="0" err="1">
                <a:solidFill>
                  <a:srgbClr val="000000"/>
                </a:solidFill>
                <a:effectLst/>
                <a:latin typeface="inter-regular"/>
              </a:rPr>
              <a:t>n;i</a:t>
            </a:r>
            <a:r>
              <a:rPr lang="en-IN" b="0" i="0" dirty="0">
                <a:solidFill>
                  <a:srgbClr val="000000"/>
                </a:solidFill>
                <a:effectLst/>
                <a:latin typeface="inter-regular"/>
              </a:rPr>
              <a:t>++)  </a:t>
            </a:r>
            <a:r>
              <a:rPr lang="en-IN" b="0" i="0" dirty="0">
                <a:solidFill>
                  <a:srgbClr val="008200"/>
                </a:solidFill>
                <a:effectLst/>
                <a:latin typeface="inter-regular"/>
              </a:rPr>
              <a:t>// outer loop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2E8B57"/>
                </a:solidFill>
                <a:effectLst/>
                <a:latin typeface="inter-regular"/>
              </a:rPr>
              <a:t>int</a:t>
            </a:r>
            <a:r>
              <a:rPr lang="en-IN" b="0" i="0" dirty="0">
                <a:solidFill>
                  <a:srgbClr val="000000"/>
                </a:solidFill>
                <a:effectLst/>
                <a:latin typeface="inter-regular"/>
              </a:rPr>
              <a:t> j=1;j&lt;=10;j++)  </a:t>
            </a:r>
            <a:r>
              <a:rPr lang="en-IN" b="0" i="0" dirty="0">
                <a:solidFill>
                  <a:srgbClr val="008200"/>
                </a:solidFill>
                <a:effectLst/>
                <a:latin typeface="inter-regular"/>
              </a:rPr>
              <a:t>// inner loop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printf</a:t>
            </a:r>
            <a:r>
              <a:rPr lang="en-IN" b="0" i="0" dirty="0">
                <a:solidFill>
                  <a:srgbClr val="000000"/>
                </a:solidFill>
                <a:effectLst/>
                <a:latin typeface="inter-regular"/>
              </a:rPr>
              <a:t>(</a:t>
            </a:r>
            <a:r>
              <a:rPr lang="en-IN" b="0" i="0" dirty="0">
                <a:solidFill>
                  <a:srgbClr val="0000FF"/>
                </a:solidFill>
                <a:effectLst/>
                <a:latin typeface="inter-regular"/>
              </a:rPr>
              <a:t>"%d\t"</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*j)); </a:t>
            </a:r>
            <a:r>
              <a:rPr lang="en-IN" b="0" i="0" dirty="0">
                <a:solidFill>
                  <a:srgbClr val="008200"/>
                </a:solidFill>
                <a:effectLst/>
                <a:latin typeface="inter-regular"/>
              </a:rPr>
              <a:t>// printing the value.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printf</a:t>
            </a:r>
            <a:r>
              <a:rPr lang="en-IN" b="0" i="0" dirty="0">
                <a:solidFill>
                  <a:srgbClr val="000000"/>
                </a:solidFill>
                <a:effectLst/>
                <a:latin typeface="inter-regular"/>
              </a:rPr>
              <a:t>(</a:t>
            </a:r>
            <a:r>
              <a:rPr lang="en-IN" b="0" i="0" dirty="0">
                <a:solidFill>
                  <a:srgbClr val="0000FF"/>
                </a:solidFill>
                <a:effectLst/>
                <a:latin typeface="inter-regular"/>
              </a:rPr>
              <a:t>"\n"</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34686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2828-FF9F-46EA-8EB3-2AF2ED0AE83E}"/>
              </a:ext>
            </a:extLst>
          </p:cNvPr>
          <p:cNvSpPr>
            <a:spLocks noGrp="1"/>
          </p:cNvSpPr>
          <p:nvPr>
            <p:ph type="title"/>
          </p:nvPr>
        </p:nvSpPr>
        <p:spPr/>
        <p:txBody>
          <a:bodyPr/>
          <a:lstStyle/>
          <a:p>
            <a:r>
              <a:rPr lang="en-US" b="0" i="0" dirty="0">
                <a:solidFill>
                  <a:srgbClr val="610B38"/>
                </a:solidFill>
                <a:effectLst/>
                <a:latin typeface="erdana"/>
              </a:rPr>
              <a:t>Nested while loop</a:t>
            </a:r>
            <a:endParaRPr lang="en-IN" dirty="0"/>
          </a:p>
        </p:txBody>
      </p:sp>
      <p:sp>
        <p:nvSpPr>
          <p:cNvPr id="3" name="Content Placeholder 2">
            <a:extLst>
              <a:ext uri="{FF2B5EF4-FFF2-40B4-BE49-F238E27FC236}">
                <a16:creationId xmlns:a16="http://schemas.microsoft.com/office/drawing/2014/main" id="{E1E391AA-78DF-4F86-92BF-8282B8E75C8E}"/>
              </a:ext>
            </a:extLst>
          </p:cNvPr>
          <p:cNvSpPr>
            <a:spLocks noGrp="1"/>
          </p:cNvSpPr>
          <p:nvPr>
            <p:ph idx="1"/>
          </p:nvPr>
        </p:nvSpPr>
        <p:spPr/>
        <p:txBody>
          <a:bodyPr/>
          <a:lstStyle/>
          <a:p>
            <a:pPr marL="0" indent="0" algn="just">
              <a:buNone/>
            </a:pPr>
            <a:r>
              <a:rPr lang="en-US" b="1" i="0" dirty="0">
                <a:solidFill>
                  <a:srgbClr val="006699"/>
                </a:solidFill>
                <a:effectLst/>
                <a:latin typeface="inter-regular"/>
              </a:rPr>
              <a:t>while</a:t>
            </a:r>
            <a:r>
              <a:rPr lang="en-US" b="0" i="0" dirty="0">
                <a:solidFill>
                  <a:srgbClr val="000000"/>
                </a:solidFill>
                <a:effectLst/>
                <a:latin typeface="inter-regular"/>
              </a:rPr>
              <a:t>(condition)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(condition)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 inner loop statements.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8200"/>
                </a:solidFill>
                <a:effectLst/>
                <a:latin typeface="inter-regular"/>
              </a:rPr>
              <a:t>// outer loop statements.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563987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02B-A9FE-467F-8198-F45B24518B70}"/>
              </a:ext>
            </a:extLst>
          </p:cNvPr>
          <p:cNvSpPr>
            <a:spLocks noGrp="1"/>
          </p:cNvSpPr>
          <p:nvPr>
            <p:ph type="title"/>
          </p:nvPr>
        </p:nvSpPr>
        <p:spPr/>
        <p:txBody>
          <a:bodyPr/>
          <a:lstStyle/>
          <a:p>
            <a:r>
              <a:rPr lang="en-US" b="0" i="0" dirty="0">
                <a:solidFill>
                  <a:srgbClr val="610B38"/>
                </a:solidFill>
                <a:effectLst/>
                <a:latin typeface="erdana"/>
              </a:rPr>
              <a:t>Nested do while loop</a:t>
            </a:r>
            <a:endParaRPr lang="en-IN" dirty="0"/>
          </a:p>
        </p:txBody>
      </p:sp>
      <p:sp>
        <p:nvSpPr>
          <p:cNvPr id="3" name="Content Placeholder 2">
            <a:extLst>
              <a:ext uri="{FF2B5EF4-FFF2-40B4-BE49-F238E27FC236}">
                <a16:creationId xmlns:a16="http://schemas.microsoft.com/office/drawing/2014/main" id="{D254B05A-3AAF-4684-812F-E3DD8428547C}"/>
              </a:ext>
            </a:extLst>
          </p:cNvPr>
          <p:cNvSpPr>
            <a:spLocks noGrp="1"/>
          </p:cNvSpPr>
          <p:nvPr>
            <p:ph idx="1"/>
          </p:nvPr>
        </p:nvSpPr>
        <p:spPr/>
        <p:txBody>
          <a:bodyPr/>
          <a:lstStyle/>
          <a:p>
            <a:pPr marL="0" indent="0" algn="just">
              <a:buNone/>
            </a:pPr>
            <a:r>
              <a:rPr lang="en-US" b="1" i="0" dirty="0">
                <a:solidFill>
                  <a:srgbClr val="006699"/>
                </a:solidFill>
                <a:effectLst/>
                <a:latin typeface="inter-regular"/>
              </a:rPr>
              <a:t>do</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do</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 inner loop statements.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(condition);  </a:t>
            </a:r>
          </a:p>
          <a:p>
            <a:pPr marL="0" indent="0" algn="just">
              <a:buNone/>
            </a:pPr>
            <a:r>
              <a:rPr lang="en-US" b="0" i="0" dirty="0">
                <a:solidFill>
                  <a:srgbClr val="008200"/>
                </a:solidFill>
                <a:effectLst/>
                <a:latin typeface="inter-regular"/>
              </a:rPr>
              <a:t>// outer loop statements.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t>
            </a:r>
            <a:r>
              <a:rPr lang="en-US" b="1" i="0" dirty="0">
                <a:solidFill>
                  <a:srgbClr val="006699"/>
                </a:solidFill>
                <a:effectLst/>
                <a:latin typeface="inter-regular"/>
              </a:rPr>
              <a:t>while</a:t>
            </a:r>
            <a:r>
              <a:rPr lang="en-US" b="0" i="0" dirty="0">
                <a:solidFill>
                  <a:srgbClr val="000000"/>
                </a:solidFill>
                <a:effectLst/>
                <a:latin typeface="inter-regular"/>
              </a:rPr>
              <a:t>(condition);  </a:t>
            </a:r>
          </a:p>
          <a:p>
            <a:endParaRPr lang="en-IN" dirty="0"/>
          </a:p>
        </p:txBody>
      </p:sp>
    </p:spTree>
    <p:extLst>
      <p:ext uri="{BB962C8B-B14F-4D97-AF65-F5344CB8AC3E}">
        <p14:creationId xmlns:p14="http://schemas.microsoft.com/office/powerpoint/2010/main" val="240230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A0AA-5B8E-4EF3-92FD-F030D6B0505A}"/>
              </a:ext>
            </a:extLst>
          </p:cNvPr>
          <p:cNvSpPr>
            <a:spLocks noGrp="1"/>
          </p:cNvSpPr>
          <p:nvPr>
            <p:ph type="title"/>
          </p:nvPr>
        </p:nvSpPr>
        <p:spPr/>
        <p:txBody>
          <a:bodyPr/>
          <a:lstStyle/>
          <a:p>
            <a:r>
              <a:rPr lang="en-US" b="0" i="0" dirty="0">
                <a:solidFill>
                  <a:srgbClr val="610B38"/>
                </a:solidFill>
                <a:effectLst/>
                <a:latin typeface="erdana"/>
              </a:rPr>
              <a:t>C break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5C4DCD6-DC24-46F3-822B-0A7FF94330B3}"/>
              </a:ext>
            </a:extLst>
          </p:cNvPr>
          <p:cNvSpPr>
            <a:spLocks noGrp="1"/>
          </p:cNvSpPr>
          <p:nvPr>
            <p:ph idx="1"/>
          </p:nvPr>
        </p:nvSpPr>
        <p:spPr/>
        <p:txBody>
          <a:bodyPr/>
          <a:lstStyle/>
          <a:p>
            <a:pPr algn="just"/>
            <a:r>
              <a:rPr lang="en-US" b="0" i="0" dirty="0">
                <a:solidFill>
                  <a:srgbClr val="333333"/>
                </a:solidFill>
                <a:effectLst/>
                <a:latin typeface="inter-regular"/>
              </a:rPr>
              <a:t>The break is a keyword in C which is used to bring the program control out of the loop. The break statement is used inside loops or switch statement. The break statement breaks the loop one by one, i.e., in the case of nested loops, it breaks the inner loop first and then proceeds to outer loops. The break statement in C can be used in the following two scenarios:</a:t>
            </a:r>
          </a:p>
          <a:p>
            <a:pPr algn="just">
              <a:buFont typeface="+mj-lt"/>
              <a:buAutoNum type="arabicPeriod"/>
            </a:pPr>
            <a:r>
              <a:rPr lang="en-US" b="0" i="0" dirty="0">
                <a:solidFill>
                  <a:srgbClr val="000000"/>
                </a:solidFill>
                <a:effectLst/>
                <a:latin typeface="inter-regular"/>
              </a:rPr>
              <a:t>With switch case  </a:t>
            </a:r>
          </a:p>
          <a:p>
            <a:pPr algn="just">
              <a:buFont typeface="+mj-lt"/>
              <a:buAutoNum type="arabicPeriod"/>
            </a:pPr>
            <a:r>
              <a:rPr lang="en-US" b="0" i="0" dirty="0">
                <a:solidFill>
                  <a:srgbClr val="000000"/>
                </a:solidFill>
                <a:effectLst/>
                <a:latin typeface="inter-regular"/>
              </a:rPr>
              <a:t>With loop</a:t>
            </a:r>
          </a:p>
          <a:p>
            <a:endParaRPr lang="en-IN" dirty="0"/>
          </a:p>
        </p:txBody>
      </p:sp>
    </p:spTree>
    <p:extLst>
      <p:ext uri="{BB962C8B-B14F-4D97-AF65-F5344CB8AC3E}">
        <p14:creationId xmlns:p14="http://schemas.microsoft.com/office/powerpoint/2010/main" val="1578982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448D-0158-4E3E-BC47-3A3125117A90}"/>
              </a:ext>
            </a:extLst>
          </p:cNvPr>
          <p:cNvSpPr>
            <a:spLocks noGrp="1"/>
          </p:cNvSpPr>
          <p:nvPr>
            <p:ph type="title"/>
          </p:nvPr>
        </p:nvSpPr>
        <p:spPr/>
        <p:txBody>
          <a:bodyPr/>
          <a:lstStyle/>
          <a:p>
            <a:r>
              <a:rPr lang="en-US" b="0" i="0" dirty="0">
                <a:solidFill>
                  <a:srgbClr val="610B38"/>
                </a:solidFill>
                <a:effectLst/>
                <a:latin typeface="erdana"/>
              </a:rPr>
              <a:t>C continue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F61DB08-DEA6-4350-A694-0C157EBA561A}"/>
              </a:ext>
            </a:extLst>
          </p:cNvPr>
          <p:cNvSpPr>
            <a:spLocks noGrp="1"/>
          </p:cNvSpPr>
          <p:nvPr>
            <p:ph idx="1"/>
          </p:nvPr>
        </p:nvSpPr>
        <p:spPr/>
        <p:txBody>
          <a:bodyPr>
            <a:norm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continue statement</a:t>
            </a:r>
            <a:r>
              <a:rPr lang="en-US" b="0" i="0" dirty="0">
                <a:solidFill>
                  <a:srgbClr val="333333"/>
                </a:solidFill>
                <a:effectLst/>
                <a:latin typeface="inter-regular"/>
              </a:rPr>
              <a:t> in C language is used to bring the program control to the beginning of the loop. The continue statement skips some lines of code inside the loop and continues with the next iteration. It is mainly used for a condition so that we can skip some code for a particular condition.</a:t>
            </a:r>
          </a:p>
          <a:p>
            <a:pPr algn="just"/>
            <a:r>
              <a:rPr lang="en-US" b="0" i="0" dirty="0">
                <a:solidFill>
                  <a:srgbClr val="610B4B"/>
                </a:solidFill>
                <a:effectLst/>
                <a:latin typeface="erdana"/>
              </a:rPr>
              <a:t>Syntax:</a:t>
            </a:r>
          </a:p>
          <a:p>
            <a:pPr algn="just"/>
            <a:endParaRPr lang="en-US" dirty="0">
              <a:solidFill>
                <a:srgbClr val="610B4B"/>
              </a:solidFill>
              <a:latin typeface="erdana"/>
            </a:endParaRPr>
          </a:p>
          <a:p>
            <a:pPr marL="0" indent="0" algn="just">
              <a:buNone/>
            </a:pPr>
            <a:r>
              <a:rPr lang="en-US" b="0" i="0" dirty="0">
                <a:solidFill>
                  <a:srgbClr val="008200"/>
                </a:solidFill>
                <a:effectLst/>
                <a:latin typeface="inter-regular"/>
              </a:rPr>
              <a:t>//loop statements</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continue</a:t>
            </a: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//some lines of the code which is to be skipped</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146241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1D4C-C913-4A01-AB49-F5719331DE2D}"/>
              </a:ext>
            </a:extLst>
          </p:cNvPr>
          <p:cNvSpPr>
            <a:spLocks noGrp="1"/>
          </p:cNvSpPr>
          <p:nvPr>
            <p:ph type="title"/>
          </p:nvPr>
        </p:nvSpPr>
        <p:spPr/>
        <p:txBody>
          <a:bodyPr/>
          <a:lstStyle/>
          <a:p>
            <a:r>
              <a:rPr lang="en-US" b="0" i="0" dirty="0">
                <a:solidFill>
                  <a:srgbClr val="610B38"/>
                </a:solidFill>
                <a:effectLst/>
                <a:latin typeface="erdana"/>
              </a:rPr>
              <a:t>C </a:t>
            </a:r>
            <a:r>
              <a:rPr lang="en-US" b="0" i="0" dirty="0" err="1">
                <a:solidFill>
                  <a:srgbClr val="610B38"/>
                </a:solidFill>
                <a:effectLst/>
                <a:latin typeface="erdana"/>
              </a:rPr>
              <a:t>goto</a:t>
            </a:r>
            <a:r>
              <a:rPr lang="en-US" b="0" i="0" dirty="0">
                <a:solidFill>
                  <a:srgbClr val="610B38"/>
                </a:solidFill>
                <a:effectLst/>
                <a:latin typeface="erdana"/>
              </a:rPr>
              <a:t>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6748132-B724-4633-A9C1-AC35071653C4}"/>
              </a:ext>
            </a:extLst>
          </p:cNvPr>
          <p:cNvSpPr>
            <a:spLocks noGrp="1"/>
          </p:cNvSpPr>
          <p:nvPr>
            <p:ph idx="1"/>
          </p:nvPr>
        </p:nvSpPr>
        <p:spPr/>
        <p:txBody>
          <a:bodyPr>
            <a:normAutofit lnSpcReduction="10000"/>
          </a:bodyPr>
          <a:lstStyle/>
          <a:p>
            <a:pPr algn="just"/>
            <a:r>
              <a:rPr lang="en-US" b="1" i="1" u="sng" dirty="0">
                <a:solidFill>
                  <a:srgbClr val="333333"/>
                </a:solidFill>
                <a:effectLst/>
                <a:latin typeface="inter-regular"/>
              </a:rPr>
              <a:t>The </a:t>
            </a:r>
            <a:r>
              <a:rPr lang="en-US" b="1" i="1" u="sng" dirty="0" err="1">
                <a:solidFill>
                  <a:srgbClr val="333333"/>
                </a:solidFill>
                <a:effectLst/>
                <a:latin typeface="inter-regular"/>
              </a:rPr>
              <a:t>goto</a:t>
            </a:r>
            <a:r>
              <a:rPr lang="en-US" b="1" i="1" u="sng" dirty="0">
                <a:solidFill>
                  <a:srgbClr val="333333"/>
                </a:solidFill>
                <a:effectLst/>
                <a:latin typeface="inter-regular"/>
              </a:rPr>
              <a:t> statement is known as jump statement </a:t>
            </a:r>
            <a:r>
              <a:rPr lang="en-US" b="0" i="0" dirty="0">
                <a:solidFill>
                  <a:srgbClr val="333333"/>
                </a:solidFill>
                <a:effectLst/>
                <a:latin typeface="inter-regular"/>
              </a:rPr>
              <a:t>in C. As the name suggests, </a:t>
            </a:r>
            <a:r>
              <a:rPr lang="en-US" b="0" i="0" dirty="0" err="1">
                <a:solidFill>
                  <a:srgbClr val="333333"/>
                </a:solidFill>
                <a:effectLst/>
                <a:latin typeface="inter-regular"/>
              </a:rPr>
              <a:t>goto</a:t>
            </a:r>
            <a:r>
              <a:rPr lang="en-US" b="0" i="0" dirty="0">
                <a:solidFill>
                  <a:srgbClr val="333333"/>
                </a:solidFill>
                <a:effectLst/>
                <a:latin typeface="inter-regular"/>
              </a:rPr>
              <a:t> is used </a:t>
            </a:r>
            <a:r>
              <a:rPr lang="en-US" b="1" i="1" u="sng" dirty="0">
                <a:solidFill>
                  <a:srgbClr val="333333"/>
                </a:solidFill>
                <a:effectLst/>
                <a:latin typeface="inter-regular"/>
              </a:rPr>
              <a:t>to transfer the program control to a predefined label.</a:t>
            </a:r>
            <a:r>
              <a:rPr lang="en-US" b="0" i="0" dirty="0">
                <a:solidFill>
                  <a:srgbClr val="333333"/>
                </a:solidFill>
                <a:effectLst/>
                <a:latin typeface="inter-regular"/>
              </a:rPr>
              <a:t> </a:t>
            </a:r>
            <a:r>
              <a:rPr lang="en-US" b="1" i="1" u="sng" dirty="0">
                <a:solidFill>
                  <a:srgbClr val="333333"/>
                </a:solidFill>
                <a:effectLst/>
                <a:latin typeface="inter-regular"/>
              </a:rPr>
              <a:t>The </a:t>
            </a:r>
            <a:r>
              <a:rPr lang="en-US" b="1" i="1" u="sng" dirty="0" err="1">
                <a:solidFill>
                  <a:srgbClr val="333333"/>
                </a:solidFill>
                <a:effectLst/>
                <a:latin typeface="inter-regular"/>
              </a:rPr>
              <a:t>goto</a:t>
            </a:r>
            <a:r>
              <a:rPr lang="en-US" b="1" i="1" u="sng" dirty="0">
                <a:solidFill>
                  <a:srgbClr val="333333"/>
                </a:solidFill>
                <a:effectLst/>
                <a:latin typeface="inter-regular"/>
              </a:rPr>
              <a:t> statement can be used to repeat some part of the code for a particular condition. It can also be used to break the multiple loops which can't be done by using a single break statement</a:t>
            </a:r>
            <a:r>
              <a:rPr lang="en-US" b="0" i="0" dirty="0">
                <a:solidFill>
                  <a:srgbClr val="333333"/>
                </a:solidFill>
                <a:effectLst/>
                <a:latin typeface="inter-regular"/>
              </a:rPr>
              <a:t>. However, using </a:t>
            </a:r>
            <a:r>
              <a:rPr lang="en-US" b="0" i="0" dirty="0" err="1">
                <a:solidFill>
                  <a:srgbClr val="333333"/>
                </a:solidFill>
                <a:effectLst/>
                <a:latin typeface="inter-regular"/>
              </a:rPr>
              <a:t>goto</a:t>
            </a:r>
            <a:r>
              <a:rPr lang="en-US" b="0" i="0" dirty="0">
                <a:solidFill>
                  <a:srgbClr val="333333"/>
                </a:solidFill>
                <a:effectLst/>
                <a:latin typeface="inter-regular"/>
              </a:rPr>
              <a:t> is avoided these days since it makes the program less readable and complicated.</a:t>
            </a:r>
          </a:p>
          <a:p>
            <a:pPr marL="0" indent="0" algn="just">
              <a:buNone/>
            </a:pPr>
            <a:r>
              <a:rPr lang="en-US" b="0" i="0" dirty="0">
                <a:solidFill>
                  <a:srgbClr val="333333"/>
                </a:solidFill>
                <a:effectLst/>
                <a:latin typeface="inter-regular"/>
              </a:rPr>
              <a:t>Syntax:</a:t>
            </a:r>
          </a:p>
          <a:p>
            <a:pPr marL="0" indent="0" algn="just">
              <a:buNone/>
            </a:pPr>
            <a:r>
              <a:rPr lang="en-US" b="0" i="0" dirty="0">
                <a:solidFill>
                  <a:srgbClr val="000000"/>
                </a:solidFill>
                <a:effectLst/>
                <a:latin typeface="inter-regular"/>
              </a:rPr>
              <a:t>label:   </a:t>
            </a:r>
          </a:p>
          <a:p>
            <a:pPr marL="0" indent="0" algn="just">
              <a:buNone/>
            </a:pPr>
            <a:r>
              <a:rPr lang="en-US" b="0" i="0" dirty="0">
                <a:solidFill>
                  <a:srgbClr val="008200"/>
                </a:solidFill>
                <a:effectLst/>
                <a:latin typeface="inter-regular"/>
              </a:rPr>
              <a:t>//some part of the code; </a:t>
            </a:r>
            <a:r>
              <a:rPr lang="en-US" b="0" i="0" dirty="0">
                <a:solidFill>
                  <a:srgbClr val="000000"/>
                </a:solidFill>
                <a:effectLst/>
                <a:latin typeface="inter-regular"/>
              </a:rPr>
              <a:t>  </a:t>
            </a:r>
          </a:p>
          <a:p>
            <a:pPr marL="0" indent="0" algn="just">
              <a:buNone/>
            </a:pPr>
            <a:r>
              <a:rPr lang="en-US" b="1" i="0" dirty="0" err="1">
                <a:solidFill>
                  <a:srgbClr val="006699"/>
                </a:solidFill>
                <a:effectLst/>
                <a:latin typeface="inter-regular"/>
              </a:rPr>
              <a:t>goto</a:t>
            </a:r>
            <a:r>
              <a:rPr lang="en-US" b="0" i="0" dirty="0">
                <a:solidFill>
                  <a:srgbClr val="000000"/>
                </a:solidFill>
                <a:effectLst/>
                <a:latin typeface="inter-regular"/>
              </a:rPr>
              <a:t> label;  </a:t>
            </a:r>
          </a:p>
          <a:p>
            <a:endParaRPr lang="en-IN" dirty="0"/>
          </a:p>
        </p:txBody>
      </p:sp>
    </p:spTree>
    <p:extLst>
      <p:ext uri="{BB962C8B-B14F-4D97-AF65-F5344CB8AC3E}">
        <p14:creationId xmlns:p14="http://schemas.microsoft.com/office/powerpoint/2010/main" val="23790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1A1F-C917-4B18-AE8F-7D34F511C479}"/>
              </a:ext>
            </a:extLst>
          </p:cNvPr>
          <p:cNvSpPr>
            <a:spLocks noGrp="1"/>
          </p:cNvSpPr>
          <p:nvPr>
            <p:ph type="title"/>
          </p:nvPr>
        </p:nvSpPr>
        <p:spPr/>
        <p:txBody>
          <a:bodyPr/>
          <a:lstStyle/>
          <a:p>
            <a:r>
              <a:rPr lang="en-IN" b="0" i="0" dirty="0">
                <a:solidFill>
                  <a:srgbClr val="610B38"/>
                </a:solidFill>
                <a:effectLst/>
                <a:latin typeface="erdana"/>
              </a:rPr>
              <a:t>C Loops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DDFD149-E810-4C84-A33F-DFAA7ED600B3}"/>
              </a:ext>
            </a:extLst>
          </p:cNvPr>
          <p:cNvSpPr>
            <a:spLocks noGrp="1"/>
          </p:cNvSpPr>
          <p:nvPr>
            <p:ph idx="1"/>
          </p:nvPr>
        </p:nvSpPr>
        <p:spPr/>
        <p:txBody>
          <a:bodyPr>
            <a:normAutofit lnSpcReduction="10000"/>
          </a:bodyPr>
          <a:lstStyle/>
          <a:p>
            <a:r>
              <a:rPr lang="en-US" dirty="0"/>
              <a:t>Loops are used when a task needs to be repeated a number of times</a:t>
            </a:r>
          </a:p>
          <a:p>
            <a:r>
              <a:rPr lang="en-US" dirty="0"/>
              <a:t>For example</a:t>
            </a:r>
          </a:p>
          <a:p>
            <a:r>
              <a:rPr lang="en-US" dirty="0"/>
              <a:t>Printing numbers from 1 to 100;</a:t>
            </a:r>
          </a:p>
          <a:p>
            <a:r>
              <a:rPr lang="en-US" dirty="0"/>
              <a:t>Printing even numbers from 1 to 50</a:t>
            </a:r>
          </a:p>
          <a:p>
            <a:r>
              <a:rPr lang="en-US" dirty="0"/>
              <a:t>Printing details of all bank customers</a:t>
            </a:r>
          </a:p>
          <a:p>
            <a:r>
              <a:rPr lang="en-US" dirty="0"/>
              <a:t>Sequentially searching a record in a file</a:t>
            </a:r>
          </a:p>
          <a:p>
            <a:r>
              <a:rPr lang="en-US" dirty="0"/>
              <a:t>Loops can be categorized as</a:t>
            </a:r>
          </a:p>
          <a:p>
            <a:r>
              <a:rPr lang="en-US" dirty="0"/>
              <a:t>1 Pre tested loop</a:t>
            </a:r>
          </a:p>
          <a:p>
            <a:r>
              <a:rPr lang="en-US" dirty="0"/>
              <a:t>2 Post tested loop</a:t>
            </a:r>
          </a:p>
        </p:txBody>
      </p:sp>
    </p:spTree>
    <p:extLst>
      <p:ext uri="{BB962C8B-B14F-4D97-AF65-F5344CB8AC3E}">
        <p14:creationId xmlns:p14="http://schemas.microsoft.com/office/powerpoint/2010/main" val="2501631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32D9-0C1B-4823-9727-334C397B02DB}"/>
              </a:ext>
            </a:extLst>
          </p:cNvPr>
          <p:cNvSpPr>
            <a:spLocks noGrp="1"/>
          </p:cNvSpPr>
          <p:nvPr>
            <p:ph type="title"/>
          </p:nvPr>
        </p:nvSpPr>
        <p:spPr/>
        <p:txBody>
          <a:bodyPr/>
          <a:lstStyle/>
          <a:p>
            <a:r>
              <a:rPr lang="en-US" b="0" i="0" dirty="0">
                <a:solidFill>
                  <a:srgbClr val="610B38"/>
                </a:solidFill>
                <a:effectLst/>
                <a:latin typeface="erdana"/>
              </a:rPr>
              <a:t>C Functions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62860ED-E6AB-4FBA-BCB1-ABF5D85CD1DC}"/>
              </a:ext>
            </a:extLst>
          </p:cNvPr>
          <p:cNvSpPr>
            <a:spLocks noGrp="1"/>
          </p:cNvSpPr>
          <p:nvPr>
            <p:ph idx="1"/>
          </p:nvPr>
        </p:nvSpPr>
        <p:spPr/>
        <p:txBody>
          <a:bodyPr/>
          <a:lstStyle/>
          <a:p>
            <a:pPr algn="just"/>
            <a:r>
              <a:rPr lang="en-US" b="0" i="0" dirty="0">
                <a:solidFill>
                  <a:srgbClr val="333333"/>
                </a:solidFill>
                <a:effectLst/>
                <a:latin typeface="inter-regular"/>
              </a:rPr>
              <a:t>In c, </a:t>
            </a:r>
            <a:r>
              <a:rPr lang="en-US" b="1" i="0" dirty="0">
                <a:solidFill>
                  <a:srgbClr val="333333"/>
                </a:solidFill>
                <a:effectLst/>
                <a:latin typeface="inter-regular"/>
              </a:rPr>
              <a:t>we can divide a large program into the basic building blocks known as function</a:t>
            </a:r>
            <a:r>
              <a:rPr lang="en-US" b="0" i="0" dirty="0">
                <a:solidFill>
                  <a:srgbClr val="333333"/>
                </a:solidFill>
                <a:effectLst/>
                <a:latin typeface="inter-regular"/>
              </a:rPr>
              <a:t>. </a:t>
            </a:r>
            <a:r>
              <a:rPr lang="en-US" b="1" i="1" u="sng" dirty="0">
                <a:solidFill>
                  <a:srgbClr val="333333"/>
                </a:solidFill>
                <a:effectLst/>
                <a:latin typeface="inter-regular"/>
              </a:rPr>
              <a:t>The function contains the set of programming statements enclosed by {}. </a:t>
            </a:r>
            <a:r>
              <a:rPr lang="en-US" b="0" i="0" dirty="0">
                <a:solidFill>
                  <a:srgbClr val="C00000"/>
                </a:solidFill>
                <a:effectLst/>
                <a:latin typeface="inter-regular"/>
              </a:rPr>
              <a:t>A function can be called multiple times to provide reusability and modularity to the C program.</a:t>
            </a:r>
            <a:r>
              <a:rPr lang="en-US" b="0" i="0" dirty="0">
                <a:solidFill>
                  <a:srgbClr val="333333"/>
                </a:solidFill>
                <a:effectLst/>
                <a:latin typeface="inter-regular"/>
              </a:rPr>
              <a:t> In other words, we can say that the collection of functions creates a program. </a:t>
            </a:r>
            <a:r>
              <a:rPr lang="en-US" b="1" i="1" u="sng" dirty="0">
                <a:solidFill>
                  <a:srgbClr val="333333"/>
                </a:solidFill>
                <a:effectLst/>
                <a:latin typeface="inter-regular"/>
              </a:rPr>
              <a:t>The function is also known as procedure or subroutine in other programming languages.</a:t>
            </a:r>
          </a:p>
          <a:p>
            <a:endParaRPr lang="en-IN" dirty="0"/>
          </a:p>
        </p:txBody>
      </p:sp>
    </p:spTree>
    <p:extLst>
      <p:ext uri="{BB962C8B-B14F-4D97-AF65-F5344CB8AC3E}">
        <p14:creationId xmlns:p14="http://schemas.microsoft.com/office/powerpoint/2010/main" val="417874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AEB0-2E0D-456C-9DED-C49E6CCC2F43}"/>
              </a:ext>
            </a:extLst>
          </p:cNvPr>
          <p:cNvSpPr>
            <a:spLocks noGrp="1"/>
          </p:cNvSpPr>
          <p:nvPr>
            <p:ph type="title"/>
          </p:nvPr>
        </p:nvSpPr>
        <p:spPr/>
        <p:txBody>
          <a:bodyPr>
            <a:normAutofit fontScale="90000"/>
          </a:bodyPr>
          <a:lstStyle/>
          <a:p>
            <a:r>
              <a:rPr lang="en-US" dirty="0">
                <a:solidFill>
                  <a:srgbClr val="610B38"/>
                </a:solidFill>
                <a:latin typeface="erdana"/>
              </a:rPr>
              <a:t>Three program elements involved in using a Function:-</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E08F303-D0EC-4879-9D15-818CA5CEFF6A}"/>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There are three aspects of a C function.</a:t>
            </a:r>
          </a:p>
          <a:p>
            <a:pPr algn="just">
              <a:buFont typeface="Arial" panose="020B0604020202020204" pitchFamily="34" charset="0"/>
              <a:buChar char="•"/>
            </a:pPr>
            <a:r>
              <a:rPr lang="en-US" b="1" i="1" u="sng" dirty="0">
                <a:solidFill>
                  <a:srgbClr val="000000"/>
                </a:solidFill>
                <a:effectLst/>
                <a:latin typeface="inter-bold"/>
              </a:rPr>
              <a:t>Function declaration</a:t>
            </a:r>
            <a:r>
              <a:rPr lang="en-US" b="0" i="1" u="sng" dirty="0">
                <a:solidFill>
                  <a:srgbClr val="000000"/>
                </a:solidFill>
                <a:effectLst/>
                <a:latin typeface="inter-regular"/>
              </a:rPr>
              <a:t> /</a:t>
            </a:r>
            <a:r>
              <a:rPr lang="en-US" b="1" dirty="0">
                <a:solidFill>
                  <a:srgbClr val="000000"/>
                </a:solidFill>
                <a:effectLst/>
                <a:latin typeface="inter-regular"/>
              </a:rPr>
              <a:t>Function prototype:-A </a:t>
            </a:r>
            <a:r>
              <a:rPr lang="en-US" b="0" i="0" dirty="0">
                <a:solidFill>
                  <a:srgbClr val="000000"/>
                </a:solidFill>
                <a:effectLst/>
                <a:latin typeface="inter-regular"/>
              </a:rPr>
              <a:t>function must be declared globally in a c program to tell the compiler about the function name, function parameters, and return type.</a:t>
            </a:r>
          </a:p>
          <a:p>
            <a:pPr algn="just">
              <a:buFont typeface="Arial" panose="020B0604020202020204" pitchFamily="34" charset="0"/>
              <a:buChar char="•"/>
            </a:pPr>
            <a:r>
              <a:rPr lang="en-US" b="0" i="0" dirty="0">
                <a:solidFill>
                  <a:srgbClr val="333333"/>
                </a:solidFill>
                <a:effectLst/>
                <a:latin typeface="inter-regular"/>
              </a:rPr>
              <a:t/>
            </a:r>
            <a:br>
              <a:rPr lang="en-US" b="0" i="0" dirty="0">
                <a:solidFill>
                  <a:srgbClr val="333333"/>
                </a:solidFill>
                <a:effectLst/>
                <a:latin typeface="inter-regular"/>
              </a:rPr>
            </a:br>
            <a:r>
              <a:rPr lang="en-US" b="1" i="1" u="sng" dirty="0">
                <a:solidFill>
                  <a:srgbClr val="000000"/>
                </a:solidFill>
                <a:effectLst/>
                <a:latin typeface="inter-bold"/>
              </a:rPr>
              <a:t>Function call</a:t>
            </a:r>
            <a:r>
              <a:rPr lang="en-US" b="1" i="1" u="sng" dirty="0">
                <a:solidFill>
                  <a:srgbClr val="000000"/>
                </a:solidFill>
                <a:effectLst/>
                <a:latin typeface="inter-regular"/>
              </a:rPr>
              <a:t> :-</a:t>
            </a:r>
            <a:r>
              <a:rPr lang="en-US" b="0" i="0" dirty="0">
                <a:solidFill>
                  <a:srgbClr val="000000"/>
                </a:solidFill>
                <a:effectLst/>
                <a:latin typeface="inter-regular"/>
              </a:rPr>
              <a:t>Function can be called from anywhere in the program. The parameter list must not differ in function calling and function declaration. We must pass the same number of functions as it is declared in the function declaration.</a:t>
            </a:r>
          </a:p>
          <a:p>
            <a:pPr algn="just">
              <a:buFont typeface="Arial" panose="020B0604020202020204" pitchFamily="34" charset="0"/>
              <a:buChar char="•"/>
            </a:pPr>
            <a:r>
              <a:rPr lang="en-US" b="0" i="0" dirty="0">
                <a:solidFill>
                  <a:srgbClr val="333333"/>
                </a:solidFill>
                <a:effectLst/>
                <a:latin typeface="inter-regular"/>
              </a:rPr>
              <a:t/>
            </a:r>
            <a:br>
              <a:rPr lang="en-US" b="0" i="0" dirty="0">
                <a:solidFill>
                  <a:srgbClr val="333333"/>
                </a:solidFill>
                <a:effectLst/>
                <a:latin typeface="inter-regular"/>
              </a:rPr>
            </a:br>
            <a:r>
              <a:rPr lang="en-US" b="1" i="1" u="sng" dirty="0">
                <a:solidFill>
                  <a:srgbClr val="000000"/>
                </a:solidFill>
                <a:effectLst/>
                <a:latin typeface="inter-bold"/>
              </a:rPr>
              <a:t>Function definition</a:t>
            </a:r>
            <a:r>
              <a:rPr lang="en-US" b="1" i="1" u="sng" dirty="0">
                <a:solidFill>
                  <a:srgbClr val="000000"/>
                </a:solidFill>
                <a:effectLst/>
                <a:latin typeface="inter-regular"/>
              </a:rPr>
              <a:t> :-</a:t>
            </a:r>
            <a:r>
              <a:rPr lang="en-US" b="0" i="0" dirty="0">
                <a:solidFill>
                  <a:srgbClr val="000000"/>
                </a:solidFill>
                <a:effectLst/>
                <a:latin typeface="inter-regular"/>
              </a:rPr>
              <a:t>It contains the actual statements which are to be executed. It is the most important aspect to which the control comes when the function is called. Here, we must notice that </a:t>
            </a:r>
            <a:r>
              <a:rPr lang="en-US" b="1" i="1" dirty="0">
                <a:solidFill>
                  <a:srgbClr val="000000"/>
                </a:solidFill>
                <a:effectLst/>
                <a:latin typeface="inter-regular"/>
              </a:rPr>
              <a:t>only one value can be returned from the function.</a:t>
            </a:r>
          </a:p>
          <a:p>
            <a:endParaRPr lang="en-IN" dirty="0"/>
          </a:p>
        </p:txBody>
      </p:sp>
    </p:spTree>
    <p:extLst>
      <p:ext uri="{BB962C8B-B14F-4D97-AF65-F5344CB8AC3E}">
        <p14:creationId xmlns:p14="http://schemas.microsoft.com/office/powerpoint/2010/main" val="2942613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3F42-E910-4331-BB68-85D4BA3C7A5C}"/>
              </a:ext>
            </a:extLst>
          </p:cNvPr>
          <p:cNvSpPr>
            <a:spLocks noGrp="1"/>
          </p:cNvSpPr>
          <p:nvPr>
            <p:ph type="title"/>
          </p:nvPr>
        </p:nvSpPr>
        <p:spPr/>
        <p:txBody>
          <a:bodyPr/>
          <a:lstStyle/>
          <a:p>
            <a:r>
              <a:rPr lang="en-US" dirty="0"/>
              <a:t>Syntax:-</a:t>
            </a:r>
            <a:endParaRPr lang="en-IN" dirty="0"/>
          </a:p>
        </p:txBody>
      </p:sp>
      <p:graphicFrame>
        <p:nvGraphicFramePr>
          <p:cNvPr id="4" name="Content Placeholder 3">
            <a:extLst>
              <a:ext uri="{FF2B5EF4-FFF2-40B4-BE49-F238E27FC236}">
                <a16:creationId xmlns:a16="http://schemas.microsoft.com/office/drawing/2014/main" id="{DA07522B-361D-45AD-95AC-DB00FF796699}"/>
              </a:ext>
            </a:extLst>
          </p:cNvPr>
          <p:cNvGraphicFramePr>
            <a:graphicFrameLocks noGrp="1"/>
          </p:cNvGraphicFramePr>
          <p:nvPr>
            <p:ph idx="1"/>
          </p:nvPr>
        </p:nvGraphicFramePr>
        <p:xfrm>
          <a:off x="1447060" y="2355373"/>
          <a:ext cx="5397624" cy="3566160"/>
        </p:xfrm>
        <a:graphic>
          <a:graphicData uri="http://schemas.openxmlformats.org/drawingml/2006/table">
            <a:tbl>
              <a:tblPr/>
              <a:tblGrid>
                <a:gridCol w="1799208">
                  <a:extLst>
                    <a:ext uri="{9D8B030D-6E8A-4147-A177-3AD203B41FA5}">
                      <a16:colId xmlns:a16="http://schemas.microsoft.com/office/drawing/2014/main" val="4285204729"/>
                    </a:ext>
                  </a:extLst>
                </a:gridCol>
                <a:gridCol w="1799208">
                  <a:extLst>
                    <a:ext uri="{9D8B030D-6E8A-4147-A177-3AD203B41FA5}">
                      <a16:colId xmlns:a16="http://schemas.microsoft.com/office/drawing/2014/main" val="104924173"/>
                    </a:ext>
                  </a:extLst>
                </a:gridCol>
                <a:gridCol w="1799208">
                  <a:extLst>
                    <a:ext uri="{9D8B030D-6E8A-4147-A177-3AD203B41FA5}">
                      <a16:colId xmlns:a16="http://schemas.microsoft.com/office/drawing/2014/main" val="2171970387"/>
                    </a:ext>
                  </a:extLst>
                </a:gridCol>
              </a:tblGrid>
              <a:tr h="342256">
                <a:tc>
                  <a:txBody>
                    <a:bodyPr/>
                    <a:lstStyle/>
                    <a:p>
                      <a:pPr algn="l" fontAlgn="t"/>
                      <a:r>
                        <a:rPr lang="en-IN">
                          <a:solidFill>
                            <a:srgbClr val="000000"/>
                          </a:solidFill>
                          <a:effectLst/>
                          <a:latin typeface="times new roman" panose="02020603050405020304" pitchFamily="18" charset="0"/>
                        </a:rPr>
                        <a:t>C function aspects</a:t>
                      </a:r>
                    </a:p>
                  </a:txBody>
                  <a:tcPr marT="91440" marB="91440">
                    <a:lnL w="7620" cap="flat" cmpd="sng" algn="ctr">
                      <a:solidFill>
                        <a:srgbClr val="601123"/>
                      </a:solidFill>
                      <a:prstDash val="solid"/>
                      <a:round/>
                      <a:headEnd type="none" w="med" len="med"/>
                      <a:tailEnd type="none" w="med" len="med"/>
                    </a:lnL>
                    <a:lnR w="7620" cap="flat" cmpd="sng" algn="ctr">
                      <a:solidFill>
                        <a:srgbClr val="601123"/>
                      </a:solidFill>
                      <a:prstDash val="solid"/>
                      <a:round/>
                      <a:headEnd type="none" w="med" len="med"/>
                      <a:tailEnd type="none" w="med" len="med"/>
                    </a:lnR>
                    <a:lnT w="7620" cap="flat" cmpd="sng" algn="ctr">
                      <a:solidFill>
                        <a:srgbClr val="6011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Syntax</a:t>
                      </a:r>
                    </a:p>
                  </a:txBody>
                  <a:tcPr marT="91440" marB="91440">
                    <a:lnL w="7620" cap="flat" cmpd="sng" algn="ctr">
                      <a:solidFill>
                        <a:srgbClr val="601123"/>
                      </a:solidFill>
                      <a:prstDash val="solid"/>
                      <a:round/>
                      <a:headEnd type="none" w="med" len="med"/>
                      <a:tailEnd type="none" w="med" len="med"/>
                    </a:lnL>
                    <a:lnR w="7620" cap="flat" cmpd="sng" algn="ctr">
                      <a:solidFill>
                        <a:srgbClr val="601123"/>
                      </a:solidFill>
                      <a:prstDash val="solid"/>
                      <a:round/>
                      <a:headEnd type="none" w="med" len="med"/>
                      <a:tailEnd type="none" w="med" len="med"/>
                    </a:lnR>
                    <a:lnT w="7620" cap="flat" cmpd="sng" algn="ctr">
                      <a:solidFill>
                        <a:srgbClr val="6011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endParaRPr lang="en-IN"/>
                    </a:p>
                  </a:txBody>
                  <a:tcPr>
                    <a:lnL w="7620" cap="flat" cmpd="sng" algn="ctr">
                      <a:solidFill>
                        <a:srgbClr val="601123"/>
                      </a:solidFill>
                      <a:prstDash val="solid"/>
                      <a:round/>
                      <a:headEnd type="none" w="med" len="med"/>
                      <a:tailEnd type="none" w="med" len="med"/>
                    </a:lnL>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39598157"/>
                  </a:ext>
                </a:extLst>
              </a:tr>
              <a:tr h="501975">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Function declaration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return_type function_name (argument list);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37584182"/>
                  </a:ext>
                </a:extLst>
              </a:tr>
              <a:tr h="501975">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Function call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function_name (argument_list)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8564524"/>
                  </a:ext>
                </a:extLst>
              </a:tr>
              <a:tr h="707328">
                <a:tc>
                  <a:txBody>
                    <a:bodyPr/>
                    <a:lstStyle/>
                    <a:p>
                      <a:pPr algn="just" fontAlgn="t"/>
                      <a:r>
                        <a:rPr lang="en-IN">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Function definition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return_type</a:t>
                      </a:r>
                      <a:r>
                        <a:rPr lang="en-US" dirty="0">
                          <a:solidFill>
                            <a:srgbClr val="333333"/>
                          </a:solidFill>
                          <a:effectLst/>
                          <a:latin typeface="inter-regular"/>
                        </a:rPr>
                        <a:t> </a:t>
                      </a:r>
                      <a:r>
                        <a:rPr lang="en-US" dirty="0" err="1">
                          <a:solidFill>
                            <a:srgbClr val="333333"/>
                          </a:solidFill>
                          <a:effectLst/>
                          <a:latin typeface="inter-regular"/>
                        </a:rPr>
                        <a:t>function_name</a:t>
                      </a:r>
                      <a:r>
                        <a:rPr lang="en-US" dirty="0">
                          <a:solidFill>
                            <a:srgbClr val="333333"/>
                          </a:solidFill>
                          <a:effectLst/>
                          <a:latin typeface="inter-regular"/>
                        </a:rPr>
                        <a:t> (argument list) {function body;}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0461420"/>
                  </a:ext>
                </a:extLst>
              </a:tr>
            </a:tbl>
          </a:graphicData>
        </a:graphic>
      </p:graphicFrame>
      <p:sp>
        <p:nvSpPr>
          <p:cNvPr id="5" name="Rectangle 4">
            <a:extLst>
              <a:ext uri="{FF2B5EF4-FFF2-40B4-BE49-F238E27FC236}">
                <a16:creationId xmlns:a16="http://schemas.microsoft.com/office/drawing/2014/main" id="{340A2394-B7E3-435F-95C6-2BB6FD8984D0}"/>
              </a:ext>
            </a:extLst>
          </p:cNvPr>
          <p:cNvSpPr/>
          <p:nvPr/>
        </p:nvSpPr>
        <p:spPr>
          <a:xfrm>
            <a:off x="7031115" y="2325950"/>
            <a:ext cx="4199137" cy="27520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0" i="0" dirty="0" err="1">
                <a:solidFill>
                  <a:srgbClr val="000000"/>
                </a:solidFill>
                <a:effectLst/>
                <a:latin typeface="inter-regular"/>
              </a:rPr>
              <a:t>return_type</a:t>
            </a:r>
            <a:r>
              <a:rPr lang="en-US" b="0" i="0" dirty="0">
                <a:solidFill>
                  <a:srgbClr val="000000"/>
                </a:solidFill>
                <a:effectLst/>
                <a:latin typeface="inter-regular"/>
              </a:rPr>
              <a:t> </a:t>
            </a:r>
            <a:r>
              <a:rPr lang="en-US" b="0" i="0" dirty="0" err="1">
                <a:solidFill>
                  <a:srgbClr val="000000"/>
                </a:solidFill>
                <a:effectLst/>
                <a:latin typeface="inter-regular"/>
              </a:rPr>
              <a:t>function_name</a:t>
            </a:r>
            <a:r>
              <a:rPr lang="en-US" b="0" i="0" dirty="0">
                <a:solidFill>
                  <a:srgbClr val="000000"/>
                </a:solidFill>
                <a:effectLst/>
                <a:latin typeface="inter-regular"/>
              </a:rPr>
              <a:t>(</a:t>
            </a:r>
            <a:r>
              <a:rPr lang="en-US" b="0" i="0" dirty="0" err="1">
                <a:solidFill>
                  <a:srgbClr val="000000"/>
                </a:solidFill>
                <a:effectLst/>
                <a:latin typeface="inter-regular"/>
              </a:rPr>
              <a:t>data_type</a:t>
            </a:r>
            <a:r>
              <a:rPr lang="en-US" b="0" i="0" dirty="0">
                <a:solidFill>
                  <a:srgbClr val="000000"/>
                </a:solidFill>
                <a:effectLst/>
                <a:latin typeface="inter-regular"/>
              </a:rPr>
              <a:t> parameter...)</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//code to be executed</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3482453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519E-2325-4B78-B4A7-54883B775D0B}"/>
              </a:ext>
            </a:extLst>
          </p:cNvPr>
          <p:cNvSpPr>
            <a:spLocks noGrp="1"/>
          </p:cNvSpPr>
          <p:nvPr>
            <p:ph type="title"/>
          </p:nvPr>
        </p:nvSpPr>
        <p:spPr/>
        <p:txBody>
          <a:bodyPr/>
          <a:lstStyle/>
          <a:p>
            <a:r>
              <a:rPr lang="en-US" b="0" i="0" dirty="0">
                <a:solidFill>
                  <a:srgbClr val="610B38"/>
                </a:solidFill>
                <a:effectLst/>
                <a:latin typeface="erdana"/>
              </a:rPr>
              <a:t>Types of Functions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1619B9A-16F1-4864-AD0E-598E7296126D}"/>
              </a:ext>
            </a:extLst>
          </p:cNvPr>
          <p:cNvSpPr>
            <a:spLocks noGrp="1"/>
          </p:cNvSpPr>
          <p:nvPr>
            <p:ph idx="1"/>
          </p:nvPr>
        </p:nvSpPr>
        <p:spPr/>
        <p:txBody>
          <a:bodyPr/>
          <a:lstStyle/>
          <a:p>
            <a:pPr algn="just"/>
            <a:r>
              <a:rPr lang="en-US" b="0" i="0" dirty="0">
                <a:solidFill>
                  <a:srgbClr val="333333"/>
                </a:solidFill>
                <a:effectLst/>
                <a:latin typeface="inter-regular"/>
              </a:rPr>
              <a:t>There are two types of functions in C programming:</a:t>
            </a:r>
          </a:p>
          <a:p>
            <a:pPr algn="just">
              <a:buFont typeface="+mj-lt"/>
              <a:buAutoNum type="arabicPeriod"/>
            </a:pPr>
            <a:r>
              <a:rPr lang="en-US" b="1" i="0" dirty="0">
                <a:solidFill>
                  <a:srgbClr val="000000"/>
                </a:solidFill>
                <a:effectLst/>
                <a:latin typeface="inter-bold"/>
              </a:rPr>
              <a:t>Library Functions</a:t>
            </a:r>
            <a:r>
              <a:rPr lang="en-US" b="0" i="0" dirty="0">
                <a:solidFill>
                  <a:srgbClr val="000000"/>
                </a:solidFill>
                <a:effectLst/>
                <a:latin typeface="inter-regular"/>
              </a:rPr>
              <a:t>: are the functions which are declared in the C header files such as </a:t>
            </a:r>
            <a:r>
              <a:rPr lang="en-US" b="0" i="0" dirty="0" err="1">
                <a:solidFill>
                  <a:srgbClr val="000000"/>
                </a:solidFill>
                <a:effectLst/>
                <a:latin typeface="inter-regular"/>
              </a:rPr>
              <a:t>scanf</a:t>
            </a:r>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gets(), puts(), ceil(), floor() etc.</a:t>
            </a:r>
          </a:p>
          <a:p>
            <a:pPr algn="just">
              <a:buFont typeface="+mj-lt"/>
              <a:buAutoNum type="arabicPeriod"/>
            </a:pPr>
            <a:r>
              <a:rPr lang="en-US" b="1" i="0" dirty="0">
                <a:solidFill>
                  <a:srgbClr val="000000"/>
                </a:solidFill>
                <a:effectLst/>
                <a:latin typeface="inter-bold"/>
              </a:rPr>
              <a:t>User-defined functions</a:t>
            </a:r>
            <a:r>
              <a:rPr lang="en-US" b="0" i="0" dirty="0">
                <a:solidFill>
                  <a:srgbClr val="000000"/>
                </a:solidFill>
                <a:effectLst/>
                <a:latin typeface="inter-regular"/>
              </a:rPr>
              <a:t>: are the functions which are created by the C programmer, so that he/she can use it many times. It reduces the complexity of a big program and optimizes the code</a:t>
            </a:r>
          </a:p>
          <a:p>
            <a:endParaRPr lang="en-IN" dirty="0"/>
          </a:p>
        </p:txBody>
      </p:sp>
      <p:pic>
        <p:nvPicPr>
          <p:cNvPr id="2050" name="Picture 2" descr="C Function">
            <a:extLst>
              <a:ext uri="{FF2B5EF4-FFF2-40B4-BE49-F238E27FC236}">
                <a16:creationId xmlns:a16="http://schemas.microsoft.com/office/drawing/2014/main" id="{AF49D72E-8C80-4BA7-AA8F-A697E6C0E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088" y="4518734"/>
            <a:ext cx="3412873" cy="2220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858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4D65-D889-4F62-9349-8B606C16D20D}"/>
              </a:ext>
            </a:extLst>
          </p:cNvPr>
          <p:cNvSpPr>
            <a:spLocks noGrp="1"/>
          </p:cNvSpPr>
          <p:nvPr>
            <p:ph type="title"/>
          </p:nvPr>
        </p:nvSpPr>
        <p:spPr/>
        <p:txBody>
          <a:bodyPr/>
          <a:lstStyle/>
          <a:p>
            <a:r>
              <a:rPr lang="en-US" b="0" i="0" dirty="0">
                <a:solidFill>
                  <a:srgbClr val="610B38"/>
                </a:solidFill>
                <a:effectLst/>
                <a:latin typeface="erdana"/>
              </a:rPr>
              <a:t>Return Value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7E0A2FB-1278-426A-B5EA-D65345603E6F}"/>
              </a:ext>
            </a:extLst>
          </p:cNvPr>
          <p:cNvSpPr>
            <a:spLocks noGrp="1"/>
          </p:cNvSpPr>
          <p:nvPr>
            <p:ph idx="1"/>
          </p:nvPr>
        </p:nvSpPr>
        <p:spPr>
          <a:xfrm>
            <a:off x="838200" y="1154097"/>
            <a:ext cx="10515600" cy="5022866"/>
          </a:xfrm>
        </p:spPr>
        <p:txBody>
          <a:bodyPr>
            <a:normAutofit/>
          </a:bodyPr>
          <a:lstStyle/>
          <a:p>
            <a:pPr algn="just"/>
            <a:r>
              <a:rPr lang="en-US" b="0" i="0" dirty="0">
                <a:solidFill>
                  <a:srgbClr val="333333"/>
                </a:solidFill>
                <a:effectLst/>
                <a:latin typeface="inter-regular"/>
              </a:rPr>
              <a:t>A C function may or may not return a value from the function. If you don't have to return any value from the function, use void for the return type.</a:t>
            </a: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b="0" i="0" dirty="0">
              <a:solidFill>
                <a:srgbClr val="333333"/>
              </a:solidFill>
              <a:effectLst/>
              <a:latin typeface="inter-regular"/>
            </a:endParaRPr>
          </a:p>
          <a:p>
            <a:r>
              <a:rPr lang="en-US" sz="2400" b="0" i="0" dirty="0">
                <a:solidFill>
                  <a:srgbClr val="333333"/>
                </a:solidFill>
                <a:effectLst/>
                <a:latin typeface="inter-regular"/>
              </a:rPr>
              <a:t>If you want to return any value from the function, you need </a:t>
            </a:r>
          </a:p>
          <a:p>
            <a:pPr marL="0" indent="0">
              <a:buNone/>
            </a:pPr>
            <a:r>
              <a:rPr lang="en-US" sz="2400" b="0" i="0" dirty="0">
                <a:solidFill>
                  <a:srgbClr val="333333"/>
                </a:solidFill>
                <a:effectLst/>
                <a:latin typeface="inter-regular"/>
              </a:rPr>
              <a:t>to use any data type such as int, long, char, etc. The return</a:t>
            </a:r>
          </a:p>
          <a:p>
            <a:pPr marL="0" indent="0">
              <a:buNone/>
            </a:pPr>
            <a:r>
              <a:rPr lang="en-US" sz="2400" b="0" i="0" dirty="0">
                <a:solidFill>
                  <a:srgbClr val="333333"/>
                </a:solidFill>
                <a:effectLst/>
                <a:latin typeface="inter-regular"/>
              </a:rPr>
              <a:t> type depends on the value to be returned from the function</a:t>
            </a:r>
            <a:r>
              <a:rPr lang="en-US" b="0" i="0" dirty="0">
                <a:solidFill>
                  <a:srgbClr val="333333"/>
                </a:solidFill>
                <a:effectLst/>
                <a:latin typeface="inter-regular"/>
              </a:rPr>
              <a:t>.</a:t>
            </a:r>
            <a:endParaRPr lang="en-IN" dirty="0"/>
          </a:p>
        </p:txBody>
      </p:sp>
      <p:sp>
        <p:nvSpPr>
          <p:cNvPr id="4" name="Rectangle: Diagonal Corners Snipped 3">
            <a:extLst>
              <a:ext uri="{FF2B5EF4-FFF2-40B4-BE49-F238E27FC236}">
                <a16:creationId xmlns:a16="http://schemas.microsoft.com/office/drawing/2014/main" id="{1CCF5DD9-6309-4A22-B563-735C43F46FFF}"/>
              </a:ext>
            </a:extLst>
          </p:cNvPr>
          <p:cNvSpPr/>
          <p:nvPr/>
        </p:nvSpPr>
        <p:spPr>
          <a:xfrm>
            <a:off x="8735629" y="2867489"/>
            <a:ext cx="2104006" cy="3160450"/>
          </a:xfrm>
          <a:prstGeom prst="snip2DiagRect">
            <a:avLst>
              <a:gd name="adj1" fmla="val 8425"/>
              <a:gd name="adj2"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b="1" i="0" dirty="0">
                <a:solidFill>
                  <a:srgbClr val="333333"/>
                </a:solidFill>
                <a:effectLst/>
                <a:latin typeface="inter-bold"/>
              </a:rPr>
              <a:t>with return value:</a:t>
            </a:r>
          </a:p>
          <a:p>
            <a:r>
              <a:rPr lang="en-IN" b="1" i="0" dirty="0">
                <a:solidFill>
                  <a:srgbClr val="2E8B57"/>
                </a:solidFill>
                <a:effectLst/>
                <a:latin typeface="inter-regular"/>
              </a:rPr>
              <a:t>int</a:t>
            </a:r>
            <a:r>
              <a:rPr lang="en-IN" b="0" i="0" dirty="0">
                <a:solidFill>
                  <a:srgbClr val="000000"/>
                </a:solidFill>
                <a:effectLst/>
                <a:latin typeface="inter-regular"/>
              </a:rPr>
              <a:t> get(){  </a:t>
            </a:r>
          </a:p>
          <a:p>
            <a:r>
              <a:rPr lang="en-IN" b="1" i="0" dirty="0">
                <a:solidFill>
                  <a:srgbClr val="006699"/>
                </a:solidFill>
                <a:effectLst/>
                <a:latin typeface="inter-regular"/>
              </a:rPr>
              <a:t>return</a:t>
            </a:r>
            <a:r>
              <a:rPr lang="en-IN" b="0" i="0" dirty="0">
                <a:solidFill>
                  <a:srgbClr val="000000"/>
                </a:solidFill>
                <a:effectLst/>
                <a:latin typeface="inter-regular"/>
              </a:rPr>
              <a:t> 10;  </a:t>
            </a:r>
          </a:p>
          <a:p>
            <a:r>
              <a:rPr lang="en-IN" b="0" i="0" dirty="0">
                <a:solidFill>
                  <a:srgbClr val="000000"/>
                </a:solidFill>
                <a:effectLst/>
                <a:latin typeface="inter-regular"/>
              </a:rPr>
              <a:t>}  </a:t>
            </a:r>
          </a:p>
          <a:p>
            <a:endParaRPr lang="en-IN" dirty="0">
              <a:solidFill>
                <a:srgbClr val="000000"/>
              </a:solidFill>
              <a:latin typeface="inter-regular"/>
            </a:endParaRPr>
          </a:p>
          <a:p>
            <a:r>
              <a:rPr lang="en-IN" b="0" i="0" dirty="0">
                <a:solidFill>
                  <a:srgbClr val="000000"/>
                </a:solidFill>
                <a:effectLst/>
                <a:latin typeface="inter-regular"/>
              </a:rPr>
              <a:t>OR</a:t>
            </a:r>
          </a:p>
          <a:p>
            <a:r>
              <a:rPr lang="en-IN" b="1" i="0" dirty="0">
                <a:solidFill>
                  <a:srgbClr val="2E8B57"/>
                </a:solidFill>
                <a:effectLst/>
                <a:latin typeface="inter-regular"/>
              </a:rPr>
              <a:t>float</a:t>
            </a:r>
            <a:r>
              <a:rPr lang="en-IN" b="0" i="0" dirty="0">
                <a:solidFill>
                  <a:srgbClr val="000000"/>
                </a:solidFill>
                <a:effectLst/>
                <a:latin typeface="inter-regular"/>
              </a:rPr>
              <a:t> get(){  </a:t>
            </a:r>
          </a:p>
          <a:p>
            <a:r>
              <a:rPr lang="en-IN" b="1" i="0" dirty="0">
                <a:solidFill>
                  <a:srgbClr val="006699"/>
                </a:solidFill>
                <a:effectLst/>
                <a:latin typeface="inter-regular"/>
              </a:rPr>
              <a:t>return</a:t>
            </a:r>
            <a:r>
              <a:rPr lang="en-IN" b="0" i="0" dirty="0">
                <a:solidFill>
                  <a:srgbClr val="000000"/>
                </a:solidFill>
                <a:effectLst/>
                <a:latin typeface="inter-regular"/>
              </a:rPr>
              <a:t> 10.2;  </a:t>
            </a:r>
          </a:p>
          <a:p>
            <a:r>
              <a:rPr lang="en-IN" b="0" i="0" dirty="0">
                <a:solidFill>
                  <a:srgbClr val="000000"/>
                </a:solidFill>
                <a:effectLst/>
                <a:latin typeface="inter-regular"/>
              </a:rPr>
              <a:t>}  </a:t>
            </a:r>
          </a:p>
          <a:p>
            <a:pPr algn="just"/>
            <a:endParaRPr lang="en-IN" b="0" i="0" dirty="0">
              <a:solidFill>
                <a:srgbClr val="000000"/>
              </a:solidFill>
              <a:effectLst/>
              <a:latin typeface="inter-regular"/>
            </a:endParaRPr>
          </a:p>
          <a:p>
            <a:pPr algn="ctr"/>
            <a:endParaRPr lang="en-IN" dirty="0"/>
          </a:p>
        </p:txBody>
      </p:sp>
      <p:sp>
        <p:nvSpPr>
          <p:cNvPr id="6" name="Rectangle: Diagonal Corners Snipped 5">
            <a:extLst>
              <a:ext uri="{FF2B5EF4-FFF2-40B4-BE49-F238E27FC236}">
                <a16:creationId xmlns:a16="http://schemas.microsoft.com/office/drawing/2014/main" id="{9C8D8987-B4BE-4BD2-A450-B9E51C28D09D}"/>
              </a:ext>
            </a:extLst>
          </p:cNvPr>
          <p:cNvSpPr/>
          <p:nvPr/>
        </p:nvSpPr>
        <p:spPr>
          <a:xfrm>
            <a:off x="1071610" y="2479660"/>
            <a:ext cx="3169328" cy="1722268"/>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b="1" i="0" dirty="0">
                <a:solidFill>
                  <a:srgbClr val="333333"/>
                </a:solidFill>
                <a:effectLst/>
                <a:latin typeface="inter-bold"/>
              </a:rPr>
              <a:t>Example without return value:</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hello(){  </a:t>
            </a:r>
          </a:p>
          <a:p>
            <a:pPr marL="0" indent="0" algn="just">
              <a:buNone/>
            </a:pPr>
            <a:r>
              <a:rPr lang="en-IN" b="0" i="0" dirty="0" err="1">
                <a:solidFill>
                  <a:srgbClr val="000000"/>
                </a:solidFill>
                <a:effectLst/>
                <a:latin typeface="inter-regular"/>
              </a:rPr>
              <a:t>printf</a:t>
            </a:r>
            <a:r>
              <a:rPr lang="en-IN" b="0" i="0" dirty="0">
                <a:solidFill>
                  <a:srgbClr val="000000"/>
                </a:solidFill>
                <a:effectLst/>
                <a:latin typeface="inter-regular"/>
              </a:rPr>
              <a:t>(</a:t>
            </a:r>
            <a:r>
              <a:rPr lang="en-IN" b="0" i="0" dirty="0">
                <a:solidFill>
                  <a:srgbClr val="0000FF"/>
                </a:solidFill>
                <a:effectLst/>
                <a:latin typeface="inter-regular"/>
              </a:rPr>
              <a:t>"hello c"</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p:txBody>
      </p:sp>
    </p:spTree>
    <p:extLst>
      <p:ext uri="{BB962C8B-B14F-4D97-AF65-F5344CB8AC3E}">
        <p14:creationId xmlns:p14="http://schemas.microsoft.com/office/powerpoint/2010/main" val="1207067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97D5-ADF9-42BF-92A1-9F5348AC2936}"/>
              </a:ext>
            </a:extLst>
          </p:cNvPr>
          <p:cNvSpPr>
            <a:spLocks noGrp="1"/>
          </p:cNvSpPr>
          <p:nvPr>
            <p:ph type="title"/>
          </p:nvPr>
        </p:nvSpPr>
        <p:spPr/>
        <p:txBody>
          <a:bodyPr/>
          <a:lstStyle/>
          <a:p>
            <a:r>
              <a:rPr lang="en-US" b="0" i="0" dirty="0">
                <a:solidFill>
                  <a:srgbClr val="610B38"/>
                </a:solidFill>
                <a:effectLst/>
                <a:latin typeface="erdana"/>
              </a:rPr>
              <a:t>Different aspects of function calling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97F8008-8956-4423-970C-4230F5E45AAF}"/>
              </a:ext>
            </a:extLst>
          </p:cNvPr>
          <p:cNvSpPr>
            <a:spLocks noGrp="1"/>
          </p:cNvSpPr>
          <p:nvPr>
            <p:ph idx="1"/>
          </p:nvPr>
        </p:nvSpPr>
        <p:spPr/>
        <p:txBody>
          <a:bodyPr/>
          <a:lstStyle/>
          <a:p>
            <a:pPr algn="just"/>
            <a:r>
              <a:rPr lang="en-US" b="0" i="0" dirty="0">
                <a:solidFill>
                  <a:srgbClr val="333333"/>
                </a:solidFill>
                <a:effectLst/>
                <a:latin typeface="inter-regular"/>
              </a:rPr>
              <a:t>A function may or may not accept any argument. It may or may not return any value. Based on these facts, There are four different aspects of function calls.</a:t>
            </a:r>
          </a:p>
          <a:p>
            <a:pPr algn="just">
              <a:buFont typeface="Arial" panose="020B0604020202020204" pitchFamily="34" charset="0"/>
              <a:buChar char="•"/>
            </a:pPr>
            <a:r>
              <a:rPr lang="en-US" b="0" i="0" dirty="0">
                <a:solidFill>
                  <a:srgbClr val="000000"/>
                </a:solidFill>
                <a:effectLst/>
                <a:latin typeface="inter-regular"/>
              </a:rPr>
              <a:t>function without arguments and without return value</a:t>
            </a:r>
          </a:p>
          <a:p>
            <a:pPr algn="just">
              <a:buFont typeface="Arial" panose="020B0604020202020204" pitchFamily="34" charset="0"/>
              <a:buChar char="•"/>
            </a:pPr>
            <a:r>
              <a:rPr lang="en-US" b="0" i="0" dirty="0">
                <a:solidFill>
                  <a:srgbClr val="000000"/>
                </a:solidFill>
                <a:effectLst/>
                <a:latin typeface="inter-regular"/>
              </a:rPr>
              <a:t>function without arguments and with return value</a:t>
            </a:r>
          </a:p>
          <a:p>
            <a:pPr algn="just">
              <a:buFont typeface="Arial" panose="020B0604020202020204" pitchFamily="34" charset="0"/>
              <a:buChar char="•"/>
            </a:pPr>
            <a:r>
              <a:rPr lang="en-US" b="0" i="0" dirty="0">
                <a:solidFill>
                  <a:srgbClr val="000000"/>
                </a:solidFill>
                <a:effectLst/>
                <a:latin typeface="inter-regular"/>
              </a:rPr>
              <a:t>function with arguments and without return value</a:t>
            </a:r>
          </a:p>
          <a:p>
            <a:pPr algn="just">
              <a:buFont typeface="Arial" panose="020B0604020202020204" pitchFamily="34" charset="0"/>
              <a:buChar char="•"/>
            </a:pPr>
            <a:r>
              <a:rPr lang="en-US" b="0" i="0" dirty="0">
                <a:solidFill>
                  <a:srgbClr val="000000"/>
                </a:solidFill>
                <a:effectLst/>
                <a:latin typeface="inter-regular"/>
              </a:rPr>
              <a:t>function with arguments and with return value</a:t>
            </a:r>
          </a:p>
          <a:p>
            <a:endParaRPr lang="en-IN" dirty="0"/>
          </a:p>
        </p:txBody>
      </p:sp>
    </p:spTree>
    <p:extLst>
      <p:ext uri="{BB962C8B-B14F-4D97-AF65-F5344CB8AC3E}">
        <p14:creationId xmlns:p14="http://schemas.microsoft.com/office/powerpoint/2010/main" val="2446107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61B67C-B69C-4EB1-A841-2DE3597EEC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289" y="816746"/>
            <a:ext cx="7253057" cy="5676129"/>
          </a:xfrm>
        </p:spPr>
      </p:pic>
    </p:spTree>
    <p:extLst>
      <p:ext uri="{BB962C8B-B14F-4D97-AF65-F5344CB8AC3E}">
        <p14:creationId xmlns:p14="http://schemas.microsoft.com/office/powerpoint/2010/main" val="2318506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A71B-DA95-48E8-BBC8-DFC4E68ED677}"/>
              </a:ext>
            </a:extLst>
          </p:cNvPr>
          <p:cNvSpPr>
            <a:spLocks noGrp="1"/>
          </p:cNvSpPr>
          <p:nvPr>
            <p:ph type="title"/>
          </p:nvPr>
        </p:nvSpPr>
        <p:spPr/>
        <p:txBody>
          <a:bodyPr/>
          <a:lstStyle/>
          <a:p>
            <a:r>
              <a:rPr lang="en-US" dirty="0"/>
              <a:t>Types Of Error</a:t>
            </a:r>
            <a:endParaRPr lang="en-IN" dirty="0"/>
          </a:p>
        </p:txBody>
      </p:sp>
      <p:sp>
        <p:nvSpPr>
          <p:cNvPr id="3" name="Content Placeholder 2">
            <a:extLst>
              <a:ext uri="{FF2B5EF4-FFF2-40B4-BE49-F238E27FC236}">
                <a16:creationId xmlns:a16="http://schemas.microsoft.com/office/drawing/2014/main" id="{654E0580-D9FC-4168-A247-5339A39E95CF}"/>
              </a:ext>
            </a:extLst>
          </p:cNvPr>
          <p:cNvSpPr>
            <a:spLocks noGrp="1"/>
          </p:cNvSpPr>
          <p:nvPr>
            <p:ph idx="1"/>
          </p:nvPr>
        </p:nvSpPr>
        <p:spPr/>
        <p:txBody>
          <a:bodyPr>
            <a:normAutofit fontScale="77500" lnSpcReduction="20000"/>
          </a:bodyPr>
          <a:lstStyle/>
          <a:p>
            <a:r>
              <a:rPr lang="en-US" b="1" i="1" u="sng" dirty="0">
                <a:solidFill>
                  <a:srgbClr val="00B050"/>
                </a:solidFill>
              </a:rPr>
              <a:t>Syntax Error:-</a:t>
            </a:r>
          </a:p>
          <a:p>
            <a:pPr marL="0" indent="0">
              <a:buNone/>
            </a:pPr>
            <a:r>
              <a:rPr lang="en-US" dirty="0">
                <a:solidFill>
                  <a:srgbClr val="00B050"/>
                </a:solidFill>
              </a:rPr>
              <a:t>Statement missing</a:t>
            </a:r>
          </a:p>
          <a:p>
            <a:pPr marL="0" indent="0">
              <a:buNone/>
            </a:pPr>
            <a:r>
              <a:rPr lang="en-US" dirty="0">
                <a:solidFill>
                  <a:srgbClr val="00B050"/>
                </a:solidFill>
              </a:rPr>
              <a:t>Unknown symbol</a:t>
            </a:r>
          </a:p>
          <a:p>
            <a:pPr marL="0" indent="0">
              <a:buNone/>
            </a:pPr>
            <a:r>
              <a:rPr lang="en-US" b="1" i="1" u="sng" dirty="0">
                <a:solidFill>
                  <a:srgbClr val="00B050"/>
                </a:solidFill>
              </a:rPr>
              <a:t>Logical Errors:-</a:t>
            </a:r>
          </a:p>
          <a:p>
            <a:pPr marL="0" indent="0">
              <a:buNone/>
            </a:pPr>
            <a:r>
              <a:rPr lang="en-US" dirty="0">
                <a:solidFill>
                  <a:srgbClr val="00B050"/>
                </a:solidFill>
              </a:rPr>
              <a:t>Counter not incremented in the while loop</a:t>
            </a:r>
          </a:p>
          <a:p>
            <a:pPr marL="0" indent="0">
              <a:buNone/>
            </a:pPr>
            <a:r>
              <a:rPr lang="en-US" dirty="0">
                <a:solidFill>
                  <a:srgbClr val="00B050"/>
                </a:solidFill>
              </a:rPr>
              <a:t>Wrong Expression</a:t>
            </a:r>
          </a:p>
          <a:p>
            <a:pPr marL="0" indent="0">
              <a:buNone/>
            </a:pPr>
            <a:r>
              <a:rPr lang="en-US" b="1" i="1" u="sng" dirty="0">
                <a:solidFill>
                  <a:srgbClr val="00B050"/>
                </a:solidFill>
              </a:rPr>
              <a:t>Runtime Errors:-</a:t>
            </a:r>
          </a:p>
          <a:p>
            <a:pPr marL="0" indent="0">
              <a:buNone/>
            </a:pPr>
            <a:r>
              <a:rPr lang="en-US" dirty="0">
                <a:solidFill>
                  <a:srgbClr val="00B050"/>
                </a:solidFill>
              </a:rPr>
              <a:t>Division by zero</a:t>
            </a:r>
          </a:p>
          <a:p>
            <a:pPr marL="0" indent="0">
              <a:buNone/>
            </a:pPr>
            <a:r>
              <a:rPr lang="en-US" dirty="0">
                <a:solidFill>
                  <a:srgbClr val="00B050"/>
                </a:solidFill>
              </a:rPr>
              <a:t>DMA failed</a:t>
            </a:r>
          </a:p>
          <a:p>
            <a:pPr marL="0" indent="0">
              <a:buNone/>
            </a:pPr>
            <a:r>
              <a:rPr lang="en-US" b="1" i="1" u="sng" dirty="0">
                <a:solidFill>
                  <a:srgbClr val="00B050"/>
                </a:solidFill>
              </a:rPr>
              <a:t>Linker Errors:-</a:t>
            </a:r>
          </a:p>
          <a:p>
            <a:pPr marL="0" indent="0">
              <a:buNone/>
            </a:pPr>
            <a:r>
              <a:rPr lang="en-US" dirty="0">
                <a:solidFill>
                  <a:srgbClr val="00B050"/>
                </a:solidFill>
              </a:rPr>
              <a:t>Function definition missing</a:t>
            </a:r>
          </a:p>
          <a:p>
            <a:pPr marL="0" indent="0">
              <a:buNone/>
            </a:pPr>
            <a:endParaRPr lang="en-US" dirty="0">
              <a:solidFill>
                <a:srgbClr val="00B050"/>
              </a:solidFill>
            </a:endParaRPr>
          </a:p>
          <a:p>
            <a:endParaRPr lang="en-IN" dirty="0"/>
          </a:p>
        </p:txBody>
      </p:sp>
    </p:spTree>
    <p:extLst>
      <p:ext uri="{BB962C8B-B14F-4D97-AF65-F5344CB8AC3E}">
        <p14:creationId xmlns:p14="http://schemas.microsoft.com/office/powerpoint/2010/main" val="1807296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BB8E-58A2-4102-9F34-C8875C9353B2}"/>
              </a:ext>
            </a:extLst>
          </p:cNvPr>
          <p:cNvSpPr>
            <a:spLocks noGrp="1"/>
          </p:cNvSpPr>
          <p:nvPr>
            <p:ph type="title"/>
          </p:nvPr>
        </p:nvSpPr>
        <p:spPr/>
        <p:txBody>
          <a:bodyPr/>
          <a:lstStyle/>
          <a:p>
            <a:r>
              <a:rPr lang="en-IN" b="0" i="0" dirty="0">
                <a:solidFill>
                  <a:srgbClr val="610B38"/>
                </a:solidFill>
                <a:effectLst/>
                <a:latin typeface="erdana"/>
              </a:rPr>
              <a:t>C Pointers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94FEBEB-40BE-41EB-B10C-8F0DA48F3B92}"/>
              </a:ext>
            </a:extLst>
          </p:cNvPr>
          <p:cNvSpPr>
            <a:spLocks noGrp="1"/>
          </p:cNvSpPr>
          <p:nvPr>
            <p:ph idx="1"/>
          </p:nvPr>
        </p:nvSpPr>
        <p:spPr/>
        <p:txBody>
          <a:bodyPr>
            <a:normAutofit fontScale="92500" lnSpcReduction="20000"/>
          </a:bodyPr>
          <a:lstStyle/>
          <a:p>
            <a:r>
              <a:rPr lang="en-US" b="0" i="0" dirty="0">
                <a:solidFill>
                  <a:srgbClr val="333333"/>
                </a:solidFill>
                <a:effectLst/>
                <a:latin typeface="inter-regular"/>
              </a:rPr>
              <a:t>The pointer in C language is a variable which stores the address of another variable. This variable can be of type int, char, array, function, or any other pointer. The size of the pointer depends on the architecture. However, in 32-bit architecture the size of a pointer is 2 byte.</a:t>
            </a:r>
          </a:p>
          <a:p>
            <a:pPr marL="0" indent="0" algn="just">
              <a:buNone/>
            </a:pPr>
            <a:r>
              <a:rPr lang="en-US" b="1" i="0" dirty="0">
                <a:solidFill>
                  <a:srgbClr val="2E8B57"/>
                </a:solidFill>
                <a:effectLst/>
                <a:latin typeface="inter-regular"/>
              </a:rPr>
              <a:t>int</a:t>
            </a:r>
            <a:r>
              <a:rPr lang="en-US" b="0" i="0" dirty="0">
                <a:solidFill>
                  <a:srgbClr val="000000"/>
                </a:solidFill>
                <a:effectLst/>
                <a:latin typeface="inter-regular"/>
              </a:rPr>
              <a:t> n = 10;   </a:t>
            </a:r>
          </a:p>
          <a:p>
            <a:pPr marL="0" indent="0" algn="just">
              <a:buNone/>
            </a:pPr>
            <a:r>
              <a:rPr lang="en-US" b="1" i="0" dirty="0">
                <a:solidFill>
                  <a:srgbClr val="2E8B57"/>
                </a:solidFill>
                <a:effectLst/>
                <a:latin typeface="inter-regular"/>
              </a:rPr>
              <a:t>int</a:t>
            </a:r>
            <a:r>
              <a:rPr lang="en-US" b="0" i="0" dirty="0">
                <a:solidFill>
                  <a:srgbClr val="000000"/>
                </a:solidFill>
                <a:effectLst/>
                <a:latin typeface="inter-regular"/>
              </a:rPr>
              <a:t>* p = &amp;n; </a:t>
            </a:r>
            <a:r>
              <a:rPr lang="en-US" b="0" i="0" dirty="0">
                <a:solidFill>
                  <a:srgbClr val="008200"/>
                </a:solidFill>
                <a:effectLst/>
                <a:latin typeface="inter-regular"/>
              </a:rPr>
              <a:t>// Variable p of type pointer is pointing to the address of the variable n of type integer</a:t>
            </a:r>
          </a:p>
          <a:p>
            <a:pPr algn="just"/>
            <a:r>
              <a:rPr lang="en-US" b="0" i="0" dirty="0">
                <a:solidFill>
                  <a:srgbClr val="610B38"/>
                </a:solidFill>
                <a:effectLst/>
                <a:highlight>
                  <a:srgbClr val="C0C0C0"/>
                </a:highlight>
                <a:latin typeface="erdana"/>
              </a:rPr>
              <a:t>Declaring a pointer</a:t>
            </a:r>
          </a:p>
          <a:p>
            <a:pPr algn="just"/>
            <a:r>
              <a:rPr lang="en-US" b="0" i="0" dirty="0">
                <a:solidFill>
                  <a:srgbClr val="333333"/>
                </a:solidFill>
                <a:effectLst/>
                <a:highlight>
                  <a:srgbClr val="C0C0C0"/>
                </a:highlight>
                <a:latin typeface="inter-regular"/>
              </a:rPr>
              <a:t>The pointer in c language can be declared using * (asterisk symbol). It is also known as indirection pointer used to dereference a pointer.</a:t>
            </a:r>
          </a:p>
          <a:p>
            <a:pPr marL="0" indent="0" algn="just">
              <a:buNone/>
            </a:pPr>
            <a:r>
              <a:rPr lang="en-US" b="1" i="0" dirty="0">
                <a:solidFill>
                  <a:srgbClr val="2E8B57"/>
                </a:solidFill>
                <a:effectLst/>
                <a:highlight>
                  <a:srgbClr val="C0C0C0"/>
                </a:highlight>
                <a:latin typeface="inter-regular"/>
              </a:rPr>
              <a:t>int</a:t>
            </a:r>
            <a:r>
              <a:rPr lang="en-US" b="0" i="0" dirty="0">
                <a:solidFill>
                  <a:srgbClr val="000000"/>
                </a:solidFill>
                <a:effectLst/>
                <a:highlight>
                  <a:srgbClr val="C0C0C0"/>
                </a:highlight>
                <a:latin typeface="inter-regular"/>
              </a:rPr>
              <a:t> *a;</a:t>
            </a:r>
            <a:r>
              <a:rPr lang="en-US" b="0" i="0" dirty="0">
                <a:solidFill>
                  <a:srgbClr val="008200"/>
                </a:solidFill>
                <a:effectLst/>
                <a:highlight>
                  <a:srgbClr val="C0C0C0"/>
                </a:highlight>
                <a:latin typeface="inter-regular"/>
              </a:rPr>
              <a:t>//pointer to int</a:t>
            </a:r>
            <a:r>
              <a:rPr lang="en-US" b="0" i="0" dirty="0">
                <a:solidFill>
                  <a:srgbClr val="000000"/>
                </a:solidFill>
                <a:effectLst/>
                <a:highlight>
                  <a:srgbClr val="C0C0C0"/>
                </a:highlight>
                <a:latin typeface="inter-regular"/>
              </a:rPr>
              <a:t>  </a:t>
            </a:r>
          </a:p>
          <a:p>
            <a:pPr marL="0" indent="0" algn="just">
              <a:buNone/>
            </a:pPr>
            <a:r>
              <a:rPr lang="en-US" b="1" i="0" dirty="0">
                <a:solidFill>
                  <a:srgbClr val="2E8B57"/>
                </a:solidFill>
                <a:effectLst/>
                <a:highlight>
                  <a:srgbClr val="C0C0C0"/>
                </a:highlight>
                <a:latin typeface="inter-regular"/>
              </a:rPr>
              <a:t>char</a:t>
            </a:r>
            <a:r>
              <a:rPr lang="en-US" b="0" i="0" dirty="0">
                <a:solidFill>
                  <a:srgbClr val="000000"/>
                </a:solidFill>
                <a:effectLst/>
                <a:highlight>
                  <a:srgbClr val="C0C0C0"/>
                </a:highlight>
                <a:latin typeface="inter-regular"/>
              </a:rPr>
              <a:t> *c;</a:t>
            </a:r>
            <a:r>
              <a:rPr lang="en-US" b="0" i="0" dirty="0">
                <a:solidFill>
                  <a:srgbClr val="008200"/>
                </a:solidFill>
                <a:effectLst/>
                <a:highlight>
                  <a:srgbClr val="C0C0C0"/>
                </a:highlight>
                <a:latin typeface="inter-regular"/>
              </a:rPr>
              <a:t>//pointer to char</a:t>
            </a:r>
            <a:r>
              <a:rPr lang="en-US" b="0" i="0" dirty="0">
                <a:solidFill>
                  <a:srgbClr val="000000"/>
                </a:solidFill>
                <a:effectLst/>
                <a:highlight>
                  <a:srgbClr val="C0C0C0"/>
                </a:highlight>
                <a:latin typeface="inter-regular"/>
              </a:rPr>
              <a:t> </a:t>
            </a:r>
          </a:p>
          <a:p>
            <a:pPr marL="0" indent="0" algn="just">
              <a:buNone/>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9747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6718-1A65-4BFF-AF41-E8E4F08613A3}"/>
              </a:ext>
            </a:extLst>
          </p:cNvPr>
          <p:cNvSpPr>
            <a:spLocks noGrp="1"/>
          </p:cNvSpPr>
          <p:nvPr>
            <p:ph type="title"/>
          </p:nvPr>
        </p:nvSpPr>
        <p:spPr/>
        <p:txBody>
          <a:bodyPr/>
          <a:lstStyle/>
          <a:p>
            <a:r>
              <a:rPr lang="en-US" b="0" i="0" dirty="0">
                <a:solidFill>
                  <a:srgbClr val="610B38"/>
                </a:solidFill>
                <a:effectLst/>
                <a:latin typeface="erdana"/>
              </a:rPr>
              <a:t>Call by value and Call by Address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2DCE935-9625-4B82-B1FA-3CE3B587BE95}"/>
              </a:ext>
            </a:extLst>
          </p:cNvPr>
          <p:cNvSpPr>
            <a:spLocks noGrp="1"/>
          </p:cNvSpPr>
          <p:nvPr>
            <p:ph idx="1"/>
          </p:nvPr>
        </p:nvSpPr>
        <p:spPr/>
        <p:txBody>
          <a:bodyPr/>
          <a:lstStyle/>
          <a:p>
            <a:pPr algn="just"/>
            <a:r>
              <a:rPr lang="en-US" b="0" i="0" dirty="0">
                <a:solidFill>
                  <a:srgbClr val="333333"/>
                </a:solidFill>
                <a:effectLst/>
                <a:latin typeface="inter-regular"/>
              </a:rPr>
              <a:t>There are two methods to pass the data into the function in C language, i.e., </a:t>
            </a:r>
            <a:r>
              <a:rPr lang="en-US" b="0" i="1" dirty="0">
                <a:solidFill>
                  <a:srgbClr val="333333"/>
                </a:solidFill>
                <a:effectLst/>
                <a:latin typeface="inter-regular"/>
              </a:rPr>
              <a:t>call by value</a:t>
            </a:r>
            <a:r>
              <a:rPr lang="en-US" b="0" i="0" dirty="0">
                <a:solidFill>
                  <a:srgbClr val="333333"/>
                </a:solidFill>
                <a:effectLst/>
                <a:latin typeface="inter-regular"/>
              </a:rPr>
              <a:t> and </a:t>
            </a:r>
            <a:r>
              <a:rPr lang="en-US" b="0" i="1" dirty="0">
                <a:solidFill>
                  <a:srgbClr val="333333"/>
                </a:solidFill>
                <a:effectLst/>
                <a:latin typeface="inter-regular"/>
              </a:rPr>
              <a:t>call by Address</a:t>
            </a:r>
            <a:r>
              <a:rPr lang="en-US" b="0" i="0" dirty="0">
                <a:solidFill>
                  <a:srgbClr val="333333"/>
                </a:solidFill>
                <a:effectLst/>
                <a:latin typeface="inter-regular"/>
              </a:rPr>
              <a:t>.</a:t>
            </a:r>
          </a:p>
          <a:p>
            <a:endParaRPr lang="en-IN" dirty="0"/>
          </a:p>
        </p:txBody>
      </p:sp>
      <p:pic>
        <p:nvPicPr>
          <p:cNvPr id="3076" name="Picture 4" descr="call by value and call by reference in c">
            <a:extLst>
              <a:ext uri="{FF2B5EF4-FFF2-40B4-BE49-F238E27FC236}">
                <a16:creationId xmlns:a16="http://schemas.microsoft.com/office/drawing/2014/main" id="{83941F82-142D-4F77-AD97-F3DB83D47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10" y="2826904"/>
            <a:ext cx="5132078" cy="425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00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C420-2CAB-4B8E-8814-F5BC84CA69BB}"/>
              </a:ext>
            </a:extLst>
          </p:cNvPr>
          <p:cNvSpPr>
            <a:spLocks noGrp="1"/>
          </p:cNvSpPr>
          <p:nvPr>
            <p:ph type="title"/>
          </p:nvPr>
        </p:nvSpPr>
        <p:spPr/>
        <p:txBody>
          <a:bodyPr/>
          <a:lstStyle/>
          <a:p>
            <a:r>
              <a:rPr lang="en-IN" b="0" i="0" dirty="0">
                <a:solidFill>
                  <a:srgbClr val="610B4B"/>
                </a:solidFill>
                <a:effectLst/>
                <a:latin typeface="erdana"/>
              </a:rPr>
              <a:t>while loop in C</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D0109C5-F234-4DE8-A520-737B20154FBC}"/>
              </a:ext>
            </a:extLst>
          </p:cNvPr>
          <p:cNvSpPr>
            <a:spLocks noGrp="1"/>
          </p:cNvSpPr>
          <p:nvPr>
            <p:ph idx="1"/>
          </p:nvPr>
        </p:nvSpPr>
        <p:spPr/>
        <p:txBody>
          <a:bodyPr/>
          <a:lstStyle/>
          <a:p>
            <a:pPr algn="just"/>
            <a:r>
              <a:rPr lang="en-US" b="0" i="0" dirty="0">
                <a:solidFill>
                  <a:srgbClr val="333333"/>
                </a:solidFill>
                <a:effectLst/>
                <a:latin typeface="inter-regular"/>
              </a:rPr>
              <a:t>The while loop in c is to be used in the scenario where we don't know the number of iterations in advance. The block of statements is executed in the while loop until the condition specified in the while loop is satisfied. It is also called a pre-tested loop.</a:t>
            </a:r>
          </a:p>
          <a:p>
            <a:pPr algn="just"/>
            <a:r>
              <a:rPr lang="en-US" b="0" i="0" dirty="0">
                <a:solidFill>
                  <a:srgbClr val="333333"/>
                </a:solidFill>
                <a:effectLst/>
                <a:latin typeface="inter-regular"/>
              </a:rPr>
              <a:t>The syntax of while loop in c language is given below:</a:t>
            </a:r>
          </a:p>
          <a:p>
            <a:endParaRPr lang="en-IN" dirty="0"/>
          </a:p>
        </p:txBody>
      </p:sp>
      <p:sp>
        <p:nvSpPr>
          <p:cNvPr id="4" name="Rectangle 3">
            <a:extLst>
              <a:ext uri="{FF2B5EF4-FFF2-40B4-BE49-F238E27FC236}">
                <a16:creationId xmlns:a16="http://schemas.microsoft.com/office/drawing/2014/main" id="{467E9B8D-EA9A-40EF-A8FF-AB22D2195489}"/>
              </a:ext>
            </a:extLst>
          </p:cNvPr>
          <p:cNvSpPr/>
          <p:nvPr/>
        </p:nvSpPr>
        <p:spPr>
          <a:xfrm>
            <a:off x="941033" y="4101484"/>
            <a:ext cx="3986073" cy="18021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indent="0" algn="just">
              <a:buNone/>
            </a:pPr>
            <a:r>
              <a:rPr lang="en-US" b="1" i="0" dirty="0">
                <a:solidFill>
                  <a:srgbClr val="006699"/>
                </a:solidFill>
                <a:effectLst/>
                <a:latin typeface="inter-regular"/>
              </a:rPr>
              <a:t>while</a:t>
            </a:r>
            <a:r>
              <a:rPr lang="en-US" b="0" i="0" dirty="0">
                <a:solidFill>
                  <a:srgbClr val="000000"/>
                </a:solidFill>
                <a:effectLst/>
                <a:latin typeface="inter-regular"/>
              </a:rPr>
              <a:t>(condition)</a:t>
            </a:r>
          </a:p>
          <a:p>
            <a:pPr marL="0" indent="0" algn="just">
              <a:buNone/>
            </a:pP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//code to be executed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algn="ctr"/>
            <a:endParaRPr lang="en-IN" dirty="0"/>
          </a:p>
        </p:txBody>
      </p:sp>
      <p:pic>
        <p:nvPicPr>
          <p:cNvPr id="4098" name="Picture 2" descr="flowchart of c while loop">
            <a:extLst>
              <a:ext uri="{FF2B5EF4-FFF2-40B4-BE49-F238E27FC236}">
                <a16:creationId xmlns:a16="http://schemas.microsoft.com/office/drawing/2014/main" id="{9DB39B93-AE44-4265-8893-A6393F17C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001294"/>
            <a:ext cx="3622089" cy="275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447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2891-2F82-433A-968F-45D6B70D8DF2}"/>
              </a:ext>
            </a:extLst>
          </p:cNvPr>
          <p:cNvSpPr>
            <a:spLocks noGrp="1"/>
          </p:cNvSpPr>
          <p:nvPr>
            <p:ph type="title"/>
          </p:nvPr>
        </p:nvSpPr>
        <p:spPr/>
        <p:txBody>
          <a:bodyPr/>
          <a:lstStyle/>
          <a:p>
            <a:r>
              <a:rPr lang="en-US" b="0" i="0" dirty="0">
                <a:solidFill>
                  <a:srgbClr val="610B38"/>
                </a:solidFill>
                <a:effectLst/>
                <a:latin typeface="erdana"/>
              </a:rPr>
              <a:t>Call by value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FD26FD2-E6F7-47E7-A5B0-5F783E6588BC}"/>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In call by value method, the value of the actual parameters is copied into the formal parameters. In other words, we can say that the value of the variable is used in the function call in the call by value method.</a:t>
            </a:r>
          </a:p>
          <a:p>
            <a:pPr algn="just">
              <a:buFont typeface="Arial" panose="020B0604020202020204" pitchFamily="34" charset="0"/>
              <a:buChar char="•"/>
            </a:pPr>
            <a:r>
              <a:rPr lang="en-US" b="0" i="0" dirty="0">
                <a:solidFill>
                  <a:srgbClr val="000000"/>
                </a:solidFill>
                <a:effectLst/>
                <a:latin typeface="inter-regular"/>
              </a:rPr>
              <a:t>In call by value method, we can not modify the value of the actual parameter by the formal parameter.</a:t>
            </a:r>
          </a:p>
          <a:p>
            <a:pPr algn="just">
              <a:buFont typeface="Arial" panose="020B0604020202020204" pitchFamily="34" charset="0"/>
              <a:buChar char="•"/>
            </a:pPr>
            <a:r>
              <a:rPr lang="en-US" b="0" i="0" dirty="0">
                <a:solidFill>
                  <a:srgbClr val="000000"/>
                </a:solidFill>
                <a:effectLst/>
                <a:latin typeface="inter-regular"/>
              </a:rPr>
              <a:t>In call by value, different memory is allocated for actual and formal parameters since the value of the actual parameter is copied into the formal parameter.</a:t>
            </a:r>
          </a:p>
          <a:p>
            <a:pPr algn="just">
              <a:buFont typeface="Arial" panose="020B0604020202020204" pitchFamily="34" charset="0"/>
              <a:buChar char="•"/>
            </a:pPr>
            <a:r>
              <a:rPr lang="en-US" b="0" i="0" dirty="0">
                <a:solidFill>
                  <a:srgbClr val="000000"/>
                </a:solidFill>
                <a:effectLst/>
                <a:latin typeface="inter-regular"/>
              </a:rPr>
              <a:t>The actual parameter is the argument which is used in the function call whereas formal parameter is the argument which is used in the function definition.</a:t>
            </a:r>
          </a:p>
          <a:p>
            <a:endParaRPr lang="en-IN" dirty="0"/>
          </a:p>
        </p:txBody>
      </p:sp>
    </p:spTree>
    <p:extLst>
      <p:ext uri="{BB962C8B-B14F-4D97-AF65-F5344CB8AC3E}">
        <p14:creationId xmlns:p14="http://schemas.microsoft.com/office/powerpoint/2010/main" val="2469847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153C-438F-46B5-927C-124912F69348}"/>
              </a:ext>
            </a:extLst>
          </p:cNvPr>
          <p:cNvSpPr>
            <a:spLocks noGrp="1"/>
          </p:cNvSpPr>
          <p:nvPr>
            <p:ph type="title"/>
          </p:nvPr>
        </p:nvSpPr>
        <p:spPr/>
        <p:txBody>
          <a:bodyPr/>
          <a:lstStyle/>
          <a:p>
            <a:r>
              <a:rPr lang="en-US" b="0" i="0" dirty="0">
                <a:solidFill>
                  <a:srgbClr val="610B38"/>
                </a:solidFill>
                <a:effectLst/>
                <a:latin typeface="erdana"/>
              </a:rPr>
              <a:t>Call by Address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9EEB0A1-349D-44CE-8ED0-6D3B71D4950E}"/>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In call by address, the address of the variable is passed into the function call as the actual parameter.</a:t>
            </a:r>
          </a:p>
          <a:p>
            <a:pPr algn="just">
              <a:buFont typeface="Arial" panose="020B0604020202020204" pitchFamily="34" charset="0"/>
              <a:buChar char="•"/>
            </a:pPr>
            <a:r>
              <a:rPr lang="en-US" b="0" i="0" dirty="0">
                <a:solidFill>
                  <a:srgbClr val="000000"/>
                </a:solidFill>
                <a:effectLst/>
                <a:latin typeface="inter-regular"/>
              </a:rPr>
              <a:t>The value of the actual parameters can be modified by changing the formal parameters since the address of the actual parameters is passed.</a:t>
            </a:r>
          </a:p>
          <a:p>
            <a:pPr algn="just">
              <a:buFont typeface="Arial" panose="020B0604020202020204" pitchFamily="34" charset="0"/>
              <a:buChar char="•"/>
            </a:pPr>
            <a:r>
              <a:rPr lang="en-US" b="0" i="0" dirty="0">
                <a:solidFill>
                  <a:srgbClr val="000000"/>
                </a:solidFill>
                <a:effectLst/>
                <a:latin typeface="inter-regular"/>
              </a:rPr>
              <a:t>In call by address, the memory allocation is similar for both formal parameters and actual parameters. All the operations in the function are performed on the value stored at the address of the actual parameters, and the modified value gets stored at the same address.</a:t>
            </a:r>
          </a:p>
          <a:p>
            <a:endParaRPr lang="en-IN" dirty="0"/>
          </a:p>
        </p:txBody>
      </p:sp>
    </p:spTree>
    <p:extLst>
      <p:ext uri="{BB962C8B-B14F-4D97-AF65-F5344CB8AC3E}">
        <p14:creationId xmlns:p14="http://schemas.microsoft.com/office/powerpoint/2010/main" val="421752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006E-9A24-4667-AFDD-C958F338CE87}"/>
              </a:ext>
            </a:extLst>
          </p:cNvPr>
          <p:cNvSpPr>
            <a:spLocks noGrp="1"/>
          </p:cNvSpPr>
          <p:nvPr>
            <p:ph type="title"/>
          </p:nvPr>
        </p:nvSpPr>
        <p:spPr/>
        <p:txBody>
          <a:bodyPr/>
          <a:lstStyle/>
          <a:p>
            <a:r>
              <a:rPr lang="en-US" b="0" i="0" dirty="0">
                <a:solidFill>
                  <a:srgbClr val="610B38"/>
                </a:solidFill>
                <a:effectLst/>
                <a:latin typeface="erdana"/>
              </a:rPr>
              <a:t>Recursion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06B7FCD-1414-47E3-80F9-965881C618B7}"/>
              </a:ext>
            </a:extLst>
          </p:cNvPr>
          <p:cNvSpPr>
            <a:spLocks noGrp="1"/>
          </p:cNvSpPr>
          <p:nvPr>
            <p:ph idx="1"/>
          </p:nvPr>
        </p:nvSpPr>
        <p:spPr>
          <a:xfrm>
            <a:off x="838200" y="1509204"/>
            <a:ext cx="10515600" cy="4667759"/>
          </a:xfrm>
        </p:spPr>
        <p:txBody>
          <a:bodyPr>
            <a:normAutofit/>
          </a:bodyPr>
          <a:lstStyle/>
          <a:p>
            <a:pPr algn="just"/>
            <a:r>
              <a:rPr lang="en-US" b="1" i="1" u="sng" dirty="0">
                <a:solidFill>
                  <a:srgbClr val="333333"/>
                </a:solidFill>
                <a:effectLst/>
                <a:latin typeface="inter-regular"/>
              </a:rPr>
              <a:t>Recursion is the process which comes into existence when a function calls a copy of itself to work on a smaller problem. Any function which calls itself is called recursive function, and such function calls are called recursive calls.</a:t>
            </a:r>
            <a:r>
              <a:rPr lang="en-US" b="0" i="0" dirty="0">
                <a:solidFill>
                  <a:srgbClr val="333333"/>
                </a:solidFill>
                <a:effectLst/>
                <a:latin typeface="inter-regular"/>
              </a:rPr>
              <a:t> </a:t>
            </a:r>
            <a:r>
              <a:rPr lang="en-US" b="0" i="0" dirty="0">
                <a:solidFill>
                  <a:schemeClr val="accent2">
                    <a:lumMod val="75000"/>
                  </a:schemeClr>
                </a:solidFill>
                <a:effectLst/>
                <a:latin typeface="inter-regular"/>
              </a:rPr>
              <a:t>Recursion involves several numbers of recursive calls. However, it is important to impose a termination condition of recursion</a:t>
            </a:r>
            <a:r>
              <a:rPr lang="en-US" b="0" i="0" dirty="0">
                <a:solidFill>
                  <a:srgbClr val="333333"/>
                </a:solidFill>
                <a:effectLst/>
                <a:latin typeface="inter-regular"/>
              </a:rPr>
              <a:t>. Recursion code is shorter than iterative code however it is difficult to understand.</a:t>
            </a:r>
          </a:p>
          <a:p>
            <a:pPr algn="just"/>
            <a:r>
              <a:rPr lang="en-US" b="1" i="1" u="sng" dirty="0">
                <a:solidFill>
                  <a:srgbClr val="333333"/>
                </a:solidFill>
                <a:effectLst/>
                <a:latin typeface="inter-regular"/>
              </a:rPr>
              <a:t>Recursion cannot be applied to all the problem, but it is more useful for the tasks that can be defined in terms of similar subtasks</a:t>
            </a:r>
            <a:r>
              <a:rPr lang="en-US" b="0" i="0" dirty="0">
                <a:solidFill>
                  <a:srgbClr val="333333"/>
                </a:solidFill>
                <a:effectLst/>
                <a:latin typeface="inter-regular"/>
              </a:rPr>
              <a:t>. For Example, recursion may be applied to </a:t>
            </a:r>
            <a:r>
              <a:rPr lang="en-US" b="0" i="0" dirty="0">
                <a:solidFill>
                  <a:schemeClr val="accent2">
                    <a:lumMod val="75000"/>
                  </a:schemeClr>
                </a:solidFill>
                <a:effectLst/>
                <a:latin typeface="inter-regular"/>
              </a:rPr>
              <a:t>sorting, searching, and traversal problems</a:t>
            </a:r>
            <a:r>
              <a:rPr lang="en-US" b="0" i="0" dirty="0">
                <a:solidFill>
                  <a:srgbClr val="333333"/>
                </a:solidFill>
                <a:effectLst/>
                <a:latin typeface="inter-regular"/>
              </a:rPr>
              <a:t>.</a:t>
            </a:r>
          </a:p>
          <a:p>
            <a:pPr algn="just"/>
            <a:r>
              <a:rPr lang="en-US" b="0" i="0" dirty="0">
                <a:solidFill>
                  <a:srgbClr val="333333"/>
                </a:solidFill>
                <a:effectLst/>
                <a:latin typeface="inter-regular"/>
              </a:rPr>
              <a:t>Generally, iterative solutions are more efficient than recursion since function call is always overhead. Any problem that can be solved recursively, can also be solved iteratively. However, some problems are best suited to be solved by the recursion, for example, tower of Hanoi, Fibonacci series, factorial finding, etc.</a:t>
            </a:r>
          </a:p>
          <a:p>
            <a:endParaRPr lang="en-IN" dirty="0"/>
          </a:p>
        </p:txBody>
      </p:sp>
    </p:spTree>
    <p:extLst>
      <p:ext uri="{BB962C8B-B14F-4D97-AF65-F5344CB8AC3E}">
        <p14:creationId xmlns:p14="http://schemas.microsoft.com/office/powerpoint/2010/main" val="3947869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1B5F-40D0-402D-9E92-DDCE120D39F1}"/>
              </a:ext>
            </a:extLst>
          </p:cNvPr>
          <p:cNvSpPr>
            <a:spLocks noGrp="1"/>
          </p:cNvSpPr>
          <p:nvPr>
            <p:ph type="title"/>
          </p:nvPr>
        </p:nvSpPr>
        <p:spPr/>
        <p:txBody>
          <a:bodyPr/>
          <a:lstStyle/>
          <a:p>
            <a:r>
              <a:rPr lang="en-US" b="0" i="0" dirty="0">
                <a:solidFill>
                  <a:srgbClr val="610B38"/>
                </a:solidFill>
                <a:effectLst/>
                <a:latin typeface="erdana"/>
              </a:rPr>
              <a:t>Recursion in C</a:t>
            </a:r>
            <a:endParaRPr lang="en-IN" dirty="0"/>
          </a:p>
        </p:txBody>
      </p:sp>
      <p:pic>
        <p:nvPicPr>
          <p:cNvPr id="4098" name="Picture 2" descr="c recursion program">
            <a:extLst>
              <a:ext uri="{FF2B5EF4-FFF2-40B4-BE49-F238E27FC236}">
                <a16:creationId xmlns:a16="http://schemas.microsoft.com/office/drawing/2014/main" id="{79E3E17C-D351-4CA6-A87B-A248FC4765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5546" y="1977786"/>
            <a:ext cx="5873688" cy="3748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39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D4EA-8AFC-48EF-9346-F1C84BB3A8FD}"/>
              </a:ext>
            </a:extLst>
          </p:cNvPr>
          <p:cNvSpPr>
            <a:spLocks noGrp="1"/>
          </p:cNvSpPr>
          <p:nvPr>
            <p:ph type="title"/>
          </p:nvPr>
        </p:nvSpPr>
        <p:spPr/>
        <p:txBody>
          <a:bodyPr/>
          <a:lstStyle/>
          <a:p>
            <a:r>
              <a:rPr lang="en-US" b="0" i="0" dirty="0">
                <a:solidFill>
                  <a:srgbClr val="610B38"/>
                </a:solidFill>
                <a:effectLst/>
                <a:latin typeface="erdana"/>
              </a:rPr>
              <a:t>Storage Classes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8F6DAFA-6A7B-4CD8-80F1-0DD95776FBD5}"/>
              </a:ext>
            </a:extLst>
          </p:cNvPr>
          <p:cNvSpPr>
            <a:spLocks noGrp="1"/>
          </p:cNvSpPr>
          <p:nvPr>
            <p:ph idx="1"/>
          </p:nvPr>
        </p:nvSpPr>
        <p:spPr/>
        <p:txBody>
          <a:bodyPr/>
          <a:lstStyle/>
          <a:p>
            <a:pPr algn="just"/>
            <a:r>
              <a:rPr lang="en-US" b="0" i="0" dirty="0">
                <a:solidFill>
                  <a:srgbClr val="333333"/>
                </a:solidFill>
                <a:effectLst/>
                <a:latin typeface="inter-regular"/>
              </a:rPr>
              <a:t>Storage classes in C are used to determine the lifetime, visibility, memory location, and initial value of a variable. There are four types of storage classes in C</a:t>
            </a:r>
          </a:p>
          <a:p>
            <a:pPr algn="just">
              <a:buFont typeface="Arial" panose="020B0604020202020204" pitchFamily="34" charset="0"/>
              <a:buChar char="•"/>
            </a:pPr>
            <a:r>
              <a:rPr lang="en-US" b="0" i="0" dirty="0">
                <a:solidFill>
                  <a:srgbClr val="000000"/>
                </a:solidFill>
                <a:effectLst/>
                <a:latin typeface="inter-regular"/>
              </a:rPr>
              <a:t>Automatic</a:t>
            </a:r>
          </a:p>
          <a:p>
            <a:pPr algn="just">
              <a:buFont typeface="Arial" panose="020B0604020202020204" pitchFamily="34" charset="0"/>
              <a:buChar char="•"/>
            </a:pPr>
            <a:r>
              <a:rPr lang="en-US" b="0" i="0" dirty="0">
                <a:solidFill>
                  <a:srgbClr val="000000"/>
                </a:solidFill>
                <a:effectLst/>
                <a:latin typeface="inter-regular"/>
              </a:rPr>
              <a:t>External</a:t>
            </a:r>
          </a:p>
          <a:p>
            <a:pPr algn="just">
              <a:buFont typeface="Arial" panose="020B0604020202020204" pitchFamily="34" charset="0"/>
              <a:buChar char="•"/>
            </a:pPr>
            <a:r>
              <a:rPr lang="en-US" b="0" i="0" dirty="0">
                <a:solidFill>
                  <a:srgbClr val="000000"/>
                </a:solidFill>
                <a:effectLst/>
                <a:latin typeface="inter-regular"/>
              </a:rPr>
              <a:t>Static</a:t>
            </a:r>
          </a:p>
          <a:p>
            <a:pPr algn="just">
              <a:buFont typeface="Arial" panose="020B0604020202020204" pitchFamily="34" charset="0"/>
              <a:buChar char="•"/>
            </a:pPr>
            <a:r>
              <a:rPr lang="en-US" b="0" i="0" dirty="0">
                <a:solidFill>
                  <a:srgbClr val="000000"/>
                </a:solidFill>
                <a:effectLst/>
                <a:latin typeface="inter-regular"/>
              </a:rPr>
              <a:t>Register</a:t>
            </a:r>
          </a:p>
          <a:p>
            <a:endParaRPr lang="en-IN" dirty="0"/>
          </a:p>
        </p:txBody>
      </p:sp>
    </p:spTree>
    <p:extLst>
      <p:ext uri="{BB962C8B-B14F-4D97-AF65-F5344CB8AC3E}">
        <p14:creationId xmlns:p14="http://schemas.microsoft.com/office/powerpoint/2010/main" val="3861063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6496-BB7C-4CB5-BC1E-7500DA91EA2E}"/>
              </a:ext>
            </a:extLst>
          </p:cNvPr>
          <p:cNvSpPr>
            <a:spLocks noGrp="1"/>
          </p:cNvSpPr>
          <p:nvPr>
            <p:ph type="title"/>
          </p:nvPr>
        </p:nvSpPr>
        <p:spPr/>
        <p:txBody>
          <a:bodyPr/>
          <a:lstStyle/>
          <a:p>
            <a:r>
              <a:rPr lang="en-US" b="0" i="0" dirty="0">
                <a:solidFill>
                  <a:srgbClr val="610B38"/>
                </a:solidFill>
                <a:effectLst/>
                <a:latin typeface="erdana"/>
              </a:rPr>
              <a:t>Automatic(auto);</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335F255-7F4D-4420-977D-59B6FA6A4A52}"/>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Automatic variables are allocated memory automatically at runtime.</a:t>
            </a:r>
          </a:p>
          <a:p>
            <a:pPr algn="just">
              <a:buFont typeface="Arial" panose="020B0604020202020204" pitchFamily="34" charset="0"/>
              <a:buChar char="•"/>
            </a:pPr>
            <a:r>
              <a:rPr lang="en-US" b="0" i="0" dirty="0">
                <a:solidFill>
                  <a:srgbClr val="000000"/>
                </a:solidFill>
                <a:effectLst/>
                <a:latin typeface="inter-regular"/>
              </a:rPr>
              <a:t>The visibility of the automatic variables is limited to the block in which they are defined.</a:t>
            </a:r>
          </a:p>
          <a:p>
            <a:pPr algn="just">
              <a:buFont typeface="Arial" panose="020B0604020202020204" pitchFamily="34" charset="0"/>
              <a:buChar char="•"/>
            </a:pPr>
            <a:r>
              <a:rPr lang="en-US" b="0" i="0" dirty="0">
                <a:solidFill>
                  <a:srgbClr val="333333"/>
                </a:solidFill>
                <a:effectLst/>
                <a:latin typeface="inter-regular"/>
              </a:rPr>
              <a:t>The scope of the automatic variables is limited to the block in which they are </a:t>
            </a:r>
            <a:r>
              <a:rPr lang="en-US" b="0" i="0" dirty="0" err="1">
                <a:solidFill>
                  <a:srgbClr val="333333"/>
                </a:solidFill>
                <a:effectLst/>
                <a:latin typeface="inter-regular"/>
              </a:rPr>
              <a:t>defined.</a:t>
            </a:r>
            <a:r>
              <a:rPr lang="en-US" b="0" i="0" dirty="0" err="1">
                <a:solidFill>
                  <a:srgbClr val="000000"/>
                </a:solidFill>
                <a:effectLst/>
                <a:latin typeface="inter-regular"/>
              </a:rPr>
              <a:t>The</a:t>
            </a:r>
            <a:r>
              <a:rPr lang="en-US" b="0" i="0" dirty="0">
                <a:solidFill>
                  <a:srgbClr val="000000"/>
                </a:solidFill>
                <a:effectLst/>
                <a:latin typeface="inter-regular"/>
              </a:rPr>
              <a:t> automatic variables are initialized to garbage by default.</a:t>
            </a:r>
          </a:p>
          <a:p>
            <a:pPr algn="just">
              <a:buFont typeface="Arial" panose="020B0604020202020204" pitchFamily="34" charset="0"/>
              <a:buChar char="•"/>
            </a:pPr>
            <a:r>
              <a:rPr lang="en-US" b="0" i="0" dirty="0">
                <a:solidFill>
                  <a:srgbClr val="000000"/>
                </a:solidFill>
                <a:effectLst/>
                <a:latin typeface="inter-regular"/>
              </a:rPr>
              <a:t>The memory assigned to automatic variables gets freed upon exiting from the block.</a:t>
            </a:r>
          </a:p>
          <a:p>
            <a:pPr algn="just">
              <a:buFont typeface="Arial" panose="020B0604020202020204" pitchFamily="34" charset="0"/>
              <a:buChar char="•"/>
            </a:pPr>
            <a:r>
              <a:rPr lang="en-US" b="0" i="0" dirty="0">
                <a:solidFill>
                  <a:srgbClr val="000000"/>
                </a:solidFill>
                <a:effectLst/>
                <a:latin typeface="inter-regular"/>
              </a:rPr>
              <a:t>The keyword used for defining automatic variables is auto.</a:t>
            </a:r>
          </a:p>
          <a:p>
            <a:pPr algn="just">
              <a:buFont typeface="Arial" panose="020B0604020202020204" pitchFamily="34" charset="0"/>
              <a:buChar char="•"/>
            </a:pPr>
            <a:r>
              <a:rPr lang="en-US" b="0" i="0" dirty="0">
                <a:solidFill>
                  <a:srgbClr val="000000"/>
                </a:solidFill>
                <a:effectLst/>
                <a:latin typeface="inter-regular"/>
              </a:rPr>
              <a:t>Every local variable is automatic in C by default.</a:t>
            </a:r>
          </a:p>
          <a:p>
            <a:endParaRPr lang="en-IN" dirty="0"/>
          </a:p>
        </p:txBody>
      </p:sp>
    </p:spTree>
    <p:extLst>
      <p:ext uri="{BB962C8B-B14F-4D97-AF65-F5344CB8AC3E}">
        <p14:creationId xmlns:p14="http://schemas.microsoft.com/office/powerpoint/2010/main" val="2687567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A33C-1349-46B1-A318-3E01D5F6544F}"/>
              </a:ext>
            </a:extLst>
          </p:cNvPr>
          <p:cNvSpPr>
            <a:spLocks noGrp="1"/>
          </p:cNvSpPr>
          <p:nvPr>
            <p:ph type="title"/>
          </p:nvPr>
        </p:nvSpPr>
        <p:spPr/>
        <p:txBody>
          <a:bodyPr/>
          <a:lstStyle/>
          <a:p>
            <a:r>
              <a:rPr lang="en-US" b="0" i="0" dirty="0">
                <a:solidFill>
                  <a:srgbClr val="610B38"/>
                </a:solidFill>
                <a:effectLst/>
                <a:latin typeface="erdana"/>
              </a:rPr>
              <a:t>Static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1318595-E7DD-4721-9D78-B4912B1910BD}"/>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The variables defined as static specifier can hold their value between the multiple function calls.</a:t>
            </a:r>
          </a:p>
          <a:p>
            <a:pPr algn="just">
              <a:buFont typeface="Arial" panose="020B0604020202020204" pitchFamily="34" charset="0"/>
              <a:buChar char="•"/>
            </a:pPr>
            <a:r>
              <a:rPr lang="en-US" b="0" i="0" dirty="0">
                <a:solidFill>
                  <a:srgbClr val="000000"/>
                </a:solidFill>
                <a:effectLst/>
                <a:latin typeface="inter-regular"/>
              </a:rPr>
              <a:t>Static local variables are visible only to the function or the block in which they are defined.</a:t>
            </a:r>
          </a:p>
          <a:p>
            <a:pPr algn="just">
              <a:buFont typeface="Arial" panose="020B0604020202020204" pitchFamily="34" charset="0"/>
              <a:buChar char="•"/>
            </a:pPr>
            <a:r>
              <a:rPr lang="en-US" b="0" i="0" dirty="0">
                <a:solidFill>
                  <a:srgbClr val="000000"/>
                </a:solidFill>
                <a:effectLst/>
                <a:latin typeface="inter-regular"/>
              </a:rPr>
              <a:t>A same static variable can be declared many times but can be assigned at only one time.</a:t>
            </a:r>
          </a:p>
          <a:p>
            <a:pPr algn="just">
              <a:buFont typeface="Arial" panose="020B0604020202020204" pitchFamily="34" charset="0"/>
              <a:buChar char="•"/>
            </a:pPr>
            <a:r>
              <a:rPr lang="en-US" b="0" i="0" dirty="0">
                <a:solidFill>
                  <a:srgbClr val="000000"/>
                </a:solidFill>
                <a:effectLst/>
                <a:latin typeface="inter-regular"/>
              </a:rPr>
              <a:t>Default initial value of the static integral variable is 0 otherwise null.</a:t>
            </a:r>
          </a:p>
          <a:p>
            <a:pPr algn="just">
              <a:buFont typeface="Arial" panose="020B0604020202020204" pitchFamily="34" charset="0"/>
              <a:buChar char="•"/>
            </a:pPr>
            <a:r>
              <a:rPr lang="en-US" b="0" i="0" dirty="0">
                <a:solidFill>
                  <a:srgbClr val="000000"/>
                </a:solidFill>
                <a:effectLst/>
                <a:latin typeface="inter-regular"/>
              </a:rPr>
              <a:t>The visibility of the static global variable is limited to the file in which it has declared.</a:t>
            </a:r>
          </a:p>
          <a:p>
            <a:pPr algn="just">
              <a:buFont typeface="Arial" panose="020B0604020202020204" pitchFamily="34" charset="0"/>
              <a:buChar char="•"/>
            </a:pPr>
            <a:r>
              <a:rPr lang="en-US" b="0" i="0" dirty="0">
                <a:solidFill>
                  <a:srgbClr val="000000"/>
                </a:solidFill>
                <a:effectLst/>
                <a:latin typeface="inter-regular"/>
              </a:rPr>
              <a:t>The keyword used to define static variable is static.</a:t>
            </a:r>
          </a:p>
          <a:p>
            <a:endParaRPr lang="en-IN" dirty="0"/>
          </a:p>
        </p:txBody>
      </p:sp>
    </p:spTree>
    <p:extLst>
      <p:ext uri="{BB962C8B-B14F-4D97-AF65-F5344CB8AC3E}">
        <p14:creationId xmlns:p14="http://schemas.microsoft.com/office/powerpoint/2010/main" val="4103071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051F-1AD9-426C-B273-39FA71ECE7E6}"/>
              </a:ext>
            </a:extLst>
          </p:cNvPr>
          <p:cNvSpPr>
            <a:spLocks noGrp="1"/>
          </p:cNvSpPr>
          <p:nvPr>
            <p:ph type="title"/>
          </p:nvPr>
        </p:nvSpPr>
        <p:spPr/>
        <p:txBody>
          <a:bodyPr/>
          <a:lstStyle/>
          <a:p>
            <a:r>
              <a:rPr lang="en-US" b="0" i="0" dirty="0">
                <a:solidFill>
                  <a:srgbClr val="610B38"/>
                </a:solidFill>
                <a:effectLst/>
                <a:latin typeface="erdana"/>
              </a:rPr>
              <a:t>Register</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DD8399B-4B80-4F5E-9FA5-060C8D5FC167}"/>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The variables defined as the register is allocated the memory into the CPU registers depending upon the size of the memory remaining in the CPU.</a:t>
            </a:r>
          </a:p>
          <a:p>
            <a:pPr algn="just">
              <a:buFont typeface="Arial" panose="020B0604020202020204" pitchFamily="34" charset="0"/>
              <a:buChar char="•"/>
            </a:pPr>
            <a:r>
              <a:rPr lang="en-US" b="0" i="0" dirty="0">
                <a:solidFill>
                  <a:srgbClr val="000000"/>
                </a:solidFill>
                <a:effectLst/>
                <a:latin typeface="inter-regular"/>
              </a:rPr>
              <a:t>We can not dereference the register variables, i.e., we can not use &amp;operator for the register variable.</a:t>
            </a:r>
          </a:p>
          <a:p>
            <a:pPr algn="just">
              <a:buFont typeface="Arial" panose="020B0604020202020204" pitchFamily="34" charset="0"/>
              <a:buChar char="•"/>
            </a:pPr>
            <a:r>
              <a:rPr lang="en-US" b="0" i="0" dirty="0">
                <a:solidFill>
                  <a:srgbClr val="000000"/>
                </a:solidFill>
                <a:effectLst/>
                <a:latin typeface="inter-regular"/>
              </a:rPr>
              <a:t>The access time of the register variables is faster than the automatic variables.</a:t>
            </a:r>
          </a:p>
          <a:p>
            <a:pPr algn="just">
              <a:buFont typeface="Arial" panose="020B0604020202020204" pitchFamily="34" charset="0"/>
              <a:buChar char="•"/>
            </a:pPr>
            <a:r>
              <a:rPr lang="en-US" b="0" i="0" dirty="0">
                <a:solidFill>
                  <a:srgbClr val="000000"/>
                </a:solidFill>
                <a:effectLst/>
                <a:latin typeface="inter-regular"/>
              </a:rPr>
              <a:t>The initial default value of the register local variables is 0.</a:t>
            </a:r>
          </a:p>
          <a:p>
            <a:pPr algn="just">
              <a:buFont typeface="Arial" panose="020B0604020202020204" pitchFamily="34" charset="0"/>
              <a:buChar char="•"/>
            </a:pPr>
            <a:r>
              <a:rPr lang="en-US" b="0" i="0" dirty="0">
                <a:solidFill>
                  <a:srgbClr val="000000"/>
                </a:solidFill>
                <a:effectLst/>
                <a:latin typeface="inter-regular"/>
              </a:rPr>
              <a:t>The register keyword is used for the variable which should be stored in the CPU register. However, it is </a:t>
            </a:r>
            <a:r>
              <a:rPr lang="en-US" b="0" i="0" dirty="0" err="1">
                <a:solidFill>
                  <a:srgbClr val="000000"/>
                </a:solidFill>
                <a:effectLst/>
                <a:latin typeface="inter-regular"/>
              </a:rPr>
              <a:t>compiler?s</a:t>
            </a:r>
            <a:r>
              <a:rPr lang="en-US" b="0" i="0" dirty="0">
                <a:solidFill>
                  <a:srgbClr val="000000"/>
                </a:solidFill>
                <a:effectLst/>
                <a:latin typeface="inter-regular"/>
              </a:rPr>
              <a:t> choice whether or not; the variables can be stored in the register.</a:t>
            </a:r>
          </a:p>
          <a:p>
            <a:pPr algn="just">
              <a:buFont typeface="Arial" panose="020B0604020202020204" pitchFamily="34" charset="0"/>
              <a:buChar char="•"/>
            </a:pPr>
            <a:r>
              <a:rPr lang="en-US" b="0" i="0" dirty="0">
                <a:solidFill>
                  <a:srgbClr val="000000"/>
                </a:solidFill>
                <a:effectLst/>
                <a:latin typeface="inter-regular"/>
              </a:rPr>
              <a:t>We can store pointers into the register, i.e., a register can store the address of a variable.</a:t>
            </a:r>
          </a:p>
          <a:p>
            <a:pPr algn="just">
              <a:buFont typeface="Arial" panose="020B0604020202020204" pitchFamily="34" charset="0"/>
              <a:buChar char="•"/>
            </a:pPr>
            <a:r>
              <a:rPr lang="en-US" b="0" i="0" dirty="0">
                <a:solidFill>
                  <a:srgbClr val="000000"/>
                </a:solidFill>
                <a:effectLst/>
                <a:latin typeface="inter-regular"/>
              </a:rPr>
              <a:t>Static variables can not be stored into the register since we can not use more than one storage specifier for the same variable</a:t>
            </a:r>
          </a:p>
          <a:p>
            <a:endParaRPr lang="en-IN" dirty="0"/>
          </a:p>
        </p:txBody>
      </p:sp>
    </p:spTree>
    <p:extLst>
      <p:ext uri="{BB962C8B-B14F-4D97-AF65-F5344CB8AC3E}">
        <p14:creationId xmlns:p14="http://schemas.microsoft.com/office/powerpoint/2010/main" val="3027691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1379-221A-459B-88E8-D664AEC69481}"/>
              </a:ext>
            </a:extLst>
          </p:cNvPr>
          <p:cNvSpPr>
            <a:spLocks noGrp="1"/>
          </p:cNvSpPr>
          <p:nvPr>
            <p:ph type="title"/>
          </p:nvPr>
        </p:nvSpPr>
        <p:spPr/>
        <p:txBody>
          <a:bodyPr/>
          <a:lstStyle/>
          <a:p>
            <a:r>
              <a:rPr lang="en-US" dirty="0"/>
              <a:t>Why Arrays?</a:t>
            </a:r>
            <a:br>
              <a:rPr lang="en-US" dirty="0"/>
            </a:br>
            <a:endParaRPr lang="en-IN" dirty="0"/>
          </a:p>
        </p:txBody>
      </p:sp>
      <p:sp>
        <p:nvSpPr>
          <p:cNvPr id="3" name="Content Placeholder 2">
            <a:extLst>
              <a:ext uri="{FF2B5EF4-FFF2-40B4-BE49-F238E27FC236}">
                <a16:creationId xmlns:a16="http://schemas.microsoft.com/office/drawing/2014/main" id="{D4F8C65B-0209-4363-97D9-E662B95B8920}"/>
              </a:ext>
            </a:extLst>
          </p:cNvPr>
          <p:cNvSpPr>
            <a:spLocks noGrp="1"/>
          </p:cNvSpPr>
          <p:nvPr>
            <p:ph idx="1"/>
          </p:nvPr>
        </p:nvSpPr>
        <p:spPr/>
        <p:txBody>
          <a:bodyPr/>
          <a:lstStyle/>
          <a:p>
            <a:r>
              <a:rPr lang="en-US" dirty="0"/>
              <a:t>A variable can store only one value at a time.</a:t>
            </a:r>
          </a:p>
          <a:p>
            <a:r>
              <a:rPr lang="en-US" dirty="0"/>
              <a:t>For example</a:t>
            </a:r>
          </a:p>
          <a:p>
            <a:r>
              <a:rPr lang="en-US" dirty="0"/>
              <a:t>To store marks of 30 students in a class 30 variables would be required.</a:t>
            </a:r>
          </a:p>
          <a:p>
            <a:r>
              <a:rPr lang="en-US" dirty="0"/>
              <a:t>Not a feasible solution if number of students increases .</a:t>
            </a:r>
          </a:p>
          <a:p>
            <a:r>
              <a:rPr lang="en-US" dirty="0"/>
              <a:t>For example int m1,m2,m3,m4,m5---------------m30;</a:t>
            </a:r>
          </a:p>
          <a:p>
            <a:r>
              <a:rPr lang="en-US" dirty="0"/>
              <a:t>Arrays provide the solution since one variable can be declared to hold many elements of similar type.</a:t>
            </a:r>
            <a:endParaRPr lang="en-IN" dirty="0"/>
          </a:p>
        </p:txBody>
      </p:sp>
    </p:spTree>
    <p:extLst>
      <p:ext uri="{BB962C8B-B14F-4D97-AF65-F5344CB8AC3E}">
        <p14:creationId xmlns:p14="http://schemas.microsoft.com/office/powerpoint/2010/main" val="119646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6D40-519E-43FD-BD86-01F598AA74E2}"/>
              </a:ext>
            </a:extLst>
          </p:cNvPr>
          <p:cNvSpPr>
            <a:spLocks noGrp="1"/>
          </p:cNvSpPr>
          <p:nvPr>
            <p:ph type="title"/>
          </p:nvPr>
        </p:nvSpPr>
        <p:spPr/>
        <p:txBody>
          <a:bodyPr/>
          <a:lstStyle/>
          <a:p>
            <a:r>
              <a:rPr lang="en-US" dirty="0"/>
              <a:t>What is an Array?</a:t>
            </a:r>
            <a:br>
              <a:rPr lang="en-US" dirty="0"/>
            </a:br>
            <a:endParaRPr lang="en-IN" dirty="0"/>
          </a:p>
        </p:txBody>
      </p:sp>
      <p:sp>
        <p:nvSpPr>
          <p:cNvPr id="3" name="Content Placeholder 2">
            <a:extLst>
              <a:ext uri="{FF2B5EF4-FFF2-40B4-BE49-F238E27FC236}">
                <a16:creationId xmlns:a16="http://schemas.microsoft.com/office/drawing/2014/main" id="{0B6BBB41-B73D-4C14-9558-F411A118AA56}"/>
              </a:ext>
            </a:extLst>
          </p:cNvPr>
          <p:cNvSpPr>
            <a:spLocks noGrp="1"/>
          </p:cNvSpPr>
          <p:nvPr>
            <p:ph idx="1"/>
          </p:nvPr>
        </p:nvSpPr>
        <p:spPr/>
        <p:txBody>
          <a:bodyPr/>
          <a:lstStyle/>
          <a:p>
            <a:r>
              <a:rPr lang="en-US" dirty="0"/>
              <a:t>An array is a finite set of homogenous elements stored at contiguous memory locations.</a:t>
            </a:r>
          </a:p>
          <a:p>
            <a:endParaRPr lang="en-US" dirty="0"/>
          </a:p>
          <a:p>
            <a:r>
              <a:rPr lang="en-US" dirty="0"/>
              <a:t>Declaration syntax:-</a:t>
            </a:r>
          </a:p>
          <a:p>
            <a:r>
              <a:rPr lang="en-US" dirty="0"/>
              <a:t>  data type </a:t>
            </a:r>
            <a:r>
              <a:rPr lang="en-US" dirty="0" err="1"/>
              <a:t>arrayname</a:t>
            </a:r>
            <a:r>
              <a:rPr lang="en-US" dirty="0"/>
              <a:t>[size of array];</a:t>
            </a:r>
          </a:p>
          <a:p>
            <a:r>
              <a:rPr lang="en-US" dirty="0"/>
              <a:t>E.g.</a:t>
            </a:r>
          </a:p>
          <a:p>
            <a:r>
              <a:rPr lang="en-US" dirty="0"/>
              <a:t> int </a:t>
            </a:r>
            <a:r>
              <a:rPr lang="en-US" dirty="0" err="1"/>
              <a:t>arr</a:t>
            </a:r>
            <a:r>
              <a:rPr lang="en-US" dirty="0"/>
              <a:t>[5];</a:t>
            </a:r>
          </a:p>
          <a:p>
            <a:endParaRPr lang="en-IN" dirty="0"/>
          </a:p>
        </p:txBody>
      </p:sp>
    </p:spTree>
    <p:extLst>
      <p:ext uri="{BB962C8B-B14F-4D97-AF65-F5344CB8AC3E}">
        <p14:creationId xmlns:p14="http://schemas.microsoft.com/office/powerpoint/2010/main" val="112002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902C-2CE7-4366-905D-2C06FF56E109}"/>
              </a:ext>
            </a:extLst>
          </p:cNvPr>
          <p:cNvSpPr>
            <a:spLocks noGrp="1"/>
          </p:cNvSpPr>
          <p:nvPr>
            <p:ph type="title"/>
          </p:nvPr>
        </p:nvSpPr>
        <p:spPr/>
        <p:txBody>
          <a:bodyPr/>
          <a:lstStyle/>
          <a:p>
            <a:r>
              <a:rPr lang="en-US" b="0" i="0" dirty="0">
                <a:solidFill>
                  <a:srgbClr val="610B38"/>
                </a:solidFill>
                <a:effectLst/>
                <a:latin typeface="erdana"/>
              </a:rPr>
              <a:t>Properties of while loop</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95C140C-A657-4A9C-B26B-88FA3E2A2164}"/>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A conditional expression is used to check the condition. The statements defined inside the while loop will repeatedly execute until the given condition fails.</a:t>
            </a:r>
          </a:p>
          <a:p>
            <a:pPr algn="just">
              <a:buFont typeface="Arial" panose="020B0604020202020204" pitchFamily="34" charset="0"/>
              <a:buChar char="•"/>
            </a:pPr>
            <a:r>
              <a:rPr lang="en-US" b="0" i="0" dirty="0">
                <a:solidFill>
                  <a:srgbClr val="000000"/>
                </a:solidFill>
                <a:effectLst/>
                <a:latin typeface="inter-regular"/>
              </a:rPr>
              <a:t>The condition will be </a:t>
            </a:r>
            <a:r>
              <a:rPr lang="en-US" dirty="0" smtClean="0">
                <a:solidFill>
                  <a:srgbClr val="000000"/>
                </a:solidFill>
                <a:latin typeface="inter-regular"/>
              </a:rPr>
              <a:t>false</a:t>
            </a:r>
            <a:r>
              <a:rPr lang="en-US" b="0" i="0" dirty="0" smtClean="0">
                <a:solidFill>
                  <a:srgbClr val="000000"/>
                </a:solidFill>
                <a:effectLst/>
                <a:latin typeface="inter-regular"/>
              </a:rPr>
              <a:t> </a:t>
            </a:r>
            <a:r>
              <a:rPr lang="en-US" b="0" i="0" dirty="0">
                <a:solidFill>
                  <a:srgbClr val="000000"/>
                </a:solidFill>
                <a:effectLst/>
                <a:latin typeface="inter-regular"/>
              </a:rPr>
              <a:t>if it returns 0. The condition will be </a:t>
            </a:r>
            <a:r>
              <a:rPr lang="en-US" dirty="0" smtClean="0">
                <a:solidFill>
                  <a:srgbClr val="000000"/>
                </a:solidFill>
                <a:latin typeface="inter-regular"/>
              </a:rPr>
              <a:t>true</a:t>
            </a:r>
            <a:r>
              <a:rPr lang="en-US" b="0" i="0" dirty="0" smtClean="0">
                <a:solidFill>
                  <a:srgbClr val="000000"/>
                </a:solidFill>
                <a:effectLst/>
                <a:latin typeface="inter-regular"/>
              </a:rPr>
              <a:t> </a:t>
            </a:r>
            <a:r>
              <a:rPr lang="en-US" b="0" i="0" dirty="0">
                <a:solidFill>
                  <a:srgbClr val="000000"/>
                </a:solidFill>
                <a:effectLst/>
                <a:latin typeface="inter-regular"/>
              </a:rPr>
              <a:t>if it returns any non-zero number.</a:t>
            </a:r>
          </a:p>
          <a:p>
            <a:pPr algn="just">
              <a:buFont typeface="Arial" panose="020B0604020202020204" pitchFamily="34" charset="0"/>
              <a:buChar char="•"/>
            </a:pPr>
            <a:r>
              <a:rPr lang="en-US" b="0" i="0" dirty="0">
                <a:solidFill>
                  <a:srgbClr val="000000"/>
                </a:solidFill>
                <a:effectLst/>
                <a:latin typeface="inter-regular"/>
              </a:rPr>
              <a:t>In while loop, the condition expression is compulsory.</a:t>
            </a:r>
          </a:p>
          <a:p>
            <a:pPr algn="just">
              <a:buFont typeface="Arial" panose="020B0604020202020204" pitchFamily="34" charset="0"/>
              <a:buChar char="•"/>
            </a:pPr>
            <a:r>
              <a:rPr lang="en-US" b="0" i="0" dirty="0">
                <a:solidFill>
                  <a:srgbClr val="000000"/>
                </a:solidFill>
                <a:effectLst/>
                <a:latin typeface="inter-regular"/>
              </a:rPr>
              <a:t>Running a while loop without a body is possible.</a:t>
            </a:r>
          </a:p>
          <a:p>
            <a:pPr algn="just">
              <a:buFont typeface="Arial" panose="020B0604020202020204" pitchFamily="34" charset="0"/>
              <a:buChar char="•"/>
            </a:pPr>
            <a:r>
              <a:rPr lang="en-US" b="0" i="0" dirty="0">
                <a:solidFill>
                  <a:srgbClr val="000000"/>
                </a:solidFill>
                <a:effectLst/>
                <a:latin typeface="inter-regular"/>
              </a:rPr>
              <a:t>We can have more than one conditional expression in while loop.</a:t>
            </a:r>
          </a:p>
          <a:p>
            <a:pPr algn="just">
              <a:buFont typeface="Arial" panose="020B0604020202020204" pitchFamily="34" charset="0"/>
              <a:buChar char="•"/>
            </a:pPr>
            <a:r>
              <a:rPr lang="en-US" b="0" i="0" dirty="0">
                <a:solidFill>
                  <a:srgbClr val="000000"/>
                </a:solidFill>
                <a:effectLst/>
                <a:latin typeface="inter-regular"/>
              </a:rPr>
              <a:t>If the loop body contains only one statement, then the braces are optional.</a:t>
            </a:r>
          </a:p>
          <a:p>
            <a:endParaRPr lang="en-IN" dirty="0"/>
          </a:p>
        </p:txBody>
      </p:sp>
    </p:spTree>
    <p:extLst>
      <p:ext uri="{BB962C8B-B14F-4D97-AF65-F5344CB8AC3E}">
        <p14:creationId xmlns:p14="http://schemas.microsoft.com/office/powerpoint/2010/main" val="351922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A08A-F303-4EB2-AF1A-F0605BB08072}"/>
              </a:ext>
            </a:extLst>
          </p:cNvPr>
          <p:cNvSpPr>
            <a:spLocks noGrp="1"/>
          </p:cNvSpPr>
          <p:nvPr>
            <p:ph type="title"/>
          </p:nvPr>
        </p:nvSpPr>
        <p:spPr/>
        <p:txBody>
          <a:bodyPr/>
          <a:lstStyle/>
          <a:p>
            <a:r>
              <a:rPr lang="en-US" dirty="0"/>
              <a:t>Array Initialization</a:t>
            </a:r>
            <a:endParaRPr lang="en-IN" dirty="0"/>
          </a:p>
        </p:txBody>
      </p:sp>
      <p:sp>
        <p:nvSpPr>
          <p:cNvPr id="3" name="Content Placeholder 2">
            <a:extLst>
              <a:ext uri="{FF2B5EF4-FFF2-40B4-BE49-F238E27FC236}">
                <a16:creationId xmlns:a16="http://schemas.microsoft.com/office/drawing/2014/main" id="{12B1F0FF-D6ED-4F49-BAA8-0B549AFB5E51}"/>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DCED0A50-054F-489C-A436-18950721F101}"/>
              </a:ext>
            </a:extLst>
          </p:cNvPr>
          <p:cNvSpPr/>
          <p:nvPr/>
        </p:nvSpPr>
        <p:spPr>
          <a:xfrm>
            <a:off x="1837678" y="2396971"/>
            <a:ext cx="6622741" cy="11274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int marks[5]={80,60,70,85,75};</a:t>
            </a:r>
          </a:p>
          <a:p>
            <a:pPr algn="ctr"/>
            <a:r>
              <a:rPr lang="en-US" dirty="0"/>
              <a:t>Or</a:t>
            </a:r>
          </a:p>
          <a:p>
            <a:pPr algn="ctr"/>
            <a:r>
              <a:rPr lang="en-US" dirty="0"/>
              <a:t>int marks[]={80,60,70,85,75};</a:t>
            </a:r>
            <a:endParaRPr lang="en-IN" dirty="0"/>
          </a:p>
        </p:txBody>
      </p:sp>
      <p:pic>
        <p:nvPicPr>
          <p:cNvPr id="1028" name="Picture 4" descr="initialization of array in c language">
            <a:extLst>
              <a:ext uri="{FF2B5EF4-FFF2-40B4-BE49-F238E27FC236}">
                <a16:creationId xmlns:a16="http://schemas.microsoft.com/office/drawing/2014/main" id="{8CCF6BFB-75DA-4AE1-BB1E-1E5474FAF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112" y="4001294"/>
            <a:ext cx="401955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637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8443-B9FB-416F-B2D9-07FFA78DD90C}"/>
              </a:ext>
            </a:extLst>
          </p:cNvPr>
          <p:cNvSpPr>
            <a:spLocks noGrp="1"/>
          </p:cNvSpPr>
          <p:nvPr>
            <p:ph type="title"/>
          </p:nvPr>
        </p:nvSpPr>
        <p:spPr/>
        <p:txBody>
          <a:bodyPr/>
          <a:lstStyle/>
          <a:p>
            <a:r>
              <a:rPr lang="en-US" b="0" i="0" dirty="0">
                <a:solidFill>
                  <a:srgbClr val="610B4B"/>
                </a:solidFill>
                <a:effectLst/>
                <a:latin typeface="erdana"/>
              </a:rPr>
              <a:t>Properties of Array</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C6F7038-0004-4B13-BE3F-73AC03DBAD19}"/>
              </a:ext>
            </a:extLst>
          </p:cNvPr>
          <p:cNvSpPr>
            <a:spLocks noGrp="1"/>
          </p:cNvSpPr>
          <p:nvPr>
            <p:ph idx="1"/>
          </p:nvPr>
        </p:nvSpPr>
        <p:spPr/>
        <p:txBody>
          <a:bodyPr/>
          <a:lstStyle/>
          <a:p>
            <a:pPr algn="just"/>
            <a:r>
              <a:rPr lang="en-US" b="0" i="0" dirty="0">
                <a:solidFill>
                  <a:srgbClr val="333333"/>
                </a:solidFill>
                <a:effectLst/>
                <a:latin typeface="inter-regular"/>
              </a:rPr>
              <a:t>The array contains the following properties.</a:t>
            </a:r>
          </a:p>
          <a:p>
            <a:pPr algn="just"/>
            <a:r>
              <a:rPr lang="en-US" dirty="0">
                <a:solidFill>
                  <a:srgbClr val="333333"/>
                </a:solidFill>
                <a:latin typeface="inter-regular"/>
              </a:rPr>
              <a:t>1. The elements are stored at contiguous memory locations.</a:t>
            </a:r>
          </a:p>
          <a:p>
            <a:pPr algn="just"/>
            <a:r>
              <a:rPr lang="en-US" b="0" i="0" dirty="0">
                <a:solidFill>
                  <a:srgbClr val="333333"/>
                </a:solidFill>
                <a:effectLst/>
                <a:latin typeface="inter-regular"/>
              </a:rPr>
              <a:t>2.</a:t>
            </a:r>
            <a:r>
              <a:rPr lang="en-US" dirty="0">
                <a:solidFill>
                  <a:srgbClr val="333333"/>
                </a:solidFill>
                <a:latin typeface="inter-regular"/>
              </a:rPr>
              <a:t>marks[0] is the first elements of array and marks[4] is the last element.</a:t>
            </a:r>
          </a:p>
          <a:p>
            <a:pPr algn="just"/>
            <a:r>
              <a:rPr lang="en-US" b="0" i="0" dirty="0">
                <a:solidFill>
                  <a:srgbClr val="333333"/>
                </a:solidFill>
                <a:effectLst/>
                <a:latin typeface="inter-regular"/>
              </a:rPr>
              <a:t>3.The index of an array starts at 0.Therefore ,the index of the last element of an array will be 1 less than its size.</a:t>
            </a:r>
          </a:p>
          <a:p>
            <a:pPr algn="just"/>
            <a:r>
              <a:rPr lang="en-US" dirty="0">
                <a:solidFill>
                  <a:srgbClr val="333333"/>
                </a:solidFill>
                <a:latin typeface="inter-regular"/>
              </a:rPr>
              <a:t>4.Every individual elements of an array can  be accessed using the index.</a:t>
            </a: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024450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13AD-B66F-44B1-9082-D9581E821BB1}"/>
              </a:ext>
            </a:extLst>
          </p:cNvPr>
          <p:cNvSpPr>
            <a:spLocks noGrp="1"/>
          </p:cNvSpPr>
          <p:nvPr>
            <p:ph type="title"/>
          </p:nvPr>
        </p:nvSpPr>
        <p:spPr/>
        <p:txBody>
          <a:bodyPr/>
          <a:lstStyle/>
          <a:p>
            <a:r>
              <a:rPr lang="en-US" dirty="0"/>
              <a:t>Very Important about Array:-</a:t>
            </a:r>
            <a:br>
              <a:rPr lang="en-US" dirty="0"/>
            </a:br>
            <a:endParaRPr lang="en-IN" dirty="0"/>
          </a:p>
        </p:txBody>
      </p:sp>
      <p:sp>
        <p:nvSpPr>
          <p:cNvPr id="3" name="Content Placeholder 2">
            <a:extLst>
              <a:ext uri="{FF2B5EF4-FFF2-40B4-BE49-F238E27FC236}">
                <a16:creationId xmlns:a16="http://schemas.microsoft.com/office/drawing/2014/main" id="{F19C9D2E-4829-448B-9D6A-E9C4C6C55B9A}"/>
              </a:ext>
            </a:extLst>
          </p:cNvPr>
          <p:cNvSpPr>
            <a:spLocks noGrp="1"/>
          </p:cNvSpPr>
          <p:nvPr>
            <p:ph idx="1"/>
          </p:nvPr>
        </p:nvSpPr>
        <p:spPr/>
        <p:txBody>
          <a:bodyPr/>
          <a:lstStyle/>
          <a:p>
            <a:r>
              <a:rPr lang="en-US" b="1" i="1" u="sng" dirty="0"/>
              <a:t>The name of an array is address of the </a:t>
            </a:r>
            <a:r>
              <a:rPr lang="en-US" b="1" i="1" u="sng" dirty="0" err="1"/>
              <a:t>array.It</a:t>
            </a:r>
            <a:r>
              <a:rPr lang="en-US" b="1" i="1" u="sng" dirty="0"/>
              <a:t> is also called base address.</a:t>
            </a:r>
          </a:p>
          <a:p>
            <a:r>
              <a:rPr lang="en-US" b="1" i="1" u="sng" dirty="0"/>
              <a:t>Thus </a:t>
            </a:r>
            <a:r>
              <a:rPr lang="en-US" b="1" i="1" u="sng" dirty="0">
                <a:highlight>
                  <a:srgbClr val="FFFF00"/>
                </a:highlight>
              </a:rPr>
              <a:t>marks</a:t>
            </a:r>
            <a:r>
              <a:rPr lang="en-US" b="1" i="1" u="sng" dirty="0"/>
              <a:t> is the base address  of the array or the address of the first element of the array.</a:t>
            </a:r>
          </a:p>
          <a:p>
            <a:r>
              <a:rPr lang="en-US" b="1" i="1" u="sng" dirty="0"/>
              <a:t>The address of the first element can also be represented as </a:t>
            </a:r>
            <a:r>
              <a:rPr lang="en-US" b="1" i="1" u="sng" dirty="0">
                <a:highlight>
                  <a:srgbClr val="FFFF00"/>
                </a:highlight>
              </a:rPr>
              <a:t>(marks+0)</a:t>
            </a:r>
          </a:p>
          <a:p>
            <a:r>
              <a:rPr lang="en-US" b="1" i="1" u="sng" dirty="0">
                <a:highlight>
                  <a:srgbClr val="FFFF00"/>
                </a:highlight>
              </a:rPr>
              <a:t>Next element will have address(marks+1) and so on…</a:t>
            </a:r>
            <a:endParaRPr lang="en-IN" b="1" i="1" u="sng" dirty="0">
              <a:highlight>
                <a:srgbClr val="FFFF00"/>
              </a:highlight>
            </a:endParaRPr>
          </a:p>
        </p:txBody>
      </p:sp>
    </p:spTree>
    <p:extLst>
      <p:ext uri="{BB962C8B-B14F-4D97-AF65-F5344CB8AC3E}">
        <p14:creationId xmlns:p14="http://schemas.microsoft.com/office/powerpoint/2010/main" val="1030847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3E13-6EE6-4BB2-862D-E4AAAA512334}"/>
              </a:ext>
            </a:extLst>
          </p:cNvPr>
          <p:cNvSpPr>
            <a:spLocks noGrp="1"/>
          </p:cNvSpPr>
          <p:nvPr>
            <p:ph type="title"/>
          </p:nvPr>
        </p:nvSpPr>
        <p:spPr/>
        <p:txBody>
          <a:bodyPr/>
          <a:lstStyle/>
          <a:p>
            <a:r>
              <a:rPr lang="en-US" dirty="0"/>
              <a:t>Representation of an Array</a:t>
            </a:r>
            <a:endParaRPr lang="en-IN" dirty="0"/>
          </a:p>
        </p:txBody>
      </p:sp>
      <p:graphicFrame>
        <p:nvGraphicFramePr>
          <p:cNvPr id="10" name="Table 10">
            <a:extLst>
              <a:ext uri="{FF2B5EF4-FFF2-40B4-BE49-F238E27FC236}">
                <a16:creationId xmlns:a16="http://schemas.microsoft.com/office/drawing/2014/main" id="{E8980595-EA29-4E76-94D8-40C915070DF8}"/>
              </a:ext>
            </a:extLst>
          </p:cNvPr>
          <p:cNvGraphicFramePr>
            <a:graphicFrameLocks noGrp="1"/>
          </p:cNvGraphicFramePr>
          <p:nvPr>
            <p:ph idx="1"/>
          </p:nvPr>
        </p:nvGraphicFramePr>
        <p:xfrm>
          <a:off x="1143000" y="2057400"/>
          <a:ext cx="9872663" cy="4038600"/>
        </p:xfrm>
        <a:graphic>
          <a:graphicData uri="http://schemas.openxmlformats.org/drawingml/2006/table">
            <a:tbl>
              <a:tblPr firstRow="1" bandRow="1">
                <a:tableStyleId>{5C22544A-7EE6-4342-B048-85BDC9FD1C3A}</a:tableStyleId>
              </a:tblPr>
              <a:tblGrid>
                <a:gridCol w="2468166">
                  <a:extLst>
                    <a:ext uri="{9D8B030D-6E8A-4147-A177-3AD203B41FA5}">
                      <a16:colId xmlns:a16="http://schemas.microsoft.com/office/drawing/2014/main" val="2360829917"/>
                    </a:ext>
                  </a:extLst>
                </a:gridCol>
                <a:gridCol w="2468166">
                  <a:extLst>
                    <a:ext uri="{9D8B030D-6E8A-4147-A177-3AD203B41FA5}">
                      <a16:colId xmlns:a16="http://schemas.microsoft.com/office/drawing/2014/main" val="2546693324"/>
                    </a:ext>
                  </a:extLst>
                </a:gridCol>
                <a:gridCol w="2468166">
                  <a:extLst>
                    <a:ext uri="{9D8B030D-6E8A-4147-A177-3AD203B41FA5}">
                      <a16:colId xmlns:a16="http://schemas.microsoft.com/office/drawing/2014/main" val="1807814397"/>
                    </a:ext>
                  </a:extLst>
                </a:gridCol>
                <a:gridCol w="2468166">
                  <a:extLst>
                    <a:ext uri="{9D8B030D-6E8A-4147-A177-3AD203B41FA5}">
                      <a16:colId xmlns:a16="http://schemas.microsoft.com/office/drawing/2014/main" val="1876014515"/>
                    </a:ext>
                  </a:extLst>
                </a:gridCol>
              </a:tblGrid>
              <a:tr h="370840">
                <a:tc gridSpan="2">
                  <a:txBody>
                    <a:bodyPr/>
                    <a:lstStyle/>
                    <a:p>
                      <a:r>
                        <a:rPr lang="en-US" dirty="0"/>
                        <a:t>Address</a:t>
                      </a:r>
                      <a:endParaRPr lang="en-IN" dirty="0"/>
                    </a:p>
                  </a:txBody>
                  <a:tcPr marL="85849" marR="85849"/>
                </a:tc>
                <a:tc hMerge="1">
                  <a:txBody>
                    <a:bodyPr/>
                    <a:lstStyle/>
                    <a:p>
                      <a:endParaRPr lang="en-IN" dirty="0"/>
                    </a:p>
                  </a:txBody>
                  <a:tcPr/>
                </a:tc>
                <a:tc gridSpan="2">
                  <a:txBody>
                    <a:bodyPr/>
                    <a:lstStyle/>
                    <a:p>
                      <a:r>
                        <a:rPr lang="en-US" dirty="0"/>
                        <a:t>Value</a:t>
                      </a:r>
                      <a:endParaRPr lang="en-IN" dirty="0"/>
                    </a:p>
                  </a:txBody>
                  <a:tcPr marL="85849" marR="85849"/>
                </a:tc>
                <a:tc hMerge="1">
                  <a:txBody>
                    <a:bodyPr/>
                    <a:lstStyle/>
                    <a:p>
                      <a:endParaRPr lang="en-IN" dirty="0"/>
                    </a:p>
                  </a:txBody>
                  <a:tcPr/>
                </a:tc>
                <a:extLst>
                  <a:ext uri="{0D108BD9-81ED-4DB2-BD59-A6C34878D82A}">
                    <a16:rowId xmlns:a16="http://schemas.microsoft.com/office/drawing/2014/main" val="1778882749"/>
                  </a:ext>
                </a:extLst>
              </a:tr>
              <a:tr h="370840">
                <a:tc>
                  <a:txBody>
                    <a:bodyPr/>
                    <a:lstStyle/>
                    <a:p>
                      <a:r>
                        <a:rPr lang="en-US" dirty="0"/>
                        <a:t>marks</a:t>
                      </a:r>
                      <a:endParaRPr lang="en-IN" dirty="0"/>
                    </a:p>
                  </a:txBody>
                  <a:tcPr marL="85849" marR="85849"/>
                </a:tc>
                <a:tc>
                  <a:txBody>
                    <a:bodyPr/>
                    <a:lstStyle/>
                    <a:p>
                      <a:r>
                        <a:rPr lang="en-US" dirty="0"/>
                        <a:t>100</a:t>
                      </a:r>
                      <a:endParaRPr lang="en-IN" dirty="0"/>
                    </a:p>
                  </a:txBody>
                  <a:tcPr marL="85849" marR="85849"/>
                </a:tc>
                <a:tc>
                  <a:txBody>
                    <a:bodyPr/>
                    <a:lstStyle/>
                    <a:p>
                      <a:r>
                        <a:rPr lang="en-US" dirty="0"/>
                        <a:t>*marks</a:t>
                      </a:r>
                      <a:endParaRPr lang="en-IN" dirty="0"/>
                    </a:p>
                  </a:txBody>
                  <a:tcPr marL="85849" marR="85849"/>
                </a:tc>
                <a:tc>
                  <a:txBody>
                    <a:bodyPr/>
                    <a:lstStyle/>
                    <a:p>
                      <a:r>
                        <a:rPr lang="en-US" dirty="0"/>
                        <a:t>80</a:t>
                      </a:r>
                      <a:endParaRPr lang="en-IN" dirty="0"/>
                    </a:p>
                  </a:txBody>
                  <a:tcPr marL="85849" marR="85849"/>
                </a:tc>
                <a:extLst>
                  <a:ext uri="{0D108BD9-81ED-4DB2-BD59-A6C34878D82A}">
                    <a16:rowId xmlns:a16="http://schemas.microsoft.com/office/drawing/2014/main" val="3971395713"/>
                  </a:ext>
                </a:extLst>
              </a:tr>
              <a:tr h="370840">
                <a:tc>
                  <a:txBody>
                    <a:bodyPr/>
                    <a:lstStyle/>
                    <a:p>
                      <a:r>
                        <a:rPr lang="en-US" dirty="0"/>
                        <a:t>(marks+0)</a:t>
                      </a:r>
                      <a:endParaRPr lang="en-IN" dirty="0"/>
                    </a:p>
                  </a:txBody>
                  <a:tcPr marL="85849" marR="85849"/>
                </a:tc>
                <a:tc>
                  <a:txBody>
                    <a:bodyPr/>
                    <a:lstStyle/>
                    <a:p>
                      <a:r>
                        <a:rPr lang="en-US" dirty="0"/>
                        <a:t>100</a:t>
                      </a:r>
                      <a:endParaRPr lang="en-IN" dirty="0"/>
                    </a:p>
                  </a:txBody>
                  <a:tcPr marL="85849" marR="85849"/>
                </a:tc>
                <a:tc>
                  <a:txBody>
                    <a:bodyPr/>
                    <a:lstStyle/>
                    <a:p>
                      <a:r>
                        <a:rPr lang="en-US" dirty="0"/>
                        <a:t>*(marks+0)</a:t>
                      </a:r>
                      <a:endParaRPr lang="en-IN" dirty="0"/>
                    </a:p>
                  </a:txBody>
                  <a:tcPr marL="85849" marR="85849"/>
                </a:tc>
                <a:tc>
                  <a:txBody>
                    <a:bodyPr/>
                    <a:lstStyle/>
                    <a:p>
                      <a:r>
                        <a:rPr lang="en-US" dirty="0"/>
                        <a:t>80</a:t>
                      </a:r>
                      <a:endParaRPr lang="en-IN" dirty="0"/>
                    </a:p>
                  </a:txBody>
                  <a:tcPr marL="85849" marR="85849"/>
                </a:tc>
                <a:extLst>
                  <a:ext uri="{0D108BD9-81ED-4DB2-BD59-A6C34878D82A}">
                    <a16:rowId xmlns:a16="http://schemas.microsoft.com/office/drawing/2014/main" val="2677718836"/>
                  </a:ext>
                </a:extLst>
              </a:tr>
              <a:tr h="370840">
                <a:tc>
                  <a:txBody>
                    <a:bodyPr/>
                    <a:lstStyle/>
                    <a:p>
                      <a:r>
                        <a:rPr lang="en-US" dirty="0"/>
                        <a:t>(marks+1)</a:t>
                      </a:r>
                      <a:endParaRPr lang="en-IN" dirty="0"/>
                    </a:p>
                  </a:txBody>
                  <a:tcPr marL="85849" marR="85849"/>
                </a:tc>
                <a:tc>
                  <a:txBody>
                    <a:bodyPr/>
                    <a:lstStyle/>
                    <a:p>
                      <a:r>
                        <a:rPr lang="en-US" dirty="0"/>
                        <a:t>104</a:t>
                      </a:r>
                      <a:endParaRPr lang="en-IN" dirty="0"/>
                    </a:p>
                  </a:txBody>
                  <a:tcPr marL="85849" marR="85849"/>
                </a:tc>
                <a:tc>
                  <a:txBody>
                    <a:bodyPr/>
                    <a:lstStyle/>
                    <a:p>
                      <a:r>
                        <a:rPr lang="en-US" dirty="0"/>
                        <a:t>*(marks+1)</a:t>
                      </a:r>
                      <a:endParaRPr lang="en-IN" dirty="0"/>
                    </a:p>
                  </a:txBody>
                  <a:tcPr marL="85849" marR="85849"/>
                </a:tc>
                <a:tc>
                  <a:txBody>
                    <a:bodyPr/>
                    <a:lstStyle/>
                    <a:p>
                      <a:r>
                        <a:rPr lang="en-US" dirty="0"/>
                        <a:t>60</a:t>
                      </a:r>
                      <a:endParaRPr lang="en-IN" dirty="0"/>
                    </a:p>
                  </a:txBody>
                  <a:tcPr marL="85849" marR="85849"/>
                </a:tc>
                <a:extLst>
                  <a:ext uri="{0D108BD9-81ED-4DB2-BD59-A6C34878D82A}">
                    <a16:rowId xmlns:a16="http://schemas.microsoft.com/office/drawing/2014/main" val="3722531857"/>
                  </a:ext>
                </a:extLst>
              </a:tr>
              <a:tr h="370840">
                <a:tc>
                  <a:txBody>
                    <a:bodyPr/>
                    <a:lstStyle/>
                    <a:p>
                      <a:r>
                        <a:rPr lang="en-US" dirty="0"/>
                        <a:t>(marks+2)</a:t>
                      </a:r>
                      <a:endParaRPr lang="en-IN" dirty="0"/>
                    </a:p>
                  </a:txBody>
                  <a:tcPr marL="85849" marR="85849"/>
                </a:tc>
                <a:tc>
                  <a:txBody>
                    <a:bodyPr/>
                    <a:lstStyle/>
                    <a:p>
                      <a:r>
                        <a:rPr lang="en-US" dirty="0"/>
                        <a:t>108</a:t>
                      </a:r>
                      <a:endParaRPr lang="en-IN" dirty="0"/>
                    </a:p>
                  </a:txBody>
                  <a:tcPr marL="85849" marR="85849"/>
                </a:tc>
                <a:tc>
                  <a:txBody>
                    <a:bodyPr/>
                    <a:lstStyle/>
                    <a:p>
                      <a:r>
                        <a:rPr lang="en-US" dirty="0"/>
                        <a:t>*(marks+2)</a:t>
                      </a:r>
                      <a:endParaRPr lang="en-IN" dirty="0"/>
                    </a:p>
                  </a:txBody>
                  <a:tcPr marL="85849" marR="85849"/>
                </a:tc>
                <a:tc>
                  <a:txBody>
                    <a:bodyPr/>
                    <a:lstStyle/>
                    <a:p>
                      <a:r>
                        <a:rPr lang="en-US" dirty="0"/>
                        <a:t>70</a:t>
                      </a:r>
                      <a:endParaRPr lang="en-IN" dirty="0"/>
                    </a:p>
                  </a:txBody>
                  <a:tcPr marL="85849" marR="85849"/>
                </a:tc>
                <a:extLst>
                  <a:ext uri="{0D108BD9-81ED-4DB2-BD59-A6C34878D82A}">
                    <a16:rowId xmlns:a16="http://schemas.microsoft.com/office/drawing/2014/main" val="2315724923"/>
                  </a:ext>
                </a:extLst>
              </a:tr>
            </a:tbl>
          </a:graphicData>
        </a:graphic>
      </p:graphicFrame>
    </p:spTree>
    <p:extLst>
      <p:ext uri="{BB962C8B-B14F-4D97-AF65-F5344CB8AC3E}">
        <p14:creationId xmlns:p14="http://schemas.microsoft.com/office/powerpoint/2010/main" val="267569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5E61-A613-4DD5-A377-8A5FA57543F5}"/>
              </a:ext>
            </a:extLst>
          </p:cNvPr>
          <p:cNvSpPr>
            <a:spLocks noGrp="1"/>
          </p:cNvSpPr>
          <p:nvPr>
            <p:ph type="title"/>
          </p:nvPr>
        </p:nvSpPr>
        <p:spPr/>
        <p:txBody>
          <a:bodyPr/>
          <a:lstStyle/>
          <a:p>
            <a:r>
              <a:rPr lang="en-US" dirty="0"/>
              <a:t>Pointer  Arithmetic</a:t>
            </a:r>
            <a:endParaRPr lang="en-IN" dirty="0"/>
          </a:p>
        </p:txBody>
      </p:sp>
      <p:sp>
        <p:nvSpPr>
          <p:cNvPr id="3" name="Content Placeholder 2">
            <a:extLst>
              <a:ext uri="{FF2B5EF4-FFF2-40B4-BE49-F238E27FC236}">
                <a16:creationId xmlns:a16="http://schemas.microsoft.com/office/drawing/2014/main" id="{CA4B890B-CB0D-41F4-8263-21D395DFCC83}"/>
              </a:ext>
            </a:extLst>
          </p:cNvPr>
          <p:cNvSpPr>
            <a:spLocks noGrp="1"/>
          </p:cNvSpPr>
          <p:nvPr>
            <p:ph idx="1"/>
          </p:nvPr>
        </p:nvSpPr>
        <p:spPr/>
        <p:txBody>
          <a:bodyPr>
            <a:normAutofit/>
          </a:bodyPr>
          <a:lstStyle/>
          <a:p>
            <a:r>
              <a:rPr lang="en-US" dirty="0"/>
              <a:t>Like A arithmetic operations are performed on ordinary variables, they can also be performed on pointers.</a:t>
            </a:r>
          </a:p>
          <a:p>
            <a:r>
              <a:rPr lang="en-US" dirty="0"/>
              <a:t>But to perform these operations the pointers must point to elements of the same array, it is to be kept in mind that  a pointer is a variable  but an array name not a variable ,hence the </a:t>
            </a:r>
            <a:r>
              <a:rPr lang="en-US" dirty="0" err="1"/>
              <a:t>assignment,increment,decrement</a:t>
            </a:r>
            <a:r>
              <a:rPr lang="en-US" dirty="0"/>
              <a:t> operations can be done on pointers but not array names.</a:t>
            </a:r>
          </a:p>
          <a:p>
            <a:r>
              <a:rPr lang="en-US" dirty="0"/>
              <a:t>The following operations are not allowed</a:t>
            </a:r>
          </a:p>
          <a:p>
            <a:r>
              <a:rPr lang="en-US" dirty="0"/>
              <a:t>1.addition of two  pointers</a:t>
            </a:r>
          </a:p>
          <a:p>
            <a:r>
              <a:rPr lang="en-US" dirty="0"/>
              <a:t>2.multiplication of a pointer with number</a:t>
            </a:r>
          </a:p>
          <a:p>
            <a:r>
              <a:rPr lang="en-US" dirty="0"/>
              <a:t>3.dividing a pointer with a number. </a:t>
            </a:r>
            <a:endParaRPr lang="en-IN" dirty="0"/>
          </a:p>
        </p:txBody>
      </p:sp>
    </p:spTree>
    <p:extLst>
      <p:ext uri="{BB962C8B-B14F-4D97-AF65-F5344CB8AC3E}">
        <p14:creationId xmlns:p14="http://schemas.microsoft.com/office/powerpoint/2010/main" val="3144376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47A0-E7D8-41B4-AE95-A27751B177A5}"/>
              </a:ext>
            </a:extLst>
          </p:cNvPr>
          <p:cNvSpPr>
            <a:spLocks noGrp="1"/>
          </p:cNvSpPr>
          <p:nvPr>
            <p:ph type="title"/>
          </p:nvPr>
        </p:nvSpPr>
        <p:spPr/>
        <p:txBody>
          <a:bodyPr/>
          <a:lstStyle/>
          <a:p>
            <a:r>
              <a:rPr lang="en-US" dirty="0"/>
              <a:t>Pointer  Arithmetic</a:t>
            </a:r>
            <a:endParaRPr lang="en-IN" dirty="0"/>
          </a:p>
        </p:txBody>
      </p:sp>
      <p:sp>
        <p:nvSpPr>
          <p:cNvPr id="3" name="Content Placeholder 2">
            <a:extLst>
              <a:ext uri="{FF2B5EF4-FFF2-40B4-BE49-F238E27FC236}">
                <a16:creationId xmlns:a16="http://schemas.microsoft.com/office/drawing/2014/main" id="{C4694AD0-3799-4F43-82DD-F8CB955D9887}"/>
              </a:ext>
            </a:extLst>
          </p:cNvPr>
          <p:cNvSpPr>
            <a:spLocks noGrp="1"/>
          </p:cNvSpPr>
          <p:nvPr>
            <p:ph idx="1"/>
          </p:nvPr>
        </p:nvSpPr>
        <p:spPr/>
        <p:txBody>
          <a:bodyPr/>
          <a:lstStyle/>
          <a:p>
            <a:r>
              <a:rPr lang="en-US" dirty="0"/>
              <a:t>Int </a:t>
            </a:r>
            <a:r>
              <a:rPr lang="en-US" dirty="0" err="1"/>
              <a:t>arr</a:t>
            </a:r>
            <a:r>
              <a:rPr lang="en-US" dirty="0"/>
              <a:t>[5]={10,20,30,40,50};</a:t>
            </a:r>
          </a:p>
          <a:p>
            <a:r>
              <a:rPr lang="en-US" dirty="0"/>
              <a:t>Int *ptr1;</a:t>
            </a:r>
          </a:p>
          <a:p>
            <a:r>
              <a:rPr lang="en-US" dirty="0"/>
              <a:t>Int *ptr2;</a:t>
            </a:r>
          </a:p>
          <a:p>
            <a:r>
              <a:rPr lang="en-US" dirty="0"/>
              <a:t>Ptr1=</a:t>
            </a:r>
            <a:r>
              <a:rPr lang="en-US" dirty="0" err="1"/>
              <a:t>arr</a:t>
            </a:r>
            <a:r>
              <a:rPr lang="en-US" dirty="0"/>
              <a:t>;</a:t>
            </a:r>
          </a:p>
          <a:p>
            <a:r>
              <a:rPr lang="en-US" dirty="0"/>
              <a:t>Ptr2=ptr1;  //both pointer pointing to same element;</a:t>
            </a:r>
          </a:p>
          <a:p>
            <a:r>
              <a:rPr lang="en-US" dirty="0"/>
              <a:t>Ptr1=ptr1+2//moves the pointer two location forward</a:t>
            </a:r>
          </a:p>
          <a:p>
            <a:r>
              <a:rPr lang="en-US" dirty="0"/>
              <a:t>Ptr2=ptr2-2//moves the pointer two location backward</a:t>
            </a:r>
          </a:p>
          <a:p>
            <a:r>
              <a:rPr lang="en-IN" dirty="0"/>
              <a:t>If(ptr1==ptr2)//whether they pointing to same location</a:t>
            </a:r>
          </a:p>
        </p:txBody>
      </p:sp>
    </p:spTree>
    <p:extLst>
      <p:ext uri="{BB962C8B-B14F-4D97-AF65-F5344CB8AC3E}">
        <p14:creationId xmlns:p14="http://schemas.microsoft.com/office/powerpoint/2010/main" val="88300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329D-693C-41C2-A85B-00D5445136A5}"/>
              </a:ext>
            </a:extLst>
          </p:cNvPr>
          <p:cNvSpPr>
            <a:spLocks noGrp="1"/>
          </p:cNvSpPr>
          <p:nvPr>
            <p:ph type="title"/>
          </p:nvPr>
        </p:nvSpPr>
        <p:spPr/>
        <p:txBody>
          <a:bodyPr/>
          <a:lstStyle/>
          <a:p>
            <a:r>
              <a:rPr lang="en-US" dirty="0"/>
              <a:t>Size Of Array &amp; Pointer</a:t>
            </a:r>
            <a:endParaRPr lang="en-IN" dirty="0"/>
          </a:p>
        </p:txBody>
      </p:sp>
      <p:sp>
        <p:nvSpPr>
          <p:cNvPr id="4" name="Rectangle 1">
            <a:extLst>
              <a:ext uri="{FF2B5EF4-FFF2-40B4-BE49-F238E27FC236}">
                <a16:creationId xmlns:a16="http://schemas.microsoft.com/office/drawing/2014/main" id="{F008A5A2-C941-445A-B04C-1B87A4DE5F94}"/>
              </a:ext>
            </a:extLst>
          </p:cNvPr>
          <p:cNvSpPr>
            <a:spLocks noGrp="1" noChangeArrowheads="1"/>
          </p:cNvSpPr>
          <p:nvPr>
            <p:ph idx="1"/>
          </p:nvPr>
        </p:nvSpPr>
        <p:spPr bwMode="auto">
          <a:xfrm>
            <a:off x="838200" y="2339300"/>
            <a:ext cx="1002518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8080"/>
                </a:solidFill>
                <a:effectLst/>
                <a:latin typeface="Consolas" panose="020B0609020204030204" pitchFamily="49" charset="0"/>
              </a:rPr>
              <a:t>   int</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arr</a:t>
            </a:r>
            <a:r>
              <a:rPr kumimoji="0" lang="en-US" altLang="en-US" sz="2400" b="0" i="0" u="none" strike="noStrike" cap="none" normalizeH="0" baseline="0" dirty="0">
                <a:ln>
                  <a:noFill/>
                </a:ln>
                <a:solidFill>
                  <a:srgbClr val="000000"/>
                </a:solidFill>
                <a:effectLst/>
                <a:latin typeface="Consolas" panose="020B0609020204030204" pitchFamily="49" charset="0"/>
              </a:rPr>
              <a:t>[] = { 10, 20, 30, 40, 50, 60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1" i="0" u="none" strike="noStrike" cap="none" normalizeH="0" baseline="0" dirty="0">
                <a:ln>
                  <a:noFill/>
                </a:ln>
                <a:solidFill>
                  <a:srgbClr val="808080"/>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ptr</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err="1">
                <a:ln>
                  <a:noFill/>
                </a:ln>
                <a:solidFill>
                  <a:srgbClr val="000000"/>
                </a:solidFill>
                <a:effectLst/>
                <a:latin typeface="Consolas" panose="020B0609020204030204" pitchFamily="49" charset="0"/>
              </a:rPr>
              <a:t>arr</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8200"/>
                </a:solidFill>
                <a:effectLst/>
                <a:latin typeface="Consolas" panose="020B0609020204030204" pitchFamily="49" charset="0"/>
              </a:rPr>
              <a:t>// </a:t>
            </a:r>
            <a:r>
              <a:rPr kumimoji="0" lang="en-US" altLang="en-US" sz="2400" b="0" i="0" u="none" strike="noStrike" cap="none" normalizeH="0" baseline="0" dirty="0" err="1">
                <a:ln>
                  <a:noFill/>
                </a:ln>
                <a:solidFill>
                  <a:srgbClr val="008200"/>
                </a:solidFill>
                <a:effectLst/>
                <a:latin typeface="Consolas" panose="020B0609020204030204" pitchFamily="49" charset="0"/>
              </a:rPr>
              <a:t>sizof</a:t>
            </a:r>
            <a:r>
              <a:rPr kumimoji="0" lang="en-US" altLang="en-US" sz="2400" b="0" i="0" u="none" strike="noStrike" cap="none" normalizeH="0" baseline="0" dirty="0">
                <a:ln>
                  <a:noFill/>
                </a:ln>
                <a:solidFill>
                  <a:srgbClr val="008200"/>
                </a:solidFill>
                <a:effectLst/>
                <a:latin typeface="Consolas" panose="020B0609020204030204" pitchFamily="49" charset="0"/>
              </a:rPr>
              <a:t>(int) * (number of element in </a:t>
            </a:r>
            <a:r>
              <a:rPr kumimoji="0" lang="en-US" altLang="en-US" sz="2400" b="0" i="0" u="none" strike="noStrike" cap="none" normalizeH="0" baseline="0" dirty="0" err="1">
                <a:ln>
                  <a:noFill/>
                </a:ln>
                <a:solidFill>
                  <a:srgbClr val="008200"/>
                </a:solidFill>
                <a:effectLst/>
                <a:latin typeface="Consolas" panose="020B0609020204030204" pitchFamily="49" charset="0"/>
              </a:rPr>
              <a:t>arr</a:t>
            </a:r>
            <a:r>
              <a:rPr kumimoji="0" lang="en-US" altLang="en-US" sz="2400" b="0" i="0" u="none" strike="noStrike" cap="none" normalizeH="0" baseline="0" dirty="0">
                <a:ln>
                  <a:noFill/>
                </a:ln>
                <a:solidFill>
                  <a:srgbClr val="008200"/>
                </a:solidFill>
                <a:effectLst/>
                <a:latin typeface="Consolas" panose="020B0609020204030204" pitchFamily="49" charset="0"/>
              </a:rPr>
              <a:t>[]) is printed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1" i="0" u="none" strike="noStrike" cap="none" normalizeH="0" baseline="0" dirty="0" err="1">
                <a:ln>
                  <a:noFill/>
                </a:ln>
                <a:solidFill>
                  <a:srgbClr val="FF1493"/>
                </a:solidFill>
                <a:effectLst/>
                <a:latin typeface="Consolas" panose="020B0609020204030204" pitchFamily="49" charset="0"/>
              </a:rPr>
              <a:t>printf</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0000FF"/>
                </a:solidFill>
                <a:effectLst/>
                <a:latin typeface="Consolas" panose="020B0609020204030204" pitchFamily="49" charset="0"/>
              </a:rPr>
              <a:t>"Size of </a:t>
            </a:r>
            <a:r>
              <a:rPr kumimoji="0" lang="en-US" altLang="en-US" sz="2400" b="0" i="0" u="none" strike="noStrike" cap="none" normalizeH="0" baseline="0" dirty="0" err="1">
                <a:ln>
                  <a:noFill/>
                </a:ln>
                <a:solidFill>
                  <a:srgbClr val="0000FF"/>
                </a:solidFill>
                <a:effectLst/>
                <a:latin typeface="Consolas" panose="020B0609020204030204" pitchFamily="49" charset="0"/>
              </a:rPr>
              <a:t>arr</a:t>
            </a:r>
            <a:r>
              <a:rPr kumimoji="0" lang="en-US" altLang="en-US" sz="2400" b="0" i="0" u="none" strike="noStrike" cap="none" normalizeH="0" baseline="0" dirty="0">
                <a:ln>
                  <a:noFill/>
                </a:ln>
                <a:solidFill>
                  <a:srgbClr val="0000FF"/>
                </a:solidFill>
                <a:effectLst/>
                <a:latin typeface="Consolas" panose="020B0609020204030204" pitchFamily="49" charset="0"/>
              </a:rPr>
              <a:t>[] %</a:t>
            </a:r>
            <a:r>
              <a:rPr kumimoji="0" lang="en-US" altLang="en-US" sz="2400" b="0" i="0" u="none" strike="noStrike" cap="none" normalizeH="0" baseline="0" dirty="0" err="1">
                <a:ln>
                  <a:noFill/>
                </a:ln>
                <a:solidFill>
                  <a:srgbClr val="0000FF"/>
                </a:solidFill>
                <a:effectLst/>
                <a:latin typeface="Consolas" panose="020B0609020204030204" pitchFamily="49" charset="0"/>
              </a:rPr>
              <a:t>ld</a:t>
            </a:r>
            <a:r>
              <a:rPr kumimoji="0" lang="en-US" altLang="en-US" sz="2400" b="0" i="0" u="none" strike="noStrike" cap="none" normalizeH="0" baseline="0" dirty="0">
                <a:ln>
                  <a:noFill/>
                </a:ln>
                <a:solidFill>
                  <a:srgbClr val="0000FF"/>
                </a:solidFill>
                <a:effectLst/>
                <a:latin typeface="Consolas" panose="020B0609020204030204" pitchFamily="49" charset="0"/>
              </a:rPr>
              <a:t>\n"</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err="1">
                <a:ln>
                  <a:noFill/>
                </a:ln>
                <a:solidFill>
                  <a:srgbClr val="006699"/>
                </a:solidFill>
                <a:effectLst/>
                <a:latin typeface="Consolas" panose="020B0609020204030204" pitchFamily="49" charset="0"/>
              </a:rPr>
              <a:t>sizeof</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arr</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8200"/>
                </a:solidFill>
                <a:effectLst/>
                <a:latin typeface="Consolas" panose="020B0609020204030204" pitchFamily="49" charset="0"/>
              </a:rPr>
              <a:t>// </a:t>
            </a:r>
            <a:r>
              <a:rPr kumimoji="0" lang="en-US" altLang="en-US" sz="2400" b="0" i="0" u="none" strike="noStrike" cap="none" normalizeH="0" baseline="0" dirty="0" err="1">
                <a:ln>
                  <a:noFill/>
                </a:ln>
                <a:solidFill>
                  <a:srgbClr val="008200"/>
                </a:solidFill>
                <a:effectLst/>
                <a:latin typeface="Consolas" panose="020B0609020204030204" pitchFamily="49" charset="0"/>
              </a:rPr>
              <a:t>sizeof</a:t>
            </a:r>
            <a:r>
              <a:rPr kumimoji="0" lang="en-US" altLang="en-US" sz="2400" b="0" i="0" u="none" strike="noStrike" cap="none" normalizeH="0" baseline="0" dirty="0">
                <a:ln>
                  <a:noFill/>
                </a:ln>
                <a:solidFill>
                  <a:srgbClr val="008200"/>
                </a:solidFill>
                <a:effectLst/>
                <a:latin typeface="Consolas" panose="020B0609020204030204" pitchFamily="49" charset="0"/>
              </a:rPr>
              <a:t> a pointer is printed which is same for all</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8200"/>
                </a:solidFill>
                <a:effectLst/>
                <a:latin typeface="Consolas" panose="020B0609020204030204" pitchFamily="49" charset="0"/>
              </a:rPr>
              <a:t>// type of pointers (char *, void *, </a:t>
            </a:r>
            <a:r>
              <a:rPr kumimoji="0" lang="en-US" altLang="en-US" sz="2400" b="0" i="0" u="none" strike="noStrike" cap="none" normalizeH="0" baseline="0" dirty="0" err="1">
                <a:ln>
                  <a:noFill/>
                </a:ln>
                <a:solidFill>
                  <a:srgbClr val="008200"/>
                </a:solidFill>
                <a:effectLst/>
                <a:latin typeface="Consolas" panose="020B0609020204030204" pitchFamily="49" charset="0"/>
              </a:rPr>
              <a:t>etc</a:t>
            </a:r>
            <a:r>
              <a:rPr kumimoji="0" lang="en-US" altLang="en-US" sz="2400" b="0" i="0" u="none" strike="noStrike" cap="none" normalizeH="0" baseline="0" dirty="0">
                <a:ln>
                  <a:noFill/>
                </a:ln>
                <a:solidFill>
                  <a:srgbClr val="0082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1" i="0" u="none" strike="noStrike" cap="none" normalizeH="0" baseline="0" dirty="0" err="1">
                <a:ln>
                  <a:noFill/>
                </a:ln>
                <a:solidFill>
                  <a:srgbClr val="FF1493"/>
                </a:solidFill>
                <a:effectLst/>
                <a:latin typeface="Consolas" panose="020B0609020204030204" pitchFamily="49" charset="0"/>
              </a:rPr>
              <a:t>printf</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0000FF"/>
                </a:solidFill>
                <a:effectLst/>
                <a:latin typeface="Consolas" panose="020B0609020204030204" pitchFamily="49" charset="0"/>
              </a:rPr>
              <a:t>"Size of </a:t>
            </a:r>
            <a:r>
              <a:rPr kumimoji="0" lang="en-US" altLang="en-US" sz="2400" b="0" i="0" u="none" strike="noStrike" cap="none" normalizeH="0" baseline="0" dirty="0" err="1">
                <a:ln>
                  <a:noFill/>
                </a:ln>
                <a:solidFill>
                  <a:srgbClr val="0000FF"/>
                </a:solidFill>
                <a:effectLst/>
                <a:latin typeface="Consolas" panose="020B0609020204030204" pitchFamily="49" charset="0"/>
              </a:rPr>
              <a:t>ptr</a:t>
            </a:r>
            <a:r>
              <a:rPr kumimoji="0" lang="en-US" altLang="en-US" sz="2400" b="0" i="0" u="none" strike="noStrike" cap="none" normalizeH="0" baseline="0" dirty="0">
                <a:ln>
                  <a:noFill/>
                </a:ln>
                <a:solidFill>
                  <a:srgbClr val="0000FF"/>
                </a:solidFill>
                <a:effectLst/>
                <a:latin typeface="Consolas" panose="020B0609020204030204" pitchFamily="49" charset="0"/>
              </a:rPr>
              <a:t> %</a:t>
            </a:r>
            <a:r>
              <a:rPr kumimoji="0" lang="en-US" altLang="en-US" sz="2400" b="0" i="0" u="none" strike="noStrike" cap="none" normalizeH="0" baseline="0" dirty="0" err="1">
                <a:ln>
                  <a:noFill/>
                </a:ln>
                <a:solidFill>
                  <a:srgbClr val="0000FF"/>
                </a:solidFill>
                <a:effectLst/>
                <a:latin typeface="Consolas" panose="020B0609020204030204" pitchFamily="49" charset="0"/>
              </a:rPr>
              <a:t>ld</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err="1">
                <a:ln>
                  <a:noFill/>
                </a:ln>
                <a:solidFill>
                  <a:srgbClr val="006699"/>
                </a:solidFill>
                <a:effectLst/>
                <a:latin typeface="Consolas" panose="020B0609020204030204" pitchFamily="49" charset="0"/>
              </a:rPr>
              <a:t>sizeof</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ptr</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2931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E52E-970E-4936-9993-5D1CBB193265}"/>
              </a:ext>
            </a:extLst>
          </p:cNvPr>
          <p:cNvSpPr>
            <a:spLocks noGrp="1"/>
          </p:cNvSpPr>
          <p:nvPr>
            <p:ph type="title"/>
          </p:nvPr>
        </p:nvSpPr>
        <p:spPr/>
        <p:txBody>
          <a:bodyPr/>
          <a:lstStyle/>
          <a:p>
            <a:r>
              <a:rPr lang="en-US" b="0" i="0" dirty="0">
                <a:solidFill>
                  <a:srgbClr val="610B38"/>
                </a:solidFill>
                <a:effectLst/>
                <a:latin typeface="erdana"/>
              </a:rPr>
              <a:t>Passing Array to Function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A70566A-46DF-456F-BFF6-3A4AE110CCF0}"/>
              </a:ext>
            </a:extLst>
          </p:cNvPr>
          <p:cNvSpPr>
            <a:spLocks noGrp="1"/>
          </p:cNvSpPr>
          <p:nvPr>
            <p:ph idx="1"/>
          </p:nvPr>
        </p:nvSpPr>
        <p:spPr/>
        <p:txBody>
          <a:bodyPr>
            <a:normAutofit/>
          </a:bodyPr>
          <a:lstStyle/>
          <a:p>
            <a:endParaRPr lang="en-IN" dirty="0"/>
          </a:p>
        </p:txBody>
      </p:sp>
      <p:sp>
        <p:nvSpPr>
          <p:cNvPr id="4" name="Rectangle 3">
            <a:extLst>
              <a:ext uri="{FF2B5EF4-FFF2-40B4-BE49-F238E27FC236}">
                <a16:creationId xmlns:a16="http://schemas.microsoft.com/office/drawing/2014/main" id="{BAAC73F2-D048-4D35-96C9-5F2B889772AD}"/>
              </a:ext>
            </a:extLst>
          </p:cNvPr>
          <p:cNvSpPr/>
          <p:nvPr/>
        </p:nvSpPr>
        <p:spPr>
          <a:xfrm>
            <a:off x="941033" y="2403312"/>
            <a:ext cx="4545367" cy="36867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IN" dirty="0"/>
          </a:p>
          <a:p>
            <a:r>
              <a:rPr lang="en-IN" dirty="0"/>
              <a:t>Simple array</a:t>
            </a:r>
          </a:p>
          <a:p>
            <a:r>
              <a:rPr lang="en-IN" dirty="0"/>
              <a:t>Void </a:t>
            </a:r>
            <a:r>
              <a:rPr lang="en-IN" dirty="0" err="1"/>
              <a:t>disp</a:t>
            </a:r>
            <a:r>
              <a:rPr lang="en-IN" dirty="0"/>
              <a:t>(int[]);</a:t>
            </a:r>
          </a:p>
          <a:p>
            <a:r>
              <a:rPr lang="en-IN" dirty="0"/>
              <a:t>int </a:t>
            </a:r>
            <a:r>
              <a:rPr lang="en-IN" dirty="0" err="1"/>
              <a:t>arr</a:t>
            </a:r>
            <a:r>
              <a:rPr lang="en-IN" dirty="0"/>
              <a:t>[5] = {10,20,30,40,50};</a:t>
            </a:r>
          </a:p>
          <a:p>
            <a:r>
              <a:rPr lang="en-IN" dirty="0"/>
              <a:t>----------</a:t>
            </a:r>
          </a:p>
          <a:p>
            <a:r>
              <a:rPr lang="en-IN" dirty="0"/>
              <a:t>-----------</a:t>
            </a:r>
          </a:p>
          <a:p>
            <a:endParaRPr lang="en-US" dirty="0"/>
          </a:p>
          <a:p>
            <a:r>
              <a:rPr lang="en-US" dirty="0"/>
              <a:t>	</a:t>
            </a:r>
            <a:r>
              <a:rPr lang="en-US" dirty="0" err="1"/>
              <a:t>disp</a:t>
            </a:r>
            <a:r>
              <a:rPr lang="en-US" dirty="0"/>
              <a:t>(</a:t>
            </a:r>
            <a:r>
              <a:rPr lang="en-US" dirty="0" err="1"/>
              <a:t>arr</a:t>
            </a:r>
            <a:r>
              <a:rPr lang="en-US" dirty="0"/>
              <a:t>);</a:t>
            </a:r>
          </a:p>
          <a:p>
            <a:endParaRPr lang="en-US" dirty="0"/>
          </a:p>
          <a:p>
            <a:r>
              <a:rPr lang="en-US" dirty="0"/>
              <a:t>	 -------------</a:t>
            </a:r>
          </a:p>
          <a:p>
            <a:endParaRPr lang="en-US" dirty="0"/>
          </a:p>
          <a:p>
            <a:r>
              <a:rPr lang="en-US" dirty="0"/>
              <a:t>void </a:t>
            </a:r>
            <a:r>
              <a:rPr lang="en-US" dirty="0" err="1"/>
              <a:t>disp</a:t>
            </a:r>
            <a:r>
              <a:rPr lang="en-US" dirty="0"/>
              <a:t>(int a[])</a:t>
            </a:r>
          </a:p>
          <a:p>
            <a:r>
              <a:rPr lang="en-US" dirty="0"/>
              <a:t>{</a:t>
            </a:r>
            <a:endParaRPr lang="en-IN" dirty="0"/>
          </a:p>
          <a:p>
            <a:pPr algn="ctr"/>
            <a:endParaRPr lang="en-IN" dirty="0"/>
          </a:p>
        </p:txBody>
      </p:sp>
      <p:sp>
        <p:nvSpPr>
          <p:cNvPr id="5" name="Rectangle 4">
            <a:extLst>
              <a:ext uri="{FF2B5EF4-FFF2-40B4-BE49-F238E27FC236}">
                <a16:creationId xmlns:a16="http://schemas.microsoft.com/office/drawing/2014/main" id="{2458CBDC-CF65-4DC8-8161-8EB2C8179956}"/>
              </a:ext>
            </a:extLst>
          </p:cNvPr>
          <p:cNvSpPr/>
          <p:nvPr/>
        </p:nvSpPr>
        <p:spPr>
          <a:xfrm>
            <a:off x="6303146" y="2565647"/>
            <a:ext cx="4758431" cy="33024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IN" dirty="0"/>
          </a:p>
          <a:p>
            <a:r>
              <a:rPr lang="en-IN" dirty="0"/>
              <a:t>By using pointer</a:t>
            </a:r>
          </a:p>
          <a:p>
            <a:r>
              <a:rPr lang="en-IN" dirty="0"/>
              <a:t>void </a:t>
            </a:r>
            <a:r>
              <a:rPr lang="en-IN" dirty="0" err="1"/>
              <a:t>disp</a:t>
            </a:r>
            <a:r>
              <a:rPr lang="en-IN" dirty="0"/>
              <a:t>(int *);</a:t>
            </a:r>
          </a:p>
          <a:p>
            <a:r>
              <a:rPr lang="en-IN" dirty="0"/>
              <a:t>int </a:t>
            </a:r>
            <a:r>
              <a:rPr lang="en-IN" dirty="0" err="1"/>
              <a:t>arr</a:t>
            </a:r>
            <a:r>
              <a:rPr lang="en-IN" dirty="0"/>
              <a:t>[5] = {10,20,30,40,50};</a:t>
            </a:r>
          </a:p>
          <a:p>
            <a:endParaRPr lang="en-IN" dirty="0"/>
          </a:p>
          <a:p>
            <a:r>
              <a:rPr lang="en-IN" dirty="0"/>
              <a:t>----------------</a:t>
            </a:r>
          </a:p>
          <a:p>
            <a:r>
              <a:rPr lang="en-IN" dirty="0"/>
              <a:t>------------------------	 </a:t>
            </a:r>
          </a:p>
          <a:p>
            <a:endParaRPr lang="en-IN" dirty="0"/>
          </a:p>
          <a:p>
            <a:r>
              <a:rPr lang="en-IN" dirty="0"/>
              <a:t>	</a:t>
            </a:r>
            <a:r>
              <a:rPr lang="en-IN" dirty="0" err="1"/>
              <a:t>disp</a:t>
            </a:r>
            <a:r>
              <a:rPr lang="en-IN" dirty="0"/>
              <a:t>(</a:t>
            </a:r>
            <a:r>
              <a:rPr lang="en-IN" dirty="0" err="1"/>
              <a:t>arr</a:t>
            </a:r>
            <a:r>
              <a:rPr lang="en-IN" dirty="0"/>
              <a:t>);</a:t>
            </a:r>
          </a:p>
          <a:p>
            <a:endParaRPr lang="en-IN" dirty="0"/>
          </a:p>
          <a:p>
            <a:r>
              <a:rPr lang="en-IN" dirty="0"/>
              <a:t>	 </a:t>
            </a:r>
          </a:p>
          <a:p>
            <a:endParaRPr lang="en-IN" dirty="0"/>
          </a:p>
          <a:p>
            <a:r>
              <a:rPr lang="en-IN" dirty="0"/>
              <a:t>void </a:t>
            </a:r>
            <a:r>
              <a:rPr lang="en-IN" dirty="0" err="1"/>
              <a:t>disp</a:t>
            </a:r>
            <a:r>
              <a:rPr lang="en-IN" dirty="0"/>
              <a:t>(int *a)</a:t>
            </a:r>
          </a:p>
          <a:p>
            <a:r>
              <a:rPr lang="en-IN" dirty="0"/>
              <a:t>      </a:t>
            </a:r>
          </a:p>
        </p:txBody>
      </p:sp>
    </p:spTree>
    <p:extLst>
      <p:ext uri="{BB962C8B-B14F-4D97-AF65-F5344CB8AC3E}">
        <p14:creationId xmlns:p14="http://schemas.microsoft.com/office/powerpoint/2010/main" val="103936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6DF5-49EB-420A-97F8-124EF9C54B21}"/>
              </a:ext>
            </a:extLst>
          </p:cNvPr>
          <p:cNvSpPr>
            <a:spLocks noGrp="1"/>
          </p:cNvSpPr>
          <p:nvPr>
            <p:ph type="title"/>
          </p:nvPr>
        </p:nvSpPr>
        <p:spPr/>
        <p:txBody>
          <a:bodyPr/>
          <a:lstStyle/>
          <a:p>
            <a:r>
              <a:rPr lang="en-IN" b="0" i="0" dirty="0">
                <a:solidFill>
                  <a:srgbClr val="610B38"/>
                </a:solidFill>
                <a:effectLst/>
                <a:latin typeface="erdana"/>
              </a:rPr>
              <a:t>for loop in C</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B3F1490-3F0F-4006-ABD7-82FB62C646FB}"/>
              </a:ext>
            </a:extLst>
          </p:cNvPr>
          <p:cNvSpPr>
            <a:spLocks noGrp="1"/>
          </p:cNvSpPr>
          <p:nvPr>
            <p:ph idx="1"/>
          </p:nvPr>
        </p:nvSpPr>
        <p:spPr/>
        <p:txBody>
          <a:bodyPr/>
          <a:lstStyle/>
          <a:p>
            <a:r>
              <a:rPr lang="en-US" b="0" i="0" dirty="0">
                <a:solidFill>
                  <a:srgbClr val="333333"/>
                </a:solidFill>
                <a:effectLst/>
                <a:latin typeface="inter-regular"/>
              </a:rPr>
              <a:t>The </a:t>
            </a:r>
            <a:r>
              <a:rPr lang="en-US" b="1" i="0" dirty="0">
                <a:solidFill>
                  <a:srgbClr val="333333"/>
                </a:solidFill>
                <a:effectLst/>
                <a:latin typeface="inter-bold"/>
              </a:rPr>
              <a:t>for loop in C language</a:t>
            </a:r>
            <a:r>
              <a:rPr lang="en-US" b="0" i="0" dirty="0">
                <a:solidFill>
                  <a:srgbClr val="333333"/>
                </a:solidFill>
                <a:effectLst/>
                <a:latin typeface="inter-regular"/>
              </a:rPr>
              <a:t> is used to iterate the statements or a part of the program several times. It is frequently used to traverse the data structures like the array and linked list.</a:t>
            </a:r>
          </a:p>
          <a:p>
            <a:r>
              <a:rPr lang="en-US" b="0" i="0" dirty="0">
                <a:solidFill>
                  <a:srgbClr val="333333"/>
                </a:solidFill>
                <a:effectLst/>
                <a:latin typeface="inter-regular"/>
              </a:rPr>
              <a:t>The for loop is used in the case where we need to execute some part of the code until the given condition is satisfied. The for loop is also called as a per-tested loop. It is better to use for loop if the number of iteration is known in advance.</a:t>
            </a:r>
            <a:endParaRPr lang="en-IN" dirty="0"/>
          </a:p>
        </p:txBody>
      </p:sp>
      <p:sp>
        <p:nvSpPr>
          <p:cNvPr id="4" name="Rectangle 3">
            <a:extLst>
              <a:ext uri="{FF2B5EF4-FFF2-40B4-BE49-F238E27FC236}">
                <a16:creationId xmlns:a16="http://schemas.microsoft.com/office/drawing/2014/main" id="{F121C369-7934-4BBF-BCD6-44D617F1801E}"/>
              </a:ext>
            </a:extLst>
          </p:cNvPr>
          <p:cNvSpPr/>
          <p:nvPr/>
        </p:nvSpPr>
        <p:spPr>
          <a:xfrm>
            <a:off x="1562470" y="4731674"/>
            <a:ext cx="4412202" cy="15802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1" i="0" dirty="0">
                <a:solidFill>
                  <a:srgbClr val="006699"/>
                </a:solidFill>
                <a:effectLst/>
                <a:latin typeface="inter-regular"/>
              </a:rPr>
              <a:t>for</a:t>
            </a:r>
            <a:r>
              <a:rPr lang="en-US" b="0" i="0" dirty="0">
                <a:solidFill>
                  <a:srgbClr val="000000"/>
                </a:solidFill>
                <a:effectLst/>
                <a:latin typeface="inter-regular"/>
              </a:rPr>
              <a:t>(Expression 1; Expression 2; Expression 3){  </a:t>
            </a:r>
          </a:p>
          <a:p>
            <a:pPr algn="just"/>
            <a:r>
              <a:rPr lang="en-US" b="0" i="0" dirty="0">
                <a:solidFill>
                  <a:srgbClr val="008200"/>
                </a:solidFill>
                <a:effectLst/>
                <a:latin typeface="inter-regular"/>
              </a:rPr>
              <a:t>//code to be executed</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339373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B9C9-57BB-4F6D-A25C-35E0CE0D2048}"/>
              </a:ext>
            </a:extLst>
          </p:cNvPr>
          <p:cNvSpPr>
            <a:spLocks noGrp="1"/>
          </p:cNvSpPr>
          <p:nvPr>
            <p:ph type="title"/>
          </p:nvPr>
        </p:nvSpPr>
        <p:spPr/>
        <p:txBody>
          <a:bodyPr/>
          <a:lstStyle/>
          <a:p>
            <a:r>
              <a:rPr lang="en-US" dirty="0"/>
              <a:t>Flowchart:-</a:t>
            </a:r>
            <a:endParaRPr lang="en-IN" dirty="0"/>
          </a:p>
        </p:txBody>
      </p:sp>
      <p:pic>
        <p:nvPicPr>
          <p:cNvPr id="5122" name="Picture 2" descr="for loop in c language flowchart">
            <a:extLst>
              <a:ext uri="{FF2B5EF4-FFF2-40B4-BE49-F238E27FC236}">
                <a16:creationId xmlns:a16="http://schemas.microsoft.com/office/drawing/2014/main" id="{27D03503-4417-4AF8-837C-6EC4281F05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0915" y="1253331"/>
            <a:ext cx="322790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8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9712-8FEE-4B07-9765-152CB7231535}"/>
              </a:ext>
            </a:extLst>
          </p:cNvPr>
          <p:cNvSpPr>
            <a:spLocks noGrp="1"/>
          </p:cNvSpPr>
          <p:nvPr>
            <p:ph type="title"/>
          </p:nvPr>
        </p:nvSpPr>
        <p:spPr/>
        <p:txBody>
          <a:bodyPr/>
          <a:lstStyle/>
          <a:p>
            <a:r>
              <a:rPr lang="en-IN" b="0" i="0" dirty="0">
                <a:solidFill>
                  <a:srgbClr val="610B38"/>
                </a:solidFill>
                <a:effectLst/>
                <a:latin typeface="erdana"/>
              </a:rPr>
              <a:t>for loop in C</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562860C-43FC-4573-93A9-E34295DD4C19}"/>
              </a:ext>
            </a:extLst>
          </p:cNvPr>
          <p:cNvSpPr>
            <a:spLocks noGrp="1"/>
          </p:cNvSpPr>
          <p:nvPr>
            <p:ph idx="1"/>
          </p:nvPr>
        </p:nvSpPr>
        <p:spPr/>
        <p:txBody>
          <a:bodyPr/>
          <a:lstStyle/>
          <a:p>
            <a:pPr algn="just"/>
            <a:r>
              <a:rPr lang="en-US" b="0" i="0" dirty="0">
                <a:solidFill>
                  <a:srgbClr val="610B4B"/>
                </a:solidFill>
                <a:effectLst/>
                <a:latin typeface="erdana"/>
              </a:rPr>
              <a:t>Properties of Expression 1 </a:t>
            </a:r>
            <a:r>
              <a:rPr lang="en-US" b="0" i="0" dirty="0" err="1">
                <a:solidFill>
                  <a:srgbClr val="610B4B"/>
                </a:solidFill>
                <a:effectLst/>
                <a:latin typeface="erdana"/>
              </a:rPr>
              <a:t>i</a:t>
            </a:r>
            <a:r>
              <a:rPr lang="en-US" b="0" i="0" dirty="0">
                <a:solidFill>
                  <a:srgbClr val="610B4B"/>
                </a:solidFill>
                <a:effectLst/>
                <a:latin typeface="erdana"/>
              </a:rPr>
              <a:t>=1</a:t>
            </a:r>
          </a:p>
          <a:p>
            <a:pPr algn="just">
              <a:buFont typeface="Arial" panose="020B0604020202020204" pitchFamily="34" charset="0"/>
              <a:buChar char="•"/>
            </a:pPr>
            <a:r>
              <a:rPr lang="en-US" b="0" i="0" dirty="0">
                <a:solidFill>
                  <a:srgbClr val="000000"/>
                </a:solidFill>
                <a:effectLst/>
                <a:latin typeface="inter-regular"/>
              </a:rPr>
              <a:t>The expression represents the initialization of the loop variable.</a:t>
            </a:r>
          </a:p>
          <a:p>
            <a:pPr algn="just">
              <a:buFont typeface="Arial" panose="020B0604020202020204" pitchFamily="34" charset="0"/>
              <a:buChar char="•"/>
            </a:pPr>
            <a:r>
              <a:rPr lang="en-US" b="0" i="0" dirty="0">
                <a:solidFill>
                  <a:srgbClr val="000000"/>
                </a:solidFill>
                <a:effectLst/>
                <a:latin typeface="inter-regular"/>
              </a:rPr>
              <a:t>We can initialize more than one variable in Expression 1.</a:t>
            </a:r>
          </a:p>
          <a:p>
            <a:pPr algn="just">
              <a:buFont typeface="Arial" panose="020B0604020202020204" pitchFamily="34" charset="0"/>
              <a:buChar char="•"/>
            </a:pPr>
            <a:r>
              <a:rPr lang="en-US" b="0" i="0" dirty="0">
                <a:solidFill>
                  <a:srgbClr val="000000"/>
                </a:solidFill>
                <a:effectLst/>
                <a:latin typeface="inter-regular"/>
              </a:rPr>
              <a:t>Expression 1 is optional.</a:t>
            </a:r>
          </a:p>
          <a:p>
            <a:pPr algn="just">
              <a:buFont typeface="Arial" panose="020B0604020202020204" pitchFamily="34" charset="0"/>
              <a:buChar char="•"/>
            </a:pPr>
            <a:r>
              <a:rPr lang="en-US" b="0" i="0" dirty="0">
                <a:solidFill>
                  <a:srgbClr val="000000"/>
                </a:solidFill>
                <a:effectLst/>
                <a:latin typeface="inter-regular"/>
              </a:rPr>
              <a:t>In C, we can not declare the variables in Expression 1. However, It can be an exception in some compilers.</a:t>
            </a:r>
          </a:p>
          <a:p>
            <a:endParaRPr lang="en-IN" dirty="0"/>
          </a:p>
        </p:txBody>
      </p:sp>
    </p:spTree>
    <p:extLst>
      <p:ext uri="{BB962C8B-B14F-4D97-AF65-F5344CB8AC3E}">
        <p14:creationId xmlns:p14="http://schemas.microsoft.com/office/powerpoint/2010/main" val="405280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45BA-F544-4C0C-8162-62B04FC2385F}"/>
              </a:ext>
            </a:extLst>
          </p:cNvPr>
          <p:cNvSpPr>
            <a:spLocks noGrp="1"/>
          </p:cNvSpPr>
          <p:nvPr>
            <p:ph type="title"/>
          </p:nvPr>
        </p:nvSpPr>
        <p:spPr/>
        <p:txBody>
          <a:bodyPr/>
          <a:lstStyle/>
          <a:p>
            <a:r>
              <a:rPr lang="en-IN" b="0" i="0" dirty="0">
                <a:solidFill>
                  <a:srgbClr val="610B38"/>
                </a:solidFill>
                <a:effectLst/>
                <a:latin typeface="erdana"/>
              </a:rPr>
              <a:t>for loop in C</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4740D8D-619A-4FC7-9B43-630304FCDF02}"/>
              </a:ext>
            </a:extLst>
          </p:cNvPr>
          <p:cNvSpPr>
            <a:spLocks noGrp="1"/>
          </p:cNvSpPr>
          <p:nvPr>
            <p:ph idx="1"/>
          </p:nvPr>
        </p:nvSpPr>
        <p:spPr/>
        <p:txBody>
          <a:bodyPr>
            <a:normAutofit fontScale="92500"/>
          </a:bodyPr>
          <a:lstStyle/>
          <a:p>
            <a:pPr algn="just"/>
            <a:r>
              <a:rPr lang="en-US" b="0" i="0" dirty="0">
                <a:solidFill>
                  <a:srgbClr val="610B4B"/>
                </a:solidFill>
                <a:effectLst/>
                <a:latin typeface="erdana"/>
              </a:rPr>
              <a:t>Properties of Expression 2</a:t>
            </a:r>
          </a:p>
          <a:p>
            <a:pPr algn="just">
              <a:buFont typeface="Arial" panose="020B0604020202020204" pitchFamily="34" charset="0"/>
              <a:buChar char="•"/>
            </a:pPr>
            <a:r>
              <a:rPr lang="en-US" b="0" i="0" dirty="0">
                <a:solidFill>
                  <a:srgbClr val="000000"/>
                </a:solidFill>
                <a:effectLst/>
                <a:latin typeface="inter-regular"/>
              </a:rPr>
              <a:t>Expression 2 is a conditional expression. It checks for a specific condition to be satisfied. If it is not, the loop is terminated.</a:t>
            </a:r>
          </a:p>
          <a:p>
            <a:pPr algn="just">
              <a:buFont typeface="Arial" panose="020B0604020202020204" pitchFamily="34" charset="0"/>
              <a:buChar char="•"/>
            </a:pPr>
            <a:r>
              <a:rPr lang="en-US" b="0" i="0" dirty="0">
                <a:solidFill>
                  <a:srgbClr val="000000"/>
                </a:solidFill>
                <a:effectLst/>
                <a:latin typeface="inter-regular"/>
              </a:rPr>
              <a:t>Expression 2 can have more than one condition. However, the loop will iterate until the last condition becomes false. Other conditions will be treated as statements.</a:t>
            </a:r>
          </a:p>
          <a:p>
            <a:pPr algn="just">
              <a:buFont typeface="Arial" panose="020B0604020202020204" pitchFamily="34" charset="0"/>
              <a:buChar char="•"/>
            </a:pPr>
            <a:r>
              <a:rPr lang="en-US" b="0" i="0" dirty="0">
                <a:solidFill>
                  <a:srgbClr val="000000"/>
                </a:solidFill>
                <a:effectLst/>
                <a:latin typeface="inter-regular"/>
              </a:rPr>
              <a:t>Expression 2 is optional.</a:t>
            </a:r>
          </a:p>
          <a:p>
            <a:pPr algn="just">
              <a:buFont typeface="Arial" panose="020B0604020202020204" pitchFamily="34" charset="0"/>
              <a:buChar char="•"/>
            </a:pPr>
            <a:r>
              <a:rPr lang="en-US" b="0" i="0" dirty="0">
                <a:solidFill>
                  <a:srgbClr val="000000"/>
                </a:solidFill>
                <a:effectLst/>
                <a:latin typeface="inter-regular"/>
              </a:rPr>
              <a:t>Expression 2 can perform the task of expression 1 and expression 3. That is, we can initialize the variable as well as update the loop variable in expression 2 itself.</a:t>
            </a:r>
          </a:p>
          <a:p>
            <a:pPr algn="just">
              <a:buFont typeface="Arial" panose="020B0604020202020204" pitchFamily="34" charset="0"/>
              <a:buChar char="•"/>
            </a:pPr>
            <a:r>
              <a:rPr lang="en-US" b="0" i="0" dirty="0">
                <a:solidFill>
                  <a:srgbClr val="000000"/>
                </a:solidFill>
                <a:effectLst/>
                <a:latin typeface="inter-regular"/>
              </a:rPr>
              <a:t>We can pass zero or non-zero value in expression 2. However, in C, any non-zero value is true, and zero is false by default.</a:t>
            </a:r>
          </a:p>
          <a:p>
            <a:endParaRPr lang="en-IN" dirty="0"/>
          </a:p>
        </p:txBody>
      </p:sp>
    </p:spTree>
    <p:extLst>
      <p:ext uri="{BB962C8B-B14F-4D97-AF65-F5344CB8AC3E}">
        <p14:creationId xmlns:p14="http://schemas.microsoft.com/office/powerpoint/2010/main" val="305899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847C-1C7E-49B5-A46F-8D2EB0687226}"/>
              </a:ext>
            </a:extLst>
          </p:cNvPr>
          <p:cNvSpPr>
            <a:spLocks noGrp="1"/>
          </p:cNvSpPr>
          <p:nvPr>
            <p:ph type="title"/>
          </p:nvPr>
        </p:nvSpPr>
        <p:spPr/>
        <p:txBody>
          <a:bodyPr/>
          <a:lstStyle/>
          <a:p>
            <a:r>
              <a:rPr lang="en-IN" b="0" i="0" dirty="0">
                <a:solidFill>
                  <a:srgbClr val="610B38"/>
                </a:solidFill>
                <a:effectLst/>
                <a:latin typeface="erdana"/>
              </a:rPr>
              <a:t>for loop in C</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2B0A7A9-9BDE-4B6E-9B31-BFBBA382EC51}"/>
              </a:ext>
            </a:extLst>
          </p:cNvPr>
          <p:cNvSpPr>
            <a:spLocks noGrp="1"/>
          </p:cNvSpPr>
          <p:nvPr>
            <p:ph idx="1"/>
          </p:nvPr>
        </p:nvSpPr>
        <p:spPr/>
        <p:txBody>
          <a:bodyPr/>
          <a:lstStyle/>
          <a:p>
            <a:pPr algn="just"/>
            <a:r>
              <a:rPr lang="en-US" b="0" i="0" dirty="0">
                <a:solidFill>
                  <a:srgbClr val="610B4B"/>
                </a:solidFill>
                <a:effectLst/>
                <a:latin typeface="erdana"/>
              </a:rPr>
              <a:t>Properties of Expression 3</a:t>
            </a:r>
          </a:p>
          <a:p>
            <a:pPr algn="just">
              <a:buFont typeface="Arial" panose="020B0604020202020204" pitchFamily="34" charset="0"/>
              <a:buChar char="•"/>
            </a:pPr>
            <a:r>
              <a:rPr lang="en-US" b="0" i="0" dirty="0">
                <a:solidFill>
                  <a:srgbClr val="000000"/>
                </a:solidFill>
                <a:effectLst/>
                <a:latin typeface="inter-regular"/>
              </a:rPr>
              <a:t>Expression 3 is used to update the loop variable.</a:t>
            </a:r>
          </a:p>
          <a:p>
            <a:pPr algn="just">
              <a:buFont typeface="Arial" panose="020B0604020202020204" pitchFamily="34" charset="0"/>
              <a:buChar char="•"/>
            </a:pPr>
            <a:r>
              <a:rPr lang="en-US" b="0" i="0" dirty="0">
                <a:solidFill>
                  <a:srgbClr val="000000"/>
                </a:solidFill>
                <a:effectLst/>
                <a:latin typeface="inter-regular"/>
              </a:rPr>
              <a:t>We can update more than one variable at the same time.</a:t>
            </a:r>
          </a:p>
          <a:p>
            <a:pPr algn="just">
              <a:buFont typeface="Arial" panose="020B0604020202020204" pitchFamily="34" charset="0"/>
              <a:buChar char="•"/>
            </a:pPr>
            <a:r>
              <a:rPr lang="en-US" b="0" i="0" dirty="0">
                <a:solidFill>
                  <a:srgbClr val="000000"/>
                </a:solidFill>
                <a:effectLst/>
                <a:latin typeface="inter-regular"/>
              </a:rPr>
              <a:t>Expression 3 is optional.</a:t>
            </a:r>
          </a:p>
          <a:p>
            <a:pPr algn="just"/>
            <a:r>
              <a:rPr lang="en-US" b="0" i="0" dirty="0">
                <a:solidFill>
                  <a:srgbClr val="610B4B"/>
                </a:solidFill>
                <a:effectLst/>
                <a:latin typeface="erdana"/>
              </a:rPr>
              <a:t>Loop body</a:t>
            </a:r>
          </a:p>
          <a:p>
            <a:pPr algn="just"/>
            <a:r>
              <a:rPr lang="en-US" b="0" i="0" dirty="0">
                <a:solidFill>
                  <a:srgbClr val="333333"/>
                </a:solidFill>
                <a:effectLst/>
                <a:latin typeface="inter-regular"/>
              </a:rPr>
              <a:t>The braces {} are used to define the scope of the loop. However, if the loop contains only one statement, then we don't need to use braces. A loop without a body is possible. The braces work as a block separator, i.e., the value variable declared inside for loop is valid</a:t>
            </a:r>
          </a:p>
          <a:p>
            <a:endParaRPr lang="en-IN" dirty="0"/>
          </a:p>
        </p:txBody>
      </p:sp>
    </p:spTree>
    <p:extLst>
      <p:ext uri="{BB962C8B-B14F-4D97-AF65-F5344CB8AC3E}">
        <p14:creationId xmlns:p14="http://schemas.microsoft.com/office/powerpoint/2010/main" val="125225371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840</TotalTime>
  <Words>2603</Words>
  <Application>Microsoft Office PowerPoint</Application>
  <PresentationFormat>Widescreen</PresentationFormat>
  <Paragraphs>349</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Consolas</vt:lpstr>
      <vt:lpstr>Corbel</vt:lpstr>
      <vt:lpstr>erdana</vt:lpstr>
      <vt:lpstr>inter-bold</vt:lpstr>
      <vt:lpstr>inter-regular</vt:lpstr>
      <vt:lpstr>times new roman</vt:lpstr>
      <vt:lpstr>Verdana</vt:lpstr>
      <vt:lpstr>Basis</vt:lpstr>
      <vt:lpstr>PowerPoint Presentation</vt:lpstr>
      <vt:lpstr>C Loops </vt:lpstr>
      <vt:lpstr>while loop in C </vt:lpstr>
      <vt:lpstr>Properties of while loop </vt:lpstr>
      <vt:lpstr>for loop in C </vt:lpstr>
      <vt:lpstr>Flowchart:-</vt:lpstr>
      <vt:lpstr>for loop in C </vt:lpstr>
      <vt:lpstr>for loop in C </vt:lpstr>
      <vt:lpstr>for loop in C </vt:lpstr>
      <vt:lpstr>do while loop in C </vt:lpstr>
      <vt:lpstr>Nested Loops in C </vt:lpstr>
      <vt:lpstr>Nested Loops in C </vt:lpstr>
      <vt:lpstr>Syntax of Nested loop </vt:lpstr>
      <vt:lpstr>Nested for loop</vt:lpstr>
      <vt:lpstr>Nested while loop</vt:lpstr>
      <vt:lpstr>Nested do while loop</vt:lpstr>
      <vt:lpstr>C break statement </vt:lpstr>
      <vt:lpstr>C continue statement </vt:lpstr>
      <vt:lpstr>C goto statement </vt:lpstr>
      <vt:lpstr>C Functions </vt:lpstr>
      <vt:lpstr>Three program elements involved in using a Function:- </vt:lpstr>
      <vt:lpstr>Syntax:-</vt:lpstr>
      <vt:lpstr>Types of Functions </vt:lpstr>
      <vt:lpstr>Return Value </vt:lpstr>
      <vt:lpstr>Different aspects of function calling </vt:lpstr>
      <vt:lpstr>PowerPoint Presentation</vt:lpstr>
      <vt:lpstr>Types Of Error</vt:lpstr>
      <vt:lpstr>C Pointers </vt:lpstr>
      <vt:lpstr>Call by value and Call by Address in C </vt:lpstr>
      <vt:lpstr>Call by value in C </vt:lpstr>
      <vt:lpstr>Call by Address in C </vt:lpstr>
      <vt:lpstr>Recursion in C </vt:lpstr>
      <vt:lpstr>Recursion in C</vt:lpstr>
      <vt:lpstr>Storage Classes in C </vt:lpstr>
      <vt:lpstr>Automatic(auto); </vt:lpstr>
      <vt:lpstr>Static </vt:lpstr>
      <vt:lpstr>Register </vt:lpstr>
      <vt:lpstr>Why Arrays? </vt:lpstr>
      <vt:lpstr>What is an Array? </vt:lpstr>
      <vt:lpstr>Array Initialization</vt:lpstr>
      <vt:lpstr>Properties of Array </vt:lpstr>
      <vt:lpstr>Very Important about Array:- </vt:lpstr>
      <vt:lpstr>Representation of an Array</vt:lpstr>
      <vt:lpstr>Pointer  Arithmetic</vt:lpstr>
      <vt:lpstr>Pointer  Arithmetic</vt:lpstr>
      <vt:lpstr>Size Of Array &amp; Pointer</vt:lpstr>
      <vt:lpstr>Passing Array to Function in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Manjiry Deshpande</dc:creator>
  <cp:lastModifiedBy>dac</cp:lastModifiedBy>
  <cp:revision>16</cp:revision>
  <dcterms:created xsi:type="dcterms:W3CDTF">2021-11-17T17:26:35Z</dcterms:created>
  <dcterms:modified xsi:type="dcterms:W3CDTF">2023-12-20T07:50:19Z</dcterms:modified>
</cp:coreProperties>
</file>