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83" r:id="rId2"/>
    <p:sldId id="257" r:id="rId3"/>
    <p:sldId id="284" r:id="rId4"/>
    <p:sldId id="285" r:id="rId5"/>
    <p:sldId id="286" r:id="rId6"/>
    <p:sldId id="287" r:id="rId7"/>
    <p:sldId id="288" r:id="rId8"/>
    <p:sldId id="289" r:id="rId9"/>
    <p:sldId id="290" r:id="rId10"/>
    <p:sldId id="293" r:id="rId11"/>
    <p:sldId id="291" r:id="rId12"/>
    <p:sldId id="292" r:id="rId13"/>
    <p:sldId id="294" r:id="rId14"/>
    <p:sldId id="29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1D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9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DC3381F-F837-4E06-8CE0-829FF7244A88}"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142568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C3381F-F837-4E06-8CE0-829FF7244A88}"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3933124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C3381F-F837-4E06-8CE0-829FF7244A88}"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B33091-34AC-4E02-927B-952E9C0D1CB5}"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1656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DC3381F-F837-4E06-8CE0-829FF7244A88}"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2424631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DC3381F-F837-4E06-8CE0-829FF7244A88}"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B33091-34AC-4E02-927B-952E9C0D1CB5}"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77514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DC3381F-F837-4E06-8CE0-829FF7244A88}"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6181824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3381F-F837-4E06-8CE0-829FF7244A88}"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767528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3381F-F837-4E06-8CE0-829FF7244A88}"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44042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C3381F-F837-4E06-8CE0-829FF7244A88}"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367357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C3381F-F837-4E06-8CE0-829FF7244A88}" type="datetimeFigureOut">
              <a:rPr lang="en-IN" smtClean="0"/>
              <a:t>02-01-2024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693035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DC3381F-F837-4E06-8CE0-829FF7244A88}"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354590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DC3381F-F837-4E06-8CE0-829FF7244A88}" type="datetimeFigureOut">
              <a:rPr lang="en-IN" smtClean="0"/>
              <a:t>02-01-2024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1139444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DC3381F-F837-4E06-8CE0-829FF7244A88}" type="datetimeFigureOut">
              <a:rPr lang="en-IN" smtClean="0"/>
              <a:t>02-01-2024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190211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3381F-F837-4E06-8CE0-829FF7244A88}" type="datetimeFigureOut">
              <a:rPr lang="en-IN" smtClean="0"/>
              <a:t>02-01-2024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4068666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C3381F-F837-4E06-8CE0-829FF7244A88}"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420812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DC3381F-F837-4E06-8CE0-829FF7244A88}" type="datetimeFigureOut">
              <a:rPr lang="en-IN" smtClean="0"/>
              <a:t>02-01-2024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6B33091-34AC-4E02-927B-952E9C0D1CB5}" type="slidenum">
              <a:rPr lang="en-IN" smtClean="0"/>
              <a:t>‹#›</a:t>
            </a:fld>
            <a:endParaRPr lang="en-IN"/>
          </a:p>
        </p:txBody>
      </p:sp>
    </p:spTree>
    <p:extLst>
      <p:ext uri="{BB962C8B-B14F-4D97-AF65-F5344CB8AC3E}">
        <p14:creationId xmlns:p14="http://schemas.microsoft.com/office/powerpoint/2010/main" val="328288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DC3381F-F837-4E06-8CE0-829FF7244A88}" type="datetimeFigureOut">
              <a:rPr lang="en-IN" smtClean="0"/>
              <a:t>02-01-2024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6B33091-34AC-4E02-927B-952E9C0D1CB5}" type="slidenum">
              <a:rPr lang="en-IN" smtClean="0"/>
              <a:t>‹#›</a:t>
            </a:fld>
            <a:endParaRPr lang="en-IN"/>
          </a:p>
        </p:txBody>
      </p:sp>
    </p:spTree>
    <p:extLst>
      <p:ext uri="{BB962C8B-B14F-4D97-AF65-F5344CB8AC3E}">
        <p14:creationId xmlns:p14="http://schemas.microsoft.com/office/powerpoint/2010/main" val="819399782"/>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7000">
              <a:schemeClr val="bg2">
                <a:lumMod val="75000"/>
              </a:schemeClr>
            </a:gs>
            <a:gs pos="39000">
              <a:schemeClr val="accent1">
                <a:lumMod val="45000"/>
                <a:lumOff val="55000"/>
              </a:schemeClr>
            </a:gs>
            <a:gs pos="30000">
              <a:schemeClr val="accent1">
                <a:lumMod val="45000"/>
                <a:lumOff val="55000"/>
              </a:schemeClr>
            </a:gs>
            <a:gs pos="71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22FAC-1725-4816-A3D8-0037EF83F4AB}"/>
              </a:ext>
            </a:extLst>
          </p:cNvPr>
          <p:cNvSpPr>
            <a:spLocks noGrp="1"/>
          </p:cNvSpPr>
          <p:nvPr>
            <p:ph idx="1"/>
          </p:nvPr>
        </p:nvSpPr>
        <p:spPr>
          <a:xfrm>
            <a:off x="838200" y="2876365"/>
            <a:ext cx="9539796" cy="3300598"/>
          </a:xfrm>
        </p:spPr>
        <p:txBody>
          <a:bodyPr/>
          <a:lstStyle/>
          <a:p>
            <a:pPr marL="0" indent="0">
              <a:buNone/>
            </a:pPr>
            <a:r>
              <a:rPr lang="en-US"/>
              <a:t>                                 </a:t>
            </a:r>
            <a:r>
              <a:rPr lang="en-US" smtClean="0"/>
              <a:t>                      </a:t>
            </a:r>
            <a:r>
              <a:rPr lang="en-US" b="1" i="1" u="sng" smtClean="0"/>
              <a:t>2DArray </a:t>
            </a:r>
            <a:r>
              <a:rPr lang="en-US" b="1" i="1" u="sng" dirty="0" smtClean="0"/>
              <a:t>&amp; DMA</a:t>
            </a:r>
            <a:endParaRPr lang="en-IN" b="1" i="1" u="sng" dirty="0"/>
          </a:p>
        </p:txBody>
      </p:sp>
      <p:sp>
        <p:nvSpPr>
          <p:cNvPr id="6" name="TextBox 5">
            <a:extLst>
              <a:ext uri="{FF2B5EF4-FFF2-40B4-BE49-F238E27FC236}">
                <a16:creationId xmlns:a16="http://schemas.microsoft.com/office/drawing/2014/main" id="{63FE7D78-21D5-4AF8-96A0-4609B4FFEBDD}"/>
              </a:ext>
            </a:extLst>
          </p:cNvPr>
          <p:cNvSpPr txBox="1"/>
          <p:nvPr/>
        </p:nvSpPr>
        <p:spPr>
          <a:xfrm>
            <a:off x="5314938" y="4976634"/>
            <a:ext cx="4909351" cy="1200329"/>
          </a:xfrm>
          <a:prstGeom prst="rect">
            <a:avLst/>
          </a:prstGeom>
          <a:noFill/>
        </p:spPr>
        <p:txBody>
          <a:bodyPr wrap="square" rtlCol="0">
            <a:spAutoFit/>
          </a:bodyPr>
          <a:lstStyle/>
          <a:p>
            <a:r>
              <a:rPr lang="en-US" sz="1800" b="0" i="0" dirty="0">
                <a:solidFill>
                  <a:srgbClr val="006699"/>
                </a:solidFill>
                <a:effectLst/>
                <a:latin typeface="Verdana" panose="020B0604030504040204" pitchFamily="34" charset="0"/>
              </a:rPr>
              <a:t>Dr. D. Y. Patil </a:t>
            </a:r>
            <a:r>
              <a:rPr lang="en-US" sz="1800" b="0" i="0" dirty="0" err="1">
                <a:solidFill>
                  <a:srgbClr val="006699"/>
                </a:solidFill>
                <a:effectLst/>
                <a:latin typeface="Verdana" panose="020B0604030504040204" pitchFamily="34" charset="0"/>
              </a:rPr>
              <a:t>Pratishthan's</a:t>
            </a:r>
            <a:r>
              <a:rPr lang="en-US" sz="1800" dirty="0"/>
              <a:t/>
            </a:r>
            <a:br>
              <a:rPr lang="en-US" sz="1800" dirty="0"/>
            </a:br>
            <a:r>
              <a:rPr lang="en-US" sz="1800" b="1" i="0" dirty="0">
                <a:solidFill>
                  <a:srgbClr val="006699"/>
                </a:solidFill>
                <a:effectLst/>
                <a:latin typeface="Verdana" panose="020B0604030504040204" pitchFamily="34" charset="0"/>
              </a:rPr>
              <a:t>Institute for Advanced Computing and Software Development</a:t>
            </a:r>
            <a:endParaRPr lang="en-IN" sz="1800" dirty="0"/>
          </a:p>
          <a:p>
            <a:endParaRPr lang="en-IN" dirty="0"/>
          </a:p>
        </p:txBody>
      </p:sp>
    </p:spTree>
    <p:extLst>
      <p:ext uri="{BB962C8B-B14F-4D97-AF65-F5344CB8AC3E}">
        <p14:creationId xmlns:p14="http://schemas.microsoft.com/office/powerpoint/2010/main" val="296533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59D1B-9FEB-4C42-A065-B5E31D24BC3C}"/>
              </a:ext>
            </a:extLst>
          </p:cNvPr>
          <p:cNvSpPr>
            <a:spLocks noGrp="1"/>
          </p:cNvSpPr>
          <p:nvPr>
            <p:ph type="title"/>
          </p:nvPr>
        </p:nvSpPr>
        <p:spPr/>
        <p:txBody>
          <a:bodyPr>
            <a:normAutofit/>
          </a:bodyPr>
          <a:lstStyle/>
          <a:p>
            <a:r>
              <a:rPr lang="en-US" dirty="0"/>
              <a:t>Functions for Dynamic Memory Allocations</a:t>
            </a:r>
            <a:endParaRPr lang="en-IN" dirty="0"/>
          </a:p>
        </p:txBody>
      </p:sp>
      <p:sp>
        <p:nvSpPr>
          <p:cNvPr id="3" name="Content Placeholder 2">
            <a:extLst>
              <a:ext uri="{FF2B5EF4-FFF2-40B4-BE49-F238E27FC236}">
                <a16:creationId xmlns:a16="http://schemas.microsoft.com/office/drawing/2014/main" id="{31954E0E-2253-4E65-924D-FFB27C95C723}"/>
              </a:ext>
            </a:extLst>
          </p:cNvPr>
          <p:cNvSpPr>
            <a:spLocks noGrp="1"/>
          </p:cNvSpPr>
          <p:nvPr>
            <p:ph idx="1"/>
          </p:nvPr>
        </p:nvSpPr>
        <p:spPr/>
        <p:txBody>
          <a:bodyPr/>
          <a:lstStyle/>
          <a:p>
            <a:pPr marL="0" indent="0">
              <a:buNone/>
            </a:pPr>
            <a:r>
              <a:rPr lang="en-US" dirty="0"/>
              <a:t>--</a:t>
            </a:r>
            <a:r>
              <a:rPr lang="en-US" dirty="0" err="1"/>
              <a:t>calloc</a:t>
            </a:r>
            <a:r>
              <a:rPr lang="en-US" dirty="0"/>
              <a:t>():-    </a:t>
            </a:r>
          </a:p>
          <a:p>
            <a:pPr marL="0" indent="0">
              <a:buNone/>
            </a:pPr>
            <a:r>
              <a:rPr lang="en-US" dirty="0"/>
              <a:t>It is similar to malloc.</a:t>
            </a:r>
          </a:p>
          <a:p>
            <a:pPr marL="0" indent="0">
              <a:buNone/>
            </a:pPr>
            <a:r>
              <a:rPr lang="en-US" dirty="0"/>
              <a:t>It allocates space for an array of </a:t>
            </a:r>
            <a:r>
              <a:rPr lang="en-US" dirty="0" err="1"/>
              <a:t>elements,each</a:t>
            </a:r>
            <a:r>
              <a:rPr lang="en-US" dirty="0"/>
              <a:t> of which occupies </a:t>
            </a:r>
            <a:r>
              <a:rPr lang="en-US" dirty="0" err="1"/>
              <a:t>sz</a:t>
            </a:r>
            <a:r>
              <a:rPr lang="en-US" dirty="0"/>
              <a:t> bytes storage.</a:t>
            </a:r>
          </a:p>
          <a:p>
            <a:pPr marL="0" indent="0">
              <a:buNone/>
            </a:pPr>
            <a:r>
              <a:rPr lang="en-US" dirty="0"/>
              <a:t>The space of each element is initialized to binary Zeros.</a:t>
            </a:r>
          </a:p>
          <a:p>
            <a:pPr marL="0" indent="0">
              <a:buNone/>
            </a:pPr>
            <a:r>
              <a:rPr lang="en-US" dirty="0"/>
              <a:t>                 </a:t>
            </a:r>
            <a:endParaRPr lang="en-IN" dirty="0"/>
          </a:p>
        </p:txBody>
      </p:sp>
      <p:sp>
        <p:nvSpPr>
          <p:cNvPr id="4" name="Rectangle 3">
            <a:extLst>
              <a:ext uri="{FF2B5EF4-FFF2-40B4-BE49-F238E27FC236}">
                <a16:creationId xmlns:a16="http://schemas.microsoft.com/office/drawing/2014/main" id="{0216AB4D-AE8F-44AD-8764-DF65368AED4B}"/>
              </a:ext>
            </a:extLst>
          </p:cNvPr>
          <p:cNvSpPr/>
          <p:nvPr/>
        </p:nvSpPr>
        <p:spPr>
          <a:xfrm>
            <a:off x="4155440" y="1889760"/>
            <a:ext cx="6187440" cy="48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i="1" dirty="0"/>
              <a:t>void *</a:t>
            </a:r>
            <a:r>
              <a:rPr lang="en-US" b="1" i="1" dirty="0" err="1"/>
              <a:t>calloc</a:t>
            </a:r>
            <a:r>
              <a:rPr lang="en-US" b="1" i="1" dirty="0"/>
              <a:t>(</a:t>
            </a:r>
            <a:r>
              <a:rPr lang="en-US" b="1" i="1" dirty="0" err="1"/>
              <a:t>size_t</a:t>
            </a:r>
            <a:r>
              <a:rPr lang="en-US" b="1" i="1" dirty="0"/>
              <a:t> </a:t>
            </a:r>
            <a:r>
              <a:rPr lang="en-US" b="1" i="1" dirty="0" err="1"/>
              <a:t>elements,Size</a:t>
            </a:r>
            <a:r>
              <a:rPr lang="en-US" b="1" i="1" dirty="0"/>
              <a:t> _t </a:t>
            </a:r>
            <a:r>
              <a:rPr lang="en-US" b="1" i="1" dirty="0" err="1"/>
              <a:t>sz</a:t>
            </a:r>
            <a:r>
              <a:rPr lang="en-US" b="1" i="1" dirty="0"/>
              <a:t>);</a:t>
            </a:r>
            <a:endParaRPr lang="en-IN" b="1" i="1" dirty="0"/>
          </a:p>
        </p:txBody>
      </p:sp>
      <p:sp>
        <p:nvSpPr>
          <p:cNvPr id="5" name="Rectangle 4">
            <a:extLst>
              <a:ext uri="{FF2B5EF4-FFF2-40B4-BE49-F238E27FC236}">
                <a16:creationId xmlns:a16="http://schemas.microsoft.com/office/drawing/2014/main" id="{08BC5849-82FE-491A-AA56-BE9E47900C5D}"/>
              </a:ext>
            </a:extLst>
          </p:cNvPr>
          <p:cNvSpPr/>
          <p:nvPr/>
        </p:nvSpPr>
        <p:spPr>
          <a:xfrm>
            <a:off x="2021840" y="4358640"/>
            <a:ext cx="7000240" cy="1442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 </a:t>
            </a:r>
            <a:r>
              <a:rPr lang="en-US" sz="2400" b="1" dirty="0"/>
              <a:t>int *</a:t>
            </a:r>
            <a:r>
              <a:rPr lang="en-US" sz="2400" b="1" dirty="0" err="1"/>
              <a:t>acc,num</a:t>
            </a:r>
            <a:r>
              <a:rPr lang="en-US" sz="2400" b="1" dirty="0"/>
              <a:t>;</a:t>
            </a:r>
          </a:p>
          <a:p>
            <a:r>
              <a:rPr lang="en-US" sz="2400" b="1" dirty="0"/>
              <a:t> acc=(int *)</a:t>
            </a:r>
            <a:r>
              <a:rPr lang="en-US" sz="2400" b="1" dirty="0" err="1"/>
              <a:t>calloc</a:t>
            </a:r>
            <a:r>
              <a:rPr lang="en-US" sz="2400" b="1" dirty="0"/>
              <a:t>(100,sizeof(int));</a:t>
            </a:r>
            <a:endParaRPr lang="en-IN" sz="2400" b="1" dirty="0"/>
          </a:p>
        </p:txBody>
      </p:sp>
    </p:spTree>
    <p:extLst>
      <p:ext uri="{BB962C8B-B14F-4D97-AF65-F5344CB8AC3E}">
        <p14:creationId xmlns:p14="http://schemas.microsoft.com/office/powerpoint/2010/main" val="3734506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BC265-B988-4DCC-9E4F-FA0FE7F66B77}"/>
              </a:ext>
            </a:extLst>
          </p:cNvPr>
          <p:cNvSpPr>
            <a:spLocks noGrp="1"/>
          </p:cNvSpPr>
          <p:nvPr>
            <p:ph type="title"/>
          </p:nvPr>
        </p:nvSpPr>
        <p:spPr/>
        <p:txBody>
          <a:bodyPr/>
          <a:lstStyle/>
          <a:p>
            <a:r>
              <a:rPr lang="en-US" b="0" i="0" dirty="0">
                <a:solidFill>
                  <a:srgbClr val="610B38"/>
                </a:solidFill>
                <a:effectLst/>
                <a:latin typeface="erdana"/>
              </a:rPr>
              <a:t>void pointer in C</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2530EECF-A182-40A6-AD90-09D5982202C8}"/>
              </a:ext>
            </a:extLst>
          </p:cNvPr>
          <p:cNvSpPr>
            <a:spLocks noGrp="1"/>
          </p:cNvSpPr>
          <p:nvPr>
            <p:ph idx="1"/>
          </p:nvPr>
        </p:nvSpPr>
        <p:spPr/>
        <p:txBody>
          <a:bodyPr>
            <a:normAutofit/>
          </a:bodyPr>
          <a:lstStyle/>
          <a:p>
            <a:pPr algn="just"/>
            <a:r>
              <a:rPr lang="en-US" b="1" i="1" u="sng" dirty="0">
                <a:solidFill>
                  <a:srgbClr val="333333"/>
                </a:solidFill>
                <a:effectLst/>
                <a:latin typeface="inter-regular"/>
              </a:rPr>
              <a:t>Till now, we have studied that the address assigned to a pointer should be of the same type as specified in the pointer declaration</a:t>
            </a:r>
            <a:r>
              <a:rPr lang="en-US" b="0" i="0" dirty="0">
                <a:solidFill>
                  <a:srgbClr val="333333"/>
                </a:solidFill>
                <a:effectLst/>
                <a:latin typeface="inter-regular"/>
              </a:rPr>
              <a:t>. </a:t>
            </a:r>
            <a:r>
              <a:rPr lang="en-US" b="0" i="0" dirty="0">
                <a:solidFill>
                  <a:srgbClr val="333333"/>
                </a:solidFill>
                <a:effectLst/>
                <a:highlight>
                  <a:srgbClr val="FFFF00"/>
                </a:highlight>
                <a:latin typeface="inter-regular"/>
              </a:rPr>
              <a:t>For example, if we declare the int pointer, then this int pointer cannot point to the float variable or some other type of variable, i.e., it can point to only int type variable.</a:t>
            </a:r>
            <a:r>
              <a:rPr lang="en-US" b="0" i="0" dirty="0">
                <a:solidFill>
                  <a:srgbClr val="333333"/>
                </a:solidFill>
                <a:effectLst/>
                <a:latin typeface="inter-regular"/>
              </a:rPr>
              <a:t> </a:t>
            </a:r>
            <a:r>
              <a:rPr lang="en-US" b="0" i="0" dirty="0">
                <a:solidFill>
                  <a:srgbClr val="333333"/>
                </a:solidFill>
                <a:effectLst/>
                <a:highlight>
                  <a:srgbClr val="C0C0C0"/>
                </a:highlight>
                <a:latin typeface="inter-regular"/>
              </a:rPr>
              <a:t>To overcome this problem, we use a pointer to void. A pointer to void means a generic pointer that can point to any data type. We can assign the address of any data type to the void pointer, and a void pointer can be assigned to any type of the pointer without performing any explicit typecasting.</a:t>
            </a:r>
          </a:p>
          <a:p>
            <a:endParaRPr lang="en-IN" dirty="0"/>
          </a:p>
        </p:txBody>
      </p:sp>
    </p:spTree>
    <p:extLst>
      <p:ext uri="{BB962C8B-B14F-4D97-AF65-F5344CB8AC3E}">
        <p14:creationId xmlns:p14="http://schemas.microsoft.com/office/powerpoint/2010/main" val="3129651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77251-B1AD-4A19-93B1-F86D94D52440}"/>
              </a:ext>
            </a:extLst>
          </p:cNvPr>
          <p:cNvSpPr>
            <a:spLocks noGrp="1"/>
          </p:cNvSpPr>
          <p:nvPr>
            <p:ph type="title"/>
          </p:nvPr>
        </p:nvSpPr>
        <p:spPr/>
        <p:txBody>
          <a:bodyPr/>
          <a:lstStyle/>
          <a:p>
            <a:r>
              <a:rPr lang="en-US" b="0" i="0" dirty="0">
                <a:solidFill>
                  <a:srgbClr val="610B38"/>
                </a:solidFill>
                <a:effectLst/>
                <a:latin typeface="erdana"/>
              </a:rPr>
              <a:t>What is a Null Pointer?</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1215CAE1-5091-4A27-84FA-7A65AD760053}"/>
              </a:ext>
            </a:extLst>
          </p:cNvPr>
          <p:cNvSpPr>
            <a:spLocks noGrp="1"/>
          </p:cNvSpPr>
          <p:nvPr>
            <p:ph idx="1"/>
          </p:nvPr>
        </p:nvSpPr>
        <p:spPr/>
        <p:txBody>
          <a:bodyPr>
            <a:normAutofit/>
          </a:bodyPr>
          <a:lstStyle/>
          <a:p>
            <a:pPr algn="just"/>
            <a:r>
              <a:rPr lang="en-US" b="0" i="0" dirty="0">
                <a:solidFill>
                  <a:srgbClr val="333333"/>
                </a:solidFill>
                <a:effectLst/>
                <a:latin typeface="inter-regular"/>
              </a:rPr>
              <a:t>A Null Pointer is a pointer that does not point to any memory location. It stores the base address of the segment. The null pointer basically stores the Null value while void is the type of the pointer.</a:t>
            </a:r>
          </a:p>
          <a:p>
            <a:pPr algn="just"/>
            <a:r>
              <a:rPr lang="en-US" b="0" i="0" dirty="0">
                <a:solidFill>
                  <a:srgbClr val="333333"/>
                </a:solidFill>
                <a:effectLst/>
                <a:latin typeface="inter-regular"/>
              </a:rPr>
              <a:t>A null pointer is a special reserved value which is defined in a </a:t>
            </a:r>
            <a:r>
              <a:rPr lang="en-US" b="1" i="0" dirty="0" err="1">
                <a:solidFill>
                  <a:srgbClr val="333333"/>
                </a:solidFill>
                <a:effectLst/>
                <a:latin typeface="inter-bold"/>
              </a:rPr>
              <a:t>stddef</a:t>
            </a:r>
            <a:r>
              <a:rPr lang="en-US" b="0" i="0" dirty="0">
                <a:solidFill>
                  <a:srgbClr val="333333"/>
                </a:solidFill>
                <a:effectLst/>
                <a:latin typeface="inter-regular"/>
              </a:rPr>
              <a:t> header file. Here, Null means that the pointer is referring to the 0</a:t>
            </a:r>
            <a:r>
              <a:rPr lang="en-US" b="0" i="0" baseline="30000" dirty="0">
                <a:solidFill>
                  <a:srgbClr val="333333"/>
                </a:solidFill>
                <a:effectLst/>
                <a:latin typeface="inter-regular"/>
              </a:rPr>
              <a:t>th</a:t>
            </a:r>
            <a:r>
              <a:rPr lang="en-US" b="0" i="0" dirty="0">
                <a:solidFill>
                  <a:srgbClr val="333333"/>
                </a:solidFill>
                <a:effectLst/>
                <a:latin typeface="inter-regular"/>
              </a:rPr>
              <a:t> memory location.</a:t>
            </a:r>
          </a:p>
          <a:p>
            <a:pPr algn="just"/>
            <a:r>
              <a:rPr lang="en-US" b="0" i="0" dirty="0">
                <a:solidFill>
                  <a:srgbClr val="333333"/>
                </a:solidFill>
                <a:effectLst/>
                <a:latin typeface="inter-regular"/>
              </a:rPr>
              <a:t>If we do not have any address which is to be assigned to the pointer, then it is known as a null pointer. When a NULL value is assigned to the pointer, then it is considered as a </a:t>
            </a:r>
            <a:r>
              <a:rPr lang="en-US" b="1" i="0" dirty="0">
                <a:solidFill>
                  <a:srgbClr val="333333"/>
                </a:solidFill>
                <a:effectLst/>
                <a:latin typeface="inter-bold"/>
              </a:rPr>
              <a:t>Null pointer</a:t>
            </a:r>
            <a:r>
              <a:rPr lang="en-US" b="0" i="0" dirty="0">
                <a:solidFill>
                  <a:srgbClr val="333333"/>
                </a:solidFill>
                <a:effectLst/>
                <a:latin typeface="inter-regular"/>
              </a:rPr>
              <a:t>.</a:t>
            </a:r>
          </a:p>
          <a:p>
            <a:endParaRPr lang="en-IN" dirty="0"/>
          </a:p>
        </p:txBody>
      </p:sp>
    </p:spTree>
    <p:extLst>
      <p:ext uri="{BB962C8B-B14F-4D97-AF65-F5344CB8AC3E}">
        <p14:creationId xmlns:p14="http://schemas.microsoft.com/office/powerpoint/2010/main" val="169692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5298-B50C-4E41-854E-C0A588127E29}"/>
              </a:ext>
            </a:extLst>
          </p:cNvPr>
          <p:cNvSpPr>
            <a:spLocks noGrp="1"/>
          </p:cNvSpPr>
          <p:nvPr>
            <p:ph type="title"/>
          </p:nvPr>
        </p:nvSpPr>
        <p:spPr/>
        <p:txBody>
          <a:bodyPr/>
          <a:lstStyle/>
          <a:p>
            <a:r>
              <a:rPr lang="en-US" dirty="0"/>
              <a:t>Array of Pointer</a:t>
            </a:r>
            <a:endParaRPr lang="en-IN" dirty="0"/>
          </a:p>
        </p:txBody>
      </p:sp>
      <p:sp>
        <p:nvSpPr>
          <p:cNvPr id="3" name="Content Placeholder 2">
            <a:extLst>
              <a:ext uri="{FF2B5EF4-FFF2-40B4-BE49-F238E27FC236}">
                <a16:creationId xmlns:a16="http://schemas.microsoft.com/office/drawing/2014/main" id="{E7296479-684E-48C4-92E5-623FB897FE73}"/>
              </a:ext>
            </a:extLst>
          </p:cNvPr>
          <p:cNvSpPr>
            <a:spLocks noGrp="1"/>
          </p:cNvSpPr>
          <p:nvPr>
            <p:ph idx="1"/>
          </p:nvPr>
        </p:nvSpPr>
        <p:spPr/>
        <p:txBody>
          <a:bodyPr>
            <a:normAutofit/>
          </a:bodyPr>
          <a:lstStyle/>
          <a:p>
            <a:r>
              <a:rPr lang="en-US" dirty="0"/>
              <a:t>In case of 2D array ,the size of a column is not known at compile </a:t>
            </a:r>
            <a:r>
              <a:rPr lang="en-US" dirty="0" err="1"/>
              <a:t>time,only</a:t>
            </a:r>
            <a:r>
              <a:rPr lang="en-US" dirty="0"/>
              <a:t> rows size is known,</a:t>
            </a:r>
          </a:p>
          <a:p>
            <a:endParaRPr lang="en-IN" dirty="0"/>
          </a:p>
          <a:p>
            <a:endParaRPr lang="en-IN" dirty="0"/>
          </a:p>
          <a:p>
            <a:endParaRPr lang="en-IN" dirty="0"/>
          </a:p>
          <a:p>
            <a:r>
              <a:rPr lang="en-IN" dirty="0"/>
              <a:t>[] operator has a higher precedence than * </a:t>
            </a:r>
            <a:r>
              <a:rPr lang="en-IN" dirty="0" err="1"/>
              <a:t>operator,hence</a:t>
            </a:r>
            <a:r>
              <a:rPr lang="en-IN" dirty="0"/>
              <a:t> array of pointer.</a:t>
            </a:r>
          </a:p>
          <a:p>
            <a:r>
              <a:rPr lang="en-IN" dirty="0" err="1"/>
              <a:t>Acc</a:t>
            </a:r>
            <a:r>
              <a:rPr lang="en-IN" dirty="0"/>
              <a:t> is an array of pointer on stack.</a:t>
            </a:r>
          </a:p>
          <a:p>
            <a:r>
              <a:rPr lang="en-IN" dirty="0"/>
              <a:t>Number of column is accepted from user.</a:t>
            </a:r>
          </a:p>
          <a:p>
            <a:r>
              <a:rPr lang="en-IN" dirty="0"/>
              <a:t>Necessary memory is allocated on heap.</a:t>
            </a:r>
          </a:p>
        </p:txBody>
      </p:sp>
      <p:sp>
        <p:nvSpPr>
          <p:cNvPr id="4" name="Rectangle 3">
            <a:extLst>
              <a:ext uri="{FF2B5EF4-FFF2-40B4-BE49-F238E27FC236}">
                <a16:creationId xmlns:a16="http://schemas.microsoft.com/office/drawing/2014/main" id="{8044E86A-A4FD-416E-8EA1-5F3D56E29D72}"/>
              </a:ext>
            </a:extLst>
          </p:cNvPr>
          <p:cNvSpPr/>
          <p:nvPr/>
        </p:nvSpPr>
        <p:spPr>
          <a:xfrm>
            <a:off x="1500326" y="3009530"/>
            <a:ext cx="4483224" cy="10564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 int *acc[</a:t>
            </a:r>
            <a:r>
              <a:rPr lang="en-US" dirty="0" err="1"/>
              <a:t>rowsize</a:t>
            </a:r>
            <a:r>
              <a:rPr lang="en-US" dirty="0"/>
              <a:t>];</a:t>
            </a:r>
          </a:p>
          <a:p>
            <a:pPr algn="ctr"/>
            <a:endParaRPr lang="en-IN" dirty="0"/>
          </a:p>
        </p:txBody>
      </p:sp>
    </p:spTree>
    <p:extLst>
      <p:ext uri="{BB962C8B-B14F-4D97-AF65-F5344CB8AC3E}">
        <p14:creationId xmlns:p14="http://schemas.microsoft.com/office/powerpoint/2010/main" val="427260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95E7-FF67-45F4-914E-CBABEBE840CC}"/>
              </a:ext>
            </a:extLst>
          </p:cNvPr>
          <p:cNvSpPr>
            <a:spLocks noGrp="1"/>
          </p:cNvSpPr>
          <p:nvPr>
            <p:ph type="title"/>
          </p:nvPr>
        </p:nvSpPr>
        <p:spPr/>
        <p:txBody>
          <a:bodyPr/>
          <a:lstStyle/>
          <a:p>
            <a:r>
              <a:rPr lang="en-US" dirty="0"/>
              <a:t>Pointer to Pointer</a:t>
            </a:r>
            <a:endParaRPr lang="en-IN" dirty="0"/>
          </a:p>
        </p:txBody>
      </p:sp>
      <p:sp>
        <p:nvSpPr>
          <p:cNvPr id="3" name="Content Placeholder 2">
            <a:extLst>
              <a:ext uri="{FF2B5EF4-FFF2-40B4-BE49-F238E27FC236}">
                <a16:creationId xmlns:a16="http://schemas.microsoft.com/office/drawing/2014/main" id="{47979984-B522-4BB2-9281-C1D43CB6C4D6}"/>
              </a:ext>
            </a:extLst>
          </p:cNvPr>
          <p:cNvSpPr>
            <a:spLocks noGrp="1"/>
          </p:cNvSpPr>
          <p:nvPr>
            <p:ph idx="1"/>
          </p:nvPr>
        </p:nvSpPr>
        <p:spPr>
          <a:xfrm>
            <a:off x="1006876" y="1239699"/>
            <a:ext cx="10515600" cy="4351338"/>
          </a:xfrm>
        </p:spPr>
        <p:txBody>
          <a:bodyPr/>
          <a:lstStyle/>
          <a:p>
            <a:r>
              <a:rPr lang="en-US" b="0" i="0" dirty="0">
                <a:solidFill>
                  <a:srgbClr val="333333"/>
                </a:solidFill>
                <a:effectLst/>
                <a:latin typeface="inter-regular"/>
              </a:rPr>
              <a:t>In C, we can also define a pointer to store the address of another pointer. Such pointer is known as  pointer to pointer. The first pointer is used to store the address of a variable whereas the second pointer is used to store the address of the first pointer. Let's understand it by the diagram given below.</a:t>
            </a:r>
            <a:endParaRPr lang="en-IN" dirty="0"/>
          </a:p>
        </p:txBody>
      </p:sp>
      <p:pic>
        <p:nvPicPr>
          <p:cNvPr id="1026" name="Picture 2" descr="pointer to pointer in c">
            <a:extLst>
              <a:ext uri="{FF2B5EF4-FFF2-40B4-BE49-F238E27FC236}">
                <a16:creationId xmlns:a16="http://schemas.microsoft.com/office/drawing/2014/main" id="{8A97A74B-0EE1-4A96-BF96-E4D957B310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5399" y="3593237"/>
            <a:ext cx="6111766" cy="1626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39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246F0-464E-4C34-A45E-8F961F8FADDD}"/>
              </a:ext>
            </a:extLst>
          </p:cNvPr>
          <p:cNvSpPr>
            <a:spLocks noGrp="1"/>
          </p:cNvSpPr>
          <p:nvPr>
            <p:ph type="title"/>
          </p:nvPr>
        </p:nvSpPr>
        <p:spPr/>
        <p:txBody>
          <a:bodyPr/>
          <a:lstStyle/>
          <a:p>
            <a:r>
              <a:rPr lang="en-US" dirty="0"/>
              <a:t>Problem Scenario</a:t>
            </a:r>
            <a:endParaRPr lang="en-IN" dirty="0"/>
          </a:p>
        </p:txBody>
      </p:sp>
      <p:sp>
        <p:nvSpPr>
          <p:cNvPr id="3" name="Content Placeholder 2">
            <a:extLst>
              <a:ext uri="{FF2B5EF4-FFF2-40B4-BE49-F238E27FC236}">
                <a16:creationId xmlns:a16="http://schemas.microsoft.com/office/drawing/2014/main" id="{48BCB201-5274-4743-90B8-D62AD3626C0B}"/>
              </a:ext>
            </a:extLst>
          </p:cNvPr>
          <p:cNvSpPr>
            <a:spLocks noGrp="1"/>
          </p:cNvSpPr>
          <p:nvPr>
            <p:ph idx="1"/>
          </p:nvPr>
        </p:nvSpPr>
        <p:spPr/>
        <p:txBody>
          <a:bodyPr>
            <a:normAutofit/>
          </a:bodyPr>
          <a:lstStyle/>
          <a:p>
            <a:r>
              <a:rPr lang="en-US" dirty="0"/>
              <a:t>Consider an example</a:t>
            </a:r>
          </a:p>
          <a:p>
            <a:r>
              <a:rPr lang="en-US" dirty="0"/>
              <a:t>To store 5 fixed deposit amounts each for 10 customers.</a:t>
            </a:r>
          </a:p>
          <a:p>
            <a:r>
              <a:rPr lang="en-US" dirty="0"/>
              <a:t>Choices could be:</a:t>
            </a:r>
          </a:p>
          <a:p>
            <a:r>
              <a:rPr lang="en-US" dirty="0"/>
              <a:t>Declare 50 Variables.</a:t>
            </a:r>
          </a:p>
          <a:p>
            <a:r>
              <a:rPr lang="en-US" dirty="0"/>
              <a:t>An array with 50 elements.</a:t>
            </a:r>
          </a:p>
          <a:p>
            <a:r>
              <a:rPr lang="en-US" dirty="0"/>
              <a:t>10 arrays with 5 elements each.</a:t>
            </a:r>
          </a:p>
          <a:p>
            <a:r>
              <a:rPr lang="en-US" dirty="0"/>
              <a:t>What if the number of fixed  deposits or number of  customer increases?</a:t>
            </a:r>
          </a:p>
          <a:p>
            <a:pPr marL="0" indent="0">
              <a:buNone/>
            </a:pPr>
            <a:endParaRPr lang="en-IN" dirty="0"/>
          </a:p>
        </p:txBody>
      </p:sp>
    </p:spTree>
    <p:extLst>
      <p:ext uri="{BB962C8B-B14F-4D97-AF65-F5344CB8AC3E}">
        <p14:creationId xmlns:p14="http://schemas.microsoft.com/office/powerpoint/2010/main" val="69524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5965-1E99-4382-A107-A4E4EDBA7774}"/>
              </a:ext>
            </a:extLst>
          </p:cNvPr>
          <p:cNvSpPr>
            <a:spLocks noGrp="1"/>
          </p:cNvSpPr>
          <p:nvPr>
            <p:ph type="title"/>
          </p:nvPr>
        </p:nvSpPr>
        <p:spPr/>
        <p:txBody>
          <a:bodyPr/>
          <a:lstStyle/>
          <a:p>
            <a:r>
              <a:rPr lang="en-US" dirty="0"/>
              <a:t>Two Dimensional Array</a:t>
            </a:r>
            <a:endParaRPr lang="en-IN" dirty="0"/>
          </a:p>
        </p:txBody>
      </p:sp>
      <p:sp>
        <p:nvSpPr>
          <p:cNvPr id="3" name="Content Placeholder 2">
            <a:extLst>
              <a:ext uri="{FF2B5EF4-FFF2-40B4-BE49-F238E27FC236}">
                <a16:creationId xmlns:a16="http://schemas.microsoft.com/office/drawing/2014/main" id="{5D5A02F8-6F1E-4259-833F-27CF236944AB}"/>
              </a:ext>
            </a:extLst>
          </p:cNvPr>
          <p:cNvSpPr>
            <a:spLocks noGrp="1"/>
          </p:cNvSpPr>
          <p:nvPr>
            <p:ph idx="1"/>
          </p:nvPr>
        </p:nvSpPr>
        <p:spPr/>
        <p:txBody>
          <a:bodyPr>
            <a:normAutofit/>
          </a:bodyPr>
          <a:lstStyle/>
          <a:p>
            <a:r>
              <a:rPr lang="en-US" dirty="0"/>
              <a:t>Considering the same example2 fixed deposit amounts 10 customers each, can be represented using a two dimensional array .Two dimensional array is also called an array of arrays. It is represented as shown below.</a:t>
            </a:r>
          </a:p>
          <a:p>
            <a:r>
              <a:rPr lang="en-US" dirty="0" err="1"/>
              <a:t>Synatx</a:t>
            </a:r>
            <a:r>
              <a:rPr lang="en-US" dirty="0"/>
              <a:t> :-int acc[10][2];[row size][col]</a:t>
            </a:r>
          </a:p>
          <a:p>
            <a:r>
              <a:rPr lang="en-US" dirty="0"/>
              <a:t>Data type </a:t>
            </a:r>
            <a:r>
              <a:rPr lang="en-US" dirty="0" err="1"/>
              <a:t>arrayname</a:t>
            </a:r>
            <a:r>
              <a:rPr lang="en-US" dirty="0"/>
              <a:t>[</a:t>
            </a:r>
            <a:r>
              <a:rPr lang="en-US" dirty="0" err="1"/>
              <a:t>rowsize</a:t>
            </a:r>
            <a:r>
              <a:rPr lang="en-US" dirty="0"/>
              <a:t>][</a:t>
            </a:r>
            <a:r>
              <a:rPr lang="en-US" dirty="0" err="1"/>
              <a:t>colsize</a:t>
            </a:r>
            <a:r>
              <a:rPr lang="en-US" dirty="0"/>
              <a:t>];</a:t>
            </a:r>
          </a:p>
          <a:p>
            <a:r>
              <a:rPr lang="en-US" dirty="0"/>
              <a:t>  acc is an array of 10 elements.</a:t>
            </a:r>
          </a:p>
          <a:p>
            <a:r>
              <a:rPr lang="en-US" dirty="0"/>
              <a:t>Each element of array acc is an array of 2 integers.</a:t>
            </a:r>
          </a:p>
          <a:p>
            <a:r>
              <a:rPr lang="en-US" dirty="0"/>
              <a:t>Similarly acc[0],acc[1]….so on are the elements of an array.</a:t>
            </a:r>
          </a:p>
          <a:p>
            <a:r>
              <a:rPr lang="en-US" dirty="0"/>
              <a:t>  acc[0] is itself an </a:t>
            </a:r>
            <a:r>
              <a:rPr lang="en-US" dirty="0" err="1"/>
              <a:t>array,its</a:t>
            </a:r>
            <a:r>
              <a:rPr lang="en-US" dirty="0"/>
              <a:t> first elements is acc[0][0] ,second element[0][1] and so on….</a:t>
            </a:r>
          </a:p>
          <a:p>
            <a:endParaRPr lang="en-US" dirty="0"/>
          </a:p>
          <a:p>
            <a:endParaRPr lang="en-IN" dirty="0"/>
          </a:p>
        </p:txBody>
      </p:sp>
    </p:spTree>
    <p:extLst>
      <p:ext uri="{BB962C8B-B14F-4D97-AF65-F5344CB8AC3E}">
        <p14:creationId xmlns:p14="http://schemas.microsoft.com/office/powerpoint/2010/main" val="72175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4D0D-204C-4EB9-B49F-FF1316C6A899}"/>
              </a:ext>
            </a:extLst>
          </p:cNvPr>
          <p:cNvSpPr>
            <a:spLocks noGrp="1"/>
          </p:cNvSpPr>
          <p:nvPr>
            <p:ph type="title"/>
          </p:nvPr>
        </p:nvSpPr>
        <p:spPr/>
        <p:txBody>
          <a:bodyPr/>
          <a:lstStyle/>
          <a:p>
            <a:r>
              <a:rPr lang="en-US" dirty="0"/>
              <a:t>2D Array:-</a:t>
            </a:r>
            <a:endParaRPr lang="en-IN" dirty="0"/>
          </a:p>
        </p:txBody>
      </p:sp>
      <p:sp>
        <p:nvSpPr>
          <p:cNvPr id="3" name="Content Placeholder 2">
            <a:extLst>
              <a:ext uri="{FF2B5EF4-FFF2-40B4-BE49-F238E27FC236}">
                <a16:creationId xmlns:a16="http://schemas.microsoft.com/office/drawing/2014/main" id="{879D3606-48CB-45BA-84BF-A53F919DFBDF}"/>
              </a:ext>
            </a:extLst>
          </p:cNvPr>
          <p:cNvSpPr>
            <a:spLocks noGrp="1"/>
          </p:cNvSpPr>
          <p:nvPr>
            <p:ph idx="1"/>
          </p:nvPr>
        </p:nvSpPr>
        <p:spPr/>
        <p:txBody>
          <a:bodyPr/>
          <a:lstStyle/>
          <a:p>
            <a:r>
              <a:rPr lang="en-US" dirty="0"/>
              <a:t>10 one dimensional arrays=number of rows in a 2D array.</a:t>
            </a:r>
          </a:p>
          <a:p>
            <a:r>
              <a:rPr lang="en-US" dirty="0"/>
              <a:t>   int acc[10][2];</a:t>
            </a:r>
          </a:p>
          <a:p>
            <a:pPr marL="0" indent="0">
              <a:buNone/>
            </a:pPr>
            <a:endParaRPr lang="en-IN" dirty="0"/>
          </a:p>
        </p:txBody>
      </p:sp>
      <p:sp>
        <p:nvSpPr>
          <p:cNvPr id="4" name="Rectangle 3">
            <a:extLst>
              <a:ext uri="{FF2B5EF4-FFF2-40B4-BE49-F238E27FC236}">
                <a16:creationId xmlns:a16="http://schemas.microsoft.com/office/drawing/2014/main" id="{38F66B30-0F21-4D48-B10D-FDB1A8992FF1}"/>
              </a:ext>
            </a:extLst>
          </p:cNvPr>
          <p:cNvSpPr/>
          <p:nvPr/>
        </p:nvSpPr>
        <p:spPr>
          <a:xfrm>
            <a:off x="1953975" y="2890837"/>
            <a:ext cx="6365289" cy="333800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dirty="0">
                <a:highlight>
                  <a:srgbClr val="FFFF00"/>
                </a:highlight>
              </a:rPr>
              <a:t>int acc[10][2];</a:t>
            </a:r>
          </a:p>
          <a:p>
            <a:r>
              <a:rPr lang="en-IN" dirty="0"/>
              <a:t>int </a:t>
            </a:r>
            <a:r>
              <a:rPr lang="en-IN" dirty="0" err="1"/>
              <a:t>acc</a:t>
            </a:r>
            <a:r>
              <a:rPr lang="en-IN" dirty="0"/>
              <a:t>[2][2]={1001,20000,1002,10000};</a:t>
            </a:r>
          </a:p>
          <a:p>
            <a:r>
              <a:rPr lang="en-IN" dirty="0"/>
              <a:t>OR</a:t>
            </a:r>
          </a:p>
          <a:p>
            <a:r>
              <a:rPr lang="en-IN" dirty="0"/>
              <a:t>  int </a:t>
            </a:r>
            <a:r>
              <a:rPr lang="en-IN" dirty="0" err="1"/>
              <a:t>acc</a:t>
            </a:r>
            <a:r>
              <a:rPr lang="en-IN" dirty="0"/>
              <a:t>[2][2]={{1001,20000},{1002,10000}};</a:t>
            </a:r>
          </a:p>
          <a:p>
            <a:r>
              <a:rPr lang="en-IN" dirty="0"/>
              <a:t>OR</a:t>
            </a:r>
          </a:p>
          <a:p>
            <a:r>
              <a:rPr lang="en-IN" dirty="0"/>
              <a:t>  int </a:t>
            </a:r>
            <a:r>
              <a:rPr lang="en-IN" dirty="0" err="1"/>
              <a:t>acc</a:t>
            </a:r>
            <a:r>
              <a:rPr lang="en-IN" dirty="0"/>
              <a:t>[][2]={{1001,20000},{1002,10000}};</a:t>
            </a:r>
          </a:p>
        </p:txBody>
      </p:sp>
      <p:sp>
        <p:nvSpPr>
          <p:cNvPr id="5" name="Oval 4">
            <a:extLst>
              <a:ext uri="{FF2B5EF4-FFF2-40B4-BE49-F238E27FC236}">
                <a16:creationId xmlns:a16="http://schemas.microsoft.com/office/drawing/2014/main" id="{17C2B491-32B6-4C1A-99E6-D041CBA62B21}"/>
              </a:ext>
            </a:extLst>
          </p:cNvPr>
          <p:cNvSpPr/>
          <p:nvPr/>
        </p:nvSpPr>
        <p:spPr>
          <a:xfrm>
            <a:off x="9646920" y="2890837"/>
            <a:ext cx="1737360" cy="2794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Different ways of 2D array with a list of initial values enclosed in braces</a:t>
            </a:r>
            <a:endParaRPr lang="en-IN" dirty="0"/>
          </a:p>
        </p:txBody>
      </p:sp>
      <p:cxnSp>
        <p:nvCxnSpPr>
          <p:cNvPr id="11" name="Straight Arrow Connector 10">
            <a:extLst>
              <a:ext uri="{FF2B5EF4-FFF2-40B4-BE49-F238E27FC236}">
                <a16:creationId xmlns:a16="http://schemas.microsoft.com/office/drawing/2014/main" id="{44EBA779-8EC2-44EB-93CB-AF88E75B70CB}"/>
              </a:ext>
            </a:extLst>
          </p:cNvPr>
          <p:cNvCxnSpPr/>
          <p:nvPr/>
        </p:nvCxnSpPr>
        <p:spPr>
          <a:xfrm flipH="1">
            <a:off x="5791200" y="3545840"/>
            <a:ext cx="4064000" cy="5791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145219A-2D2B-4342-B782-2F88782A61C5}"/>
              </a:ext>
            </a:extLst>
          </p:cNvPr>
          <p:cNvCxnSpPr/>
          <p:nvPr/>
        </p:nvCxnSpPr>
        <p:spPr>
          <a:xfrm flipH="1">
            <a:off x="6278880" y="4124960"/>
            <a:ext cx="3332480" cy="6809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F040CB0-785D-449A-9317-C332CF12321C}"/>
              </a:ext>
            </a:extLst>
          </p:cNvPr>
          <p:cNvCxnSpPr/>
          <p:nvPr/>
        </p:nvCxnSpPr>
        <p:spPr>
          <a:xfrm flipH="1">
            <a:off x="6197600" y="4810490"/>
            <a:ext cx="3418840" cy="4828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5047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F9B8A-1799-42B0-AA8B-BF37E7C2A7D7}"/>
              </a:ext>
            </a:extLst>
          </p:cNvPr>
          <p:cNvSpPr>
            <a:spLocks noGrp="1"/>
          </p:cNvSpPr>
          <p:nvPr>
            <p:ph type="title"/>
          </p:nvPr>
        </p:nvSpPr>
        <p:spPr/>
        <p:txBody>
          <a:bodyPr/>
          <a:lstStyle/>
          <a:p>
            <a:r>
              <a:rPr lang="en-US" dirty="0"/>
              <a:t>Accessing Elements of 2D array</a:t>
            </a:r>
            <a:endParaRPr lang="en-IN" dirty="0"/>
          </a:p>
        </p:txBody>
      </p:sp>
      <p:sp>
        <p:nvSpPr>
          <p:cNvPr id="3" name="Content Placeholder 2">
            <a:extLst>
              <a:ext uri="{FF2B5EF4-FFF2-40B4-BE49-F238E27FC236}">
                <a16:creationId xmlns:a16="http://schemas.microsoft.com/office/drawing/2014/main" id="{26EC3781-FA29-4D91-A873-D75937C7C74A}"/>
              </a:ext>
            </a:extLst>
          </p:cNvPr>
          <p:cNvSpPr>
            <a:spLocks noGrp="1"/>
          </p:cNvSpPr>
          <p:nvPr>
            <p:ph idx="1"/>
          </p:nvPr>
        </p:nvSpPr>
        <p:spPr/>
        <p:txBody>
          <a:bodyPr>
            <a:normAutofit/>
          </a:bodyPr>
          <a:lstStyle/>
          <a:p>
            <a:r>
              <a:rPr lang="en-US" dirty="0"/>
              <a:t>Elements of a 2D array can be accessed by suing two notations:</a:t>
            </a:r>
          </a:p>
          <a:p>
            <a:r>
              <a:rPr lang="en-US" dirty="0"/>
              <a:t>1.Subscript notation</a:t>
            </a:r>
          </a:p>
          <a:p>
            <a:r>
              <a:rPr lang="en-US" dirty="0"/>
              <a:t>2.Pointer notation</a:t>
            </a:r>
          </a:p>
          <a:p>
            <a:r>
              <a:rPr lang="en-US" dirty="0"/>
              <a:t>To Access any element in a2D array by using subscript notation is similar to accessing elements in a 1D array.</a:t>
            </a:r>
          </a:p>
          <a:p>
            <a:r>
              <a:rPr lang="en-US" dirty="0" err="1"/>
              <a:t>E.g.The</a:t>
            </a:r>
            <a:r>
              <a:rPr lang="en-US" dirty="0"/>
              <a:t> 2</a:t>
            </a:r>
            <a:r>
              <a:rPr lang="en-US" baseline="30000" dirty="0"/>
              <a:t>nd</a:t>
            </a:r>
            <a:r>
              <a:rPr lang="en-US" dirty="0"/>
              <a:t> element in the 3</a:t>
            </a:r>
            <a:r>
              <a:rPr lang="en-US" baseline="30000" dirty="0"/>
              <a:t>rd</a:t>
            </a:r>
            <a:r>
              <a:rPr lang="en-US" dirty="0"/>
              <a:t> row can be accessed as acc[2][1].</a:t>
            </a:r>
          </a:p>
          <a:p>
            <a:r>
              <a:rPr lang="en-US" dirty="0"/>
              <a:t>The same element can be accessed using the pointer notation as(*(*(acc+2)+1)</a:t>
            </a:r>
          </a:p>
          <a:p>
            <a:pPr marL="0" indent="0">
              <a:buNone/>
            </a:pPr>
            <a:r>
              <a:rPr lang="en-US" dirty="0"/>
              <a:t> </a:t>
            </a:r>
            <a:endParaRPr lang="en-IN" dirty="0"/>
          </a:p>
        </p:txBody>
      </p:sp>
    </p:spTree>
    <p:extLst>
      <p:ext uri="{BB962C8B-B14F-4D97-AF65-F5344CB8AC3E}">
        <p14:creationId xmlns:p14="http://schemas.microsoft.com/office/powerpoint/2010/main" val="13669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9C384-4B38-40FA-BE87-E5B77691851C}"/>
              </a:ext>
            </a:extLst>
          </p:cNvPr>
          <p:cNvSpPr>
            <a:spLocks noGrp="1"/>
          </p:cNvSpPr>
          <p:nvPr>
            <p:ph type="title"/>
          </p:nvPr>
        </p:nvSpPr>
        <p:spPr/>
        <p:txBody>
          <a:bodyPr/>
          <a:lstStyle/>
          <a:p>
            <a:r>
              <a:rPr lang="en-US" dirty="0"/>
              <a:t>Pointer Notation of 2D Array</a:t>
            </a:r>
            <a:endParaRPr lang="en-IN" dirty="0"/>
          </a:p>
        </p:txBody>
      </p:sp>
      <p:sp>
        <p:nvSpPr>
          <p:cNvPr id="3" name="Content Placeholder 2">
            <a:extLst>
              <a:ext uri="{FF2B5EF4-FFF2-40B4-BE49-F238E27FC236}">
                <a16:creationId xmlns:a16="http://schemas.microsoft.com/office/drawing/2014/main" id="{C7C98FB2-AB8B-4388-B6A8-2F5B65BE3225}"/>
              </a:ext>
            </a:extLst>
          </p:cNvPr>
          <p:cNvSpPr>
            <a:spLocks noGrp="1"/>
          </p:cNvSpPr>
          <p:nvPr>
            <p:ph idx="1"/>
          </p:nvPr>
        </p:nvSpPr>
        <p:spPr/>
        <p:txBody>
          <a:bodyPr/>
          <a:lstStyle/>
          <a:p>
            <a:r>
              <a:rPr lang="en-US" b="1" i="1" dirty="0"/>
              <a:t>The same element can be accessed using the pointer notation as(*(*(acc+2)+1)</a:t>
            </a:r>
          </a:p>
          <a:p>
            <a:pPr marL="0" indent="0">
              <a:buNone/>
            </a:pPr>
            <a:r>
              <a:rPr lang="en-IN" b="1" i="1" dirty="0">
                <a:highlight>
                  <a:srgbClr val="FFFF00"/>
                </a:highlight>
              </a:rPr>
              <a:t>--*(acc+2)</a:t>
            </a:r>
            <a:r>
              <a:rPr lang="en-IN" b="1" i="1" dirty="0">
                <a:highlight>
                  <a:srgbClr val="FFFF00"/>
                </a:highlight>
                <a:sym typeface="Wingdings" panose="05000000000000000000" pitchFamily="2" charset="2"/>
              </a:rPr>
              <a:t> </a:t>
            </a:r>
            <a:r>
              <a:rPr lang="en-IN" b="1" i="1" dirty="0">
                <a:sym typeface="Wingdings" panose="05000000000000000000" pitchFamily="2" charset="2"/>
              </a:rPr>
              <a:t>gives the address of the 3</a:t>
            </a:r>
            <a:r>
              <a:rPr lang="en-IN" b="1" i="1" baseline="30000" dirty="0">
                <a:sym typeface="Wingdings" panose="05000000000000000000" pitchFamily="2" charset="2"/>
              </a:rPr>
              <a:t>rd</a:t>
            </a:r>
            <a:r>
              <a:rPr lang="en-IN" b="1" i="1" dirty="0">
                <a:sym typeface="Wingdings" panose="05000000000000000000" pitchFamily="2" charset="2"/>
              </a:rPr>
              <a:t> row</a:t>
            </a:r>
          </a:p>
          <a:p>
            <a:pPr marL="0" indent="0">
              <a:buNone/>
            </a:pPr>
            <a:r>
              <a:rPr lang="en-IN" b="1" i="1" dirty="0">
                <a:highlight>
                  <a:srgbClr val="FFFF00"/>
                </a:highlight>
                <a:sym typeface="Wingdings" panose="05000000000000000000" pitchFamily="2" charset="2"/>
              </a:rPr>
              <a:t>--*(acc+2)+1</a:t>
            </a:r>
            <a:r>
              <a:rPr lang="en-IN" b="1" i="1" dirty="0">
                <a:sym typeface="Wingdings" panose="05000000000000000000" pitchFamily="2" charset="2"/>
              </a:rPr>
              <a:t>gives address of 2</a:t>
            </a:r>
            <a:r>
              <a:rPr lang="en-IN" b="1" i="1" baseline="30000" dirty="0">
                <a:sym typeface="Wingdings" panose="05000000000000000000" pitchFamily="2" charset="2"/>
              </a:rPr>
              <a:t>nd</a:t>
            </a:r>
            <a:r>
              <a:rPr lang="en-IN" b="1" i="1" dirty="0">
                <a:sym typeface="Wingdings" panose="05000000000000000000" pitchFamily="2" charset="2"/>
              </a:rPr>
              <a:t> element of 3</a:t>
            </a:r>
            <a:r>
              <a:rPr lang="en-IN" b="1" i="1" baseline="30000" dirty="0">
                <a:sym typeface="Wingdings" panose="05000000000000000000" pitchFamily="2" charset="2"/>
              </a:rPr>
              <a:t>rd</a:t>
            </a:r>
            <a:r>
              <a:rPr lang="en-IN" b="1" i="1" dirty="0">
                <a:sym typeface="Wingdings" panose="05000000000000000000" pitchFamily="2" charset="2"/>
              </a:rPr>
              <a:t> row</a:t>
            </a:r>
          </a:p>
          <a:p>
            <a:pPr marL="0" indent="0">
              <a:buNone/>
            </a:pPr>
            <a:r>
              <a:rPr lang="en-IN" b="1" i="1" dirty="0">
                <a:highlight>
                  <a:srgbClr val="FFFF00"/>
                </a:highlight>
                <a:sym typeface="Wingdings" panose="05000000000000000000" pitchFamily="2" charset="2"/>
              </a:rPr>
              <a:t>--*(*(acc+2)+1)</a:t>
            </a:r>
            <a:r>
              <a:rPr lang="en-IN" b="1" i="1" dirty="0">
                <a:sym typeface="Wingdings" panose="05000000000000000000" pitchFamily="2" charset="2"/>
              </a:rPr>
              <a:t>gives value stored at the 2</a:t>
            </a:r>
            <a:r>
              <a:rPr lang="en-IN" b="1" i="1" baseline="30000" dirty="0">
                <a:sym typeface="Wingdings" panose="05000000000000000000" pitchFamily="2" charset="2"/>
              </a:rPr>
              <a:t>nd</a:t>
            </a:r>
            <a:r>
              <a:rPr lang="en-IN" b="1" i="1" dirty="0">
                <a:sym typeface="Wingdings" panose="05000000000000000000" pitchFamily="2" charset="2"/>
              </a:rPr>
              <a:t> element in the 3</a:t>
            </a:r>
            <a:r>
              <a:rPr lang="en-IN" b="1" i="1" baseline="30000" dirty="0">
                <a:sym typeface="Wingdings" panose="05000000000000000000" pitchFamily="2" charset="2"/>
              </a:rPr>
              <a:t>rd</a:t>
            </a:r>
            <a:r>
              <a:rPr lang="en-IN" b="1" i="1" dirty="0">
                <a:sym typeface="Wingdings" panose="05000000000000000000" pitchFamily="2" charset="2"/>
              </a:rPr>
              <a:t> row</a:t>
            </a:r>
            <a:endParaRPr lang="en-IN" b="1" i="1" dirty="0"/>
          </a:p>
        </p:txBody>
      </p:sp>
    </p:spTree>
    <p:extLst>
      <p:ext uri="{BB962C8B-B14F-4D97-AF65-F5344CB8AC3E}">
        <p14:creationId xmlns:p14="http://schemas.microsoft.com/office/powerpoint/2010/main" val="50803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AAE4-36DB-4D60-B8CA-F979E463C7B2}"/>
              </a:ext>
            </a:extLst>
          </p:cNvPr>
          <p:cNvSpPr>
            <a:spLocks noGrp="1"/>
          </p:cNvSpPr>
          <p:nvPr>
            <p:ph type="title"/>
          </p:nvPr>
        </p:nvSpPr>
        <p:spPr/>
        <p:txBody>
          <a:bodyPr/>
          <a:lstStyle/>
          <a:p>
            <a:r>
              <a:rPr lang="en-US" dirty="0"/>
              <a:t>Accepting and displaying a 2D Array</a:t>
            </a:r>
            <a:endParaRPr lang="en-IN" dirty="0"/>
          </a:p>
        </p:txBody>
      </p:sp>
      <p:sp>
        <p:nvSpPr>
          <p:cNvPr id="3" name="Content Placeholder 2">
            <a:extLst>
              <a:ext uri="{FF2B5EF4-FFF2-40B4-BE49-F238E27FC236}">
                <a16:creationId xmlns:a16="http://schemas.microsoft.com/office/drawing/2014/main" id="{BE1A438B-838D-478C-BBA2-A96C7E3C6C4C}"/>
              </a:ext>
            </a:extLst>
          </p:cNvPr>
          <p:cNvSpPr>
            <a:spLocks noGrp="1"/>
          </p:cNvSpPr>
          <p:nvPr>
            <p:ph idx="1"/>
          </p:nvPr>
        </p:nvSpPr>
        <p:spPr/>
        <p:txBody>
          <a:bodyPr/>
          <a:lstStyle/>
          <a:p>
            <a:r>
              <a:rPr lang="en-US" dirty="0"/>
              <a:t>Accept 2D Array</a:t>
            </a:r>
            <a:endParaRPr lang="en-IN" dirty="0"/>
          </a:p>
        </p:txBody>
      </p:sp>
      <p:sp>
        <p:nvSpPr>
          <p:cNvPr id="5" name="Rectangle 4">
            <a:extLst>
              <a:ext uri="{FF2B5EF4-FFF2-40B4-BE49-F238E27FC236}">
                <a16:creationId xmlns:a16="http://schemas.microsoft.com/office/drawing/2014/main" id="{037857D8-A234-4C90-9DA6-4C860D533A4B}"/>
              </a:ext>
            </a:extLst>
          </p:cNvPr>
          <p:cNvSpPr/>
          <p:nvPr/>
        </p:nvSpPr>
        <p:spPr>
          <a:xfrm>
            <a:off x="1717040" y="2306320"/>
            <a:ext cx="3505200" cy="17881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 </a:t>
            </a:r>
            <a:r>
              <a:rPr lang="en-US" sz="2400" b="1" dirty="0"/>
              <a:t>for(</a:t>
            </a:r>
            <a:r>
              <a:rPr lang="en-US" sz="2400" b="1" dirty="0" err="1"/>
              <a:t>i</a:t>
            </a:r>
            <a:r>
              <a:rPr lang="en-US" sz="2400" b="1" dirty="0"/>
              <a:t>=0i&lt;</a:t>
            </a:r>
            <a:r>
              <a:rPr lang="en-US" sz="2400" b="1" dirty="0" err="1"/>
              <a:t>rows;i</a:t>
            </a:r>
            <a:r>
              <a:rPr lang="en-US" sz="2400" b="1" dirty="0"/>
              <a:t>++)</a:t>
            </a:r>
          </a:p>
          <a:p>
            <a:r>
              <a:rPr lang="en-US" sz="2400" b="1" dirty="0"/>
              <a:t> for(j=0;j&lt;</a:t>
            </a:r>
            <a:r>
              <a:rPr lang="en-US" sz="2400" b="1" dirty="0" err="1"/>
              <a:t>cols;j</a:t>
            </a:r>
            <a:r>
              <a:rPr lang="en-US" sz="2400" b="1" dirty="0"/>
              <a:t>++)</a:t>
            </a:r>
          </a:p>
          <a:p>
            <a:r>
              <a:rPr lang="en-US" sz="2400" b="1" dirty="0"/>
              <a:t> </a:t>
            </a:r>
            <a:r>
              <a:rPr lang="en-US" sz="2400" b="1" dirty="0" err="1"/>
              <a:t>scanf</a:t>
            </a:r>
            <a:r>
              <a:rPr lang="en-US" sz="2400" b="1" dirty="0"/>
              <a:t>(“%</a:t>
            </a:r>
            <a:r>
              <a:rPr lang="en-US" sz="2400" b="1" dirty="0" err="1"/>
              <a:t>d”,&amp;acc</a:t>
            </a:r>
            <a:r>
              <a:rPr lang="en-US" sz="2400" b="1" dirty="0"/>
              <a:t>[</a:t>
            </a:r>
            <a:r>
              <a:rPr lang="en-US" sz="2400" b="1" dirty="0" err="1"/>
              <a:t>i</a:t>
            </a:r>
            <a:r>
              <a:rPr lang="en-US" sz="2400" b="1" dirty="0"/>
              <a:t>][j]);</a:t>
            </a:r>
          </a:p>
          <a:p>
            <a:endParaRPr lang="en-US" dirty="0"/>
          </a:p>
          <a:p>
            <a:pPr algn="ctr"/>
            <a:endParaRPr lang="en-IN" dirty="0"/>
          </a:p>
        </p:txBody>
      </p:sp>
      <p:sp>
        <p:nvSpPr>
          <p:cNvPr id="6" name="Rectangle 5">
            <a:extLst>
              <a:ext uri="{FF2B5EF4-FFF2-40B4-BE49-F238E27FC236}">
                <a16:creationId xmlns:a16="http://schemas.microsoft.com/office/drawing/2014/main" id="{5899B746-FBA7-4550-9E0D-505E0C67322C}"/>
              </a:ext>
            </a:extLst>
          </p:cNvPr>
          <p:cNvSpPr/>
          <p:nvPr/>
        </p:nvSpPr>
        <p:spPr>
          <a:xfrm>
            <a:off x="6916420" y="2823805"/>
            <a:ext cx="4475480" cy="2138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400" dirty="0"/>
              <a:t> </a:t>
            </a:r>
            <a:r>
              <a:rPr lang="en-US" sz="2400" b="1" dirty="0"/>
              <a:t>for(</a:t>
            </a:r>
            <a:r>
              <a:rPr lang="en-US" sz="2400" b="1" dirty="0" err="1"/>
              <a:t>i</a:t>
            </a:r>
            <a:r>
              <a:rPr lang="en-US" sz="2400" b="1" dirty="0"/>
              <a:t>=0i&lt;</a:t>
            </a:r>
            <a:r>
              <a:rPr lang="en-US" sz="2400" b="1" dirty="0" err="1"/>
              <a:t>rows;i</a:t>
            </a:r>
            <a:r>
              <a:rPr lang="en-US" sz="2400" b="1" dirty="0"/>
              <a:t>++)</a:t>
            </a:r>
          </a:p>
          <a:p>
            <a:r>
              <a:rPr lang="en-US" sz="2400" b="1" dirty="0"/>
              <a:t> for(j=0;j&lt;</a:t>
            </a:r>
            <a:r>
              <a:rPr lang="en-US" sz="2400" b="1" dirty="0" err="1"/>
              <a:t>cols;j</a:t>
            </a:r>
            <a:r>
              <a:rPr lang="en-US" sz="2400" b="1" dirty="0"/>
              <a:t>++)</a:t>
            </a:r>
          </a:p>
          <a:p>
            <a:r>
              <a:rPr lang="en-US" sz="2400" b="1" dirty="0"/>
              <a:t> </a:t>
            </a:r>
            <a:r>
              <a:rPr lang="en-US" sz="2400" b="1" dirty="0" err="1"/>
              <a:t>printf</a:t>
            </a:r>
            <a:r>
              <a:rPr lang="en-US" sz="2400" b="1" dirty="0"/>
              <a:t>(“%d\</a:t>
            </a:r>
            <a:r>
              <a:rPr lang="en-US" sz="2400" b="1" dirty="0" err="1"/>
              <a:t>t”,acc</a:t>
            </a:r>
            <a:r>
              <a:rPr lang="en-US" sz="2400" b="1" dirty="0"/>
              <a:t>[</a:t>
            </a:r>
            <a:r>
              <a:rPr lang="en-US" sz="2400" b="1" dirty="0" err="1"/>
              <a:t>i</a:t>
            </a:r>
            <a:r>
              <a:rPr lang="en-US" sz="2400" b="1" dirty="0"/>
              <a:t>][j]);</a:t>
            </a:r>
          </a:p>
        </p:txBody>
      </p:sp>
      <p:sp>
        <p:nvSpPr>
          <p:cNvPr id="11" name="TextBox 10">
            <a:extLst>
              <a:ext uri="{FF2B5EF4-FFF2-40B4-BE49-F238E27FC236}">
                <a16:creationId xmlns:a16="http://schemas.microsoft.com/office/drawing/2014/main" id="{29A1B39F-5633-4773-B8EB-90F478498BA4}"/>
              </a:ext>
            </a:extLst>
          </p:cNvPr>
          <p:cNvSpPr txBox="1"/>
          <p:nvPr/>
        </p:nvSpPr>
        <p:spPr>
          <a:xfrm>
            <a:off x="7457440" y="2165648"/>
            <a:ext cx="3393440" cy="523220"/>
          </a:xfrm>
          <a:prstGeom prst="rect">
            <a:avLst/>
          </a:prstGeom>
          <a:noFill/>
        </p:spPr>
        <p:txBody>
          <a:bodyPr wrap="square" rtlCol="0">
            <a:spAutoFit/>
          </a:bodyPr>
          <a:lstStyle/>
          <a:p>
            <a:r>
              <a:rPr lang="en-US" sz="2800" dirty="0"/>
              <a:t>Display 2D Array</a:t>
            </a:r>
            <a:endParaRPr lang="en-IN" sz="2800" dirty="0"/>
          </a:p>
        </p:txBody>
      </p:sp>
    </p:spTree>
    <p:extLst>
      <p:ext uri="{BB962C8B-B14F-4D97-AF65-F5344CB8AC3E}">
        <p14:creationId xmlns:p14="http://schemas.microsoft.com/office/powerpoint/2010/main" val="2170730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A6B83-4EAD-4FB9-BFDA-E917F64DBAFD}"/>
              </a:ext>
            </a:extLst>
          </p:cNvPr>
          <p:cNvSpPr>
            <a:spLocks noGrp="1"/>
          </p:cNvSpPr>
          <p:nvPr>
            <p:ph type="title"/>
          </p:nvPr>
        </p:nvSpPr>
        <p:spPr/>
        <p:txBody>
          <a:bodyPr/>
          <a:lstStyle/>
          <a:p>
            <a:r>
              <a:rPr lang="en-US" dirty="0"/>
              <a:t>Dynamic </a:t>
            </a:r>
            <a:r>
              <a:rPr lang="en-US"/>
              <a:t>Memory Allocation</a:t>
            </a:r>
            <a:endParaRPr lang="en-IN" dirty="0"/>
          </a:p>
        </p:txBody>
      </p:sp>
      <p:sp>
        <p:nvSpPr>
          <p:cNvPr id="3" name="Content Placeholder 2">
            <a:extLst>
              <a:ext uri="{FF2B5EF4-FFF2-40B4-BE49-F238E27FC236}">
                <a16:creationId xmlns:a16="http://schemas.microsoft.com/office/drawing/2014/main" id="{16778866-9EBE-4A00-A30A-8A633E1BB537}"/>
              </a:ext>
            </a:extLst>
          </p:cNvPr>
          <p:cNvSpPr>
            <a:spLocks noGrp="1"/>
          </p:cNvSpPr>
          <p:nvPr>
            <p:ph idx="1"/>
          </p:nvPr>
        </p:nvSpPr>
        <p:spPr/>
        <p:txBody>
          <a:bodyPr>
            <a:normAutofit/>
          </a:bodyPr>
          <a:lstStyle/>
          <a:p>
            <a:r>
              <a:rPr lang="en-US" dirty="0"/>
              <a:t>Size of array is fixed</a:t>
            </a:r>
          </a:p>
          <a:p>
            <a:r>
              <a:rPr lang="en-US" dirty="0"/>
              <a:t>Memory may be insufficient  or may be wasted.</a:t>
            </a:r>
          </a:p>
          <a:p>
            <a:r>
              <a:rPr lang="en-US" b="1" i="1" u="sng" dirty="0"/>
              <a:t>Consider the following scenarios</a:t>
            </a:r>
            <a:r>
              <a:rPr lang="en-US" b="1" i="1" dirty="0"/>
              <a:t>:</a:t>
            </a:r>
          </a:p>
          <a:p>
            <a:r>
              <a:rPr lang="en-US" b="1" i="1" dirty="0"/>
              <a:t>Number of elements for 1D array is not known.</a:t>
            </a:r>
          </a:p>
          <a:p>
            <a:r>
              <a:rPr lang="en-US" b="1" i="1" dirty="0">
                <a:highlight>
                  <a:srgbClr val="FFFF00"/>
                </a:highlight>
              </a:rPr>
              <a:t>2D array</a:t>
            </a:r>
          </a:p>
          <a:p>
            <a:r>
              <a:rPr lang="en-US" b="1" i="1" dirty="0">
                <a:highlight>
                  <a:srgbClr val="808000"/>
                </a:highlight>
              </a:rPr>
              <a:t>Row size is known but column size is not known.</a:t>
            </a:r>
          </a:p>
          <a:p>
            <a:r>
              <a:rPr lang="en-US" b="1" i="1" dirty="0">
                <a:highlight>
                  <a:srgbClr val="808000"/>
                </a:highlight>
              </a:rPr>
              <a:t>Neither row size nor column size is known.</a:t>
            </a:r>
          </a:p>
          <a:p>
            <a:r>
              <a:rPr lang="en-US" b="1" i="1" dirty="0"/>
              <a:t>DMA allows memory to be allocated at run time</a:t>
            </a:r>
            <a:r>
              <a:rPr lang="en-US" dirty="0"/>
              <a:t>.</a:t>
            </a:r>
          </a:p>
          <a:p>
            <a:pPr marL="0" indent="0">
              <a:buNone/>
            </a:pPr>
            <a:endParaRPr lang="en-IN" dirty="0"/>
          </a:p>
        </p:txBody>
      </p:sp>
    </p:spTree>
    <p:extLst>
      <p:ext uri="{BB962C8B-B14F-4D97-AF65-F5344CB8AC3E}">
        <p14:creationId xmlns:p14="http://schemas.microsoft.com/office/powerpoint/2010/main" val="296623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3495-3097-43E1-942F-D5350F898685}"/>
              </a:ext>
            </a:extLst>
          </p:cNvPr>
          <p:cNvSpPr>
            <a:spLocks noGrp="1"/>
          </p:cNvSpPr>
          <p:nvPr>
            <p:ph type="title"/>
          </p:nvPr>
        </p:nvSpPr>
        <p:spPr/>
        <p:txBody>
          <a:bodyPr>
            <a:normAutofit/>
          </a:bodyPr>
          <a:lstStyle/>
          <a:p>
            <a:r>
              <a:rPr lang="en-US" dirty="0"/>
              <a:t>Functions for Dynamic Memory Allocations</a:t>
            </a:r>
            <a:endParaRPr lang="en-IN" dirty="0"/>
          </a:p>
        </p:txBody>
      </p:sp>
      <p:sp>
        <p:nvSpPr>
          <p:cNvPr id="3" name="Content Placeholder 2">
            <a:extLst>
              <a:ext uri="{FF2B5EF4-FFF2-40B4-BE49-F238E27FC236}">
                <a16:creationId xmlns:a16="http://schemas.microsoft.com/office/drawing/2014/main" id="{F509F2D0-B37E-4A95-BE33-22EEF5DED394}"/>
              </a:ext>
            </a:extLst>
          </p:cNvPr>
          <p:cNvSpPr>
            <a:spLocks noGrp="1"/>
          </p:cNvSpPr>
          <p:nvPr>
            <p:ph idx="1"/>
          </p:nvPr>
        </p:nvSpPr>
        <p:spPr/>
        <p:txBody>
          <a:bodyPr/>
          <a:lstStyle/>
          <a:p>
            <a:pPr marL="0" indent="0">
              <a:buNone/>
            </a:pPr>
            <a:r>
              <a:rPr lang="en-US" dirty="0"/>
              <a:t>--malloc():</a:t>
            </a:r>
            <a:r>
              <a:rPr lang="en-IN" dirty="0"/>
              <a:t>-syntax</a:t>
            </a:r>
          </a:p>
          <a:p>
            <a:pPr marL="0" indent="0">
              <a:buNone/>
            </a:pPr>
            <a:r>
              <a:rPr lang="en-IN" dirty="0"/>
              <a:t>It returns a pointer of type void * to the starting location of the block of memory allocated.</a:t>
            </a:r>
          </a:p>
          <a:p>
            <a:pPr marL="0" indent="0">
              <a:buNone/>
            </a:pPr>
            <a:r>
              <a:rPr lang="en-IN" dirty="0"/>
              <a:t>If memory allocations fails, a NULL pointer is returned</a:t>
            </a:r>
          </a:p>
          <a:p>
            <a:pPr marL="0" indent="0">
              <a:buNone/>
            </a:pPr>
            <a:r>
              <a:rPr lang="en-IN" dirty="0"/>
              <a:t>Include&lt;</a:t>
            </a:r>
            <a:r>
              <a:rPr lang="en-IN" dirty="0" err="1"/>
              <a:t>stdlib.h</a:t>
            </a:r>
            <a:r>
              <a:rPr lang="en-IN" dirty="0"/>
              <a:t>&gt;</a:t>
            </a:r>
          </a:p>
          <a:p>
            <a:pPr marL="0" indent="0">
              <a:buNone/>
            </a:pPr>
            <a:endParaRPr lang="en-US" dirty="0"/>
          </a:p>
        </p:txBody>
      </p:sp>
      <p:sp>
        <p:nvSpPr>
          <p:cNvPr id="4" name="Rectangle 3">
            <a:extLst>
              <a:ext uri="{FF2B5EF4-FFF2-40B4-BE49-F238E27FC236}">
                <a16:creationId xmlns:a16="http://schemas.microsoft.com/office/drawing/2014/main" id="{9E3E7413-B089-440E-A6ED-05FD1F457797}"/>
              </a:ext>
            </a:extLst>
          </p:cNvPr>
          <p:cNvSpPr/>
          <p:nvPr/>
        </p:nvSpPr>
        <p:spPr>
          <a:xfrm>
            <a:off x="2021840" y="4358640"/>
            <a:ext cx="7000240" cy="1442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 </a:t>
            </a:r>
            <a:r>
              <a:rPr lang="en-US" sz="2400" b="1" dirty="0"/>
              <a:t>int *</a:t>
            </a:r>
            <a:r>
              <a:rPr lang="en-US" sz="2400" b="1" dirty="0" err="1"/>
              <a:t>acc,num</a:t>
            </a:r>
            <a:r>
              <a:rPr lang="en-US" sz="2400" b="1" dirty="0"/>
              <a:t>;</a:t>
            </a:r>
          </a:p>
          <a:p>
            <a:r>
              <a:rPr lang="en-US" sz="2400" b="1" dirty="0"/>
              <a:t> acc=(int *)malloc(num*</a:t>
            </a:r>
            <a:r>
              <a:rPr lang="en-US" sz="2400" b="1" dirty="0" err="1"/>
              <a:t>sizeof</a:t>
            </a:r>
            <a:r>
              <a:rPr lang="en-US" sz="2400" b="1" dirty="0"/>
              <a:t>(int));</a:t>
            </a:r>
            <a:endParaRPr lang="en-IN" sz="2400" b="1" dirty="0"/>
          </a:p>
        </p:txBody>
      </p:sp>
      <p:sp>
        <p:nvSpPr>
          <p:cNvPr id="5" name="Rectangle 4">
            <a:extLst>
              <a:ext uri="{FF2B5EF4-FFF2-40B4-BE49-F238E27FC236}">
                <a16:creationId xmlns:a16="http://schemas.microsoft.com/office/drawing/2014/main" id="{69B4C4C9-F68A-4503-B030-0D716B44671B}"/>
              </a:ext>
            </a:extLst>
          </p:cNvPr>
          <p:cNvSpPr/>
          <p:nvPr/>
        </p:nvSpPr>
        <p:spPr>
          <a:xfrm>
            <a:off x="4155440" y="1889760"/>
            <a:ext cx="6187440" cy="48768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i="1" dirty="0"/>
              <a:t>void *malloc(</a:t>
            </a:r>
            <a:r>
              <a:rPr lang="en-US" b="1" i="1" dirty="0" err="1"/>
              <a:t>size_t</a:t>
            </a:r>
            <a:r>
              <a:rPr lang="en-US" b="1" i="1" dirty="0"/>
              <a:t> *number of element);</a:t>
            </a:r>
            <a:endParaRPr lang="en-IN" b="1" i="1" dirty="0"/>
          </a:p>
        </p:txBody>
      </p:sp>
    </p:spTree>
    <p:extLst>
      <p:ext uri="{BB962C8B-B14F-4D97-AF65-F5344CB8AC3E}">
        <p14:creationId xmlns:p14="http://schemas.microsoft.com/office/powerpoint/2010/main" val="121614781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430</TotalTime>
  <Words>934</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Century Gothic</vt:lpstr>
      <vt:lpstr>erdana</vt:lpstr>
      <vt:lpstr>inter-bold</vt:lpstr>
      <vt:lpstr>inter-regular</vt:lpstr>
      <vt:lpstr>Verdana</vt:lpstr>
      <vt:lpstr>Wingdings</vt:lpstr>
      <vt:lpstr>Wingdings 3</vt:lpstr>
      <vt:lpstr>Wisp</vt:lpstr>
      <vt:lpstr>PowerPoint Presentation</vt:lpstr>
      <vt:lpstr>Problem Scenario</vt:lpstr>
      <vt:lpstr>Two Dimensional Array</vt:lpstr>
      <vt:lpstr>2D Array:-</vt:lpstr>
      <vt:lpstr>Accessing Elements of 2D array</vt:lpstr>
      <vt:lpstr>Pointer Notation of 2D Array</vt:lpstr>
      <vt:lpstr>Accepting and displaying a 2D Array</vt:lpstr>
      <vt:lpstr>Dynamic Memory Allocation</vt:lpstr>
      <vt:lpstr>Functions for Dynamic Memory Allocations</vt:lpstr>
      <vt:lpstr>Functions for Dynamic Memory Allocations</vt:lpstr>
      <vt:lpstr>void pointer in C </vt:lpstr>
      <vt:lpstr>What is a Null Pointer? </vt:lpstr>
      <vt:lpstr>Array of Pointer</vt:lpstr>
      <vt:lpstr>Pointer to Pointer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Manjiry Deshpande</dc:creator>
  <cp:lastModifiedBy>dac</cp:lastModifiedBy>
  <cp:revision>11</cp:revision>
  <dcterms:created xsi:type="dcterms:W3CDTF">2021-11-22T10:19:19Z</dcterms:created>
  <dcterms:modified xsi:type="dcterms:W3CDTF">2024-01-02T05:53:10Z</dcterms:modified>
</cp:coreProperties>
</file>