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79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7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10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6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60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54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6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66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42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03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0FD19C6-34B3-4669-A42F-B995B28418AC}" type="datetimeFigureOut">
              <a:rPr lang="en-IN" smtClean="0"/>
              <a:t>02-01-2024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0C97F3C-CD57-48C8-9890-F154DE1F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2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c-progr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22FAC-1725-4816-A3D8-0037EF83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6365"/>
            <a:ext cx="9539796" cy="33005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dirty="0" smtClean="0"/>
              <a:t>                          </a:t>
            </a:r>
            <a:r>
              <a:rPr lang="en-US" sz="2800" b="1" i="1" u="sng" dirty="0" smtClean="0">
                <a:solidFill>
                  <a:schemeClr val="tx1"/>
                </a:solidFill>
              </a:rPr>
              <a:t>C </a:t>
            </a:r>
            <a:r>
              <a:rPr lang="en-US" sz="2800" b="1" i="1" u="sng" dirty="0" smtClean="0">
                <a:solidFill>
                  <a:schemeClr val="tx1"/>
                </a:solidFill>
              </a:rPr>
              <a:t>Programming Structure-I</a:t>
            </a:r>
            <a:endParaRPr lang="en-IN" sz="2800" b="1" i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FE7D78-21D5-4AF8-96A0-4609B4FFEBDD}"/>
              </a:ext>
            </a:extLst>
          </p:cNvPr>
          <p:cNvSpPr txBox="1"/>
          <p:nvPr/>
        </p:nvSpPr>
        <p:spPr>
          <a:xfrm>
            <a:off x="4676983" y="5179206"/>
            <a:ext cx="7157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Dr. D. Y. Patil </a:t>
            </a:r>
            <a:r>
              <a:rPr lang="en-US" sz="1800" b="0" i="0" dirty="0" err="1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Pratishthan's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Institute for Advanced Computing and Software Development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33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F6B6-D3A6-4707-BC74-5AC0B2A8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Structures?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AF80-96D1-42DF-B99A-0137E3A2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data structure containing elements of same type.</a:t>
            </a:r>
          </a:p>
          <a:p>
            <a:r>
              <a:rPr lang="en-US" dirty="0"/>
              <a:t>In real world </a:t>
            </a:r>
            <a:r>
              <a:rPr lang="en-US" dirty="0" err="1"/>
              <a:t>applications,one</a:t>
            </a:r>
            <a:r>
              <a:rPr lang="en-US" dirty="0"/>
              <a:t> needs to store data of different types.</a:t>
            </a:r>
          </a:p>
          <a:p>
            <a:r>
              <a:rPr lang="en-US" dirty="0" err="1"/>
              <a:t>Diffculty</a:t>
            </a:r>
            <a:endParaRPr lang="en-US" dirty="0"/>
          </a:p>
          <a:p>
            <a:r>
              <a:rPr lang="en-US" dirty="0"/>
              <a:t>More than one array is required.</a:t>
            </a:r>
          </a:p>
          <a:p>
            <a:r>
              <a:rPr lang="en-US" dirty="0"/>
              <a:t>Handling arrays becomes difficult with increase in the amount of data.</a:t>
            </a:r>
          </a:p>
          <a:p>
            <a:r>
              <a:rPr lang="en-US" dirty="0" err="1"/>
              <a:t>E.g</a:t>
            </a:r>
            <a:r>
              <a:rPr lang="en-US" dirty="0"/>
              <a:t>:- to store information about a </a:t>
            </a:r>
            <a:r>
              <a:rPr lang="en-US" dirty="0" err="1"/>
              <a:t>customer,customer_id,name,account</a:t>
            </a:r>
            <a:r>
              <a:rPr lang="en-US" dirty="0"/>
              <a:t> balance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6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E3AB-2F13-42DC-ADCF-E527EC56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Structure?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33CC-42A6-4777-BF74-4A30C012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data type.</a:t>
            </a:r>
          </a:p>
          <a:p>
            <a:r>
              <a:rPr lang="en-US" dirty="0"/>
              <a:t>Convenient way of grouping of members of different types.</a:t>
            </a:r>
          </a:p>
          <a:p>
            <a:r>
              <a:rPr lang="en-US" dirty="0"/>
              <a:t>May contain any number of members of different types.</a:t>
            </a:r>
          </a:p>
          <a:p>
            <a:r>
              <a:rPr lang="en-US" dirty="0"/>
              <a:t>Can form the basis for more complex constructions ,such as linked lists.</a:t>
            </a:r>
          </a:p>
          <a:p>
            <a:r>
              <a:rPr lang="en-US" dirty="0"/>
              <a:t>It may contain any number of members of different types.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54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10E8-FA21-44B5-92CB-2C3CBC50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Structure:-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60908-FF5C-4242-A563-227B016A1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structure_name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member1;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member2;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.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.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data_type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memeberN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6F1520-5EA0-4B3A-8D2B-6B46C2D71AB1}"/>
              </a:ext>
            </a:extLst>
          </p:cNvPr>
          <p:cNvSpPr/>
          <p:nvPr/>
        </p:nvSpPr>
        <p:spPr>
          <a:xfrm>
            <a:off x="5877017" y="2219417"/>
            <a:ext cx="5255581" cy="380852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Example:-  </a:t>
            </a:r>
          </a:p>
          <a:p>
            <a:r>
              <a:rPr lang="en-US" sz="2800" b="1" dirty="0"/>
              <a:t>struct customer</a:t>
            </a:r>
          </a:p>
          <a:p>
            <a:r>
              <a:rPr lang="en-US" sz="2800" b="1" dirty="0"/>
              <a:t>{</a:t>
            </a:r>
          </a:p>
          <a:p>
            <a:r>
              <a:rPr lang="en-US" sz="2800" b="1" dirty="0"/>
              <a:t> char </a:t>
            </a:r>
            <a:r>
              <a:rPr lang="en-US" sz="2800" b="1" dirty="0" err="1"/>
              <a:t>custName</a:t>
            </a:r>
            <a:r>
              <a:rPr lang="en-US" sz="2800" b="1" dirty="0"/>
              <a:t>[20];</a:t>
            </a:r>
          </a:p>
          <a:p>
            <a:r>
              <a:rPr lang="en-US" sz="2800" b="1" dirty="0"/>
              <a:t> int </a:t>
            </a:r>
            <a:r>
              <a:rPr lang="en-US" sz="2800" b="1" dirty="0" err="1"/>
              <a:t>custId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Float amt;</a:t>
            </a:r>
          </a:p>
          <a:p>
            <a:r>
              <a:rPr lang="en-US" sz="2800" b="1" dirty="0"/>
              <a:t>  char address[25];</a:t>
            </a:r>
          </a:p>
          <a:p>
            <a:r>
              <a:rPr lang="en-US" sz="2800" b="1" dirty="0"/>
              <a:t> char phone[10];</a:t>
            </a:r>
          </a:p>
          <a:p>
            <a:r>
              <a:rPr lang="en-US" sz="2800" b="1" dirty="0"/>
              <a:t>};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0895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7A5B-3B65-4D78-9D54-E31F800B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771AD-620B-4866-84F5-F24966F5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employee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id;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float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salary;  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  <p:pic>
        <p:nvPicPr>
          <p:cNvPr id="1028" name="Picture 4" descr="c structure memory allocation">
            <a:extLst>
              <a:ext uri="{FF2B5EF4-FFF2-40B4-BE49-F238E27FC236}">
                <a16:creationId xmlns:a16="http://schemas.microsoft.com/office/drawing/2014/main" id="{A750BBD9-90F0-4588-AD6B-53F27094F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03" y="3098539"/>
            <a:ext cx="8299047" cy="279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37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18B9-710E-4F08-B72B-9CAA1040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176F-D005-4ED0-9E78-90A3D942A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members of structure can be processed individually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FA7A6C-8348-4757-A786-CCFE2DDB1D41}"/>
              </a:ext>
            </a:extLst>
          </p:cNvPr>
          <p:cNvSpPr/>
          <p:nvPr/>
        </p:nvSpPr>
        <p:spPr>
          <a:xfrm>
            <a:off x="1310640" y="2553652"/>
            <a:ext cx="3434080" cy="21272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i="1" dirty="0"/>
              <a:t>struct </a:t>
            </a:r>
            <a:r>
              <a:rPr lang="en-US" b="1" i="1" dirty="0" err="1"/>
              <a:t>savAcc</a:t>
            </a:r>
            <a:endParaRPr lang="en-US" b="1" i="1" dirty="0"/>
          </a:p>
          <a:p>
            <a:r>
              <a:rPr lang="en-US" b="1" i="1" dirty="0"/>
              <a:t>{</a:t>
            </a:r>
          </a:p>
          <a:p>
            <a:r>
              <a:rPr lang="en-US" b="1" i="1" dirty="0"/>
              <a:t> int </a:t>
            </a:r>
            <a:r>
              <a:rPr lang="en-US" b="1" i="1" dirty="0" err="1"/>
              <a:t>custId</a:t>
            </a:r>
            <a:r>
              <a:rPr lang="en-US" b="1" i="1" dirty="0"/>
              <a:t>;</a:t>
            </a:r>
          </a:p>
          <a:p>
            <a:r>
              <a:rPr lang="en-US" b="1" i="1" dirty="0"/>
              <a:t> char </a:t>
            </a:r>
            <a:r>
              <a:rPr lang="en-US" b="1" i="1" dirty="0" err="1"/>
              <a:t>custName</a:t>
            </a:r>
            <a:r>
              <a:rPr lang="en-US" b="1" i="1" dirty="0"/>
              <a:t>[20];</a:t>
            </a:r>
          </a:p>
          <a:p>
            <a:r>
              <a:rPr lang="en-US" b="1" i="1" dirty="0"/>
              <a:t>float </a:t>
            </a:r>
            <a:r>
              <a:rPr lang="en-US" b="1" i="1" dirty="0" err="1"/>
              <a:t>balAmt</a:t>
            </a:r>
            <a:r>
              <a:rPr lang="en-US" b="1" i="1" dirty="0"/>
              <a:t>;</a:t>
            </a:r>
          </a:p>
          <a:p>
            <a:r>
              <a:rPr lang="en-US" b="1" i="1" dirty="0"/>
              <a:t>}</a:t>
            </a:r>
            <a:endParaRPr lang="en-IN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BEC2A-97D2-4440-A941-016530712A75}"/>
              </a:ext>
            </a:extLst>
          </p:cNvPr>
          <p:cNvSpPr/>
          <p:nvPr/>
        </p:nvSpPr>
        <p:spPr>
          <a:xfrm>
            <a:off x="5953760" y="3180080"/>
            <a:ext cx="5303520" cy="15008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sz="2400" b="1" dirty="0"/>
              <a:t>struct </a:t>
            </a:r>
            <a:r>
              <a:rPr lang="en-US" sz="2400" b="1" dirty="0" err="1"/>
              <a:t>savAcc</a:t>
            </a:r>
            <a:r>
              <a:rPr lang="en-US" sz="2400" b="1" dirty="0"/>
              <a:t> ac1,ac2;</a:t>
            </a:r>
          </a:p>
          <a:p>
            <a:r>
              <a:rPr lang="en-US" sz="2400" b="1" dirty="0"/>
              <a:t> struct </a:t>
            </a:r>
            <a:r>
              <a:rPr lang="en-US" sz="2400" b="1" dirty="0" err="1"/>
              <a:t>savAcc</a:t>
            </a:r>
            <a:r>
              <a:rPr lang="en-US" sz="2400" b="1" dirty="0"/>
              <a:t> ac3={1005,”smita”,6000};</a:t>
            </a:r>
          </a:p>
          <a:p>
            <a:pPr algn="ctr"/>
            <a:endParaRPr lang="en-IN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F1F421-D45E-4B14-A0EE-849EDFD62AC6}"/>
              </a:ext>
            </a:extLst>
          </p:cNvPr>
          <p:cNvSpPr/>
          <p:nvPr/>
        </p:nvSpPr>
        <p:spPr>
          <a:xfrm>
            <a:off x="8747760" y="1825625"/>
            <a:ext cx="2245360" cy="1456055"/>
          </a:xfrm>
          <a:prstGeom prst="wedgeEllipseCallout">
            <a:avLst>
              <a:gd name="adj1" fmla="val -23095"/>
              <a:gd name="adj2" fmla="val 8971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Structure variables can be initialized when declared</a:t>
            </a:r>
            <a:endParaRPr lang="en-IN" b="1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05AD21-A042-4416-8542-BFC43F8DADE0}"/>
              </a:ext>
            </a:extLst>
          </p:cNvPr>
          <p:cNvSpPr/>
          <p:nvPr/>
        </p:nvSpPr>
        <p:spPr>
          <a:xfrm>
            <a:off x="2849880" y="5188743"/>
            <a:ext cx="6492240" cy="1059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struct </a:t>
            </a:r>
            <a:r>
              <a:rPr lang="en-US" dirty="0" err="1"/>
              <a:t>savAcc</a:t>
            </a:r>
            <a:r>
              <a:rPr lang="en-US" dirty="0"/>
              <a:t>{</a:t>
            </a:r>
          </a:p>
          <a:p>
            <a:pPr algn="ctr"/>
            <a:r>
              <a:rPr lang="en-US" dirty="0"/>
              <a:t>Char </a:t>
            </a:r>
            <a:r>
              <a:rPr lang="en-US" dirty="0" err="1"/>
              <a:t>custName</a:t>
            </a:r>
            <a:r>
              <a:rPr lang="en-US" dirty="0"/>
              <a:t>[20],int </a:t>
            </a:r>
            <a:r>
              <a:rPr lang="en-US" dirty="0" err="1"/>
              <a:t>custId</a:t>
            </a:r>
            <a:r>
              <a:rPr lang="en-US" dirty="0"/>
              <a:t>;</a:t>
            </a:r>
          </a:p>
          <a:p>
            <a:pPr algn="ctr"/>
            <a:r>
              <a:rPr lang="en-US" dirty="0"/>
              <a:t>  float </a:t>
            </a:r>
            <a:r>
              <a:rPr lang="en-US" dirty="0" err="1"/>
              <a:t>balAmt</a:t>
            </a:r>
            <a:r>
              <a:rPr lang="en-US" dirty="0"/>
              <a:t>;}ac1;</a:t>
            </a:r>
            <a:endParaRPr lang="en-IN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CED0F401-701D-475B-A4DE-8303AFD11338}"/>
              </a:ext>
            </a:extLst>
          </p:cNvPr>
          <p:cNvSpPr/>
          <p:nvPr/>
        </p:nvSpPr>
        <p:spPr>
          <a:xfrm>
            <a:off x="7787640" y="4708366"/>
            <a:ext cx="2433320" cy="480377"/>
          </a:xfrm>
          <a:prstGeom prst="wedgeRectCallout">
            <a:avLst>
              <a:gd name="adj1" fmla="val -79600"/>
              <a:gd name="adj2" fmla="val 233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Structure variable can also be defined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42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6264-8FEA-4278-92C1-286587E8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66CC-1BF8-4D12-98E1-5537E3A6F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b="0" i="0" dirty="0">
              <a:solidFill>
                <a:srgbClr val="610B38"/>
              </a:solidFill>
              <a:effectLst/>
              <a:latin typeface="erdana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typedef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 keyword used in C programming to provide some meaningful names to the already existing variable in the </a:t>
            </a:r>
            <a:r>
              <a:rPr lang="en-US" b="0" i="0" u="none" strike="noStrike" dirty="0">
                <a:solidFill>
                  <a:srgbClr val="008000"/>
                </a:solidFill>
                <a:effectLst/>
                <a:latin typeface="inter-regular"/>
                <a:hlinkClick r:id="rId2"/>
              </a:rPr>
              <a:t>C program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behaves similarly as we define the alias for the commands. In short, we can say that this keyword is used to redefine the name of an already existing variable.</a:t>
            </a:r>
          </a:p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Syntax of typedef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existing_name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 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alias_name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&gt;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typedef int tool;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  tool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x,y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651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71F7-0269-4510-B1EE-81A8722E1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Using typedef with structures</a:t>
            </a:r>
            <a:br>
              <a:rPr lang="en-US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28B2-BEB6-456C-AC98-36CF49C73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Consider the below structure declaration: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the above structure declaration, we have created the variable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student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type by writing the following statement: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s1;  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above statement shows the creation of a variable, i.e., s1, but the statement is quite big. To avoid such a big statement, we use the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typedef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keyword to create the variable of type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student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55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69EE-4549-436F-ABFF-204A6F5C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typedef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7908-E1CC-49F2-88EE-963EA8EE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age;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};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typedef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stud;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stud s1, s2;   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B332E1-8AEA-4392-90B5-4351E594B473}"/>
              </a:ext>
            </a:extLst>
          </p:cNvPr>
          <p:cNvSpPr/>
          <p:nvPr/>
        </p:nvSpPr>
        <p:spPr>
          <a:xfrm>
            <a:off x="5353235" y="1988598"/>
            <a:ext cx="4634144" cy="29473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rgbClr val="006699"/>
                </a:solidFill>
                <a:latin typeface="inter-regular"/>
              </a:rPr>
              <a:t>t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ypedef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struct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student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name[20];  </a:t>
            </a:r>
          </a:p>
          <a:p>
            <a:pPr algn="just"/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age; 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stud;  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stud s1,s2; </a:t>
            </a:r>
          </a:p>
        </p:txBody>
      </p:sp>
    </p:spTree>
    <p:extLst>
      <p:ext uri="{BB962C8B-B14F-4D97-AF65-F5344CB8AC3E}">
        <p14:creationId xmlns:p14="http://schemas.microsoft.com/office/powerpoint/2010/main" val="254172280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269</TotalTime>
  <Words>246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Corbel</vt:lpstr>
      <vt:lpstr>erdana</vt:lpstr>
      <vt:lpstr>inter-bold</vt:lpstr>
      <vt:lpstr>inter-regular</vt:lpstr>
      <vt:lpstr>Verdana</vt:lpstr>
      <vt:lpstr>Basis</vt:lpstr>
      <vt:lpstr>PowerPoint Presentation</vt:lpstr>
      <vt:lpstr>Why Structures?</vt:lpstr>
      <vt:lpstr>What is a Structure? </vt:lpstr>
      <vt:lpstr>Syntax of Structure:-</vt:lpstr>
      <vt:lpstr>Memory Allocation</vt:lpstr>
      <vt:lpstr>Structure Variables</vt:lpstr>
      <vt:lpstr>typedef</vt:lpstr>
      <vt:lpstr>Using typedef with structures </vt:lpstr>
      <vt:lpstr>Example of typedef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Manjiry Deshpande</dc:creator>
  <cp:lastModifiedBy>dac</cp:lastModifiedBy>
  <cp:revision>6</cp:revision>
  <dcterms:created xsi:type="dcterms:W3CDTF">2021-11-23T16:22:09Z</dcterms:created>
  <dcterms:modified xsi:type="dcterms:W3CDTF">2024-01-02T05:42:49Z</dcterms:modified>
</cp:coreProperties>
</file>