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8" r:id="rId6"/>
    <p:sldId id="259" r:id="rId7"/>
    <p:sldId id="260" r:id="rId8"/>
    <p:sldId id="276" r:id="rId9"/>
    <p:sldId id="273" r:id="rId10"/>
    <p:sldId id="266" r:id="rId11"/>
    <p:sldId id="264" r:id="rId12"/>
    <p:sldId id="26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8"/>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Font typeface="Arial" panose="020B0604020202020204" pitchFamily="34" charset="0"/>
            <a:buChar char="•"/>
          </a:pPr>
          <a:r>
            <a:rPr lang="en-US" sz="1400" dirty="0">
              <a:latin typeface="Tenorite" pitchFamily="2" charset="0"/>
            </a:rPr>
            <a:t>Identifies the possible relation between two or more sentences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Segmentation</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Tokenization</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Identifies the work token from given sentence</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Tagging</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Assigns appropriate part of speech tag to each word</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Font typeface="Arial" panose="020B0604020202020204" pitchFamily="34" charset="0"/>
            <a:buChar char="•"/>
          </a:pPr>
          <a:r>
            <a:rPr lang="en-US" sz="1400" dirty="0">
              <a:latin typeface="Tenorite" pitchFamily="2" charset="0"/>
            </a:rPr>
            <a:t>Identification of predefined categories i.e., Person, location, quantities, organization.</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buNone/>
          </a:pPr>
          <a:r>
            <a:rPr lang="en-US" sz="2000" dirty="0">
              <a:latin typeface="Tenorite" pitchFamily="2" charset="0"/>
            </a:rPr>
            <a:t>Relation Detection</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Entity Detection</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Convert raw text into sentences</a:t>
          </a:r>
        </a:p>
      </dgm:t>
    </dgm:pt>
    <dgm:pt modelId="{45495DA8-8707-41E3-A12B-FA5766269C44}" type="sibTrans" cxnId="{381FE1CC-8184-4745-8EB3-6DE11655998D}">
      <dgm:prSet/>
      <dgm:spPr/>
      <dgm:t>
        <a:bodyPr/>
        <a:lstStyle/>
        <a:p>
          <a:endParaRPr lang="en-US">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C4B7AC40-47FB-44A7-892C-0FE90CF4F79C}">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List of Strings</a:t>
          </a:r>
        </a:p>
      </dgm:t>
    </dgm:pt>
    <dgm:pt modelId="{F69DCDCB-66E2-4328-90DD-F9C0240DBE02}" type="parTrans" cxnId="{34BD02FE-FDAB-441E-B63C-C89A22912F47}">
      <dgm:prSet/>
      <dgm:spPr/>
      <dgm:t>
        <a:bodyPr/>
        <a:lstStyle/>
        <a:p>
          <a:endParaRPr lang="en-IN"/>
        </a:p>
      </dgm:t>
    </dgm:pt>
    <dgm:pt modelId="{A166E24A-C73F-4DDB-B42C-7DA7950DE663}" type="sibTrans" cxnId="{34BD02FE-FDAB-441E-B63C-C89A22912F47}">
      <dgm:prSet/>
      <dgm:spPr/>
      <dgm:t>
        <a:bodyPr/>
        <a:lstStyle/>
        <a:p>
          <a:endParaRPr lang="en-IN"/>
        </a:p>
      </dgm:t>
    </dgm:pt>
    <dgm:pt modelId="{63A1CF41-819B-42BF-BDBF-4C490125B9E0}">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Sentence Tokenizer</a:t>
          </a:r>
        </a:p>
      </dgm:t>
    </dgm:pt>
    <dgm:pt modelId="{9E7B8FCA-1AEC-4508-B269-11A8434C4134}" type="parTrans" cxnId="{0CC4674A-3CFF-44A4-8EE7-A2B91E6CDEC5}">
      <dgm:prSet/>
      <dgm:spPr/>
      <dgm:t>
        <a:bodyPr/>
        <a:lstStyle/>
        <a:p>
          <a:endParaRPr lang="en-IN"/>
        </a:p>
      </dgm:t>
    </dgm:pt>
    <dgm:pt modelId="{CA7F6786-F47E-4BEA-8DAB-1BBB44D56FED}" type="sibTrans" cxnId="{0CC4674A-3CFF-44A4-8EE7-A2B91E6CDEC5}">
      <dgm:prSet/>
      <dgm:spPr/>
      <dgm:t>
        <a:bodyPr/>
        <a:lstStyle/>
        <a:p>
          <a:endParaRPr lang="en-IN"/>
        </a:p>
      </dgm:t>
    </dgm:pt>
    <dgm:pt modelId="{D906F13B-5D97-4036-A12B-B83011671A37}">
      <dgm:prSet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Provides a list of token as output</a:t>
          </a:r>
        </a:p>
      </dgm:t>
    </dgm:pt>
    <dgm:pt modelId="{D0CE74E8-2D9C-46C0-870A-7B31C56D58EA}" type="parTrans" cxnId="{6872DB7C-37D7-4F17-9946-CAE05EFD4C2A}">
      <dgm:prSet/>
      <dgm:spPr/>
      <dgm:t>
        <a:bodyPr/>
        <a:lstStyle/>
        <a:p>
          <a:endParaRPr lang="en-IN"/>
        </a:p>
      </dgm:t>
    </dgm:pt>
    <dgm:pt modelId="{1BB22FA0-178B-4CAA-833D-368DD09F9CA6}" type="sibTrans" cxnId="{6872DB7C-37D7-4F17-9946-CAE05EFD4C2A}">
      <dgm:prSet/>
      <dgm:spPr/>
      <dgm:t>
        <a:bodyPr/>
        <a:lstStyle/>
        <a:p>
          <a:endParaRPr lang="en-IN"/>
        </a:p>
      </dgm:t>
    </dgm:pt>
    <dgm:pt modelId="{A8A406B2-0AA7-4598-BC1D-C06D306F72FA}">
      <dgm:prSet phldr="0" custT="1"/>
      <dgm:spPr>
        <a:solidFill>
          <a:schemeClr val="accent1"/>
        </a:solidFill>
        <a:ln>
          <a:noFill/>
        </a:ln>
      </dgm:spPr>
      <dgm:t>
        <a:bodyPr/>
        <a:lstStyle/>
        <a:p>
          <a:pPr marL="0" algn="ctr">
            <a:buFont typeface="Arial" panose="020B0604020202020204" pitchFamily="34" charset="0"/>
            <a:buChar char="•"/>
          </a:pPr>
          <a:r>
            <a:rPr lang="en-US" sz="1400" dirty="0">
              <a:latin typeface="Tenorite" pitchFamily="2" charset="0"/>
            </a:rPr>
            <a:t>Extraction of nouns, adverbs, adjective.</a:t>
          </a:r>
        </a:p>
      </dgm:t>
    </dgm:pt>
    <dgm:pt modelId="{33BDDCB8-9D9E-4209-9380-8D15C9CF5417}" type="parTrans" cxnId="{2A504494-AC04-4283-9993-2CDAF46A68DE}">
      <dgm:prSet/>
      <dgm:spPr/>
      <dgm:t>
        <a:bodyPr/>
        <a:lstStyle/>
        <a:p>
          <a:endParaRPr lang="en-IN"/>
        </a:p>
      </dgm:t>
    </dgm:pt>
    <dgm:pt modelId="{7B78F5DB-70DB-4A59-8D90-76243F1088D2}" type="sibTrans" cxnId="{2A504494-AC04-4283-9993-2CDAF46A68DE}">
      <dgm:prSet/>
      <dgm:spPr/>
      <dgm:t>
        <a:bodyPr/>
        <a:lstStyle/>
        <a:p>
          <a:endParaRPr lang="en-IN"/>
        </a:p>
      </dgm:t>
    </dgm:pt>
    <dgm:pt modelId="{E957FD86-37CE-489A-9FE3-10F744EDD187}">
      <dgm:prSet custT="1"/>
      <dgm:spPr>
        <a:solidFill>
          <a:schemeClr val="accent1"/>
        </a:solidFill>
        <a:ln>
          <a:noFill/>
        </a:ln>
      </dgm:spPr>
      <dgm:t>
        <a:bodyPr lIns="182880" tIns="182880" rIns="182880" bIns="182880"/>
        <a:lstStyle/>
        <a:p>
          <a:pPr marL="0" algn="ctr" rtl="0">
            <a:buFont typeface="Arial" panose="020B0604020202020204" pitchFamily="34" charset="0"/>
            <a:buChar char="•"/>
          </a:pPr>
          <a:r>
            <a:rPr lang="en-US" sz="1400" dirty="0">
              <a:latin typeface="Tenorite" pitchFamily="2" charset="0"/>
            </a:rPr>
            <a:t>Replacement with proper nouns</a:t>
          </a:r>
        </a:p>
      </dgm:t>
    </dgm:pt>
    <dgm:pt modelId="{3B462D3D-4D47-48F7-B539-B12BC029EEE3}" type="parTrans" cxnId="{FACC79CD-C075-422E-91AF-258D7191B17E}">
      <dgm:prSet/>
      <dgm:spPr/>
      <dgm:t>
        <a:bodyPr/>
        <a:lstStyle/>
        <a:p>
          <a:endParaRPr lang="en-IN"/>
        </a:p>
      </dgm:t>
    </dgm:pt>
    <dgm:pt modelId="{ABDB2DF4-04FF-44EC-9CA7-C0C10C859FDA}" type="sibTrans" cxnId="{FACC79CD-C075-422E-91AF-258D7191B17E}">
      <dgm:prSet/>
      <dgm:spPr/>
      <dgm:t>
        <a:bodyPr/>
        <a:lstStyle/>
        <a:p>
          <a:endParaRPr lang="en-IN"/>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78A6520C-0771-4402-96F1-1C9560D3B69D}" type="presOf" srcId="{D906F13B-5D97-4036-A12B-B83011671A37}" destId="{4DFF6703-D32F-9E47-96B8-A304C47CCB78}" srcOrd="0" destOrd="2" presId="urn:microsoft.com/office/officeart/2005/8/layout/hList7"/>
    <dgm:cxn modelId="{8994D20D-699B-6A45-8026-8CCE203E1BB5}" type="presOf" srcId="{73D947E0-108F-4D20-A71E-3CF329F97212}" destId="{7DA281F5-0265-2048-A63A-727E19796F79}" srcOrd="1" destOrd="0" presId="urn:microsoft.com/office/officeart/2005/8/layout/hList7"/>
    <dgm:cxn modelId="{14179811-FEF1-4459-AC97-0C0868E5EF7E}" type="presOf" srcId="{A8A406B2-0AA7-4598-BC1D-C06D306F72FA}" destId="{434ABADC-97F5-A547-823D-7594A86D79D3}" srcOrd="0" destOrd="2"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B77A6C2D-48DF-4FD7-95BE-69DB48B176EB}" type="presOf" srcId="{E957FD86-37CE-489A-9FE3-10F744EDD187}" destId="{AF3E8B43-0466-2941-94BF-5E057B356E82}" srcOrd="1" destOrd="2" presId="urn:microsoft.com/office/officeart/2005/8/layout/hList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B3B91242-A306-44B6-ABC2-B912933E8D78}" type="presOf" srcId="{A8A406B2-0AA7-4598-BC1D-C06D306F72FA}" destId="{BC636E4B-34B9-8543-A308-00E0D1B0D2F9}" srcOrd="1" destOrd="2"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0CC4674A-3CFF-44A4-8EE7-A2B91E6CDEC5}" srcId="{73D947E0-108F-4D20-A71E-3CF329F97212}" destId="{63A1CF41-819B-42BF-BDBF-4C490125B9E0}" srcOrd="2" destOrd="0" parTransId="{9E7B8FCA-1AEC-4508-B269-11A8434C4134}" sibTransId="{CA7F6786-F47E-4BEA-8DAB-1BBB44D56FED}"/>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4DDC8659-2217-451A-A9BE-8DBD243ABE21}" type="presOf" srcId="{63A1CF41-819B-42BF-BDBF-4C490125B9E0}" destId="{8F8B275D-8553-0846-A316-484B7B291C97}" srcOrd="0" destOrd="3" presId="urn:microsoft.com/office/officeart/2005/8/layout/hList7"/>
    <dgm:cxn modelId="{6872DB7C-37D7-4F17-9946-CAE05EFD4C2A}" srcId="{B1AFA1AF-0FF8-45B3-A6D0-0E255A2F637D}" destId="{D906F13B-5D97-4036-A12B-B83011671A37}" srcOrd="1" destOrd="0" parTransId="{D0CE74E8-2D9C-46C0-870A-7B31C56D58EA}" sibTransId="{1BB22FA0-178B-4CAA-833D-368DD09F9CA6}"/>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A4471C86-E69F-4B90-B466-E2E7CCFC6402}" type="presOf" srcId="{C4B7AC40-47FB-44A7-892C-0FE90CF4F79C}" destId="{8F8B275D-8553-0846-A316-484B7B291C97}" srcOrd="0" destOrd="2" presId="urn:microsoft.com/office/officeart/2005/8/layout/hList7"/>
    <dgm:cxn modelId="{2A504494-AC04-4283-9993-2CDAF46A68DE}" srcId="{E9682B4F-0217-4B50-923E-C104AA24290F}" destId="{A8A406B2-0AA7-4598-BC1D-C06D306F72FA}" srcOrd="1" destOrd="0" parTransId="{33BDDCB8-9D9E-4209-9380-8D15C9CF5417}" sibTransId="{7B78F5DB-70DB-4A59-8D90-76243F1088D2}"/>
    <dgm:cxn modelId="{C6485397-44AD-F347-A313-AE5F356648F1}" type="presOf" srcId="{50418D2B-9486-42DE-AFDD-1D31420040FF}" destId="{BA2077AD-A827-784F-87A6-E8E29A836D84}" srcOrd="1" destOrd="1" presId="urn:microsoft.com/office/officeart/2005/8/layout/hList7"/>
    <dgm:cxn modelId="{18CC3CA0-22F8-405F-9867-1BC4E98381B3}" type="presOf" srcId="{63A1CF41-819B-42BF-BDBF-4C490125B9E0}" destId="{7DA281F5-0265-2048-A63A-727E19796F79}" srcOrd="1" destOrd="3"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57247EC1-F3BC-4D7F-84C3-3070B29DB6F5}" type="presOf" srcId="{C4B7AC40-47FB-44A7-892C-0FE90CF4F79C}" destId="{7DA281F5-0265-2048-A63A-727E19796F79}" srcOrd="1" destOrd="2"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CC79CD-C075-422E-91AF-258D7191B17E}" srcId="{A2322D3A-7AC2-4C5C-9D7E-EAB2313D47D4}" destId="{E957FD86-37CE-489A-9FE3-10F744EDD187}" srcOrd="1" destOrd="0" parTransId="{3B462D3D-4D47-48F7-B539-B12BC029EEE3}" sibTransId="{ABDB2DF4-04FF-44EC-9CA7-C0C10C859FDA}"/>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16CA9CD7-4F9F-4749-A62F-BDEBA361CAF2}" type="presOf" srcId="{E957FD86-37CE-489A-9FE3-10F744EDD187}" destId="{73C20AF0-FA1E-3C4A-AD07-551A27BE2B92}" srcOrd="0" destOrd="2" presId="urn:microsoft.com/office/officeart/2005/8/layout/hList7"/>
    <dgm:cxn modelId="{F1B56DD8-8FEA-344A-B6E7-D10401E3F2E3}" type="presOf" srcId="{B8632E42-D7EB-4C31-877E-6F1B2801851A}" destId="{9BFD88E3-0F90-7143-8807-6B030CF54283}" srcOrd="0" destOrd="0" presId="urn:microsoft.com/office/officeart/2005/8/layout/hList7"/>
    <dgm:cxn modelId="{9E7214EF-7052-4985-A768-79BCBA0C3DC3}" type="presOf" srcId="{D906F13B-5D97-4036-A12B-B83011671A37}" destId="{BA2077AD-A827-784F-87A6-E8E29A836D84}"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34BD02FE-FDAB-441E-B63C-C89A22912F47}" srcId="{73D947E0-108F-4D20-A71E-3CF329F97212}" destId="{C4B7AC40-47FB-44A7-892C-0FE90CF4F79C}" srcOrd="1" destOrd="0" parTransId="{F69DCDCB-66E2-4328-90DD-F9C0240DBE02}" sibTransId="{A166E24A-C73F-4DDB-B42C-7DA7950DE663}"/>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75622" cy="4114057"/>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Segmentation</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Convert raw text into sentences</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List of Strings</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Sentence Tokenizer</a:t>
          </a:r>
        </a:p>
      </dsp:txBody>
      <dsp:txXfrm>
        <a:off x="0" y="1645622"/>
        <a:ext cx="1975622" cy="1645622"/>
      </dsp:txXfrm>
    </dsp:sp>
    <dsp:sp modelId="{A126BA88-D0F9-AF4A-A7BA-0638E32B45F8}">
      <dsp:nvSpPr>
        <dsp:cNvPr id="0" name=""/>
        <dsp:cNvSpPr/>
      </dsp:nvSpPr>
      <dsp:spPr>
        <a:xfrm>
          <a:off x="555541" y="499563"/>
          <a:ext cx="864540" cy="86454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2032342" y="0"/>
          <a:ext cx="1975622" cy="4114057"/>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Tokenization</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Identifies the work token from given sentence</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Provides a list of token as output</a:t>
          </a:r>
        </a:p>
      </dsp:txBody>
      <dsp:txXfrm>
        <a:off x="2032342" y="1645622"/>
        <a:ext cx="1975622" cy="1645622"/>
      </dsp:txXfrm>
    </dsp:sp>
    <dsp:sp modelId="{EFEB790C-BD5C-F54D-9993-F81422A8AD8E}">
      <dsp:nvSpPr>
        <dsp:cNvPr id="0" name=""/>
        <dsp:cNvSpPr/>
      </dsp:nvSpPr>
      <dsp:spPr>
        <a:xfrm>
          <a:off x="2590432" y="499563"/>
          <a:ext cx="864540" cy="86454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4073377" y="0"/>
          <a:ext cx="1975622" cy="4114057"/>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Tagging</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Assigns appropriate part of speech tag to each word</a:t>
          </a:r>
        </a:p>
        <a:p>
          <a:pPr marL="0" lvl="1" indent="-114300" algn="ctr" defTabSz="622300">
            <a:lnSpc>
              <a:spcPct val="90000"/>
            </a:lnSpc>
            <a:spcBef>
              <a:spcPct val="0"/>
            </a:spcBef>
            <a:spcAft>
              <a:spcPct val="15000"/>
            </a:spcAft>
            <a:buFont typeface="Arial" panose="020B0604020202020204" pitchFamily="34" charset="0"/>
            <a:buChar char="•"/>
          </a:pPr>
          <a:r>
            <a:rPr lang="en-US" sz="1400" kern="1200" dirty="0">
              <a:latin typeface="Tenorite" pitchFamily="2" charset="0"/>
            </a:rPr>
            <a:t>Extraction of nouns, adverbs, adjective.</a:t>
          </a:r>
        </a:p>
      </dsp:txBody>
      <dsp:txXfrm>
        <a:off x="4073377" y="1645622"/>
        <a:ext cx="1975622" cy="1645622"/>
      </dsp:txXfrm>
    </dsp:sp>
    <dsp:sp modelId="{CC076D56-4BB0-7246-9039-788AB439DAF0}">
      <dsp:nvSpPr>
        <dsp:cNvPr id="0" name=""/>
        <dsp:cNvSpPr/>
      </dsp:nvSpPr>
      <dsp:spPr>
        <a:xfrm>
          <a:off x="4625323" y="499563"/>
          <a:ext cx="864540" cy="86454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6104673" y="0"/>
          <a:ext cx="1975622" cy="4114057"/>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Entity Detection</a:t>
          </a:r>
        </a:p>
        <a:p>
          <a:pPr marL="0" lvl="1" indent="-114300" algn="ctr" defTabSz="622300" rtl="0">
            <a:lnSpc>
              <a:spcPct val="90000"/>
            </a:lnSpc>
            <a:spcBef>
              <a:spcPct val="0"/>
            </a:spcBef>
            <a:spcAft>
              <a:spcPct val="15000"/>
            </a:spcAft>
            <a:buFont typeface="Arial" panose="020B0604020202020204" pitchFamily="34" charset="0"/>
            <a:buChar char="•"/>
          </a:pPr>
          <a:r>
            <a:rPr lang="en-US" sz="1400" kern="1200" dirty="0">
              <a:latin typeface="Tenorite" pitchFamily="2" charset="0"/>
            </a:rPr>
            <a:t>Identification of predefined categories i.e., Person, location, quantities, organization.</a:t>
          </a:r>
        </a:p>
      </dsp:txBody>
      <dsp:txXfrm>
        <a:off x="6104673" y="1645622"/>
        <a:ext cx="1975622" cy="1645622"/>
      </dsp:txXfrm>
    </dsp:sp>
    <dsp:sp modelId="{FDF2BC93-305C-D94B-A6C2-ED9CE7F40C2F}">
      <dsp:nvSpPr>
        <dsp:cNvPr id="0" name=""/>
        <dsp:cNvSpPr/>
      </dsp:nvSpPr>
      <dsp:spPr>
        <a:xfrm>
          <a:off x="6660214" y="499563"/>
          <a:ext cx="864540" cy="86454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8139564" y="0"/>
          <a:ext cx="1975622" cy="4114057"/>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Relation Detection</a:t>
          </a:r>
        </a:p>
        <a:p>
          <a:pPr marL="0" lvl="1" indent="-114300" algn="ctr" defTabSz="622300" rtl="0">
            <a:lnSpc>
              <a:spcPct val="90000"/>
            </a:lnSpc>
            <a:spcBef>
              <a:spcPct val="0"/>
            </a:spcBef>
            <a:spcAft>
              <a:spcPct val="15000"/>
            </a:spcAft>
            <a:buFont typeface="Arial" panose="020B0604020202020204" pitchFamily="34" charset="0"/>
            <a:buChar char="•"/>
          </a:pPr>
          <a:r>
            <a:rPr lang="en-US" sz="1400" kern="1200" dirty="0">
              <a:latin typeface="Tenorite" pitchFamily="2" charset="0"/>
            </a:rPr>
            <a:t>Identifies the possible relation between two or more sentences</a:t>
          </a:r>
        </a:p>
        <a:p>
          <a:pPr marL="0" lvl="1" indent="-114300" algn="ctr" defTabSz="622300" rtl="0">
            <a:lnSpc>
              <a:spcPct val="90000"/>
            </a:lnSpc>
            <a:spcBef>
              <a:spcPct val="0"/>
            </a:spcBef>
            <a:spcAft>
              <a:spcPct val="15000"/>
            </a:spcAft>
            <a:buFont typeface="Arial" panose="020B0604020202020204" pitchFamily="34" charset="0"/>
            <a:buChar char="•"/>
          </a:pPr>
          <a:r>
            <a:rPr lang="en-US" sz="1400" kern="1200" dirty="0">
              <a:latin typeface="Tenorite" pitchFamily="2" charset="0"/>
            </a:rPr>
            <a:t>Replacement with proper nouns</a:t>
          </a:r>
        </a:p>
      </dsp:txBody>
      <dsp:txXfrm>
        <a:off x="8139564" y="1645622"/>
        <a:ext cx="1975622" cy="1645622"/>
      </dsp:txXfrm>
    </dsp:sp>
    <dsp:sp modelId="{916140F0-4F43-9F45-8310-FCCA12DDE514}">
      <dsp:nvSpPr>
        <dsp:cNvPr id="0" name=""/>
        <dsp:cNvSpPr/>
      </dsp:nvSpPr>
      <dsp:spPr>
        <a:xfrm>
          <a:off x="8695105" y="499563"/>
          <a:ext cx="864540" cy="86454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17635" y="3173988"/>
          <a:ext cx="9305972" cy="617108"/>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59406" y="1373823"/>
            <a:ext cx="7096933" cy="2387600"/>
          </a:xfrm>
        </p:spPr>
        <p:txBody>
          <a:bodyPr/>
          <a:lstStyle/>
          <a:p>
            <a:pPr algn="ctr"/>
            <a:r>
              <a:rPr lang="en-US" dirty="0"/>
              <a:t>Text Summarization Using NLP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207873" y="5735637"/>
            <a:ext cx="2924447" cy="535622"/>
          </a:xfrm>
        </p:spPr>
        <p:txBody>
          <a:bodyPr/>
          <a:lstStyle/>
          <a:p>
            <a:r>
              <a:rPr lang="en-US" dirty="0"/>
              <a:t>Abhishek Singh</a:t>
            </a:r>
          </a:p>
        </p:txBody>
      </p:sp>
      <p:sp>
        <p:nvSpPr>
          <p:cNvPr id="4" name="TextBox 3">
            <a:extLst>
              <a:ext uri="{FF2B5EF4-FFF2-40B4-BE49-F238E27FC236}">
                <a16:creationId xmlns:a16="http://schemas.microsoft.com/office/drawing/2014/main" id="{319545B9-79F1-858C-EAD7-97C0BEF5DDD7}"/>
              </a:ext>
            </a:extLst>
          </p:cNvPr>
          <p:cNvSpPr txBox="1"/>
          <p:nvPr/>
        </p:nvSpPr>
        <p:spPr>
          <a:xfrm>
            <a:off x="4207873" y="5282446"/>
            <a:ext cx="2695847" cy="400110"/>
          </a:xfrm>
          <a:prstGeom prst="rect">
            <a:avLst/>
          </a:prstGeom>
          <a:noFill/>
        </p:spPr>
        <p:txBody>
          <a:bodyPr wrap="square" rtlCol="0">
            <a:spAutoFit/>
          </a:bodyPr>
          <a:lstStyle/>
          <a:p>
            <a:r>
              <a:rPr lang="en-US" sz="2000" dirty="0"/>
              <a:t>Presented By.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18394" y="1503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26473" y="1018481"/>
            <a:ext cx="6010548" cy="808732"/>
          </a:xfrm>
        </p:spPr>
        <p:txBody>
          <a:bodyPr anchor="t">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417961" y="2161800"/>
            <a:ext cx="5844294" cy="3412736"/>
          </a:xfrm>
        </p:spPr>
        <p:txBody>
          <a:bodyPr vert="horz" lIns="91440" tIns="45720" rIns="91440" bIns="45720" rtlCol="0">
            <a:normAutofit fontScale="70000" lnSpcReduction="20000"/>
          </a:bodyPr>
          <a:lstStyle/>
          <a:p>
            <a:pPr>
              <a:lnSpc>
                <a:spcPct val="160000"/>
              </a:lnSpc>
            </a:pPr>
            <a:r>
              <a:rPr lang="en-US" dirty="0"/>
              <a:t>The goal of summarization is to produce a shorter version of a source tax by preserving the meaning and the key content of the original document.</a:t>
            </a:r>
          </a:p>
          <a:p>
            <a:pPr>
              <a:lnSpc>
                <a:spcPct val="160000"/>
              </a:lnSpc>
            </a:pPr>
            <a:r>
              <a:rPr lang="en-US" dirty="0"/>
              <a:t>A well written summary can be significance reduce the amount of work needed to digest large amount of text.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Text Summarization Using NPL</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pic>
        <p:nvPicPr>
          <p:cNvPr id="7" name="Picture 6" descr="Several papers with arrows pointing to a box&#10;&#10;Description automatically generated">
            <a:extLst>
              <a:ext uri="{FF2B5EF4-FFF2-40B4-BE49-F238E27FC236}">
                <a16:creationId xmlns:a16="http://schemas.microsoft.com/office/drawing/2014/main" id="{62A0841F-AA14-9EA1-A58E-1C503C3CA032}"/>
              </a:ext>
            </a:extLst>
          </p:cNvPr>
          <p:cNvPicPr>
            <a:picLocks noChangeAspect="1"/>
          </p:cNvPicPr>
          <p:nvPr/>
        </p:nvPicPr>
        <p:blipFill rotWithShape="1">
          <a:blip r:embed="rId2"/>
          <a:srcRect t="3501" r="-2" b="-2"/>
          <a:stretch/>
        </p:blipFill>
        <p:spPr>
          <a:xfrm>
            <a:off x="6152334" y="2017467"/>
            <a:ext cx="4794341" cy="3366815"/>
          </a:xfrm>
          <a:prstGeom prst="rect">
            <a:avLst/>
          </a:prstGeom>
          <a:noFill/>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Types of Text Summarization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659391"/>
            <a:ext cx="6245912" cy="1406101"/>
          </a:xfrm>
        </p:spPr>
        <p:txBody>
          <a:bodyPr vert="horz" lIns="91440" tIns="45720" rIns="91440" bIns="45720" rtlCol="0" anchor="t">
            <a:normAutofit/>
          </a:bodyPr>
          <a:lstStyle/>
          <a:p>
            <a:pPr marL="457200" indent="-457200">
              <a:buFont typeface="Arial" panose="020B0604020202020204" pitchFamily="34" charset="0"/>
              <a:buChar char="•"/>
            </a:pPr>
            <a:r>
              <a:rPr lang="en-US" dirty="0"/>
              <a:t>Extractive Summaries</a:t>
            </a:r>
          </a:p>
          <a:p>
            <a:pPr marL="457200" indent="-457200">
              <a:buFont typeface="Arial" panose="020B0604020202020204" pitchFamily="34" charset="0"/>
              <a:buChar char="•"/>
            </a:pPr>
            <a:r>
              <a:rPr lang="en-US" dirty="0"/>
              <a:t>Abstractive Summaries</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Extractive Summaries</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a:spcAft>
                <a:spcPts val="600"/>
              </a:spcAft>
            </a:pPr>
            <a:r>
              <a:rPr lang="en-US" dirty="0"/>
              <a:t>Text Summarization Using NPL</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17A116C9-4278-E423-63EA-19CA04F50FE1}"/>
              </a:ext>
            </a:extLst>
          </p:cNvPr>
          <p:cNvSpPr>
            <a:spLocks noGrp="1"/>
          </p:cNvSpPr>
          <p:nvPr>
            <p:ph idx="1"/>
          </p:nvPr>
        </p:nvSpPr>
        <p:spPr>
          <a:xfrm>
            <a:off x="1167492" y="2039436"/>
            <a:ext cx="9779182" cy="3366813"/>
          </a:xfrm>
        </p:spPr>
        <p:txBody>
          <a:bodyPr/>
          <a:lstStyle/>
          <a:p>
            <a:pPr marL="457200" indent="-457200">
              <a:buFont typeface="Arial" panose="020B0604020202020204" pitchFamily="34" charset="0"/>
              <a:buChar char="•"/>
            </a:pPr>
            <a:r>
              <a:rPr lang="en-US" dirty="0"/>
              <a:t>Extractive summaries are created by reusing portions (words, sentences, etc.) of the input text document</a:t>
            </a:r>
          </a:p>
          <a:p>
            <a:pPr marL="457200" indent="-457200">
              <a:buFont typeface="Arial" panose="020B0604020202020204" pitchFamily="34" charset="0"/>
              <a:buChar char="•"/>
            </a:pPr>
            <a:r>
              <a:rPr lang="en-US" dirty="0"/>
              <a:t>The System extracts text from the entire collection, without modifying the text document,</a:t>
            </a:r>
          </a:p>
          <a:p>
            <a:pPr marL="457200" indent="-457200">
              <a:buFont typeface="Arial" panose="020B0604020202020204" pitchFamily="34" charset="0"/>
              <a:buChar char="•"/>
            </a:pPr>
            <a:r>
              <a:rPr lang="en-US" dirty="0"/>
              <a:t>Most of the summarization research today is on extractive summarization.</a:t>
            </a:r>
            <a:endParaRPr lang="en-IN" dirty="0"/>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F5E8C15F-81C9-EA60-6ED3-6478E624A771}"/>
              </a:ext>
            </a:extLst>
          </p:cNvPr>
          <p:cNvSpPr>
            <a:spLocks noGrp="1"/>
          </p:cNvSpPr>
          <p:nvPr>
            <p:ph type="title"/>
          </p:nvPr>
        </p:nvSpPr>
        <p:spPr>
          <a:xfrm>
            <a:off x="1167492" y="381000"/>
            <a:ext cx="9779183" cy="1325563"/>
          </a:xfrm>
        </p:spPr>
        <p:txBody>
          <a:bodyPr/>
          <a:lstStyle/>
          <a:p>
            <a:r>
              <a:rPr lang="en-US" dirty="0"/>
              <a:t>Abstractive Summaries</a:t>
            </a:r>
          </a:p>
        </p:txBody>
      </p:sp>
      <p:sp>
        <p:nvSpPr>
          <p:cNvPr id="32" name="Content Placeholder 6">
            <a:extLst>
              <a:ext uri="{FF2B5EF4-FFF2-40B4-BE49-F238E27FC236}">
                <a16:creationId xmlns:a16="http://schemas.microsoft.com/office/drawing/2014/main" id="{BB0238E8-DA37-A496-D9D1-F3C7F1449AF5}"/>
              </a:ext>
            </a:extLst>
          </p:cNvPr>
          <p:cNvSpPr txBox="1">
            <a:spLocks/>
          </p:cNvSpPr>
          <p:nvPr/>
        </p:nvSpPr>
        <p:spPr>
          <a:xfrm>
            <a:off x="1167492" y="2213810"/>
            <a:ext cx="7928382" cy="352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Requires deep understanding and reasoning the text.</a:t>
            </a:r>
          </a:p>
          <a:p>
            <a:pPr marL="457200" indent="-457200"/>
            <a:r>
              <a:rPr lang="en-US" dirty="0"/>
              <a:t>It provides own summary over input text without using same word or sentence in the text.</a:t>
            </a:r>
          </a:p>
          <a:p>
            <a:pPr marL="457200" indent="-457200"/>
            <a:r>
              <a:rPr lang="en-US" dirty="0"/>
              <a:t>Determines the actual and short meaning of each element, such as word, sentences and paragraphs.</a:t>
            </a:r>
            <a:endParaRPr lang="en-IN" dirty="0"/>
          </a:p>
        </p:txBody>
      </p:sp>
    </p:spTree>
    <p:extLst>
      <p:ext uri="{BB962C8B-B14F-4D97-AF65-F5344CB8AC3E}">
        <p14:creationId xmlns:p14="http://schemas.microsoft.com/office/powerpoint/2010/main" val="83625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371013" y="543352"/>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914698" y="613451"/>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pPr>
              <a:spcAft>
                <a:spcPts val="600"/>
              </a:spcAft>
            </a:pPr>
            <a:r>
              <a:rPr lang="en-US" dirty="0"/>
              <a:t>Text Summarization Using NPL</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3" name="Title 1">
            <a:extLst>
              <a:ext uri="{FF2B5EF4-FFF2-40B4-BE49-F238E27FC236}">
                <a16:creationId xmlns:a16="http://schemas.microsoft.com/office/drawing/2014/main" id="{2CB666D1-8F07-F750-E573-FDB8FECF0C11}"/>
              </a:ext>
            </a:extLst>
          </p:cNvPr>
          <p:cNvSpPr txBox="1">
            <a:spLocks/>
          </p:cNvSpPr>
          <p:nvPr/>
        </p:nvSpPr>
        <p:spPr>
          <a:xfrm>
            <a:off x="2735310" y="1120280"/>
            <a:ext cx="7153548" cy="1094521"/>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dirty="0"/>
              <a:t>Natural Language Toolkit</a:t>
            </a:r>
          </a:p>
        </p:txBody>
      </p:sp>
      <p:sp>
        <p:nvSpPr>
          <p:cNvPr id="9" name="Content Placeholder 6">
            <a:extLst>
              <a:ext uri="{FF2B5EF4-FFF2-40B4-BE49-F238E27FC236}">
                <a16:creationId xmlns:a16="http://schemas.microsoft.com/office/drawing/2014/main" id="{F349B3AF-F844-8506-C21E-97C5C2453D92}"/>
              </a:ext>
            </a:extLst>
          </p:cNvPr>
          <p:cNvSpPr txBox="1">
            <a:spLocks/>
          </p:cNvSpPr>
          <p:nvPr/>
        </p:nvSpPr>
        <p:spPr>
          <a:xfrm>
            <a:off x="2347893" y="2631074"/>
            <a:ext cx="7928382" cy="3524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kern="1200" dirty="0">
                <a:solidFill>
                  <a:srgbClr val="FFFFFF"/>
                </a:solidFill>
                <a:effectLst/>
                <a:latin typeface="Tenorite" panose="00000500000000000000" pitchFamily="2" charset="0"/>
                <a:ea typeface="+mj-ea"/>
                <a:cs typeface="+mj-cs"/>
              </a:rPr>
              <a:t>Leading platform for building Python program to work with human language data.</a:t>
            </a:r>
          </a:p>
          <a:p>
            <a:pPr marL="457200" indent="-457200"/>
            <a:r>
              <a:rPr lang="en-US" kern="1200" dirty="0">
                <a:solidFill>
                  <a:srgbClr val="FFFFFF"/>
                </a:solidFill>
                <a:effectLst/>
                <a:latin typeface="Tenorite" panose="00000500000000000000" pitchFamily="2" charset="0"/>
                <a:ea typeface="+mj-ea"/>
                <a:cs typeface="+mj-cs"/>
              </a:rPr>
              <a:t>NLP is a filed of Computer Science, AI ( ML), linguistics Processing</a:t>
            </a:r>
          </a:p>
          <a:p>
            <a:pPr marL="457200" indent="-457200"/>
            <a:r>
              <a:rPr lang="en-US" kern="1200" dirty="0">
                <a:solidFill>
                  <a:srgbClr val="FFFFFF"/>
                </a:solidFill>
                <a:effectLst/>
                <a:latin typeface="Tenorite" panose="00000500000000000000" pitchFamily="2" charset="0"/>
                <a:ea typeface="+mj-ea"/>
                <a:cs typeface="+mj-cs"/>
              </a:rPr>
              <a:t>Interaction between Computer and Human (natural ) language</a:t>
            </a:r>
          </a:p>
          <a:p>
            <a:pPr marL="457200" indent="-457200"/>
            <a:r>
              <a:rPr lang="en-US" kern="1200" dirty="0">
                <a:solidFill>
                  <a:srgbClr val="FFFFFF"/>
                </a:solidFill>
                <a:effectLst/>
                <a:latin typeface="Tenorite" panose="00000500000000000000" pitchFamily="2" charset="0"/>
                <a:ea typeface="+mj-ea"/>
                <a:cs typeface="+mj-cs"/>
              </a:rPr>
              <a:t>IT provides suites of text processing libraries.</a:t>
            </a:r>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3" y="690020"/>
            <a:ext cx="9403625" cy="1020043"/>
          </a:xfrm>
        </p:spPr>
        <p:txBody>
          <a:bodyPr anchor="t">
            <a:normAutofit fontScale="90000"/>
          </a:bodyPr>
          <a:lstStyle/>
          <a:p>
            <a:r>
              <a:rPr lang="en-US" sz="4400" dirty="0"/>
              <a:t>NLTK Libraries used in summarization</a:t>
            </a:r>
          </a:p>
        </p:txBody>
      </p:sp>
      <p:sp>
        <p:nvSpPr>
          <p:cNvPr id="23" name="Content Placeholder 6">
            <a:extLst>
              <a:ext uri="{FF2B5EF4-FFF2-40B4-BE49-F238E27FC236}">
                <a16:creationId xmlns:a16="http://schemas.microsoft.com/office/drawing/2014/main" id="{6C1AC318-4ADD-402F-C7EA-83684BB7A70B}"/>
              </a:ext>
            </a:extLst>
          </p:cNvPr>
          <p:cNvSpPr>
            <a:spLocks noGrp="1"/>
          </p:cNvSpPr>
          <p:nvPr>
            <p:ph idx="1"/>
          </p:nvPr>
        </p:nvSpPr>
        <p:spPr>
          <a:xfrm>
            <a:off x="1167493" y="2017467"/>
            <a:ext cx="4794341" cy="3366815"/>
          </a:xfrm>
        </p:spPr>
        <p:txBody>
          <a:bodyPr>
            <a:normAutofit/>
          </a:bodyPr>
          <a:lstStyle/>
          <a:p>
            <a:pPr marL="457200" indent="-457200">
              <a:buFont typeface="Arial" panose="020B0604020202020204" pitchFamily="34" charset="0"/>
              <a:buChar char="•"/>
            </a:pPr>
            <a:r>
              <a:rPr lang="en-US" sz="2600"/>
              <a:t>Word Tokenizer</a:t>
            </a:r>
          </a:p>
          <a:p>
            <a:pPr marL="457200" indent="-457200">
              <a:buFont typeface="Arial" panose="020B0604020202020204" pitchFamily="34" charset="0"/>
              <a:buChar char="•"/>
            </a:pPr>
            <a:r>
              <a:rPr lang="en-US" sz="2600"/>
              <a:t>Sentence Tokenizer</a:t>
            </a:r>
          </a:p>
          <a:p>
            <a:pPr marL="457200" indent="-457200">
              <a:buFont typeface="Arial" panose="020B0604020202020204" pitchFamily="34" charset="0"/>
              <a:buChar char="•"/>
            </a:pPr>
            <a:r>
              <a:rPr lang="en-US" sz="2600" err="1"/>
              <a:t>Stopwords</a:t>
            </a:r>
            <a:endParaRPr lang="en-US" sz="2600"/>
          </a:p>
          <a:p>
            <a:pPr marL="457200" indent="-457200">
              <a:buFont typeface="Arial" panose="020B0604020202020204" pitchFamily="34" charset="0"/>
              <a:buChar char="•"/>
            </a:pPr>
            <a:r>
              <a:rPr lang="en-US" sz="2600" err="1"/>
              <a:t>BrautifulSoup</a:t>
            </a:r>
            <a:endParaRPr lang="en-US" sz="2600"/>
          </a:p>
          <a:p>
            <a:pPr marL="457200" indent="-457200">
              <a:buFont typeface="Arial" panose="020B0604020202020204" pitchFamily="34" charset="0"/>
              <a:buChar char="•"/>
            </a:pPr>
            <a:r>
              <a:rPr lang="en-US" sz="2600" err="1"/>
              <a:t>Numpy</a:t>
            </a:r>
            <a:r>
              <a:rPr lang="en-US" sz="2600"/>
              <a:t> Library</a:t>
            </a:r>
          </a:p>
          <a:p>
            <a:pPr marL="457200" indent="-457200">
              <a:buFont typeface="Arial" panose="020B0604020202020204" pitchFamily="34" charset="0"/>
              <a:buChar char="•"/>
            </a:pPr>
            <a:r>
              <a:rPr lang="en-US" sz="2600"/>
              <a:t>Tagging</a:t>
            </a:r>
          </a:p>
          <a:p>
            <a:pPr marL="457200" indent="-457200">
              <a:buFont typeface="Arial" panose="020B0604020202020204" pitchFamily="34" charset="0"/>
              <a:buChar char="•"/>
            </a:pPr>
            <a:r>
              <a:rPr lang="en-US" sz="2600"/>
              <a:t>Parsing</a:t>
            </a:r>
            <a:endParaRPr lang="en-IN" sz="260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Text Summarization Using NPL</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25" name="Picture 24">
            <a:extLst>
              <a:ext uri="{FF2B5EF4-FFF2-40B4-BE49-F238E27FC236}">
                <a16:creationId xmlns:a16="http://schemas.microsoft.com/office/drawing/2014/main" id="{C4D239ED-4262-0058-2148-85744B6DF5FB}"/>
              </a:ext>
            </a:extLst>
          </p:cNvPr>
          <p:cNvPicPr>
            <a:picLocks noChangeAspect="1"/>
          </p:cNvPicPr>
          <p:nvPr/>
        </p:nvPicPr>
        <p:blipFill rotWithShape="1">
          <a:blip r:embed="rId2"/>
          <a:srcRect l="9198" r="12124" b="-3"/>
          <a:stretch/>
        </p:blipFill>
        <p:spPr>
          <a:xfrm>
            <a:off x="5581650" y="1402660"/>
            <a:ext cx="5669825" cy="3981622"/>
          </a:xfrm>
          <a:prstGeom prst="rect">
            <a:avLst/>
          </a:prstGeom>
          <a:noFill/>
        </p:spPr>
      </p:pic>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825500" y="417342"/>
            <a:ext cx="9779183" cy="1325563"/>
          </a:xfrm>
        </p:spPr>
        <p:txBody>
          <a:bodyPr>
            <a:normAutofit/>
          </a:bodyPr>
          <a:lstStyle/>
          <a:p>
            <a:r>
              <a:rPr lang="en-US" dirty="0"/>
              <a:t>Summarization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544992845"/>
              </p:ext>
            </p:extLst>
          </p:nvPr>
        </p:nvGraphicFramePr>
        <p:xfrm>
          <a:off x="825500" y="1909368"/>
          <a:ext cx="10115187" cy="411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1665322" y="25222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3688404" y="25222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748797" y="2522847"/>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742687" y="25222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3080" y="25222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pPr>
              <a:spcAft>
                <a:spcPts val="600"/>
              </a:spcAft>
            </a:pPr>
            <a:r>
              <a:rPr lang="en-US" dirty="0"/>
              <a:t>Text Summarization Using NPL</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89692" y="431800"/>
            <a:ext cx="9779183" cy="1325563"/>
          </a:xfrm>
        </p:spPr>
        <p:txBody>
          <a:bodyPr/>
          <a:lstStyle/>
          <a:p>
            <a:r>
              <a:rPr lang="en-US" dirty="0"/>
              <a:t>Conclusion &amp; Scope</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Automatic Text Summarization has been shown to be useful for natural language processing tasks such as questioning answering or text classification and other related fields of computer science such as information retrieval and access time for information searching will be improved.</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a:spcAft>
                <a:spcPts val="600"/>
              </a:spcAft>
            </a:pPr>
            <a:r>
              <a:rPr lang="en-US" dirty="0"/>
              <a:t>Text Summarization Using NPL</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68</TotalTime>
  <Words>382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Text Summarization Using NLP</vt:lpstr>
      <vt:lpstr>Introduction</vt:lpstr>
      <vt:lpstr>Types of Text Summarization</vt:lpstr>
      <vt:lpstr>Extractive Summaries</vt:lpstr>
      <vt:lpstr>Abstractive Summaries</vt:lpstr>
      <vt:lpstr>PowerPoint Presentation</vt:lpstr>
      <vt:lpstr>NLTK Libraries used in summarization</vt:lpstr>
      <vt:lpstr>Summarization</vt:lpstr>
      <vt:lpstr>Conclusion &amp;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Using NLP</dc:title>
  <dc:creator>Abhishek Singh</dc:creator>
  <cp:lastModifiedBy>Abhishek Singh</cp:lastModifiedBy>
  <cp:revision>1</cp:revision>
  <dcterms:created xsi:type="dcterms:W3CDTF">2024-01-06T09:03:07Z</dcterms:created>
  <dcterms:modified xsi:type="dcterms:W3CDTF">2024-01-06T10:11:35Z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