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279" autoAdjust="0"/>
    <p:restoredTop sz="73146" autoAdjust="0"/>
  </p:normalViewPr>
  <p:slideViewPr>
    <p:cSldViewPr>
      <p:cViewPr varScale="1">
        <p:scale>
          <a:sx n="55" d="100"/>
          <a:sy n="55" d="100"/>
        </p:scale>
        <p:origin x="-9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and welcome, my name is Abhishek</a:t>
            </a:r>
            <a:r>
              <a:rPr lang="en-US" baseline="0" dirty="0" smtClean="0"/>
              <a:t> Singh</a:t>
            </a:r>
            <a:r>
              <a:rPr lang="en-US" dirty="0" smtClean="0"/>
              <a:t>  and today I will be presenting to you the results of the Data Analytics task.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to summarize:</a:t>
            </a:r>
          </a:p>
          <a:p>
            <a:pPr lvl="0"/>
            <a:endParaRPr lang="en-US" dirty="0" smtClean="0"/>
          </a:p>
          <a:p>
            <a:pPr lvl="0"/>
            <a:r>
              <a:rPr lang="en-US" dirty="0" smtClean="0"/>
              <a:t>We tackled this task and found the top 5 most popular categories as asked, but we also went one step further.</a:t>
            </a:r>
          </a:p>
          <a:p>
            <a:pPr lvl="0"/>
            <a:endParaRPr lang="en-US" dirty="0" smtClean="0"/>
          </a:p>
          <a:p>
            <a:pPr lvl="0"/>
            <a:r>
              <a:rPr lang="en-US" dirty="0" smtClean="0"/>
              <a:t>- We found that food and culture are the two most popular categories, suggesting that users like "real-life" content</a:t>
            </a:r>
          </a:p>
          <a:p>
            <a:pPr lvl="0"/>
            <a:r>
              <a:rPr lang="en-US" dirty="0" smtClean="0"/>
              <a:t>- We also found that soccer was the third most popular, perhaps due to the tournament coming up. This presents a massive opportunity for Social Buzz to ride on this global event, as all eyes will be on it as well as the players.</a:t>
            </a:r>
          </a:p>
          <a:p>
            <a:pPr lvl="0"/>
            <a:r>
              <a:rPr lang="en-US" dirty="0" smtClean="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and visualizations from our analysis.</a:t>
            </a:r>
          </a:p>
          <a:p>
            <a:pPr lvl="0"/>
            <a:endParaRPr lang="en-US" dirty="0" smtClean="0"/>
          </a:p>
          <a:p>
            <a:pPr lvl="0"/>
            <a:r>
              <a:rPr lang="en-US" dirty="0" smtClean="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 kick things off let me recap this engagement.</a:t>
            </a:r>
          </a:p>
          <a:p>
            <a:pPr lvl="0"/>
            <a:endParaRPr lang="en-US" dirty="0" smtClean="0"/>
          </a:p>
          <a:p>
            <a:pPr lvl="0"/>
            <a:r>
              <a:rPr lang="en-US" dirty="0" smtClean="0"/>
              <a:t>We, Accenture have embarked on a 3 month pilot with Social Buzz to focus on 3 main tasks, aligned with some of the biggest challenges that you're currently facing. </a:t>
            </a:r>
          </a:p>
          <a:p>
            <a:pPr lvl="0"/>
            <a:endParaRPr lang="en-US" dirty="0" smtClean="0"/>
          </a:p>
          <a:p>
            <a:pPr lvl="0"/>
            <a:r>
              <a:rPr lang="en-US" dirty="0" smtClean="0"/>
              <a:t>Social Buzz has reached huge scale in recent years to become recognized as a global unicorn company. We are here to help you manage this scale and to guide you in the right direction.</a:t>
            </a:r>
          </a:p>
          <a:p>
            <a:pPr lvl="0"/>
            <a:endParaRPr lang="en-US" dirty="0" smtClean="0"/>
          </a:p>
          <a:p>
            <a:pPr lvl="0"/>
            <a:r>
              <a:rPr lang="en-US" dirty="0" smtClean="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Focusing on the last point that I mentioned there, this is what the Data Analytics team has been specifically focused on.</a:t>
            </a:r>
          </a:p>
          <a:p>
            <a:pPr lvl="0"/>
            <a:endParaRPr lang="en-US" dirty="0" smtClean="0"/>
          </a:p>
          <a:p>
            <a:pPr lvl="0"/>
            <a:r>
              <a:rPr lang="en-US" dirty="0" smtClean="0"/>
              <a:t>Clearly with such grand scale, this comes with a lot of data and with such vast amounts of data comes challenges.</a:t>
            </a:r>
          </a:p>
          <a:p>
            <a:pPr lvl="0"/>
            <a:endParaRPr lang="en-US" dirty="0" smtClean="0"/>
          </a:p>
          <a:p>
            <a:pPr lvl="0"/>
            <a:r>
              <a:rPr lang="en-US" dirty="0" smtClean="0"/>
              <a:t>To give a background on how much data you've been creating:</a:t>
            </a:r>
          </a:p>
          <a:p>
            <a:pPr lvl="0"/>
            <a:r>
              <a:rPr lang="en-US" dirty="0" smtClean="0"/>
              <a:t>- You told us that your platform receives over 100000 posts per day which amounts to 36 500 000 posts every year, of which, this is all unstructured data making it very hard to make sense of.</a:t>
            </a:r>
          </a:p>
          <a:p>
            <a:pPr lvl="0"/>
            <a:endParaRPr lang="en-US" dirty="0" smtClean="0"/>
          </a:p>
          <a:p>
            <a:pPr lvl="0"/>
            <a:r>
              <a:rPr lang="en-US" dirty="0" smtClean="0"/>
              <a:t>In this day and age, content is king. Just look at some of the biggest platforms in the world, for example YouTube, </a:t>
            </a:r>
            <a:r>
              <a:rPr lang="en-US" dirty="0" err="1" smtClean="0"/>
              <a:t>Facebook</a:t>
            </a:r>
            <a:r>
              <a:rPr lang="en-US" dirty="0" smtClean="0"/>
              <a:t> and Netflix... they are all content businesses... </a:t>
            </a:r>
          </a:p>
          <a:p>
            <a:pPr lvl="0"/>
            <a:endParaRPr lang="en-US" dirty="0" smtClean="0"/>
          </a:p>
          <a:p>
            <a:pPr lvl="0"/>
            <a:r>
              <a:rPr lang="en-US" dirty="0" smtClean="0"/>
              <a:t>But how to capitalize on it when there is so much?</a:t>
            </a:r>
          </a:p>
          <a:p>
            <a:pPr lvl="0"/>
            <a:endParaRPr lang="en-US" dirty="0" smtClean="0"/>
          </a:p>
          <a:p>
            <a:pPr lvl="0"/>
            <a:r>
              <a:rPr lang="en-US" dirty="0" smtClean="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smtClean="0"/>
          </a:p>
          <a:p>
            <a:pPr lvl="0"/>
            <a:r>
              <a:rPr lang="en-US" dirty="0" smtClean="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smtClean="0"/>
          </a:p>
          <a:p>
            <a:pPr lvl="0"/>
            <a:r>
              <a:rPr lang="en-US" dirty="0" smtClean="0"/>
              <a:t>Marcus </a:t>
            </a:r>
            <a:r>
              <a:rPr lang="en-US" dirty="0" err="1" smtClean="0"/>
              <a:t>Rompton</a:t>
            </a:r>
            <a:r>
              <a:rPr lang="en-US" dirty="0" smtClean="0"/>
              <a:t>, a senior data expert has worked with the worlds biggest clients on solving their data problems and was heavily involved in the data engineering side of this project.</a:t>
            </a:r>
          </a:p>
          <a:p>
            <a:pPr lvl="0"/>
            <a:endParaRPr lang="en-US" dirty="0" smtClean="0"/>
          </a:p>
          <a:p>
            <a:pPr lvl="0"/>
            <a:r>
              <a:rPr lang="en-US" dirty="0" smtClean="0"/>
              <a:t>And finally myself, </a:t>
            </a:r>
            <a:r>
              <a:rPr lang="en-US" dirty="0" err="1" smtClean="0"/>
              <a:t>Abhishek</a:t>
            </a:r>
            <a:r>
              <a:rPr lang="en-US" dirty="0" smtClean="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So, how did we tackle this problem? </a:t>
            </a:r>
          </a:p>
          <a:p>
            <a:pPr lvl="0"/>
            <a:endParaRPr lang="en-US" dirty="0" smtClean="0"/>
          </a:p>
          <a:p>
            <a:pPr lvl="0"/>
            <a:r>
              <a:rPr lang="en-US" dirty="0" smtClean="0"/>
              <a:t>Well, we approached it in 5 steps:</a:t>
            </a:r>
          </a:p>
          <a:p>
            <a:pPr lvl="0"/>
            <a:endParaRPr lang="en-US" dirty="0" smtClean="0"/>
          </a:p>
          <a:p>
            <a:pPr lvl="0"/>
            <a:r>
              <a:rPr lang="en-US" dirty="0" smtClean="0"/>
              <a:t>1. Data understanding - the key to success on any data project is to understand the data in detail. So we took the time to understand the data model and domain of your business.</a:t>
            </a:r>
          </a:p>
          <a:p>
            <a:pPr lvl="0"/>
            <a:r>
              <a:rPr lang="en-US" dirty="0" smtClean="0"/>
              <a:t>2. Data extraction - after understanding your business, we then architected what an ideal dataset should look like for this problem and extracted it from the relevant data sources.</a:t>
            </a:r>
          </a:p>
          <a:p>
            <a:pPr lvl="0"/>
            <a:r>
              <a:rPr lang="en-US" dirty="0" smtClean="0"/>
              <a:t>3. After extracting the raw data, we needed to process and model this data into a dataset that can precisely answer the business questions and produce analytics.</a:t>
            </a:r>
          </a:p>
          <a:p>
            <a:pPr lvl="0"/>
            <a:r>
              <a:rPr lang="en-US" dirty="0" smtClean="0"/>
              <a:t>4. With our new dataset, we used our analytical expertise to uncover insights from this dataset and to produce visualizations to describe the insights.</a:t>
            </a:r>
          </a:p>
          <a:p>
            <a:pPr lvl="0"/>
            <a:r>
              <a:rPr lang="en-US" dirty="0" smtClean="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 you had a total of 16 unique categories of posts across your sample dataset. This includes things such as Food, Culture and Sport.</a:t>
            </a:r>
          </a:p>
          <a:p>
            <a:pPr lvl="0"/>
            <a:endParaRPr lang="en-US" dirty="0" smtClean="0"/>
          </a:p>
          <a:p>
            <a:pPr lvl="0"/>
            <a:r>
              <a:rPr lang="en-US" dirty="0" smtClean="0"/>
              <a:t>As well as this, there was 1091 posts from just the Food category alone! People obviously really like food!</a:t>
            </a:r>
          </a:p>
          <a:p>
            <a:pPr lvl="0"/>
            <a:endParaRPr lang="en-US" dirty="0" smtClean="0"/>
          </a:p>
          <a:p>
            <a:pPr lvl="0"/>
            <a:r>
              <a:rPr lang="en-US" dirty="0" smtClean="0"/>
              <a:t>And also the most common month for users to post within was December, since this is such a seasonal month with so many holidays and events, this is interesting to know that people are most active during this month!</a:t>
            </a:r>
          </a:p>
          <a:p>
            <a:pPr lvl="0"/>
            <a:endParaRPr lang="en-US" dirty="0" smtClean="0"/>
          </a:p>
          <a:p>
            <a:pPr lvl="0"/>
            <a:r>
              <a:rPr lang="en-US" dirty="0" smtClean="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our analysis you can see that the top 5 most popular categories of posts were food, culture, soccer, cooking and animals in descending order.</a:t>
            </a:r>
          </a:p>
          <a:p>
            <a:pPr lvl="0"/>
            <a:endParaRPr lang="en-US" dirty="0" smtClean="0"/>
          </a:p>
          <a:p>
            <a:pPr lvl="0"/>
            <a:r>
              <a:rPr lang="en-US" dirty="0" smtClean="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smtClean="0"/>
          </a:p>
          <a:p>
            <a:pPr lvl="0"/>
            <a:r>
              <a:rPr lang="en-US" dirty="0" smtClean="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Additionally, you can see from this chart the % split of popularity between the top 5 categories. There is not much difference between each of them, food only outperforms culture by 0.4% within the top 5.</a:t>
            </a:r>
          </a:p>
          <a:p>
            <a:pPr lvl="0"/>
            <a:endParaRPr lang="en-US" dirty="0" smtClean="0"/>
          </a:p>
          <a:p>
            <a:pPr lvl="0"/>
            <a:r>
              <a:rPr lang="en-US" dirty="0" smtClean="0"/>
              <a:t>However the difference between the 4th most popular, cooking, and the 5th most popular, animals, is much larger at 1.3%</a:t>
            </a:r>
          </a:p>
          <a:p>
            <a:pPr lvl="0"/>
            <a:endParaRPr lang="en-US" dirty="0" smtClean="0"/>
          </a:p>
          <a:p>
            <a:pPr lvl="0"/>
            <a:r>
              <a:rPr lang="en-US" dirty="0" smtClean="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8"/>
            <a:ext cx="5482998" cy="2846933"/>
          </a:xfrm>
          <a:prstGeom prst="rect">
            <a:avLst/>
          </a:prstGeom>
        </p:spPr>
        <p:txBody>
          <a:bodyPr wrap="square" lIns="0" tIns="0" rIns="0" bIns="0" rtlCol="0" anchor="t">
            <a:spAutoFit/>
          </a:bodyPr>
          <a:lstStyle/>
          <a:p>
            <a:pPr algn="ctr">
              <a:lnSpc>
                <a:spcPts val="11059"/>
              </a:lnSpc>
            </a:pPr>
            <a:r>
              <a:rPr lang="en-US" sz="6600" b="1" spc="-105" dirty="0" smtClean="0">
                <a:solidFill>
                  <a:schemeClr val="tx1">
                    <a:lumMod val="95000"/>
                    <a:lumOff val="5000"/>
                  </a:schemeClr>
                </a:solidFill>
                <a:latin typeface="Graphik Regular" panose="020B0503030202060203" pitchFamily="34" charset="0"/>
              </a:rPr>
              <a:t>SOCIAL BUZZ</a:t>
            </a:r>
          </a:p>
          <a:p>
            <a:pPr algn="ctr">
              <a:lnSpc>
                <a:spcPts val="11059"/>
              </a:lnSpc>
            </a:pPr>
            <a:r>
              <a:rPr lang="en-US" sz="4800" spc="-105" dirty="0" smtClean="0">
                <a:solidFill>
                  <a:srgbClr val="FFFFFF"/>
                </a:solidFill>
                <a:latin typeface="Graphik Regular" panose="020B0503030202060203" pitchFamily="34" charset="0"/>
              </a:rPr>
              <a:t>Data Analysis</a:t>
            </a:r>
            <a:endParaRPr lang="en-US" sz="48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p:cNvSpPr txBox="1"/>
          <p:nvPr/>
        </p:nvSpPr>
        <p:spPr>
          <a:xfrm>
            <a:off x="10972800" y="2171700"/>
            <a:ext cx="6858000" cy="1477328"/>
          </a:xfrm>
          <a:prstGeom prst="rect">
            <a:avLst/>
          </a:prstGeom>
          <a:noFill/>
        </p:spPr>
        <p:txBody>
          <a:bodyPr wrap="square" rtlCol="0">
            <a:spAutoFit/>
          </a:bodyPr>
          <a:lstStyle/>
          <a:p>
            <a:r>
              <a:rPr lang="en-US" b="1" dirty="0" smtClean="0"/>
              <a:t>ANALYSIS</a:t>
            </a:r>
          </a:p>
          <a:p>
            <a:endParaRPr lang="en-US" dirty="0" smtClean="0"/>
          </a:p>
          <a:p>
            <a:pPr algn="just"/>
            <a:r>
              <a:rPr lang="en-US" dirty="0" smtClean="0"/>
              <a:t>Science and Technology  are the most popular categories of content showing that people enjoy “real-life” and “factual” content the most.</a:t>
            </a:r>
            <a:endParaRPr lang="en-IN" dirty="0" smtClean="0"/>
          </a:p>
          <a:p>
            <a:endParaRPr lang="en-US" dirty="0"/>
          </a:p>
        </p:txBody>
      </p:sp>
      <p:sp>
        <p:nvSpPr>
          <p:cNvPr id="27" name="TextBox 26"/>
          <p:cNvSpPr txBox="1"/>
          <p:nvPr/>
        </p:nvSpPr>
        <p:spPr>
          <a:xfrm>
            <a:off x="10972800" y="4838700"/>
            <a:ext cx="5486400" cy="2031325"/>
          </a:xfrm>
          <a:prstGeom prst="rect">
            <a:avLst/>
          </a:prstGeom>
          <a:noFill/>
        </p:spPr>
        <p:txBody>
          <a:bodyPr wrap="square" rtlCol="0">
            <a:spAutoFit/>
          </a:bodyPr>
          <a:lstStyle/>
          <a:p>
            <a:r>
              <a:rPr lang="en-US" b="1" dirty="0" smtClean="0"/>
              <a:t>INSIGHT</a:t>
            </a:r>
          </a:p>
          <a:p>
            <a:endParaRPr lang="en-US" dirty="0" smtClean="0"/>
          </a:p>
          <a:p>
            <a:pPr algn="just"/>
            <a:r>
              <a:rPr lang="en-US" dirty="0" smtClean="0"/>
              <a:t>Food is a common theme with the top 5 Categories with “Science” ranking the highest. This may give an indication to the audience within your user base. You could use the insight to create a campaign and work with healthy eating brands to boots user engagement</a:t>
            </a:r>
            <a:endParaRPr lang="en-US" dirty="0"/>
          </a:p>
        </p:txBody>
      </p:sp>
      <p:sp>
        <p:nvSpPr>
          <p:cNvPr id="28" name="TextBox 27"/>
          <p:cNvSpPr txBox="1"/>
          <p:nvPr/>
        </p:nvSpPr>
        <p:spPr>
          <a:xfrm>
            <a:off x="10972800" y="7581900"/>
            <a:ext cx="6477000" cy="1754326"/>
          </a:xfrm>
          <a:prstGeom prst="rect">
            <a:avLst/>
          </a:prstGeom>
          <a:noFill/>
        </p:spPr>
        <p:txBody>
          <a:bodyPr wrap="square" rtlCol="0">
            <a:spAutoFit/>
          </a:bodyPr>
          <a:lstStyle/>
          <a:p>
            <a:r>
              <a:rPr lang="en-US" b="1" dirty="0" smtClean="0"/>
              <a:t>NEXT STEPS</a:t>
            </a:r>
          </a:p>
          <a:p>
            <a:endParaRPr lang="en-US" dirty="0" smtClean="0"/>
          </a:p>
          <a:p>
            <a:pPr algn="just"/>
            <a:r>
              <a:rPr lang="en-US" dirty="0" smtClean="0"/>
              <a:t>This  ad-hoc analysis is insightful, but it’s time to take this analysis into large scale production for real-time understanding of your business. We can show you how to do this.</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5562600" y="1943100"/>
            <a:ext cx="10726579" cy="6338316"/>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991600" y="2857500"/>
            <a:ext cx="6858000" cy="3416320"/>
          </a:xfrm>
          <a:prstGeom prst="rect">
            <a:avLst/>
          </a:prstGeom>
          <a:noFill/>
        </p:spPr>
        <p:txBody>
          <a:bodyPr wrap="square" rtlCol="0">
            <a:spAutoFit/>
          </a:bodyPr>
          <a:lstStyle/>
          <a:p>
            <a:r>
              <a:rPr lang="en-US" sz="2400" b="1" dirty="0" smtClean="0"/>
              <a:t>Social Buzz </a:t>
            </a:r>
            <a:r>
              <a:rPr lang="en-US" sz="2400" dirty="0" smtClean="0"/>
              <a:t>is a fast growing technology unicorn that need to adapt quickly to it’s global scale.</a:t>
            </a:r>
          </a:p>
          <a:p>
            <a:r>
              <a:rPr lang="en-US" sz="2400" dirty="0" smtClean="0"/>
              <a:t>Accenture has begun a 3 month POC focusing on these tasks:</a:t>
            </a:r>
          </a:p>
          <a:p>
            <a:endParaRPr lang="en-US" sz="2400" dirty="0" smtClean="0"/>
          </a:p>
          <a:p>
            <a:pPr marL="342900" indent="-342900">
              <a:buFont typeface="Arial" panose="020B0604020202020204" pitchFamily="34" charset="0"/>
              <a:buChar char="•"/>
            </a:pPr>
            <a:r>
              <a:rPr lang="en-US" sz="2400" dirty="0" smtClean="0"/>
              <a:t>An audit of Social Buzz’s  big data practice </a:t>
            </a:r>
          </a:p>
          <a:p>
            <a:pPr marL="342900" indent="-342900">
              <a:buFont typeface="Arial" panose="020B0604020202020204" pitchFamily="34" charset="0"/>
              <a:buChar char="•"/>
            </a:pPr>
            <a:r>
              <a:rPr lang="en-US" sz="2400" dirty="0" smtClean="0"/>
              <a:t>Recommendations for a successful IPO</a:t>
            </a:r>
          </a:p>
          <a:p>
            <a:pPr marL="342900" indent="-342900">
              <a:buFont typeface="Arial" panose="020B0604020202020204" pitchFamily="34" charset="0"/>
              <a:buChar char="•"/>
            </a:pPr>
            <a:r>
              <a:rPr lang="en-US" sz="2400" dirty="0" smtClean="0"/>
              <a:t>Analysis to find Social Buzz’s top 5 most popular categories of content</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0" y="266700"/>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286000" y="4914900"/>
            <a:ext cx="6934200" cy="4062651"/>
          </a:xfrm>
          <a:prstGeom prst="rect">
            <a:avLst/>
          </a:prstGeom>
          <a:noFill/>
        </p:spPr>
        <p:txBody>
          <a:bodyPr wrap="square" rtlCol="0">
            <a:spAutoFit/>
          </a:bodyPr>
          <a:lstStyle/>
          <a:p>
            <a:r>
              <a:rPr lang="en-US" sz="3200" dirty="0" smtClean="0">
                <a:solidFill>
                  <a:schemeClr val="bg1"/>
                </a:solidFill>
              </a:rPr>
              <a:t>Over </a:t>
            </a:r>
            <a:r>
              <a:rPr lang="en-US" sz="3200" u="sng" dirty="0" smtClean="0">
                <a:solidFill>
                  <a:schemeClr val="bg1"/>
                </a:solidFill>
              </a:rPr>
              <a:t>100000</a:t>
            </a:r>
            <a:r>
              <a:rPr lang="en-US" sz="3200" dirty="0" smtClean="0">
                <a:solidFill>
                  <a:schemeClr val="bg1"/>
                </a:solidFill>
              </a:rPr>
              <a:t> posts per day</a:t>
            </a:r>
          </a:p>
          <a:p>
            <a:endParaRPr lang="en-US" sz="3200" dirty="0" smtClean="0">
              <a:solidFill>
                <a:schemeClr val="bg1"/>
              </a:solidFill>
            </a:endParaRPr>
          </a:p>
          <a:p>
            <a:r>
              <a:rPr lang="en-US" sz="3200" u="sng" dirty="0" smtClean="0">
                <a:solidFill>
                  <a:schemeClr val="bg1"/>
                </a:solidFill>
              </a:rPr>
              <a:t>36,500,000 </a:t>
            </a:r>
            <a:r>
              <a:rPr lang="en-US" sz="3200" dirty="0" smtClean="0">
                <a:solidFill>
                  <a:schemeClr val="bg1"/>
                </a:solidFill>
              </a:rPr>
              <a:t>pieces of content per year!</a:t>
            </a:r>
          </a:p>
          <a:p>
            <a:endParaRPr lang="en-US" sz="3200" dirty="0" smtClean="0">
              <a:solidFill>
                <a:schemeClr val="bg1"/>
              </a:solidFill>
            </a:endParaRPr>
          </a:p>
          <a:p>
            <a:endParaRPr lang="en-US" sz="3200" dirty="0" smtClean="0">
              <a:solidFill>
                <a:schemeClr val="bg1"/>
              </a:solidFill>
            </a:endParaRPr>
          </a:p>
          <a:p>
            <a:r>
              <a:rPr lang="en-US" sz="2000" dirty="0" smtClean="0">
                <a:solidFill>
                  <a:schemeClr val="bg1"/>
                </a:solidFill>
              </a:rPr>
              <a:t>But how to Capitalize on it when there is so much?</a:t>
            </a:r>
          </a:p>
          <a:p>
            <a:endParaRPr lang="en-US" sz="2000" dirty="0" smtClean="0">
              <a:solidFill>
                <a:schemeClr val="bg1"/>
              </a:solidFill>
            </a:endParaRPr>
          </a:p>
          <a:p>
            <a:r>
              <a:rPr lang="en-US" sz="2000" u="sng" dirty="0" smtClean="0">
                <a:solidFill>
                  <a:schemeClr val="bg1"/>
                </a:solidFill>
              </a:rPr>
              <a:t>Analysis to find Social Buzz’s top 5 most popular categories of content</a:t>
            </a:r>
            <a:endParaRPr lang="en-IN" sz="2000" u="sng" dirty="0" smtClean="0">
              <a:solidFill>
                <a:schemeClr val="bg1"/>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28"/>
          <p:cNvGrpSpPr>
            <a:grpSpLocks noChangeAspect="1"/>
          </p:cNvGrpSpPr>
          <p:nvPr/>
        </p:nvGrpSpPr>
        <p:grpSpPr>
          <a:xfrm>
            <a:off x="11419219" y="6931132"/>
            <a:ext cx="2174041" cy="2165548"/>
            <a:chOff x="0" y="0"/>
            <a:chExt cx="6502400" cy="6477000"/>
          </a:xfrm>
        </p:grpSpPr>
        <p:sp>
          <p:nvSpPr>
            <p:cNvPr id="33"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4"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5" name="TextBox 34"/>
          <p:cNvSpPr txBox="1"/>
          <p:nvPr/>
        </p:nvSpPr>
        <p:spPr>
          <a:xfrm>
            <a:off x="14478000" y="1562100"/>
            <a:ext cx="2819400" cy="738664"/>
          </a:xfrm>
          <a:prstGeom prst="rect">
            <a:avLst/>
          </a:prstGeom>
          <a:noFill/>
        </p:spPr>
        <p:txBody>
          <a:bodyPr wrap="square" rtlCol="0">
            <a:spAutoFit/>
          </a:bodyPr>
          <a:lstStyle/>
          <a:p>
            <a:r>
              <a:rPr lang="en-US" sz="2400" b="1" dirty="0" smtClean="0"/>
              <a:t>ANDREW FLEMING</a:t>
            </a:r>
          </a:p>
          <a:p>
            <a:r>
              <a:rPr lang="en-US" dirty="0" smtClean="0"/>
              <a:t>Chief Technology Architect</a:t>
            </a:r>
            <a:endParaRPr lang="en-IN" dirty="0"/>
          </a:p>
        </p:txBody>
      </p:sp>
      <p:sp>
        <p:nvSpPr>
          <p:cNvPr id="36" name="TextBox 35"/>
          <p:cNvSpPr txBox="1"/>
          <p:nvPr/>
        </p:nvSpPr>
        <p:spPr>
          <a:xfrm>
            <a:off x="14554200" y="4381500"/>
            <a:ext cx="3048000" cy="738664"/>
          </a:xfrm>
          <a:prstGeom prst="rect">
            <a:avLst/>
          </a:prstGeom>
          <a:noFill/>
        </p:spPr>
        <p:txBody>
          <a:bodyPr wrap="square" rtlCol="0">
            <a:spAutoFit/>
          </a:bodyPr>
          <a:lstStyle/>
          <a:p>
            <a:r>
              <a:rPr lang="en-US" sz="2400" b="1" dirty="0" smtClean="0"/>
              <a:t>MARCUS ROMPTON</a:t>
            </a:r>
          </a:p>
          <a:p>
            <a:r>
              <a:rPr lang="en-US" dirty="0" smtClean="0"/>
              <a:t>Senior Principal</a:t>
            </a:r>
            <a:endParaRPr lang="en-IN" dirty="0"/>
          </a:p>
        </p:txBody>
      </p:sp>
      <p:sp>
        <p:nvSpPr>
          <p:cNvPr id="37" name="TextBox 36"/>
          <p:cNvSpPr txBox="1"/>
          <p:nvPr/>
        </p:nvSpPr>
        <p:spPr>
          <a:xfrm>
            <a:off x="14706600" y="7581900"/>
            <a:ext cx="3048000" cy="1015663"/>
          </a:xfrm>
          <a:prstGeom prst="rect">
            <a:avLst/>
          </a:prstGeom>
          <a:noFill/>
        </p:spPr>
        <p:txBody>
          <a:bodyPr wrap="square" rtlCol="0">
            <a:spAutoFit/>
          </a:bodyPr>
          <a:lstStyle/>
          <a:p>
            <a:r>
              <a:rPr lang="en-US" sz="2400" b="1" dirty="0" smtClean="0"/>
              <a:t>ABHISHEK SINGH</a:t>
            </a:r>
            <a:endParaRPr lang="en-US" sz="2400" b="1" dirty="0" smtClean="0"/>
          </a:p>
          <a:p>
            <a:r>
              <a:rPr lang="en-US" dirty="0" smtClean="0"/>
              <a:t>Data Analyst</a:t>
            </a: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038600" y="1638300"/>
            <a:ext cx="4495800" cy="800219"/>
          </a:xfrm>
          <a:prstGeom prst="rect">
            <a:avLst/>
          </a:prstGeom>
          <a:noFill/>
        </p:spPr>
        <p:txBody>
          <a:bodyPr wrap="square" rtlCol="0">
            <a:spAutoFit/>
          </a:bodyPr>
          <a:lstStyle/>
          <a:p>
            <a:r>
              <a:rPr lang="en-US" sz="2800" b="1" dirty="0" smtClean="0"/>
              <a:t>Data Understanding</a:t>
            </a:r>
            <a:endParaRPr lang="en-IN" sz="2800" b="1" dirty="0" smtClean="0"/>
          </a:p>
          <a:p>
            <a:endParaRPr lang="en-US" dirty="0"/>
          </a:p>
        </p:txBody>
      </p:sp>
      <p:sp>
        <p:nvSpPr>
          <p:cNvPr id="41" name="TextBox 40"/>
          <p:cNvSpPr txBox="1"/>
          <p:nvPr/>
        </p:nvSpPr>
        <p:spPr>
          <a:xfrm>
            <a:off x="5943600" y="3086100"/>
            <a:ext cx="4495800" cy="800219"/>
          </a:xfrm>
          <a:prstGeom prst="rect">
            <a:avLst/>
          </a:prstGeom>
          <a:noFill/>
        </p:spPr>
        <p:txBody>
          <a:bodyPr wrap="square" rtlCol="0">
            <a:spAutoFit/>
          </a:bodyPr>
          <a:lstStyle/>
          <a:p>
            <a:r>
              <a:rPr lang="en-US" sz="2800" b="1" dirty="0" smtClean="0"/>
              <a:t>Data Cleaning</a:t>
            </a:r>
            <a:endParaRPr lang="en-IN" sz="2800" b="1" dirty="0" smtClean="0"/>
          </a:p>
          <a:p>
            <a:endParaRPr lang="en-US" dirty="0"/>
          </a:p>
        </p:txBody>
      </p:sp>
      <p:sp>
        <p:nvSpPr>
          <p:cNvPr id="42" name="TextBox 41"/>
          <p:cNvSpPr txBox="1"/>
          <p:nvPr/>
        </p:nvSpPr>
        <p:spPr>
          <a:xfrm>
            <a:off x="7772400" y="4686300"/>
            <a:ext cx="4114800" cy="800219"/>
          </a:xfrm>
          <a:prstGeom prst="rect">
            <a:avLst/>
          </a:prstGeom>
          <a:noFill/>
        </p:spPr>
        <p:txBody>
          <a:bodyPr wrap="square" rtlCol="0">
            <a:spAutoFit/>
          </a:bodyPr>
          <a:lstStyle/>
          <a:p>
            <a:r>
              <a:rPr lang="en-US" sz="2800" b="1" dirty="0" smtClean="0"/>
              <a:t>Data </a:t>
            </a:r>
            <a:r>
              <a:rPr lang="en-US" sz="2800" b="1" dirty="0" smtClean="0"/>
              <a:t>Modeling</a:t>
            </a:r>
            <a:endParaRPr lang="en-IN" sz="2800" b="1" dirty="0" smtClean="0"/>
          </a:p>
          <a:p>
            <a:endParaRPr lang="en-US" dirty="0"/>
          </a:p>
        </p:txBody>
      </p:sp>
      <p:sp>
        <p:nvSpPr>
          <p:cNvPr id="43" name="TextBox 42"/>
          <p:cNvSpPr txBox="1"/>
          <p:nvPr/>
        </p:nvSpPr>
        <p:spPr>
          <a:xfrm>
            <a:off x="9753600" y="6286500"/>
            <a:ext cx="3276600" cy="800219"/>
          </a:xfrm>
          <a:prstGeom prst="rect">
            <a:avLst/>
          </a:prstGeom>
          <a:noFill/>
        </p:spPr>
        <p:txBody>
          <a:bodyPr wrap="square" rtlCol="0">
            <a:spAutoFit/>
          </a:bodyPr>
          <a:lstStyle/>
          <a:p>
            <a:r>
              <a:rPr lang="en-US" sz="2800" b="1" dirty="0" smtClean="0"/>
              <a:t>Data Analysis</a:t>
            </a:r>
            <a:endParaRPr lang="en-IN" sz="2800" b="1" dirty="0" smtClean="0"/>
          </a:p>
          <a:p>
            <a:endParaRPr lang="en-US" dirty="0"/>
          </a:p>
        </p:txBody>
      </p:sp>
      <p:sp>
        <p:nvSpPr>
          <p:cNvPr id="44" name="TextBox 43"/>
          <p:cNvSpPr txBox="1"/>
          <p:nvPr/>
        </p:nvSpPr>
        <p:spPr>
          <a:xfrm>
            <a:off x="11658600" y="8039100"/>
            <a:ext cx="3886200" cy="800219"/>
          </a:xfrm>
          <a:prstGeom prst="rect">
            <a:avLst/>
          </a:prstGeom>
          <a:noFill/>
        </p:spPr>
        <p:txBody>
          <a:bodyPr wrap="square" rtlCol="0">
            <a:spAutoFit/>
          </a:bodyPr>
          <a:lstStyle/>
          <a:p>
            <a:r>
              <a:rPr lang="en-US" sz="2800" b="1" dirty="0" smtClean="0"/>
              <a:t>Uncover Insights</a:t>
            </a:r>
            <a:endParaRPr lang="en-IN" sz="2800"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2514600" y="4152900"/>
            <a:ext cx="2209800" cy="1877437"/>
          </a:xfrm>
          <a:prstGeom prst="rect">
            <a:avLst/>
          </a:prstGeom>
          <a:noFill/>
        </p:spPr>
        <p:txBody>
          <a:bodyPr wrap="square" rtlCol="0">
            <a:spAutoFit/>
          </a:bodyPr>
          <a:lstStyle/>
          <a:p>
            <a:pPr algn="ctr"/>
            <a:r>
              <a:rPr lang="en-US" sz="4800" dirty="0" smtClean="0">
                <a:solidFill>
                  <a:srgbClr val="A100FF"/>
                </a:solidFill>
              </a:rPr>
              <a:t>16</a:t>
            </a:r>
          </a:p>
          <a:p>
            <a:pPr algn="ctr"/>
            <a:endParaRPr lang="en-US" sz="2000" dirty="0" smtClean="0"/>
          </a:p>
          <a:p>
            <a:pPr algn="ctr"/>
            <a:r>
              <a:rPr lang="en-US" sz="2400" dirty="0" smtClean="0"/>
              <a:t>Unique Categorie</a:t>
            </a:r>
            <a:r>
              <a:rPr lang="en-US" sz="2000" dirty="0" smtClean="0"/>
              <a:t>s</a:t>
            </a:r>
            <a:endParaRPr lang="en-IN" sz="2000" dirty="0"/>
          </a:p>
        </p:txBody>
      </p:sp>
      <p:sp>
        <p:nvSpPr>
          <p:cNvPr id="15" name="TextBox 14"/>
          <p:cNvSpPr txBox="1"/>
          <p:nvPr/>
        </p:nvSpPr>
        <p:spPr>
          <a:xfrm>
            <a:off x="7467600" y="4152900"/>
            <a:ext cx="2209800" cy="1754326"/>
          </a:xfrm>
          <a:prstGeom prst="rect">
            <a:avLst/>
          </a:prstGeom>
          <a:noFill/>
        </p:spPr>
        <p:txBody>
          <a:bodyPr wrap="square" rtlCol="0">
            <a:spAutoFit/>
          </a:bodyPr>
          <a:lstStyle/>
          <a:p>
            <a:pPr algn="ctr"/>
            <a:r>
              <a:rPr lang="en-US" sz="4800" dirty="0" smtClean="0">
                <a:solidFill>
                  <a:srgbClr val="A100FF"/>
                </a:solidFill>
              </a:rPr>
              <a:t>1091</a:t>
            </a:r>
          </a:p>
          <a:p>
            <a:pPr algn="ctr"/>
            <a:endParaRPr lang="en-US" sz="2000" dirty="0" smtClean="0"/>
          </a:p>
          <a:p>
            <a:pPr algn="ctr"/>
            <a:r>
              <a:rPr lang="en-US" sz="2000" dirty="0" smtClean="0"/>
              <a:t>Reactions to  “Food” posts</a:t>
            </a:r>
            <a:endParaRPr lang="en-IN" sz="2000" dirty="0"/>
          </a:p>
        </p:txBody>
      </p:sp>
      <p:sp>
        <p:nvSpPr>
          <p:cNvPr id="16" name="TextBox 15"/>
          <p:cNvSpPr txBox="1"/>
          <p:nvPr/>
        </p:nvSpPr>
        <p:spPr>
          <a:xfrm>
            <a:off x="12801600" y="4152900"/>
            <a:ext cx="2590800" cy="2308324"/>
          </a:xfrm>
          <a:prstGeom prst="rect">
            <a:avLst/>
          </a:prstGeom>
          <a:noFill/>
        </p:spPr>
        <p:txBody>
          <a:bodyPr wrap="square" rtlCol="0">
            <a:spAutoFit/>
          </a:bodyPr>
          <a:lstStyle/>
          <a:p>
            <a:pPr algn="ctr"/>
            <a:r>
              <a:rPr lang="en-US" sz="4800" dirty="0" smtClean="0">
                <a:solidFill>
                  <a:srgbClr val="A100FF"/>
                </a:solidFill>
              </a:rPr>
              <a:t>February</a:t>
            </a:r>
          </a:p>
          <a:p>
            <a:pPr algn="ctr"/>
            <a:endParaRPr lang="en-US" sz="2000" dirty="0" smtClean="0"/>
          </a:p>
          <a:p>
            <a:pPr algn="ctr"/>
            <a:r>
              <a:rPr lang="en-US" sz="2000" dirty="0" smtClean="0"/>
              <a:t>Month with</a:t>
            </a:r>
          </a:p>
          <a:p>
            <a:pPr algn="ctr"/>
            <a:r>
              <a:rPr lang="en-US" sz="2000" dirty="0" smtClean="0"/>
              <a:t> most posts</a:t>
            </a:r>
            <a:endParaRPr lang="en-IN" sz="2000" dirty="0" smtClean="0"/>
          </a:p>
          <a:p>
            <a:pPr algn="ct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1027" name="Picture 3"/>
          <p:cNvPicPr>
            <a:picLocks noChangeAspect="1" noChangeArrowheads="1"/>
          </p:cNvPicPr>
          <p:nvPr/>
        </p:nvPicPr>
        <p:blipFill>
          <a:blip r:embed="rId7"/>
          <a:srcRect/>
          <a:stretch>
            <a:fillRect/>
          </a:stretch>
        </p:blipFill>
        <p:spPr bwMode="auto">
          <a:xfrm>
            <a:off x="5029200" y="2095500"/>
            <a:ext cx="9829800" cy="680587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050" name="Picture 2"/>
          <p:cNvPicPr>
            <a:picLocks noChangeAspect="1" noChangeArrowheads="1"/>
          </p:cNvPicPr>
          <p:nvPr/>
        </p:nvPicPr>
        <p:blipFill>
          <a:blip r:embed="rId7"/>
          <a:srcRect/>
          <a:stretch>
            <a:fillRect/>
          </a:stretch>
        </p:blipFill>
        <p:spPr bwMode="auto">
          <a:xfrm>
            <a:off x="2743200" y="952500"/>
            <a:ext cx="12990572" cy="7924800"/>
          </a:xfrm>
          <a:prstGeom prst="rect">
            <a:avLst/>
          </a:prstGeom>
          <a:noFill/>
          <a:ln w="9525">
            <a:noFill/>
            <a:miter lim="800000"/>
            <a:headEnd/>
            <a:tailEnd/>
          </a:ln>
          <a:effectLst/>
        </p:spPr>
      </p:pic>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1661</Words>
  <Application>Microsoft Macintosh PowerPoint</Application>
  <PresentationFormat>Custom</PresentationFormat>
  <Paragraphs>158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DP</cp:lastModifiedBy>
  <cp:revision>50</cp:revision>
  <dcterms:created xsi:type="dcterms:W3CDTF">2006-08-16T00:00:00Z</dcterms:created>
  <dcterms:modified xsi:type="dcterms:W3CDTF">2024-11-05T17:34:50Z</dcterms:modified>
  <dc:identifier>DAEhDyfaYKE</dc:identifier>
</cp:coreProperties>
</file>