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7" r:id="rId5"/>
    <p:sldId id="259" r:id="rId6"/>
    <p:sldId id="268" r:id="rId7"/>
    <p:sldId id="266" r:id="rId8"/>
    <p:sldId id="260" r:id="rId9"/>
    <p:sldId id="273" r:id="rId10"/>
    <p:sldId id="274" r:id="rId11"/>
    <p:sldId id="261" r:id="rId12"/>
    <p:sldId id="275" r:id="rId13"/>
    <p:sldId id="287" r:id="rId14"/>
    <p:sldId id="288" r:id="rId15"/>
    <p:sldId id="289" r:id="rId16"/>
    <p:sldId id="276" r:id="rId17"/>
    <p:sldId id="262" r:id="rId18"/>
    <p:sldId id="269" r:id="rId19"/>
    <p:sldId id="277" r:id="rId20"/>
    <p:sldId id="278" r:id="rId21"/>
    <p:sldId id="279" r:id="rId22"/>
    <p:sldId id="280" r:id="rId23"/>
    <p:sldId id="283" r:id="rId24"/>
    <p:sldId id="284" r:id="rId25"/>
    <p:sldId id="285" r:id="rId26"/>
    <p:sldId id="286" r:id="rId27"/>
    <p:sldId id="265" r:id="rId28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6" d="100"/>
          <a:sy n="56" d="100"/>
        </p:scale>
        <p:origin x="82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ingh" userId="af1c4c255000a3d7" providerId="LiveId" clId="{616CE42E-2637-4A5F-B12D-192427C77CFC}"/>
    <pc:docChg chg="modSld">
      <pc:chgData name="Abhishek Singh" userId="af1c4c255000a3d7" providerId="LiveId" clId="{616CE42E-2637-4A5F-B12D-192427C77CFC}" dt="2024-02-02T12:26:20.214" v="21" actId="20577"/>
      <pc:docMkLst>
        <pc:docMk/>
      </pc:docMkLst>
      <pc:sldChg chg="modSp mod">
        <pc:chgData name="Abhishek Singh" userId="af1c4c255000a3d7" providerId="LiveId" clId="{616CE42E-2637-4A5F-B12D-192427C77CFC}" dt="2024-02-02T12:26:20.214" v="21" actId="20577"/>
        <pc:sldMkLst>
          <pc:docMk/>
          <pc:sldMk cId="742721302" sldId="276"/>
        </pc:sldMkLst>
        <pc:spChg chg="mod">
          <ac:chgData name="Abhishek Singh" userId="af1c4c255000a3d7" providerId="LiveId" clId="{616CE42E-2637-4A5F-B12D-192427C77CFC}" dt="2024-02-02T12:26:20.214" v="21" actId="20577"/>
          <ac:spMkLst>
            <pc:docMk/>
            <pc:sldMk cId="742721302" sldId="276"/>
            <ac:spMk id="17" creationId="{00000000-0000-0000-0000-000000000000}"/>
          </ac:spMkLst>
        </pc:spChg>
      </pc:sldChg>
      <pc:sldChg chg="modSp mod">
        <pc:chgData name="Abhishek Singh" userId="af1c4c255000a3d7" providerId="LiveId" clId="{616CE42E-2637-4A5F-B12D-192427C77CFC}" dt="2024-02-02T12:18:47.377" v="11" actId="20577"/>
        <pc:sldMkLst>
          <pc:docMk/>
          <pc:sldMk cId="1884136534" sldId="279"/>
        </pc:sldMkLst>
        <pc:spChg chg="mod">
          <ac:chgData name="Abhishek Singh" userId="af1c4c255000a3d7" providerId="LiveId" clId="{616CE42E-2637-4A5F-B12D-192427C77CFC}" dt="2024-02-02T12:18:47.377" v="11" actId="20577"/>
          <ac:spMkLst>
            <pc:docMk/>
            <pc:sldMk cId="1884136534" sldId="279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0CDE-C232-4101-8889-193AA311E0EA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9102A-C849-4A9A-A075-6B195541FA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54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9102A-C849-4A9A-A075-6B195541FA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14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84417" y="9602751"/>
            <a:ext cx="113664" cy="684530"/>
          </a:xfrm>
          <a:custGeom>
            <a:avLst/>
            <a:gdLst/>
            <a:ahLst/>
            <a:cxnLst/>
            <a:rect l="l" t="t" r="r" b="b"/>
            <a:pathLst>
              <a:path w="113664" h="684529">
                <a:moveTo>
                  <a:pt x="0" y="684248"/>
                </a:moveTo>
                <a:lnTo>
                  <a:pt x="22854" y="604451"/>
                </a:lnTo>
                <a:lnTo>
                  <a:pt x="34534" y="559459"/>
                </a:lnTo>
                <a:lnTo>
                  <a:pt x="45456" y="514166"/>
                </a:lnTo>
                <a:lnTo>
                  <a:pt x="55614" y="468580"/>
                </a:lnTo>
                <a:lnTo>
                  <a:pt x="65001" y="422708"/>
                </a:lnTo>
                <a:lnTo>
                  <a:pt x="73609" y="376557"/>
                </a:lnTo>
                <a:lnTo>
                  <a:pt x="81431" y="330135"/>
                </a:lnTo>
                <a:lnTo>
                  <a:pt x="88459" y="283448"/>
                </a:lnTo>
                <a:lnTo>
                  <a:pt x="94688" y="236504"/>
                </a:lnTo>
                <a:lnTo>
                  <a:pt x="100109" y="189309"/>
                </a:lnTo>
                <a:lnTo>
                  <a:pt x="104716" y="141871"/>
                </a:lnTo>
                <a:lnTo>
                  <a:pt x="108502" y="94198"/>
                </a:lnTo>
                <a:lnTo>
                  <a:pt x="111458" y="46296"/>
                </a:lnTo>
                <a:lnTo>
                  <a:pt x="113498" y="0"/>
                </a:lnTo>
              </a:path>
            </a:pathLst>
          </a:custGeom>
          <a:ln w="1904999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2828925" cy="3956685"/>
          </a:xfrm>
          <a:custGeom>
            <a:avLst/>
            <a:gdLst/>
            <a:ahLst/>
            <a:cxnLst/>
            <a:rect l="l" t="t" r="r" b="b"/>
            <a:pathLst>
              <a:path w="2828925" h="3956685">
                <a:moveTo>
                  <a:pt x="923124" y="3918374"/>
                </a:moveTo>
                <a:lnTo>
                  <a:pt x="0" y="3918374"/>
                </a:lnTo>
                <a:lnTo>
                  <a:pt x="0" y="0"/>
                </a:lnTo>
                <a:lnTo>
                  <a:pt x="2224271" y="0"/>
                </a:lnTo>
                <a:lnTo>
                  <a:pt x="2239630" y="19474"/>
                </a:lnTo>
                <a:lnTo>
                  <a:pt x="2269046" y="44874"/>
                </a:lnTo>
                <a:lnTo>
                  <a:pt x="2297819" y="82974"/>
                </a:lnTo>
                <a:lnTo>
                  <a:pt x="2325941" y="121074"/>
                </a:lnTo>
                <a:lnTo>
                  <a:pt x="2353403" y="159174"/>
                </a:lnTo>
                <a:lnTo>
                  <a:pt x="2380194" y="197274"/>
                </a:lnTo>
                <a:lnTo>
                  <a:pt x="2406306" y="235374"/>
                </a:lnTo>
                <a:lnTo>
                  <a:pt x="2431730" y="273474"/>
                </a:lnTo>
                <a:lnTo>
                  <a:pt x="2456456" y="311574"/>
                </a:lnTo>
                <a:lnTo>
                  <a:pt x="2480476" y="349674"/>
                </a:lnTo>
                <a:lnTo>
                  <a:pt x="2503779" y="387774"/>
                </a:lnTo>
                <a:lnTo>
                  <a:pt x="2526357" y="425874"/>
                </a:lnTo>
                <a:lnTo>
                  <a:pt x="2548200" y="463974"/>
                </a:lnTo>
                <a:lnTo>
                  <a:pt x="2569300" y="502074"/>
                </a:lnTo>
                <a:lnTo>
                  <a:pt x="2589647" y="540174"/>
                </a:lnTo>
                <a:lnTo>
                  <a:pt x="2609232" y="578274"/>
                </a:lnTo>
                <a:lnTo>
                  <a:pt x="2628045" y="629074"/>
                </a:lnTo>
                <a:lnTo>
                  <a:pt x="2646078" y="667174"/>
                </a:lnTo>
                <a:lnTo>
                  <a:pt x="2663321" y="705274"/>
                </a:lnTo>
                <a:lnTo>
                  <a:pt x="2679765" y="756074"/>
                </a:lnTo>
                <a:lnTo>
                  <a:pt x="2695401" y="794174"/>
                </a:lnTo>
                <a:lnTo>
                  <a:pt x="2710219" y="844974"/>
                </a:lnTo>
                <a:lnTo>
                  <a:pt x="2724211" y="883074"/>
                </a:lnTo>
                <a:lnTo>
                  <a:pt x="2737366" y="933874"/>
                </a:lnTo>
                <a:lnTo>
                  <a:pt x="2749677" y="971974"/>
                </a:lnTo>
                <a:lnTo>
                  <a:pt x="2761133" y="1022774"/>
                </a:lnTo>
                <a:lnTo>
                  <a:pt x="2771726" y="1060874"/>
                </a:lnTo>
                <a:lnTo>
                  <a:pt x="2781446" y="1111674"/>
                </a:lnTo>
                <a:lnTo>
                  <a:pt x="2790284" y="1149774"/>
                </a:lnTo>
                <a:lnTo>
                  <a:pt x="2798231" y="1200574"/>
                </a:lnTo>
                <a:lnTo>
                  <a:pt x="2805278" y="1251374"/>
                </a:lnTo>
                <a:lnTo>
                  <a:pt x="2811414" y="1302174"/>
                </a:lnTo>
                <a:lnTo>
                  <a:pt x="2816632" y="1340274"/>
                </a:lnTo>
                <a:lnTo>
                  <a:pt x="2820922" y="1391074"/>
                </a:lnTo>
                <a:lnTo>
                  <a:pt x="2824275" y="1441874"/>
                </a:lnTo>
                <a:lnTo>
                  <a:pt x="2826681" y="1492674"/>
                </a:lnTo>
                <a:lnTo>
                  <a:pt x="2828132" y="1530774"/>
                </a:lnTo>
                <a:lnTo>
                  <a:pt x="2828617" y="1581572"/>
                </a:lnTo>
                <a:lnTo>
                  <a:pt x="2828132" y="1632374"/>
                </a:lnTo>
                <a:lnTo>
                  <a:pt x="2826681" y="1683174"/>
                </a:lnTo>
                <a:lnTo>
                  <a:pt x="2824275" y="1733974"/>
                </a:lnTo>
                <a:lnTo>
                  <a:pt x="2820922" y="1772074"/>
                </a:lnTo>
                <a:lnTo>
                  <a:pt x="2816632" y="1822874"/>
                </a:lnTo>
                <a:lnTo>
                  <a:pt x="2811414" y="1873674"/>
                </a:lnTo>
                <a:lnTo>
                  <a:pt x="2805278" y="1924474"/>
                </a:lnTo>
                <a:lnTo>
                  <a:pt x="2798231" y="1962574"/>
                </a:lnTo>
                <a:lnTo>
                  <a:pt x="2790284" y="2013374"/>
                </a:lnTo>
                <a:lnTo>
                  <a:pt x="2781446" y="2051474"/>
                </a:lnTo>
                <a:lnTo>
                  <a:pt x="2771726" y="2102274"/>
                </a:lnTo>
                <a:lnTo>
                  <a:pt x="2761133" y="2153074"/>
                </a:lnTo>
                <a:lnTo>
                  <a:pt x="2749677" y="2191174"/>
                </a:lnTo>
                <a:lnTo>
                  <a:pt x="2737366" y="2241974"/>
                </a:lnTo>
                <a:lnTo>
                  <a:pt x="2724211" y="2280074"/>
                </a:lnTo>
                <a:lnTo>
                  <a:pt x="2710219" y="2330874"/>
                </a:lnTo>
                <a:lnTo>
                  <a:pt x="2695401" y="2368974"/>
                </a:lnTo>
                <a:lnTo>
                  <a:pt x="2679765" y="2419774"/>
                </a:lnTo>
                <a:lnTo>
                  <a:pt x="2663321" y="2457874"/>
                </a:lnTo>
                <a:lnTo>
                  <a:pt x="2646078" y="2495974"/>
                </a:lnTo>
                <a:lnTo>
                  <a:pt x="2628045" y="2546774"/>
                </a:lnTo>
                <a:lnTo>
                  <a:pt x="2609232" y="2584874"/>
                </a:lnTo>
                <a:lnTo>
                  <a:pt x="2589647" y="2622974"/>
                </a:lnTo>
                <a:lnTo>
                  <a:pt x="2569300" y="2661074"/>
                </a:lnTo>
                <a:lnTo>
                  <a:pt x="2548200" y="2699174"/>
                </a:lnTo>
                <a:lnTo>
                  <a:pt x="2526357" y="2749974"/>
                </a:lnTo>
                <a:lnTo>
                  <a:pt x="2503779" y="2788074"/>
                </a:lnTo>
                <a:lnTo>
                  <a:pt x="2480476" y="2826174"/>
                </a:lnTo>
                <a:lnTo>
                  <a:pt x="2456456" y="2864274"/>
                </a:lnTo>
                <a:lnTo>
                  <a:pt x="2431730" y="2902374"/>
                </a:lnTo>
                <a:lnTo>
                  <a:pt x="2406306" y="2940474"/>
                </a:lnTo>
                <a:lnTo>
                  <a:pt x="2380194" y="2978574"/>
                </a:lnTo>
                <a:lnTo>
                  <a:pt x="2353403" y="3016674"/>
                </a:lnTo>
                <a:lnTo>
                  <a:pt x="2325941" y="3042074"/>
                </a:lnTo>
                <a:lnTo>
                  <a:pt x="2297819" y="3080174"/>
                </a:lnTo>
                <a:lnTo>
                  <a:pt x="2269046" y="3118274"/>
                </a:lnTo>
                <a:lnTo>
                  <a:pt x="2239630" y="3156374"/>
                </a:lnTo>
                <a:lnTo>
                  <a:pt x="2209581" y="3181774"/>
                </a:lnTo>
                <a:lnTo>
                  <a:pt x="2178908" y="3219874"/>
                </a:lnTo>
                <a:lnTo>
                  <a:pt x="2147620" y="3245274"/>
                </a:lnTo>
                <a:lnTo>
                  <a:pt x="2115727" y="3283374"/>
                </a:lnTo>
                <a:lnTo>
                  <a:pt x="2083238" y="3308774"/>
                </a:lnTo>
                <a:lnTo>
                  <a:pt x="2050162" y="3346874"/>
                </a:lnTo>
                <a:lnTo>
                  <a:pt x="2016508" y="3372274"/>
                </a:lnTo>
                <a:lnTo>
                  <a:pt x="1982285" y="3397674"/>
                </a:lnTo>
                <a:lnTo>
                  <a:pt x="1947503" y="3435774"/>
                </a:lnTo>
                <a:lnTo>
                  <a:pt x="1912171" y="3461174"/>
                </a:lnTo>
                <a:lnTo>
                  <a:pt x="1876298" y="3486574"/>
                </a:lnTo>
                <a:lnTo>
                  <a:pt x="1839893" y="3511974"/>
                </a:lnTo>
                <a:lnTo>
                  <a:pt x="1765525" y="3562774"/>
                </a:lnTo>
                <a:lnTo>
                  <a:pt x="1689142" y="3613574"/>
                </a:lnTo>
                <a:lnTo>
                  <a:pt x="1610815" y="3664374"/>
                </a:lnTo>
                <a:lnTo>
                  <a:pt x="1570947" y="3677074"/>
                </a:lnTo>
                <a:lnTo>
                  <a:pt x="1489845" y="3727874"/>
                </a:lnTo>
                <a:lnTo>
                  <a:pt x="1448630" y="3740574"/>
                </a:lnTo>
                <a:lnTo>
                  <a:pt x="1406985" y="3765974"/>
                </a:lnTo>
                <a:lnTo>
                  <a:pt x="1322441" y="3791374"/>
                </a:lnTo>
                <a:lnTo>
                  <a:pt x="1279560" y="3816774"/>
                </a:lnTo>
                <a:lnTo>
                  <a:pt x="923124" y="3918374"/>
                </a:lnTo>
                <a:close/>
              </a:path>
              <a:path w="2828925" h="3956685">
                <a:moveTo>
                  <a:pt x="783932" y="3943774"/>
                </a:moveTo>
                <a:lnTo>
                  <a:pt x="114787" y="3943774"/>
                </a:lnTo>
                <a:lnTo>
                  <a:pt x="21685" y="3918374"/>
                </a:lnTo>
                <a:lnTo>
                  <a:pt x="877034" y="3918374"/>
                </a:lnTo>
                <a:lnTo>
                  <a:pt x="783932" y="3943774"/>
                </a:lnTo>
                <a:close/>
              </a:path>
              <a:path w="2828925" h="3956685">
                <a:moveTo>
                  <a:pt x="689662" y="3956474"/>
                </a:moveTo>
                <a:lnTo>
                  <a:pt x="209057" y="3956474"/>
                </a:lnTo>
                <a:lnTo>
                  <a:pt x="161781" y="3943774"/>
                </a:lnTo>
                <a:lnTo>
                  <a:pt x="736939" y="3943774"/>
                </a:lnTo>
                <a:lnTo>
                  <a:pt x="689662" y="3956474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74657" y="5553372"/>
            <a:ext cx="447675" cy="447675"/>
          </a:xfrm>
          <a:custGeom>
            <a:avLst/>
            <a:gdLst/>
            <a:ahLst/>
            <a:cxnLst/>
            <a:rect l="l" t="t" r="r" b="b"/>
            <a:pathLst>
              <a:path w="447675" h="447675">
                <a:moveTo>
                  <a:pt x="223838" y="447675"/>
                </a:moveTo>
                <a:lnTo>
                  <a:pt x="178726" y="443127"/>
                </a:lnTo>
                <a:lnTo>
                  <a:pt x="136709" y="430085"/>
                </a:lnTo>
                <a:lnTo>
                  <a:pt x="98687" y="409447"/>
                </a:lnTo>
                <a:lnTo>
                  <a:pt x="65560" y="382114"/>
                </a:lnTo>
                <a:lnTo>
                  <a:pt x="38227" y="348987"/>
                </a:lnTo>
                <a:lnTo>
                  <a:pt x="17590" y="310965"/>
                </a:lnTo>
                <a:lnTo>
                  <a:pt x="4547" y="268948"/>
                </a:lnTo>
                <a:lnTo>
                  <a:pt x="0" y="223836"/>
                </a:lnTo>
                <a:lnTo>
                  <a:pt x="4547" y="178726"/>
                </a:lnTo>
                <a:lnTo>
                  <a:pt x="17590" y="136709"/>
                </a:lnTo>
                <a:lnTo>
                  <a:pt x="38227" y="98687"/>
                </a:lnTo>
                <a:lnTo>
                  <a:pt x="65560" y="65560"/>
                </a:lnTo>
                <a:lnTo>
                  <a:pt x="98687" y="38227"/>
                </a:lnTo>
                <a:lnTo>
                  <a:pt x="136709" y="17590"/>
                </a:lnTo>
                <a:lnTo>
                  <a:pt x="178726" y="4547"/>
                </a:lnTo>
                <a:lnTo>
                  <a:pt x="223837" y="0"/>
                </a:lnTo>
                <a:lnTo>
                  <a:pt x="268948" y="4547"/>
                </a:lnTo>
                <a:lnTo>
                  <a:pt x="310965" y="17590"/>
                </a:lnTo>
                <a:lnTo>
                  <a:pt x="348987" y="38227"/>
                </a:lnTo>
                <a:lnTo>
                  <a:pt x="382114" y="65560"/>
                </a:lnTo>
                <a:lnTo>
                  <a:pt x="409447" y="98687"/>
                </a:lnTo>
                <a:lnTo>
                  <a:pt x="430085" y="136709"/>
                </a:lnTo>
                <a:lnTo>
                  <a:pt x="443127" y="178726"/>
                </a:lnTo>
                <a:lnTo>
                  <a:pt x="447675" y="223837"/>
                </a:lnTo>
                <a:lnTo>
                  <a:pt x="443127" y="268948"/>
                </a:lnTo>
                <a:lnTo>
                  <a:pt x="430085" y="310965"/>
                </a:lnTo>
                <a:lnTo>
                  <a:pt x="409447" y="348987"/>
                </a:lnTo>
                <a:lnTo>
                  <a:pt x="382114" y="382114"/>
                </a:lnTo>
                <a:lnTo>
                  <a:pt x="348987" y="409447"/>
                </a:lnTo>
                <a:lnTo>
                  <a:pt x="310965" y="430085"/>
                </a:lnTo>
                <a:lnTo>
                  <a:pt x="268948" y="443127"/>
                </a:lnTo>
                <a:lnTo>
                  <a:pt x="223838" y="44767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75918" y="796210"/>
            <a:ext cx="631825" cy="295275"/>
          </a:xfrm>
          <a:custGeom>
            <a:avLst/>
            <a:gdLst/>
            <a:ahLst/>
            <a:cxnLst/>
            <a:rect l="l" t="t" r="r" b="b"/>
            <a:pathLst>
              <a:path w="631825" h="295275">
                <a:moveTo>
                  <a:pt x="483771" y="295188"/>
                </a:moveTo>
                <a:lnTo>
                  <a:pt x="475256" y="293645"/>
                </a:lnTo>
                <a:lnTo>
                  <a:pt x="467711" y="288926"/>
                </a:lnTo>
                <a:lnTo>
                  <a:pt x="463513" y="284447"/>
                </a:lnTo>
                <a:lnTo>
                  <a:pt x="461274" y="278849"/>
                </a:lnTo>
                <a:lnTo>
                  <a:pt x="461274" y="267094"/>
                </a:lnTo>
                <a:lnTo>
                  <a:pt x="463233" y="261496"/>
                </a:lnTo>
                <a:lnTo>
                  <a:pt x="554760" y="169968"/>
                </a:lnTo>
                <a:lnTo>
                  <a:pt x="22391" y="169968"/>
                </a:lnTo>
                <a:lnTo>
                  <a:pt x="13697" y="168202"/>
                </a:lnTo>
                <a:lnTo>
                  <a:pt x="6577" y="163391"/>
                </a:lnTo>
                <a:lnTo>
                  <a:pt x="1766" y="156271"/>
                </a:lnTo>
                <a:lnTo>
                  <a:pt x="0" y="147576"/>
                </a:lnTo>
                <a:lnTo>
                  <a:pt x="1766" y="138882"/>
                </a:lnTo>
                <a:lnTo>
                  <a:pt x="6577" y="131762"/>
                </a:lnTo>
                <a:lnTo>
                  <a:pt x="13697" y="126951"/>
                </a:lnTo>
                <a:lnTo>
                  <a:pt x="22391" y="125185"/>
                </a:lnTo>
                <a:lnTo>
                  <a:pt x="555040" y="125185"/>
                </a:lnTo>
                <a:lnTo>
                  <a:pt x="467991" y="38136"/>
                </a:lnTo>
                <a:lnTo>
                  <a:pt x="463111" y="30753"/>
                </a:lnTo>
                <a:lnTo>
                  <a:pt x="461484" y="22321"/>
                </a:lnTo>
                <a:lnTo>
                  <a:pt x="463111" y="13890"/>
                </a:lnTo>
                <a:lnTo>
                  <a:pt x="467991" y="6507"/>
                </a:lnTo>
                <a:lnTo>
                  <a:pt x="475374" y="1626"/>
                </a:lnTo>
                <a:lnTo>
                  <a:pt x="483806" y="0"/>
                </a:lnTo>
                <a:lnTo>
                  <a:pt x="492238" y="1626"/>
                </a:lnTo>
                <a:lnTo>
                  <a:pt x="499620" y="6507"/>
                </a:lnTo>
                <a:lnTo>
                  <a:pt x="624735" y="131902"/>
                </a:lnTo>
                <a:lnTo>
                  <a:pt x="629616" y="139284"/>
                </a:lnTo>
                <a:lnTo>
                  <a:pt x="631243" y="147716"/>
                </a:lnTo>
                <a:lnTo>
                  <a:pt x="629616" y="156148"/>
                </a:lnTo>
                <a:lnTo>
                  <a:pt x="624735" y="163531"/>
                </a:lnTo>
                <a:lnTo>
                  <a:pt x="499620" y="288646"/>
                </a:lnTo>
                <a:lnTo>
                  <a:pt x="492233" y="293531"/>
                </a:lnTo>
                <a:lnTo>
                  <a:pt x="483771" y="295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60266" y="1197655"/>
            <a:ext cx="5927733" cy="80581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4000" y="2671746"/>
            <a:ext cx="12038965" cy="2406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84416" y="9602749"/>
            <a:ext cx="113664" cy="684530"/>
          </a:xfrm>
          <a:custGeom>
            <a:avLst/>
            <a:gdLst/>
            <a:ahLst/>
            <a:cxnLst/>
            <a:rect l="l" t="t" r="r" b="b"/>
            <a:pathLst>
              <a:path w="113664" h="684529">
                <a:moveTo>
                  <a:pt x="0" y="684250"/>
                </a:moveTo>
                <a:lnTo>
                  <a:pt x="22854" y="604451"/>
                </a:lnTo>
                <a:lnTo>
                  <a:pt x="34534" y="559459"/>
                </a:lnTo>
                <a:lnTo>
                  <a:pt x="45457" y="514166"/>
                </a:lnTo>
                <a:lnTo>
                  <a:pt x="55615" y="468580"/>
                </a:lnTo>
                <a:lnTo>
                  <a:pt x="65001" y="422708"/>
                </a:lnTo>
                <a:lnTo>
                  <a:pt x="73609" y="376557"/>
                </a:lnTo>
                <a:lnTo>
                  <a:pt x="81431" y="330135"/>
                </a:lnTo>
                <a:lnTo>
                  <a:pt x="88460" y="283448"/>
                </a:lnTo>
                <a:lnTo>
                  <a:pt x="94689" y="236504"/>
                </a:lnTo>
                <a:lnTo>
                  <a:pt x="100110" y="189309"/>
                </a:lnTo>
                <a:lnTo>
                  <a:pt x="104717" y="141871"/>
                </a:lnTo>
                <a:lnTo>
                  <a:pt x="108502" y="94198"/>
                </a:lnTo>
                <a:lnTo>
                  <a:pt x="111459" y="46296"/>
                </a:lnTo>
                <a:lnTo>
                  <a:pt x="113499" y="0"/>
                </a:lnTo>
              </a:path>
            </a:pathLst>
          </a:custGeom>
          <a:ln w="1904999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98495" y="10267949"/>
            <a:ext cx="16139160" cy="0"/>
          </a:xfrm>
          <a:custGeom>
            <a:avLst/>
            <a:gdLst/>
            <a:ahLst/>
            <a:cxnLst/>
            <a:rect l="l" t="t" r="r" b="b"/>
            <a:pathLst>
              <a:path w="16139160">
                <a:moveTo>
                  <a:pt x="0" y="0"/>
                </a:moveTo>
                <a:lnTo>
                  <a:pt x="16138683" y="0"/>
                </a:lnTo>
              </a:path>
            </a:pathLst>
          </a:custGeom>
          <a:ln w="38099">
            <a:solidFill>
              <a:srgbClr val="1772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972039" y="656036"/>
            <a:ext cx="1241425" cy="575945"/>
          </a:xfrm>
          <a:custGeom>
            <a:avLst/>
            <a:gdLst/>
            <a:ahLst/>
            <a:cxnLst/>
            <a:rect l="l" t="t" r="r" b="b"/>
            <a:pathLst>
              <a:path w="1241425" h="575944">
                <a:moveTo>
                  <a:pt x="953500" y="575606"/>
                </a:moveTo>
                <a:lnTo>
                  <a:pt x="287803" y="575606"/>
                </a:lnTo>
                <a:lnTo>
                  <a:pt x="242509" y="572021"/>
                </a:lnTo>
                <a:lnTo>
                  <a:pt x="198738" y="561478"/>
                </a:lnTo>
                <a:lnTo>
                  <a:pt x="157263" y="544299"/>
                </a:lnTo>
                <a:lnTo>
                  <a:pt x="118858" y="520803"/>
                </a:lnTo>
                <a:lnTo>
                  <a:pt x="84296" y="491310"/>
                </a:lnTo>
                <a:lnTo>
                  <a:pt x="54803" y="456747"/>
                </a:lnTo>
                <a:lnTo>
                  <a:pt x="31307" y="418342"/>
                </a:lnTo>
                <a:lnTo>
                  <a:pt x="14127" y="376868"/>
                </a:lnTo>
                <a:lnTo>
                  <a:pt x="3585" y="333097"/>
                </a:lnTo>
                <a:lnTo>
                  <a:pt x="0" y="287803"/>
                </a:lnTo>
                <a:lnTo>
                  <a:pt x="3585" y="242509"/>
                </a:lnTo>
                <a:lnTo>
                  <a:pt x="14127" y="198738"/>
                </a:lnTo>
                <a:lnTo>
                  <a:pt x="31307" y="157263"/>
                </a:lnTo>
                <a:lnTo>
                  <a:pt x="54803" y="118858"/>
                </a:lnTo>
                <a:lnTo>
                  <a:pt x="84296" y="84295"/>
                </a:lnTo>
                <a:lnTo>
                  <a:pt x="118858" y="54803"/>
                </a:lnTo>
                <a:lnTo>
                  <a:pt x="157263" y="31306"/>
                </a:lnTo>
                <a:lnTo>
                  <a:pt x="198738" y="14127"/>
                </a:lnTo>
                <a:lnTo>
                  <a:pt x="242509" y="3585"/>
                </a:lnTo>
                <a:lnTo>
                  <a:pt x="287803" y="0"/>
                </a:lnTo>
                <a:lnTo>
                  <a:pt x="953500" y="0"/>
                </a:lnTo>
                <a:lnTo>
                  <a:pt x="998793" y="3585"/>
                </a:lnTo>
                <a:lnTo>
                  <a:pt x="1042564" y="14127"/>
                </a:lnTo>
                <a:lnTo>
                  <a:pt x="1084039" y="31306"/>
                </a:lnTo>
                <a:lnTo>
                  <a:pt x="1122444" y="54803"/>
                </a:lnTo>
                <a:lnTo>
                  <a:pt x="1157007" y="84295"/>
                </a:lnTo>
                <a:lnTo>
                  <a:pt x="1186499" y="118858"/>
                </a:lnTo>
                <a:lnTo>
                  <a:pt x="1209995" y="157263"/>
                </a:lnTo>
                <a:lnTo>
                  <a:pt x="1227174" y="198738"/>
                </a:lnTo>
                <a:lnTo>
                  <a:pt x="1237717" y="242509"/>
                </a:lnTo>
                <a:lnTo>
                  <a:pt x="1241150" y="285885"/>
                </a:lnTo>
                <a:lnTo>
                  <a:pt x="1241150" y="289720"/>
                </a:lnTo>
                <a:lnTo>
                  <a:pt x="1237717" y="333097"/>
                </a:lnTo>
                <a:lnTo>
                  <a:pt x="1227174" y="376868"/>
                </a:lnTo>
                <a:lnTo>
                  <a:pt x="1209995" y="418342"/>
                </a:lnTo>
                <a:lnTo>
                  <a:pt x="1186499" y="456747"/>
                </a:lnTo>
                <a:lnTo>
                  <a:pt x="1157007" y="491310"/>
                </a:lnTo>
                <a:lnTo>
                  <a:pt x="1122444" y="520803"/>
                </a:lnTo>
                <a:lnTo>
                  <a:pt x="1084039" y="544299"/>
                </a:lnTo>
                <a:lnTo>
                  <a:pt x="1042564" y="561478"/>
                </a:lnTo>
                <a:lnTo>
                  <a:pt x="998793" y="572021"/>
                </a:lnTo>
                <a:lnTo>
                  <a:pt x="953500" y="575606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275917" y="796210"/>
            <a:ext cx="631825" cy="295275"/>
          </a:xfrm>
          <a:custGeom>
            <a:avLst/>
            <a:gdLst/>
            <a:ahLst/>
            <a:cxnLst/>
            <a:rect l="l" t="t" r="r" b="b"/>
            <a:pathLst>
              <a:path w="631825" h="295275">
                <a:moveTo>
                  <a:pt x="483771" y="295188"/>
                </a:moveTo>
                <a:lnTo>
                  <a:pt x="475256" y="293645"/>
                </a:lnTo>
                <a:lnTo>
                  <a:pt x="467711" y="288926"/>
                </a:lnTo>
                <a:lnTo>
                  <a:pt x="463513" y="284447"/>
                </a:lnTo>
                <a:lnTo>
                  <a:pt x="461274" y="278849"/>
                </a:lnTo>
                <a:lnTo>
                  <a:pt x="461274" y="267094"/>
                </a:lnTo>
                <a:lnTo>
                  <a:pt x="463233" y="261496"/>
                </a:lnTo>
                <a:lnTo>
                  <a:pt x="554760" y="169968"/>
                </a:lnTo>
                <a:lnTo>
                  <a:pt x="22391" y="169968"/>
                </a:lnTo>
                <a:lnTo>
                  <a:pt x="13697" y="168202"/>
                </a:lnTo>
                <a:lnTo>
                  <a:pt x="6577" y="163391"/>
                </a:lnTo>
                <a:lnTo>
                  <a:pt x="1766" y="156271"/>
                </a:lnTo>
                <a:lnTo>
                  <a:pt x="0" y="147576"/>
                </a:lnTo>
                <a:lnTo>
                  <a:pt x="1766" y="138882"/>
                </a:lnTo>
                <a:lnTo>
                  <a:pt x="6577" y="131762"/>
                </a:lnTo>
                <a:lnTo>
                  <a:pt x="13697" y="126951"/>
                </a:lnTo>
                <a:lnTo>
                  <a:pt x="22391" y="125185"/>
                </a:lnTo>
                <a:lnTo>
                  <a:pt x="555040" y="125185"/>
                </a:lnTo>
                <a:lnTo>
                  <a:pt x="467991" y="38136"/>
                </a:lnTo>
                <a:lnTo>
                  <a:pt x="463111" y="30753"/>
                </a:lnTo>
                <a:lnTo>
                  <a:pt x="461484" y="22321"/>
                </a:lnTo>
                <a:lnTo>
                  <a:pt x="463111" y="13890"/>
                </a:lnTo>
                <a:lnTo>
                  <a:pt x="467991" y="6507"/>
                </a:lnTo>
                <a:lnTo>
                  <a:pt x="475374" y="1626"/>
                </a:lnTo>
                <a:lnTo>
                  <a:pt x="483806" y="0"/>
                </a:lnTo>
                <a:lnTo>
                  <a:pt x="492238" y="1626"/>
                </a:lnTo>
                <a:lnTo>
                  <a:pt x="499620" y="6507"/>
                </a:lnTo>
                <a:lnTo>
                  <a:pt x="624735" y="131902"/>
                </a:lnTo>
                <a:lnTo>
                  <a:pt x="629616" y="139284"/>
                </a:lnTo>
                <a:lnTo>
                  <a:pt x="631243" y="147716"/>
                </a:lnTo>
                <a:lnTo>
                  <a:pt x="629616" y="156148"/>
                </a:lnTo>
                <a:lnTo>
                  <a:pt x="624735" y="163531"/>
                </a:lnTo>
                <a:lnTo>
                  <a:pt x="499620" y="288646"/>
                </a:lnTo>
                <a:lnTo>
                  <a:pt x="492233" y="293531"/>
                </a:lnTo>
                <a:lnTo>
                  <a:pt x="483771" y="2951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2217" y="2684561"/>
            <a:ext cx="8325782" cy="57245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7244" y="319052"/>
            <a:ext cx="5379085" cy="1595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5503" y="2099118"/>
            <a:ext cx="17282160" cy="3883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208" y="2176567"/>
            <a:ext cx="9146540" cy="42910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599"/>
              </a:lnSpc>
              <a:spcBef>
                <a:spcPts val="100"/>
              </a:spcBef>
            </a:pPr>
            <a:r>
              <a:rPr sz="8200" spc="50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DRONE</a:t>
            </a:r>
            <a:r>
              <a:rPr sz="8200" spc="-55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8200" spc="62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DISASTER </a:t>
            </a:r>
            <a:r>
              <a:rPr sz="8200" spc="805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MANAGMENT</a:t>
            </a:r>
            <a:endParaRPr sz="8200" dirty="0">
              <a:latin typeface="Verdana" panose="020B0604030504040204" pitchFamily="34" charset="0"/>
              <a:ea typeface="Verdana" panose="020B0604030504040204" pitchFamily="34" charset="0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39" y="419100"/>
            <a:ext cx="9865561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800" spc="509" dirty="0">
                <a:solidFill>
                  <a:srgbClr val="17726D"/>
                </a:solidFill>
                <a:latin typeface="Sitka Display Semibold" pitchFamily="2" charset="0"/>
                <a:cs typeface="Trebuchet MS"/>
              </a:rPr>
              <a:t>INTRODUCTION</a:t>
            </a:r>
            <a:endParaRPr sz="8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55041" y="-1104900"/>
            <a:ext cx="137160" cy="914400"/>
          </a:xfrm>
          <a:custGeom>
            <a:avLst/>
            <a:gdLst/>
            <a:ahLst/>
            <a:cxnLst/>
            <a:rect l="l" t="t" r="r" b="b"/>
            <a:pathLst>
              <a:path w="5014594" h="10283190">
                <a:moveTo>
                  <a:pt x="5014165" y="10282956"/>
                </a:moveTo>
                <a:lnTo>
                  <a:pt x="0" y="10282956"/>
                </a:lnTo>
                <a:lnTo>
                  <a:pt x="0" y="0"/>
                </a:lnTo>
                <a:lnTo>
                  <a:pt x="5014165" y="0"/>
                </a:lnTo>
                <a:lnTo>
                  <a:pt x="5014165" y="1028295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60F1E-36A8-09D4-17B7-C0BBE102878D}"/>
              </a:ext>
            </a:extLst>
          </p:cNvPr>
          <p:cNvSpPr txBox="1"/>
          <p:nvPr/>
        </p:nvSpPr>
        <p:spPr>
          <a:xfrm>
            <a:off x="76200" y="2628900"/>
            <a:ext cx="13914120" cy="346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3200" dirty="0">
                <a:latin typeface="Cooper Black" panose="0208090404030B020404" pitchFamily="18" charset="0"/>
                <a:cs typeface="Trebuchet MS"/>
              </a:rPr>
              <a:t>Learn from disasters like the 2011 Japan earthquake and tsunami, earthquakes in Japan, Nepal, Mexico, and Indonesia, and floods in India.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- "UPKRITI" drone initiative aims to save lives, reduce damage, and improve emergency response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.- Inspired by real-world impact, it contributes to creating a safer and more resilient society.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19D9B-7262-378A-088A-7B82AE8E4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1" y="227575"/>
            <a:ext cx="4632959" cy="826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965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431000" y="604234"/>
            <a:ext cx="66833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21400" y="3321417"/>
            <a:ext cx="6684009" cy="1045210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1960" y="36957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50866" y="6408740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49515" y="6667625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8288000" y="157601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11520" y="4279609"/>
            <a:ext cx="7091680" cy="2056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13.1%</a:t>
            </a:r>
            <a:r>
              <a:rPr sz="2050" spc="430" dirty="0">
                <a:latin typeface="Arial Black"/>
                <a:cs typeface="Arial Black"/>
              </a:rPr>
              <a:t>     </a:t>
            </a:r>
            <a:r>
              <a:rPr sz="2050" spc="-90" dirty="0">
                <a:latin typeface="Arial Black"/>
                <a:cs typeface="Arial Black"/>
              </a:rPr>
              <a:t>CAGR,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866" y="7602194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20177760" y="8763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9431000" y="604234"/>
            <a:ext cx="66833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21400" y="3321417"/>
            <a:ext cx="6684009" cy="1045210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1960" y="36957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50866" y="6408740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49515" y="6667625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8288000" y="157601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11520" y="4279609"/>
            <a:ext cx="7091680" cy="2056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13.1%</a:t>
            </a:r>
            <a:r>
              <a:rPr sz="2050" spc="430" dirty="0">
                <a:latin typeface="Arial Black"/>
                <a:cs typeface="Arial Black"/>
              </a:rPr>
              <a:t>     </a:t>
            </a:r>
            <a:r>
              <a:rPr sz="2050" spc="-90" dirty="0">
                <a:latin typeface="Arial Black"/>
                <a:cs typeface="Arial Black"/>
              </a:rPr>
              <a:t>CAGR,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866" y="7602194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20177760" y="8763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DB1824B6-4ACC-B46F-EDA6-45684B4F6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42660"/>
            <a:ext cx="9650745" cy="53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9528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96600" y="474411"/>
            <a:ext cx="67595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8821400" y="3321417"/>
            <a:ext cx="6684009" cy="1045210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9491960" y="36957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50866" y="6408740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49515" y="6667625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0065067" y="170662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11520" y="4279609"/>
            <a:ext cx="7091680" cy="2056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13.1%</a:t>
            </a:r>
            <a:r>
              <a:rPr sz="2050" spc="430" dirty="0">
                <a:latin typeface="Arial Black"/>
                <a:cs typeface="Arial Black"/>
              </a:rPr>
              <a:t>     </a:t>
            </a:r>
            <a:r>
              <a:rPr sz="2050" spc="-90" dirty="0">
                <a:latin typeface="Arial Black"/>
                <a:cs typeface="Arial Black"/>
              </a:rPr>
              <a:t>CAGR,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866" y="7602194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12245975" y="764923"/>
            <a:ext cx="541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DB1824B6-4ACC-B46F-EDA6-45684B4F6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42660"/>
            <a:ext cx="9650745" cy="53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222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96600" y="474411"/>
            <a:ext cx="67595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3562" y="3156853"/>
            <a:ext cx="6684009" cy="899527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81446" y="3341951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350866" y="6408740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249515" y="6667625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0065067" y="170662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0800" y="4241478"/>
            <a:ext cx="7086600" cy="2028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13.1%</a:t>
            </a:r>
            <a:r>
              <a:rPr sz="2050" spc="430" dirty="0">
                <a:latin typeface="Arial Black"/>
                <a:cs typeface="Arial Black"/>
              </a:rPr>
              <a:t>     </a:t>
            </a:r>
            <a:r>
              <a:rPr sz="2050" spc="-90" dirty="0">
                <a:latin typeface="Arial Black"/>
                <a:cs typeface="Arial Black"/>
              </a:rPr>
              <a:t>CAGR,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350866" y="7602194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12245975" y="764923"/>
            <a:ext cx="541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DB1824B6-4ACC-B46F-EDA6-45684B4F6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42660"/>
            <a:ext cx="9650745" cy="53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188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896600" y="474411"/>
            <a:ext cx="67595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723562" y="3156853"/>
            <a:ext cx="6684009" cy="899527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581446" y="3341951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516470" y="6585392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548209" y="6847964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0065067" y="170662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10800" y="4241478"/>
            <a:ext cx="7086600" cy="20288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13.1%</a:t>
            </a:r>
            <a:r>
              <a:rPr sz="2050" spc="430" dirty="0">
                <a:latin typeface="Arial Black"/>
                <a:cs typeface="Arial Black"/>
              </a:rPr>
              <a:t>     </a:t>
            </a:r>
            <a:r>
              <a:rPr sz="2050" spc="-90" dirty="0">
                <a:latin typeface="Arial Black"/>
                <a:cs typeface="Arial Black"/>
              </a:rPr>
              <a:t>CAGR,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325099" y="7733776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12245975" y="764923"/>
            <a:ext cx="54102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DB1824B6-4ACC-B46F-EDA6-45684B4F6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42660"/>
            <a:ext cx="9650745" cy="53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3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309735" cy="10287000"/>
            <a:chOff x="0" y="0"/>
            <a:chExt cx="930973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309735" cy="10287000"/>
            </a:xfrm>
            <a:custGeom>
              <a:avLst/>
              <a:gdLst/>
              <a:ahLst/>
              <a:cxnLst/>
              <a:rect l="l" t="t" r="r" b="b"/>
              <a:pathLst>
                <a:path w="9309735" h="10287000">
                  <a:moveTo>
                    <a:pt x="9309159" y="10286998"/>
                  </a:moveTo>
                  <a:lnTo>
                    <a:pt x="0" y="10286998"/>
                  </a:lnTo>
                  <a:lnTo>
                    <a:pt x="0" y="0"/>
                  </a:lnTo>
                  <a:lnTo>
                    <a:pt x="9309159" y="0"/>
                  </a:lnTo>
                  <a:lnTo>
                    <a:pt x="9309159" y="1028699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27006"/>
              <a:ext cx="5059696" cy="319057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545939"/>
              <a:ext cx="1858645" cy="0"/>
            </a:xfrm>
            <a:custGeom>
              <a:avLst/>
              <a:gdLst/>
              <a:ahLst/>
              <a:cxnLst/>
              <a:rect l="l" t="t" r="r" b="b"/>
              <a:pathLst>
                <a:path w="1858645">
                  <a:moveTo>
                    <a:pt x="0" y="0"/>
                  </a:moveTo>
                  <a:lnTo>
                    <a:pt x="1858299" y="0"/>
                  </a:lnTo>
                </a:path>
              </a:pathLst>
            </a:custGeom>
            <a:ln w="76199">
              <a:solidFill>
                <a:srgbClr val="E9E3D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38474" y="3844022"/>
              <a:ext cx="4309110" cy="3039745"/>
            </a:xfrm>
            <a:custGeom>
              <a:avLst/>
              <a:gdLst/>
              <a:ahLst/>
              <a:cxnLst/>
              <a:rect l="l" t="t" r="r" b="b"/>
              <a:pathLst>
                <a:path w="4309109" h="3039745">
                  <a:moveTo>
                    <a:pt x="292442" y="2110308"/>
                  </a:moveTo>
                  <a:lnTo>
                    <a:pt x="284988" y="2064092"/>
                  </a:lnTo>
                  <a:lnTo>
                    <a:pt x="281876" y="2058085"/>
                  </a:lnTo>
                  <a:lnTo>
                    <a:pt x="264223" y="2023948"/>
                  </a:lnTo>
                  <a:lnTo>
                    <a:pt x="232575" y="1992299"/>
                  </a:lnTo>
                  <a:lnTo>
                    <a:pt x="198450" y="1974659"/>
                  </a:lnTo>
                  <a:lnTo>
                    <a:pt x="198450" y="2110308"/>
                  </a:lnTo>
                  <a:lnTo>
                    <a:pt x="194335" y="2130628"/>
                  </a:lnTo>
                  <a:lnTo>
                    <a:pt x="183146" y="2147227"/>
                  </a:lnTo>
                  <a:lnTo>
                    <a:pt x="166547" y="2158415"/>
                  </a:lnTo>
                  <a:lnTo>
                    <a:pt x="146227" y="2162530"/>
                  </a:lnTo>
                  <a:lnTo>
                    <a:pt x="125895" y="2158415"/>
                  </a:lnTo>
                  <a:lnTo>
                    <a:pt x="109296" y="2147227"/>
                  </a:lnTo>
                  <a:lnTo>
                    <a:pt x="98107" y="2130628"/>
                  </a:lnTo>
                  <a:lnTo>
                    <a:pt x="94005" y="2110308"/>
                  </a:lnTo>
                  <a:lnTo>
                    <a:pt x="98107" y="2089975"/>
                  </a:lnTo>
                  <a:lnTo>
                    <a:pt x="109296" y="2073376"/>
                  </a:lnTo>
                  <a:lnTo>
                    <a:pt x="125895" y="2062187"/>
                  </a:lnTo>
                  <a:lnTo>
                    <a:pt x="146227" y="2058085"/>
                  </a:lnTo>
                  <a:lnTo>
                    <a:pt x="166547" y="2062187"/>
                  </a:lnTo>
                  <a:lnTo>
                    <a:pt x="183146" y="2073376"/>
                  </a:lnTo>
                  <a:lnTo>
                    <a:pt x="194335" y="2089975"/>
                  </a:lnTo>
                  <a:lnTo>
                    <a:pt x="198450" y="2110308"/>
                  </a:lnTo>
                  <a:lnTo>
                    <a:pt x="198450" y="1974659"/>
                  </a:lnTo>
                  <a:lnTo>
                    <a:pt x="192430" y="1971535"/>
                  </a:lnTo>
                  <a:lnTo>
                    <a:pt x="146227" y="1964080"/>
                  </a:lnTo>
                  <a:lnTo>
                    <a:pt x="100012" y="1971535"/>
                  </a:lnTo>
                  <a:lnTo>
                    <a:pt x="59867" y="1992299"/>
                  </a:lnTo>
                  <a:lnTo>
                    <a:pt x="28219" y="2023948"/>
                  </a:lnTo>
                  <a:lnTo>
                    <a:pt x="7454" y="2064092"/>
                  </a:lnTo>
                  <a:lnTo>
                    <a:pt x="0" y="2110308"/>
                  </a:lnTo>
                  <a:lnTo>
                    <a:pt x="22847" y="2199005"/>
                  </a:lnTo>
                  <a:lnTo>
                    <a:pt x="73113" y="2287206"/>
                  </a:lnTo>
                  <a:lnTo>
                    <a:pt x="123380" y="2354846"/>
                  </a:lnTo>
                  <a:lnTo>
                    <a:pt x="146227" y="2381859"/>
                  </a:lnTo>
                  <a:lnTo>
                    <a:pt x="169075" y="2354846"/>
                  </a:lnTo>
                  <a:lnTo>
                    <a:pt x="219329" y="2287206"/>
                  </a:lnTo>
                  <a:lnTo>
                    <a:pt x="269595" y="2199005"/>
                  </a:lnTo>
                  <a:lnTo>
                    <a:pt x="278993" y="2162530"/>
                  </a:lnTo>
                  <a:lnTo>
                    <a:pt x="292442" y="2110308"/>
                  </a:lnTo>
                  <a:close/>
                </a:path>
                <a:path w="4309109" h="3039745">
                  <a:moveTo>
                    <a:pt x="1826348" y="2767787"/>
                  </a:moveTo>
                  <a:lnTo>
                    <a:pt x="1818894" y="2721572"/>
                  </a:lnTo>
                  <a:lnTo>
                    <a:pt x="1815782" y="2715564"/>
                  </a:lnTo>
                  <a:lnTo>
                    <a:pt x="1798129" y="2681440"/>
                  </a:lnTo>
                  <a:lnTo>
                    <a:pt x="1766481" y="2649778"/>
                  </a:lnTo>
                  <a:lnTo>
                    <a:pt x="1732356" y="2632138"/>
                  </a:lnTo>
                  <a:lnTo>
                    <a:pt x="1732356" y="2767787"/>
                  </a:lnTo>
                  <a:lnTo>
                    <a:pt x="1728241" y="2788107"/>
                  </a:lnTo>
                  <a:lnTo>
                    <a:pt x="1717052" y="2804706"/>
                  </a:lnTo>
                  <a:lnTo>
                    <a:pt x="1700453" y="2815894"/>
                  </a:lnTo>
                  <a:lnTo>
                    <a:pt x="1680133" y="2820009"/>
                  </a:lnTo>
                  <a:lnTo>
                    <a:pt x="1659813" y="2815894"/>
                  </a:lnTo>
                  <a:lnTo>
                    <a:pt x="1643202" y="2804706"/>
                  </a:lnTo>
                  <a:lnTo>
                    <a:pt x="1632013" y="2788107"/>
                  </a:lnTo>
                  <a:lnTo>
                    <a:pt x="1627911" y="2767787"/>
                  </a:lnTo>
                  <a:lnTo>
                    <a:pt x="1632013" y="2747467"/>
                  </a:lnTo>
                  <a:lnTo>
                    <a:pt x="1643202" y="2730868"/>
                  </a:lnTo>
                  <a:lnTo>
                    <a:pt x="1659813" y="2719667"/>
                  </a:lnTo>
                  <a:lnTo>
                    <a:pt x="1680133" y="2715564"/>
                  </a:lnTo>
                  <a:lnTo>
                    <a:pt x="1700453" y="2719667"/>
                  </a:lnTo>
                  <a:lnTo>
                    <a:pt x="1717052" y="2730868"/>
                  </a:lnTo>
                  <a:lnTo>
                    <a:pt x="1728241" y="2747467"/>
                  </a:lnTo>
                  <a:lnTo>
                    <a:pt x="1732356" y="2767787"/>
                  </a:lnTo>
                  <a:lnTo>
                    <a:pt x="1732356" y="2632138"/>
                  </a:lnTo>
                  <a:lnTo>
                    <a:pt x="1726336" y="2629014"/>
                  </a:lnTo>
                  <a:lnTo>
                    <a:pt x="1680133" y="2621559"/>
                  </a:lnTo>
                  <a:lnTo>
                    <a:pt x="1633918" y="2629014"/>
                  </a:lnTo>
                  <a:lnTo>
                    <a:pt x="1593786" y="2649778"/>
                  </a:lnTo>
                  <a:lnTo>
                    <a:pt x="1562125" y="2681440"/>
                  </a:lnTo>
                  <a:lnTo>
                    <a:pt x="1541360" y="2721572"/>
                  </a:lnTo>
                  <a:lnTo>
                    <a:pt x="1533906" y="2767787"/>
                  </a:lnTo>
                  <a:lnTo>
                    <a:pt x="1556753" y="2856484"/>
                  </a:lnTo>
                  <a:lnTo>
                    <a:pt x="1607019" y="2944685"/>
                  </a:lnTo>
                  <a:lnTo>
                    <a:pt x="1657286" y="3012338"/>
                  </a:lnTo>
                  <a:lnTo>
                    <a:pt x="1680133" y="3039338"/>
                  </a:lnTo>
                  <a:lnTo>
                    <a:pt x="1702981" y="3012338"/>
                  </a:lnTo>
                  <a:lnTo>
                    <a:pt x="1753235" y="2944685"/>
                  </a:lnTo>
                  <a:lnTo>
                    <a:pt x="1803501" y="2856484"/>
                  </a:lnTo>
                  <a:lnTo>
                    <a:pt x="1812899" y="2820009"/>
                  </a:lnTo>
                  <a:lnTo>
                    <a:pt x="1826348" y="2767787"/>
                  </a:lnTo>
                  <a:close/>
                </a:path>
                <a:path w="4309109" h="3039745">
                  <a:moveTo>
                    <a:pt x="2801023" y="1180566"/>
                  </a:moveTo>
                  <a:lnTo>
                    <a:pt x="2793568" y="1134351"/>
                  </a:lnTo>
                  <a:lnTo>
                    <a:pt x="2790456" y="1128344"/>
                  </a:lnTo>
                  <a:lnTo>
                    <a:pt x="2772803" y="1094219"/>
                  </a:lnTo>
                  <a:lnTo>
                    <a:pt x="2741142" y="1062558"/>
                  </a:lnTo>
                  <a:lnTo>
                    <a:pt x="2707017" y="1044905"/>
                  </a:lnTo>
                  <a:lnTo>
                    <a:pt x="2707017" y="1180566"/>
                  </a:lnTo>
                  <a:lnTo>
                    <a:pt x="2702915" y="1200886"/>
                  </a:lnTo>
                  <a:lnTo>
                    <a:pt x="2691714" y="1217485"/>
                  </a:lnTo>
                  <a:lnTo>
                    <a:pt x="2675115" y="1228674"/>
                  </a:lnTo>
                  <a:lnTo>
                    <a:pt x="2654795" y="1232789"/>
                  </a:lnTo>
                  <a:lnTo>
                    <a:pt x="2634475" y="1228674"/>
                  </a:lnTo>
                  <a:lnTo>
                    <a:pt x="2617876" y="1217485"/>
                  </a:lnTo>
                  <a:lnTo>
                    <a:pt x="2606675" y="1200886"/>
                  </a:lnTo>
                  <a:lnTo>
                    <a:pt x="2602573" y="1180566"/>
                  </a:lnTo>
                  <a:lnTo>
                    <a:pt x="2606675" y="1160246"/>
                  </a:lnTo>
                  <a:lnTo>
                    <a:pt x="2617876" y="1143647"/>
                  </a:lnTo>
                  <a:lnTo>
                    <a:pt x="2634475" y="1132446"/>
                  </a:lnTo>
                  <a:lnTo>
                    <a:pt x="2654795" y="1128344"/>
                  </a:lnTo>
                  <a:lnTo>
                    <a:pt x="2675115" y="1132446"/>
                  </a:lnTo>
                  <a:lnTo>
                    <a:pt x="2691714" y="1143647"/>
                  </a:lnTo>
                  <a:lnTo>
                    <a:pt x="2702915" y="1160246"/>
                  </a:lnTo>
                  <a:lnTo>
                    <a:pt x="2707017" y="1180566"/>
                  </a:lnTo>
                  <a:lnTo>
                    <a:pt x="2707017" y="1044905"/>
                  </a:lnTo>
                  <a:lnTo>
                    <a:pt x="2701010" y="1041793"/>
                  </a:lnTo>
                  <a:lnTo>
                    <a:pt x="2654795" y="1034338"/>
                  </a:lnTo>
                  <a:lnTo>
                    <a:pt x="2608592" y="1041793"/>
                  </a:lnTo>
                  <a:lnTo>
                    <a:pt x="2568448" y="1062558"/>
                  </a:lnTo>
                  <a:lnTo>
                    <a:pt x="2536787" y="1094219"/>
                  </a:lnTo>
                  <a:lnTo>
                    <a:pt x="2516035" y="1134351"/>
                  </a:lnTo>
                  <a:lnTo>
                    <a:pt x="2508580" y="1180566"/>
                  </a:lnTo>
                  <a:lnTo>
                    <a:pt x="2531427" y="1269263"/>
                  </a:lnTo>
                  <a:lnTo>
                    <a:pt x="2581681" y="1357464"/>
                  </a:lnTo>
                  <a:lnTo>
                    <a:pt x="2631948" y="1425117"/>
                  </a:lnTo>
                  <a:lnTo>
                    <a:pt x="2654795" y="1452118"/>
                  </a:lnTo>
                  <a:lnTo>
                    <a:pt x="2677642" y="1425117"/>
                  </a:lnTo>
                  <a:lnTo>
                    <a:pt x="2727909" y="1357464"/>
                  </a:lnTo>
                  <a:lnTo>
                    <a:pt x="2778175" y="1269263"/>
                  </a:lnTo>
                  <a:lnTo>
                    <a:pt x="2787573" y="1232789"/>
                  </a:lnTo>
                  <a:lnTo>
                    <a:pt x="2801023" y="1180566"/>
                  </a:lnTo>
                  <a:close/>
                </a:path>
                <a:path w="4309109" h="3039745">
                  <a:moveTo>
                    <a:pt x="3266617" y="146227"/>
                  </a:moveTo>
                  <a:lnTo>
                    <a:pt x="3259163" y="100012"/>
                  </a:lnTo>
                  <a:lnTo>
                    <a:pt x="3256051" y="94005"/>
                  </a:lnTo>
                  <a:lnTo>
                    <a:pt x="3238398" y="59880"/>
                  </a:lnTo>
                  <a:lnTo>
                    <a:pt x="3206737" y="28219"/>
                  </a:lnTo>
                  <a:lnTo>
                    <a:pt x="3172612" y="10566"/>
                  </a:lnTo>
                  <a:lnTo>
                    <a:pt x="3172612" y="146227"/>
                  </a:lnTo>
                  <a:lnTo>
                    <a:pt x="3168510" y="166547"/>
                  </a:lnTo>
                  <a:lnTo>
                    <a:pt x="3157309" y="183146"/>
                  </a:lnTo>
                  <a:lnTo>
                    <a:pt x="3140710" y="194348"/>
                  </a:lnTo>
                  <a:lnTo>
                    <a:pt x="3120390" y="198450"/>
                  </a:lnTo>
                  <a:lnTo>
                    <a:pt x="3100070" y="194348"/>
                  </a:lnTo>
                  <a:lnTo>
                    <a:pt x="3083471" y="183146"/>
                  </a:lnTo>
                  <a:lnTo>
                    <a:pt x="3072282" y="166547"/>
                  </a:lnTo>
                  <a:lnTo>
                    <a:pt x="3068167" y="146227"/>
                  </a:lnTo>
                  <a:lnTo>
                    <a:pt x="3072282" y="125907"/>
                  </a:lnTo>
                  <a:lnTo>
                    <a:pt x="3083471" y="109308"/>
                  </a:lnTo>
                  <a:lnTo>
                    <a:pt x="3100070" y="98107"/>
                  </a:lnTo>
                  <a:lnTo>
                    <a:pt x="3120390" y="94005"/>
                  </a:lnTo>
                  <a:lnTo>
                    <a:pt x="3140710" y="98107"/>
                  </a:lnTo>
                  <a:lnTo>
                    <a:pt x="3157309" y="109308"/>
                  </a:lnTo>
                  <a:lnTo>
                    <a:pt x="3168510" y="125907"/>
                  </a:lnTo>
                  <a:lnTo>
                    <a:pt x="3172612" y="146227"/>
                  </a:lnTo>
                  <a:lnTo>
                    <a:pt x="3172612" y="10566"/>
                  </a:lnTo>
                  <a:lnTo>
                    <a:pt x="3166605" y="7454"/>
                  </a:lnTo>
                  <a:lnTo>
                    <a:pt x="3120390" y="0"/>
                  </a:lnTo>
                  <a:lnTo>
                    <a:pt x="3074187" y="7454"/>
                  </a:lnTo>
                  <a:lnTo>
                    <a:pt x="3034042" y="28219"/>
                  </a:lnTo>
                  <a:lnTo>
                    <a:pt x="3002394" y="59880"/>
                  </a:lnTo>
                  <a:lnTo>
                    <a:pt x="2981629" y="100012"/>
                  </a:lnTo>
                  <a:lnTo>
                    <a:pt x="2974175" y="146227"/>
                  </a:lnTo>
                  <a:lnTo>
                    <a:pt x="2997022" y="234924"/>
                  </a:lnTo>
                  <a:lnTo>
                    <a:pt x="3047276" y="323126"/>
                  </a:lnTo>
                  <a:lnTo>
                    <a:pt x="3097542" y="390779"/>
                  </a:lnTo>
                  <a:lnTo>
                    <a:pt x="3120390" y="417779"/>
                  </a:lnTo>
                  <a:lnTo>
                    <a:pt x="3143237" y="390779"/>
                  </a:lnTo>
                  <a:lnTo>
                    <a:pt x="3193504" y="323126"/>
                  </a:lnTo>
                  <a:lnTo>
                    <a:pt x="3243770" y="234924"/>
                  </a:lnTo>
                  <a:lnTo>
                    <a:pt x="3253168" y="198450"/>
                  </a:lnTo>
                  <a:lnTo>
                    <a:pt x="3266617" y="146227"/>
                  </a:lnTo>
                  <a:close/>
                </a:path>
                <a:path w="4309109" h="3039745">
                  <a:moveTo>
                    <a:pt x="3847681" y="2648102"/>
                  </a:moveTo>
                  <a:lnTo>
                    <a:pt x="3840226" y="2601887"/>
                  </a:lnTo>
                  <a:lnTo>
                    <a:pt x="3837114" y="2595880"/>
                  </a:lnTo>
                  <a:lnTo>
                    <a:pt x="3819461" y="2561755"/>
                  </a:lnTo>
                  <a:lnTo>
                    <a:pt x="3787813" y="2530094"/>
                  </a:lnTo>
                  <a:lnTo>
                    <a:pt x="3753688" y="2512453"/>
                  </a:lnTo>
                  <a:lnTo>
                    <a:pt x="3753688" y="2648102"/>
                  </a:lnTo>
                  <a:lnTo>
                    <a:pt x="3749573" y="2668422"/>
                  </a:lnTo>
                  <a:lnTo>
                    <a:pt x="3738384" y="2685021"/>
                  </a:lnTo>
                  <a:lnTo>
                    <a:pt x="3721785" y="2696210"/>
                  </a:lnTo>
                  <a:lnTo>
                    <a:pt x="3701465" y="2700324"/>
                  </a:lnTo>
                  <a:lnTo>
                    <a:pt x="3681145" y="2696210"/>
                  </a:lnTo>
                  <a:lnTo>
                    <a:pt x="3664534" y="2685021"/>
                  </a:lnTo>
                  <a:lnTo>
                    <a:pt x="3653345" y="2668422"/>
                  </a:lnTo>
                  <a:lnTo>
                    <a:pt x="3649243" y="2648102"/>
                  </a:lnTo>
                  <a:lnTo>
                    <a:pt x="3653345" y="2627782"/>
                  </a:lnTo>
                  <a:lnTo>
                    <a:pt x="3664534" y="2611170"/>
                  </a:lnTo>
                  <a:lnTo>
                    <a:pt x="3681145" y="2599982"/>
                  </a:lnTo>
                  <a:lnTo>
                    <a:pt x="3701465" y="2595880"/>
                  </a:lnTo>
                  <a:lnTo>
                    <a:pt x="3721785" y="2599982"/>
                  </a:lnTo>
                  <a:lnTo>
                    <a:pt x="3738384" y="2611170"/>
                  </a:lnTo>
                  <a:lnTo>
                    <a:pt x="3749573" y="2627782"/>
                  </a:lnTo>
                  <a:lnTo>
                    <a:pt x="3753688" y="2648102"/>
                  </a:lnTo>
                  <a:lnTo>
                    <a:pt x="3753688" y="2512453"/>
                  </a:lnTo>
                  <a:lnTo>
                    <a:pt x="3747668" y="2509329"/>
                  </a:lnTo>
                  <a:lnTo>
                    <a:pt x="3701465" y="2501874"/>
                  </a:lnTo>
                  <a:lnTo>
                    <a:pt x="3655250" y="2509329"/>
                  </a:lnTo>
                  <a:lnTo>
                    <a:pt x="3615105" y="2530094"/>
                  </a:lnTo>
                  <a:lnTo>
                    <a:pt x="3583457" y="2561755"/>
                  </a:lnTo>
                  <a:lnTo>
                    <a:pt x="3562693" y="2601887"/>
                  </a:lnTo>
                  <a:lnTo>
                    <a:pt x="3555238" y="2648102"/>
                  </a:lnTo>
                  <a:lnTo>
                    <a:pt x="3578085" y="2736799"/>
                  </a:lnTo>
                  <a:lnTo>
                    <a:pt x="3628352" y="2825000"/>
                  </a:lnTo>
                  <a:lnTo>
                    <a:pt x="3678618" y="2892653"/>
                  </a:lnTo>
                  <a:lnTo>
                    <a:pt x="3701465" y="2919653"/>
                  </a:lnTo>
                  <a:lnTo>
                    <a:pt x="3724313" y="2892653"/>
                  </a:lnTo>
                  <a:lnTo>
                    <a:pt x="3774567" y="2825000"/>
                  </a:lnTo>
                  <a:lnTo>
                    <a:pt x="3824833" y="2736799"/>
                  </a:lnTo>
                  <a:lnTo>
                    <a:pt x="3834231" y="2700324"/>
                  </a:lnTo>
                  <a:lnTo>
                    <a:pt x="3847681" y="2648102"/>
                  </a:lnTo>
                  <a:close/>
                </a:path>
                <a:path w="4309109" h="3039745">
                  <a:moveTo>
                    <a:pt x="4308881" y="762635"/>
                  </a:moveTo>
                  <a:lnTo>
                    <a:pt x="4301426" y="716419"/>
                  </a:lnTo>
                  <a:lnTo>
                    <a:pt x="4298315" y="710412"/>
                  </a:lnTo>
                  <a:lnTo>
                    <a:pt x="4280662" y="676275"/>
                  </a:lnTo>
                  <a:lnTo>
                    <a:pt x="4249001" y="644626"/>
                  </a:lnTo>
                  <a:lnTo>
                    <a:pt x="4214876" y="626973"/>
                  </a:lnTo>
                  <a:lnTo>
                    <a:pt x="4214876" y="762635"/>
                  </a:lnTo>
                  <a:lnTo>
                    <a:pt x="4210774" y="782955"/>
                  </a:lnTo>
                  <a:lnTo>
                    <a:pt x="4199572" y="799553"/>
                  </a:lnTo>
                  <a:lnTo>
                    <a:pt x="4182973" y="810742"/>
                  </a:lnTo>
                  <a:lnTo>
                    <a:pt x="4162653" y="814857"/>
                  </a:lnTo>
                  <a:lnTo>
                    <a:pt x="4142333" y="810742"/>
                  </a:lnTo>
                  <a:lnTo>
                    <a:pt x="4125734" y="799553"/>
                  </a:lnTo>
                  <a:lnTo>
                    <a:pt x="4114546" y="782955"/>
                  </a:lnTo>
                  <a:lnTo>
                    <a:pt x="4110431" y="762635"/>
                  </a:lnTo>
                  <a:lnTo>
                    <a:pt x="4114546" y="742315"/>
                  </a:lnTo>
                  <a:lnTo>
                    <a:pt x="4125734" y="725703"/>
                  </a:lnTo>
                  <a:lnTo>
                    <a:pt x="4142333" y="714514"/>
                  </a:lnTo>
                  <a:lnTo>
                    <a:pt x="4162653" y="710412"/>
                  </a:lnTo>
                  <a:lnTo>
                    <a:pt x="4182973" y="714514"/>
                  </a:lnTo>
                  <a:lnTo>
                    <a:pt x="4199572" y="725703"/>
                  </a:lnTo>
                  <a:lnTo>
                    <a:pt x="4210774" y="742315"/>
                  </a:lnTo>
                  <a:lnTo>
                    <a:pt x="4214876" y="762635"/>
                  </a:lnTo>
                  <a:lnTo>
                    <a:pt x="4214876" y="626973"/>
                  </a:lnTo>
                  <a:lnTo>
                    <a:pt x="4208869" y="623862"/>
                  </a:lnTo>
                  <a:lnTo>
                    <a:pt x="4162653" y="616407"/>
                  </a:lnTo>
                  <a:lnTo>
                    <a:pt x="4116451" y="623862"/>
                  </a:lnTo>
                  <a:lnTo>
                    <a:pt x="4076306" y="644626"/>
                  </a:lnTo>
                  <a:lnTo>
                    <a:pt x="4044658" y="676275"/>
                  </a:lnTo>
                  <a:lnTo>
                    <a:pt x="4023893" y="716419"/>
                  </a:lnTo>
                  <a:lnTo>
                    <a:pt x="4016438" y="762635"/>
                  </a:lnTo>
                  <a:lnTo>
                    <a:pt x="4039285" y="851331"/>
                  </a:lnTo>
                  <a:lnTo>
                    <a:pt x="4089539" y="939533"/>
                  </a:lnTo>
                  <a:lnTo>
                    <a:pt x="4139806" y="1007173"/>
                  </a:lnTo>
                  <a:lnTo>
                    <a:pt x="4162653" y="1034186"/>
                  </a:lnTo>
                  <a:lnTo>
                    <a:pt x="4185501" y="1007173"/>
                  </a:lnTo>
                  <a:lnTo>
                    <a:pt x="4235767" y="939533"/>
                  </a:lnTo>
                  <a:lnTo>
                    <a:pt x="4286034" y="851331"/>
                  </a:lnTo>
                  <a:lnTo>
                    <a:pt x="4295432" y="814857"/>
                  </a:lnTo>
                  <a:lnTo>
                    <a:pt x="4308881" y="762635"/>
                  </a:lnTo>
                  <a:close/>
                </a:path>
              </a:pathLst>
            </a:custGeom>
            <a:solidFill>
              <a:srgbClr val="B1B0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0515600" y="604234"/>
            <a:ext cx="6683375" cy="941705"/>
          </a:xfrm>
          <a:custGeom>
            <a:avLst/>
            <a:gdLst/>
            <a:ahLst/>
            <a:cxnLst/>
            <a:rect l="l" t="t" r="r" b="b"/>
            <a:pathLst>
              <a:path w="6683375" h="941705">
                <a:moveTo>
                  <a:pt x="6212683" y="941555"/>
                </a:moveTo>
                <a:lnTo>
                  <a:pt x="470777" y="941555"/>
                </a:lnTo>
                <a:lnTo>
                  <a:pt x="422643" y="939125"/>
                </a:lnTo>
                <a:lnTo>
                  <a:pt x="375899" y="931991"/>
                </a:lnTo>
                <a:lnTo>
                  <a:pt x="330782" y="920390"/>
                </a:lnTo>
                <a:lnTo>
                  <a:pt x="287529" y="904559"/>
                </a:lnTo>
                <a:lnTo>
                  <a:pt x="246377" y="884735"/>
                </a:lnTo>
                <a:lnTo>
                  <a:pt x="207561" y="861154"/>
                </a:lnTo>
                <a:lnTo>
                  <a:pt x="171319" y="834053"/>
                </a:lnTo>
                <a:lnTo>
                  <a:pt x="137887" y="803668"/>
                </a:lnTo>
                <a:lnTo>
                  <a:pt x="107502" y="770236"/>
                </a:lnTo>
                <a:lnTo>
                  <a:pt x="80401" y="733994"/>
                </a:lnTo>
                <a:lnTo>
                  <a:pt x="56820" y="695178"/>
                </a:lnTo>
                <a:lnTo>
                  <a:pt x="36996" y="654026"/>
                </a:lnTo>
                <a:lnTo>
                  <a:pt x="21165" y="610772"/>
                </a:lnTo>
                <a:lnTo>
                  <a:pt x="9564" y="565656"/>
                </a:lnTo>
                <a:lnTo>
                  <a:pt x="2430" y="518912"/>
                </a:lnTo>
                <a:lnTo>
                  <a:pt x="0" y="470777"/>
                </a:lnTo>
                <a:lnTo>
                  <a:pt x="2430" y="422643"/>
                </a:lnTo>
                <a:lnTo>
                  <a:pt x="9564" y="375899"/>
                </a:lnTo>
                <a:lnTo>
                  <a:pt x="21165" y="330783"/>
                </a:lnTo>
                <a:lnTo>
                  <a:pt x="36996" y="287529"/>
                </a:lnTo>
                <a:lnTo>
                  <a:pt x="56820" y="246377"/>
                </a:lnTo>
                <a:lnTo>
                  <a:pt x="80401" y="207561"/>
                </a:lnTo>
                <a:lnTo>
                  <a:pt x="107502" y="171319"/>
                </a:lnTo>
                <a:lnTo>
                  <a:pt x="137887" y="137887"/>
                </a:lnTo>
                <a:lnTo>
                  <a:pt x="171319" y="107502"/>
                </a:lnTo>
                <a:lnTo>
                  <a:pt x="207561" y="80401"/>
                </a:lnTo>
                <a:lnTo>
                  <a:pt x="246377" y="56820"/>
                </a:lnTo>
                <a:lnTo>
                  <a:pt x="287529" y="36996"/>
                </a:lnTo>
                <a:lnTo>
                  <a:pt x="330782" y="21165"/>
                </a:lnTo>
                <a:lnTo>
                  <a:pt x="375899" y="9564"/>
                </a:lnTo>
                <a:lnTo>
                  <a:pt x="422643" y="2430"/>
                </a:lnTo>
                <a:lnTo>
                  <a:pt x="470778" y="0"/>
                </a:lnTo>
                <a:lnTo>
                  <a:pt x="6212683" y="0"/>
                </a:lnTo>
                <a:lnTo>
                  <a:pt x="6260817" y="2430"/>
                </a:lnTo>
                <a:lnTo>
                  <a:pt x="6307561" y="9564"/>
                </a:lnTo>
                <a:lnTo>
                  <a:pt x="6352678" y="21165"/>
                </a:lnTo>
                <a:lnTo>
                  <a:pt x="6395931" y="36996"/>
                </a:lnTo>
                <a:lnTo>
                  <a:pt x="6437084" y="56820"/>
                </a:lnTo>
                <a:lnTo>
                  <a:pt x="6475899" y="80401"/>
                </a:lnTo>
                <a:lnTo>
                  <a:pt x="6512142" y="107502"/>
                </a:lnTo>
                <a:lnTo>
                  <a:pt x="6545573" y="137887"/>
                </a:lnTo>
                <a:lnTo>
                  <a:pt x="6575958" y="171319"/>
                </a:lnTo>
                <a:lnTo>
                  <a:pt x="6603059" y="207561"/>
                </a:lnTo>
                <a:lnTo>
                  <a:pt x="6626640" y="246377"/>
                </a:lnTo>
                <a:lnTo>
                  <a:pt x="6646465" y="287529"/>
                </a:lnTo>
                <a:lnTo>
                  <a:pt x="6662295" y="330783"/>
                </a:lnTo>
                <a:lnTo>
                  <a:pt x="6673896" y="375899"/>
                </a:lnTo>
                <a:lnTo>
                  <a:pt x="6681030" y="422643"/>
                </a:lnTo>
                <a:lnTo>
                  <a:pt x="6682840" y="458491"/>
                </a:lnTo>
                <a:lnTo>
                  <a:pt x="6682840" y="483064"/>
                </a:lnTo>
                <a:lnTo>
                  <a:pt x="6673896" y="565656"/>
                </a:lnTo>
                <a:lnTo>
                  <a:pt x="6662295" y="610772"/>
                </a:lnTo>
                <a:lnTo>
                  <a:pt x="6646465" y="654026"/>
                </a:lnTo>
                <a:lnTo>
                  <a:pt x="6626640" y="695178"/>
                </a:lnTo>
                <a:lnTo>
                  <a:pt x="6603059" y="733994"/>
                </a:lnTo>
                <a:lnTo>
                  <a:pt x="6575958" y="770236"/>
                </a:lnTo>
                <a:lnTo>
                  <a:pt x="6545573" y="803668"/>
                </a:lnTo>
                <a:lnTo>
                  <a:pt x="6512142" y="834053"/>
                </a:lnTo>
                <a:lnTo>
                  <a:pt x="6475899" y="861154"/>
                </a:lnTo>
                <a:lnTo>
                  <a:pt x="6437084" y="884735"/>
                </a:lnTo>
                <a:lnTo>
                  <a:pt x="6395931" y="904559"/>
                </a:lnTo>
                <a:lnTo>
                  <a:pt x="6352678" y="920390"/>
                </a:lnTo>
                <a:lnTo>
                  <a:pt x="6307561" y="931991"/>
                </a:lnTo>
                <a:lnTo>
                  <a:pt x="6260817" y="939125"/>
                </a:lnTo>
                <a:lnTo>
                  <a:pt x="6212683" y="941555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0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63200" y="3252806"/>
            <a:ext cx="6684009" cy="924300"/>
          </a:xfrm>
          <a:custGeom>
            <a:avLst/>
            <a:gdLst/>
            <a:ahLst/>
            <a:cxnLst/>
            <a:rect l="l" t="t" r="r" b="b"/>
            <a:pathLst>
              <a:path w="6684009" h="1045210">
                <a:moveTo>
                  <a:pt x="6197686" y="1044777"/>
                </a:moveTo>
                <a:lnTo>
                  <a:pt x="485774" y="1044777"/>
                </a:lnTo>
                <a:lnTo>
                  <a:pt x="437762" y="1042400"/>
                </a:lnTo>
                <a:lnTo>
                  <a:pt x="390562" y="1035357"/>
                </a:lnTo>
                <a:lnTo>
                  <a:pt x="344494" y="1023780"/>
                </a:lnTo>
                <a:lnTo>
                  <a:pt x="299876" y="1007800"/>
                </a:lnTo>
                <a:lnTo>
                  <a:pt x="257028" y="987550"/>
                </a:lnTo>
                <a:lnTo>
                  <a:pt x="216266" y="963161"/>
                </a:lnTo>
                <a:lnTo>
                  <a:pt x="177911" y="934767"/>
                </a:lnTo>
                <a:lnTo>
                  <a:pt x="142280" y="902497"/>
                </a:lnTo>
                <a:lnTo>
                  <a:pt x="110010" y="866866"/>
                </a:lnTo>
                <a:lnTo>
                  <a:pt x="81616" y="828511"/>
                </a:lnTo>
                <a:lnTo>
                  <a:pt x="57227" y="787749"/>
                </a:lnTo>
                <a:lnTo>
                  <a:pt x="36977" y="744900"/>
                </a:lnTo>
                <a:lnTo>
                  <a:pt x="20997" y="700283"/>
                </a:lnTo>
                <a:lnTo>
                  <a:pt x="9420" y="654215"/>
                </a:lnTo>
                <a:lnTo>
                  <a:pt x="2377" y="607015"/>
                </a:lnTo>
                <a:lnTo>
                  <a:pt x="0" y="559002"/>
                </a:lnTo>
                <a:lnTo>
                  <a:pt x="0" y="485774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6"/>
                </a:lnTo>
                <a:lnTo>
                  <a:pt x="57227" y="257028"/>
                </a:lnTo>
                <a:lnTo>
                  <a:pt x="81616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4" y="0"/>
                </a:lnTo>
                <a:lnTo>
                  <a:pt x="6197685" y="0"/>
                </a:lnTo>
                <a:lnTo>
                  <a:pt x="6245699" y="2377"/>
                </a:lnTo>
                <a:lnTo>
                  <a:pt x="6292899" y="9420"/>
                </a:lnTo>
                <a:lnTo>
                  <a:pt x="6338967" y="20997"/>
                </a:lnTo>
                <a:lnTo>
                  <a:pt x="6383584" y="36977"/>
                </a:lnTo>
                <a:lnTo>
                  <a:pt x="6426433" y="57227"/>
                </a:lnTo>
                <a:lnTo>
                  <a:pt x="6467194" y="81615"/>
                </a:lnTo>
                <a:lnTo>
                  <a:pt x="6505550" y="110010"/>
                </a:lnTo>
                <a:lnTo>
                  <a:pt x="6541181" y="142280"/>
                </a:lnTo>
                <a:lnTo>
                  <a:pt x="6573450" y="177911"/>
                </a:lnTo>
                <a:lnTo>
                  <a:pt x="6601845" y="216266"/>
                </a:lnTo>
                <a:lnTo>
                  <a:pt x="6626233" y="257028"/>
                </a:lnTo>
                <a:lnTo>
                  <a:pt x="6646483" y="299876"/>
                </a:lnTo>
                <a:lnTo>
                  <a:pt x="6662463" y="344494"/>
                </a:lnTo>
                <a:lnTo>
                  <a:pt x="6674040" y="390562"/>
                </a:lnTo>
                <a:lnTo>
                  <a:pt x="6681083" y="437762"/>
                </a:lnTo>
                <a:lnTo>
                  <a:pt x="6683460" y="485774"/>
                </a:lnTo>
                <a:lnTo>
                  <a:pt x="6683460" y="559002"/>
                </a:lnTo>
                <a:lnTo>
                  <a:pt x="6681083" y="607015"/>
                </a:lnTo>
                <a:lnTo>
                  <a:pt x="6674040" y="654215"/>
                </a:lnTo>
                <a:lnTo>
                  <a:pt x="6662463" y="700283"/>
                </a:lnTo>
                <a:lnTo>
                  <a:pt x="6646483" y="744900"/>
                </a:lnTo>
                <a:lnTo>
                  <a:pt x="6626233" y="787749"/>
                </a:lnTo>
                <a:lnTo>
                  <a:pt x="6601845" y="828511"/>
                </a:lnTo>
                <a:lnTo>
                  <a:pt x="6573450" y="866866"/>
                </a:lnTo>
                <a:lnTo>
                  <a:pt x="6541181" y="902497"/>
                </a:lnTo>
                <a:lnTo>
                  <a:pt x="6505550" y="934767"/>
                </a:lnTo>
                <a:lnTo>
                  <a:pt x="6467194" y="963161"/>
                </a:lnTo>
                <a:lnTo>
                  <a:pt x="6426433" y="987550"/>
                </a:lnTo>
                <a:lnTo>
                  <a:pt x="6383584" y="1007800"/>
                </a:lnTo>
                <a:lnTo>
                  <a:pt x="6338967" y="1023780"/>
                </a:lnTo>
                <a:lnTo>
                  <a:pt x="6292899" y="1035357"/>
                </a:lnTo>
                <a:lnTo>
                  <a:pt x="6245699" y="1042400"/>
                </a:lnTo>
                <a:lnTo>
                  <a:pt x="6197686" y="1044777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1490960" y="36195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55" dirty="0">
                <a:solidFill>
                  <a:srgbClr val="FFFFFF"/>
                </a:solidFill>
                <a:latin typeface="Verdana"/>
                <a:cs typeface="Verdana"/>
              </a:rPr>
              <a:t>Serviceable</a:t>
            </a:r>
            <a:r>
              <a:rPr sz="2200" b="1" spc="-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65" dirty="0">
                <a:solidFill>
                  <a:srgbClr val="FFFFFF"/>
                </a:solidFill>
                <a:latin typeface="Verdana"/>
                <a:cs typeface="Verdana"/>
              </a:rPr>
              <a:t>Available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0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1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05" dirty="0">
                <a:solidFill>
                  <a:srgbClr val="FFFFFF"/>
                </a:solidFill>
                <a:latin typeface="Verdana"/>
                <a:cs typeface="Verdana"/>
              </a:rPr>
              <a:t>(SAM)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107897" y="6600182"/>
            <a:ext cx="6683375" cy="885825"/>
          </a:xfrm>
          <a:custGeom>
            <a:avLst/>
            <a:gdLst/>
            <a:ahLst/>
            <a:cxnLst/>
            <a:rect l="l" t="t" r="r" b="b"/>
            <a:pathLst>
              <a:path w="6683375" h="885825">
                <a:moveTo>
                  <a:pt x="6240679" y="885571"/>
                </a:moveTo>
                <a:lnTo>
                  <a:pt x="442782" y="885571"/>
                </a:lnTo>
                <a:lnTo>
                  <a:pt x="394539" y="882973"/>
                </a:lnTo>
                <a:lnTo>
                  <a:pt x="347797" y="875359"/>
                </a:lnTo>
                <a:lnTo>
                  <a:pt x="302831" y="862998"/>
                </a:lnTo>
                <a:lnTo>
                  <a:pt x="259909" y="846161"/>
                </a:lnTo>
                <a:lnTo>
                  <a:pt x="219303" y="825118"/>
                </a:lnTo>
                <a:lnTo>
                  <a:pt x="181282" y="800140"/>
                </a:lnTo>
                <a:lnTo>
                  <a:pt x="146116" y="771495"/>
                </a:lnTo>
                <a:lnTo>
                  <a:pt x="114076" y="739455"/>
                </a:lnTo>
                <a:lnTo>
                  <a:pt x="85431" y="704289"/>
                </a:lnTo>
                <a:lnTo>
                  <a:pt x="60453" y="666268"/>
                </a:lnTo>
                <a:lnTo>
                  <a:pt x="39410" y="625662"/>
                </a:lnTo>
                <a:lnTo>
                  <a:pt x="22573" y="582740"/>
                </a:lnTo>
                <a:lnTo>
                  <a:pt x="10212" y="537774"/>
                </a:lnTo>
                <a:lnTo>
                  <a:pt x="2598" y="491032"/>
                </a:lnTo>
                <a:lnTo>
                  <a:pt x="0" y="442785"/>
                </a:lnTo>
                <a:lnTo>
                  <a:pt x="2598" y="394539"/>
                </a:lnTo>
                <a:lnTo>
                  <a:pt x="10212" y="347798"/>
                </a:lnTo>
                <a:lnTo>
                  <a:pt x="22573" y="302831"/>
                </a:lnTo>
                <a:lnTo>
                  <a:pt x="39410" y="259909"/>
                </a:lnTo>
                <a:lnTo>
                  <a:pt x="60453" y="219303"/>
                </a:lnTo>
                <a:lnTo>
                  <a:pt x="85431" y="181282"/>
                </a:lnTo>
                <a:lnTo>
                  <a:pt x="114076" y="146116"/>
                </a:lnTo>
                <a:lnTo>
                  <a:pt x="146116" y="114076"/>
                </a:lnTo>
                <a:lnTo>
                  <a:pt x="181282" y="85432"/>
                </a:lnTo>
                <a:lnTo>
                  <a:pt x="219303" y="60453"/>
                </a:lnTo>
                <a:lnTo>
                  <a:pt x="259909" y="39410"/>
                </a:lnTo>
                <a:lnTo>
                  <a:pt x="302831" y="22573"/>
                </a:lnTo>
                <a:lnTo>
                  <a:pt x="347797" y="10212"/>
                </a:lnTo>
                <a:lnTo>
                  <a:pt x="394539" y="2598"/>
                </a:lnTo>
                <a:lnTo>
                  <a:pt x="442785" y="0"/>
                </a:lnTo>
                <a:lnTo>
                  <a:pt x="6240675" y="0"/>
                </a:lnTo>
                <a:lnTo>
                  <a:pt x="6288922" y="2598"/>
                </a:lnTo>
                <a:lnTo>
                  <a:pt x="6335663" y="10212"/>
                </a:lnTo>
                <a:lnTo>
                  <a:pt x="6380630" y="22573"/>
                </a:lnTo>
                <a:lnTo>
                  <a:pt x="6423551" y="39410"/>
                </a:lnTo>
                <a:lnTo>
                  <a:pt x="6464158" y="60453"/>
                </a:lnTo>
                <a:lnTo>
                  <a:pt x="6502179" y="85432"/>
                </a:lnTo>
                <a:lnTo>
                  <a:pt x="6537345" y="114076"/>
                </a:lnTo>
                <a:lnTo>
                  <a:pt x="6569385" y="146116"/>
                </a:lnTo>
                <a:lnTo>
                  <a:pt x="6598029" y="181282"/>
                </a:lnTo>
                <a:lnTo>
                  <a:pt x="6623008" y="219303"/>
                </a:lnTo>
                <a:lnTo>
                  <a:pt x="6644051" y="259909"/>
                </a:lnTo>
                <a:lnTo>
                  <a:pt x="6660888" y="302831"/>
                </a:lnTo>
                <a:lnTo>
                  <a:pt x="6673248" y="347798"/>
                </a:lnTo>
                <a:lnTo>
                  <a:pt x="6680863" y="394539"/>
                </a:lnTo>
                <a:lnTo>
                  <a:pt x="6683300" y="439791"/>
                </a:lnTo>
                <a:lnTo>
                  <a:pt x="6683300" y="445780"/>
                </a:lnTo>
                <a:lnTo>
                  <a:pt x="6680863" y="491032"/>
                </a:lnTo>
                <a:lnTo>
                  <a:pt x="6673248" y="537774"/>
                </a:lnTo>
                <a:lnTo>
                  <a:pt x="6660888" y="582740"/>
                </a:lnTo>
                <a:lnTo>
                  <a:pt x="6644051" y="625662"/>
                </a:lnTo>
                <a:lnTo>
                  <a:pt x="6623008" y="666268"/>
                </a:lnTo>
                <a:lnTo>
                  <a:pt x="6598029" y="704289"/>
                </a:lnTo>
                <a:lnTo>
                  <a:pt x="6569385" y="739455"/>
                </a:lnTo>
                <a:lnTo>
                  <a:pt x="6537345" y="771495"/>
                </a:lnTo>
                <a:lnTo>
                  <a:pt x="6502179" y="800140"/>
                </a:lnTo>
                <a:lnTo>
                  <a:pt x="6464158" y="825118"/>
                </a:lnTo>
                <a:lnTo>
                  <a:pt x="6423551" y="846161"/>
                </a:lnTo>
                <a:lnTo>
                  <a:pt x="6380630" y="862998"/>
                </a:lnTo>
                <a:lnTo>
                  <a:pt x="6335663" y="875359"/>
                </a:lnTo>
                <a:lnTo>
                  <a:pt x="6288922" y="882973"/>
                </a:lnTo>
                <a:lnTo>
                  <a:pt x="6240679" y="885571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506200" y="6840220"/>
            <a:ext cx="288607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4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2200" b="1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200" b="1" spc="-175" dirty="0">
                <a:solidFill>
                  <a:srgbClr val="FFFFFF"/>
                </a:solidFill>
                <a:latin typeface="Verdana"/>
                <a:cs typeface="Verdana"/>
              </a:rPr>
              <a:t>POTENTIAL</a:t>
            </a:r>
            <a:endParaRPr sz="2200" dirty="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941687" y="9881544"/>
            <a:ext cx="44450" cy="405765"/>
          </a:xfrm>
          <a:custGeom>
            <a:avLst/>
            <a:gdLst/>
            <a:ahLst/>
            <a:cxnLst/>
            <a:rect l="l" t="t" r="r" b="b"/>
            <a:pathLst>
              <a:path w="44450" h="405765">
                <a:moveTo>
                  <a:pt x="0" y="0"/>
                </a:moveTo>
                <a:lnTo>
                  <a:pt x="545" y="43792"/>
                </a:lnTo>
                <a:lnTo>
                  <a:pt x="2342" y="91823"/>
                </a:lnTo>
                <a:lnTo>
                  <a:pt x="5320" y="139543"/>
                </a:lnTo>
                <a:lnTo>
                  <a:pt x="9463" y="186938"/>
                </a:lnTo>
                <a:lnTo>
                  <a:pt x="14759" y="233994"/>
                </a:lnTo>
                <a:lnTo>
                  <a:pt x="21192" y="280696"/>
                </a:lnTo>
                <a:lnTo>
                  <a:pt x="28749" y="327030"/>
                </a:lnTo>
                <a:lnTo>
                  <a:pt x="37416" y="372982"/>
                </a:lnTo>
                <a:lnTo>
                  <a:pt x="44374" y="405455"/>
                </a:lnTo>
              </a:path>
            </a:pathLst>
          </a:custGeom>
          <a:ln w="19049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86582" y="10289005"/>
            <a:ext cx="816618" cy="336119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9120" y="404244"/>
            <a:ext cx="8515985" cy="1082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900" spc="-409" dirty="0"/>
              <a:t>MARKET</a:t>
            </a:r>
            <a:r>
              <a:rPr sz="6900" spc="-750" dirty="0"/>
              <a:t> </a:t>
            </a:r>
            <a:r>
              <a:rPr sz="6900" spc="-565" dirty="0"/>
              <a:t>ANALYSIS</a:t>
            </a:r>
            <a:endParaRPr sz="6900"/>
          </a:p>
        </p:txBody>
      </p:sp>
      <p:sp>
        <p:nvSpPr>
          <p:cNvPr id="16" name="object 16"/>
          <p:cNvSpPr txBox="1"/>
          <p:nvPr/>
        </p:nvSpPr>
        <p:spPr>
          <a:xfrm flipH="1">
            <a:off x="10363200" y="1576018"/>
            <a:ext cx="8001000" cy="9105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1312545" algn="l"/>
                <a:tab pos="3051810" algn="l"/>
                <a:tab pos="3929379" algn="l"/>
                <a:tab pos="4328160" algn="l"/>
                <a:tab pos="5431790" algn="l"/>
                <a:tab pos="6200775" algn="l"/>
              </a:tabLst>
            </a:pPr>
            <a:r>
              <a:rPr sz="2250" spc="-10" dirty="0">
                <a:latin typeface="Arial Black"/>
                <a:cs typeface="Arial Black"/>
              </a:rPr>
              <a:t>Rapidly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expanding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with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50" dirty="0">
                <a:latin typeface="Arial Black"/>
                <a:cs typeface="Arial Black"/>
              </a:rPr>
              <a:t>a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0" dirty="0">
                <a:latin typeface="Arial Black"/>
                <a:cs typeface="Arial Black"/>
              </a:rPr>
              <a:t>global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20" dirty="0">
                <a:latin typeface="Arial Black"/>
                <a:cs typeface="Arial Black"/>
              </a:rPr>
              <a:t>size</a:t>
            </a:r>
            <a:r>
              <a:rPr sz="2250" dirty="0">
                <a:latin typeface="Arial Black"/>
                <a:cs typeface="Arial Black"/>
              </a:rPr>
              <a:t>	</a:t>
            </a:r>
            <a:r>
              <a:rPr sz="2250" spc="-114" dirty="0">
                <a:latin typeface="Arial Black"/>
                <a:cs typeface="Arial Black"/>
              </a:rPr>
              <a:t>surpassing</a:t>
            </a:r>
            <a:endParaRPr sz="22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250" spc="-190" dirty="0">
                <a:latin typeface="Arial Black"/>
                <a:cs typeface="Arial Black"/>
              </a:rPr>
              <a:t>$4245.1</a:t>
            </a:r>
            <a:r>
              <a:rPr sz="2250" spc="-130" dirty="0">
                <a:latin typeface="Arial Black"/>
                <a:cs typeface="Arial Black"/>
              </a:rPr>
              <a:t> </a:t>
            </a:r>
            <a:r>
              <a:rPr sz="2250" spc="-10" dirty="0">
                <a:latin typeface="Arial Black"/>
                <a:cs typeface="Arial Black"/>
              </a:rPr>
              <a:t>million.</a:t>
            </a:r>
            <a:endParaRPr sz="225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363200" y="4374032"/>
            <a:ext cx="7091680" cy="20567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0000"/>
              </a:lnSpc>
              <a:spcBef>
                <a:spcPts val="90"/>
              </a:spcBef>
            </a:pPr>
            <a:r>
              <a:rPr sz="2050" dirty="0">
                <a:latin typeface="Arial Black"/>
                <a:cs typeface="Arial Black"/>
              </a:rPr>
              <a:t>1)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spc="-35" dirty="0">
                <a:latin typeface="Arial Black"/>
                <a:cs typeface="Arial Black"/>
              </a:rPr>
              <a:t>Exhibiting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robust</a:t>
            </a:r>
            <a:r>
              <a:rPr sz="2050" spc="240" dirty="0">
                <a:latin typeface="Arial Black"/>
                <a:cs typeface="Arial Black"/>
              </a:rPr>
              <a:t> </a:t>
            </a:r>
            <a:r>
              <a:rPr sz="2050">
                <a:latin typeface="Arial Black"/>
                <a:cs typeface="Arial Black"/>
              </a:rPr>
              <a:t>13.1%</a:t>
            </a:r>
            <a:r>
              <a:rPr sz="2050" spc="430">
                <a:latin typeface="Arial Black"/>
                <a:cs typeface="Arial Black"/>
              </a:rPr>
              <a:t> </a:t>
            </a:r>
            <a:r>
              <a:rPr sz="2050" spc="-90" dirty="0">
                <a:latin typeface="Arial Black"/>
                <a:cs typeface="Arial Black"/>
              </a:rPr>
              <a:t>C</a:t>
            </a:r>
            <a:r>
              <a:rPr lang="en-IN" sz="2050" spc="-90" dirty="0">
                <a:latin typeface="Arial Black"/>
                <a:cs typeface="Arial Black"/>
              </a:rPr>
              <a:t>GAR</a:t>
            </a:r>
            <a:r>
              <a:rPr sz="2050" spc="-90" dirty="0">
                <a:latin typeface="Arial Black"/>
                <a:cs typeface="Arial Black"/>
              </a:rPr>
              <a:t>,</a:t>
            </a:r>
            <a:r>
              <a:rPr sz="2050" spc="2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reflecting </a:t>
            </a:r>
            <a:r>
              <a:rPr sz="2050" spc="-114" dirty="0">
                <a:latin typeface="Arial Black"/>
                <a:cs typeface="Arial Black"/>
              </a:rPr>
              <a:t>increasing </a:t>
            </a:r>
            <a:r>
              <a:rPr sz="2050" spc="-70" dirty="0">
                <a:latin typeface="Arial Black"/>
                <a:cs typeface="Arial Black"/>
              </a:rPr>
              <a:t>demand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20" dirty="0">
                <a:latin typeface="Arial Black"/>
                <a:cs typeface="Arial Black"/>
              </a:rPr>
              <a:t>for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85" dirty="0">
                <a:latin typeface="Arial Black"/>
                <a:cs typeface="Arial Black"/>
              </a:rPr>
              <a:t>efficient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5" dirty="0">
                <a:latin typeface="Arial Black"/>
                <a:cs typeface="Arial Black"/>
              </a:rPr>
              <a:t>disaster</a:t>
            </a:r>
            <a:r>
              <a:rPr sz="2050" spc="-114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response</a:t>
            </a:r>
            <a:endParaRPr sz="2050" dirty="0">
              <a:latin typeface="Arial Black"/>
              <a:cs typeface="Arial Black"/>
            </a:endParaRPr>
          </a:p>
          <a:p>
            <a:pPr marL="12700" marR="5080" algn="just">
              <a:lnSpc>
                <a:spcPct val="130000"/>
              </a:lnSpc>
              <a:spcBef>
                <a:spcPts val="5"/>
              </a:spcBef>
            </a:pPr>
            <a:r>
              <a:rPr sz="2050" dirty="0">
                <a:latin typeface="Arial Black"/>
                <a:cs typeface="Arial Black"/>
              </a:rPr>
              <a:t>.2</a:t>
            </a:r>
            <a:r>
              <a:rPr sz="2050" spc="25" dirty="0">
                <a:latin typeface="Arial Black"/>
                <a:cs typeface="Arial Black"/>
              </a:rPr>
              <a:t> </a:t>
            </a:r>
            <a:r>
              <a:rPr sz="2050" spc="-40" dirty="0">
                <a:latin typeface="Arial Black"/>
                <a:cs typeface="Arial Black"/>
              </a:rPr>
              <a:t>)Integration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of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AI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dirty="0">
                <a:latin typeface="Arial Black"/>
                <a:cs typeface="Arial Black"/>
              </a:rPr>
              <a:t>for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0" dirty="0">
                <a:latin typeface="Arial Black"/>
                <a:cs typeface="Arial Black"/>
              </a:rPr>
              <a:t>real-</a:t>
            </a:r>
            <a:r>
              <a:rPr sz="2050" dirty="0">
                <a:latin typeface="Arial Black"/>
                <a:cs typeface="Arial Black"/>
              </a:rPr>
              <a:t>time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75" dirty="0">
                <a:latin typeface="Arial Black"/>
                <a:cs typeface="Arial Black"/>
              </a:rPr>
              <a:t>analysis,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surge</a:t>
            </a:r>
            <a:r>
              <a:rPr sz="2050" spc="35" dirty="0">
                <a:latin typeface="Arial Black"/>
                <a:cs typeface="Arial Black"/>
              </a:rPr>
              <a:t>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dirty="0">
                <a:latin typeface="Arial Black"/>
                <a:cs typeface="Arial Black"/>
              </a:rPr>
              <a:t>government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investments,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and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dirty="0">
                <a:latin typeface="Arial Black"/>
                <a:cs typeface="Arial Black"/>
              </a:rPr>
              <a:t>advancements</a:t>
            </a:r>
            <a:r>
              <a:rPr sz="2050" spc="-60" dirty="0">
                <a:latin typeface="Arial Black"/>
                <a:cs typeface="Arial Black"/>
              </a:rPr>
              <a:t>  </a:t>
            </a:r>
            <a:r>
              <a:rPr sz="2050" spc="-25" dirty="0">
                <a:latin typeface="Arial Black"/>
                <a:cs typeface="Arial Black"/>
              </a:rPr>
              <a:t>in </a:t>
            </a:r>
            <a:r>
              <a:rPr sz="2050" spc="-55" dirty="0">
                <a:latin typeface="Arial Black"/>
                <a:cs typeface="Arial Black"/>
              </a:rPr>
              <a:t>drone</a:t>
            </a:r>
            <a:r>
              <a:rPr sz="2050" spc="-140" dirty="0">
                <a:latin typeface="Arial Black"/>
                <a:cs typeface="Arial Black"/>
              </a:rPr>
              <a:t> </a:t>
            </a:r>
            <a:r>
              <a:rPr sz="2050" spc="-10" dirty="0">
                <a:latin typeface="Arial Black"/>
                <a:cs typeface="Arial Black"/>
              </a:rPr>
              <a:t>technology.</a:t>
            </a:r>
            <a:endParaRPr sz="20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39400" y="7602194"/>
            <a:ext cx="7480934" cy="216852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16839" indent="-114300">
              <a:lnSpc>
                <a:spcPct val="100000"/>
              </a:lnSpc>
              <a:spcBef>
                <a:spcPts val="835"/>
              </a:spcBef>
              <a:buSzPct val="88636"/>
              <a:buChar char="•"/>
              <a:tabLst>
                <a:tab pos="116839" algn="l"/>
              </a:tabLst>
            </a:pPr>
            <a:r>
              <a:rPr sz="2200" dirty="0">
                <a:latin typeface="Georgia"/>
                <a:cs typeface="Georgia"/>
              </a:rPr>
              <a:t>.</a:t>
            </a:r>
            <a:r>
              <a:rPr sz="2200" spc="65" dirty="0">
                <a:latin typeface="Georgia"/>
                <a:cs typeface="Georgia"/>
              </a:rPr>
              <a:t> </a:t>
            </a:r>
            <a:r>
              <a:rPr sz="2200" spc="-120" dirty="0">
                <a:latin typeface="Arial Black"/>
                <a:cs typeface="Arial Black"/>
              </a:rPr>
              <a:t>*TAM,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70" dirty="0">
                <a:latin typeface="Arial Black"/>
                <a:cs typeface="Arial Black"/>
              </a:rPr>
              <a:t>SAM,</a:t>
            </a:r>
            <a:r>
              <a:rPr sz="2200" spc="-15" dirty="0">
                <a:latin typeface="Arial Black"/>
                <a:cs typeface="Arial Black"/>
              </a:rPr>
              <a:t> </a:t>
            </a:r>
            <a:r>
              <a:rPr sz="2200" spc="-105" dirty="0">
                <a:latin typeface="Arial Black"/>
                <a:cs typeface="Arial Black"/>
              </a:rPr>
              <a:t>SOM:*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60" dirty="0">
                <a:latin typeface="Arial Black"/>
                <a:cs typeface="Arial Black"/>
              </a:rPr>
              <a:t>TAM</a:t>
            </a:r>
            <a:r>
              <a:rPr sz="2200" spc="-20" dirty="0">
                <a:latin typeface="Arial Black"/>
                <a:cs typeface="Arial Black"/>
              </a:rPr>
              <a:t> </a:t>
            </a:r>
            <a:r>
              <a:rPr sz="2200" dirty="0">
                <a:latin typeface="Arial Black"/>
                <a:cs typeface="Arial Black"/>
              </a:rPr>
              <a:t>at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$127</a:t>
            </a:r>
            <a:r>
              <a:rPr sz="2200" spc="15" dirty="0">
                <a:latin typeface="Arial Black"/>
                <a:cs typeface="Arial Black"/>
              </a:rPr>
              <a:t> </a:t>
            </a:r>
            <a:r>
              <a:rPr sz="2200" spc="-50" dirty="0">
                <a:latin typeface="Arial Black"/>
                <a:cs typeface="Arial Black"/>
              </a:rPr>
              <a:t>billion,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185" dirty="0">
                <a:latin typeface="Arial Black"/>
                <a:cs typeface="Arial Black"/>
              </a:rPr>
              <a:t>SAM</a:t>
            </a:r>
            <a:r>
              <a:rPr sz="2200" dirty="0">
                <a:latin typeface="Arial Black"/>
                <a:cs typeface="Arial Black"/>
              </a:rPr>
              <a:t> in</a:t>
            </a:r>
            <a:r>
              <a:rPr sz="2200" spc="-30" dirty="0">
                <a:latin typeface="Arial Black"/>
                <a:cs typeface="Arial Black"/>
              </a:rPr>
              <a:t> </a:t>
            </a:r>
            <a:r>
              <a:rPr sz="2200" spc="-25" dirty="0">
                <a:latin typeface="Arial Black"/>
                <a:cs typeface="Arial Black"/>
              </a:rPr>
              <a:t>the</a:t>
            </a:r>
            <a:endParaRPr sz="2200" dirty="0">
              <a:latin typeface="Arial Black"/>
              <a:cs typeface="Arial Black"/>
            </a:endParaRPr>
          </a:p>
          <a:p>
            <a:pPr marL="12700" marR="5080">
              <a:lnSpc>
                <a:spcPct val="127800"/>
              </a:lnSpc>
              <a:tabLst>
                <a:tab pos="960119" algn="l"/>
                <a:tab pos="2081530" algn="l"/>
                <a:tab pos="3112135" algn="l"/>
                <a:tab pos="3790315" algn="l"/>
                <a:tab pos="4578985" algn="l"/>
                <a:tab pos="6075680" algn="l"/>
                <a:tab pos="6393815" algn="l"/>
              </a:tabLst>
            </a:pPr>
            <a:r>
              <a:rPr sz="2200" spc="-10" dirty="0">
                <a:latin typeface="Arial Black"/>
                <a:cs typeface="Arial Black"/>
              </a:rPr>
              <a:t>$4885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million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range,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and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25" dirty="0">
                <a:latin typeface="Arial Black"/>
                <a:cs typeface="Arial Black"/>
              </a:rPr>
              <a:t>SOM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capturing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50" dirty="0">
                <a:latin typeface="Arial Black"/>
                <a:cs typeface="Arial Black"/>
              </a:rPr>
              <a:t>a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95" dirty="0">
                <a:latin typeface="Arial Black"/>
                <a:cs typeface="Arial Black"/>
              </a:rPr>
              <a:t>notable </a:t>
            </a:r>
            <a:r>
              <a:rPr sz="2200" spc="-20" dirty="0">
                <a:latin typeface="Arial Black"/>
                <a:cs typeface="Arial Black"/>
              </a:rPr>
              <a:t>XX%.</a:t>
            </a:r>
            <a:endParaRPr sz="2200" dirty="0">
              <a:latin typeface="Arial Black"/>
              <a:cs typeface="Arial Black"/>
            </a:endParaRPr>
          </a:p>
          <a:p>
            <a:pPr marL="12700" marR="5080" indent="-10160">
              <a:lnSpc>
                <a:spcPct val="127800"/>
              </a:lnSpc>
              <a:buSzPct val="68181"/>
              <a:buChar char="•"/>
              <a:tabLst>
                <a:tab pos="116839" algn="l"/>
                <a:tab pos="527685" algn="l"/>
                <a:tab pos="1823085" algn="l"/>
                <a:tab pos="3597275" algn="l"/>
                <a:tab pos="5269865" algn="l"/>
                <a:tab pos="6421120" algn="l"/>
              </a:tabLst>
            </a:pPr>
            <a:r>
              <a:rPr sz="2200" spc="-25" dirty="0">
                <a:latin typeface="Arial Black"/>
                <a:cs typeface="Arial Black"/>
              </a:rPr>
              <a:t>	b.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*CGAR:*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Anticipated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Compound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" dirty="0">
                <a:latin typeface="Arial Black"/>
                <a:cs typeface="Arial Black"/>
              </a:rPr>
              <a:t>Annual</a:t>
            </a:r>
            <a:r>
              <a:rPr sz="2200" dirty="0">
                <a:latin typeface="Arial Black"/>
                <a:cs typeface="Arial Black"/>
              </a:rPr>
              <a:t>	</a:t>
            </a:r>
            <a:r>
              <a:rPr sz="2200" spc="-105" dirty="0">
                <a:latin typeface="Arial Black"/>
                <a:cs typeface="Arial Black"/>
              </a:rPr>
              <a:t>Growth </a:t>
            </a:r>
            <a:r>
              <a:rPr sz="2200" spc="-165" dirty="0">
                <a:latin typeface="Arial Black"/>
                <a:cs typeface="Arial Black"/>
              </a:rPr>
              <a:t>Rate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60" dirty="0">
                <a:latin typeface="Arial Black"/>
                <a:cs typeface="Arial Black"/>
              </a:rPr>
              <a:t>of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200" dirty="0">
                <a:latin typeface="Arial Black"/>
                <a:cs typeface="Arial Black"/>
              </a:rPr>
              <a:t>25.82%</a:t>
            </a:r>
            <a:r>
              <a:rPr sz="2200" spc="-140" dirty="0">
                <a:latin typeface="Arial Black"/>
                <a:cs typeface="Arial Black"/>
              </a:rPr>
              <a:t> </a:t>
            </a:r>
            <a:r>
              <a:rPr sz="2200" spc="-75" dirty="0">
                <a:latin typeface="Arial Black"/>
                <a:cs typeface="Arial Black"/>
              </a:rPr>
              <a:t>during</a:t>
            </a:r>
            <a:r>
              <a:rPr sz="2200" spc="-135" dirty="0">
                <a:latin typeface="Arial Black"/>
                <a:cs typeface="Arial Black"/>
              </a:rPr>
              <a:t> </a:t>
            </a:r>
            <a:r>
              <a:rPr sz="2200" spc="-140" dirty="0">
                <a:latin typeface="Arial Black"/>
                <a:cs typeface="Arial Black"/>
              </a:rPr>
              <a:t>forecast </a:t>
            </a:r>
            <a:r>
              <a:rPr sz="2200" spc="-10" dirty="0">
                <a:latin typeface="Arial Black"/>
                <a:cs typeface="Arial Black"/>
              </a:rPr>
              <a:t>region.</a:t>
            </a:r>
            <a:endParaRPr sz="2200" dirty="0">
              <a:latin typeface="Arial Black"/>
              <a:cs typeface="Arial Black"/>
            </a:endParaRPr>
          </a:p>
        </p:txBody>
      </p:sp>
      <p:sp>
        <p:nvSpPr>
          <p:cNvPr id="20" name="object 10">
            <a:extLst>
              <a:ext uri="{FF2B5EF4-FFF2-40B4-BE49-F238E27FC236}">
                <a16:creationId xmlns:a16="http://schemas.microsoft.com/office/drawing/2014/main" id="{264913C4-B06F-12A9-1831-5ACE73CB3409}"/>
              </a:ext>
            </a:extLst>
          </p:cNvPr>
          <p:cNvSpPr txBox="1"/>
          <p:nvPr/>
        </p:nvSpPr>
        <p:spPr>
          <a:xfrm>
            <a:off x="11811000" y="876300"/>
            <a:ext cx="496824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b="1" spc="-105" dirty="0">
                <a:solidFill>
                  <a:srgbClr val="FFFFFF"/>
                </a:solidFill>
                <a:latin typeface="Verdana"/>
                <a:cs typeface="Verdana"/>
              </a:rPr>
              <a:t>Market Size All Over The World</a:t>
            </a:r>
            <a:endParaRPr sz="2200" dirty="0">
              <a:latin typeface="Verdana"/>
              <a:cs typeface="Verdana"/>
            </a:endParaRPr>
          </a:p>
        </p:txBody>
      </p:sp>
      <p:pic>
        <p:nvPicPr>
          <p:cNvPr id="8" name="object 14">
            <a:extLst>
              <a:ext uri="{FF2B5EF4-FFF2-40B4-BE49-F238E27FC236}">
                <a16:creationId xmlns:a16="http://schemas.microsoft.com/office/drawing/2014/main" id="{DB1824B6-4ACC-B46F-EDA6-45684B4F652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942660"/>
            <a:ext cx="9650745" cy="534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721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0800" y="8801100"/>
            <a:ext cx="1234828" cy="7539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289645" y="6819900"/>
            <a:ext cx="8199755" cy="176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  <a:spcBef>
                <a:spcPts val="95"/>
              </a:spcBef>
            </a:pPr>
            <a:r>
              <a:rPr sz="2600" spc="-65" dirty="0">
                <a:latin typeface="Arial Black"/>
                <a:cs typeface="Arial Black"/>
              </a:rPr>
              <a:t>Search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and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spc="-285" dirty="0">
                <a:latin typeface="Arial Black"/>
                <a:cs typeface="Arial Black"/>
              </a:rPr>
              <a:t>Rescue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Drone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Market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to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Top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spc="-335" dirty="0">
                <a:latin typeface="Arial Black"/>
                <a:cs typeface="Arial Black"/>
              </a:rPr>
              <a:t>US$ </a:t>
            </a:r>
            <a:r>
              <a:rPr sz="2600" spc="-210" dirty="0">
                <a:latin typeface="Arial Black"/>
                <a:cs typeface="Arial Black"/>
              </a:rPr>
              <a:t>11,648.1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80" dirty="0">
                <a:latin typeface="Arial Black"/>
                <a:cs typeface="Arial Black"/>
              </a:rPr>
              <a:t>Million</a:t>
            </a:r>
            <a:r>
              <a:rPr sz="2600" spc="-125" dirty="0">
                <a:latin typeface="Arial Black"/>
                <a:cs typeface="Arial Black"/>
              </a:rPr>
              <a:t> </a:t>
            </a:r>
            <a:r>
              <a:rPr sz="2600" spc="-160" dirty="0">
                <a:latin typeface="Arial Black"/>
                <a:cs typeface="Arial Black"/>
              </a:rPr>
              <a:t>Globally,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155" dirty="0">
                <a:latin typeface="Arial Black"/>
                <a:cs typeface="Arial Black"/>
              </a:rPr>
              <a:t>Growing</a:t>
            </a:r>
            <a:r>
              <a:rPr sz="2600" spc="-5" dirty="0">
                <a:latin typeface="Arial Black"/>
                <a:cs typeface="Arial Black"/>
              </a:rPr>
              <a:t> </a:t>
            </a:r>
            <a:r>
              <a:rPr sz="2600" spc="-105" dirty="0">
                <a:latin typeface="Arial Black"/>
                <a:cs typeface="Arial Black"/>
              </a:rPr>
              <a:t>with</a:t>
            </a:r>
            <a:r>
              <a:rPr sz="2600" spc="-5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a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330" dirty="0">
                <a:latin typeface="Arial Black"/>
                <a:cs typeface="Arial Black"/>
              </a:rPr>
              <a:t>CAGR</a:t>
            </a:r>
            <a:r>
              <a:rPr sz="2600" spc="114" dirty="0">
                <a:latin typeface="Arial Black"/>
                <a:cs typeface="Arial Black"/>
              </a:rPr>
              <a:t> </a:t>
            </a:r>
            <a:r>
              <a:rPr sz="2600" spc="-25" dirty="0">
                <a:latin typeface="Arial Black"/>
                <a:cs typeface="Arial Black"/>
              </a:rPr>
              <a:t>of </a:t>
            </a:r>
            <a:r>
              <a:rPr sz="2600" spc="-120" dirty="0">
                <a:latin typeface="Arial Black"/>
                <a:cs typeface="Arial Black"/>
              </a:rPr>
              <a:t>around</a:t>
            </a:r>
            <a:r>
              <a:rPr sz="2600" spc="-160" dirty="0">
                <a:latin typeface="Arial Black"/>
                <a:cs typeface="Arial Black"/>
              </a:rPr>
              <a:t> </a:t>
            </a:r>
            <a:r>
              <a:rPr sz="2600" spc="-275" dirty="0">
                <a:latin typeface="Arial Black"/>
                <a:cs typeface="Arial Black"/>
              </a:rPr>
              <a:t>13.6%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FC2B83EF-4C94-D015-0494-0BF876CABF9E}"/>
              </a:ext>
            </a:extLst>
          </p:cNvPr>
          <p:cNvSpPr txBox="1"/>
          <p:nvPr/>
        </p:nvSpPr>
        <p:spPr>
          <a:xfrm>
            <a:off x="20955001" y="25854"/>
            <a:ext cx="8077199" cy="209031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300"/>
              </a:spcBef>
            </a:pPr>
            <a:r>
              <a:rPr lang="en-US" sz="7200" b="1" spc="-459" dirty="0">
                <a:solidFill>
                  <a:srgbClr val="17726D"/>
                </a:solidFill>
                <a:latin typeface="Verdana"/>
                <a:cs typeface="Verdana"/>
              </a:rPr>
              <a:t>DRONE </a:t>
            </a:r>
            <a:r>
              <a:rPr sz="7200" b="1" spc="-459" dirty="0">
                <a:solidFill>
                  <a:srgbClr val="17726D"/>
                </a:solidFill>
                <a:latin typeface="Verdana"/>
                <a:cs typeface="Verdana"/>
              </a:rPr>
              <a:t>MARKET </a:t>
            </a:r>
            <a:r>
              <a:rPr sz="7200" b="1" spc="-595" dirty="0">
                <a:solidFill>
                  <a:srgbClr val="17726D"/>
                </a:solidFill>
                <a:latin typeface="Verdana"/>
                <a:cs typeface="Verdana"/>
              </a:rPr>
              <a:t>ANALYSIS</a:t>
            </a:r>
            <a:endParaRPr sz="7200" dirty="0">
              <a:latin typeface="Verdana"/>
              <a:cs typeface="Verdana"/>
            </a:endParaRPr>
          </a:p>
        </p:txBody>
      </p:sp>
      <p:pic>
        <p:nvPicPr>
          <p:cNvPr id="11" name="object 4">
            <a:extLst>
              <a:ext uri="{FF2B5EF4-FFF2-40B4-BE49-F238E27FC236}">
                <a16:creationId xmlns:a16="http://schemas.microsoft.com/office/drawing/2014/main" id="{E7FB692B-DA9E-B542-3DCF-398C1994811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162800" cy="102514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2800" y="3961888"/>
            <a:ext cx="11125200" cy="62283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162800" cy="1025142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467600" y="25854"/>
            <a:ext cx="8077199" cy="209031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300"/>
              </a:spcBef>
            </a:pPr>
            <a:r>
              <a:rPr lang="en-US" sz="7200" b="1" spc="-459" dirty="0">
                <a:solidFill>
                  <a:srgbClr val="17726D"/>
                </a:solidFill>
                <a:latin typeface="Verdana"/>
                <a:cs typeface="Verdana"/>
              </a:rPr>
              <a:t>DRONE </a:t>
            </a:r>
            <a:r>
              <a:rPr sz="7200" b="1" spc="-459" dirty="0">
                <a:solidFill>
                  <a:srgbClr val="17726D"/>
                </a:solidFill>
                <a:latin typeface="Verdana"/>
                <a:cs typeface="Verdana"/>
              </a:rPr>
              <a:t>MARKET </a:t>
            </a:r>
            <a:r>
              <a:rPr sz="7200" b="1" spc="-595" dirty="0">
                <a:solidFill>
                  <a:srgbClr val="17726D"/>
                </a:solidFill>
                <a:latin typeface="Verdana"/>
                <a:cs typeface="Verdana"/>
              </a:rPr>
              <a:t>ANALYSIS</a:t>
            </a:r>
            <a:endParaRPr sz="720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7600" y="2103156"/>
            <a:ext cx="8199755" cy="1767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  <a:spcBef>
                <a:spcPts val="95"/>
              </a:spcBef>
            </a:pPr>
            <a:r>
              <a:rPr sz="2600" spc="-65" dirty="0">
                <a:latin typeface="Arial Black"/>
                <a:cs typeface="Arial Black"/>
              </a:rPr>
              <a:t>Search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and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spc="-285" dirty="0">
                <a:latin typeface="Arial Black"/>
                <a:cs typeface="Arial Black"/>
              </a:rPr>
              <a:t>Rescue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Drone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Market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to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Top</a:t>
            </a:r>
            <a:r>
              <a:rPr sz="2600" spc="409" dirty="0">
                <a:latin typeface="Arial Black"/>
                <a:cs typeface="Arial Black"/>
              </a:rPr>
              <a:t> </a:t>
            </a:r>
            <a:r>
              <a:rPr sz="2600" spc="-335" dirty="0">
                <a:latin typeface="Arial Black"/>
                <a:cs typeface="Arial Black"/>
              </a:rPr>
              <a:t>US$ </a:t>
            </a:r>
            <a:r>
              <a:rPr sz="2600" spc="-210" dirty="0">
                <a:latin typeface="Arial Black"/>
                <a:cs typeface="Arial Black"/>
              </a:rPr>
              <a:t>11,648.1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80" dirty="0">
                <a:latin typeface="Arial Black"/>
                <a:cs typeface="Arial Black"/>
              </a:rPr>
              <a:t>Million</a:t>
            </a:r>
            <a:r>
              <a:rPr sz="2600" spc="-125" dirty="0">
                <a:latin typeface="Arial Black"/>
                <a:cs typeface="Arial Black"/>
              </a:rPr>
              <a:t> </a:t>
            </a:r>
            <a:r>
              <a:rPr sz="2600" spc="-160" dirty="0">
                <a:latin typeface="Arial Black"/>
                <a:cs typeface="Arial Black"/>
              </a:rPr>
              <a:t>Globally,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155" dirty="0">
                <a:latin typeface="Arial Black"/>
                <a:cs typeface="Arial Black"/>
              </a:rPr>
              <a:t>Growing</a:t>
            </a:r>
            <a:r>
              <a:rPr sz="2600" spc="-5" dirty="0">
                <a:latin typeface="Arial Black"/>
                <a:cs typeface="Arial Black"/>
              </a:rPr>
              <a:t> </a:t>
            </a:r>
            <a:r>
              <a:rPr sz="2600" spc="-105" dirty="0">
                <a:latin typeface="Arial Black"/>
                <a:cs typeface="Arial Black"/>
              </a:rPr>
              <a:t>with</a:t>
            </a:r>
            <a:r>
              <a:rPr sz="2600" spc="-5" dirty="0">
                <a:latin typeface="Arial Black"/>
                <a:cs typeface="Arial Black"/>
              </a:rPr>
              <a:t> </a:t>
            </a:r>
            <a:r>
              <a:rPr sz="2600" dirty="0">
                <a:latin typeface="Arial Black"/>
                <a:cs typeface="Arial Black"/>
              </a:rPr>
              <a:t>a</a:t>
            </a:r>
            <a:r>
              <a:rPr sz="2600" spc="-10" dirty="0">
                <a:latin typeface="Arial Black"/>
                <a:cs typeface="Arial Black"/>
              </a:rPr>
              <a:t> </a:t>
            </a:r>
            <a:r>
              <a:rPr sz="2600" spc="-330" dirty="0">
                <a:latin typeface="Arial Black"/>
                <a:cs typeface="Arial Black"/>
              </a:rPr>
              <a:t>CAGR</a:t>
            </a:r>
            <a:r>
              <a:rPr sz="2600" spc="114" dirty="0">
                <a:latin typeface="Arial Black"/>
                <a:cs typeface="Arial Black"/>
              </a:rPr>
              <a:t> </a:t>
            </a:r>
            <a:r>
              <a:rPr sz="2600" spc="-25" dirty="0">
                <a:latin typeface="Arial Black"/>
                <a:cs typeface="Arial Black"/>
              </a:rPr>
              <a:t>of </a:t>
            </a:r>
            <a:r>
              <a:rPr sz="2600" spc="-120" dirty="0">
                <a:latin typeface="Arial Black"/>
                <a:cs typeface="Arial Black"/>
              </a:rPr>
              <a:t>around</a:t>
            </a:r>
            <a:r>
              <a:rPr sz="2600" spc="-160" dirty="0">
                <a:latin typeface="Arial Black"/>
                <a:cs typeface="Arial Black"/>
              </a:rPr>
              <a:t> </a:t>
            </a:r>
            <a:r>
              <a:rPr sz="2600" spc="-275" dirty="0">
                <a:latin typeface="Arial Black"/>
                <a:cs typeface="Arial Black"/>
              </a:rPr>
              <a:t>13.6%</a:t>
            </a:r>
            <a:endParaRPr sz="26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04513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493"/>
            <a:ext cx="18289905" cy="1495425"/>
          </a:xfrm>
          <a:custGeom>
            <a:avLst/>
            <a:gdLst/>
            <a:ahLst/>
            <a:cxnLst/>
            <a:rect l="l" t="t" r="r" b="b"/>
            <a:pathLst>
              <a:path w="18289905" h="1495425">
                <a:moveTo>
                  <a:pt x="18289747" y="1495424"/>
                </a:moveTo>
                <a:lnTo>
                  <a:pt x="0" y="1495424"/>
                </a:lnTo>
                <a:lnTo>
                  <a:pt x="0" y="0"/>
                </a:lnTo>
                <a:lnTo>
                  <a:pt x="18289747" y="0"/>
                </a:lnTo>
                <a:lnTo>
                  <a:pt x="18289747" y="1495424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6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/>
              <a:t>STATISTIC</a:t>
            </a:r>
          </a:p>
        </p:txBody>
      </p:sp>
      <p:sp>
        <p:nvSpPr>
          <p:cNvPr id="4" name="object 4"/>
          <p:cNvSpPr/>
          <p:nvPr/>
        </p:nvSpPr>
        <p:spPr>
          <a:xfrm>
            <a:off x="5781544" y="1207533"/>
            <a:ext cx="586740" cy="481330"/>
          </a:xfrm>
          <a:custGeom>
            <a:avLst/>
            <a:gdLst/>
            <a:ahLst/>
            <a:cxnLst/>
            <a:rect l="l" t="t" r="r" b="b"/>
            <a:pathLst>
              <a:path w="586739" h="481330">
                <a:moveTo>
                  <a:pt x="56714" y="376097"/>
                </a:moveTo>
                <a:lnTo>
                  <a:pt x="44714" y="376097"/>
                </a:lnTo>
                <a:lnTo>
                  <a:pt x="39073" y="373762"/>
                </a:lnTo>
                <a:lnTo>
                  <a:pt x="2334" y="337021"/>
                </a:lnTo>
                <a:lnTo>
                  <a:pt x="0" y="331383"/>
                </a:lnTo>
                <a:lnTo>
                  <a:pt x="0" y="319382"/>
                </a:lnTo>
                <a:lnTo>
                  <a:pt x="2334" y="313743"/>
                </a:lnTo>
                <a:lnTo>
                  <a:pt x="309505" y="6570"/>
                </a:lnTo>
                <a:lnTo>
                  <a:pt x="316932" y="1642"/>
                </a:lnTo>
                <a:lnTo>
                  <a:pt x="325390" y="0"/>
                </a:lnTo>
                <a:lnTo>
                  <a:pt x="333849" y="1642"/>
                </a:lnTo>
                <a:lnTo>
                  <a:pt x="341280" y="6570"/>
                </a:lnTo>
                <a:lnTo>
                  <a:pt x="369524" y="34823"/>
                </a:lnTo>
                <a:lnTo>
                  <a:pt x="374453" y="42249"/>
                </a:lnTo>
                <a:lnTo>
                  <a:pt x="376096" y="50706"/>
                </a:lnTo>
                <a:lnTo>
                  <a:pt x="374453" y="59163"/>
                </a:lnTo>
                <a:lnTo>
                  <a:pt x="369524" y="66588"/>
                </a:lnTo>
                <a:lnTo>
                  <a:pt x="62355" y="373762"/>
                </a:lnTo>
                <a:lnTo>
                  <a:pt x="56714" y="376097"/>
                </a:lnTo>
                <a:close/>
              </a:path>
              <a:path w="586739" h="481330">
                <a:moveTo>
                  <a:pt x="541262" y="418394"/>
                </a:moveTo>
                <a:lnTo>
                  <a:pt x="529756" y="418394"/>
                </a:lnTo>
                <a:lnTo>
                  <a:pt x="524008" y="416205"/>
                </a:lnTo>
                <a:lnTo>
                  <a:pt x="332955" y="225152"/>
                </a:lnTo>
                <a:lnTo>
                  <a:pt x="328030" y="217726"/>
                </a:lnTo>
                <a:lnTo>
                  <a:pt x="326388" y="209269"/>
                </a:lnTo>
                <a:lnTo>
                  <a:pt x="328030" y="200812"/>
                </a:lnTo>
                <a:lnTo>
                  <a:pt x="332955" y="193387"/>
                </a:lnTo>
                <a:lnTo>
                  <a:pt x="361206" y="165133"/>
                </a:lnTo>
                <a:lnTo>
                  <a:pt x="368635" y="160205"/>
                </a:lnTo>
                <a:lnTo>
                  <a:pt x="377093" y="158563"/>
                </a:lnTo>
                <a:lnTo>
                  <a:pt x="385550" y="160205"/>
                </a:lnTo>
                <a:lnTo>
                  <a:pt x="392978" y="165133"/>
                </a:lnTo>
                <a:lnTo>
                  <a:pt x="583892" y="356045"/>
                </a:lnTo>
                <a:lnTo>
                  <a:pt x="586227" y="361691"/>
                </a:lnTo>
                <a:lnTo>
                  <a:pt x="586196" y="373762"/>
                </a:lnTo>
                <a:lnTo>
                  <a:pt x="583892" y="379330"/>
                </a:lnTo>
                <a:lnTo>
                  <a:pt x="547017" y="416205"/>
                </a:lnTo>
                <a:lnTo>
                  <a:pt x="541262" y="418394"/>
                </a:lnTo>
                <a:close/>
              </a:path>
              <a:path w="586739" h="481330">
                <a:moveTo>
                  <a:pt x="161598" y="481220"/>
                </a:moveTo>
                <a:lnTo>
                  <a:pt x="150092" y="481220"/>
                </a:lnTo>
                <a:lnTo>
                  <a:pt x="144339" y="479031"/>
                </a:lnTo>
                <a:lnTo>
                  <a:pt x="111710" y="446401"/>
                </a:lnTo>
                <a:lnTo>
                  <a:pt x="106783" y="438972"/>
                </a:lnTo>
                <a:lnTo>
                  <a:pt x="105141" y="430514"/>
                </a:lnTo>
                <a:lnTo>
                  <a:pt x="106783" y="422057"/>
                </a:lnTo>
                <a:lnTo>
                  <a:pt x="111710" y="414629"/>
                </a:lnTo>
                <a:lnTo>
                  <a:pt x="256649" y="269690"/>
                </a:lnTo>
                <a:lnTo>
                  <a:pt x="264076" y="264765"/>
                </a:lnTo>
                <a:lnTo>
                  <a:pt x="272533" y="263123"/>
                </a:lnTo>
                <a:lnTo>
                  <a:pt x="280990" y="264765"/>
                </a:lnTo>
                <a:lnTo>
                  <a:pt x="288416" y="269690"/>
                </a:lnTo>
                <a:lnTo>
                  <a:pt x="396410" y="377684"/>
                </a:lnTo>
                <a:lnTo>
                  <a:pt x="268686" y="377691"/>
                </a:lnTo>
                <a:lnTo>
                  <a:pt x="167350" y="479031"/>
                </a:lnTo>
                <a:lnTo>
                  <a:pt x="161598" y="481220"/>
                </a:lnTo>
                <a:close/>
              </a:path>
              <a:path w="586739" h="481330">
                <a:moveTo>
                  <a:pt x="378252" y="470252"/>
                </a:moveTo>
                <a:lnTo>
                  <a:pt x="369795" y="468610"/>
                </a:lnTo>
                <a:lnTo>
                  <a:pt x="362369" y="463685"/>
                </a:lnTo>
                <a:lnTo>
                  <a:pt x="276375" y="377691"/>
                </a:lnTo>
                <a:lnTo>
                  <a:pt x="268693" y="377684"/>
                </a:lnTo>
                <a:lnTo>
                  <a:pt x="396416" y="377691"/>
                </a:lnTo>
                <a:lnTo>
                  <a:pt x="426631" y="407905"/>
                </a:lnTo>
                <a:lnTo>
                  <a:pt x="428966" y="413542"/>
                </a:lnTo>
                <a:lnTo>
                  <a:pt x="428966" y="425545"/>
                </a:lnTo>
                <a:lnTo>
                  <a:pt x="426631" y="431188"/>
                </a:lnTo>
                <a:lnTo>
                  <a:pt x="394134" y="463685"/>
                </a:lnTo>
                <a:lnTo>
                  <a:pt x="386708" y="468610"/>
                </a:lnTo>
                <a:lnTo>
                  <a:pt x="378252" y="470252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0" y="7124700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0202337" y="2038794"/>
            <a:ext cx="17440463" cy="39433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27800"/>
              </a:lnSpc>
              <a:spcBef>
                <a:spcPts val="100"/>
              </a:spcBef>
            </a:pPr>
            <a:r>
              <a:rPr spc="-135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0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95" dirty="0"/>
              <a:t>market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5" dirty="0"/>
              <a:t> poised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30" dirty="0"/>
              <a:t>expand</a:t>
            </a:r>
            <a:r>
              <a:rPr spc="-140" dirty="0"/>
              <a:t> </a:t>
            </a:r>
            <a:r>
              <a:rPr spc="-100" dirty="0"/>
              <a:t>at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70" dirty="0"/>
              <a:t>CAGR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10" dirty="0"/>
              <a:t>13.6%</a:t>
            </a:r>
            <a:r>
              <a:rPr spc="-145" dirty="0"/>
              <a:t> </a:t>
            </a:r>
            <a:r>
              <a:rPr spc="-135" dirty="0"/>
              <a:t>reaching</a:t>
            </a:r>
            <a:r>
              <a:rPr spc="-140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65" dirty="0"/>
              <a:t>US$</a:t>
            </a:r>
            <a:r>
              <a:rPr spc="-140" dirty="0"/>
              <a:t> </a:t>
            </a:r>
            <a:r>
              <a:rPr spc="-204" dirty="0"/>
              <a:t>11,648.1</a:t>
            </a:r>
            <a:r>
              <a:rPr spc="-140" dirty="0"/>
              <a:t> </a:t>
            </a:r>
            <a:r>
              <a:rPr spc="-10" dirty="0"/>
              <a:t>Million </a:t>
            </a:r>
            <a:r>
              <a:rPr spc="-110" dirty="0"/>
              <a:t>by</a:t>
            </a:r>
            <a:r>
              <a:rPr spc="-145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" dirty="0"/>
              <a:t>2033.</a:t>
            </a: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185" dirty="0"/>
              <a:t>The</a:t>
            </a:r>
            <a:r>
              <a:rPr spc="-150" dirty="0"/>
              <a:t> </a:t>
            </a:r>
            <a:r>
              <a:rPr spc="-130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5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5" dirty="0"/>
              <a:t> </a:t>
            </a:r>
            <a:r>
              <a:rPr spc="-85" dirty="0"/>
              <a:t>drone</a:t>
            </a:r>
            <a:r>
              <a:rPr spc="-145" dirty="0"/>
              <a:t> </a:t>
            </a:r>
            <a:r>
              <a:rPr spc="-95" dirty="0"/>
              <a:t>market</a:t>
            </a:r>
            <a:r>
              <a:rPr spc="-145" dirty="0"/>
              <a:t> </a:t>
            </a:r>
            <a:r>
              <a:rPr spc="-155" dirty="0"/>
              <a:t>witnessed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50" dirty="0"/>
              <a:t> </a:t>
            </a:r>
            <a:r>
              <a:rPr spc="-140" dirty="0"/>
              <a:t>stable</a:t>
            </a:r>
            <a:r>
              <a:rPr spc="-145" dirty="0"/>
              <a:t> </a:t>
            </a:r>
            <a:r>
              <a:rPr spc="-270" dirty="0"/>
              <a:t>CAGR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04" dirty="0"/>
              <a:t>9.1%</a:t>
            </a:r>
            <a:r>
              <a:rPr spc="-150" dirty="0"/>
              <a:t> </a:t>
            </a:r>
            <a:r>
              <a:rPr spc="-80" dirty="0"/>
              <a:t>during</a:t>
            </a:r>
            <a:r>
              <a:rPr spc="-145" dirty="0"/>
              <a:t> </a:t>
            </a:r>
            <a:r>
              <a:rPr spc="-225" dirty="0"/>
              <a:t>2018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20" dirty="0"/>
              <a:t>2022.</a:t>
            </a:r>
          </a:p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185" dirty="0"/>
              <a:t>By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0" dirty="0"/>
              <a:t> </a:t>
            </a:r>
            <a:r>
              <a:rPr spc="-165" dirty="0"/>
              <a:t>use</a:t>
            </a:r>
            <a:r>
              <a:rPr spc="-140" dirty="0"/>
              <a:t> </a:t>
            </a:r>
            <a:r>
              <a:rPr spc="-125" dirty="0"/>
              <a:t>vertical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65" dirty="0"/>
              <a:t>fire</a:t>
            </a:r>
            <a:r>
              <a:rPr spc="-140" dirty="0"/>
              <a:t> </a:t>
            </a:r>
            <a:r>
              <a:rPr spc="-110" dirty="0"/>
              <a:t>departments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10" dirty="0"/>
              <a:t>likely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0" dirty="0"/>
              <a:t> </a:t>
            </a:r>
            <a:r>
              <a:rPr spc="-210" dirty="0"/>
              <a:t>20.3%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5" dirty="0"/>
              <a:t>revenue</a:t>
            </a:r>
            <a:r>
              <a:rPr spc="-140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110" dirty="0"/>
              <a:t>by</a:t>
            </a:r>
            <a:r>
              <a:rPr spc="-140" dirty="0"/>
              <a:t> </a:t>
            </a:r>
            <a:r>
              <a:rPr spc="-100" dirty="0"/>
              <a:t>obtaining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90" dirty="0"/>
              <a:t>US$</a:t>
            </a:r>
          </a:p>
          <a:p>
            <a:pPr marL="7203440">
              <a:lnSpc>
                <a:spcPct val="100000"/>
              </a:lnSpc>
              <a:spcBef>
                <a:spcPts val="735"/>
              </a:spcBef>
            </a:pPr>
            <a:r>
              <a:rPr spc="-204" dirty="0"/>
              <a:t>660.6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60" dirty="0"/>
              <a:t>in</a:t>
            </a:r>
            <a:r>
              <a:rPr spc="-150" dirty="0"/>
              <a:t> </a:t>
            </a:r>
            <a:r>
              <a:rPr spc="-20" dirty="0"/>
              <a:t>2023.</a:t>
            </a:r>
          </a:p>
          <a:p>
            <a:pPr marL="150495" marR="142875" algn="ctr">
              <a:lnSpc>
                <a:spcPct val="127800"/>
              </a:lnSpc>
            </a:pPr>
            <a:r>
              <a:rPr spc="-210" dirty="0"/>
              <a:t>East</a:t>
            </a:r>
            <a:r>
              <a:rPr spc="-150" dirty="0"/>
              <a:t> </a:t>
            </a:r>
            <a:r>
              <a:rPr spc="-180" dirty="0"/>
              <a:t>Asia</a:t>
            </a:r>
            <a:r>
              <a:rPr spc="-145" dirty="0"/>
              <a:t> </a:t>
            </a:r>
            <a:r>
              <a:rPr spc="-110" dirty="0"/>
              <a:t>region</a:t>
            </a:r>
            <a:r>
              <a:rPr spc="-150" dirty="0"/>
              <a:t> </a:t>
            </a:r>
            <a:r>
              <a:rPr spc="-180" dirty="0"/>
              <a:t>is</a:t>
            </a:r>
            <a:r>
              <a:rPr spc="-145" dirty="0"/>
              <a:t> </a:t>
            </a:r>
            <a:r>
              <a:rPr spc="-170" dirty="0"/>
              <a:t>expected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125" dirty="0"/>
              <a:t>register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45" dirty="0"/>
              <a:t> </a:t>
            </a:r>
            <a:r>
              <a:rPr spc="-270" dirty="0"/>
              <a:t>CAGR</a:t>
            </a:r>
            <a:r>
              <a:rPr spc="-15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10" dirty="0"/>
              <a:t>14.6%</a:t>
            </a:r>
            <a:r>
              <a:rPr spc="-150" dirty="0"/>
              <a:t> </a:t>
            </a:r>
            <a:r>
              <a:rPr spc="-100" dirty="0"/>
              <a:t>over</a:t>
            </a:r>
            <a:r>
              <a:rPr spc="-150" dirty="0"/>
              <a:t> </a:t>
            </a:r>
            <a:r>
              <a:rPr spc="-90" dirty="0"/>
              <a:t>the</a:t>
            </a:r>
            <a:r>
              <a:rPr spc="-145" dirty="0"/>
              <a:t> </a:t>
            </a:r>
            <a:r>
              <a:rPr spc="-140" dirty="0"/>
              <a:t>forecast</a:t>
            </a:r>
            <a:r>
              <a:rPr spc="-145" dirty="0"/>
              <a:t> </a:t>
            </a:r>
            <a:r>
              <a:rPr spc="-100" dirty="0"/>
              <a:t>period,</a:t>
            </a:r>
            <a:r>
              <a:rPr spc="-150" dirty="0"/>
              <a:t> </a:t>
            </a:r>
            <a:r>
              <a:rPr spc="-220" dirty="0"/>
              <a:t>as</a:t>
            </a:r>
            <a:r>
              <a:rPr spc="-145" dirty="0"/>
              <a:t> </a:t>
            </a:r>
            <a:r>
              <a:rPr spc="-60" dirty="0"/>
              <a:t>it</a:t>
            </a:r>
            <a:r>
              <a:rPr spc="-145" dirty="0"/>
              <a:t> </a:t>
            </a:r>
            <a:r>
              <a:rPr spc="-114" dirty="0"/>
              <a:t>will</a:t>
            </a:r>
            <a:r>
              <a:rPr spc="-150" dirty="0"/>
              <a:t> </a:t>
            </a:r>
            <a:r>
              <a:rPr spc="-140" dirty="0"/>
              <a:t>be</a:t>
            </a:r>
            <a:r>
              <a:rPr spc="-145" dirty="0"/>
              <a:t> </a:t>
            </a:r>
            <a:r>
              <a:rPr spc="-110" dirty="0"/>
              <a:t>valued</a:t>
            </a:r>
            <a:r>
              <a:rPr spc="-145" dirty="0"/>
              <a:t> </a:t>
            </a:r>
            <a:r>
              <a:rPr spc="-100" dirty="0"/>
              <a:t>at</a:t>
            </a:r>
            <a:r>
              <a:rPr spc="-150" dirty="0"/>
              <a:t> </a:t>
            </a:r>
            <a:r>
              <a:rPr spc="-265" dirty="0"/>
              <a:t>US$</a:t>
            </a:r>
            <a:r>
              <a:rPr spc="-145" dirty="0"/>
              <a:t> </a:t>
            </a:r>
            <a:r>
              <a:rPr spc="-204" dirty="0"/>
              <a:t>637.9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25" dirty="0"/>
              <a:t>by </a:t>
            </a:r>
            <a:r>
              <a:rPr spc="-225" dirty="0"/>
              <a:t>2023</a:t>
            </a:r>
            <a:r>
              <a:rPr spc="-160" dirty="0"/>
              <a:t> </a:t>
            </a:r>
            <a:r>
              <a:rPr spc="-20" dirty="0"/>
              <a:t>end.</a:t>
            </a:r>
          </a:p>
          <a:p>
            <a:pPr marL="253365" marR="245745" algn="ctr">
              <a:lnSpc>
                <a:spcPct val="127800"/>
              </a:lnSpc>
              <a:spcBef>
                <a:spcPts val="5"/>
              </a:spcBef>
            </a:pPr>
            <a:r>
              <a:rPr spc="-100" dirty="0"/>
              <a:t>Under</a:t>
            </a:r>
            <a:r>
              <a:rPr spc="-145" dirty="0"/>
              <a:t> </a:t>
            </a:r>
            <a:r>
              <a:rPr spc="-105" dirty="0"/>
              <a:t>product</a:t>
            </a:r>
            <a:r>
              <a:rPr spc="-140" dirty="0"/>
              <a:t> </a:t>
            </a:r>
            <a:r>
              <a:rPr spc="-105" dirty="0"/>
              <a:t>type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70" dirty="0"/>
              <a:t>hybrid</a:t>
            </a:r>
            <a:r>
              <a:rPr spc="-140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25" dirty="0"/>
              <a:t>estimated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5" dirty="0"/>
              <a:t> </a:t>
            </a:r>
            <a:r>
              <a:rPr spc="-110" dirty="0"/>
              <a:t>approximately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10" dirty="0"/>
              <a:t>25.4%</a:t>
            </a:r>
            <a:r>
              <a:rPr spc="-145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25" dirty="0"/>
              <a:t>of </a:t>
            </a:r>
            <a:r>
              <a:rPr spc="-90" dirty="0"/>
              <a:t>aftermarket</a:t>
            </a:r>
            <a:r>
              <a:rPr spc="-110" dirty="0"/>
              <a:t> </a:t>
            </a:r>
            <a:r>
              <a:rPr spc="-120" dirty="0"/>
              <a:t>sub-</a:t>
            </a:r>
            <a:r>
              <a:rPr spc="-150" dirty="0"/>
              <a:t>segment</a:t>
            </a:r>
            <a:r>
              <a:rPr spc="-105" dirty="0"/>
              <a:t> </a:t>
            </a:r>
            <a:r>
              <a:rPr spc="-60" dirty="0"/>
              <a:t>in</a:t>
            </a:r>
            <a:r>
              <a:rPr spc="-110" dirty="0"/>
              <a:t> </a:t>
            </a:r>
            <a:r>
              <a:rPr spc="-10" dirty="0"/>
              <a:t>2023.</a:t>
            </a:r>
          </a:p>
        </p:txBody>
      </p:sp>
    </p:spTree>
    <p:extLst>
      <p:ext uri="{BB962C8B-B14F-4D97-AF65-F5344CB8AC3E}">
        <p14:creationId xmlns:p14="http://schemas.microsoft.com/office/powerpoint/2010/main" val="14399445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2592" y="721973"/>
            <a:ext cx="9544049" cy="33432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63539" y="5696947"/>
            <a:ext cx="969644" cy="984885"/>
          </a:xfrm>
          <a:custGeom>
            <a:avLst/>
            <a:gdLst/>
            <a:ahLst/>
            <a:cxnLst/>
            <a:rect l="l" t="t" r="r" b="b"/>
            <a:pathLst>
              <a:path w="969644" h="984884">
                <a:moveTo>
                  <a:pt x="517131" y="984555"/>
                </a:moveTo>
                <a:lnTo>
                  <a:pt x="452277" y="984555"/>
                </a:lnTo>
                <a:lnTo>
                  <a:pt x="438023" y="983866"/>
                </a:lnTo>
                <a:lnTo>
                  <a:pt x="392599" y="977232"/>
                </a:lnTo>
                <a:lnTo>
                  <a:pt x="348632" y="966429"/>
                </a:lnTo>
                <a:lnTo>
                  <a:pt x="306328" y="951662"/>
                </a:lnTo>
                <a:lnTo>
                  <a:pt x="265888" y="933139"/>
                </a:lnTo>
                <a:lnTo>
                  <a:pt x="227516" y="911066"/>
                </a:lnTo>
                <a:lnTo>
                  <a:pt x="191415" y="885650"/>
                </a:lnTo>
                <a:lnTo>
                  <a:pt x="157788" y="857097"/>
                </a:lnTo>
                <a:lnTo>
                  <a:pt x="126839" y="825614"/>
                </a:lnTo>
                <a:lnTo>
                  <a:pt x="98770" y="791407"/>
                </a:lnTo>
                <a:lnTo>
                  <a:pt x="73784" y="754684"/>
                </a:lnTo>
                <a:lnTo>
                  <a:pt x="52085" y="715650"/>
                </a:lnTo>
                <a:lnTo>
                  <a:pt x="33876" y="674513"/>
                </a:lnTo>
                <a:lnTo>
                  <a:pt x="19360" y="631479"/>
                </a:lnTo>
                <a:lnTo>
                  <a:pt x="8739" y="586755"/>
                </a:lnTo>
                <a:lnTo>
                  <a:pt x="2218" y="540547"/>
                </a:lnTo>
                <a:lnTo>
                  <a:pt x="0" y="493060"/>
                </a:lnTo>
                <a:lnTo>
                  <a:pt x="2218" y="445576"/>
                </a:lnTo>
                <a:lnTo>
                  <a:pt x="8739" y="399368"/>
                </a:lnTo>
                <a:lnTo>
                  <a:pt x="19360" y="354644"/>
                </a:lnTo>
                <a:lnTo>
                  <a:pt x="33876" y="311610"/>
                </a:lnTo>
                <a:lnTo>
                  <a:pt x="52085" y="270472"/>
                </a:lnTo>
                <a:lnTo>
                  <a:pt x="73784" y="231439"/>
                </a:lnTo>
                <a:lnTo>
                  <a:pt x="98770" y="194716"/>
                </a:lnTo>
                <a:lnTo>
                  <a:pt x="126839" y="160509"/>
                </a:lnTo>
                <a:lnTo>
                  <a:pt x="157788" y="129026"/>
                </a:lnTo>
                <a:lnTo>
                  <a:pt x="191415" y="100473"/>
                </a:lnTo>
                <a:lnTo>
                  <a:pt x="227516" y="75056"/>
                </a:lnTo>
                <a:lnTo>
                  <a:pt x="265888" y="52983"/>
                </a:lnTo>
                <a:lnTo>
                  <a:pt x="306328" y="34460"/>
                </a:lnTo>
                <a:lnTo>
                  <a:pt x="348632" y="19694"/>
                </a:lnTo>
                <a:lnTo>
                  <a:pt x="392599" y="8890"/>
                </a:lnTo>
                <a:lnTo>
                  <a:pt x="438023" y="2257"/>
                </a:lnTo>
                <a:lnTo>
                  <a:pt x="484704" y="0"/>
                </a:lnTo>
                <a:lnTo>
                  <a:pt x="531384" y="2257"/>
                </a:lnTo>
                <a:lnTo>
                  <a:pt x="576809" y="8890"/>
                </a:lnTo>
                <a:lnTo>
                  <a:pt x="620775" y="19694"/>
                </a:lnTo>
                <a:lnTo>
                  <a:pt x="663080" y="34460"/>
                </a:lnTo>
                <a:lnTo>
                  <a:pt x="703520" y="52983"/>
                </a:lnTo>
                <a:lnTo>
                  <a:pt x="741892" y="75056"/>
                </a:lnTo>
                <a:lnTo>
                  <a:pt x="777993" y="100473"/>
                </a:lnTo>
                <a:lnTo>
                  <a:pt x="811619" y="129026"/>
                </a:lnTo>
                <a:lnTo>
                  <a:pt x="842569" y="160509"/>
                </a:lnTo>
                <a:lnTo>
                  <a:pt x="870638" y="194716"/>
                </a:lnTo>
                <a:lnTo>
                  <a:pt x="895623" y="231439"/>
                </a:lnTo>
                <a:lnTo>
                  <a:pt x="917322" y="270472"/>
                </a:lnTo>
                <a:lnTo>
                  <a:pt x="935532" y="311610"/>
                </a:lnTo>
                <a:lnTo>
                  <a:pt x="950048" y="354644"/>
                </a:lnTo>
                <a:lnTo>
                  <a:pt x="960668" y="399368"/>
                </a:lnTo>
                <a:lnTo>
                  <a:pt x="967189" y="445576"/>
                </a:lnTo>
                <a:lnTo>
                  <a:pt x="969408" y="493061"/>
                </a:lnTo>
                <a:lnTo>
                  <a:pt x="967189" y="540547"/>
                </a:lnTo>
                <a:lnTo>
                  <a:pt x="960668" y="586755"/>
                </a:lnTo>
                <a:lnTo>
                  <a:pt x="950048" y="631479"/>
                </a:lnTo>
                <a:lnTo>
                  <a:pt x="935532" y="674513"/>
                </a:lnTo>
                <a:lnTo>
                  <a:pt x="917322" y="715650"/>
                </a:lnTo>
                <a:lnTo>
                  <a:pt x="895623" y="754684"/>
                </a:lnTo>
                <a:lnTo>
                  <a:pt x="870638" y="791407"/>
                </a:lnTo>
                <a:lnTo>
                  <a:pt x="842569" y="825614"/>
                </a:lnTo>
                <a:lnTo>
                  <a:pt x="811619" y="857097"/>
                </a:lnTo>
                <a:lnTo>
                  <a:pt x="777993" y="885650"/>
                </a:lnTo>
                <a:lnTo>
                  <a:pt x="741892" y="911066"/>
                </a:lnTo>
                <a:lnTo>
                  <a:pt x="703520" y="933139"/>
                </a:lnTo>
                <a:lnTo>
                  <a:pt x="663080" y="951662"/>
                </a:lnTo>
                <a:lnTo>
                  <a:pt x="620775" y="966429"/>
                </a:lnTo>
                <a:lnTo>
                  <a:pt x="576809" y="977232"/>
                </a:lnTo>
                <a:lnTo>
                  <a:pt x="531384" y="983866"/>
                </a:lnTo>
                <a:lnTo>
                  <a:pt x="517131" y="984555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84499" y="5900178"/>
            <a:ext cx="52768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3539" y="7122634"/>
            <a:ext cx="969644" cy="984885"/>
          </a:xfrm>
          <a:custGeom>
            <a:avLst/>
            <a:gdLst/>
            <a:ahLst/>
            <a:cxnLst/>
            <a:rect l="l" t="t" r="r" b="b"/>
            <a:pathLst>
              <a:path w="969644" h="984884">
                <a:moveTo>
                  <a:pt x="517125" y="984555"/>
                </a:moveTo>
                <a:lnTo>
                  <a:pt x="452282" y="984555"/>
                </a:lnTo>
                <a:lnTo>
                  <a:pt x="438023" y="983865"/>
                </a:lnTo>
                <a:lnTo>
                  <a:pt x="392599" y="977232"/>
                </a:lnTo>
                <a:lnTo>
                  <a:pt x="348632" y="966429"/>
                </a:lnTo>
                <a:lnTo>
                  <a:pt x="306328" y="951662"/>
                </a:lnTo>
                <a:lnTo>
                  <a:pt x="265888" y="933139"/>
                </a:lnTo>
                <a:lnTo>
                  <a:pt x="227516" y="911066"/>
                </a:lnTo>
                <a:lnTo>
                  <a:pt x="191415" y="885650"/>
                </a:lnTo>
                <a:lnTo>
                  <a:pt x="157788" y="857097"/>
                </a:lnTo>
                <a:lnTo>
                  <a:pt x="126839" y="825613"/>
                </a:lnTo>
                <a:lnTo>
                  <a:pt x="98770" y="791407"/>
                </a:lnTo>
                <a:lnTo>
                  <a:pt x="73784" y="754683"/>
                </a:lnTo>
                <a:lnTo>
                  <a:pt x="52085" y="715650"/>
                </a:lnTo>
                <a:lnTo>
                  <a:pt x="33876" y="674513"/>
                </a:lnTo>
                <a:lnTo>
                  <a:pt x="19360" y="631479"/>
                </a:lnTo>
                <a:lnTo>
                  <a:pt x="8739" y="586754"/>
                </a:lnTo>
                <a:lnTo>
                  <a:pt x="2218" y="540546"/>
                </a:lnTo>
                <a:lnTo>
                  <a:pt x="0" y="493060"/>
                </a:lnTo>
                <a:lnTo>
                  <a:pt x="2218" y="445576"/>
                </a:lnTo>
                <a:lnTo>
                  <a:pt x="8739" y="399368"/>
                </a:lnTo>
                <a:lnTo>
                  <a:pt x="19360" y="354644"/>
                </a:lnTo>
                <a:lnTo>
                  <a:pt x="33876" y="311610"/>
                </a:lnTo>
                <a:lnTo>
                  <a:pt x="52085" y="270472"/>
                </a:lnTo>
                <a:lnTo>
                  <a:pt x="73784" y="231439"/>
                </a:lnTo>
                <a:lnTo>
                  <a:pt x="98770" y="194715"/>
                </a:lnTo>
                <a:lnTo>
                  <a:pt x="126839" y="160509"/>
                </a:lnTo>
                <a:lnTo>
                  <a:pt x="157788" y="129026"/>
                </a:lnTo>
                <a:lnTo>
                  <a:pt x="191415" y="100473"/>
                </a:lnTo>
                <a:lnTo>
                  <a:pt x="227516" y="75056"/>
                </a:lnTo>
                <a:lnTo>
                  <a:pt x="265888" y="52983"/>
                </a:lnTo>
                <a:lnTo>
                  <a:pt x="306328" y="34460"/>
                </a:lnTo>
                <a:lnTo>
                  <a:pt x="348632" y="19694"/>
                </a:lnTo>
                <a:lnTo>
                  <a:pt x="392599" y="8890"/>
                </a:lnTo>
                <a:lnTo>
                  <a:pt x="438023" y="2257"/>
                </a:lnTo>
                <a:lnTo>
                  <a:pt x="484704" y="0"/>
                </a:lnTo>
                <a:lnTo>
                  <a:pt x="531384" y="2257"/>
                </a:lnTo>
                <a:lnTo>
                  <a:pt x="576809" y="8890"/>
                </a:lnTo>
                <a:lnTo>
                  <a:pt x="620775" y="19694"/>
                </a:lnTo>
                <a:lnTo>
                  <a:pt x="663080" y="34460"/>
                </a:lnTo>
                <a:lnTo>
                  <a:pt x="703520" y="52983"/>
                </a:lnTo>
                <a:lnTo>
                  <a:pt x="741892" y="75056"/>
                </a:lnTo>
                <a:lnTo>
                  <a:pt x="777993" y="100473"/>
                </a:lnTo>
                <a:lnTo>
                  <a:pt x="811619" y="129026"/>
                </a:lnTo>
                <a:lnTo>
                  <a:pt x="842569" y="160509"/>
                </a:lnTo>
                <a:lnTo>
                  <a:pt x="870638" y="194715"/>
                </a:lnTo>
                <a:lnTo>
                  <a:pt x="895623" y="231439"/>
                </a:lnTo>
                <a:lnTo>
                  <a:pt x="917322" y="270472"/>
                </a:lnTo>
                <a:lnTo>
                  <a:pt x="935532" y="311610"/>
                </a:lnTo>
                <a:lnTo>
                  <a:pt x="950048" y="354644"/>
                </a:lnTo>
                <a:lnTo>
                  <a:pt x="960668" y="399368"/>
                </a:lnTo>
                <a:lnTo>
                  <a:pt x="967189" y="445576"/>
                </a:lnTo>
                <a:lnTo>
                  <a:pt x="969408" y="493061"/>
                </a:lnTo>
                <a:lnTo>
                  <a:pt x="967189" y="540546"/>
                </a:lnTo>
                <a:lnTo>
                  <a:pt x="960668" y="586754"/>
                </a:lnTo>
                <a:lnTo>
                  <a:pt x="950048" y="631479"/>
                </a:lnTo>
                <a:lnTo>
                  <a:pt x="935532" y="674513"/>
                </a:lnTo>
                <a:lnTo>
                  <a:pt x="917322" y="715650"/>
                </a:lnTo>
                <a:lnTo>
                  <a:pt x="895623" y="754683"/>
                </a:lnTo>
                <a:lnTo>
                  <a:pt x="870638" y="791407"/>
                </a:lnTo>
                <a:lnTo>
                  <a:pt x="842569" y="825613"/>
                </a:lnTo>
                <a:lnTo>
                  <a:pt x="811619" y="857097"/>
                </a:lnTo>
                <a:lnTo>
                  <a:pt x="777993" y="885650"/>
                </a:lnTo>
                <a:lnTo>
                  <a:pt x="741892" y="911066"/>
                </a:lnTo>
                <a:lnTo>
                  <a:pt x="703520" y="933139"/>
                </a:lnTo>
                <a:lnTo>
                  <a:pt x="663080" y="951662"/>
                </a:lnTo>
                <a:lnTo>
                  <a:pt x="620775" y="966429"/>
                </a:lnTo>
                <a:lnTo>
                  <a:pt x="576809" y="977232"/>
                </a:lnTo>
                <a:lnTo>
                  <a:pt x="531384" y="983865"/>
                </a:lnTo>
                <a:lnTo>
                  <a:pt x="517125" y="984555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50715" y="7325866"/>
            <a:ext cx="5949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1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85625" y="7122634"/>
            <a:ext cx="969644" cy="984885"/>
          </a:xfrm>
          <a:custGeom>
            <a:avLst/>
            <a:gdLst/>
            <a:ahLst/>
            <a:cxnLst/>
            <a:rect l="l" t="t" r="r" b="b"/>
            <a:pathLst>
              <a:path w="969645" h="984884">
                <a:moveTo>
                  <a:pt x="517125" y="984555"/>
                </a:moveTo>
                <a:lnTo>
                  <a:pt x="452282" y="984555"/>
                </a:lnTo>
                <a:lnTo>
                  <a:pt x="438023" y="983865"/>
                </a:lnTo>
                <a:lnTo>
                  <a:pt x="392598" y="977232"/>
                </a:lnTo>
                <a:lnTo>
                  <a:pt x="348632" y="966429"/>
                </a:lnTo>
                <a:lnTo>
                  <a:pt x="306328" y="951662"/>
                </a:lnTo>
                <a:lnTo>
                  <a:pt x="265888" y="933139"/>
                </a:lnTo>
                <a:lnTo>
                  <a:pt x="227516" y="911066"/>
                </a:lnTo>
                <a:lnTo>
                  <a:pt x="191415" y="885650"/>
                </a:lnTo>
                <a:lnTo>
                  <a:pt x="157788" y="857097"/>
                </a:lnTo>
                <a:lnTo>
                  <a:pt x="126839" y="825613"/>
                </a:lnTo>
                <a:lnTo>
                  <a:pt x="98769" y="791407"/>
                </a:lnTo>
                <a:lnTo>
                  <a:pt x="73784" y="754683"/>
                </a:lnTo>
                <a:lnTo>
                  <a:pt x="52085" y="715650"/>
                </a:lnTo>
                <a:lnTo>
                  <a:pt x="33876" y="674513"/>
                </a:lnTo>
                <a:lnTo>
                  <a:pt x="19360" y="631479"/>
                </a:lnTo>
                <a:lnTo>
                  <a:pt x="8739" y="586754"/>
                </a:lnTo>
                <a:lnTo>
                  <a:pt x="2218" y="540546"/>
                </a:lnTo>
                <a:lnTo>
                  <a:pt x="0" y="493058"/>
                </a:lnTo>
                <a:lnTo>
                  <a:pt x="2218" y="445576"/>
                </a:lnTo>
                <a:lnTo>
                  <a:pt x="8739" y="399368"/>
                </a:lnTo>
                <a:lnTo>
                  <a:pt x="19360" y="354644"/>
                </a:lnTo>
                <a:lnTo>
                  <a:pt x="33876" y="311610"/>
                </a:lnTo>
                <a:lnTo>
                  <a:pt x="52085" y="270472"/>
                </a:lnTo>
                <a:lnTo>
                  <a:pt x="73784" y="231439"/>
                </a:lnTo>
                <a:lnTo>
                  <a:pt x="98769" y="194715"/>
                </a:lnTo>
                <a:lnTo>
                  <a:pt x="126839" y="160509"/>
                </a:lnTo>
                <a:lnTo>
                  <a:pt x="157788" y="129026"/>
                </a:lnTo>
                <a:lnTo>
                  <a:pt x="191415" y="100473"/>
                </a:lnTo>
                <a:lnTo>
                  <a:pt x="227516" y="75056"/>
                </a:lnTo>
                <a:lnTo>
                  <a:pt x="265888" y="52983"/>
                </a:lnTo>
                <a:lnTo>
                  <a:pt x="306328" y="34460"/>
                </a:lnTo>
                <a:lnTo>
                  <a:pt x="348632" y="19694"/>
                </a:lnTo>
                <a:lnTo>
                  <a:pt x="392598" y="8890"/>
                </a:lnTo>
                <a:lnTo>
                  <a:pt x="438023" y="2257"/>
                </a:lnTo>
                <a:lnTo>
                  <a:pt x="484704" y="0"/>
                </a:lnTo>
                <a:lnTo>
                  <a:pt x="531384" y="2257"/>
                </a:lnTo>
                <a:lnTo>
                  <a:pt x="576809" y="8890"/>
                </a:lnTo>
                <a:lnTo>
                  <a:pt x="620775" y="19694"/>
                </a:lnTo>
                <a:lnTo>
                  <a:pt x="663080" y="34460"/>
                </a:lnTo>
                <a:lnTo>
                  <a:pt x="703520" y="52983"/>
                </a:lnTo>
                <a:lnTo>
                  <a:pt x="741891" y="75056"/>
                </a:lnTo>
                <a:lnTo>
                  <a:pt x="777992" y="100473"/>
                </a:lnTo>
                <a:lnTo>
                  <a:pt x="811619" y="129026"/>
                </a:lnTo>
                <a:lnTo>
                  <a:pt x="842569" y="160509"/>
                </a:lnTo>
                <a:lnTo>
                  <a:pt x="870638" y="194715"/>
                </a:lnTo>
                <a:lnTo>
                  <a:pt x="895623" y="231439"/>
                </a:lnTo>
                <a:lnTo>
                  <a:pt x="917322" y="270472"/>
                </a:lnTo>
                <a:lnTo>
                  <a:pt x="935531" y="311610"/>
                </a:lnTo>
                <a:lnTo>
                  <a:pt x="950048" y="354644"/>
                </a:lnTo>
                <a:lnTo>
                  <a:pt x="960668" y="399368"/>
                </a:lnTo>
                <a:lnTo>
                  <a:pt x="967189" y="445576"/>
                </a:lnTo>
                <a:lnTo>
                  <a:pt x="969408" y="493061"/>
                </a:lnTo>
                <a:lnTo>
                  <a:pt x="967189" y="540546"/>
                </a:lnTo>
                <a:lnTo>
                  <a:pt x="960668" y="586754"/>
                </a:lnTo>
                <a:lnTo>
                  <a:pt x="950048" y="631479"/>
                </a:lnTo>
                <a:lnTo>
                  <a:pt x="935531" y="674513"/>
                </a:lnTo>
                <a:lnTo>
                  <a:pt x="917322" y="715650"/>
                </a:lnTo>
                <a:lnTo>
                  <a:pt x="895623" y="754683"/>
                </a:lnTo>
                <a:lnTo>
                  <a:pt x="870638" y="791407"/>
                </a:lnTo>
                <a:lnTo>
                  <a:pt x="842569" y="825613"/>
                </a:lnTo>
                <a:lnTo>
                  <a:pt x="811619" y="857097"/>
                </a:lnTo>
                <a:lnTo>
                  <a:pt x="777992" y="885650"/>
                </a:lnTo>
                <a:lnTo>
                  <a:pt x="741891" y="911066"/>
                </a:lnTo>
                <a:lnTo>
                  <a:pt x="703520" y="933139"/>
                </a:lnTo>
                <a:lnTo>
                  <a:pt x="663080" y="951662"/>
                </a:lnTo>
                <a:lnTo>
                  <a:pt x="620775" y="966429"/>
                </a:lnTo>
                <a:lnTo>
                  <a:pt x="576809" y="977232"/>
                </a:lnTo>
                <a:lnTo>
                  <a:pt x="531384" y="983865"/>
                </a:lnTo>
                <a:lnTo>
                  <a:pt x="517125" y="984555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94252" y="5425167"/>
            <a:ext cx="61531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90" dirty="0">
                <a:solidFill>
                  <a:srgbClr val="17726D"/>
                </a:solidFill>
                <a:latin typeface="Trebuchet MS"/>
                <a:cs typeface="Trebuchet MS"/>
              </a:rPr>
              <a:t>04</a:t>
            </a:r>
            <a:endParaRPr sz="34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63539" y="8548323"/>
            <a:ext cx="969644" cy="984885"/>
          </a:xfrm>
          <a:custGeom>
            <a:avLst/>
            <a:gdLst/>
            <a:ahLst/>
            <a:cxnLst/>
            <a:rect l="l" t="t" r="r" b="b"/>
            <a:pathLst>
              <a:path w="969644" h="984884">
                <a:moveTo>
                  <a:pt x="517126" y="984555"/>
                </a:moveTo>
                <a:lnTo>
                  <a:pt x="452282" y="984555"/>
                </a:lnTo>
                <a:lnTo>
                  <a:pt x="438023" y="983865"/>
                </a:lnTo>
                <a:lnTo>
                  <a:pt x="392599" y="977232"/>
                </a:lnTo>
                <a:lnTo>
                  <a:pt x="348632" y="966429"/>
                </a:lnTo>
                <a:lnTo>
                  <a:pt x="306328" y="951662"/>
                </a:lnTo>
                <a:lnTo>
                  <a:pt x="265888" y="933139"/>
                </a:lnTo>
                <a:lnTo>
                  <a:pt x="227516" y="911066"/>
                </a:lnTo>
                <a:lnTo>
                  <a:pt x="191415" y="885650"/>
                </a:lnTo>
                <a:lnTo>
                  <a:pt x="157788" y="857097"/>
                </a:lnTo>
                <a:lnTo>
                  <a:pt x="126839" y="825613"/>
                </a:lnTo>
                <a:lnTo>
                  <a:pt x="98770" y="791407"/>
                </a:lnTo>
                <a:lnTo>
                  <a:pt x="73784" y="754683"/>
                </a:lnTo>
                <a:lnTo>
                  <a:pt x="52085" y="715650"/>
                </a:lnTo>
                <a:lnTo>
                  <a:pt x="33876" y="674513"/>
                </a:lnTo>
                <a:lnTo>
                  <a:pt x="19360" y="631479"/>
                </a:lnTo>
                <a:lnTo>
                  <a:pt x="8739" y="586754"/>
                </a:lnTo>
                <a:lnTo>
                  <a:pt x="2218" y="540546"/>
                </a:lnTo>
                <a:lnTo>
                  <a:pt x="0" y="493060"/>
                </a:lnTo>
                <a:lnTo>
                  <a:pt x="2218" y="445576"/>
                </a:lnTo>
                <a:lnTo>
                  <a:pt x="8739" y="399368"/>
                </a:lnTo>
                <a:lnTo>
                  <a:pt x="19360" y="354644"/>
                </a:lnTo>
                <a:lnTo>
                  <a:pt x="33876" y="311610"/>
                </a:lnTo>
                <a:lnTo>
                  <a:pt x="52085" y="270472"/>
                </a:lnTo>
                <a:lnTo>
                  <a:pt x="73784" y="231439"/>
                </a:lnTo>
                <a:lnTo>
                  <a:pt x="98770" y="194715"/>
                </a:lnTo>
                <a:lnTo>
                  <a:pt x="126839" y="160509"/>
                </a:lnTo>
                <a:lnTo>
                  <a:pt x="157788" y="129026"/>
                </a:lnTo>
                <a:lnTo>
                  <a:pt x="191415" y="100473"/>
                </a:lnTo>
                <a:lnTo>
                  <a:pt x="227516" y="75056"/>
                </a:lnTo>
                <a:lnTo>
                  <a:pt x="265888" y="52983"/>
                </a:lnTo>
                <a:lnTo>
                  <a:pt x="306328" y="34460"/>
                </a:lnTo>
                <a:lnTo>
                  <a:pt x="348632" y="19694"/>
                </a:lnTo>
                <a:lnTo>
                  <a:pt x="392599" y="8890"/>
                </a:lnTo>
                <a:lnTo>
                  <a:pt x="438023" y="2257"/>
                </a:lnTo>
                <a:lnTo>
                  <a:pt x="484704" y="0"/>
                </a:lnTo>
                <a:lnTo>
                  <a:pt x="531384" y="2257"/>
                </a:lnTo>
                <a:lnTo>
                  <a:pt x="576809" y="8890"/>
                </a:lnTo>
                <a:lnTo>
                  <a:pt x="620775" y="19694"/>
                </a:lnTo>
                <a:lnTo>
                  <a:pt x="663080" y="34460"/>
                </a:lnTo>
                <a:lnTo>
                  <a:pt x="703520" y="52983"/>
                </a:lnTo>
                <a:lnTo>
                  <a:pt x="741892" y="75056"/>
                </a:lnTo>
                <a:lnTo>
                  <a:pt x="777993" y="100473"/>
                </a:lnTo>
                <a:lnTo>
                  <a:pt x="811619" y="129026"/>
                </a:lnTo>
                <a:lnTo>
                  <a:pt x="842569" y="160509"/>
                </a:lnTo>
                <a:lnTo>
                  <a:pt x="870638" y="194715"/>
                </a:lnTo>
                <a:lnTo>
                  <a:pt x="895623" y="231439"/>
                </a:lnTo>
                <a:lnTo>
                  <a:pt x="917322" y="270472"/>
                </a:lnTo>
                <a:lnTo>
                  <a:pt x="935532" y="311610"/>
                </a:lnTo>
                <a:lnTo>
                  <a:pt x="950048" y="354644"/>
                </a:lnTo>
                <a:lnTo>
                  <a:pt x="960668" y="399368"/>
                </a:lnTo>
                <a:lnTo>
                  <a:pt x="967189" y="445576"/>
                </a:lnTo>
                <a:lnTo>
                  <a:pt x="969408" y="493061"/>
                </a:lnTo>
                <a:lnTo>
                  <a:pt x="967189" y="540546"/>
                </a:lnTo>
                <a:lnTo>
                  <a:pt x="960668" y="586754"/>
                </a:lnTo>
                <a:lnTo>
                  <a:pt x="950048" y="631479"/>
                </a:lnTo>
                <a:lnTo>
                  <a:pt x="935532" y="674513"/>
                </a:lnTo>
                <a:lnTo>
                  <a:pt x="917322" y="715650"/>
                </a:lnTo>
                <a:lnTo>
                  <a:pt x="895623" y="754683"/>
                </a:lnTo>
                <a:lnTo>
                  <a:pt x="870638" y="791407"/>
                </a:lnTo>
                <a:lnTo>
                  <a:pt x="842569" y="825613"/>
                </a:lnTo>
                <a:lnTo>
                  <a:pt x="811619" y="857097"/>
                </a:lnTo>
                <a:lnTo>
                  <a:pt x="777993" y="885650"/>
                </a:lnTo>
                <a:lnTo>
                  <a:pt x="741892" y="911066"/>
                </a:lnTo>
                <a:lnTo>
                  <a:pt x="703520" y="933139"/>
                </a:lnTo>
                <a:lnTo>
                  <a:pt x="663080" y="951662"/>
                </a:lnTo>
                <a:lnTo>
                  <a:pt x="620775" y="966429"/>
                </a:lnTo>
                <a:lnTo>
                  <a:pt x="576809" y="977232"/>
                </a:lnTo>
                <a:lnTo>
                  <a:pt x="531384" y="983865"/>
                </a:lnTo>
                <a:lnTo>
                  <a:pt x="517126" y="984555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44464" y="8751554"/>
            <a:ext cx="60769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60" dirty="0">
                <a:solidFill>
                  <a:srgbClr val="17726D"/>
                </a:solidFill>
                <a:latin typeface="Trebuchet MS"/>
                <a:cs typeface="Trebuchet MS"/>
              </a:rPr>
              <a:t>03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185625" y="7960932"/>
            <a:ext cx="969644" cy="984885"/>
          </a:xfrm>
          <a:custGeom>
            <a:avLst/>
            <a:gdLst/>
            <a:ahLst/>
            <a:cxnLst/>
            <a:rect l="l" t="t" r="r" b="b"/>
            <a:pathLst>
              <a:path w="969645" h="984884">
                <a:moveTo>
                  <a:pt x="517126" y="984555"/>
                </a:moveTo>
                <a:lnTo>
                  <a:pt x="452282" y="984555"/>
                </a:lnTo>
                <a:lnTo>
                  <a:pt x="438023" y="983865"/>
                </a:lnTo>
                <a:lnTo>
                  <a:pt x="392598" y="977232"/>
                </a:lnTo>
                <a:lnTo>
                  <a:pt x="348632" y="966429"/>
                </a:lnTo>
                <a:lnTo>
                  <a:pt x="306328" y="951662"/>
                </a:lnTo>
                <a:lnTo>
                  <a:pt x="265888" y="933139"/>
                </a:lnTo>
                <a:lnTo>
                  <a:pt x="227516" y="911066"/>
                </a:lnTo>
                <a:lnTo>
                  <a:pt x="191415" y="885650"/>
                </a:lnTo>
                <a:lnTo>
                  <a:pt x="157788" y="857097"/>
                </a:lnTo>
                <a:lnTo>
                  <a:pt x="126839" y="825613"/>
                </a:lnTo>
                <a:lnTo>
                  <a:pt x="98769" y="791407"/>
                </a:lnTo>
                <a:lnTo>
                  <a:pt x="73784" y="754683"/>
                </a:lnTo>
                <a:lnTo>
                  <a:pt x="52085" y="715650"/>
                </a:lnTo>
                <a:lnTo>
                  <a:pt x="33876" y="674513"/>
                </a:lnTo>
                <a:lnTo>
                  <a:pt x="19360" y="631479"/>
                </a:lnTo>
                <a:lnTo>
                  <a:pt x="8739" y="586754"/>
                </a:lnTo>
                <a:lnTo>
                  <a:pt x="2218" y="540546"/>
                </a:lnTo>
                <a:lnTo>
                  <a:pt x="0" y="493058"/>
                </a:lnTo>
                <a:lnTo>
                  <a:pt x="2218" y="445576"/>
                </a:lnTo>
                <a:lnTo>
                  <a:pt x="8739" y="399368"/>
                </a:lnTo>
                <a:lnTo>
                  <a:pt x="19360" y="354644"/>
                </a:lnTo>
                <a:lnTo>
                  <a:pt x="33876" y="311610"/>
                </a:lnTo>
                <a:lnTo>
                  <a:pt x="52085" y="270472"/>
                </a:lnTo>
                <a:lnTo>
                  <a:pt x="73784" y="231439"/>
                </a:lnTo>
                <a:lnTo>
                  <a:pt x="98769" y="194715"/>
                </a:lnTo>
                <a:lnTo>
                  <a:pt x="126839" y="160509"/>
                </a:lnTo>
                <a:lnTo>
                  <a:pt x="157788" y="129026"/>
                </a:lnTo>
                <a:lnTo>
                  <a:pt x="191415" y="100473"/>
                </a:lnTo>
                <a:lnTo>
                  <a:pt x="227516" y="75056"/>
                </a:lnTo>
                <a:lnTo>
                  <a:pt x="265888" y="52983"/>
                </a:lnTo>
                <a:lnTo>
                  <a:pt x="306328" y="34460"/>
                </a:lnTo>
                <a:lnTo>
                  <a:pt x="348632" y="19694"/>
                </a:lnTo>
                <a:lnTo>
                  <a:pt x="392598" y="8890"/>
                </a:lnTo>
                <a:lnTo>
                  <a:pt x="438023" y="2257"/>
                </a:lnTo>
                <a:lnTo>
                  <a:pt x="484704" y="0"/>
                </a:lnTo>
                <a:lnTo>
                  <a:pt x="531384" y="2257"/>
                </a:lnTo>
                <a:lnTo>
                  <a:pt x="576809" y="8890"/>
                </a:lnTo>
                <a:lnTo>
                  <a:pt x="620775" y="19694"/>
                </a:lnTo>
                <a:lnTo>
                  <a:pt x="663080" y="34460"/>
                </a:lnTo>
                <a:lnTo>
                  <a:pt x="703520" y="52983"/>
                </a:lnTo>
                <a:lnTo>
                  <a:pt x="741891" y="75056"/>
                </a:lnTo>
                <a:lnTo>
                  <a:pt x="777992" y="100473"/>
                </a:lnTo>
                <a:lnTo>
                  <a:pt x="811619" y="129026"/>
                </a:lnTo>
                <a:lnTo>
                  <a:pt x="842569" y="160509"/>
                </a:lnTo>
                <a:lnTo>
                  <a:pt x="870638" y="194715"/>
                </a:lnTo>
                <a:lnTo>
                  <a:pt x="895623" y="231439"/>
                </a:lnTo>
                <a:lnTo>
                  <a:pt x="917322" y="270472"/>
                </a:lnTo>
                <a:lnTo>
                  <a:pt x="935531" y="311610"/>
                </a:lnTo>
                <a:lnTo>
                  <a:pt x="950048" y="354644"/>
                </a:lnTo>
                <a:lnTo>
                  <a:pt x="960668" y="399368"/>
                </a:lnTo>
                <a:lnTo>
                  <a:pt x="967189" y="445576"/>
                </a:lnTo>
                <a:lnTo>
                  <a:pt x="969408" y="493061"/>
                </a:lnTo>
                <a:lnTo>
                  <a:pt x="967189" y="540546"/>
                </a:lnTo>
                <a:lnTo>
                  <a:pt x="960668" y="586754"/>
                </a:lnTo>
                <a:lnTo>
                  <a:pt x="950048" y="631479"/>
                </a:lnTo>
                <a:lnTo>
                  <a:pt x="935531" y="674513"/>
                </a:lnTo>
                <a:lnTo>
                  <a:pt x="917322" y="715650"/>
                </a:lnTo>
                <a:lnTo>
                  <a:pt x="895623" y="754683"/>
                </a:lnTo>
                <a:lnTo>
                  <a:pt x="870638" y="791407"/>
                </a:lnTo>
                <a:lnTo>
                  <a:pt x="842569" y="825613"/>
                </a:lnTo>
                <a:lnTo>
                  <a:pt x="811619" y="857097"/>
                </a:lnTo>
                <a:lnTo>
                  <a:pt x="777992" y="885650"/>
                </a:lnTo>
                <a:lnTo>
                  <a:pt x="741891" y="911066"/>
                </a:lnTo>
                <a:lnTo>
                  <a:pt x="703520" y="933139"/>
                </a:lnTo>
                <a:lnTo>
                  <a:pt x="663080" y="951662"/>
                </a:lnTo>
                <a:lnTo>
                  <a:pt x="620775" y="966429"/>
                </a:lnTo>
                <a:lnTo>
                  <a:pt x="576809" y="977232"/>
                </a:lnTo>
                <a:lnTo>
                  <a:pt x="531384" y="983865"/>
                </a:lnTo>
                <a:lnTo>
                  <a:pt x="517126" y="984555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369677" y="6972300"/>
            <a:ext cx="6013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240" dirty="0">
                <a:solidFill>
                  <a:srgbClr val="17726D"/>
                </a:solidFill>
                <a:latin typeface="Trebuchet MS"/>
                <a:cs typeface="Trebuchet MS"/>
              </a:rPr>
              <a:t>05</a:t>
            </a:r>
            <a:endParaRPr sz="3400" dirty="0">
              <a:latin typeface="Trebuchet MS"/>
              <a:cs typeface="Trebuchet M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188767" y="4188895"/>
            <a:ext cx="7820025" cy="5867400"/>
            <a:chOff x="10188767" y="4188895"/>
            <a:chExt cx="7820025" cy="5867400"/>
          </a:xfrm>
        </p:grpSpPr>
        <p:sp>
          <p:nvSpPr>
            <p:cNvPr id="14" name="object 14"/>
            <p:cNvSpPr/>
            <p:nvPr/>
          </p:nvSpPr>
          <p:spPr>
            <a:xfrm>
              <a:off x="13807278" y="9053081"/>
              <a:ext cx="586740" cy="481330"/>
            </a:xfrm>
            <a:custGeom>
              <a:avLst/>
              <a:gdLst/>
              <a:ahLst/>
              <a:cxnLst/>
              <a:rect l="l" t="t" r="r" b="b"/>
              <a:pathLst>
                <a:path w="586740" h="481329">
                  <a:moveTo>
                    <a:pt x="56714" y="376097"/>
                  </a:moveTo>
                  <a:lnTo>
                    <a:pt x="44714" y="376097"/>
                  </a:lnTo>
                  <a:lnTo>
                    <a:pt x="39073" y="373762"/>
                  </a:lnTo>
                  <a:lnTo>
                    <a:pt x="2334" y="337021"/>
                  </a:lnTo>
                  <a:lnTo>
                    <a:pt x="0" y="331383"/>
                  </a:lnTo>
                  <a:lnTo>
                    <a:pt x="0" y="319382"/>
                  </a:lnTo>
                  <a:lnTo>
                    <a:pt x="2334" y="313743"/>
                  </a:lnTo>
                  <a:lnTo>
                    <a:pt x="309505" y="6570"/>
                  </a:lnTo>
                  <a:lnTo>
                    <a:pt x="316932" y="1642"/>
                  </a:lnTo>
                  <a:lnTo>
                    <a:pt x="325390" y="0"/>
                  </a:lnTo>
                  <a:lnTo>
                    <a:pt x="333849" y="1642"/>
                  </a:lnTo>
                  <a:lnTo>
                    <a:pt x="341280" y="6570"/>
                  </a:lnTo>
                  <a:lnTo>
                    <a:pt x="369524" y="34823"/>
                  </a:lnTo>
                  <a:lnTo>
                    <a:pt x="374453" y="42249"/>
                  </a:lnTo>
                  <a:lnTo>
                    <a:pt x="376096" y="50706"/>
                  </a:lnTo>
                  <a:lnTo>
                    <a:pt x="374453" y="59163"/>
                  </a:lnTo>
                  <a:lnTo>
                    <a:pt x="369524" y="66588"/>
                  </a:lnTo>
                  <a:lnTo>
                    <a:pt x="62355" y="373762"/>
                  </a:lnTo>
                  <a:lnTo>
                    <a:pt x="56714" y="376097"/>
                  </a:lnTo>
                  <a:close/>
                </a:path>
                <a:path w="586740" h="481329">
                  <a:moveTo>
                    <a:pt x="541262" y="418394"/>
                  </a:moveTo>
                  <a:lnTo>
                    <a:pt x="529756" y="418394"/>
                  </a:lnTo>
                  <a:lnTo>
                    <a:pt x="524008" y="416205"/>
                  </a:lnTo>
                  <a:lnTo>
                    <a:pt x="332955" y="225152"/>
                  </a:lnTo>
                  <a:lnTo>
                    <a:pt x="328030" y="217726"/>
                  </a:lnTo>
                  <a:lnTo>
                    <a:pt x="326388" y="209269"/>
                  </a:lnTo>
                  <a:lnTo>
                    <a:pt x="328030" y="200812"/>
                  </a:lnTo>
                  <a:lnTo>
                    <a:pt x="332955" y="193387"/>
                  </a:lnTo>
                  <a:lnTo>
                    <a:pt x="361206" y="165133"/>
                  </a:lnTo>
                  <a:lnTo>
                    <a:pt x="368635" y="160205"/>
                  </a:lnTo>
                  <a:lnTo>
                    <a:pt x="377093" y="158563"/>
                  </a:lnTo>
                  <a:lnTo>
                    <a:pt x="385550" y="160205"/>
                  </a:lnTo>
                  <a:lnTo>
                    <a:pt x="392978" y="165133"/>
                  </a:lnTo>
                  <a:lnTo>
                    <a:pt x="583892" y="356045"/>
                  </a:lnTo>
                  <a:lnTo>
                    <a:pt x="586227" y="361691"/>
                  </a:lnTo>
                  <a:lnTo>
                    <a:pt x="586196" y="373762"/>
                  </a:lnTo>
                  <a:lnTo>
                    <a:pt x="583892" y="379330"/>
                  </a:lnTo>
                  <a:lnTo>
                    <a:pt x="547017" y="416205"/>
                  </a:lnTo>
                  <a:lnTo>
                    <a:pt x="541262" y="418394"/>
                  </a:lnTo>
                  <a:close/>
                </a:path>
                <a:path w="586740" h="481329">
                  <a:moveTo>
                    <a:pt x="161598" y="481220"/>
                  </a:moveTo>
                  <a:lnTo>
                    <a:pt x="150092" y="481220"/>
                  </a:lnTo>
                  <a:lnTo>
                    <a:pt x="144339" y="479031"/>
                  </a:lnTo>
                  <a:lnTo>
                    <a:pt x="111710" y="446401"/>
                  </a:lnTo>
                  <a:lnTo>
                    <a:pt x="106783" y="438972"/>
                  </a:lnTo>
                  <a:lnTo>
                    <a:pt x="105141" y="430514"/>
                  </a:lnTo>
                  <a:lnTo>
                    <a:pt x="106783" y="422057"/>
                  </a:lnTo>
                  <a:lnTo>
                    <a:pt x="111710" y="414629"/>
                  </a:lnTo>
                  <a:lnTo>
                    <a:pt x="256649" y="269690"/>
                  </a:lnTo>
                  <a:lnTo>
                    <a:pt x="264076" y="264765"/>
                  </a:lnTo>
                  <a:lnTo>
                    <a:pt x="272533" y="263123"/>
                  </a:lnTo>
                  <a:lnTo>
                    <a:pt x="280990" y="264765"/>
                  </a:lnTo>
                  <a:lnTo>
                    <a:pt x="288416" y="269690"/>
                  </a:lnTo>
                  <a:lnTo>
                    <a:pt x="396410" y="377684"/>
                  </a:lnTo>
                  <a:lnTo>
                    <a:pt x="268686" y="377691"/>
                  </a:lnTo>
                  <a:lnTo>
                    <a:pt x="167350" y="479031"/>
                  </a:lnTo>
                  <a:lnTo>
                    <a:pt x="161598" y="481220"/>
                  </a:lnTo>
                  <a:close/>
                </a:path>
                <a:path w="586740" h="481329">
                  <a:moveTo>
                    <a:pt x="378252" y="470252"/>
                  </a:moveTo>
                  <a:lnTo>
                    <a:pt x="369795" y="468610"/>
                  </a:lnTo>
                  <a:lnTo>
                    <a:pt x="362369" y="463685"/>
                  </a:lnTo>
                  <a:lnTo>
                    <a:pt x="276375" y="377691"/>
                  </a:lnTo>
                  <a:lnTo>
                    <a:pt x="268693" y="377684"/>
                  </a:lnTo>
                  <a:lnTo>
                    <a:pt x="396416" y="377691"/>
                  </a:lnTo>
                  <a:lnTo>
                    <a:pt x="426631" y="407905"/>
                  </a:lnTo>
                  <a:lnTo>
                    <a:pt x="428966" y="413542"/>
                  </a:lnTo>
                  <a:lnTo>
                    <a:pt x="428966" y="425545"/>
                  </a:lnTo>
                  <a:lnTo>
                    <a:pt x="426631" y="431188"/>
                  </a:lnTo>
                  <a:lnTo>
                    <a:pt x="394134" y="463685"/>
                  </a:lnTo>
                  <a:lnTo>
                    <a:pt x="386708" y="468610"/>
                  </a:lnTo>
                  <a:lnTo>
                    <a:pt x="378252" y="470252"/>
                  </a:lnTo>
                  <a:close/>
                </a:path>
              </a:pathLst>
            </a:custGeom>
            <a:solidFill>
              <a:srgbClr val="E9E3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88767" y="4188895"/>
              <a:ext cx="7820024" cy="5867399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831789" y="663552"/>
            <a:ext cx="4555490" cy="200939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300"/>
              </a:spcBef>
            </a:pPr>
            <a:r>
              <a:rPr sz="6000" spc="40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TABLE</a:t>
            </a:r>
            <a:r>
              <a:rPr sz="6000" spc="-49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 </a:t>
            </a:r>
            <a:r>
              <a:rPr sz="6000" spc="250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OF </a:t>
            </a:r>
            <a:r>
              <a:rPr sz="6000" spc="505" dirty="0">
                <a:solidFill>
                  <a:srgbClr val="17726D"/>
                </a:solidFill>
                <a:latin typeface="Verdana" panose="020B0604030504040204" pitchFamily="34" charset="0"/>
                <a:ea typeface="Verdana" panose="020B0604030504040204" pitchFamily="34" charset="0"/>
                <a:cs typeface="Trebuchet MS"/>
              </a:rPr>
              <a:t>CONTENT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78394" y="5899070"/>
            <a:ext cx="2567288" cy="884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z="2500" spc="-35" dirty="0">
                <a:latin typeface="Cooper Black" panose="0208090404030B020404" pitchFamily="18" charset="0"/>
                <a:cs typeface="Verdana"/>
              </a:rPr>
              <a:t>PROBLEM</a:t>
            </a:r>
            <a:r>
              <a:rPr sz="2500" spc="-155" dirty="0">
                <a:latin typeface="Cooper Black" panose="0208090404030B020404" pitchFamily="18" charset="0"/>
                <a:cs typeface="Verdana"/>
              </a:rPr>
              <a:t> </a:t>
            </a:r>
            <a:r>
              <a:rPr sz="2500" spc="-25" dirty="0">
                <a:latin typeface="Cooper Black" panose="0208090404030B020404" pitchFamily="18" charset="0"/>
                <a:cs typeface="Verdana"/>
              </a:rPr>
              <a:t>AND </a:t>
            </a:r>
            <a:r>
              <a:rPr sz="2500" spc="-10" dirty="0">
                <a:latin typeface="Cooper Black" panose="0208090404030B020404" pitchFamily="18" charset="0"/>
                <a:cs typeface="Verdana"/>
              </a:rPr>
              <a:t>SOLUTION</a:t>
            </a:r>
            <a:endParaRPr sz="2500" dirty="0">
              <a:latin typeface="Cooper Black" panose="0208090404030B020404" pitchFamily="18" charset="0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78394" y="7391470"/>
            <a:ext cx="2788287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70" dirty="0">
                <a:latin typeface="Cooper Black" panose="0208090404030B020404" pitchFamily="18" charset="0"/>
                <a:cs typeface="Verdana"/>
              </a:rPr>
              <a:t>INTRODUCTION</a:t>
            </a:r>
            <a:endParaRPr sz="2500" dirty="0">
              <a:latin typeface="Cooper Black" panose="0208090404030B020404" pitchFamily="18" charset="0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22585" y="5648572"/>
            <a:ext cx="218059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40" dirty="0">
                <a:latin typeface="Cooper Black" panose="0208090404030B020404" pitchFamily="18" charset="0"/>
                <a:cs typeface="Verdana"/>
              </a:rPr>
              <a:t>STA</a:t>
            </a:r>
            <a:r>
              <a:rPr lang="en-IN" sz="2500" spc="-40" dirty="0">
                <a:latin typeface="Cooper Black" panose="0208090404030B020404" pitchFamily="18" charset="0"/>
                <a:cs typeface="Verdana"/>
              </a:rPr>
              <a:t>TISTICS</a:t>
            </a:r>
            <a:endParaRPr sz="2500" dirty="0">
              <a:latin typeface="Cooper Black" panose="0208090404030B020404" pitchFamily="18" charset="0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78394" y="8817157"/>
            <a:ext cx="3002915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25" dirty="0">
                <a:latin typeface="Cooper Black" panose="0208090404030B020404" pitchFamily="18" charset="0"/>
                <a:cs typeface="Verdana"/>
              </a:rPr>
              <a:t>MARKET</a:t>
            </a:r>
            <a:r>
              <a:rPr sz="2500" spc="-165" dirty="0">
                <a:latin typeface="Cooper Black" panose="0208090404030B020404" pitchFamily="18" charset="0"/>
                <a:cs typeface="Verdana"/>
              </a:rPr>
              <a:t> </a:t>
            </a:r>
            <a:r>
              <a:rPr sz="2500" spc="-30" dirty="0">
                <a:latin typeface="Cooper Black" panose="0208090404030B020404" pitchFamily="18" charset="0"/>
                <a:cs typeface="Verdana"/>
              </a:rPr>
              <a:t>ANALYSIS</a:t>
            </a:r>
            <a:endParaRPr sz="2500" dirty="0">
              <a:latin typeface="Cooper Black" panose="0208090404030B020404" pitchFamily="18" charset="0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8533" y="6876088"/>
            <a:ext cx="2364642" cy="8840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100"/>
              </a:spcBef>
            </a:pPr>
            <a:r>
              <a:rPr sz="2500" spc="-50" dirty="0">
                <a:latin typeface="Cooper Black" panose="0208090404030B020404" pitchFamily="18" charset="0"/>
                <a:cs typeface="Verdana"/>
              </a:rPr>
              <a:t>COMPETITIVE </a:t>
            </a:r>
            <a:r>
              <a:rPr sz="2500" spc="-10" dirty="0">
                <a:latin typeface="Cooper Black" panose="0208090404030B020404" pitchFamily="18" charset="0"/>
                <a:cs typeface="Verdana"/>
              </a:rPr>
              <a:t>ANALYSIS</a:t>
            </a:r>
            <a:endParaRPr sz="2500" dirty="0">
              <a:latin typeface="Cooper Black" panose="0208090404030B020404" pitchFamily="18" charset="0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0839" y="3295375"/>
            <a:ext cx="4582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Arial Black"/>
                <a:cs typeface="Arial Black"/>
              </a:rPr>
              <a:t>PITCH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spc="-150" dirty="0">
                <a:latin typeface="Arial Black"/>
                <a:cs typeface="Arial Black"/>
              </a:rPr>
              <a:t>DECK</a:t>
            </a:r>
            <a:r>
              <a:rPr sz="2400" spc="-50" dirty="0">
                <a:latin typeface="Arial Black"/>
                <a:cs typeface="Arial Black"/>
              </a:rPr>
              <a:t> </a:t>
            </a:r>
            <a:r>
              <a:rPr sz="2400" spc="-114" dirty="0">
                <a:latin typeface="Arial Black"/>
                <a:cs typeface="Arial Black"/>
              </a:rPr>
              <a:t>PRESENTATION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493"/>
            <a:ext cx="18289905" cy="1495425"/>
          </a:xfrm>
          <a:custGeom>
            <a:avLst/>
            <a:gdLst/>
            <a:ahLst/>
            <a:cxnLst/>
            <a:rect l="l" t="t" r="r" b="b"/>
            <a:pathLst>
              <a:path w="18289905" h="1495425">
                <a:moveTo>
                  <a:pt x="18289747" y="1495424"/>
                </a:moveTo>
                <a:lnTo>
                  <a:pt x="0" y="1495424"/>
                </a:lnTo>
                <a:lnTo>
                  <a:pt x="0" y="0"/>
                </a:lnTo>
                <a:lnTo>
                  <a:pt x="18289747" y="0"/>
                </a:lnTo>
                <a:lnTo>
                  <a:pt x="18289747" y="1495424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6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/>
              <a:t>STATISTIC</a:t>
            </a:r>
          </a:p>
        </p:txBody>
      </p:sp>
      <p:sp>
        <p:nvSpPr>
          <p:cNvPr id="4" name="object 4"/>
          <p:cNvSpPr/>
          <p:nvPr/>
        </p:nvSpPr>
        <p:spPr>
          <a:xfrm>
            <a:off x="5781544" y="1207533"/>
            <a:ext cx="586740" cy="481330"/>
          </a:xfrm>
          <a:custGeom>
            <a:avLst/>
            <a:gdLst/>
            <a:ahLst/>
            <a:cxnLst/>
            <a:rect l="l" t="t" r="r" b="b"/>
            <a:pathLst>
              <a:path w="586739" h="481330">
                <a:moveTo>
                  <a:pt x="56714" y="376097"/>
                </a:moveTo>
                <a:lnTo>
                  <a:pt x="44714" y="376097"/>
                </a:lnTo>
                <a:lnTo>
                  <a:pt x="39073" y="373762"/>
                </a:lnTo>
                <a:lnTo>
                  <a:pt x="2334" y="337021"/>
                </a:lnTo>
                <a:lnTo>
                  <a:pt x="0" y="331383"/>
                </a:lnTo>
                <a:lnTo>
                  <a:pt x="0" y="319382"/>
                </a:lnTo>
                <a:lnTo>
                  <a:pt x="2334" y="313743"/>
                </a:lnTo>
                <a:lnTo>
                  <a:pt x="309505" y="6570"/>
                </a:lnTo>
                <a:lnTo>
                  <a:pt x="316932" y="1642"/>
                </a:lnTo>
                <a:lnTo>
                  <a:pt x="325390" y="0"/>
                </a:lnTo>
                <a:lnTo>
                  <a:pt x="333849" y="1642"/>
                </a:lnTo>
                <a:lnTo>
                  <a:pt x="341280" y="6570"/>
                </a:lnTo>
                <a:lnTo>
                  <a:pt x="369524" y="34823"/>
                </a:lnTo>
                <a:lnTo>
                  <a:pt x="374453" y="42249"/>
                </a:lnTo>
                <a:lnTo>
                  <a:pt x="376096" y="50706"/>
                </a:lnTo>
                <a:lnTo>
                  <a:pt x="374453" y="59163"/>
                </a:lnTo>
                <a:lnTo>
                  <a:pt x="369524" y="66588"/>
                </a:lnTo>
                <a:lnTo>
                  <a:pt x="62355" y="373762"/>
                </a:lnTo>
                <a:lnTo>
                  <a:pt x="56714" y="376097"/>
                </a:lnTo>
                <a:close/>
              </a:path>
              <a:path w="586739" h="481330">
                <a:moveTo>
                  <a:pt x="541262" y="418394"/>
                </a:moveTo>
                <a:lnTo>
                  <a:pt x="529756" y="418394"/>
                </a:lnTo>
                <a:lnTo>
                  <a:pt x="524008" y="416205"/>
                </a:lnTo>
                <a:lnTo>
                  <a:pt x="332955" y="225152"/>
                </a:lnTo>
                <a:lnTo>
                  <a:pt x="328030" y="217726"/>
                </a:lnTo>
                <a:lnTo>
                  <a:pt x="326388" y="209269"/>
                </a:lnTo>
                <a:lnTo>
                  <a:pt x="328030" y="200812"/>
                </a:lnTo>
                <a:lnTo>
                  <a:pt x="332955" y="193387"/>
                </a:lnTo>
                <a:lnTo>
                  <a:pt x="361206" y="165133"/>
                </a:lnTo>
                <a:lnTo>
                  <a:pt x="368635" y="160205"/>
                </a:lnTo>
                <a:lnTo>
                  <a:pt x="377093" y="158563"/>
                </a:lnTo>
                <a:lnTo>
                  <a:pt x="385550" y="160205"/>
                </a:lnTo>
                <a:lnTo>
                  <a:pt x="392978" y="165133"/>
                </a:lnTo>
                <a:lnTo>
                  <a:pt x="583892" y="356045"/>
                </a:lnTo>
                <a:lnTo>
                  <a:pt x="586227" y="361691"/>
                </a:lnTo>
                <a:lnTo>
                  <a:pt x="586196" y="373762"/>
                </a:lnTo>
                <a:lnTo>
                  <a:pt x="583892" y="379330"/>
                </a:lnTo>
                <a:lnTo>
                  <a:pt x="547017" y="416205"/>
                </a:lnTo>
                <a:lnTo>
                  <a:pt x="541262" y="418394"/>
                </a:lnTo>
                <a:close/>
              </a:path>
              <a:path w="586739" h="481330">
                <a:moveTo>
                  <a:pt x="161598" y="481220"/>
                </a:moveTo>
                <a:lnTo>
                  <a:pt x="150092" y="481220"/>
                </a:lnTo>
                <a:lnTo>
                  <a:pt x="144339" y="479031"/>
                </a:lnTo>
                <a:lnTo>
                  <a:pt x="111710" y="446401"/>
                </a:lnTo>
                <a:lnTo>
                  <a:pt x="106783" y="438972"/>
                </a:lnTo>
                <a:lnTo>
                  <a:pt x="105141" y="430514"/>
                </a:lnTo>
                <a:lnTo>
                  <a:pt x="106783" y="422057"/>
                </a:lnTo>
                <a:lnTo>
                  <a:pt x="111710" y="414629"/>
                </a:lnTo>
                <a:lnTo>
                  <a:pt x="256649" y="269690"/>
                </a:lnTo>
                <a:lnTo>
                  <a:pt x="264076" y="264765"/>
                </a:lnTo>
                <a:lnTo>
                  <a:pt x="272533" y="263123"/>
                </a:lnTo>
                <a:lnTo>
                  <a:pt x="280990" y="264765"/>
                </a:lnTo>
                <a:lnTo>
                  <a:pt x="288416" y="269690"/>
                </a:lnTo>
                <a:lnTo>
                  <a:pt x="396410" y="377684"/>
                </a:lnTo>
                <a:lnTo>
                  <a:pt x="268686" y="377691"/>
                </a:lnTo>
                <a:lnTo>
                  <a:pt x="167350" y="479031"/>
                </a:lnTo>
                <a:lnTo>
                  <a:pt x="161598" y="481220"/>
                </a:lnTo>
                <a:close/>
              </a:path>
              <a:path w="586739" h="481330">
                <a:moveTo>
                  <a:pt x="378252" y="470252"/>
                </a:moveTo>
                <a:lnTo>
                  <a:pt x="369795" y="468610"/>
                </a:lnTo>
                <a:lnTo>
                  <a:pt x="362369" y="463685"/>
                </a:lnTo>
                <a:lnTo>
                  <a:pt x="276375" y="377691"/>
                </a:lnTo>
                <a:lnTo>
                  <a:pt x="268693" y="377684"/>
                </a:lnTo>
                <a:lnTo>
                  <a:pt x="396416" y="377691"/>
                </a:lnTo>
                <a:lnTo>
                  <a:pt x="426631" y="407905"/>
                </a:lnTo>
                <a:lnTo>
                  <a:pt x="428966" y="413542"/>
                </a:lnTo>
                <a:lnTo>
                  <a:pt x="428966" y="425545"/>
                </a:lnTo>
                <a:lnTo>
                  <a:pt x="426631" y="431188"/>
                </a:lnTo>
                <a:lnTo>
                  <a:pt x="394134" y="463685"/>
                </a:lnTo>
                <a:lnTo>
                  <a:pt x="386708" y="468610"/>
                </a:lnTo>
                <a:lnTo>
                  <a:pt x="378252" y="470252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0" y="7124700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07514" y="2150004"/>
            <a:ext cx="11734800" cy="4540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ctr">
              <a:lnSpc>
                <a:spcPct val="127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35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0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95" dirty="0"/>
              <a:t>market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5" dirty="0"/>
              <a:t> poised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30" dirty="0"/>
              <a:t>expand</a:t>
            </a:r>
            <a:r>
              <a:rPr spc="-140" dirty="0"/>
              <a:t> </a:t>
            </a:r>
            <a:r>
              <a:rPr spc="-100" dirty="0"/>
              <a:t>at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70" dirty="0"/>
              <a:t>CAGR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10" dirty="0"/>
              <a:t>13.6%</a:t>
            </a:r>
            <a:r>
              <a:rPr spc="-145" dirty="0"/>
              <a:t> </a:t>
            </a:r>
            <a:r>
              <a:rPr spc="-135" dirty="0"/>
              <a:t>reaching</a:t>
            </a:r>
            <a:r>
              <a:rPr spc="-140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65" dirty="0"/>
              <a:t>US$</a:t>
            </a:r>
            <a:r>
              <a:rPr spc="-140" dirty="0"/>
              <a:t> </a:t>
            </a:r>
            <a:r>
              <a:rPr spc="-204" dirty="0"/>
              <a:t>11,648.1</a:t>
            </a:r>
            <a:r>
              <a:rPr spc="-140" dirty="0"/>
              <a:t> </a:t>
            </a:r>
            <a:r>
              <a:rPr spc="-10" dirty="0"/>
              <a:t>Million </a:t>
            </a:r>
            <a:r>
              <a:rPr spc="-110" dirty="0"/>
              <a:t>by</a:t>
            </a:r>
            <a:r>
              <a:rPr spc="-145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" dirty="0"/>
              <a:t>2033.</a:t>
            </a:r>
          </a:p>
          <a:p>
            <a:pPr marL="342900" indent="-342900" algn="ctr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185" dirty="0"/>
              <a:t>The</a:t>
            </a:r>
            <a:r>
              <a:rPr spc="-150" dirty="0"/>
              <a:t> </a:t>
            </a:r>
            <a:r>
              <a:rPr spc="-130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5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5" dirty="0"/>
              <a:t> </a:t>
            </a:r>
            <a:r>
              <a:rPr spc="-85" dirty="0"/>
              <a:t>drone</a:t>
            </a:r>
            <a:r>
              <a:rPr spc="-145" dirty="0"/>
              <a:t> </a:t>
            </a:r>
            <a:r>
              <a:rPr spc="-95" dirty="0"/>
              <a:t>market</a:t>
            </a:r>
            <a:r>
              <a:rPr spc="-145" dirty="0"/>
              <a:t> </a:t>
            </a:r>
            <a:r>
              <a:rPr spc="-155" dirty="0"/>
              <a:t>witnessed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50" dirty="0"/>
              <a:t> </a:t>
            </a:r>
            <a:r>
              <a:rPr spc="-140" dirty="0"/>
              <a:t>stable</a:t>
            </a:r>
            <a:r>
              <a:rPr spc="-145" dirty="0"/>
              <a:t> </a:t>
            </a:r>
            <a:r>
              <a:rPr spc="-270" dirty="0"/>
              <a:t>CAGR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04" dirty="0"/>
              <a:t>9.1%</a:t>
            </a:r>
            <a:r>
              <a:rPr spc="-150" dirty="0"/>
              <a:t> </a:t>
            </a:r>
            <a:r>
              <a:rPr spc="-80" dirty="0"/>
              <a:t>during</a:t>
            </a:r>
            <a:r>
              <a:rPr spc="-145" dirty="0"/>
              <a:t> </a:t>
            </a:r>
            <a:r>
              <a:rPr spc="-225" dirty="0"/>
              <a:t>2018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20" dirty="0"/>
              <a:t>2022.</a:t>
            </a:r>
          </a:p>
          <a:p>
            <a:pPr marL="342900" indent="-342900" algn="ctr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185" dirty="0"/>
              <a:t>By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0" dirty="0"/>
              <a:t> </a:t>
            </a:r>
            <a:r>
              <a:rPr spc="-165" dirty="0"/>
              <a:t>use</a:t>
            </a:r>
            <a:r>
              <a:rPr spc="-140" dirty="0"/>
              <a:t> </a:t>
            </a:r>
            <a:r>
              <a:rPr spc="-125" dirty="0"/>
              <a:t>vertical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65" dirty="0"/>
              <a:t>fire</a:t>
            </a:r>
            <a:r>
              <a:rPr spc="-140" dirty="0"/>
              <a:t> </a:t>
            </a:r>
            <a:r>
              <a:rPr spc="-110" dirty="0"/>
              <a:t>departments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10" dirty="0"/>
              <a:t>likely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0" dirty="0"/>
              <a:t> </a:t>
            </a:r>
            <a:r>
              <a:rPr spc="-210" dirty="0"/>
              <a:t>20.3%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5" dirty="0"/>
              <a:t>revenue</a:t>
            </a:r>
            <a:r>
              <a:rPr spc="-140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110" dirty="0"/>
              <a:t>by</a:t>
            </a:r>
            <a:r>
              <a:rPr spc="-140" dirty="0"/>
              <a:t> </a:t>
            </a:r>
            <a:r>
              <a:rPr spc="-100" dirty="0"/>
              <a:t>obtaining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90" dirty="0"/>
              <a:t>US$</a:t>
            </a:r>
          </a:p>
          <a:p>
            <a:pPr marL="7546340" indent="-342900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204" dirty="0"/>
              <a:t>660.6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60" dirty="0"/>
              <a:t>in</a:t>
            </a:r>
            <a:r>
              <a:rPr spc="-150" dirty="0"/>
              <a:t> </a:t>
            </a:r>
            <a:r>
              <a:rPr spc="-20" dirty="0"/>
              <a:t>2023.</a:t>
            </a:r>
          </a:p>
          <a:p>
            <a:pPr marL="493395" marR="142875" indent="-342900" algn="ctr">
              <a:lnSpc>
                <a:spcPct val="127800"/>
              </a:lnSpc>
              <a:buFont typeface="Arial" panose="020B0604020202020204" pitchFamily="34" charset="0"/>
              <a:buChar char="•"/>
            </a:pPr>
            <a:r>
              <a:rPr spc="-210" dirty="0"/>
              <a:t>East</a:t>
            </a:r>
            <a:r>
              <a:rPr spc="-150" dirty="0"/>
              <a:t> </a:t>
            </a:r>
            <a:r>
              <a:rPr spc="-180" dirty="0"/>
              <a:t>Asia</a:t>
            </a:r>
            <a:r>
              <a:rPr spc="-145" dirty="0"/>
              <a:t> </a:t>
            </a:r>
            <a:r>
              <a:rPr spc="-110" dirty="0"/>
              <a:t>region</a:t>
            </a:r>
            <a:r>
              <a:rPr spc="-150" dirty="0"/>
              <a:t> </a:t>
            </a:r>
            <a:r>
              <a:rPr spc="-180" dirty="0"/>
              <a:t>is</a:t>
            </a:r>
            <a:r>
              <a:rPr spc="-145" dirty="0"/>
              <a:t> </a:t>
            </a:r>
            <a:r>
              <a:rPr spc="-170" dirty="0"/>
              <a:t>expected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125" dirty="0"/>
              <a:t>register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45" dirty="0"/>
              <a:t> </a:t>
            </a:r>
            <a:r>
              <a:rPr spc="-270" dirty="0"/>
              <a:t>CAGR</a:t>
            </a:r>
            <a:r>
              <a:rPr spc="-15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10" dirty="0"/>
              <a:t>14.6%</a:t>
            </a:r>
            <a:r>
              <a:rPr spc="-150" dirty="0"/>
              <a:t> </a:t>
            </a:r>
            <a:r>
              <a:rPr spc="-100" dirty="0"/>
              <a:t>over</a:t>
            </a:r>
            <a:r>
              <a:rPr spc="-150" dirty="0"/>
              <a:t> </a:t>
            </a:r>
            <a:r>
              <a:rPr spc="-90" dirty="0"/>
              <a:t>the</a:t>
            </a:r>
            <a:r>
              <a:rPr spc="-145" dirty="0"/>
              <a:t> </a:t>
            </a:r>
            <a:r>
              <a:rPr spc="-140" dirty="0"/>
              <a:t>forecast</a:t>
            </a:r>
            <a:r>
              <a:rPr spc="-145" dirty="0"/>
              <a:t> </a:t>
            </a:r>
            <a:r>
              <a:rPr spc="-100" dirty="0"/>
              <a:t>period,</a:t>
            </a:r>
            <a:r>
              <a:rPr spc="-150" dirty="0"/>
              <a:t> </a:t>
            </a:r>
            <a:r>
              <a:rPr spc="-220" dirty="0"/>
              <a:t>as</a:t>
            </a:r>
            <a:r>
              <a:rPr spc="-145" dirty="0"/>
              <a:t> </a:t>
            </a:r>
            <a:r>
              <a:rPr spc="-60" dirty="0"/>
              <a:t>it</a:t>
            </a:r>
            <a:r>
              <a:rPr spc="-145" dirty="0"/>
              <a:t> </a:t>
            </a:r>
            <a:r>
              <a:rPr spc="-114" dirty="0"/>
              <a:t>will</a:t>
            </a:r>
            <a:r>
              <a:rPr spc="-150" dirty="0"/>
              <a:t> </a:t>
            </a:r>
            <a:r>
              <a:rPr spc="-140" dirty="0"/>
              <a:t>be</a:t>
            </a:r>
            <a:r>
              <a:rPr spc="-145" dirty="0"/>
              <a:t> </a:t>
            </a:r>
            <a:r>
              <a:rPr spc="-110" dirty="0"/>
              <a:t>valued</a:t>
            </a:r>
            <a:r>
              <a:rPr spc="-145" dirty="0"/>
              <a:t> </a:t>
            </a:r>
            <a:r>
              <a:rPr spc="-100" dirty="0"/>
              <a:t>at</a:t>
            </a:r>
            <a:r>
              <a:rPr spc="-150" dirty="0"/>
              <a:t> </a:t>
            </a:r>
            <a:r>
              <a:rPr spc="-265" dirty="0"/>
              <a:t>US$</a:t>
            </a:r>
            <a:r>
              <a:rPr spc="-145" dirty="0"/>
              <a:t> </a:t>
            </a:r>
            <a:r>
              <a:rPr spc="-204" dirty="0"/>
              <a:t>637.9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25" dirty="0"/>
              <a:t>by </a:t>
            </a:r>
            <a:r>
              <a:rPr spc="-225" dirty="0"/>
              <a:t>2023</a:t>
            </a:r>
            <a:r>
              <a:rPr spc="-160" dirty="0"/>
              <a:t> </a:t>
            </a:r>
            <a:r>
              <a:rPr spc="-20" dirty="0"/>
              <a:t>end.</a:t>
            </a:r>
          </a:p>
          <a:p>
            <a:pPr marL="596265" marR="245745" indent="-342900" algn="ctr">
              <a:lnSpc>
                <a:spcPct val="127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100" dirty="0"/>
              <a:t>Under</a:t>
            </a:r>
            <a:r>
              <a:rPr spc="-145" dirty="0"/>
              <a:t> </a:t>
            </a:r>
            <a:r>
              <a:rPr spc="-105" dirty="0"/>
              <a:t>product</a:t>
            </a:r>
            <a:r>
              <a:rPr spc="-140" dirty="0"/>
              <a:t> </a:t>
            </a:r>
            <a:r>
              <a:rPr spc="-105" dirty="0"/>
              <a:t>type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70" dirty="0"/>
              <a:t>hybrid</a:t>
            </a:r>
            <a:r>
              <a:rPr spc="-140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25" dirty="0"/>
              <a:t>estimated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5" dirty="0"/>
              <a:t> </a:t>
            </a:r>
            <a:r>
              <a:rPr spc="-110" dirty="0"/>
              <a:t>approximately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10" dirty="0"/>
              <a:t>25.4%</a:t>
            </a:r>
            <a:r>
              <a:rPr spc="-145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25" dirty="0"/>
              <a:t>of </a:t>
            </a:r>
            <a:r>
              <a:rPr spc="-90" dirty="0"/>
              <a:t>aftermarket</a:t>
            </a:r>
            <a:r>
              <a:rPr spc="-110" dirty="0"/>
              <a:t> </a:t>
            </a:r>
            <a:r>
              <a:rPr spc="-120" dirty="0"/>
              <a:t>sub-</a:t>
            </a:r>
            <a:r>
              <a:rPr spc="-150" dirty="0"/>
              <a:t>segment</a:t>
            </a:r>
            <a:r>
              <a:rPr spc="-105" dirty="0"/>
              <a:t> </a:t>
            </a:r>
            <a:r>
              <a:rPr spc="-60" dirty="0"/>
              <a:t>in</a:t>
            </a:r>
            <a:r>
              <a:rPr spc="-110" dirty="0"/>
              <a:t> </a:t>
            </a:r>
            <a:r>
              <a:rPr spc="-10" dirty="0"/>
              <a:t>2023.</a:t>
            </a:r>
          </a:p>
        </p:txBody>
      </p:sp>
    </p:spTree>
    <p:extLst>
      <p:ext uri="{BB962C8B-B14F-4D97-AF65-F5344CB8AC3E}">
        <p14:creationId xmlns:p14="http://schemas.microsoft.com/office/powerpoint/2010/main" val="960168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7493"/>
            <a:ext cx="18289905" cy="1495425"/>
          </a:xfrm>
          <a:custGeom>
            <a:avLst/>
            <a:gdLst/>
            <a:ahLst/>
            <a:cxnLst/>
            <a:rect l="l" t="t" r="r" b="b"/>
            <a:pathLst>
              <a:path w="18289905" h="1495425">
                <a:moveTo>
                  <a:pt x="18289747" y="1495424"/>
                </a:moveTo>
                <a:lnTo>
                  <a:pt x="0" y="1495424"/>
                </a:lnTo>
                <a:lnTo>
                  <a:pt x="0" y="0"/>
                </a:lnTo>
                <a:lnTo>
                  <a:pt x="18289747" y="0"/>
                </a:lnTo>
                <a:lnTo>
                  <a:pt x="18289747" y="1495424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56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5" dirty="0"/>
              <a:t>STATISTIC</a:t>
            </a:r>
          </a:p>
        </p:txBody>
      </p:sp>
      <p:sp>
        <p:nvSpPr>
          <p:cNvPr id="4" name="object 4"/>
          <p:cNvSpPr/>
          <p:nvPr/>
        </p:nvSpPr>
        <p:spPr>
          <a:xfrm>
            <a:off x="5781544" y="1207533"/>
            <a:ext cx="586740" cy="481330"/>
          </a:xfrm>
          <a:custGeom>
            <a:avLst/>
            <a:gdLst/>
            <a:ahLst/>
            <a:cxnLst/>
            <a:rect l="l" t="t" r="r" b="b"/>
            <a:pathLst>
              <a:path w="586739" h="481330">
                <a:moveTo>
                  <a:pt x="56714" y="376097"/>
                </a:moveTo>
                <a:lnTo>
                  <a:pt x="44714" y="376097"/>
                </a:lnTo>
                <a:lnTo>
                  <a:pt x="39073" y="373762"/>
                </a:lnTo>
                <a:lnTo>
                  <a:pt x="2334" y="337021"/>
                </a:lnTo>
                <a:lnTo>
                  <a:pt x="0" y="331383"/>
                </a:lnTo>
                <a:lnTo>
                  <a:pt x="0" y="319382"/>
                </a:lnTo>
                <a:lnTo>
                  <a:pt x="2334" y="313743"/>
                </a:lnTo>
                <a:lnTo>
                  <a:pt x="309505" y="6570"/>
                </a:lnTo>
                <a:lnTo>
                  <a:pt x="316932" y="1642"/>
                </a:lnTo>
                <a:lnTo>
                  <a:pt x="325390" y="0"/>
                </a:lnTo>
                <a:lnTo>
                  <a:pt x="333849" y="1642"/>
                </a:lnTo>
                <a:lnTo>
                  <a:pt x="341280" y="6570"/>
                </a:lnTo>
                <a:lnTo>
                  <a:pt x="369524" y="34823"/>
                </a:lnTo>
                <a:lnTo>
                  <a:pt x="374453" y="42249"/>
                </a:lnTo>
                <a:lnTo>
                  <a:pt x="376096" y="50706"/>
                </a:lnTo>
                <a:lnTo>
                  <a:pt x="374453" y="59163"/>
                </a:lnTo>
                <a:lnTo>
                  <a:pt x="369524" y="66588"/>
                </a:lnTo>
                <a:lnTo>
                  <a:pt x="62355" y="373762"/>
                </a:lnTo>
                <a:lnTo>
                  <a:pt x="56714" y="376097"/>
                </a:lnTo>
                <a:close/>
              </a:path>
              <a:path w="586739" h="481330">
                <a:moveTo>
                  <a:pt x="541262" y="418394"/>
                </a:moveTo>
                <a:lnTo>
                  <a:pt x="529756" y="418394"/>
                </a:lnTo>
                <a:lnTo>
                  <a:pt x="524008" y="416205"/>
                </a:lnTo>
                <a:lnTo>
                  <a:pt x="332955" y="225152"/>
                </a:lnTo>
                <a:lnTo>
                  <a:pt x="328030" y="217726"/>
                </a:lnTo>
                <a:lnTo>
                  <a:pt x="326388" y="209269"/>
                </a:lnTo>
                <a:lnTo>
                  <a:pt x="328030" y="200812"/>
                </a:lnTo>
                <a:lnTo>
                  <a:pt x="332955" y="193387"/>
                </a:lnTo>
                <a:lnTo>
                  <a:pt x="361206" y="165133"/>
                </a:lnTo>
                <a:lnTo>
                  <a:pt x="368635" y="160205"/>
                </a:lnTo>
                <a:lnTo>
                  <a:pt x="377093" y="158563"/>
                </a:lnTo>
                <a:lnTo>
                  <a:pt x="385550" y="160205"/>
                </a:lnTo>
                <a:lnTo>
                  <a:pt x="392978" y="165133"/>
                </a:lnTo>
                <a:lnTo>
                  <a:pt x="583892" y="356045"/>
                </a:lnTo>
                <a:lnTo>
                  <a:pt x="586227" y="361691"/>
                </a:lnTo>
                <a:lnTo>
                  <a:pt x="586196" y="373762"/>
                </a:lnTo>
                <a:lnTo>
                  <a:pt x="583892" y="379330"/>
                </a:lnTo>
                <a:lnTo>
                  <a:pt x="547017" y="416205"/>
                </a:lnTo>
                <a:lnTo>
                  <a:pt x="541262" y="418394"/>
                </a:lnTo>
                <a:close/>
              </a:path>
              <a:path w="586739" h="481330">
                <a:moveTo>
                  <a:pt x="161598" y="481220"/>
                </a:moveTo>
                <a:lnTo>
                  <a:pt x="150092" y="481220"/>
                </a:lnTo>
                <a:lnTo>
                  <a:pt x="144339" y="479031"/>
                </a:lnTo>
                <a:lnTo>
                  <a:pt x="111710" y="446401"/>
                </a:lnTo>
                <a:lnTo>
                  <a:pt x="106783" y="438972"/>
                </a:lnTo>
                <a:lnTo>
                  <a:pt x="105141" y="430514"/>
                </a:lnTo>
                <a:lnTo>
                  <a:pt x="106783" y="422057"/>
                </a:lnTo>
                <a:lnTo>
                  <a:pt x="111710" y="414629"/>
                </a:lnTo>
                <a:lnTo>
                  <a:pt x="256649" y="269690"/>
                </a:lnTo>
                <a:lnTo>
                  <a:pt x="264076" y="264765"/>
                </a:lnTo>
                <a:lnTo>
                  <a:pt x="272533" y="263123"/>
                </a:lnTo>
                <a:lnTo>
                  <a:pt x="280990" y="264765"/>
                </a:lnTo>
                <a:lnTo>
                  <a:pt x="288416" y="269690"/>
                </a:lnTo>
                <a:lnTo>
                  <a:pt x="396410" y="377684"/>
                </a:lnTo>
                <a:lnTo>
                  <a:pt x="268686" y="377691"/>
                </a:lnTo>
                <a:lnTo>
                  <a:pt x="167350" y="479031"/>
                </a:lnTo>
                <a:lnTo>
                  <a:pt x="161598" y="481220"/>
                </a:lnTo>
                <a:close/>
              </a:path>
              <a:path w="586739" h="481330">
                <a:moveTo>
                  <a:pt x="378252" y="470252"/>
                </a:moveTo>
                <a:lnTo>
                  <a:pt x="369795" y="468610"/>
                </a:lnTo>
                <a:lnTo>
                  <a:pt x="362369" y="463685"/>
                </a:lnTo>
                <a:lnTo>
                  <a:pt x="276375" y="377691"/>
                </a:lnTo>
                <a:lnTo>
                  <a:pt x="268693" y="377684"/>
                </a:lnTo>
                <a:lnTo>
                  <a:pt x="396416" y="377691"/>
                </a:lnTo>
                <a:lnTo>
                  <a:pt x="426631" y="407905"/>
                </a:lnTo>
                <a:lnTo>
                  <a:pt x="428966" y="413542"/>
                </a:lnTo>
                <a:lnTo>
                  <a:pt x="428966" y="425545"/>
                </a:lnTo>
                <a:lnTo>
                  <a:pt x="426631" y="431188"/>
                </a:lnTo>
                <a:lnTo>
                  <a:pt x="394134" y="463685"/>
                </a:lnTo>
                <a:lnTo>
                  <a:pt x="386708" y="468610"/>
                </a:lnTo>
                <a:lnTo>
                  <a:pt x="378252" y="470252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0" y="7124700"/>
            <a:ext cx="95250" cy="95249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207514" y="2150004"/>
            <a:ext cx="11734800" cy="4540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ctr">
              <a:lnSpc>
                <a:spcPct val="127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35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0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95" dirty="0"/>
              <a:t>market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5" dirty="0"/>
              <a:t> poised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30" dirty="0"/>
              <a:t>expand</a:t>
            </a:r>
            <a:r>
              <a:rPr spc="-140" dirty="0"/>
              <a:t> </a:t>
            </a:r>
            <a:r>
              <a:rPr spc="-100" dirty="0"/>
              <a:t>at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70" dirty="0"/>
              <a:t>C</a:t>
            </a:r>
            <a:r>
              <a:rPr lang="en-IN" spc="-270" dirty="0"/>
              <a:t>GA</a:t>
            </a:r>
            <a:r>
              <a:rPr spc="-270" dirty="0"/>
              <a:t>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10" dirty="0"/>
              <a:t>13.6%</a:t>
            </a:r>
            <a:r>
              <a:rPr spc="-145" dirty="0"/>
              <a:t> </a:t>
            </a:r>
            <a:r>
              <a:rPr spc="-135" dirty="0"/>
              <a:t>reaching</a:t>
            </a:r>
            <a:r>
              <a:rPr spc="-140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65" dirty="0"/>
              <a:t>US$</a:t>
            </a:r>
            <a:r>
              <a:rPr spc="-140" dirty="0"/>
              <a:t> </a:t>
            </a:r>
            <a:r>
              <a:rPr spc="-204" dirty="0"/>
              <a:t>11,648.1</a:t>
            </a:r>
            <a:r>
              <a:rPr spc="-140" dirty="0"/>
              <a:t> </a:t>
            </a:r>
            <a:r>
              <a:rPr spc="-10" dirty="0"/>
              <a:t>Million </a:t>
            </a:r>
            <a:r>
              <a:rPr spc="-110" dirty="0"/>
              <a:t>by</a:t>
            </a:r>
            <a:r>
              <a:rPr spc="-145" dirty="0"/>
              <a:t> </a:t>
            </a:r>
            <a:r>
              <a:rPr spc="-90" dirty="0"/>
              <a:t>the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" dirty="0"/>
              <a:t>2033.</a:t>
            </a:r>
          </a:p>
          <a:p>
            <a:pPr marL="342900" indent="-342900" algn="ctr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185" dirty="0"/>
              <a:t>The</a:t>
            </a:r>
            <a:r>
              <a:rPr spc="-150" dirty="0"/>
              <a:t> </a:t>
            </a:r>
            <a:r>
              <a:rPr spc="-130" dirty="0"/>
              <a:t>global</a:t>
            </a:r>
            <a:r>
              <a:rPr spc="-145" dirty="0"/>
              <a:t> </a:t>
            </a:r>
            <a:r>
              <a:rPr spc="-165" dirty="0"/>
              <a:t>search</a:t>
            </a:r>
            <a:r>
              <a:rPr spc="-145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5" dirty="0"/>
              <a:t> </a:t>
            </a:r>
            <a:r>
              <a:rPr spc="-85" dirty="0"/>
              <a:t>drone</a:t>
            </a:r>
            <a:r>
              <a:rPr spc="-145" dirty="0"/>
              <a:t> </a:t>
            </a:r>
            <a:r>
              <a:rPr spc="-95" dirty="0"/>
              <a:t>market</a:t>
            </a:r>
            <a:r>
              <a:rPr spc="-145" dirty="0"/>
              <a:t> </a:t>
            </a:r>
            <a:r>
              <a:rPr spc="-155" dirty="0"/>
              <a:t>witnessed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50" dirty="0"/>
              <a:t> </a:t>
            </a:r>
            <a:r>
              <a:rPr spc="-140" dirty="0"/>
              <a:t>stable</a:t>
            </a:r>
            <a:r>
              <a:rPr spc="-145" dirty="0"/>
              <a:t> </a:t>
            </a:r>
            <a:r>
              <a:rPr spc="-270" dirty="0"/>
              <a:t>C</a:t>
            </a:r>
            <a:r>
              <a:rPr lang="en-IN" spc="-270" dirty="0"/>
              <a:t>GA</a:t>
            </a:r>
            <a:r>
              <a:rPr spc="-270" dirty="0"/>
              <a:t>R</a:t>
            </a:r>
            <a:r>
              <a:rPr spc="-145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04" dirty="0"/>
              <a:t>9.1%</a:t>
            </a:r>
            <a:r>
              <a:rPr spc="-150" dirty="0"/>
              <a:t> </a:t>
            </a:r>
            <a:r>
              <a:rPr spc="-80" dirty="0"/>
              <a:t>during</a:t>
            </a:r>
            <a:r>
              <a:rPr spc="-145" dirty="0"/>
              <a:t> </a:t>
            </a:r>
            <a:r>
              <a:rPr spc="-225" dirty="0"/>
              <a:t>2018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20" dirty="0"/>
              <a:t>2022.</a:t>
            </a:r>
          </a:p>
          <a:p>
            <a:pPr marL="342900" indent="-342900" algn="ctr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185" dirty="0"/>
              <a:t>By</a:t>
            </a:r>
            <a:r>
              <a:rPr spc="-140" dirty="0"/>
              <a:t> </a:t>
            </a:r>
            <a:r>
              <a:rPr spc="-110" dirty="0"/>
              <a:t>end</a:t>
            </a:r>
            <a:r>
              <a:rPr spc="-140" dirty="0"/>
              <a:t> </a:t>
            </a:r>
            <a:r>
              <a:rPr spc="-165" dirty="0"/>
              <a:t>use</a:t>
            </a:r>
            <a:r>
              <a:rPr spc="-140" dirty="0"/>
              <a:t> </a:t>
            </a:r>
            <a:r>
              <a:rPr spc="-125" dirty="0"/>
              <a:t>vertical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65" dirty="0"/>
              <a:t>fire</a:t>
            </a:r>
            <a:r>
              <a:rPr spc="-140" dirty="0"/>
              <a:t> </a:t>
            </a:r>
            <a:r>
              <a:rPr spc="-110" dirty="0"/>
              <a:t>departments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10" dirty="0"/>
              <a:t>likely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0" dirty="0"/>
              <a:t> </a:t>
            </a:r>
            <a:r>
              <a:rPr spc="-210" dirty="0"/>
              <a:t>20.3%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105" dirty="0"/>
              <a:t>revenue</a:t>
            </a:r>
            <a:r>
              <a:rPr spc="-140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110" dirty="0"/>
              <a:t>by</a:t>
            </a:r>
            <a:r>
              <a:rPr spc="-140" dirty="0"/>
              <a:t> </a:t>
            </a:r>
            <a:r>
              <a:rPr spc="-100" dirty="0"/>
              <a:t>obtaining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95" dirty="0"/>
              <a:t>valuation</a:t>
            </a:r>
            <a:r>
              <a:rPr spc="-140" dirty="0"/>
              <a:t> </a:t>
            </a:r>
            <a:r>
              <a:rPr spc="-75" dirty="0"/>
              <a:t>of</a:t>
            </a:r>
            <a:r>
              <a:rPr spc="-140" dirty="0"/>
              <a:t> </a:t>
            </a:r>
            <a:r>
              <a:rPr spc="-290" dirty="0"/>
              <a:t>US$</a:t>
            </a:r>
          </a:p>
          <a:p>
            <a:pPr marL="7546340" indent="-342900">
              <a:lnSpc>
                <a:spcPct val="100000"/>
              </a:lnSpc>
              <a:spcBef>
                <a:spcPts val="735"/>
              </a:spcBef>
              <a:buFont typeface="Arial" panose="020B0604020202020204" pitchFamily="34" charset="0"/>
              <a:buChar char="•"/>
            </a:pPr>
            <a:r>
              <a:rPr spc="-204" dirty="0"/>
              <a:t>660.6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60" dirty="0"/>
              <a:t>in</a:t>
            </a:r>
            <a:r>
              <a:rPr spc="-150" dirty="0"/>
              <a:t> </a:t>
            </a:r>
            <a:r>
              <a:rPr spc="-20" dirty="0"/>
              <a:t>2023.</a:t>
            </a:r>
          </a:p>
          <a:p>
            <a:pPr marL="493395" marR="142875" indent="-342900" algn="ctr">
              <a:lnSpc>
                <a:spcPct val="127800"/>
              </a:lnSpc>
              <a:buFont typeface="Arial" panose="020B0604020202020204" pitchFamily="34" charset="0"/>
              <a:buChar char="•"/>
            </a:pPr>
            <a:r>
              <a:rPr spc="-210" dirty="0"/>
              <a:t>East</a:t>
            </a:r>
            <a:r>
              <a:rPr spc="-150" dirty="0"/>
              <a:t> </a:t>
            </a:r>
            <a:r>
              <a:rPr spc="-180" dirty="0"/>
              <a:t>Asia</a:t>
            </a:r>
            <a:r>
              <a:rPr spc="-145" dirty="0"/>
              <a:t> </a:t>
            </a:r>
            <a:r>
              <a:rPr spc="-110" dirty="0"/>
              <a:t>region</a:t>
            </a:r>
            <a:r>
              <a:rPr spc="-150" dirty="0"/>
              <a:t> </a:t>
            </a:r>
            <a:r>
              <a:rPr spc="-180" dirty="0"/>
              <a:t>is</a:t>
            </a:r>
            <a:r>
              <a:rPr spc="-145" dirty="0"/>
              <a:t> </a:t>
            </a:r>
            <a:r>
              <a:rPr spc="-170" dirty="0"/>
              <a:t>expected</a:t>
            </a:r>
            <a:r>
              <a:rPr spc="-145" dirty="0"/>
              <a:t> </a:t>
            </a:r>
            <a:r>
              <a:rPr spc="-85" dirty="0"/>
              <a:t>to</a:t>
            </a:r>
            <a:r>
              <a:rPr spc="-150" dirty="0"/>
              <a:t> </a:t>
            </a:r>
            <a:r>
              <a:rPr spc="-125" dirty="0"/>
              <a:t>register</a:t>
            </a:r>
            <a:r>
              <a:rPr spc="-145" dirty="0"/>
              <a:t> </a:t>
            </a:r>
            <a:r>
              <a:rPr spc="-155" dirty="0"/>
              <a:t>a</a:t>
            </a:r>
            <a:r>
              <a:rPr spc="-145" dirty="0"/>
              <a:t> </a:t>
            </a:r>
            <a:r>
              <a:rPr spc="-270" dirty="0"/>
              <a:t>C</a:t>
            </a:r>
            <a:r>
              <a:rPr lang="en-IN" spc="-270" dirty="0"/>
              <a:t>GA</a:t>
            </a:r>
            <a:r>
              <a:rPr spc="-270" dirty="0"/>
              <a:t>R</a:t>
            </a:r>
            <a:r>
              <a:rPr spc="-15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210" dirty="0"/>
              <a:t>14.6%</a:t>
            </a:r>
            <a:r>
              <a:rPr spc="-150" dirty="0"/>
              <a:t> </a:t>
            </a:r>
            <a:r>
              <a:rPr spc="-100" dirty="0"/>
              <a:t>over</a:t>
            </a:r>
            <a:r>
              <a:rPr spc="-150" dirty="0"/>
              <a:t> </a:t>
            </a:r>
            <a:r>
              <a:rPr spc="-90" dirty="0"/>
              <a:t>the</a:t>
            </a:r>
            <a:r>
              <a:rPr spc="-145" dirty="0"/>
              <a:t> </a:t>
            </a:r>
            <a:r>
              <a:rPr spc="-140" dirty="0"/>
              <a:t>forecast</a:t>
            </a:r>
            <a:r>
              <a:rPr spc="-145" dirty="0"/>
              <a:t> </a:t>
            </a:r>
            <a:r>
              <a:rPr spc="-100" dirty="0"/>
              <a:t>period,</a:t>
            </a:r>
            <a:r>
              <a:rPr spc="-150" dirty="0"/>
              <a:t> </a:t>
            </a:r>
            <a:r>
              <a:rPr spc="-220" dirty="0"/>
              <a:t>as</a:t>
            </a:r>
            <a:r>
              <a:rPr spc="-145" dirty="0"/>
              <a:t> </a:t>
            </a:r>
            <a:r>
              <a:rPr spc="-60" dirty="0"/>
              <a:t>it</a:t>
            </a:r>
            <a:r>
              <a:rPr spc="-145" dirty="0"/>
              <a:t> </a:t>
            </a:r>
            <a:r>
              <a:rPr spc="-114" dirty="0"/>
              <a:t>will</a:t>
            </a:r>
            <a:r>
              <a:rPr spc="-150" dirty="0"/>
              <a:t> </a:t>
            </a:r>
            <a:r>
              <a:rPr spc="-140" dirty="0"/>
              <a:t>be</a:t>
            </a:r>
            <a:r>
              <a:rPr spc="-145" dirty="0"/>
              <a:t> </a:t>
            </a:r>
            <a:r>
              <a:rPr spc="-110" dirty="0"/>
              <a:t>valued</a:t>
            </a:r>
            <a:r>
              <a:rPr spc="-145" dirty="0"/>
              <a:t> </a:t>
            </a:r>
            <a:r>
              <a:rPr spc="-100" dirty="0"/>
              <a:t>at</a:t>
            </a:r>
            <a:r>
              <a:rPr spc="-150" dirty="0"/>
              <a:t> </a:t>
            </a:r>
            <a:r>
              <a:rPr spc="-265" dirty="0"/>
              <a:t>US$</a:t>
            </a:r>
            <a:r>
              <a:rPr spc="-145" dirty="0"/>
              <a:t> </a:t>
            </a:r>
            <a:r>
              <a:rPr spc="-204" dirty="0"/>
              <a:t>637.9</a:t>
            </a:r>
            <a:r>
              <a:rPr spc="-150" dirty="0"/>
              <a:t> </a:t>
            </a:r>
            <a:r>
              <a:rPr spc="-75" dirty="0"/>
              <a:t>Million</a:t>
            </a:r>
            <a:r>
              <a:rPr spc="-145" dirty="0"/>
              <a:t> </a:t>
            </a:r>
            <a:r>
              <a:rPr spc="-25" dirty="0"/>
              <a:t>by </a:t>
            </a:r>
            <a:r>
              <a:rPr spc="-225" dirty="0"/>
              <a:t>2023</a:t>
            </a:r>
            <a:r>
              <a:rPr spc="-160" dirty="0"/>
              <a:t> </a:t>
            </a:r>
            <a:r>
              <a:rPr spc="-20" dirty="0"/>
              <a:t>end.</a:t>
            </a:r>
          </a:p>
          <a:p>
            <a:pPr marL="596265" marR="245745" indent="-342900" algn="ctr">
              <a:lnSpc>
                <a:spcPct val="1278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pc="-100" dirty="0"/>
              <a:t>Under</a:t>
            </a:r>
            <a:r>
              <a:rPr spc="-145" dirty="0"/>
              <a:t> </a:t>
            </a:r>
            <a:r>
              <a:rPr spc="-105" dirty="0"/>
              <a:t>product</a:t>
            </a:r>
            <a:r>
              <a:rPr spc="-140" dirty="0"/>
              <a:t> </a:t>
            </a:r>
            <a:r>
              <a:rPr spc="-105" dirty="0"/>
              <a:t>type</a:t>
            </a:r>
            <a:r>
              <a:rPr spc="-140" dirty="0"/>
              <a:t> </a:t>
            </a:r>
            <a:r>
              <a:rPr spc="-145" dirty="0"/>
              <a:t>segment,</a:t>
            </a:r>
            <a:r>
              <a:rPr spc="-140" dirty="0"/>
              <a:t> </a:t>
            </a:r>
            <a:r>
              <a:rPr spc="-70" dirty="0"/>
              <a:t>hybrid</a:t>
            </a:r>
            <a:r>
              <a:rPr spc="-140" dirty="0"/>
              <a:t> </a:t>
            </a:r>
            <a:r>
              <a:rPr spc="-165" dirty="0"/>
              <a:t>search</a:t>
            </a:r>
            <a:r>
              <a:rPr spc="-140" dirty="0"/>
              <a:t> </a:t>
            </a:r>
            <a:r>
              <a:rPr spc="-100" dirty="0"/>
              <a:t>and</a:t>
            </a:r>
            <a:r>
              <a:rPr spc="-145" dirty="0"/>
              <a:t> </a:t>
            </a:r>
            <a:r>
              <a:rPr spc="-170" dirty="0"/>
              <a:t>rescue</a:t>
            </a:r>
            <a:r>
              <a:rPr spc="-140" dirty="0"/>
              <a:t> </a:t>
            </a:r>
            <a:r>
              <a:rPr spc="-85" dirty="0"/>
              <a:t>drone</a:t>
            </a:r>
            <a:r>
              <a:rPr spc="-140" dirty="0"/>
              <a:t> </a:t>
            </a:r>
            <a:r>
              <a:rPr spc="-180" dirty="0"/>
              <a:t>is</a:t>
            </a:r>
            <a:r>
              <a:rPr spc="-140" dirty="0"/>
              <a:t> </a:t>
            </a:r>
            <a:r>
              <a:rPr spc="-125" dirty="0"/>
              <a:t>estimated</a:t>
            </a:r>
            <a:r>
              <a:rPr spc="-140" dirty="0"/>
              <a:t> </a:t>
            </a:r>
            <a:r>
              <a:rPr spc="-85" dirty="0"/>
              <a:t>to</a:t>
            </a:r>
            <a:r>
              <a:rPr spc="-140" dirty="0"/>
              <a:t> </a:t>
            </a:r>
            <a:r>
              <a:rPr spc="-155" dirty="0"/>
              <a:t>account</a:t>
            </a:r>
            <a:r>
              <a:rPr spc="-140" dirty="0"/>
              <a:t> </a:t>
            </a:r>
            <a:r>
              <a:rPr spc="-40" dirty="0"/>
              <a:t>for</a:t>
            </a:r>
            <a:r>
              <a:rPr spc="-145" dirty="0"/>
              <a:t> </a:t>
            </a:r>
            <a:r>
              <a:rPr spc="-110" dirty="0"/>
              <a:t>approximately</a:t>
            </a:r>
            <a:r>
              <a:rPr spc="-140" dirty="0"/>
              <a:t> </a:t>
            </a:r>
            <a:r>
              <a:rPr spc="-155" dirty="0"/>
              <a:t>a</a:t>
            </a:r>
            <a:r>
              <a:rPr spc="-140" dirty="0"/>
              <a:t> </a:t>
            </a:r>
            <a:r>
              <a:rPr spc="-210" dirty="0"/>
              <a:t>25.4%</a:t>
            </a:r>
            <a:r>
              <a:rPr spc="-145" dirty="0"/>
              <a:t> </a:t>
            </a:r>
            <a:r>
              <a:rPr spc="-130" dirty="0"/>
              <a:t>share</a:t>
            </a:r>
            <a:r>
              <a:rPr spc="-140" dirty="0"/>
              <a:t> </a:t>
            </a:r>
            <a:r>
              <a:rPr spc="-25" dirty="0"/>
              <a:t>of </a:t>
            </a:r>
            <a:r>
              <a:rPr spc="-90" dirty="0"/>
              <a:t>aftermarket</a:t>
            </a:r>
            <a:r>
              <a:rPr spc="-110" dirty="0"/>
              <a:t> </a:t>
            </a:r>
            <a:r>
              <a:rPr spc="-120" dirty="0"/>
              <a:t>sub-</a:t>
            </a:r>
            <a:r>
              <a:rPr spc="-150" dirty="0"/>
              <a:t>segment</a:t>
            </a:r>
            <a:r>
              <a:rPr spc="-105" dirty="0"/>
              <a:t> </a:t>
            </a:r>
            <a:r>
              <a:rPr spc="-60" dirty="0"/>
              <a:t>in</a:t>
            </a:r>
            <a:r>
              <a:rPr spc="-110" dirty="0"/>
              <a:t> </a:t>
            </a:r>
            <a:r>
              <a:rPr spc="-10" dirty="0"/>
              <a:t>2023.</a:t>
            </a:r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5C1D5B93-7453-739B-3960-FE7B8B8D2BB8}"/>
              </a:ext>
            </a:extLst>
          </p:cNvPr>
          <p:cNvGrpSpPr/>
          <p:nvPr/>
        </p:nvGrpSpPr>
        <p:grpSpPr>
          <a:xfrm>
            <a:off x="0" y="6438899"/>
            <a:ext cx="18286730" cy="4800713"/>
            <a:chOff x="0" y="5746863"/>
            <a:chExt cx="18286730" cy="549275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31DDCE1-C2C0-1FDB-688E-D3449A2F6C22}"/>
                </a:ext>
              </a:extLst>
            </p:cNvPr>
            <p:cNvSpPr/>
            <p:nvPr/>
          </p:nvSpPr>
          <p:spPr>
            <a:xfrm>
              <a:off x="15357766" y="9710813"/>
              <a:ext cx="83185" cy="576580"/>
            </a:xfrm>
            <a:custGeom>
              <a:avLst/>
              <a:gdLst/>
              <a:ahLst/>
              <a:cxnLst/>
              <a:rect l="l" t="t" r="r" b="b"/>
              <a:pathLst>
                <a:path w="83184" h="576579">
                  <a:moveTo>
                    <a:pt x="0" y="0"/>
                  </a:moveTo>
                  <a:lnTo>
                    <a:pt x="487" y="42765"/>
                  </a:lnTo>
                  <a:lnTo>
                    <a:pt x="2127" y="90634"/>
                  </a:lnTo>
                  <a:lnTo>
                    <a:pt x="4845" y="138221"/>
                  </a:lnTo>
                  <a:lnTo>
                    <a:pt x="8629" y="185515"/>
                  </a:lnTo>
                  <a:lnTo>
                    <a:pt x="13468" y="232504"/>
                  </a:lnTo>
                  <a:lnTo>
                    <a:pt x="19350" y="279176"/>
                  </a:lnTo>
                  <a:lnTo>
                    <a:pt x="26263" y="325519"/>
                  </a:lnTo>
                  <a:lnTo>
                    <a:pt x="34194" y="371522"/>
                  </a:lnTo>
                  <a:lnTo>
                    <a:pt x="43133" y="417171"/>
                  </a:lnTo>
                  <a:lnTo>
                    <a:pt x="53067" y="462457"/>
                  </a:lnTo>
                  <a:lnTo>
                    <a:pt x="63984" y="507366"/>
                  </a:lnTo>
                  <a:lnTo>
                    <a:pt x="75872" y="551886"/>
                  </a:lnTo>
                  <a:lnTo>
                    <a:pt x="82948" y="576185"/>
                  </a:lnTo>
                </a:path>
              </a:pathLst>
            </a:custGeom>
            <a:ln w="1904999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23831A51-A5A0-EF6A-230A-51DC957C40A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746863"/>
              <a:ext cx="7821035" cy="4295774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3482F0F7-F0AE-A430-DD34-9B3CB9D74D0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2071" y="6246030"/>
              <a:ext cx="10744199" cy="39433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3653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21336000" y="6362700"/>
            <a:ext cx="1752600" cy="392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22402800" y="58353"/>
            <a:ext cx="1295400" cy="25705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189798"/>
            <a:ext cx="5370830" cy="1743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105"/>
              </a:spcBef>
            </a:pPr>
            <a:r>
              <a:rPr sz="6000" spc="-484" dirty="0">
                <a:solidFill>
                  <a:srgbClr val="17726D"/>
                </a:solidFill>
              </a:rPr>
              <a:t>COMPETITIVE </a:t>
            </a:r>
            <a:r>
              <a:rPr sz="6000" spc="-495" dirty="0">
                <a:solidFill>
                  <a:srgbClr val="17726D"/>
                </a:solidFill>
              </a:rPr>
              <a:t>ANALYSIS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18913828" y="1954316"/>
            <a:ext cx="4708172" cy="3990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1075"/>
              </a:spcBef>
              <a:buSzPct val="85000"/>
              <a:buAutoNum type="arabicPeriod"/>
              <a:tabLst>
                <a:tab pos="229870" algn="l"/>
              </a:tabLst>
            </a:pPr>
            <a:r>
              <a:rPr sz="2400" spc="-165" dirty="0">
                <a:latin typeface="Arial Black" panose="020B0A04020102020204" pitchFamily="34" charset="0"/>
                <a:cs typeface="Arial Black"/>
              </a:rPr>
              <a:t>*Key</a:t>
            </a:r>
            <a:r>
              <a:rPr sz="2400" spc="-13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Competitors:*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4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Enterprise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10" dirty="0">
                <a:latin typeface="Arial Black" panose="020B0A04020102020204" pitchFamily="34" charset="0"/>
                <a:cs typeface="Arial Black"/>
              </a:rPr>
              <a:t>Kespry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60" dirty="0" err="1">
                <a:latin typeface="Arial Black" panose="020B0A04020102020204" pitchFamily="34" charset="0"/>
                <a:cs typeface="Arial Black"/>
              </a:rPr>
              <a:t>PrecisionHawk</a:t>
            </a:r>
            <a:endParaRPr lang="en-US" sz="2400" spc="-6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lang="en-IN" sz="2400" spc="-60" dirty="0">
                <a:latin typeface="Arial Black" panose="020B0A04020102020204" pitchFamily="34" charset="0"/>
                <a:cs typeface="Arial Black"/>
              </a:rPr>
              <a:t> 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975"/>
              </a:spcBef>
            </a:pPr>
            <a:r>
              <a:rPr sz="2000" spc="-90" dirty="0">
                <a:latin typeface="Arial Black" panose="020B0A04020102020204" pitchFamily="34" charset="0"/>
                <a:cs typeface="Arial Black"/>
              </a:rPr>
              <a:t>2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.*Market</a:t>
            </a:r>
            <a:r>
              <a:rPr sz="2400" spc="-10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Share:*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10" dirty="0">
                <a:latin typeface="Arial Black" panose="020B0A04020102020204" pitchFamily="34" charset="0"/>
                <a:cs typeface="Arial Black"/>
              </a:rPr>
              <a:t>Enterprise: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40%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150" dirty="0">
                <a:latin typeface="Arial Black" panose="020B0A04020102020204" pitchFamily="34" charset="0"/>
                <a:cs typeface="Arial Black"/>
              </a:rPr>
              <a:t>Kespry:</a:t>
            </a:r>
            <a:r>
              <a:rPr sz="2400" spc="-114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20%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70700" y="5468383"/>
            <a:ext cx="7937500" cy="505240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000" spc="-3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latin typeface="Arial Black"/>
                <a:cs typeface="Arial Black"/>
              </a:rPr>
              <a:t>-</a:t>
            </a:r>
            <a:r>
              <a:rPr sz="2400" spc="-140" dirty="0" err="1">
                <a:latin typeface="Arial Black"/>
                <a:cs typeface="Arial Black"/>
              </a:rPr>
              <a:t>PrecisionHawk</a:t>
            </a:r>
            <a:r>
              <a:rPr sz="2400" spc="-140" dirty="0">
                <a:latin typeface="Arial Black"/>
                <a:cs typeface="Arial Black"/>
              </a:rPr>
              <a:t>: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15%</a:t>
            </a: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400" spc="-105" dirty="0">
                <a:latin typeface="Arial Black"/>
                <a:cs typeface="Arial Black"/>
              </a:rPr>
              <a:t> </a:t>
            </a:r>
            <a:r>
              <a:rPr lang="en-US" sz="2400" spc="-105" dirty="0">
                <a:latin typeface="Arial Black"/>
                <a:cs typeface="Arial Black"/>
              </a:rPr>
              <a:t>3</a:t>
            </a:r>
            <a:r>
              <a:rPr sz="2400" spc="-70" dirty="0">
                <a:latin typeface="Arial Black"/>
                <a:cs typeface="Arial Black"/>
              </a:rPr>
              <a:t>*Market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Opportunity:*</a:t>
            </a:r>
            <a:endParaRPr sz="2400" dirty="0">
              <a:latin typeface="Arial Black"/>
              <a:cs typeface="Arial Black"/>
            </a:endParaRPr>
          </a:p>
          <a:p>
            <a:pPr marL="12700" marR="5080" indent="90170">
              <a:lnSpc>
                <a:spcPct val="140600"/>
              </a:lnSpc>
            </a:pPr>
            <a:r>
              <a:rPr sz="2400" spc="-35" dirty="0">
                <a:latin typeface="Arial Black"/>
                <a:cs typeface="Arial Black"/>
              </a:rPr>
              <a:t>-</a:t>
            </a:r>
            <a:r>
              <a:rPr lang="en-IN" sz="2400" spc="-35" dirty="0">
                <a:latin typeface="Arial Black"/>
                <a:cs typeface="Arial Black"/>
              </a:rPr>
              <a:t>1. Assembling imported drone parts in India expands market scope.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2. Rising demand for automated disaster response solutions boosts opportunities.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3. AI integration enhances analytics, fostering substantial growth.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143117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21336000" y="6362700"/>
            <a:ext cx="1752600" cy="392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22402800" y="58353"/>
            <a:ext cx="1295400" cy="25705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189798"/>
            <a:ext cx="5370830" cy="1743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105"/>
              </a:spcBef>
            </a:pPr>
            <a:r>
              <a:rPr sz="6000" spc="-484" dirty="0">
                <a:solidFill>
                  <a:srgbClr val="17726D"/>
                </a:solidFill>
              </a:rPr>
              <a:t>COMPETITIVE </a:t>
            </a:r>
            <a:r>
              <a:rPr sz="6000" spc="-495" dirty="0">
                <a:solidFill>
                  <a:srgbClr val="17726D"/>
                </a:solidFill>
              </a:rPr>
              <a:t>ANALYSIS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32873"/>
            <a:ext cx="5181600" cy="3990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1075"/>
              </a:spcBef>
              <a:buSzPct val="85000"/>
              <a:buAutoNum type="arabicPeriod"/>
              <a:tabLst>
                <a:tab pos="229870" algn="l"/>
              </a:tabLst>
            </a:pPr>
            <a:r>
              <a:rPr sz="2400" spc="-165" dirty="0">
                <a:latin typeface="Arial Black" panose="020B0A04020102020204" pitchFamily="34" charset="0"/>
                <a:cs typeface="Arial Black"/>
              </a:rPr>
              <a:t>*Key</a:t>
            </a:r>
            <a:r>
              <a:rPr sz="2400" spc="-13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Competitors:*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4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Enterprise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10" dirty="0">
                <a:latin typeface="Arial Black" panose="020B0A04020102020204" pitchFamily="34" charset="0"/>
                <a:cs typeface="Arial Black"/>
              </a:rPr>
              <a:t>Kespry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60" dirty="0" err="1">
                <a:latin typeface="Arial Black" panose="020B0A04020102020204" pitchFamily="34" charset="0"/>
                <a:cs typeface="Arial Black"/>
              </a:rPr>
              <a:t>PrecisionHawk</a:t>
            </a:r>
            <a:endParaRPr lang="en-US" sz="2400" spc="-6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lang="en-IN" sz="2400" spc="-60" dirty="0">
                <a:latin typeface="Arial Black" panose="020B0A04020102020204" pitchFamily="34" charset="0"/>
                <a:cs typeface="Arial Black"/>
              </a:rPr>
              <a:t> 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975"/>
              </a:spcBef>
            </a:pPr>
            <a:r>
              <a:rPr sz="2000" spc="-90" dirty="0">
                <a:latin typeface="Arial Black" panose="020B0A04020102020204" pitchFamily="34" charset="0"/>
                <a:cs typeface="Arial Black"/>
              </a:rPr>
              <a:t>2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.*Market</a:t>
            </a:r>
            <a:r>
              <a:rPr sz="2400" spc="-10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Share:*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10" dirty="0">
                <a:latin typeface="Arial Black" panose="020B0A04020102020204" pitchFamily="34" charset="0"/>
                <a:cs typeface="Arial Black"/>
              </a:rPr>
              <a:t>Enterprise: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40%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150" dirty="0">
                <a:latin typeface="Arial Black" panose="020B0A04020102020204" pitchFamily="34" charset="0"/>
                <a:cs typeface="Arial Black"/>
              </a:rPr>
              <a:t>Kespry:</a:t>
            </a:r>
            <a:r>
              <a:rPr sz="2400" spc="-114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20%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570700" y="5468383"/>
            <a:ext cx="7937500" cy="505240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000" spc="-3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latin typeface="Arial Black"/>
                <a:cs typeface="Arial Black"/>
              </a:rPr>
              <a:t>-</a:t>
            </a:r>
            <a:r>
              <a:rPr sz="2400" spc="-140" dirty="0" err="1">
                <a:latin typeface="Arial Black"/>
                <a:cs typeface="Arial Black"/>
              </a:rPr>
              <a:t>PrecisionHawk</a:t>
            </a:r>
            <a:r>
              <a:rPr sz="2400" spc="-140" dirty="0">
                <a:latin typeface="Arial Black"/>
                <a:cs typeface="Arial Black"/>
              </a:rPr>
              <a:t>: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15%</a:t>
            </a: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400" spc="-105" dirty="0">
                <a:latin typeface="Arial Black"/>
                <a:cs typeface="Arial Black"/>
              </a:rPr>
              <a:t> </a:t>
            </a:r>
            <a:r>
              <a:rPr lang="en-US" sz="2400" spc="-105" dirty="0">
                <a:latin typeface="Arial Black"/>
                <a:cs typeface="Arial Black"/>
              </a:rPr>
              <a:t>3</a:t>
            </a:r>
            <a:r>
              <a:rPr sz="2400" spc="-70" dirty="0">
                <a:latin typeface="Arial Black"/>
                <a:cs typeface="Arial Black"/>
              </a:rPr>
              <a:t>*Market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Opportunity:*</a:t>
            </a:r>
            <a:endParaRPr sz="2400" dirty="0">
              <a:latin typeface="Arial Black"/>
              <a:cs typeface="Arial Black"/>
            </a:endParaRPr>
          </a:p>
          <a:p>
            <a:pPr marL="12700" marR="5080" indent="90170">
              <a:lnSpc>
                <a:spcPct val="140600"/>
              </a:lnSpc>
            </a:pPr>
            <a:r>
              <a:rPr sz="2400" spc="-35" dirty="0">
                <a:latin typeface="Arial Black"/>
                <a:cs typeface="Arial Black"/>
              </a:rPr>
              <a:t>-</a:t>
            </a:r>
            <a:r>
              <a:rPr lang="en-IN" sz="2400" spc="-35" dirty="0">
                <a:latin typeface="Arial Black"/>
                <a:cs typeface="Arial Black"/>
              </a:rPr>
              <a:t>1. Assembling imported drone parts in India expands market scope.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2. Rising demand for automated disaster response solutions boosts opportunities.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3. AI integration enhances analytics, fostering substantial growth.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63020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21336000" y="6362700"/>
            <a:ext cx="1752600" cy="392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 flipH="1">
            <a:off x="22402800" y="58353"/>
            <a:ext cx="1295400" cy="257054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189798"/>
            <a:ext cx="5370830" cy="1743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105"/>
              </a:spcBef>
            </a:pPr>
            <a:r>
              <a:rPr sz="6000" spc="-484" dirty="0">
                <a:solidFill>
                  <a:srgbClr val="17726D"/>
                </a:solidFill>
              </a:rPr>
              <a:t>COMPETITIVE </a:t>
            </a:r>
            <a:r>
              <a:rPr sz="6000" spc="-495" dirty="0">
                <a:solidFill>
                  <a:srgbClr val="17726D"/>
                </a:solidFill>
              </a:rPr>
              <a:t>ANALYSIS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32873"/>
            <a:ext cx="5181600" cy="3990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1075"/>
              </a:spcBef>
              <a:buSzPct val="85000"/>
              <a:buAutoNum type="arabicPeriod"/>
              <a:tabLst>
                <a:tab pos="229870" algn="l"/>
              </a:tabLst>
            </a:pPr>
            <a:r>
              <a:rPr sz="2400" spc="-165" dirty="0">
                <a:latin typeface="Arial Black" panose="020B0A04020102020204" pitchFamily="34" charset="0"/>
                <a:cs typeface="Arial Black"/>
              </a:rPr>
              <a:t>*Key</a:t>
            </a:r>
            <a:r>
              <a:rPr sz="2400" spc="-13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Competitors:*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4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Enterprise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10" dirty="0">
                <a:latin typeface="Arial Black" panose="020B0A04020102020204" pitchFamily="34" charset="0"/>
                <a:cs typeface="Arial Black"/>
              </a:rPr>
              <a:t>Kespry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60" dirty="0" err="1">
                <a:latin typeface="Arial Black" panose="020B0A04020102020204" pitchFamily="34" charset="0"/>
                <a:cs typeface="Arial Black"/>
              </a:rPr>
              <a:t>PrecisionHawk</a:t>
            </a:r>
            <a:endParaRPr lang="en-US" sz="2400" spc="-6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lang="en-IN" sz="2400" spc="-60" dirty="0">
                <a:latin typeface="Arial Black" panose="020B0A04020102020204" pitchFamily="34" charset="0"/>
                <a:cs typeface="Arial Black"/>
              </a:rPr>
              <a:t> 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975"/>
              </a:spcBef>
            </a:pPr>
            <a:r>
              <a:rPr sz="2000" spc="-90" dirty="0">
                <a:latin typeface="Arial Black" panose="020B0A04020102020204" pitchFamily="34" charset="0"/>
                <a:cs typeface="Arial Black"/>
              </a:rPr>
              <a:t>2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.*Market</a:t>
            </a:r>
            <a:r>
              <a:rPr sz="2400" spc="-10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Share:*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10" dirty="0">
                <a:latin typeface="Arial Black" panose="020B0A04020102020204" pitchFamily="34" charset="0"/>
                <a:cs typeface="Arial Black"/>
              </a:rPr>
              <a:t>Enterprise: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40%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150" dirty="0">
                <a:latin typeface="Arial Black" panose="020B0A04020102020204" pitchFamily="34" charset="0"/>
                <a:cs typeface="Arial Black"/>
              </a:rPr>
              <a:t>Kespry:</a:t>
            </a:r>
            <a:r>
              <a:rPr sz="2400" spc="-114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20%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5372100"/>
            <a:ext cx="7937500" cy="505240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000" spc="-3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latin typeface="Arial Black"/>
                <a:cs typeface="Arial Black"/>
              </a:rPr>
              <a:t>-</a:t>
            </a:r>
            <a:r>
              <a:rPr sz="2400" spc="-140" dirty="0" err="1">
                <a:latin typeface="Arial Black"/>
                <a:cs typeface="Arial Black"/>
              </a:rPr>
              <a:t>PrecisionHawk</a:t>
            </a:r>
            <a:r>
              <a:rPr sz="2400" spc="-140" dirty="0">
                <a:latin typeface="Arial Black"/>
                <a:cs typeface="Arial Black"/>
              </a:rPr>
              <a:t>: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15%</a:t>
            </a: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400" spc="-105" dirty="0">
                <a:latin typeface="Arial Black"/>
                <a:cs typeface="Arial Black"/>
              </a:rPr>
              <a:t> </a:t>
            </a:r>
            <a:r>
              <a:rPr lang="en-US" sz="2400" spc="-105" dirty="0">
                <a:latin typeface="Arial Black"/>
                <a:cs typeface="Arial Black"/>
              </a:rPr>
              <a:t>3</a:t>
            </a:r>
            <a:r>
              <a:rPr sz="2400" spc="-70" dirty="0">
                <a:latin typeface="Arial Black"/>
                <a:cs typeface="Arial Black"/>
              </a:rPr>
              <a:t>*Market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Opportunity:*</a:t>
            </a:r>
            <a:endParaRPr sz="2400" dirty="0">
              <a:latin typeface="Arial Black"/>
              <a:cs typeface="Arial Black"/>
            </a:endParaRPr>
          </a:p>
          <a:p>
            <a:pPr marL="12700" marR="5080" indent="90170">
              <a:lnSpc>
                <a:spcPct val="140600"/>
              </a:lnSpc>
            </a:pPr>
            <a:r>
              <a:rPr sz="2400" spc="-35" dirty="0">
                <a:latin typeface="Arial Black"/>
                <a:cs typeface="Arial Black"/>
              </a:rPr>
              <a:t>-</a:t>
            </a:r>
            <a:r>
              <a:rPr lang="en-IN" sz="2400" spc="-35" dirty="0">
                <a:latin typeface="Arial Black"/>
                <a:cs typeface="Arial Black"/>
              </a:rPr>
              <a:t>1. Assembling imported drone parts in India expands market scope.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2. Rising demand for automated disaster response solutions boosts opportunities.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3. AI integration enhances analytics, fostering substantial growth.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88180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 flipH="1">
            <a:off x="21336000" y="6362700"/>
            <a:ext cx="1752600" cy="392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39800" y="0"/>
            <a:ext cx="4648200" cy="49911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189798"/>
            <a:ext cx="5370830" cy="1743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105"/>
              </a:spcBef>
            </a:pPr>
            <a:r>
              <a:rPr sz="6000" spc="-484" dirty="0">
                <a:solidFill>
                  <a:srgbClr val="17726D"/>
                </a:solidFill>
              </a:rPr>
              <a:t>COMPETITIVE </a:t>
            </a:r>
            <a:r>
              <a:rPr sz="6000" spc="-495" dirty="0">
                <a:solidFill>
                  <a:srgbClr val="17726D"/>
                </a:solidFill>
              </a:rPr>
              <a:t>ANALYSIS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32873"/>
            <a:ext cx="5181600" cy="3990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1075"/>
              </a:spcBef>
              <a:buSzPct val="85000"/>
              <a:buAutoNum type="arabicPeriod"/>
              <a:tabLst>
                <a:tab pos="229870" algn="l"/>
              </a:tabLst>
            </a:pPr>
            <a:r>
              <a:rPr sz="2400" spc="-165" dirty="0">
                <a:latin typeface="Arial Black" panose="020B0A04020102020204" pitchFamily="34" charset="0"/>
                <a:cs typeface="Arial Black"/>
              </a:rPr>
              <a:t>*Key</a:t>
            </a:r>
            <a:r>
              <a:rPr sz="2400" spc="-13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Competitors:*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4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Enterprise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10" dirty="0">
                <a:latin typeface="Arial Black" panose="020B0A04020102020204" pitchFamily="34" charset="0"/>
                <a:cs typeface="Arial Black"/>
              </a:rPr>
              <a:t>Kespry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60" dirty="0" err="1">
                <a:latin typeface="Arial Black" panose="020B0A04020102020204" pitchFamily="34" charset="0"/>
                <a:cs typeface="Arial Black"/>
              </a:rPr>
              <a:t>PrecisionHawk</a:t>
            </a:r>
            <a:endParaRPr lang="en-US" sz="2400" spc="-6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lang="en-IN" sz="2400" spc="-60" dirty="0">
                <a:latin typeface="Arial Black" panose="020B0A04020102020204" pitchFamily="34" charset="0"/>
                <a:cs typeface="Arial Black"/>
              </a:rPr>
              <a:t> 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975"/>
              </a:spcBef>
            </a:pPr>
            <a:r>
              <a:rPr sz="2000" spc="-90" dirty="0">
                <a:latin typeface="Arial Black" panose="020B0A04020102020204" pitchFamily="34" charset="0"/>
                <a:cs typeface="Arial Black"/>
              </a:rPr>
              <a:t>2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.*Market</a:t>
            </a:r>
            <a:r>
              <a:rPr sz="2400" spc="-10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Share:*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10" dirty="0">
                <a:latin typeface="Arial Black" panose="020B0A04020102020204" pitchFamily="34" charset="0"/>
                <a:cs typeface="Arial Black"/>
              </a:rPr>
              <a:t>Enterprise: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40%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150" dirty="0">
                <a:latin typeface="Arial Black" panose="020B0A04020102020204" pitchFamily="34" charset="0"/>
                <a:cs typeface="Arial Black"/>
              </a:rPr>
              <a:t>Kespry:</a:t>
            </a:r>
            <a:r>
              <a:rPr sz="2400" spc="-114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20%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5372100"/>
            <a:ext cx="7937500" cy="505240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000" spc="-3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latin typeface="Arial Black"/>
                <a:cs typeface="Arial Black"/>
              </a:rPr>
              <a:t>-</a:t>
            </a:r>
            <a:r>
              <a:rPr sz="2400" spc="-140" dirty="0" err="1">
                <a:latin typeface="Arial Black"/>
                <a:cs typeface="Arial Black"/>
              </a:rPr>
              <a:t>PrecisionHawk</a:t>
            </a:r>
            <a:r>
              <a:rPr sz="2400" spc="-140" dirty="0">
                <a:latin typeface="Arial Black"/>
                <a:cs typeface="Arial Black"/>
              </a:rPr>
              <a:t>: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15%</a:t>
            </a: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400" spc="-105" dirty="0">
                <a:latin typeface="Arial Black"/>
                <a:cs typeface="Arial Black"/>
              </a:rPr>
              <a:t> </a:t>
            </a:r>
            <a:r>
              <a:rPr lang="en-US" sz="2400" spc="-105" dirty="0">
                <a:latin typeface="Arial Black"/>
                <a:cs typeface="Arial Black"/>
              </a:rPr>
              <a:t>3</a:t>
            </a:r>
            <a:r>
              <a:rPr sz="2400" spc="-70" dirty="0">
                <a:latin typeface="Arial Black"/>
                <a:cs typeface="Arial Black"/>
              </a:rPr>
              <a:t>*Market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Opportunity:*</a:t>
            </a:r>
            <a:endParaRPr sz="2400" dirty="0">
              <a:latin typeface="Arial Black"/>
              <a:cs typeface="Arial Black"/>
            </a:endParaRPr>
          </a:p>
          <a:p>
            <a:pPr marL="12700" marR="5080" indent="90170">
              <a:lnSpc>
                <a:spcPct val="140600"/>
              </a:lnSpc>
            </a:pPr>
            <a:r>
              <a:rPr sz="2400" spc="-35" dirty="0">
                <a:latin typeface="Arial Black"/>
                <a:cs typeface="Arial Black"/>
              </a:rPr>
              <a:t>-</a:t>
            </a:r>
            <a:r>
              <a:rPr lang="en-IN" sz="2400" spc="-35" dirty="0">
                <a:latin typeface="Arial Black"/>
                <a:cs typeface="Arial Black"/>
              </a:rPr>
              <a:t>1. Assembling imported drone parts in India expands market scope.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2. Rising demand for automated disaster response solutions boosts opportunities.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3. AI integration enhances analytics, fostering substantial growth.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1517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68200" y="5372100"/>
            <a:ext cx="6019800" cy="49149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299183" y="18374"/>
            <a:ext cx="3977931" cy="51577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2700" y="189798"/>
            <a:ext cx="5370830" cy="174307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 marR="5080">
              <a:lnSpc>
                <a:spcPts val="6280"/>
              </a:lnSpc>
              <a:spcBef>
                <a:spcPts val="1105"/>
              </a:spcBef>
            </a:pPr>
            <a:r>
              <a:rPr sz="6000" spc="-484" dirty="0">
                <a:solidFill>
                  <a:srgbClr val="17726D"/>
                </a:solidFill>
              </a:rPr>
              <a:t>COMPETITIVE </a:t>
            </a:r>
            <a:r>
              <a:rPr sz="6000" spc="-495" dirty="0">
                <a:solidFill>
                  <a:srgbClr val="17726D"/>
                </a:solidFill>
              </a:rPr>
              <a:t>ANALYSIS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457200" y="1932873"/>
            <a:ext cx="5181600" cy="399019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229870" indent="-228600">
              <a:lnSpc>
                <a:spcPct val="100000"/>
              </a:lnSpc>
              <a:spcBef>
                <a:spcPts val="1075"/>
              </a:spcBef>
              <a:buSzPct val="85000"/>
              <a:buAutoNum type="arabicPeriod"/>
              <a:tabLst>
                <a:tab pos="229870" algn="l"/>
              </a:tabLst>
            </a:pPr>
            <a:r>
              <a:rPr sz="2400" spc="-165" dirty="0">
                <a:latin typeface="Arial Black" panose="020B0A04020102020204" pitchFamily="34" charset="0"/>
                <a:cs typeface="Arial Black"/>
              </a:rPr>
              <a:t>*Key</a:t>
            </a:r>
            <a:r>
              <a:rPr sz="2400" spc="-13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Competitors:*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4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Enterprise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10" dirty="0">
                <a:latin typeface="Arial Black" panose="020B0A04020102020204" pitchFamily="34" charset="0"/>
                <a:cs typeface="Arial Black"/>
              </a:rPr>
              <a:t>Kespry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sz="2400" spc="-60" dirty="0" err="1">
                <a:latin typeface="Arial Black" panose="020B0A04020102020204" pitchFamily="34" charset="0"/>
                <a:cs typeface="Arial Black"/>
              </a:rPr>
              <a:t>PrecisionHawk</a:t>
            </a:r>
            <a:endParaRPr lang="en-US" sz="2400" spc="-60" dirty="0">
              <a:latin typeface="Arial Black" panose="020B0A04020102020204" pitchFamily="34" charset="0"/>
              <a:cs typeface="Arial Black"/>
            </a:endParaRPr>
          </a:p>
          <a:p>
            <a:pPr marL="158750" lvl="1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158750" algn="l"/>
              </a:tabLst>
            </a:pPr>
            <a:r>
              <a:rPr lang="en-IN" sz="2400" spc="-60" dirty="0">
                <a:latin typeface="Arial Black" panose="020B0A04020102020204" pitchFamily="34" charset="0"/>
                <a:cs typeface="Arial Black"/>
              </a:rPr>
              <a:t> 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975"/>
              </a:spcBef>
            </a:pPr>
            <a:r>
              <a:rPr sz="2000" spc="-90" dirty="0">
                <a:latin typeface="Arial Black" panose="020B0A04020102020204" pitchFamily="34" charset="0"/>
                <a:cs typeface="Arial Black"/>
              </a:rPr>
              <a:t>2</a:t>
            </a:r>
            <a:r>
              <a:rPr sz="2400" spc="-90" dirty="0">
                <a:latin typeface="Arial Black" panose="020B0A04020102020204" pitchFamily="34" charset="0"/>
                <a:cs typeface="Arial Black"/>
              </a:rPr>
              <a:t>.*Market</a:t>
            </a:r>
            <a:r>
              <a:rPr sz="2400" spc="-105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0" dirty="0">
                <a:latin typeface="Arial Black" panose="020B0A04020102020204" pitchFamily="34" charset="0"/>
                <a:cs typeface="Arial Black"/>
              </a:rPr>
              <a:t>Share:*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295" dirty="0">
                <a:latin typeface="Arial Black" panose="020B0A04020102020204" pitchFamily="34" charset="0"/>
                <a:cs typeface="Arial Black"/>
              </a:rPr>
              <a:t>DJI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110" dirty="0">
                <a:latin typeface="Arial Black" panose="020B0A04020102020204" pitchFamily="34" charset="0"/>
                <a:cs typeface="Arial Black"/>
              </a:rPr>
              <a:t>Enterprise:</a:t>
            </a:r>
            <a:r>
              <a:rPr sz="2400" spc="-120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40%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  <a:p>
            <a:pPr marL="224154" indent="-146050">
              <a:lnSpc>
                <a:spcPct val="100000"/>
              </a:lnSpc>
              <a:spcBef>
                <a:spcPts val="975"/>
              </a:spcBef>
              <a:buChar char="-"/>
              <a:tabLst>
                <a:tab pos="224154" algn="l"/>
              </a:tabLst>
            </a:pPr>
            <a:r>
              <a:rPr sz="2400" spc="-150" dirty="0">
                <a:latin typeface="Arial Black" panose="020B0A04020102020204" pitchFamily="34" charset="0"/>
                <a:cs typeface="Arial Black"/>
              </a:rPr>
              <a:t>Kespry:</a:t>
            </a:r>
            <a:r>
              <a:rPr sz="2400" spc="-114" dirty="0">
                <a:latin typeface="Arial Black" panose="020B0A04020102020204" pitchFamily="34" charset="0"/>
                <a:cs typeface="Arial Black"/>
              </a:rPr>
              <a:t> </a:t>
            </a:r>
            <a:r>
              <a:rPr sz="2400" spc="-25" dirty="0">
                <a:latin typeface="Arial Black" panose="020B0A04020102020204" pitchFamily="34" charset="0"/>
                <a:cs typeface="Arial Black"/>
              </a:rPr>
              <a:t>20%</a:t>
            </a:r>
            <a:endParaRPr sz="2400" dirty="0">
              <a:latin typeface="Arial Black" panose="020B0A04020102020204" pitchFamily="34" charset="0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5372100"/>
            <a:ext cx="7937500" cy="505240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000" spc="-3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000" spc="-30" dirty="0">
                <a:latin typeface="Arial Black"/>
                <a:cs typeface="Arial Black"/>
              </a:rPr>
              <a:t>-</a:t>
            </a:r>
            <a:r>
              <a:rPr sz="2400" spc="-140" dirty="0" err="1">
                <a:latin typeface="Arial Black"/>
                <a:cs typeface="Arial Black"/>
              </a:rPr>
              <a:t>PrecisionHawk</a:t>
            </a:r>
            <a:r>
              <a:rPr sz="2400" spc="-140" dirty="0">
                <a:latin typeface="Arial Black"/>
                <a:cs typeface="Arial Black"/>
              </a:rPr>
              <a:t>: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90" dirty="0">
                <a:latin typeface="Arial Black"/>
                <a:cs typeface="Arial Black"/>
              </a:rPr>
              <a:t>15%</a:t>
            </a: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endParaRPr lang="en-US" sz="2400" spc="-190" dirty="0">
              <a:latin typeface="Arial Black"/>
              <a:cs typeface="Arial Black"/>
            </a:endParaRPr>
          </a:p>
          <a:p>
            <a:pPr marL="144145">
              <a:lnSpc>
                <a:spcPct val="100000"/>
              </a:lnSpc>
              <a:spcBef>
                <a:spcPts val="1075"/>
              </a:spcBef>
            </a:pPr>
            <a:r>
              <a:rPr sz="2400" spc="-105" dirty="0">
                <a:latin typeface="Arial Black"/>
                <a:cs typeface="Arial Black"/>
              </a:rPr>
              <a:t> </a:t>
            </a:r>
            <a:r>
              <a:rPr lang="en-US" sz="2400" spc="-105" dirty="0">
                <a:latin typeface="Arial Black"/>
                <a:cs typeface="Arial Black"/>
              </a:rPr>
              <a:t>3</a:t>
            </a:r>
            <a:r>
              <a:rPr sz="2400" spc="-70" dirty="0">
                <a:latin typeface="Arial Black"/>
                <a:cs typeface="Arial Black"/>
              </a:rPr>
              <a:t>*Market</a:t>
            </a:r>
            <a:r>
              <a:rPr sz="2400" spc="-105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Opportunity:*</a:t>
            </a:r>
            <a:endParaRPr sz="2400" dirty="0">
              <a:latin typeface="Arial Black"/>
              <a:cs typeface="Arial Black"/>
            </a:endParaRPr>
          </a:p>
          <a:p>
            <a:pPr marL="12700" marR="5080" indent="90170">
              <a:lnSpc>
                <a:spcPct val="140600"/>
              </a:lnSpc>
            </a:pPr>
            <a:r>
              <a:rPr sz="2400" spc="-35" dirty="0">
                <a:latin typeface="Arial Black"/>
                <a:cs typeface="Arial Black"/>
              </a:rPr>
              <a:t>-</a:t>
            </a:r>
            <a:r>
              <a:rPr lang="en-IN" sz="2400" spc="-35" dirty="0">
                <a:latin typeface="Arial Black"/>
                <a:cs typeface="Arial Black"/>
              </a:rPr>
              <a:t>1. Assembling imported drone parts in India expands market scope.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2. Rising demand for automated disaster response solutions boosts opportunities.</a:t>
            </a:r>
          </a:p>
          <a:p>
            <a:pPr marL="12700" marR="5080" indent="90170">
              <a:lnSpc>
                <a:spcPct val="140600"/>
              </a:lnSpc>
            </a:pPr>
            <a:r>
              <a:rPr lang="en-IN" sz="2400" spc="-35" dirty="0">
                <a:latin typeface="Arial Black"/>
                <a:cs typeface="Arial Black"/>
              </a:rPr>
              <a:t>3. AI integration enhances analytics, fostering substantial growth.</a:t>
            </a:r>
            <a:endParaRPr sz="24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864988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5600" spc="-1070" dirty="0">
                <a:solidFill>
                  <a:srgbClr val="17726D"/>
                </a:solidFill>
              </a:rPr>
              <a:t>THANK</a:t>
            </a:r>
            <a:r>
              <a:rPr sz="15600" spc="-1689" dirty="0">
                <a:solidFill>
                  <a:srgbClr val="17726D"/>
                </a:solidFill>
              </a:rPr>
              <a:t> </a:t>
            </a:r>
            <a:r>
              <a:rPr sz="15600" spc="-925" dirty="0">
                <a:solidFill>
                  <a:srgbClr val="17726D"/>
                </a:solidFill>
              </a:rPr>
              <a:t>YOU</a:t>
            </a:r>
            <a:endParaRPr sz="15600"/>
          </a:p>
        </p:txBody>
      </p:sp>
      <p:sp>
        <p:nvSpPr>
          <p:cNvPr id="3" name="object 3"/>
          <p:cNvSpPr txBox="1"/>
          <p:nvPr/>
        </p:nvSpPr>
        <p:spPr>
          <a:xfrm>
            <a:off x="1678142" y="5542291"/>
            <a:ext cx="5351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40" dirty="0">
                <a:latin typeface="Arial Black"/>
                <a:cs typeface="Arial Black"/>
              </a:rPr>
              <a:t>FOR</a:t>
            </a:r>
            <a:r>
              <a:rPr sz="2800" spc="-145" dirty="0">
                <a:latin typeface="Arial Black"/>
                <a:cs typeface="Arial Black"/>
              </a:rPr>
              <a:t> </a:t>
            </a:r>
            <a:r>
              <a:rPr sz="2800" spc="-95" dirty="0">
                <a:latin typeface="Arial Black"/>
                <a:cs typeface="Arial Black"/>
              </a:rPr>
              <a:t>YOUR</a:t>
            </a:r>
            <a:r>
              <a:rPr sz="2800" spc="-140" dirty="0">
                <a:latin typeface="Arial Black"/>
                <a:cs typeface="Arial Black"/>
              </a:rPr>
              <a:t> </a:t>
            </a:r>
            <a:r>
              <a:rPr sz="2800" spc="-85" dirty="0">
                <a:latin typeface="Arial Black"/>
                <a:cs typeface="Arial Black"/>
              </a:rPr>
              <a:t>NICE</a:t>
            </a:r>
            <a:r>
              <a:rPr sz="2800" spc="-145" dirty="0">
                <a:latin typeface="Arial Black"/>
                <a:cs typeface="Arial Black"/>
              </a:rPr>
              <a:t> </a:t>
            </a:r>
            <a:r>
              <a:rPr sz="2800" spc="-114" dirty="0">
                <a:latin typeface="Arial Black"/>
                <a:cs typeface="Arial Black"/>
              </a:rPr>
              <a:t>ATTENTION</a:t>
            </a:r>
            <a:endParaRPr sz="2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634608" y="0"/>
            <a:ext cx="5653405" cy="10287000"/>
          </a:xfrm>
          <a:custGeom>
            <a:avLst/>
            <a:gdLst/>
            <a:ahLst/>
            <a:cxnLst/>
            <a:rect l="l" t="t" r="r" b="b"/>
            <a:pathLst>
              <a:path w="5653405" h="10287000">
                <a:moveTo>
                  <a:pt x="565339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5653390" y="0"/>
                </a:lnTo>
                <a:lnTo>
                  <a:pt x="5653390" y="102869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9945" y="2796716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2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9945" y="640665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5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8"/>
                </a:lnTo>
                <a:lnTo>
                  <a:pt x="0" y="438822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9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3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1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4" y="391009"/>
                </a:lnTo>
                <a:lnTo>
                  <a:pt x="877648" y="438824"/>
                </a:lnTo>
                <a:lnTo>
                  <a:pt x="875074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1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3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9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4768" y="6584546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90495" y="6406651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5" y="877648"/>
                </a:moveTo>
                <a:lnTo>
                  <a:pt x="391009" y="875074"/>
                </a:lnTo>
                <a:lnTo>
                  <a:pt x="344685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0" y="532962"/>
                </a:lnTo>
                <a:lnTo>
                  <a:pt x="2574" y="486638"/>
                </a:lnTo>
                <a:lnTo>
                  <a:pt x="0" y="438815"/>
                </a:lnTo>
                <a:lnTo>
                  <a:pt x="2574" y="391009"/>
                </a:lnTo>
                <a:lnTo>
                  <a:pt x="10120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5" y="10121"/>
                </a:lnTo>
                <a:lnTo>
                  <a:pt x="391009" y="2574"/>
                </a:lnTo>
                <a:lnTo>
                  <a:pt x="438823" y="0"/>
                </a:lnTo>
                <a:lnTo>
                  <a:pt x="486638" y="2574"/>
                </a:lnTo>
                <a:lnTo>
                  <a:pt x="532961" y="10121"/>
                </a:lnTo>
                <a:lnTo>
                  <a:pt x="577526" y="22371"/>
                </a:lnTo>
                <a:lnTo>
                  <a:pt x="620063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2" y="144809"/>
                </a:lnTo>
                <a:lnTo>
                  <a:pt x="792980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7" y="438824"/>
                </a:lnTo>
                <a:lnTo>
                  <a:pt x="875073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0" y="697988"/>
                </a:lnTo>
                <a:lnTo>
                  <a:pt x="764592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3" y="838591"/>
                </a:lnTo>
                <a:lnTo>
                  <a:pt x="577526" y="855277"/>
                </a:lnTo>
                <a:lnTo>
                  <a:pt x="532961" y="867527"/>
                </a:lnTo>
                <a:lnTo>
                  <a:pt x="486638" y="875074"/>
                </a:lnTo>
                <a:lnTo>
                  <a:pt x="438825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759812" y="6584546"/>
            <a:ext cx="5391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225" dirty="0">
                <a:solidFill>
                  <a:srgbClr val="17726D"/>
                </a:solidFill>
                <a:latin typeface="Trebuchet MS"/>
                <a:cs typeface="Trebuchet MS"/>
              </a:rPr>
              <a:t>03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9086695"/>
            <a:ext cx="18264505" cy="2153285"/>
            <a:chOff x="0" y="9086695"/>
            <a:chExt cx="18264505" cy="2153285"/>
          </a:xfrm>
        </p:grpSpPr>
        <p:sp>
          <p:nvSpPr>
            <p:cNvPr id="9" name="object 9"/>
            <p:cNvSpPr/>
            <p:nvPr/>
          </p:nvSpPr>
          <p:spPr>
            <a:xfrm>
              <a:off x="2709476" y="10039195"/>
              <a:ext cx="29845" cy="248285"/>
            </a:xfrm>
            <a:custGeom>
              <a:avLst/>
              <a:gdLst/>
              <a:ahLst/>
              <a:cxnLst/>
              <a:rect l="l" t="t" r="r" b="b"/>
              <a:pathLst>
                <a:path w="29844" h="248284">
                  <a:moveTo>
                    <a:pt x="0" y="247804"/>
                  </a:moveTo>
                  <a:lnTo>
                    <a:pt x="10778" y="184391"/>
                  </a:lnTo>
                  <a:lnTo>
                    <a:pt x="17211" y="137689"/>
                  </a:lnTo>
                  <a:lnTo>
                    <a:pt x="22507" y="90633"/>
                  </a:lnTo>
                  <a:lnTo>
                    <a:pt x="26650" y="43238"/>
                  </a:lnTo>
                  <a:lnTo>
                    <a:pt x="29348" y="0"/>
                  </a:lnTo>
                </a:path>
              </a:pathLst>
            </a:custGeom>
            <a:ln w="1904999">
              <a:solidFill>
                <a:srgbClr val="F5F5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0094695"/>
              <a:ext cx="18264505" cy="192405"/>
            </a:xfrm>
            <a:custGeom>
              <a:avLst/>
              <a:gdLst/>
              <a:ahLst/>
              <a:cxnLst/>
              <a:rect l="l" t="t" r="r" b="b"/>
              <a:pathLst>
                <a:path w="18264505" h="192404">
                  <a:moveTo>
                    <a:pt x="18264508" y="192305"/>
                  </a:moveTo>
                  <a:lnTo>
                    <a:pt x="0" y="192305"/>
                  </a:lnTo>
                  <a:lnTo>
                    <a:pt x="0" y="0"/>
                  </a:lnTo>
                  <a:lnTo>
                    <a:pt x="18264508" y="0"/>
                  </a:lnTo>
                  <a:lnTo>
                    <a:pt x="18264508" y="192305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368503" y="671110"/>
            <a:ext cx="579120" cy="714375"/>
          </a:xfrm>
          <a:custGeom>
            <a:avLst/>
            <a:gdLst/>
            <a:ahLst/>
            <a:cxnLst/>
            <a:rect l="l" t="t" r="r" b="b"/>
            <a:pathLst>
              <a:path w="579120" h="714375">
                <a:moveTo>
                  <a:pt x="221960" y="0"/>
                </a:moveTo>
                <a:lnTo>
                  <a:pt x="173441" y="3264"/>
                </a:lnTo>
                <a:lnTo>
                  <a:pt x="126906" y="12772"/>
                </a:lnTo>
                <a:lnTo>
                  <a:pt x="82782" y="28098"/>
                </a:lnTo>
                <a:lnTo>
                  <a:pt x="41493" y="48817"/>
                </a:lnTo>
              </a:path>
              <a:path w="579120" h="714375">
                <a:moveTo>
                  <a:pt x="0" y="637565"/>
                </a:moveTo>
                <a:lnTo>
                  <a:pt x="41493" y="666301"/>
                </a:lnTo>
                <a:lnTo>
                  <a:pt x="82782" y="687020"/>
                </a:lnTo>
                <a:lnTo>
                  <a:pt x="126906" y="702346"/>
                </a:lnTo>
                <a:lnTo>
                  <a:pt x="173441" y="711854"/>
                </a:lnTo>
                <a:lnTo>
                  <a:pt x="210899" y="714374"/>
                </a:lnTo>
              </a:path>
              <a:path w="579120" h="714375">
                <a:moveTo>
                  <a:pt x="233020" y="714374"/>
                </a:moveTo>
                <a:lnTo>
                  <a:pt x="317013" y="702346"/>
                </a:lnTo>
                <a:lnTo>
                  <a:pt x="361138" y="687020"/>
                </a:lnTo>
                <a:lnTo>
                  <a:pt x="402427" y="666301"/>
                </a:lnTo>
                <a:lnTo>
                  <a:pt x="440454" y="640617"/>
                </a:lnTo>
                <a:lnTo>
                  <a:pt x="474793" y="610392"/>
                </a:lnTo>
                <a:lnTo>
                  <a:pt x="505017" y="576053"/>
                </a:lnTo>
                <a:lnTo>
                  <a:pt x="530702" y="538026"/>
                </a:lnTo>
                <a:lnTo>
                  <a:pt x="551421" y="496737"/>
                </a:lnTo>
                <a:lnTo>
                  <a:pt x="566747" y="452613"/>
                </a:lnTo>
                <a:lnTo>
                  <a:pt x="576255" y="406078"/>
                </a:lnTo>
                <a:lnTo>
                  <a:pt x="578775" y="368617"/>
                </a:lnTo>
              </a:path>
              <a:path w="579120" h="714375">
                <a:moveTo>
                  <a:pt x="578775" y="346501"/>
                </a:moveTo>
                <a:lnTo>
                  <a:pt x="566747" y="262506"/>
                </a:lnTo>
                <a:lnTo>
                  <a:pt x="551421" y="218381"/>
                </a:lnTo>
                <a:lnTo>
                  <a:pt x="530702" y="177092"/>
                </a:lnTo>
                <a:lnTo>
                  <a:pt x="505017" y="139065"/>
                </a:lnTo>
                <a:lnTo>
                  <a:pt x="474793" y="104726"/>
                </a:lnTo>
                <a:lnTo>
                  <a:pt x="440454" y="74502"/>
                </a:lnTo>
                <a:lnTo>
                  <a:pt x="402427" y="48817"/>
                </a:lnTo>
                <a:lnTo>
                  <a:pt x="361138" y="28098"/>
                </a:lnTo>
                <a:lnTo>
                  <a:pt x="317013" y="12772"/>
                </a:lnTo>
                <a:lnTo>
                  <a:pt x="270479" y="3264"/>
                </a:lnTo>
              </a:path>
            </a:pathLst>
          </a:custGeom>
          <a:ln w="152399">
            <a:solidFill>
              <a:srgbClr val="17726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0149996" y="0"/>
            <a:ext cx="7900034" cy="5953125"/>
            <a:chOff x="10149996" y="0"/>
            <a:chExt cx="7900034" cy="5953125"/>
          </a:xfrm>
        </p:grpSpPr>
        <p:sp>
          <p:nvSpPr>
            <p:cNvPr id="13" name="object 13"/>
            <p:cNvSpPr/>
            <p:nvPr/>
          </p:nvSpPr>
          <p:spPr>
            <a:xfrm>
              <a:off x="17400864" y="0"/>
              <a:ext cx="649605" cy="1914525"/>
            </a:xfrm>
            <a:custGeom>
              <a:avLst/>
              <a:gdLst/>
              <a:ahLst/>
              <a:cxnLst/>
              <a:rect l="l" t="t" r="r" b="b"/>
              <a:pathLst>
                <a:path w="649605" h="1914525">
                  <a:moveTo>
                    <a:pt x="649093" y="1914318"/>
                  </a:moveTo>
                  <a:lnTo>
                    <a:pt x="0" y="1914318"/>
                  </a:lnTo>
                  <a:lnTo>
                    <a:pt x="0" y="0"/>
                  </a:lnTo>
                  <a:lnTo>
                    <a:pt x="649093" y="0"/>
                  </a:lnTo>
                  <a:lnTo>
                    <a:pt x="649093" y="1914318"/>
                  </a:lnTo>
                  <a:close/>
                </a:path>
              </a:pathLst>
            </a:custGeom>
            <a:solidFill>
              <a:srgbClr val="17726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9996" y="0"/>
              <a:ext cx="7686674" cy="595312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97992" y="-58419"/>
            <a:ext cx="5060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35" dirty="0">
                <a:solidFill>
                  <a:srgbClr val="17726D"/>
                </a:solidFill>
                <a:latin typeface="Trebuchet MS"/>
                <a:cs typeface="Trebuchet MS"/>
              </a:rPr>
              <a:t>PROBLEMS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97992" y="1293155"/>
            <a:ext cx="8778875" cy="2164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400"/>
              </a:lnSpc>
              <a:spcBef>
                <a:spcPts val="90"/>
              </a:spcBef>
            </a:pPr>
            <a:r>
              <a:rPr sz="3300" spc="-45" dirty="0">
                <a:latin typeface="Arial Black"/>
                <a:cs typeface="Arial Black"/>
              </a:rPr>
              <a:t>ADDRESSING</a:t>
            </a:r>
            <a:r>
              <a:rPr sz="3300" dirty="0">
                <a:latin typeface="Arial Black"/>
                <a:cs typeface="Arial Black"/>
              </a:rPr>
              <a:t> INDIA’S </a:t>
            </a:r>
            <a:r>
              <a:rPr sz="3300" spc="-75" dirty="0">
                <a:latin typeface="Arial Black"/>
                <a:cs typeface="Arial Black"/>
              </a:rPr>
              <a:t>VULNERABILITY </a:t>
            </a:r>
            <a:r>
              <a:rPr sz="3300" dirty="0">
                <a:latin typeface="Arial Black"/>
                <a:cs typeface="Arial Black"/>
              </a:rPr>
              <a:t>TO</a:t>
            </a:r>
            <a:r>
              <a:rPr sz="3300" spc="-130" dirty="0">
                <a:latin typeface="Arial Black"/>
                <a:cs typeface="Arial Black"/>
              </a:rPr>
              <a:t> </a:t>
            </a:r>
            <a:r>
              <a:rPr sz="3300" spc="-120" dirty="0">
                <a:latin typeface="Arial Black"/>
                <a:cs typeface="Arial Black"/>
              </a:rPr>
              <a:t>EXTREME</a:t>
            </a:r>
            <a:r>
              <a:rPr sz="3300" spc="-125" dirty="0">
                <a:latin typeface="Arial Black"/>
                <a:cs typeface="Arial Black"/>
              </a:rPr>
              <a:t> </a:t>
            </a:r>
            <a:r>
              <a:rPr sz="3300" spc="-80" dirty="0">
                <a:latin typeface="Arial Black"/>
                <a:cs typeface="Arial Black"/>
              </a:rPr>
              <a:t>WEATHER</a:t>
            </a:r>
            <a:r>
              <a:rPr sz="3300" spc="-125" dirty="0">
                <a:latin typeface="Arial Black"/>
                <a:cs typeface="Arial Black"/>
              </a:rPr>
              <a:t> </a:t>
            </a:r>
            <a:r>
              <a:rPr sz="3300" spc="-25" dirty="0">
                <a:latin typeface="Arial Black"/>
                <a:cs typeface="Arial Black"/>
              </a:rPr>
              <a:t>EVENTS</a:t>
            </a:r>
            <a:endParaRPr sz="3300">
              <a:latin typeface="Arial Black"/>
              <a:cs typeface="Arial Black"/>
            </a:endParaRPr>
          </a:p>
          <a:p>
            <a:pPr marL="758825">
              <a:lnSpc>
                <a:spcPct val="100000"/>
              </a:lnSpc>
              <a:spcBef>
                <a:spcPts val="3950"/>
              </a:spcBef>
            </a:pPr>
            <a:r>
              <a:rPr sz="30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4893" y="3816667"/>
            <a:ext cx="242824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8905" indent="-127000">
              <a:lnSpc>
                <a:spcPct val="100000"/>
              </a:lnSpc>
              <a:spcBef>
                <a:spcPts val="95"/>
              </a:spcBef>
              <a:buSzPct val="93877"/>
              <a:buFont typeface="Georgia"/>
              <a:buChar char="•"/>
              <a:tabLst>
                <a:tab pos="128905" algn="l"/>
                <a:tab pos="1560195" algn="l"/>
              </a:tabLst>
            </a:pPr>
            <a:r>
              <a:rPr sz="2450" spc="-10" dirty="0">
                <a:latin typeface="Arial Black"/>
                <a:cs typeface="Arial Black"/>
              </a:rPr>
              <a:t>Despite</a:t>
            </a:r>
            <a:r>
              <a:rPr sz="2450" dirty="0">
                <a:latin typeface="Arial Black"/>
                <a:cs typeface="Arial Black"/>
              </a:rPr>
              <a:t>	</a:t>
            </a:r>
            <a:r>
              <a:rPr sz="2450" spc="-125" dirty="0">
                <a:latin typeface="Arial Black"/>
                <a:cs typeface="Arial Black"/>
              </a:rPr>
              <a:t>being</a:t>
            </a:r>
            <a:endParaRPr sz="245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9766" y="3713263"/>
            <a:ext cx="81153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27600"/>
              </a:lnSpc>
              <a:spcBef>
                <a:spcPts val="100"/>
              </a:spcBef>
            </a:pPr>
            <a:r>
              <a:rPr sz="2450" spc="-50" dirty="0">
                <a:latin typeface="Arial Black"/>
                <a:cs typeface="Arial Black"/>
              </a:rPr>
              <a:t>14th </a:t>
            </a:r>
            <a:r>
              <a:rPr sz="2450" spc="-105" dirty="0">
                <a:latin typeface="Arial Black"/>
                <a:cs typeface="Arial Black"/>
              </a:rPr>
              <a:t>India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704893" y="4189513"/>
            <a:ext cx="3069590" cy="977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7600"/>
              </a:lnSpc>
              <a:spcBef>
                <a:spcPts val="100"/>
              </a:spcBef>
              <a:tabLst>
                <a:tab pos="2297430" algn="l"/>
              </a:tabLst>
            </a:pPr>
            <a:r>
              <a:rPr sz="2450" spc="-25" dirty="0">
                <a:latin typeface="Arial Black"/>
                <a:cs typeface="Arial Black"/>
              </a:rPr>
              <a:t>vulnerability, </a:t>
            </a:r>
            <a:r>
              <a:rPr sz="2450" spc="-10" dirty="0">
                <a:latin typeface="Arial Black"/>
                <a:cs typeface="Arial Black"/>
              </a:rPr>
              <a:t>challenges</a:t>
            </a:r>
            <a:r>
              <a:rPr sz="2450" dirty="0">
                <a:latin typeface="Arial Black"/>
                <a:cs typeface="Arial Black"/>
              </a:rPr>
              <a:t>	</a:t>
            </a:r>
            <a:r>
              <a:rPr sz="2450" spc="-55" dirty="0">
                <a:latin typeface="Arial Black"/>
                <a:cs typeface="Arial Black"/>
              </a:rPr>
              <a:t>from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08632" y="3713263"/>
            <a:ext cx="1238885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885" marR="5080" indent="-83820" algn="r">
              <a:lnSpc>
                <a:spcPct val="127600"/>
              </a:lnSpc>
              <a:spcBef>
                <a:spcPts val="100"/>
              </a:spcBef>
            </a:pPr>
            <a:r>
              <a:rPr sz="2450" spc="-130" dirty="0">
                <a:latin typeface="Arial Black"/>
                <a:cs typeface="Arial Black"/>
              </a:rPr>
              <a:t>globally </a:t>
            </a:r>
            <a:r>
              <a:rPr sz="2450" spc="-25" dirty="0">
                <a:latin typeface="Arial Black"/>
                <a:cs typeface="Arial Black"/>
              </a:rPr>
              <a:t>faces floods,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75220" y="3713263"/>
            <a:ext cx="1738630" cy="145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2410" marR="5080" indent="-220345" algn="just">
              <a:lnSpc>
                <a:spcPct val="127600"/>
              </a:lnSpc>
              <a:spcBef>
                <a:spcPts val="100"/>
              </a:spcBef>
            </a:pPr>
            <a:r>
              <a:rPr sz="2450" dirty="0">
                <a:latin typeface="Arial Black"/>
                <a:cs typeface="Arial Black"/>
              </a:rPr>
              <a:t>in</a:t>
            </a:r>
            <a:r>
              <a:rPr sz="2450" spc="114" dirty="0">
                <a:latin typeface="Arial Black"/>
                <a:cs typeface="Arial Black"/>
              </a:rPr>
              <a:t>  </a:t>
            </a:r>
            <a:r>
              <a:rPr sz="2450" spc="-140" dirty="0">
                <a:latin typeface="Arial Black"/>
                <a:cs typeface="Arial Black"/>
              </a:rPr>
              <a:t>climate </a:t>
            </a:r>
            <a:r>
              <a:rPr sz="2450" spc="-100" dirty="0">
                <a:latin typeface="Arial Black"/>
                <a:cs typeface="Arial Black"/>
              </a:rPr>
              <a:t>recurrent </a:t>
            </a:r>
            <a:r>
              <a:rPr sz="2450" spc="-130" dirty="0">
                <a:latin typeface="Arial Black"/>
                <a:cs typeface="Arial Black"/>
              </a:rPr>
              <a:t>cyclones,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04893" y="5245417"/>
            <a:ext cx="596773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145" dirty="0">
                <a:latin typeface="Arial Black"/>
                <a:cs typeface="Arial Black"/>
              </a:rPr>
              <a:t>landslides, </a:t>
            </a:r>
            <a:r>
              <a:rPr sz="2450" spc="-130" dirty="0">
                <a:latin typeface="Arial Black"/>
                <a:cs typeface="Arial Black"/>
              </a:rPr>
              <a:t>earthquakes</a:t>
            </a:r>
            <a:r>
              <a:rPr sz="2450" spc="-145" dirty="0">
                <a:latin typeface="Arial Black"/>
                <a:cs typeface="Arial Black"/>
              </a:rPr>
              <a:t> </a:t>
            </a:r>
            <a:r>
              <a:rPr sz="2450" spc="-105" dirty="0">
                <a:latin typeface="Arial Black"/>
                <a:cs typeface="Arial Black"/>
              </a:rPr>
              <a:t>and</a:t>
            </a:r>
            <a:r>
              <a:rPr sz="2450" spc="-145" dirty="0">
                <a:latin typeface="Arial Black"/>
                <a:cs typeface="Arial Black"/>
              </a:rPr>
              <a:t> </a:t>
            </a:r>
            <a:r>
              <a:rPr sz="2450" spc="-75" dirty="0">
                <a:latin typeface="Arial Black"/>
                <a:cs typeface="Arial Black"/>
              </a:rPr>
              <a:t>droughts.</a:t>
            </a:r>
            <a:endParaRPr sz="245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2989" y="7155398"/>
            <a:ext cx="6750050" cy="1892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0" algn="just">
              <a:lnSpc>
                <a:spcPct val="127600"/>
              </a:lnSpc>
              <a:spcBef>
                <a:spcPts val="100"/>
              </a:spcBef>
              <a:buSzPct val="95833"/>
              <a:buFont typeface="Georgia"/>
              <a:buChar char="•"/>
              <a:tabLst>
                <a:tab pos="127000" algn="l"/>
              </a:tabLst>
            </a:pPr>
            <a:r>
              <a:rPr sz="2400" dirty="0">
                <a:latin typeface="Arial Black"/>
                <a:cs typeface="Arial Black"/>
              </a:rPr>
              <a:t>	In</a:t>
            </a:r>
            <a:r>
              <a:rPr sz="2400" spc="-200" dirty="0">
                <a:latin typeface="Arial Black"/>
                <a:cs typeface="Arial Black"/>
              </a:rPr>
              <a:t> </a:t>
            </a:r>
            <a:r>
              <a:rPr sz="2400" spc="-195" dirty="0">
                <a:latin typeface="Arial Black"/>
                <a:cs typeface="Arial Black"/>
              </a:rPr>
              <a:t>2022,</a:t>
            </a:r>
            <a:r>
              <a:rPr sz="2400" spc="-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the</a:t>
            </a:r>
            <a:r>
              <a:rPr sz="2400" spc="-120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death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toll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of</a:t>
            </a:r>
            <a:r>
              <a:rPr sz="2400" spc="-65" dirty="0">
                <a:latin typeface="Arial Black"/>
                <a:cs typeface="Arial Black"/>
              </a:rPr>
              <a:t> </a:t>
            </a:r>
            <a:r>
              <a:rPr sz="2400" spc="-204" dirty="0">
                <a:latin typeface="Arial Black"/>
                <a:cs typeface="Arial Black"/>
              </a:rPr>
              <a:t>30,704</a:t>
            </a:r>
            <a:r>
              <a:rPr sz="2400" spc="5" dirty="0">
                <a:latin typeface="Arial Black"/>
                <a:cs typeface="Arial Black"/>
              </a:rPr>
              <a:t> </a:t>
            </a:r>
            <a:r>
              <a:rPr sz="2400" spc="-175" dirty="0">
                <a:latin typeface="Arial Black"/>
                <a:cs typeface="Arial Black"/>
              </a:rPr>
              <a:t>was</a:t>
            </a:r>
            <a:r>
              <a:rPr sz="2400" spc="-25" dirty="0">
                <a:latin typeface="Arial Black"/>
                <a:cs typeface="Arial Black"/>
              </a:rPr>
              <a:t> </a:t>
            </a:r>
            <a:r>
              <a:rPr sz="2400" spc="-30" dirty="0">
                <a:latin typeface="Arial Black"/>
                <a:cs typeface="Arial Black"/>
              </a:rPr>
              <a:t>three </a:t>
            </a:r>
            <a:r>
              <a:rPr sz="2400" dirty="0">
                <a:latin typeface="Arial Black"/>
                <a:cs typeface="Arial Black"/>
              </a:rPr>
              <a:t>times</a:t>
            </a:r>
            <a:r>
              <a:rPr sz="2400" spc="8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higher</a:t>
            </a:r>
            <a:r>
              <a:rPr sz="2400" spc="8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than</a:t>
            </a:r>
            <a:r>
              <a:rPr sz="2400" spc="85" dirty="0">
                <a:latin typeface="Arial Black"/>
                <a:cs typeface="Arial Black"/>
              </a:rPr>
              <a:t> </a:t>
            </a:r>
            <a:r>
              <a:rPr sz="2400" spc="-45" dirty="0">
                <a:latin typeface="Arial Black"/>
                <a:cs typeface="Arial Black"/>
              </a:rPr>
              <a:t>2021,</a:t>
            </a:r>
            <a:r>
              <a:rPr sz="2400" spc="85" dirty="0">
                <a:latin typeface="Arial Black"/>
                <a:cs typeface="Arial Black"/>
              </a:rPr>
              <a:t> </a:t>
            </a:r>
            <a:r>
              <a:rPr sz="2400" spc="-60" dirty="0">
                <a:latin typeface="Arial Black"/>
                <a:cs typeface="Arial Black"/>
              </a:rPr>
              <a:t>emphasizing</a:t>
            </a:r>
            <a:r>
              <a:rPr sz="2400" spc="9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the </a:t>
            </a:r>
            <a:r>
              <a:rPr sz="2400" spc="-65" dirty="0">
                <a:latin typeface="Arial Black"/>
                <a:cs typeface="Arial Black"/>
              </a:rPr>
              <a:t>urgent</a:t>
            </a:r>
            <a:r>
              <a:rPr sz="2400" spc="-70" dirty="0">
                <a:latin typeface="Arial Black"/>
                <a:cs typeface="Arial Black"/>
              </a:rPr>
              <a:t> </a:t>
            </a:r>
            <a:r>
              <a:rPr sz="2400" spc="-100" dirty="0">
                <a:latin typeface="Arial Black"/>
                <a:cs typeface="Arial Black"/>
              </a:rPr>
              <a:t>need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for</a:t>
            </a:r>
            <a:r>
              <a:rPr sz="2400" spc="-65" dirty="0">
                <a:latin typeface="Arial Black"/>
                <a:cs typeface="Arial Black"/>
              </a:rPr>
              <a:t> </a:t>
            </a:r>
            <a:r>
              <a:rPr sz="2400" spc="-135" dirty="0">
                <a:latin typeface="Arial Black"/>
                <a:cs typeface="Arial Black"/>
              </a:rPr>
              <a:t>advanced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140" dirty="0">
                <a:latin typeface="Arial Black"/>
                <a:cs typeface="Arial Black"/>
              </a:rPr>
              <a:t>technologies</a:t>
            </a:r>
            <a:r>
              <a:rPr sz="2400" spc="-60" dirty="0">
                <a:latin typeface="Arial Black"/>
                <a:cs typeface="Arial Black"/>
              </a:rPr>
              <a:t> </a:t>
            </a:r>
            <a:r>
              <a:rPr sz="2400" spc="-55" dirty="0">
                <a:latin typeface="Arial Black"/>
                <a:cs typeface="Arial Black"/>
              </a:rPr>
              <a:t>and </a:t>
            </a:r>
            <a:r>
              <a:rPr sz="2400" spc="-95" dirty="0">
                <a:latin typeface="Arial Black"/>
                <a:cs typeface="Arial Black"/>
              </a:rPr>
              <a:t>improved</a:t>
            </a:r>
            <a:r>
              <a:rPr sz="2400" spc="-150" dirty="0">
                <a:latin typeface="Arial Black"/>
                <a:cs typeface="Arial Black"/>
              </a:rPr>
              <a:t> </a:t>
            </a:r>
            <a:r>
              <a:rPr sz="2400" spc="-20" dirty="0">
                <a:latin typeface="Arial Black"/>
                <a:cs typeface="Arial Black"/>
              </a:rPr>
              <a:t>coordination.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663539" y="7147938"/>
            <a:ext cx="177800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0160">
              <a:lnSpc>
                <a:spcPct val="127800"/>
              </a:lnSpc>
              <a:spcBef>
                <a:spcPts val="100"/>
              </a:spcBef>
              <a:buSzPct val="94117"/>
              <a:buFont typeface="Georgia"/>
              <a:buChar char="•"/>
              <a:tabLst>
                <a:tab pos="134620" algn="l"/>
              </a:tabLst>
            </a:pPr>
            <a:r>
              <a:rPr sz="2550" spc="-175" dirty="0">
                <a:latin typeface="Arial Black"/>
                <a:cs typeface="Arial Black"/>
              </a:rPr>
              <a:t>	Strategies </a:t>
            </a:r>
            <a:r>
              <a:rPr sz="2550" spc="-150" dirty="0">
                <a:latin typeface="Arial Black"/>
                <a:cs typeface="Arial Black"/>
              </a:rPr>
              <a:t>causalities</a:t>
            </a:r>
            <a:endParaRPr sz="2550" dirty="0">
              <a:latin typeface="Arial Black"/>
              <a:cs typeface="Arial Black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656505" y="7147938"/>
            <a:ext cx="1337310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6055">
              <a:lnSpc>
                <a:spcPct val="127800"/>
              </a:lnSpc>
              <a:spcBef>
                <a:spcPts val="100"/>
              </a:spcBef>
            </a:pPr>
            <a:r>
              <a:rPr sz="2550" spc="-20" dirty="0">
                <a:latin typeface="Arial Black"/>
                <a:cs typeface="Arial Black"/>
              </a:rPr>
              <a:t>must </a:t>
            </a:r>
            <a:r>
              <a:rPr sz="2550" spc="-75" dirty="0">
                <a:latin typeface="Arial Black"/>
                <a:cs typeface="Arial Black"/>
              </a:rPr>
              <a:t>through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103554" y="7147938"/>
            <a:ext cx="3742054" cy="1019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>
              <a:lnSpc>
                <a:spcPct val="127800"/>
              </a:lnSpc>
              <a:spcBef>
                <a:spcPts val="100"/>
              </a:spcBef>
              <a:tabLst>
                <a:tab pos="1769110" algn="l"/>
                <a:tab pos="1927860" algn="l"/>
                <a:tab pos="3114040" algn="l"/>
              </a:tabLst>
            </a:pPr>
            <a:r>
              <a:rPr sz="2550" spc="-10" dirty="0">
                <a:latin typeface="Arial Black"/>
                <a:cs typeface="Arial Black"/>
              </a:rPr>
              <a:t>prioritize</a:t>
            </a:r>
            <a:r>
              <a:rPr sz="2550" dirty="0">
                <a:latin typeface="Arial Black"/>
                <a:cs typeface="Arial Black"/>
              </a:rPr>
              <a:t>		</a:t>
            </a:r>
            <a:r>
              <a:rPr sz="2550" spc="-95" dirty="0">
                <a:latin typeface="Arial Black"/>
                <a:cs typeface="Arial Black"/>
              </a:rPr>
              <a:t>minimizing </a:t>
            </a:r>
            <a:r>
              <a:rPr sz="2550" spc="-10" dirty="0">
                <a:latin typeface="Arial Black"/>
                <a:cs typeface="Arial Black"/>
              </a:rPr>
              <a:t>efficient</a:t>
            </a:r>
            <a:r>
              <a:rPr sz="2550" dirty="0">
                <a:latin typeface="Arial Black"/>
                <a:cs typeface="Arial Black"/>
              </a:rPr>
              <a:t>	</a:t>
            </a:r>
            <a:r>
              <a:rPr sz="2550" spc="-10" dirty="0">
                <a:latin typeface="Arial Black"/>
                <a:cs typeface="Arial Black"/>
              </a:rPr>
              <a:t>search</a:t>
            </a:r>
            <a:r>
              <a:rPr sz="2550" dirty="0">
                <a:latin typeface="Arial Black"/>
                <a:cs typeface="Arial Black"/>
              </a:rPr>
              <a:t>	</a:t>
            </a:r>
            <a:r>
              <a:rPr sz="2550" spc="-105" dirty="0">
                <a:latin typeface="Arial Black"/>
                <a:cs typeface="Arial Black"/>
              </a:rPr>
              <a:t>and</a:t>
            </a:r>
            <a:endParaRPr sz="2550">
              <a:latin typeface="Arial Black"/>
              <a:cs typeface="Arial Black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663539" y="8248760"/>
            <a:ext cx="6369685" cy="4146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spc="-195" dirty="0">
                <a:latin typeface="Arial Black"/>
                <a:cs typeface="Arial Black"/>
              </a:rPr>
              <a:t>rescue</a:t>
            </a:r>
            <a:r>
              <a:rPr sz="2550" spc="-155" dirty="0">
                <a:latin typeface="Arial Black"/>
                <a:cs typeface="Arial Black"/>
              </a:rPr>
              <a:t> </a:t>
            </a:r>
            <a:r>
              <a:rPr sz="2550" spc="-125" dirty="0">
                <a:latin typeface="Arial Black"/>
                <a:cs typeface="Arial Black"/>
              </a:rPr>
              <a:t>operations</a:t>
            </a:r>
            <a:r>
              <a:rPr sz="2550" spc="-155" dirty="0">
                <a:latin typeface="Arial Black"/>
                <a:cs typeface="Arial Black"/>
              </a:rPr>
              <a:t> </a:t>
            </a:r>
            <a:r>
              <a:rPr sz="2550" spc="-75" dirty="0">
                <a:latin typeface="Arial Black"/>
                <a:cs typeface="Arial Black"/>
              </a:rPr>
              <a:t>during</a:t>
            </a:r>
            <a:r>
              <a:rPr sz="2550" spc="-150" dirty="0">
                <a:latin typeface="Arial Black"/>
                <a:cs typeface="Arial Black"/>
              </a:rPr>
              <a:t> </a:t>
            </a:r>
            <a:r>
              <a:rPr sz="2550" spc="-155" dirty="0">
                <a:latin typeface="Arial Black"/>
                <a:cs typeface="Arial Black"/>
              </a:rPr>
              <a:t>critical </a:t>
            </a:r>
            <a:r>
              <a:rPr sz="2550" spc="-80" dirty="0">
                <a:latin typeface="Arial Black"/>
                <a:cs typeface="Arial Black"/>
              </a:rPr>
              <a:t>times.</a:t>
            </a:r>
            <a:endParaRPr sz="2550">
              <a:latin typeface="Arial Black"/>
              <a:cs typeface="Arial Blac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3401896" y="3977751"/>
            <a:ext cx="13136289" cy="11197951"/>
            <a:chOff x="-6041336" y="2901373"/>
            <a:chExt cx="12910604" cy="1105587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944" y="6515135"/>
              <a:ext cx="6029324" cy="2314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041336" y="2901373"/>
              <a:ext cx="11720898" cy="11055876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847985" y="-1"/>
            <a:ext cx="10486390" cy="10287000"/>
          </a:xfrm>
          <a:custGeom>
            <a:avLst/>
            <a:gdLst/>
            <a:ahLst/>
            <a:cxnLst/>
            <a:rect l="l" t="t" r="r" b="b"/>
            <a:pathLst>
              <a:path w="10486390" h="10248900">
                <a:moveTo>
                  <a:pt x="10486339" y="10248900"/>
                </a:moveTo>
                <a:lnTo>
                  <a:pt x="0" y="10248900"/>
                </a:lnTo>
                <a:lnTo>
                  <a:pt x="0" y="0"/>
                </a:lnTo>
                <a:lnTo>
                  <a:pt x="10486339" y="0"/>
                </a:lnTo>
                <a:lnTo>
                  <a:pt x="10486339" y="10248900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944" y="2324010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299" y="0"/>
                </a:lnTo>
              </a:path>
            </a:pathLst>
          </a:custGeom>
          <a:ln w="761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3610" y="595884"/>
            <a:ext cx="1992733" cy="1790562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4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4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932275" y="972126"/>
            <a:ext cx="120780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3610" y="3729079"/>
            <a:ext cx="1793390" cy="1756708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95112" y="4113388"/>
            <a:ext cx="10648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93610" y="6862277"/>
            <a:ext cx="1793390" cy="1756708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8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827766" y="7272554"/>
            <a:ext cx="10851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0</a:t>
            </a:r>
            <a:r>
              <a:rPr lang="en-US"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3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484" dirty="0">
                <a:solidFill>
                  <a:srgbClr val="17726D"/>
                </a:solidFill>
                <a:latin typeface="Trebuchet MS"/>
                <a:cs typeface="Trebuchet MS"/>
              </a:rPr>
              <a:t>SOLUTIONS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b="0" spc="-45" dirty="0">
                <a:solidFill>
                  <a:srgbClr val="000000"/>
                </a:solidFill>
                <a:latin typeface="Arial Black"/>
                <a:cs typeface="Arial Black"/>
              </a:rPr>
              <a:t>SOLUTIONS</a:t>
            </a:r>
            <a:r>
              <a:rPr sz="24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14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Arial Black"/>
                <a:cs typeface="Arial Black"/>
              </a:rPr>
              <a:t>PROBLEMS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540664" y="697097"/>
            <a:ext cx="8526780" cy="158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28899"/>
              </a:lnSpc>
              <a:spcBef>
                <a:spcPts val="95"/>
              </a:spcBef>
              <a:buSzPct val="92452"/>
              <a:buFont typeface="Georgia"/>
              <a:buChar char="•"/>
              <a:tabLst>
                <a:tab pos="139700" algn="l"/>
              </a:tabLst>
            </a:pPr>
            <a:r>
              <a:rPr sz="2650" spc="-155" dirty="0">
                <a:solidFill>
                  <a:srgbClr val="FFFFFF"/>
                </a:solidFill>
                <a:latin typeface="Arial Black"/>
                <a:cs typeface="Arial Black"/>
              </a:rPr>
              <a:t>	UPKRITIrevolutionizes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Arial Black"/>
                <a:cs typeface="Arial Black"/>
              </a:rPr>
              <a:t>disaster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20" dirty="0">
                <a:solidFill>
                  <a:srgbClr val="FFFFFF"/>
                </a:solidFill>
                <a:latin typeface="Arial Black"/>
                <a:cs typeface="Arial Black"/>
              </a:rPr>
              <a:t>response</a:t>
            </a:r>
            <a:r>
              <a:rPr sz="265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 Black"/>
                <a:cs typeface="Arial Black"/>
              </a:rPr>
              <a:t>its </a:t>
            </a:r>
            <a:r>
              <a:rPr sz="2650" spc="-150" dirty="0">
                <a:solidFill>
                  <a:srgbClr val="FFFFFF"/>
                </a:solidFill>
                <a:latin typeface="Arial Black"/>
                <a:cs typeface="Arial Black"/>
              </a:rPr>
              <a:t>hexacopter</a:t>
            </a:r>
            <a:r>
              <a:rPr sz="26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endParaRPr sz="2650" dirty="0">
              <a:latin typeface="Arial Black"/>
              <a:cs typeface="Arial Black"/>
            </a:endParaRPr>
          </a:p>
          <a:p>
            <a:pPr marL="139065" indent="-136525">
              <a:lnSpc>
                <a:spcPct val="100000"/>
              </a:lnSpc>
              <a:spcBef>
                <a:spcPts val="919"/>
              </a:spcBef>
              <a:buSzPct val="69811"/>
              <a:buChar char="•"/>
              <a:tabLst>
                <a:tab pos="139065" algn="l"/>
              </a:tabLst>
            </a:pPr>
            <a:r>
              <a:rPr sz="2650" spc="-85" dirty="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situational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Arial Black"/>
                <a:cs typeface="Arial Black"/>
              </a:rPr>
              <a:t>awareness</a:t>
            </a:r>
            <a:endParaRPr sz="265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300654" y="3510956"/>
            <a:ext cx="860107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7910" algn="l"/>
                <a:tab pos="3892550" algn="l"/>
                <a:tab pos="4970145" algn="l"/>
                <a:tab pos="6530340" algn="l"/>
              </a:tabLst>
            </a:pPr>
            <a:r>
              <a:rPr sz="2700" spc="-10" dirty="0">
                <a:solidFill>
                  <a:srgbClr val="FFFFFF"/>
                </a:solidFill>
                <a:latin typeface="Georgia"/>
                <a:cs typeface="Georgia"/>
              </a:rPr>
              <a:t>.•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Enhanced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search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rescue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capabilities,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951968" y="5049542"/>
            <a:ext cx="143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5" dirty="0">
                <a:solidFill>
                  <a:srgbClr val="FFFFFF"/>
                </a:solidFill>
                <a:latin typeface="Arial Black"/>
                <a:cs typeface="Arial Black"/>
              </a:rPr>
              <a:t>supplies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520611" y="3906974"/>
            <a:ext cx="6898005" cy="1613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700" spc="-140" dirty="0">
                <a:solidFill>
                  <a:srgbClr val="FFFFFF"/>
                </a:solidFill>
                <a:latin typeface="Arial Black"/>
                <a:cs typeface="Arial Black"/>
              </a:rPr>
              <a:t>adaptive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sensor,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gas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Arial Black"/>
                <a:cs typeface="Arial Black"/>
              </a:rPr>
              <a:t>leak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700" dirty="0">
              <a:latin typeface="Arial Black"/>
              <a:cs typeface="Arial Black"/>
            </a:endParaRPr>
          </a:p>
          <a:p>
            <a:pPr marL="12700" marR="5080" indent="-12065">
              <a:lnSpc>
                <a:spcPct val="128600"/>
              </a:lnSpc>
              <a:spcBef>
                <a:spcPts val="5"/>
              </a:spcBef>
              <a:buSzPct val="74074"/>
              <a:buChar char="•"/>
              <a:tabLst>
                <a:tab pos="140335" algn="l"/>
                <a:tab pos="1873250" algn="l"/>
                <a:tab pos="2616835" algn="l"/>
                <a:tab pos="4409440" algn="l"/>
                <a:tab pos="5351780" algn="l"/>
              </a:tabLst>
            </a:pP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	Detailed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3D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mapping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70" dirty="0">
                <a:solidFill>
                  <a:srgbClr val="FFFFFF"/>
                </a:solidFill>
                <a:latin typeface="Arial Black"/>
                <a:cs typeface="Arial Black"/>
              </a:rPr>
              <a:t>essential 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745200" y="6266835"/>
            <a:ext cx="729551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>
              <a:lnSpc>
                <a:spcPct val="116300"/>
              </a:lnSpc>
              <a:spcBef>
                <a:spcPts val="95"/>
              </a:spcBef>
              <a:buSzPct val="85714"/>
              <a:buChar char="•"/>
              <a:tabLst>
                <a:tab pos="194310" algn="l"/>
              </a:tabLst>
            </a:pPr>
            <a:r>
              <a:rPr sz="3150" b="1" spc="-10" dirty="0">
                <a:solidFill>
                  <a:srgbClr val="FFFFFF"/>
                </a:solidFill>
                <a:latin typeface="Trebuchet MS"/>
                <a:cs typeface="Trebuchet MS"/>
              </a:rPr>
              <a:t>	It’s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4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65" dirty="0">
                <a:solidFill>
                  <a:srgbClr val="FFFFFF"/>
                </a:solidFill>
                <a:latin typeface="Trebuchet MS"/>
                <a:cs typeface="Trebuchet MS"/>
              </a:rPr>
              <a:t>innovative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leap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20" dirty="0">
                <a:solidFill>
                  <a:srgbClr val="FFFFFF"/>
                </a:solidFill>
                <a:latin typeface="Trebuchet MS"/>
                <a:cs typeface="Trebuchet MS"/>
              </a:rPr>
              <a:t>disaster </a:t>
            </a:r>
            <a:r>
              <a:rPr sz="3150" b="1" spc="95" dirty="0">
                <a:solidFill>
                  <a:srgbClr val="FFFFFF"/>
                </a:solidFill>
                <a:latin typeface="Trebuchet MS"/>
                <a:cs typeface="Trebuchet MS"/>
              </a:rPr>
              <a:t>management,</a:t>
            </a:r>
            <a:r>
              <a:rPr sz="315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6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solutions.</a:t>
            </a:r>
            <a:endParaRPr sz="31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766668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770982" y="0"/>
            <a:ext cx="10517017" cy="10287000"/>
          </a:xfrm>
          <a:custGeom>
            <a:avLst/>
            <a:gdLst/>
            <a:ahLst/>
            <a:cxnLst/>
            <a:rect l="l" t="t" r="r" b="b"/>
            <a:pathLst>
              <a:path w="10486390" h="10248900">
                <a:moveTo>
                  <a:pt x="10486339" y="10248900"/>
                </a:moveTo>
                <a:lnTo>
                  <a:pt x="0" y="10248900"/>
                </a:lnTo>
                <a:lnTo>
                  <a:pt x="0" y="0"/>
                </a:lnTo>
                <a:lnTo>
                  <a:pt x="10486339" y="0"/>
                </a:lnTo>
                <a:lnTo>
                  <a:pt x="10486339" y="10248900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944" y="2324010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299" y="0"/>
                </a:lnTo>
              </a:path>
            </a:pathLst>
          </a:custGeom>
          <a:ln w="761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3610" y="595884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4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4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8199" y="773779"/>
            <a:ext cx="46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68433" y="3906974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68433" y="7040172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484" dirty="0">
                <a:solidFill>
                  <a:srgbClr val="17726D"/>
                </a:solidFill>
                <a:latin typeface="Trebuchet MS"/>
                <a:cs typeface="Trebuchet MS"/>
              </a:rPr>
              <a:t>SOLUTIONS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b="0" spc="-45" dirty="0">
                <a:solidFill>
                  <a:srgbClr val="000000"/>
                </a:solidFill>
                <a:latin typeface="Arial Black"/>
                <a:cs typeface="Arial Black"/>
              </a:rPr>
              <a:t>SOLUTIONS</a:t>
            </a:r>
            <a:r>
              <a:rPr sz="24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14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Arial Black"/>
                <a:cs typeface="Arial Black"/>
              </a:rPr>
              <a:t>PROBLEMS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6655" y="798311"/>
            <a:ext cx="8526780" cy="158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28899"/>
              </a:lnSpc>
              <a:spcBef>
                <a:spcPts val="95"/>
              </a:spcBef>
              <a:buSzPct val="92452"/>
              <a:buFont typeface="Georgia"/>
              <a:buChar char="•"/>
              <a:tabLst>
                <a:tab pos="139700" algn="l"/>
              </a:tabLst>
            </a:pPr>
            <a:r>
              <a:rPr sz="2650" spc="-155" dirty="0">
                <a:solidFill>
                  <a:srgbClr val="FFFFFF"/>
                </a:solidFill>
                <a:latin typeface="Arial Black"/>
                <a:cs typeface="Arial Black"/>
              </a:rPr>
              <a:t>	UPKRITIrevolutionizes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Arial Black"/>
                <a:cs typeface="Arial Black"/>
              </a:rPr>
              <a:t>disaster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20" dirty="0">
                <a:solidFill>
                  <a:srgbClr val="FFFFFF"/>
                </a:solidFill>
                <a:latin typeface="Arial Black"/>
                <a:cs typeface="Arial Black"/>
              </a:rPr>
              <a:t>response</a:t>
            </a:r>
            <a:r>
              <a:rPr sz="265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 Black"/>
                <a:cs typeface="Arial Black"/>
              </a:rPr>
              <a:t>its </a:t>
            </a:r>
            <a:r>
              <a:rPr sz="2650" spc="-150" dirty="0">
                <a:solidFill>
                  <a:srgbClr val="FFFFFF"/>
                </a:solidFill>
                <a:latin typeface="Arial Black"/>
                <a:cs typeface="Arial Black"/>
              </a:rPr>
              <a:t>hexacopter</a:t>
            </a:r>
            <a:r>
              <a:rPr sz="26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endParaRPr sz="2650">
              <a:latin typeface="Arial Black"/>
              <a:cs typeface="Arial Black"/>
            </a:endParaRPr>
          </a:p>
          <a:p>
            <a:pPr marL="139065" indent="-136525">
              <a:lnSpc>
                <a:spcPct val="100000"/>
              </a:lnSpc>
              <a:spcBef>
                <a:spcPts val="919"/>
              </a:spcBef>
              <a:buSzPct val="69811"/>
              <a:buChar char="•"/>
              <a:tabLst>
                <a:tab pos="139065" algn="l"/>
              </a:tabLst>
            </a:pPr>
            <a:r>
              <a:rPr sz="2650" spc="-85" dirty="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situational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Arial Black"/>
                <a:cs typeface="Arial Black"/>
              </a:rPr>
              <a:t>awareness</a:t>
            </a:r>
            <a:endParaRPr sz="26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678525" y="3700208"/>
            <a:ext cx="860107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7910" algn="l"/>
                <a:tab pos="3892550" algn="l"/>
                <a:tab pos="4970145" algn="l"/>
                <a:tab pos="6530340" algn="l"/>
              </a:tabLst>
            </a:pPr>
            <a:r>
              <a:rPr sz="2700" spc="-10" dirty="0">
                <a:solidFill>
                  <a:srgbClr val="FFFFFF"/>
                </a:solidFill>
                <a:latin typeface="Georgia"/>
                <a:cs typeface="Georgia"/>
              </a:rPr>
              <a:t>.•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Enhanced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search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rescue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capabilities,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21970" y="4707255"/>
            <a:ext cx="143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5" dirty="0">
                <a:solidFill>
                  <a:srgbClr val="FFFFFF"/>
                </a:solidFill>
                <a:latin typeface="Arial Black"/>
                <a:cs typeface="Arial Black"/>
              </a:rPr>
              <a:t>supplies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857595" y="4110656"/>
            <a:ext cx="6898005" cy="1613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700" spc="-140" dirty="0">
                <a:solidFill>
                  <a:srgbClr val="FFFFFF"/>
                </a:solidFill>
                <a:latin typeface="Arial Black"/>
                <a:cs typeface="Arial Black"/>
              </a:rPr>
              <a:t>adaptive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sensor,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gas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Arial Black"/>
                <a:cs typeface="Arial Black"/>
              </a:rPr>
              <a:t>leak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700" dirty="0">
              <a:latin typeface="Arial Black"/>
              <a:cs typeface="Arial Black"/>
            </a:endParaRPr>
          </a:p>
          <a:p>
            <a:pPr marL="12700" marR="5080" indent="-12065">
              <a:lnSpc>
                <a:spcPct val="128600"/>
              </a:lnSpc>
              <a:spcBef>
                <a:spcPts val="5"/>
              </a:spcBef>
              <a:buSzPct val="74074"/>
              <a:buChar char="•"/>
              <a:tabLst>
                <a:tab pos="140335" algn="l"/>
                <a:tab pos="1873250" algn="l"/>
                <a:tab pos="2616835" algn="l"/>
                <a:tab pos="4409440" algn="l"/>
                <a:tab pos="5351780" algn="l"/>
              </a:tabLst>
            </a:pP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	Detailed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3D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mapping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70" dirty="0">
                <a:solidFill>
                  <a:srgbClr val="FFFFFF"/>
                </a:solidFill>
                <a:latin typeface="Arial Black"/>
                <a:cs typeface="Arial Black"/>
              </a:rPr>
              <a:t>essential 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endParaRPr sz="2700" dirty="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069685" y="6744600"/>
            <a:ext cx="729551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>
              <a:lnSpc>
                <a:spcPct val="116300"/>
              </a:lnSpc>
              <a:spcBef>
                <a:spcPts val="95"/>
              </a:spcBef>
              <a:buSzPct val="85714"/>
              <a:buChar char="•"/>
              <a:tabLst>
                <a:tab pos="194310" algn="l"/>
              </a:tabLst>
            </a:pPr>
            <a:r>
              <a:rPr sz="3150" b="1" spc="-10" dirty="0">
                <a:solidFill>
                  <a:srgbClr val="FFFFFF"/>
                </a:solidFill>
                <a:latin typeface="Trebuchet MS"/>
                <a:cs typeface="Trebuchet MS"/>
              </a:rPr>
              <a:t>	It’s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4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65" dirty="0">
                <a:solidFill>
                  <a:srgbClr val="FFFFFF"/>
                </a:solidFill>
                <a:latin typeface="Trebuchet MS"/>
                <a:cs typeface="Trebuchet MS"/>
              </a:rPr>
              <a:t>innovative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leap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20" dirty="0">
                <a:solidFill>
                  <a:srgbClr val="FFFFFF"/>
                </a:solidFill>
                <a:latin typeface="Trebuchet MS"/>
                <a:cs typeface="Trebuchet MS"/>
              </a:rPr>
              <a:t>disaster </a:t>
            </a:r>
            <a:r>
              <a:rPr sz="3150" b="1" spc="95" dirty="0">
                <a:solidFill>
                  <a:srgbClr val="FFFFFF"/>
                </a:solidFill>
                <a:latin typeface="Trebuchet MS"/>
                <a:cs typeface="Trebuchet MS"/>
              </a:rPr>
              <a:t>management,</a:t>
            </a:r>
            <a:r>
              <a:rPr sz="315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6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solutions.</a:t>
            </a:r>
            <a:endParaRPr sz="3150" dirty="0">
              <a:latin typeface="Trebuchet MS"/>
              <a:cs typeface="Trebuchet MS"/>
            </a:endParaRPr>
          </a:p>
        </p:txBody>
      </p:sp>
      <p:grpSp>
        <p:nvGrpSpPr>
          <p:cNvPr id="19" name="object 2">
            <a:extLst>
              <a:ext uri="{FF2B5EF4-FFF2-40B4-BE49-F238E27FC236}">
                <a16:creationId xmlns:a16="http://schemas.microsoft.com/office/drawing/2014/main" id="{145A1B3C-5276-0F56-E336-2686B0775161}"/>
              </a:ext>
            </a:extLst>
          </p:cNvPr>
          <p:cNvGrpSpPr/>
          <p:nvPr/>
        </p:nvGrpSpPr>
        <p:grpSpPr>
          <a:xfrm>
            <a:off x="0" y="2125298"/>
            <a:ext cx="7801660" cy="8161702"/>
            <a:chOff x="0" y="2125298"/>
            <a:chExt cx="7667625" cy="8058150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FAB5340B-C004-1E09-E121-2B24BD3E804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944" y="6515135"/>
              <a:ext cx="6029324" cy="2314574"/>
            </a:xfrm>
            <a:prstGeom prst="rect">
              <a:avLst/>
            </a:prstGeom>
          </p:spPr>
        </p:pic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EA6384E2-27BE-1BE2-0AC8-9948B34A7A5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25298"/>
              <a:ext cx="7667624" cy="8058149"/>
            </a:xfrm>
            <a:prstGeom prst="rect">
              <a:avLst/>
            </a:prstGeom>
          </p:spPr>
        </p:pic>
      </p:grpSp>
      <p:sp>
        <p:nvSpPr>
          <p:cNvPr id="22" name="object 9">
            <a:extLst>
              <a:ext uri="{FF2B5EF4-FFF2-40B4-BE49-F238E27FC236}">
                <a16:creationId xmlns:a16="http://schemas.microsoft.com/office/drawing/2014/main" id="{A19FD5F8-FC62-0BB8-C28A-AC42C1B3CA27}"/>
              </a:ext>
            </a:extLst>
          </p:cNvPr>
          <p:cNvSpPr/>
          <p:nvPr/>
        </p:nvSpPr>
        <p:spPr>
          <a:xfrm>
            <a:off x="8493610" y="3386792"/>
            <a:ext cx="1793390" cy="1756708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IN" sz="6000" dirty="0">
              <a:latin typeface="Trebuchet MS"/>
              <a:cs typeface="Trebuchet MS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C0BB2F36-F9AD-F65A-891A-41E799A09881}"/>
              </a:ext>
            </a:extLst>
          </p:cNvPr>
          <p:cNvSpPr txBox="1"/>
          <p:nvPr/>
        </p:nvSpPr>
        <p:spPr>
          <a:xfrm>
            <a:off x="8840725" y="3758936"/>
            <a:ext cx="10648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6000" dirty="0">
              <a:latin typeface="Trebuchet MS"/>
              <a:cs typeface="Trebuchet MS"/>
            </a:endParaRPr>
          </a:p>
        </p:txBody>
      </p:sp>
      <p:sp>
        <p:nvSpPr>
          <p:cNvPr id="25" name="object 11">
            <a:extLst>
              <a:ext uri="{FF2B5EF4-FFF2-40B4-BE49-F238E27FC236}">
                <a16:creationId xmlns:a16="http://schemas.microsoft.com/office/drawing/2014/main" id="{D8E139DA-70AC-5D61-65EA-A2CD06EBFCF3}"/>
              </a:ext>
            </a:extLst>
          </p:cNvPr>
          <p:cNvSpPr/>
          <p:nvPr/>
        </p:nvSpPr>
        <p:spPr>
          <a:xfrm>
            <a:off x="8493610" y="6862277"/>
            <a:ext cx="1793390" cy="1756708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8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70CA5D57-9DCE-D705-519C-8470F0D5159B}"/>
              </a:ext>
            </a:extLst>
          </p:cNvPr>
          <p:cNvSpPr txBox="1"/>
          <p:nvPr/>
        </p:nvSpPr>
        <p:spPr>
          <a:xfrm>
            <a:off x="8892587" y="7232590"/>
            <a:ext cx="10851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0</a:t>
            </a:r>
            <a:r>
              <a:rPr lang="en-US"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3</a:t>
            </a: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801660" y="38099"/>
            <a:ext cx="10486390" cy="10248900"/>
          </a:xfrm>
          <a:custGeom>
            <a:avLst/>
            <a:gdLst/>
            <a:ahLst/>
            <a:cxnLst/>
            <a:rect l="l" t="t" r="r" b="b"/>
            <a:pathLst>
              <a:path w="10486390" h="10248900">
                <a:moveTo>
                  <a:pt x="10486339" y="10248900"/>
                </a:moveTo>
                <a:lnTo>
                  <a:pt x="0" y="10248900"/>
                </a:lnTo>
                <a:lnTo>
                  <a:pt x="0" y="0"/>
                </a:lnTo>
                <a:lnTo>
                  <a:pt x="10486339" y="0"/>
                </a:lnTo>
                <a:lnTo>
                  <a:pt x="10486339" y="10248900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944" y="2324010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299" y="0"/>
                </a:lnTo>
              </a:path>
            </a:pathLst>
          </a:custGeom>
          <a:ln w="761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3610" y="595884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4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4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8199" y="773779"/>
            <a:ext cx="46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3610" y="372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8433" y="3906974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68433" y="7040172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484" dirty="0">
                <a:solidFill>
                  <a:srgbClr val="17726D"/>
                </a:solidFill>
                <a:latin typeface="Trebuchet MS"/>
                <a:cs typeface="Trebuchet MS"/>
              </a:rPr>
              <a:t>SOLUTIONS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b="0" spc="-45" dirty="0">
                <a:solidFill>
                  <a:srgbClr val="000000"/>
                </a:solidFill>
                <a:latin typeface="Arial Black"/>
                <a:cs typeface="Arial Black"/>
              </a:rPr>
              <a:t>SOLUTIONS</a:t>
            </a:r>
            <a:r>
              <a:rPr sz="24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14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Arial Black"/>
                <a:cs typeface="Arial Black"/>
              </a:rPr>
              <a:t>PROBLEMS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6655" y="798311"/>
            <a:ext cx="8526780" cy="158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28899"/>
              </a:lnSpc>
              <a:spcBef>
                <a:spcPts val="95"/>
              </a:spcBef>
              <a:buSzPct val="92452"/>
              <a:buFont typeface="Georgia"/>
              <a:buChar char="•"/>
              <a:tabLst>
                <a:tab pos="139700" algn="l"/>
              </a:tabLst>
            </a:pPr>
            <a:r>
              <a:rPr sz="2650" spc="-155" dirty="0">
                <a:solidFill>
                  <a:srgbClr val="FFFFFF"/>
                </a:solidFill>
                <a:latin typeface="Arial Black"/>
                <a:cs typeface="Arial Black"/>
              </a:rPr>
              <a:t>	UPKRITIrevolutionizes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Arial Black"/>
                <a:cs typeface="Arial Black"/>
              </a:rPr>
              <a:t>disaster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20" dirty="0">
                <a:solidFill>
                  <a:srgbClr val="FFFFFF"/>
                </a:solidFill>
                <a:latin typeface="Arial Black"/>
                <a:cs typeface="Arial Black"/>
              </a:rPr>
              <a:t>response</a:t>
            </a:r>
            <a:r>
              <a:rPr sz="265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 Black"/>
                <a:cs typeface="Arial Black"/>
              </a:rPr>
              <a:t>its </a:t>
            </a:r>
            <a:r>
              <a:rPr sz="2650" spc="-150" dirty="0">
                <a:solidFill>
                  <a:srgbClr val="FFFFFF"/>
                </a:solidFill>
                <a:latin typeface="Arial Black"/>
                <a:cs typeface="Arial Black"/>
              </a:rPr>
              <a:t>hexacopter</a:t>
            </a:r>
            <a:r>
              <a:rPr sz="26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endParaRPr sz="2650">
              <a:latin typeface="Arial Black"/>
              <a:cs typeface="Arial Black"/>
            </a:endParaRPr>
          </a:p>
          <a:p>
            <a:pPr marL="139065" indent="-136525">
              <a:lnSpc>
                <a:spcPct val="100000"/>
              </a:lnSpc>
              <a:spcBef>
                <a:spcPts val="919"/>
              </a:spcBef>
              <a:buSzPct val="69811"/>
              <a:buChar char="•"/>
              <a:tabLst>
                <a:tab pos="139065" algn="l"/>
              </a:tabLst>
            </a:pPr>
            <a:r>
              <a:rPr sz="2650" spc="-85" dirty="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situational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Arial Black"/>
                <a:cs typeface="Arial Black"/>
              </a:rPr>
              <a:t>awareness</a:t>
            </a:r>
            <a:endParaRPr sz="265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9779" y="3700208"/>
            <a:ext cx="860107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7910" algn="l"/>
                <a:tab pos="3892550" algn="l"/>
                <a:tab pos="4970145" algn="l"/>
                <a:tab pos="6530340" algn="l"/>
              </a:tabLst>
            </a:pPr>
            <a:r>
              <a:rPr sz="2700" spc="-10" dirty="0">
                <a:solidFill>
                  <a:srgbClr val="FFFFFF"/>
                </a:solidFill>
                <a:latin typeface="Georgia"/>
                <a:cs typeface="Georgia"/>
              </a:rPr>
              <a:t>.•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Enhanced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search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rescue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capabilities,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66824" y="4758708"/>
            <a:ext cx="143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5" dirty="0">
                <a:solidFill>
                  <a:srgbClr val="FFFFFF"/>
                </a:solidFill>
                <a:latin typeface="Arial Black"/>
                <a:cs typeface="Arial Black"/>
              </a:rPr>
              <a:t>supplies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9779" y="4110656"/>
            <a:ext cx="6898005" cy="1613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700" spc="-140" dirty="0">
                <a:solidFill>
                  <a:srgbClr val="FFFFFF"/>
                </a:solidFill>
                <a:latin typeface="Arial Black"/>
                <a:cs typeface="Arial Black"/>
              </a:rPr>
              <a:t>adaptive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sensor,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gas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Arial Black"/>
                <a:cs typeface="Arial Black"/>
              </a:rPr>
              <a:t>leak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700">
              <a:latin typeface="Arial Black"/>
              <a:cs typeface="Arial Black"/>
            </a:endParaRPr>
          </a:p>
          <a:p>
            <a:pPr marL="12700" marR="5080" indent="-12065">
              <a:lnSpc>
                <a:spcPct val="128600"/>
              </a:lnSpc>
              <a:spcBef>
                <a:spcPts val="5"/>
              </a:spcBef>
              <a:buSzPct val="74074"/>
              <a:buChar char="•"/>
              <a:tabLst>
                <a:tab pos="140335" algn="l"/>
                <a:tab pos="1873250" algn="l"/>
                <a:tab pos="2616835" algn="l"/>
                <a:tab pos="4409440" algn="l"/>
                <a:tab pos="5351780" algn="l"/>
              </a:tabLst>
            </a:pP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	Detailed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3D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mapping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70" dirty="0">
                <a:solidFill>
                  <a:srgbClr val="FFFFFF"/>
                </a:solidFill>
                <a:latin typeface="Arial Black"/>
                <a:cs typeface="Arial Black"/>
              </a:rPr>
              <a:t>essential 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993485" y="6744600"/>
            <a:ext cx="729551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>
              <a:lnSpc>
                <a:spcPct val="116300"/>
              </a:lnSpc>
              <a:spcBef>
                <a:spcPts val="95"/>
              </a:spcBef>
              <a:buSzPct val="85714"/>
              <a:buChar char="•"/>
              <a:tabLst>
                <a:tab pos="194310" algn="l"/>
              </a:tabLst>
            </a:pPr>
            <a:r>
              <a:rPr sz="3150" b="1" spc="-10" dirty="0">
                <a:solidFill>
                  <a:srgbClr val="FFFFFF"/>
                </a:solidFill>
                <a:latin typeface="Trebuchet MS"/>
                <a:cs typeface="Trebuchet MS"/>
              </a:rPr>
              <a:t>	It’s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4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65" dirty="0">
                <a:solidFill>
                  <a:srgbClr val="FFFFFF"/>
                </a:solidFill>
                <a:latin typeface="Trebuchet MS"/>
                <a:cs typeface="Trebuchet MS"/>
              </a:rPr>
              <a:t>innovative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leap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20" dirty="0">
                <a:solidFill>
                  <a:srgbClr val="FFFFFF"/>
                </a:solidFill>
                <a:latin typeface="Trebuchet MS"/>
                <a:cs typeface="Trebuchet MS"/>
              </a:rPr>
              <a:t>disaster </a:t>
            </a:r>
            <a:r>
              <a:rPr sz="3150" b="1" spc="95" dirty="0">
                <a:solidFill>
                  <a:srgbClr val="FFFFFF"/>
                </a:solidFill>
                <a:latin typeface="Trebuchet MS"/>
                <a:cs typeface="Trebuchet MS"/>
              </a:rPr>
              <a:t>management,</a:t>
            </a:r>
            <a:r>
              <a:rPr sz="315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6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solutions.</a:t>
            </a:r>
            <a:endParaRPr sz="3150" dirty="0">
              <a:latin typeface="Trebuchet MS"/>
              <a:cs typeface="Trebuchet MS"/>
            </a:endParaRPr>
          </a:p>
        </p:txBody>
      </p:sp>
      <p:grpSp>
        <p:nvGrpSpPr>
          <p:cNvPr id="19" name="object 2">
            <a:extLst>
              <a:ext uri="{FF2B5EF4-FFF2-40B4-BE49-F238E27FC236}">
                <a16:creationId xmlns:a16="http://schemas.microsoft.com/office/drawing/2014/main" id="{E4C78635-D56A-9B41-FE54-4E64A8649E85}"/>
              </a:ext>
            </a:extLst>
          </p:cNvPr>
          <p:cNvGrpSpPr/>
          <p:nvPr/>
        </p:nvGrpSpPr>
        <p:grpSpPr>
          <a:xfrm>
            <a:off x="0" y="2125298"/>
            <a:ext cx="7801660" cy="8161702"/>
            <a:chOff x="0" y="2125298"/>
            <a:chExt cx="7667625" cy="8058150"/>
          </a:xfrm>
        </p:grpSpPr>
        <p:pic>
          <p:nvPicPr>
            <p:cNvPr id="20" name="object 3">
              <a:extLst>
                <a:ext uri="{FF2B5EF4-FFF2-40B4-BE49-F238E27FC236}">
                  <a16:creationId xmlns:a16="http://schemas.microsoft.com/office/drawing/2014/main" id="{2A13B8C4-FCE3-E457-5A6D-96B7B3B6CDE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944" y="6515135"/>
              <a:ext cx="6029324" cy="2314574"/>
            </a:xfrm>
            <a:prstGeom prst="rect">
              <a:avLst/>
            </a:prstGeom>
          </p:spPr>
        </p:pic>
        <p:pic>
          <p:nvPicPr>
            <p:cNvPr id="21" name="object 4">
              <a:extLst>
                <a:ext uri="{FF2B5EF4-FFF2-40B4-BE49-F238E27FC236}">
                  <a16:creationId xmlns:a16="http://schemas.microsoft.com/office/drawing/2014/main" id="{BA527251-5064-5388-8B8C-5955B7166F1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25298"/>
              <a:ext cx="7667624" cy="8058149"/>
            </a:xfrm>
            <a:prstGeom prst="rect">
              <a:avLst/>
            </a:prstGeom>
          </p:spPr>
        </p:pic>
      </p:grpSp>
      <p:sp>
        <p:nvSpPr>
          <p:cNvPr id="22" name="object 11">
            <a:extLst>
              <a:ext uri="{FF2B5EF4-FFF2-40B4-BE49-F238E27FC236}">
                <a16:creationId xmlns:a16="http://schemas.microsoft.com/office/drawing/2014/main" id="{700442AD-E842-03CD-671B-FFE7E319FFD4}"/>
              </a:ext>
            </a:extLst>
          </p:cNvPr>
          <p:cNvSpPr/>
          <p:nvPr/>
        </p:nvSpPr>
        <p:spPr>
          <a:xfrm>
            <a:off x="8493610" y="6862277"/>
            <a:ext cx="1793390" cy="1756708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8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12">
            <a:extLst>
              <a:ext uri="{FF2B5EF4-FFF2-40B4-BE49-F238E27FC236}">
                <a16:creationId xmlns:a16="http://schemas.microsoft.com/office/drawing/2014/main" id="{19BBC55E-42CA-6CA5-80FE-7C467943323A}"/>
              </a:ext>
            </a:extLst>
          </p:cNvPr>
          <p:cNvSpPr txBox="1"/>
          <p:nvPr/>
        </p:nvSpPr>
        <p:spPr>
          <a:xfrm>
            <a:off x="8892587" y="7232590"/>
            <a:ext cx="10851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0</a:t>
            </a:r>
            <a:r>
              <a:rPr lang="en-US" sz="6000" b="1" spc="180" dirty="0">
                <a:solidFill>
                  <a:srgbClr val="17726D"/>
                </a:solidFill>
                <a:latin typeface="Trebuchet MS"/>
                <a:cs typeface="Trebuchet MS"/>
              </a:rPr>
              <a:t>3</a:t>
            </a:r>
            <a:endParaRPr sz="60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566428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25298"/>
            <a:ext cx="7801660" cy="8161702"/>
            <a:chOff x="0" y="2125298"/>
            <a:chExt cx="7667625" cy="8058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9944" y="6515135"/>
              <a:ext cx="6029324" cy="2314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25298"/>
              <a:ext cx="7667624" cy="8058149"/>
            </a:xfrm>
            <a:prstGeom prst="rect">
              <a:avLst/>
            </a:prstGeom>
          </p:spPr>
        </p:pic>
      </p:grpSp>
      <p:sp>
        <p:nvSpPr>
          <p:cNvPr id="5" name="object 5"/>
          <p:cNvSpPr/>
          <p:nvPr/>
        </p:nvSpPr>
        <p:spPr>
          <a:xfrm>
            <a:off x="7801610" y="0"/>
            <a:ext cx="10486390" cy="10287000"/>
          </a:xfrm>
          <a:custGeom>
            <a:avLst/>
            <a:gdLst/>
            <a:ahLst/>
            <a:cxnLst/>
            <a:rect l="l" t="t" r="r" b="b"/>
            <a:pathLst>
              <a:path w="10486390" h="10248900">
                <a:moveTo>
                  <a:pt x="10486339" y="10248900"/>
                </a:moveTo>
                <a:lnTo>
                  <a:pt x="0" y="10248900"/>
                </a:lnTo>
                <a:lnTo>
                  <a:pt x="0" y="0"/>
                </a:lnTo>
                <a:lnTo>
                  <a:pt x="10486339" y="0"/>
                </a:lnTo>
                <a:lnTo>
                  <a:pt x="10486339" y="10248900"/>
                </a:lnTo>
                <a:close/>
              </a:path>
            </a:pathLst>
          </a:custGeom>
          <a:solidFill>
            <a:srgbClr val="17726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9944" y="2324010"/>
            <a:ext cx="1858645" cy="0"/>
          </a:xfrm>
          <a:custGeom>
            <a:avLst/>
            <a:gdLst/>
            <a:ahLst/>
            <a:cxnLst/>
            <a:rect l="l" t="t" r="r" b="b"/>
            <a:pathLst>
              <a:path w="1858645">
                <a:moveTo>
                  <a:pt x="0" y="0"/>
                </a:moveTo>
                <a:lnTo>
                  <a:pt x="1858299" y="0"/>
                </a:lnTo>
              </a:path>
            </a:pathLst>
          </a:custGeom>
          <a:ln w="76199">
            <a:solidFill>
              <a:srgbClr val="E9E3D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93610" y="595884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5">
                <a:moveTo>
                  <a:pt x="438824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4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698199" y="773779"/>
            <a:ext cx="46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5" dirty="0">
                <a:solidFill>
                  <a:srgbClr val="17726D"/>
                </a:solidFill>
                <a:latin typeface="Trebuchet MS"/>
                <a:cs typeface="Trebuchet MS"/>
              </a:rPr>
              <a:t>01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493610" y="3729079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3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7"/>
                </a:lnTo>
                <a:lnTo>
                  <a:pt x="10121" y="532962"/>
                </a:lnTo>
                <a:lnTo>
                  <a:pt x="2574" y="486639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5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5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9"/>
                </a:lnTo>
                <a:lnTo>
                  <a:pt x="867527" y="532962"/>
                </a:lnTo>
                <a:lnTo>
                  <a:pt x="855277" y="577527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3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68433" y="3906974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02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93610" y="6862277"/>
            <a:ext cx="878205" cy="878205"/>
          </a:xfrm>
          <a:custGeom>
            <a:avLst/>
            <a:gdLst/>
            <a:ahLst/>
            <a:cxnLst/>
            <a:rect l="l" t="t" r="r" b="b"/>
            <a:pathLst>
              <a:path w="878204" h="878204">
                <a:moveTo>
                  <a:pt x="438826" y="877648"/>
                </a:moveTo>
                <a:lnTo>
                  <a:pt x="391009" y="875074"/>
                </a:lnTo>
                <a:lnTo>
                  <a:pt x="344686" y="867527"/>
                </a:lnTo>
                <a:lnTo>
                  <a:pt x="300121" y="855277"/>
                </a:lnTo>
                <a:lnTo>
                  <a:pt x="257584" y="838591"/>
                </a:lnTo>
                <a:lnTo>
                  <a:pt x="217341" y="817736"/>
                </a:lnTo>
                <a:lnTo>
                  <a:pt x="179660" y="792981"/>
                </a:lnTo>
                <a:lnTo>
                  <a:pt x="144809" y="764592"/>
                </a:lnTo>
                <a:lnTo>
                  <a:pt x="113055" y="732839"/>
                </a:lnTo>
                <a:lnTo>
                  <a:pt x="84667" y="697988"/>
                </a:lnTo>
                <a:lnTo>
                  <a:pt x="59912" y="660307"/>
                </a:lnTo>
                <a:lnTo>
                  <a:pt x="39057" y="620064"/>
                </a:lnTo>
                <a:lnTo>
                  <a:pt x="22371" y="577526"/>
                </a:lnTo>
                <a:lnTo>
                  <a:pt x="10121" y="532962"/>
                </a:lnTo>
                <a:lnTo>
                  <a:pt x="2574" y="486638"/>
                </a:lnTo>
                <a:lnTo>
                  <a:pt x="0" y="438821"/>
                </a:lnTo>
                <a:lnTo>
                  <a:pt x="2574" y="391009"/>
                </a:lnTo>
                <a:lnTo>
                  <a:pt x="10121" y="344686"/>
                </a:lnTo>
                <a:lnTo>
                  <a:pt x="22371" y="300122"/>
                </a:lnTo>
                <a:lnTo>
                  <a:pt x="39057" y="257584"/>
                </a:lnTo>
                <a:lnTo>
                  <a:pt x="59912" y="217341"/>
                </a:lnTo>
                <a:lnTo>
                  <a:pt x="84667" y="179660"/>
                </a:lnTo>
                <a:lnTo>
                  <a:pt x="113055" y="144809"/>
                </a:lnTo>
                <a:lnTo>
                  <a:pt x="144809" y="113056"/>
                </a:lnTo>
                <a:lnTo>
                  <a:pt x="179660" y="84667"/>
                </a:lnTo>
                <a:lnTo>
                  <a:pt x="217341" y="59912"/>
                </a:lnTo>
                <a:lnTo>
                  <a:pt x="257584" y="39057"/>
                </a:lnTo>
                <a:lnTo>
                  <a:pt x="300121" y="22371"/>
                </a:lnTo>
                <a:lnTo>
                  <a:pt x="344686" y="10121"/>
                </a:lnTo>
                <a:lnTo>
                  <a:pt x="391009" y="2574"/>
                </a:lnTo>
                <a:lnTo>
                  <a:pt x="438824" y="0"/>
                </a:lnTo>
                <a:lnTo>
                  <a:pt x="486638" y="2574"/>
                </a:lnTo>
                <a:lnTo>
                  <a:pt x="532962" y="10121"/>
                </a:lnTo>
                <a:lnTo>
                  <a:pt x="577526" y="22371"/>
                </a:lnTo>
                <a:lnTo>
                  <a:pt x="620064" y="39057"/>
                </a:lnTo>
                <a:lnTo>
                  <a:pt x="660307" y="59912"/>
                </a:lnTo>
                <a:lnTo>
                  <a:pt x="697988" y="84667"/>
                </a:lnTo>
                <a:lnTo>
                  <a:pt x="732839" y="113056"/>
                </a:lnTo>
                <a:lnTo>
                  <a:pt x="764592" y="144809"/>
                </a:lnTo>
                <a:lnTo>
                  <a:pt x="792981" y="179660"/>
                </a:lnTo>
                <a:lnTo>
                  <a:pt x="817736" y="217341"/>
                </a:lnTo>
                <a:lnTo>
                  <a:pt x="838590" y="257584"/>
                </a:lnTo>
                <a:lnTo>
                  <a:pt x="855277" y="300122"/>
                </a:lnTo>
                <a:lnTo>
                  <a:pt x="867527" y="344686"/>
                </a:lnTo>
                <a:lnTo>
                  <a:pt x="875073" y="391009"/>
                </a:lnTo>
                <a:lnTo>
                  <a:pt x="877648" y="438824"/>
                </a:lnTo>
                <a:lnTo>
                  <a:pt x="875073" y="486638"/>
                </a:lnTo>
                <a:lnTo>
                  <a:pt x="867527" y="532962"/>
                </a:lnTo>
                <a:lnTo>
                  <a:pt x="855277" y="577526"/>
                </a:lnTo>
                <a:lnTo>
                  <a:pt x="838590" y="620064"/>
                </a:lnTo>
                <a:lnTo>
                  <a:pt x="817736" y="660307"/>
                </a:lnTo>
                <a:lnTo>
                  <a:pt x="792981" y="697988"/>
                </a:lnTo>
                <a:lnTo>
                  <a:pt x="764592" y="732839"/>
                </a:lnTo>
                <a:lnTo>
                  <a:pt x="732839" y="764592"/>
                </a:lnTo>
                <a:lnTo>
                  <a:pt x="697988" y="792981"/>
                </a:lnTo>
                <a:lnTo>
                  <a:pt x="660307" y="817736"/>
                </a:lnTo>
                <a:lnTo>
                  <a:pt x="620064" y="838591"/>
                </a:lnTo>
                <a:lnTo>
                  <a:pt x="577526" y="855277"/>
                </a:lnTo>
                <a:lnTo>
                  <a:pt x="532962" y="867527"/>
                </a:lnTo>
                <a:lnTo>
                  <a:pt x="486638" y="875074"/>
                </a:lnTo>
                <a:lnTo>
                  <a:pt x="438826" y="877648"/>
                </a:lnTo>
                <a:close/>
              </a:path>
            </a:pathLst>
          </a:custGeom>
          <a:solidFill>
            <a:srgbClr val="E9E3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68433" y="7040172"/>
            <a:ext cx="52768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0</a:t>
            </a:r>
            <a:r>
              <a:rPr lang="en-US" sz="3000" b="1" spc="180" dirty="0">
                <a:solidFill>
                  <a:srgbClr val="17726D"/>
                </a:solidFill>
                <a:latin typeface="Trebuchet MS"/>
                <a:cs typeface="Trebuchet MS"/>
              </a:rPr>
              <a:t>3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pc="484" dirty="0">
                <a:solidFill>
                  <a:srgbClr val="17726D"/>
                </a:solidFill>
                <a:latin typeface="Trebuchet MS"/>
                <a:cs typeface="Trebuchet MS"/>
              </a:rPr>
              <a:t>SOLUTIONS</a:t>
            </a: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400" b="0" spc="-45" dirty="0">
                <a:solidFill>
                  <a:srgbClr val="000000"/>
                </a:solidFill>
                <a:latin typeface="Arial Black"/>
                <a:cs typeface="Arial Black"/>
              </a:rPr>
              <a:t>SOLUTIONS</a:t>
            </a:r>
            <a:r>
              <a:rPr sz="2400" b="0" spc="-7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dirty="0">
                <a:solidFill>
                  <a:srgbClr val="000000"/>
                </a:solidFill>
                <a:latin typeface="Arial Black"/>
                <a:cs typeface="Arial Black"/>
              </a:rPr>
              <a:t>OF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14" dirty="0">
                <a:solidFill>
                  <a:srgbClr val="000000"/>
                </a:solidFill>
                <a:latin typeface="Arial Black"/>
                <a:cs typeface="Arial Black"/>
              </a:rPr>
              <a:t>THE</a:t>
            </a:r>
            <a:r>
              <a:rPr sz="2400" b="0" spc="-6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z="2400" b="0" spc="-10" dirty="0">
                <a:solidFill>
                  <a:srgbClr val="000000"/>
                </a:solidFill>
                <a:latin typeface="Arial Black"/>
                <a:cs typeface="Arial Black"/>
              </a:rPr>
              <a:t>PROBLEMS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66655" y="798311"/>
            <a:ext cx="8526780" cy="1588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700">
              <a:lnSpc>
                <a:spcPct val="128899"/>
              </a:lnSpc>
              <a:spcBef>
                <a:spcPts val="95"/>
              </a:spcBef>
              <a:buSzPct val="92452"/>
              <a:buFont typeface="Georgia"/>
              <a:buChar char="•"/>
              <a:tabLst>
                <a:tab pos="139700" algn="l"/>
              </a:tabLst>
            </a:pPr>
            <a:r>
              <a:rPr sz="2650" spc="-155" dirty="0">
                <a:solidFill>
                  <a:srgbClr val="FFFFFF"/>
                </a:solidFill>
                <a:latin typeface="Arial Black"/>
                <a:cs typeface="Arial Black"/>
              </a:rPr>
              <a:t>	UPKRITIrevolutionizes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10" dirty="0">
                <a:solidFill>
                  <a:srgbClr val="FFFFFF"/>
                </a:solidFill>
                <a:latin typeface="Arial Black"/>
                <a:cs typeface="Arial Black"/>
              </a:rPr>
              <a:t>disaster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20" dirty="0">
                <a:solidFill>
                  <a:srgbClr val="FFFFFF"/>
                </a:solidFill>
                <a:latin typeface="Arial Black"/>
                <a:cs typeface="Arial Black"/>
              </a:rPr>
              <a:t>response</a:t>
            </a:r>
            <a:r>
              <a:rPr sz="265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dirty="0">
                <a:solidFill>
                  <a:srgbClr val="FFFFFF"/>
                </a:solidFill>
                <a:latin typeface="Arial Black"/>
                <a:cs typeface="Arial Black"/>
              </a:rPr>
              <a:t>with</a:t>
            </a:r>
            <a:r>
              <a:rPr sz="2650" spc="-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25" dirty="0">
                <a:solidFill>
                  <a:srgbClr val="FFFFFF"/>
                </a:solidFill>
                <a:latin typeface="Arial Black"/>
                <a:cs typeface="Arial Black"/>
              </a:rPr>
              <a:t>its </a:t>
            </a:r>
            <a:r>
              <a:rPr sz="2650" spc="-150" dirty="0">
                <a:solidFill>
                  <a:srgbClr val="FFFFFF"/>
                </a:solidFill>
                <a:latin typeface="Arial Black"/>
                <a:cs typeface="Arial Black"/>
              </a:rPr>
              <a:t>hexacopter</a:t>
            </a:r>
            <a:r>
              <a:rPr sz="2650" spc="-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30" dirty="0">
                <a:solidFill>
                  <a:srgbClr val="FFFFFF"/>
                </a:solidFill>
                <a:latin typeface="Arial Black"/>
                <a:cs typeface="Arial Black"/>
              </a:rPr>
              <a:t>technology</a:t>
            </a:r>
            <a:endParaRPr sz="2650" dirty="0">
              <a:latin typeface="Arial Black"/>
              <a:cs typeface="Arial Black"/>
            </a:endParaRPr>
          </a:p>
          <a:p>
            <a:pPr marL="139065" indent="-136525">
              <a:lnSpc>
                <a:spcPct val="100000"/>
              </a:lnSpc>
              <a:spcBef>
                <a:spcPts val="919"/>
              </a:spcBef>
              <a:buSzPct val="69811"/>
              <a:buChar char="•"/>
              <a:tabLst>
                <a:tab pos="139065" algn="l"/>
              </a:tabLst>
            </a:pPr>
            <a:r>
              <a:rPr sz="2650" spc="-85" dirty="0">
                <a:solidFill>
                  <a:srgbClr val="FFFFFF"/>
                </a:solidFill>
                <a:latin typeface="Arial Black"/>
                <a:cs typeface="Arial Black"/>
              </a:rPr>
              <a:t>Offering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real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0" dirty="0">
                <a:solidFill>
                  <a:srgbClr val="FFFFFF"/>
                </a:solidFill>
                <a:latin typeface="Arial Black"/>
                <a:cs typeface="Arial Black"/>
              </a:rPr>
              <a:t>time</a:t>
            </a:r>
            <a:r>
              <a:rPr sz="265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105" dirty="0">
                <a:solidFill>
                  <a:srgbClr val="FFFFFF"/>
                </a:solidFill>
                <a:latin typeface="Arial Black"/>
                <a:cs typeface="Arial Black"/>
              </a:rPr>
              <a:t>situational</a:t>
            </a:r>
            <a:r>
              <a:rPr sz="2650" spc="-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50" spc="-40" dirty="0">
                <a:solidFill>
                  <a:srgbClr val="FFFFFF"/>
                </a:solidFill>
                <a:latin typeface="Arial Black"/>
                <a:cs typeface="Arial Black"/>
              </a:rPr>
              <a:t>awareness</a:t>
            </a:r>
            <a:endParaRPr sz="2650" dirty="0">
              <a:latin typeface="Arial Black"/>
              <a:cs typeface="Arial Black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99779" y="3700208"/>
            <a:ext cx="8601075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27910" algn="l"/>
                <a:tab pos="3892550" algn="l"/>
                <a:tab pos="4970145" algn="l"/>
                <a:tab pos="6530340" algn="l"/>
              </a:tabLst>
            </a:pPr>
            <a:r>
              <a:rPr sz="2700" spc="-10" dirty="0">
                <a:solidFill>
                  <a:srgbClr val="FFFFFF"/>
                </a:solidFill>
                <a:latin typeface="Georgia"/>
                <a:cs typeface="Georgia"/>
              </a:rPr>
              <a:t>.•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Enhanced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search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rescue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capabilities,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866824" y="4758708"/>
            <a:ext cx="1433830" cy="4362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700" spc="-145" dirty="0">
                <a:solidFill>
                  <a:srgbClr val="FFFFFF"/>
                </a:solidFill>
                <a:latin typeface="Arial Black"/>
                <a:cs typeface="Arial Black"/>
              </a:rPr>
              <a:t>supplies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699779" y="4110656"/>
            <a:ext cx="6898005" cy="1613535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700" spc="-140" dirty="0">
                <a:solidFill>
                  <a:srgbClr val="FFFFFF"/>
                </a:solidFill>
                <a:latin typeface="Arial Black"/>
                <a:cs typeface="Arial Black"/>
              </a:rPr>
              <a:t>adaptive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sensor, </a:t>
            </a:r>
            <a:r>
              <a:rPr sz="2700" spc="-265" dirty="0">
                <a:solidFill>
                  <a:srgbClr val="FFFFFF"/>
                </a:solidFill>
                <a:latin typeface="Arial Black"/>
                <a:cs typeface="Arial Black"/>
              </a:rPr>
              <a:t>gas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60" dirty="0">
                <a:solidFill>
                  <a:srgbClr val="FFFFFF"/>
                </a:solidFill>
                <a:latin typeface="Arial Black"/>
                <a:cs typeface="Arial Black"/>
              </a:rPr>
              <a:t>leak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155" dirty="0">
                <a:solidFill>
                  <a:srgbClr val="FFFFFF"/>
                </a:solidFill>
                <a:latin typeface="Arial Black"/>
                <a:cs typeface="Arial Black"/>
              </a:rPr>
              <a:t>detection</a:t>
            </a:r>
            <a:r>
              <a:rPr sz="27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700" spc="-50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endParaRPr sz="2700">
              <a:latin typeface="Arial Black"/>
              <a:cs typeface="Arial Black"/>
            </a:endParaRPr>
          </a:p>
          <a:p>
            <a:pPr marL="12700" marR="5080" indent="-12065">
              <a:lnSpc>
                <a:spcPct val="128600"/>
              </a:lnSpc>
              <a:spcBef>
                <a:spcPts val="5"/>
              </a:spcBef>
              <a:buSzPct val="74074"/>
              <a:buChar char="•"/>
              <a:tabLst>
                <a:tab pos="140335" algn="l"/>
                <a:tab pos="1873250" algn="l"/>
                <a:tab pos="2616835" algn="l"/>
                <a:tab pos="4409440" algn="l"/>
                <a:tab pos="5351780" algn="l"/>
              </a:tabLst>
            </a:pP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	Detailed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3D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mapping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25" dirty="0">
                <a:solidFill>
                  <a:srgbClr val="FFFFFF"/>
                </a:solidFill>
                <a:latin typeface="Arial Black"/>
                <a:cs typeface="Arial Black"/>
              </a:rPr>
              <a:t>and</a:t>
            </a:r>
            <a:r>
              <a:rPr sz="2700" dirty="0">
                <a:solidFill>
                  <a:srgbClr val="FFFFFF"/>
                </a:solidFill>
                <a:latin typeface="Arial Black"/>
                <a:cs typeface="Arial Black"/>
              </a:rPr>
              <a:t>	</a:t>
            </a:r>
            <a:r>
              <a:rPr sz="2700" spc="-170" dirty="0">
                <a:solidFill>
                  <a:srgbClr val="FFFFFF"/>
                </a:solidFill>
                <a:latin typeface="Arial Black"/>
                <a:cs typeface="Arial Black"/>
              </a:rPr>
              <a:t>essential </a:t>
            </a:r>
            <a:r>
              <a:rPr sz="2700" spc="-10" dirty="0">
                <a:solidFill>
                  <a:srgbClr val="FFFFFF"/>
                </a:solidFill>
                <a:latin typeface="Arial Black"/>
                <a:cs typeface="Arial Black"/>
              </a:rPr>
              <a:t>delivery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492706" y="6744600"/>
            <a:ext cx="729551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0160">
              <a:lnSpc>
                <a:spcPct val="116300"/>
              </a:lnSpc>
              <a:spcBef>
                <a:spcPts val="95"/>
              </a:spcBef>
              <a:buSzPct val="85714"/>
              <a:buChar char="•"/>
              <a:tabLst>
                <a:tab pos="194310" algn="l"/>
              </a:tabLst>
            </a:pPr>
            <a:r>
              <a:rPr sz="3150" b="1" spc="-10" dirty="0">
                <a:solidFill>
                  <a:srgbClr val="FFFFFF"/>
                </a:solidFill>
                <a:latin typeface="Trebuchet MS"/>
                <a:cs typeface="Trebuchet MS"/>
              </a:rPr>
              <a:t>	It’s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4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65" dirty="0">
                <a:solidFill>
                  <a:srgbClr val="FFFFFF"/>
                </a:solidFill>
                <a:latin typeface="Trebuchet MS"/>
                <a:cs typeface="Trebuchet MS"/>
              </a:rPr>
              <a:t>innovative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leap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150" b="1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20" dirty="0">
                <a:solidFill>
                  <a:srgbClr val="FFFFFF"/>
                </a:solidFill>
                <a:latin typeface="Trebuchet MS"/>
                <a:cs typeface="Trebuchet MS"/>
              </a:rPr>
              <a:t>disaster </a:t>
            </a:r>
            <a:r>
              <a:rPr sz="3150" b="1" spc="95" dirty="0">
                <a:solidFill>
                  <a:srgbClr val="FFFFFF"/>
                </a:solidFill>
                <a:latin typeface="Trebuchet MS"/>
                <a:cs typeface="Trebuchet MS"/>
              </a:rPr>
              <a:t>management,</a:t>
            </a:r>
            <a:r>
              <a:rPr sz="315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05" dirty="0">
                <a:solidFill>
                  <a:srgbClr val="FFFFFF"/>
                </a:solidFill>
                <a:latin typeface="Trebuchet MS"/>
                <a:cs typeface="Trebuchet MS"/>
              </a:rPr>
              <a:t>providing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dirty="0">
                <a:solidFill>
                  <a:srgbClr val="FFFFFF"/>
                </a:solidFill>
                <a:latin typeface="Trebuchet MS"/>
                <a:cs typeface="Trebuchet MS"/>
              </a:rPr>
              <a:t>efficient</a:t>
            </a:r>
            <a:r>
              <a:rPr sz="3150" b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10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effective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160" dirty="0">
                <a:solidFill>
                  <a:srgbClr val="FFFFFF"/>
                </a:solidFill>
                <a:latin typeface="Trebuchet MS"/>
                <a:cs typeface="Trebuchet MS"/>
              </a:rPr>
              <a:t>response</a:t>
            </a:r>
            <a:r>
              <a:rPr sz="31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150" b="1" spc="70" dirty="0">
                <a:solidFill>
                  <a:srgbClr val="FFFFFF"/>
                </a:solidFill>
                <a:latin typeface="Trebuchet MS"/>
                <a:cs typeface="Trebuchet MS"/>
              </a:rPr>
              <a:t>solutions.</a:t>
            </a:r>
            <a:endParaRPr sz="315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63525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39" y="419100"/>
            <a:ext cx="9865561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800" spc="509" dirty="0">
                <a:solidFill>
                  <a:srgbClr val="17726D"/>
                </a:solidFill>
                <a:latin typeface="Sitka Display Semibold" pitchFamily="2" charset="0"/>
                <a:cs typeface="Trebuchet MS"/>
              </a:rPr>
              <a:t>INTRODUCTION</a:t>
            </a:r>
            <a:endParaRPr sz="8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55041" y="-1104900"/>
            <a:ext cx="137160" cy="914400"/>
          </a:xfrm>
          <a:custGeom>
            <a:avLst/>
            <a:gdLst/>
            <a:ahLst/>
            <a:cxnLst/>
            <a:rect l="l" t="t" r="r" b="b"/>
            <a:pathLst>
              <a:path w="5014594" h="10283190">
                <a:moveTo>
                  <a:pt x="5014165" y="10282956"/>
                </a:moveTo>
                <a:lnTo>
                  <a:pt x="0" y="10282956"/>
                </a:lnTo>
                <a:lnTo>
                  <a:pt x="0" y="0"/>
                </a:lnTo>
                <a:lnTo>
                  <a:pt x="5014165" y="0"/>
                </a:lnTo>
                <a:lnTo>
                  <a:pt x="5014165" y="1028295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60F1E-36A8-09D4-17B7-C0BBE102878D}"/>
              </a:ext>
            </a:extLst>
          </p:cNvPr>
          <p:cNvSpPr txBox="1"/>
          <p:nvPr/>
        </p:nvSpPr>
        <p:spPr>
          <a:xfrm>
            <a:off x="19004280" y="2628900"/>
            <a:ext cx="13609320" cy="346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3200" dirty="0">
                <a:latin typeface="Cooper Black" panose="0208090404030B020404" pitchFamily="18" charset="0"/>
                <a:cs typeface="Trebuchet MS"/>
              </a:rPr>
              <a:t>Learn from disasters like the 2011 Japan earthquake and tsunami, earthquakes in Japan, Nepal, Mexico, and Indonesia, and floods in India.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- "UPKRITI" drone initiative aims to save lives, reduce damage, and improve emergency response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.- Inspired by real-world impact, it contributes to creating a safer and more resilient society.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19D9B-7262-378A-088A-7B82AE8E4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0" y="7124700"/>
            <a:ext cx="1447800" cy="2873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439" y="419100"/>
            <a:ext cx="9865561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800" spc="509" dirty="0">
                <a:solidFill>
                  <a:srgbClr val="17726D"/>
                </a:solidFill>
                <a:latin typeface="Sitka Display Semibold" pitchFamily="2" charset="0"/>
                <a:cs typeface="Trebuchet MS"/>
              </a:rPr>
              <a:t>INTRODUCTION</a:t>
            </a:r>
            <a:endParaRPr sz="8800" dirty="0">
              <a:latin typeface="Sitka Display Semibold" pitchFamily="2" charset="0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655041" y="-1104900"/>
            <a:ext cx="137160" cy="914400"/>
          </a:xfrm>
          <a:custGeom>
            <a:avLst/>
            <a:gdLst/>
            <a:ahLst/>
            <a:cxnLst/>
            <a:rect l="l" t="t" r="r" b="b"/>
            <a:pathLst>
              <a:path w="5014594" h="10283190">
                <a:moveTo>
                  <a:pt x="5014165" y="10282956"/>
                </a:moveTo>
                <a:lnTo>
                  <a:pt x="0" y="10282956"/>
                </a:lnTo>
                <a:lnTo>
                  <a:pt x="0" y="0"/>
                </a:lnTo>
                <a:lnTo>
                  <a:pt x="5014165" y="0"/>
                </a:lnTo>
                <a:lnTo>
                  <a:pt x="5014165" y="10282956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60F1E-36A8-09D4-17B7-C0BBE102878D}"/>
              </a:ext>
            </a:extLst>
          </p:cNvPr>
          <p:cNvSpPr txBox="1"/>
          <p:nvPr/>
        </p:nvSpPr>
        <p:spPr>
          <a:xfrm>
            <a:off x="76200" y="2628900"/>
            <a:ext cx="13914120" cy="346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1800" dirty="0">
                <a:latin typeface="Trebuchet MS"/>
                <a:cs typeface="Trebuchet MS"/>
              </a:rPr>
              <a:t> </a:t>
            </a:r>
            <a:r>
              <a:rPr lang="en-US" sz="3200" dirty="0">
                <a:latin typeface="Cooper Black" panose="0208090404030B020404" pitchFamily="18" charset="0"/>
                <a:cs typeface="Trebuchet MS"/>
              </a:rPr>
              <a:t>Learn from disasters like the 2011 Japan earthquake and tsunami, earthquakes in Japan, Nepal, Mexico, and Indonesia, and floods in India.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- "UPKRITI" drone initiative aims to save lives, reduce damage, and improve emergency response</a:t>
            </a:r>
          </a:p>
          <a:p>
            <a:pPr marL="12065" marR="5080" algn="l">
              <a:lnSpc>
                <a:spcPts val="3450"/>
              </a:lnSpc>
              <a:spcBef>
                <a:spcPts val="850"/>
              </a:spcBef>
              <a:tabLst>
                <a:tab pos="4933950" algn="l"/>
                <a:tab pos="7195820" algn="l"/>
                <a:tab pos="10918190" algn="l"/>
              </a:tabLst>
            </a:pPr>
            <a:r>
              <a:rPr lang="en-US" sz="3200" dirty="0">
                <a:latin typeface="Cooper Black" panose="0208090404030B020404" pitchFamily="18" charset="0"/>
                <a:cs typeface="Trebuchet MS"/>
              </a:rPr>
              <a:t>.- Inspired by real-world impact, it contributes to creating a safer and more resilient society.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BA19D9B-7262-378A-088A-7B82AE8E42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9600" y="7124700"/>
            <a:ext cx="1447800" cy="287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64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2181</Words>
  <Application>Microsoft Office PowerPoint</Application>
  <PresentationFormat>Custom</PresentationFormat>
  <Paragraphs>266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Arial Black</vt:lpstr>
      <vt:lpstr>Calibri</vt:lpstr>
      <vt:lpstr>Cooper Black</vt:lpstr>
      <vt:lpstr>Georgia</vt:lpstr>
      <vt:lpstr>Sitka Display Semibold</vt:lpstr>
      <vt:lpstr>Trebuchet MS</vt:lpstr>
      <vt:lpstr>Verdana</vt:lpstr>
      <vt:lpstr>Office Theme</vt:lpstr>
      <vt:lpstr>DRONE DISASTER MANAGMENT</vt:lpstr>
      <vt:lpstr>TABLE OF CONTENT</vt:lpstr>
      <vt:lpstr>PROBLEMS</vt:lpstr>
      <vt:lpstr>SOLUTIONS SOLUTIONS OF THE PROBLEMS</vt:lpstr>
      <vt:lpstr>SOLUTIONS SOLUTIONS OF THE PROBLEMS</vt:lpstr>
      <vt:lpstr>SOLUTIONS SOLUTIONS OF THE PROBLEMS</vt:lpstr>
      <vt:lpstr>SOLUTIONS SOLUTIONS OF THE PROBLEMS</vt:lpstr>
      <vt:lpstr>INTRODUCTION</vt:lpstr>
      <vt:lpstr>INTRODUCTION</vt:lpstr>
      <vt:lpstr>INTRODUCTION</vt:lpstr>
      <vt:lpstr>MARKET ANALYSIS</vt:lpstr>
      <vt:lpstr>MARKET ANALYSIS</vt:lpstr>
      <vt:lpstr>MARKET ANALYSIS</vt:lpstr>
      <vt:lpstr>MARKET ANALYSIS</vt:lpstr>
      <vt:lpstr>MARKET ANALYSIS</vt:lpstr>
      <vt:lpstr>MARKET ANALYSIS</vt:lpstr>
      <vt:lpstr>PowerPoint Presentation</vt:lpstr>
      <vt:lpstr>PowerPoint Presentation</vt:lpstr>
      <vt:lpstr>STATISTIC</vt:lpstr>
      <vt:lpstr>STATISTIC</vt:lpstr>
      <vt:lpstr>STATISTIC</vt:lpstr>
      <vt:lpstr>COMPETITIVE ANALYSIS</vt:lpstr>
      <vt:lpstr>COMPETITIVE ANALYSIS</vt:lpstr>
      <vt:lpstr>COMPETITIVE ANALYSIS</vt:lpstr>
      <vt:lpstr>COMPETITIVE ANALYSIS</vt:lpstr>
      <vt:lpstr>COMPETITIVE ANALYSIS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DRONE DISASTER</dc:title>
  <dc:creator>Aastha Singh</dc:creator>
  <cp:keywords>DAF7Wmph9RQ,BAFy_093JbI</cp:keywords>
  <cp:lastModifiedBy>Abhishek Singh</cp:lastModifiedBy>
  <cp:revision>4</cp:revision>
  <dcterms:created xsi:type="dcterms:W3CDTF">2024-01-30T16:22:49Z</dcterms:created>
  <dcterms:modified xsi:type="dcterms:W3CDTF">2024-02-02T12:26:25Z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2024-01-30T00:00:00Z</vt:filetime>
  </property>
  <property fmtid="{D5CDD505-2E9C-101B-9397-08002B2CF9AE}" pid="3" name="Creator">
    <vt:lpwstr>Canva</vt:lpwstr>
  </property>
  <property fmtid="{D5CDD505-2E9C-101B-9397-08002B2CF9AE}" pid="4" name="LastSaved">
    <vt:filetime>2024-01-30T00:00:00Z</vt:filetime>
  </property>
  <property fmtid="{D5CDD505-2E9C-101B-9397-08002B2CF9AE}" pid="5" name="Producer">
    <vt:lpwstr>Canva</vt:lpwstr>
  </property>
</Properties>
</file>