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3BBFF-77C1-4BF1-A3B2-2505841100BA}" type="datetimeFigureOut">
              <a:rPr lang="en-US" dirty="0"/>
              <a:t>12/2/2024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93879-1153-42D3-8EC7-7A3CC94658D3}" type="datetimeFigureOut">
              <a:rPr lang="en-US" dirty="0"/>
              <a:t>12/2/2024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E1496-D8B1-4FDC-98A5-AD2561A2EE12}" type="datetimeFigureOut">
              <a:rPr lang="en-US" dirty="0"/>
              <a:t>12/2/2024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D3855-5B08-4570-810C-DE4498675D2C}" type="datetimeFigureOut">
              <a:rPr lang="en-US" dirty="0"/>
              <a:t>12/2/2024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C1B1A-3400-4A09-B018-5620D6ADA4AF}" type="datetimeFigureOut">
              <a:rPr lang="en-US" dirty="0"/>
              <a:t>12/2/2024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EE65E-8B04-4250-B4A9-5C65F355F1A2}" type="datetimeFigureOut">
              <a:rPr lang="en-US" dirty="0"/>
              <a:t>12/2/2024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5881F-8E44-4F15-AB98-80B7869E49CA}" type="datetimeFigureOut">
              <a:rPr lang="en-US" dirty="0"/>
              <a:t>12/2/2024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D2069-43FA-49C5-9F0E-58E1EB237AEF}" type="datetimeFigureOut">
              <a:rPr lang="en-US" dirty="0"/>
              <a:t>12/2/2024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C05854CA-19F4-4771-B6A2-DA5C0742B220}" type="datetimeFigureOut">
              <a:rPr lang="en-US" dirty="0"/>
              <a:t>12/2/2024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D2BB1-BB31-4EB8-A961-18800A74EAA8}" type="datetimeFigureOut">
              <a:rPr lang="en-US" dirty="0"/>
              <a:t>12/2/2024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0B886-74BB-4D5E-9EA9-584482FE40E6}" type="datetimeFigureOut">
              <a:rPr lang="en-US" dirty="0"/>
              <a:t>12/2/2024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4CCD1-3502-4C30-947C-75FC88992007}" type="datetimeFigureOut">
              <a:rPr lang="en-US" dirty="0"/>
              <a:t>12/2/2024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B797A-E8AF-4231-9C64-308C5BB9ED3E}" type="datetimeFigureOut">
              <a:rPr lang="en-US" dirty="0"/>
              <a:t>12/2/2024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24146-07E2-48CA-8629-5887ED47FCDB}" type="datetimeFigureOut">
              <a:rPr lang="en-US" dirty="0"/>
              <a:t>12/2/2024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7E718-B4F0-433E-A285-0013249184C0}" type="datetimeFigureOut">
              <a:rPr lang="en-US" dirty="0"/>
              <a:t>12/2/2024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E44C4-3D72-4D6E-86A4-F5491DC49E6D}" type="datetimeFigureOut">
              <a:rPr lang="en-US" dirty="0"/>
              <a:t>12/2/2024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8EA14-E6AC-4B59-973C-7A06B0EDE3E3}" type="datetimeFigureOut">
              <a:rPr lang="en-US" dirty="0"/>
              <a:t>12/2/2024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BB3B3F-C0CE-47CB-BCED-F49A710726FF}" type="datetimeFigureOut">
              <a:rPr lang="en-US" dirty="0"/>
              <a:t>12/2/2024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618741" y="2485515"/>
            <a:ext cx="10592924" cy="1373070"/>
          </a:xfrm>
        </p:spPr>
        <p:txBody>
          <a:bodyPr/>
          <a:lstStyle/>
          <a:p>
            <a:r>
              <a:rPr lang="en-US" dirty="0"/>
              <a:t>COMMENT TOXICITY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Deep Learning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276920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818" y="805481"/>
            <a:ext cx="12344400" cy="958006"/>
          </a:xfrm>
        </p:spPr>
        <p:txBody>
          <a:bodyPr>
            <a:normAutofit/>
          </a:bodyPr>
          <a:lstStyle/>
          <a:p>
            <a:r>
              <a:rPr lang="en-US" dirty="0"/>
              <a:t>Evaluating Model Performance with Classification  Metrics</a:t>
            </a:r>
            <a:endParaRPr lang="en-IN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722545" y="2261131"/>
            <a:ext cx="10878808" cy="37805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Generate Predictions: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Model predicts probabilities 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y_pred_proba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 and converts them to binary outcomes 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y_pred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 using a 0.5 threshold.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Create Classification Report: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Computes precision, recall, and F1-score for each class using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classification_report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Convert to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DataFrame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Transforms the report into a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DataFrame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easier visualization.</a:t>
            </a:r>
          </a:p>
          <a:p>
            <a:pPr marR="0" lvl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Filter Metrics: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Excludes overall metrics (e.g., accuracy) to focus on individual class performance.</a:t>
            </a:r>
          </a:p>
          <a:p>
            <a:pPr marR="0" lvl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Visualize with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Heatmap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Plots a color-coded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Seaborn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heatmap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of precision, recall, and F1-score for each class.</a:t>
            </a:r>
          </a:p>
          <a:p>
            <a:pPr marR="0" lvl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Purpose: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Quickly assess model strengths, weaknesses, and areas for improvement. </a:t>
            </a:r>
          </a:p>
        </p:txBody>
      </p:sp>
    </p:spTree>
    <p:extLst>
      <p:ext uri="{BB962C8B-B14F-4D97-AF65-F5344CB8AC3E}">
        <p14:creationId xmlns:p14="http://schemas.microsoft.com/office/powerpoint/2010/main" val="2679261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TEAM MEMBERS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8333" y="2624256"/>
            <a:ext cx="9613861" cy="359931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                          Abhinav Suresh(22cs002)</a:t>
            </a:r>
          </a:p>
          <a:p>
            <a:pPr marL="0" indent="0">
              <a:buNone/>
            </a:pPr>
            <a:r>
              <a:rPr lang="en-US" dirty="0"/>
              <a:t>		       Abhishek Subi(22cs003)</a:t>
            </a:r>
          </a:p>
          <a:p>
            <a:pPr marL="0" indent="0">
              <a:buNone/>
            </a:pPr>
            <a:r>
              <a:rPr lang="en-US" dirty="0"/>
              <a:t>	                 Asma Rincy A(22cs009)</a:t>
            </a:r>
          </a:p>
          <a:p>
            <a:pPr marL="0" indent="0">
              <a:buNone/>
            </a:pPr>
            <a:r>
              <a:rPr lang="en-US" dirty="0"/>
              <a:t>		       Dhana Sree V(22cs019)</a:t>
            </a:r>
          </a:p>
          <a:p>
            <a:pPr marL="0" indent="0">
              <a:buNone/>
            </a:pPr>
            <a:r>
              <a:rPr lang="en-US" dirty="0"/>
              <a:t>		       </a:t>
            </a:r>
            <a:r>
              <a:rPr lang="en-US" dirty="0" err="1"/>
              <a:t>Nitharshana</a:t>
            </a:r>
            <a:r>
              <a:rPr lang="en-US" dirty="0"/>
              <a:t> R(22cs058)</a:t>
            </a:r>
          </a:p>
          <a:p>
            <a:pPr marL="0" indent="0">
              <a:buNone/>
            </a:pPr>
            <a:r>
              <a:rPr lang="en-IN" dirty="0"/>
              <a:t>            </a:t>
            </a:r>
          </a:p>
        </p:txBody>
      </p:sp>
    </p:spTree>
    <p:extLst>
      <p:ext uri="{BB962C8B-B14F-4D97-AF65-F5344CB8AC3E}">
        <p14:creationId xmlns:p14="http://schemas.microsoft.com/office/powerpoint/2010/main" val="2231644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Need for Comment Toxicity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7887" y="2336872"/>
            <a:ext cx="10671302" cy="3972487"/>
          </a:xfrm>
        </p:spPr>
        <p:txBody>
          <a:bodyPr>
            <a:normAutofit fontScale="92500"/>
          </a:bodyPr>
          <a:lstStyle/>
          <a:p>
            <a:pPr algn="just" fontAlgn="base">
              <a:buClr>
                <a:schemeClr val="bg1">
                  <a:lumMod val="95000"/>
                  <a:lumOff val="5000"/>
                </a:schemeClr>
              </a:buClr>
              <a:buFont typeface="Wingdings" panose="05000000000000000000" pitchFamily="2" charset="2"/>
              <a:buChar char="§"/>
            </a:pPr>
            <a:r>
              <a:rPr lang="en-US" dirty="0"/>
              <a:t>Protecting Users: Identifying and filtering out toxic comments protects users from harassment, bullying, hate speech, and other forms of online abuse.</a:t>
            </a:r>
          </a:p>
          <a:p>
            <a:pPr algn="just" fontAlgn="base">
              <a:buClr>
                <a:schemeClr val="bg1">
                  <a:lumMod val="95000"/>
                  <a:lumOff val="5000"/>
                </a:schemeClr>
              </a:buClr>
              <a:buFont typeface="Wingdings" panose="05000000000000000000" pitchFamily="2" charset="2"/>
              <a:buChar char="§"/>
            </a:pPr>
            <a:r>
              <a:rPr lang="en-US" dirty="0"/>
              <a:t>Maintaining Civility: It promotes civil discourse and constructive interactions by deterring toxic behavior and encouraging respectful communication.</a:t>
            </a:r>
          </a:p>
          <a:p>
            <a:pPr algn="just" fontAlgn="base">
              <a:buClr>
                <a:schemeClr val="bg1">
                  <a:lumMod val="95000"/>
                  <a:lumOff val="5000"/>
                </a:schemeClr>
              </a:buClr>
              <a:buFont typeface="Wingdings" panose="05000000000000000000" pitchFamily="2" charset="2"/>
              <a:buChar char="§"/>
            </a:pPr>
            <a:r>
              <a:rPr lang="en-US" dirty="0"/>
              <a:t>Enhancing User Experience: Creating a positive online experience fosters user engagement, trust, and loyalty, leading to a vibrant and inclusive community.</a:t>
            </a:r>
          </a:p>
          <a:p>
            <a:pPr algn="just" fontAlgn="base">
              <a:buClr>
                <a:schemeClr val="bg1">
                  <a:lumMod val="95000"/>
                  <a:lumOff val="5000"/>
                </a:schemeClr>
              </a:buClr>
              <a:buFont typeface="Wingdings" panose="05000000000000000000" pitchFamily="2" charset="2"/>
              <a:buChar char="§"/>
            </a:pPr>
            <a:r>
              <a:rPr lang="en-US" dirty="0"/>
              <a:t>Compliance: Many platforms have policies against hate speech and offensive content, making toxic comment detection crucial for regulatory compliance and platform integrity.</a:t>
            </a:r>
          </a:p>
        </p:txBody>
      </p:sp>
    </p:spTree>
    <p:extLst>
      <p:ext uri="{BB962C8B-B14F-4D97-AF65-F5344CB8AC3E}">
        <p14:creationId xmlns:p14="http://schemas.microsoft.com/office/powerpoint/2010/main" val="3129050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   </a:t>
            </a:r>
            <a:r>
              <a:rPr lang="en-US" dirty="0" err="1"/>
              <a:t>Dataframes</a:t>
            </a:r>
            <a:r>
              <a:rPr lang="en-US" dirty="0"/>
              <a:t> </a:t>
            </a:r>
            <a:endParaRPr lang="en-IN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76263" y="2940374"/>
            <a:ext cx="10775805" cy="25344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Find Duplicates: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Identifies rows with duplicate values in the text column using duplicated and displays them.</a:t>
            </a:r>
          </a:p>
          <a:p>
            <a:pPr marR="0" lvl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Remove Duplicates: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Drops duplicate rows, keeping the first occurrence, and updates the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DataFrame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in place.</a:t>
            </a:r>
          </a:p>
          <a:p>
            <a:pPr marR="0" lvl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Confirm Removal: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Prints the new row count to verify duplicates are removed.</a:t>
            </a:r>
          </a:p>
          <a:p>
            <a:pPr marR="0" lvl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Reindex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Resets the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DataFrame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index to maintain sequential numbering. </a:t>
            </a:r>
          </a:p>
        </p:txBody>
      </p:sp>
    </p:spTree>
    <p:extLst>
      <p:ext uri="{BB962C8B-B14F-4D97-AF65-F5344CB8AC3E}">
        <p14:creationId xmlns:p14="http://schemas.microsoft.com/office/powerpoint/2010/main" val="1813224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  Word Cloud</a:t>
            </a:r>
            <a:endParaRPr lang="en-IN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50138" y="2996903"/>
            <a:ext cx="10697427" cy="25344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bg1">
                  <a:lumMod val="95000"/>
                  <a:lumOff val="5000"/>
                </a:schemeClr>
              </a:buClr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Visualize Toxic Content: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It creates a graphical representation of the most frequent words specifically found in the </a:t>
            </a:r>
            <a:r>
              <a:rPr lang="en-US" altLang="en-US" sz="1800" dirty="0">
                <a:latin typeface="+mj-lt"/>
              </a:rPr>
              <a:t>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ext values marked as Toxic.</a:t>
            </a:r>
          </a:p>
          <a:p>
            <a:pPr marR="0" lvl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bg1">
                  <a:lumMod val="95000"/>
                  <a:lumOff val="5000"/>
                </a:schemeClr>
              </a:buClr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Identify Patterns: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By emphasizing frequently used words in larger font sizes, it helps quickly spot recurring themes or vocabulary within toxic comments.</a:t>
            </a:r>
          </a:p>
          <a:p>
            <a:pPr marR="0" lvl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bg1">
                  <a:lumMod val="95000"/>
                  <a:lumOff val="5000"/>
                </a:schemeClr>
              </a:buClr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Insights at a Glance: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This visualization aids in analyzing the nature of toxic language, making it easier to identify common issues or areas for intervention. </a:t>
            </a:r>
          </a:p>
        </p:txBody>
      </p:sp>
    </p:spTree>
    <p:extLst>
      <p:ext uri="{BB962C8B-B14F-4D97-AF65-F5344CB8AC3E}">
        <p14:creationId xmlns:p14="http://schemas.microsoft.com/office/powerpoint/2010/main" val="2001889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Synthetic Minority Oversampling Technique</a:t>
            </a:r>
            <a:endParaRPr lang="en-IN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80322" y="2404723"/>
            <a:ext cx="10070410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Import SMOTE: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SMOTE is imported from the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imblearn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library, which provides techniques to handle imbalanced datasets.</a:t>
            </a:r>
          </a:p>
          <a:p>
            <a:pPr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Initialize SMOTE: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The smote object is created, which will be used to generate synthetic samples for the minority class.</a:t>
            </a:r>
          </a:p>
          <a:p>
            <a:pPr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Apply SMOTE: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The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fit_resample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method:</a:t>
            </a:r>
          </a:p>
          <a:p>
            <a:pPr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Takes X (features) and Y (target labels) as input.</a:t>
            </a:r>
          </a:p>
          <a:p>
            <a:pPr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Balances the dataset by generating synthetic samples for the minority class.</a:t>
            </a:r>
          </a:p>
          <a:p>
            <a:pPr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Outputs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X_resampled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(balanced features) and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y_resampled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(balanced labels).</a:t>
            </a:r>
          </a:p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60909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Binary Classification Neural Network</a:t>
            </a:r>
            <a:endParaRPr lang="en-IN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564777" y="2692314"/>
            <a:ext cx="10879972" cy="35548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Dense(64, activation='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relu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')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adds a fully connected layer with 64 neurons and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ReLU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activation.</a:t>
            </a:r>
          </a:p>
          <a:p>
            <a:pPr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altLang="en-US" sz="1800" dirty="0">
                <a:latin typeface="Arial" panose="020B0604020202020204" pitchFamily="34" charset="0"/>
              </a:rPr>
              <a:t>Outputs a probability score (between 0 and 1) for binary classification.</a:t>
            </a:r>
          </a:p>
          <a:p>
            <a:pPr lvl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altLang="en-US" sz="1800" b="1" dirty="0">
                <a:latin typeface="Arial" panose="020B0604020202020204" pitchFamily="34" charset="0"/>
              </a:rPr>
              <a:t>Optimizer:</a:t>
            </a:r>
            <a:r>
              <a:rPr lang="en-US" altLang="en-US" sz="1800" dirty="0">
                <a:latin typeface="Arial" panose="020B0604020202020204" pitchFamily="34" charset="0"/>
              </a:rPr>
              <a:t> </a:t>
            </a:r>
            <a:r>
              <a:rPr lang="en-US" altLang="en-US" sz="1800" dirty="0">
                <a:latin typeface="Arial Unicode MS"/>
              </a:rPr>
              <a:t>Adam</a:t>
            </a:r>
            <a:r>
              <a:rPr lang="en-US" altLang="en-US" sz="1800" dirty="0"/>
              <a:t> is used with a learning rate of </a:t>
            </a:r>
            <a:r>
              <a:rPr lang="en-US" altLang="en-US" sz="1800" dirty="0">
                <a:latin typeface="Arial Unicode MS"/>
              </a:rPr>
              <a:t>0.001</a:t>
            </a:r>
            <a:r>
              <a:rPr lang="en-US" altLang="en-US" sz="1800" dirty="0"/>
              <a:t>. Adam adjusts learning rates dynamically, optimizing faster and efficiently.</a:t>
            </a:r>
            <a:endParaRPr lang="en-US" altLang="en-US" sz="1800" dirty="0">
              <a:latin typeface="Arial" panose="020B0604020202020204" pitchFamily="34" charset="0"/>
            </a:endParaRPr>
          </a:p>
          <a:p>
            <a:pPr lvl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altLang="en-US" sz="1800" b="1" dirty="0">
                <a:latin typeface="Arial" panose="020B0604020202020204" pitchFamily="34" charset="0"/>
              </a:rPr>
              <a:t>Loss Function:</a:t>
            </a:r>
            <a:r>
              <a:rPr lang="en-US" altLang="en-US" sz="1800" dirty="0">
                <a:latin typeface="Arial" panose="020B0604020202020204" pitchFamily="34" charset="0"/>
              </a:rPr>
              <a:t> </a:t>
            </a:r>
            <a:r>
              <a:rPr lang="en-US" altLang="en-US" sz="1800" dirty="0" err="1">
                <a:latin typeface="Arial Unicode MS"/>
              </a:rPr>
              <a:t>binary_crossentropy</a:t>
            </a:r>
            <a:r>
              <a:rPr lang="en-US" altLang="en-US" sz="1800" dirty="0"/>
              <a:t> calculates the difference between predicted probabilities and true labels, suitable for binary classification tasks.</a:t>
            </a:r>
            <a:endParaRPr lang="en-US" altLang="en-US" sz="1800" dirty="0">
              <a:latin typeface="Arial" panose="020B0604020202020204" pitchFamily="34" charset="0"/>
            </a:endParaRPr>
          </a:p>
          <a:p>
            <a:pPr lvl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altLang="en-US" sz="1800" b="1" dirty="0">
                <a:latin typeface="Arial" panose="020B0604020202020204" pitchFamily="34" charset="0"/>
              </a:rPr>
              <a:t>Metrics:</a:t>
            </a:r>
            <a:r>
              <a:rPr lang="en-US" altLang="en-US" sz="1800" dirty="0">
                <a:latin typeface="Arial" panose="020B0604020202020204" pitchFamily="34" charset="0"/>
              </a:rPr>
              <a:t> Tracks </a:t>
            </a:r>
            <a:r>
              <a:rPr lang="en-US" altLang="en-US" sz="1800" dirty="0">
                <a:latin typeface="Arial Unicode MS"/>
              </a:rPr>
              <a:t>accuracy</a:t>
            </a:r>
            <a:r>
              <a:rPr lang="en-US" altLang="en-US" sz="1800" dirty="0"/>
              <a:t> during training and evaluation to monitor model performance.</a:t>
            </a:r>
            <a:r>
              <a:rPr lang="en-US" altLang="en-US" sz="1800" dirty="0">
                <a:latin typeface="Arial" panose="020B0604020202020204" pitchFamily="34" charset="0"/>
              </a:rPr>
              <a:t>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8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57771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  Training Data</a:t>
            </a:r>
            <a:endParaRPr lang="en-IN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80320" y="1904888"/>
            <a:ext cx="10857255" cy="507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bg1">
                  <a:lumMod val="95000"/>
                  <a:lumOff val="5000"/>
                </a:schemeClr>
              </a:buClr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model.fit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(...)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Trains the model by adjusting its weights using the training data.</a:t>
            </a:r>
          </a:p>
          <a:p>
            <a:pPr marR="0" lvl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bg1">
                  <a:lumMod val="95000"/>
                  <a:lumOff val="5000"/>
                </a:schemeClr>
              </a:buClr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Parameters: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bg1">
                  <a:lumMod val="95000"/>
                  <a:lumOff val="5000"/>
                </a:schemeClr>
              </a:buClr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x_train.toarray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Converts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x_train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(likely a sparse matrix) into a dense array format suitable for the model.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bg1">
                  <a:lumMod val="95000"/>
                  <a:lumOff val="5000"/>
                </a:schemeClr>
              </a:buClr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y_train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The corresponding labels for the training data.</a:t>
            </a:r>
          </a:p>
          <a:p>
            <a:pPr marR="0" lvl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bg1">
                  <a:lumMod val="95000"/>
                  <a:lumOff val="5000"/>
                </a:schemeClr>
              </a:buClr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epochs=5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Specifies that the model will go through the entire dataset 5 times during training.</a:t>
            </a:r>
          </a:p>
          <a:p>
            <a:pPr marR="0" lvl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bg1">
                  <a:lumMod val="95000"/>
                  <a:lumOff val="5000"/>
                </a:schemeClr>
              </a:buClr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batch_size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=32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Divides the training data into batches of 32 samples. The model updates its weights after each batch.</a:t>
            </a:r>
          </a:p>
          <a:p>
            <a:pPr marR="0" lvl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bg1">
                  <a:lumMod val="95000"/>
                  <a:lumOff val="5000"/>
                </a:schemeClr>
              </a:buClr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validation_split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=0.2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Reserves 20% of the training data for validation to monitor the model's performance on unseen data during training.</a:t>
            </a:r>
          </a:p>
          <a:p>
            <a:pPr marR="0" lvl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bg1">
                  <a:lumMod val="95000"/>
                  <a:lumOff val="5000"/>
                </a:schemeClr>
              </a:buClr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history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Stores the training process details, including metrics (e.g., loss and accuracy) for both training and validation sets over the epochs.</a:t>
            </a:r>
          </a:p>
        </p:txBody>
      </p:sp>
    </p:spTree>
    <p:extLst>
      <p:ext uri="{BB962C8B-B14F-4D97-AF65-F5344CB8AC3E}">
        <p14:creationId xmlns:p14="http://schemas.microsoft.com/office/powerpoint/2010/main" val="3928220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Distribution of Toxic vs Non-Toxic Comments</a:t>
            </a:r>
            <a:endParaRPr lang="en-IN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70" t="28353" r="26556" b="11757"/>
          <a:stretch/>
        </p:blipFill>
        <p:spPr bwMode="auto">
          <a:xfrm>
            <a:off x="1862288" y="2416631"/>
            <a:ext cx="7979370" cy="3944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3371553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8D4585"/>
      </a:dk2>
      <a:lt2>
        <a:srgbClr val="E7E6E6"/>
      </a:lt2>
      <a:accent1>
        <a:srgbClr val="F35AE6"/>
      </a:accent1>
      <a:accent2>
        <a:srgbClr val="FC5283"/>
      </a:accent2>
      <a:accent3>
        <a:srgbClr val="F67C64"/>
      </a:accent3>
      <a:accent4>
        <a:srgbClr val="F89F65"/>
      </a:accent4>
      <a:accent5>
        <a:srgbClr val="55C6BA"/>
      </a:accent5>
      <a:accent6>
        <a:srgbClr val="84A3FD"/>
      </a:accent6>
      <a:hlink>
        <a:srgbClr val="6ED4F6"/>
      </a:hlink>
      <a:folHlink>
        <a:srgbClr val="9FECFC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106000"/>
                <a:satMod val="220000"/>
                <a:lumMod val="140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69000"/>
                <a:hueMod val="88000"/>
                <a:satMod val="16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7D30EEFE-7128-4DE5-8A0D-8D4EF32CB0A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64</TotalTime>
  <Words>773</Words>
  <Application>Microsoft Office PowerPoint</Application>
  <PresentationFormat>Widescreen</PresentationFormat>
  <Paragraphs>53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Arial Unicode MS</vt:lpstr>
      <vt:lpstr>Trebuchet MS</vt:lpstr>
      <vt:lpstr>Wingdings</vt:lpstr>
      <vt:lpstr>Berlin</vt:lpstr>
      <vt:lpstr>COMMENT TOXICITY</vt:lpstr>
      <vt:lpstr>                    TEAM MEMBERS</vt:lpstr>
      <vt:lpstr>              Need for Comment Toxicity</vt:lpstr>
      <vt:lpstr>                         Dataframes </vt:lpstr>
      <vt:lpstr>                        Word Cloud</vt:lpstr>
      <vt:lpstr>  Synthetic Minority Oversampling Technique</vt:lpstr>
      <vt:lpstr>     Binary Classification Neural Network</vt:lpstr>
      <vt:lpstr>                        Training Data</vt:lpstr>
      <vt:lpstr> Distribution of Toxic vs Non-Toxic Comments</vt:lpstr>
      <vt:lpstr>Evaluating Model Performance with Classification  Metrics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COMMENT TOXICITY</dc:title>
  <dc:creator>Hi</dc:creator>
  <cp:lastModifiedBy>Asma Rincy</cp:lastModifiedBy>
  <cp:revision>8</cp:revision>
  <dcterms:created xsi:type="dcterms:W3CDTF">2024-12-02T04:15:06Z</dcterms:created>
  <dcterms:modified xsi:type="dcterms:W3CDTF">2024-12-02T06:09:20Z</dcterms:modified>
</cp:coreProperties>
</file>