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05915" cy="1608455"/>
          </a:xfrm>
          <a:custGeom>
            <a:avLst/>
            <a:gdLst/>
            <a:ahLst/>
            <a:cxnLst/>
            <a:rect l="l" t="t" r="r" b="b"/>
            <a:pathLst>
              <a:path w="1605915" h="1608455">
                <a:moveTo>
                  <a:pt x="0" y="1608428"/>
                </a:moveTo>
                <a:lnTo>
                  <a:pt x="0" y="0"/>
                </a:lnTo>
                <a:lnTo>
                  <a:pt x="1605854" y="0"/>
                </a:lnTo>
                <a:lnTo>
                  <a:pt x="0" y="1608428"/>
                </a:lnTo>
                <a:close/>
              </a:path>
            </a:pathLst>
          </a:custGeom>
          <a:solidFill>
            <a:srgbClr val="256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6183" y="268438"/>
            <a:ext cx="15035632" cy="3450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4159" y="3538689"/>
            <a:ext cx="10919681" cy="280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bot.online/v3/H-1943608-UQXO4XH0LDJ9ICIK/index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10189" y="2109649"/>
              <a:ext cx="6068060" cy="6068060"/>
            </a:xfrm>
            <a:custGeom>
              <a:avLst/>
              <a:gdLst/>
              <a:ahLst/>
              <a:cxnLst/>
              <a:rect l="l" t="t" r="r" b="b"/>
              <a:pathLst>
                <a:path w="6068059" h="6068059">
                  <a:moveTo>
                    <a:pt x="6067645" y="3033822"/>
                  </a:moveTo>
                  <a:lnTo>
                    <a:pt x="3033822" y="6067645"/>
                  </a:lnTo>
                  <a:lnTo>
                    <a:pt x="0" y="3033822"/>
                  </a:lnTo>
                  <a:lnTo>
                    <a:pt x="3033822" y="0"/>
                  </a:lnTo>
                  <a:lnTo>
                    <a:pt x="6067645" y="3033822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5895"/>
              </a:lnSpc>
              <a:spcBef>
                <a:spcPts val="90"/>
              </a:spcBef>
            </a:pPr>
            <a:r>
              <a:rPr spc="190" dirty="0"/>
              <a:t>PRODUCT</a:t>
            </a:r>
            <a:r>
              <a:rPr spc="-509" dirty="0"/>
              <a:t> </a:t>
            </a:r>
            <a:r>
              <a:rPr spc="225" dirty="0"/>
              <a:t>BY</a:t>
            </a:r>
            <a:r>
              <a:rPr spc="-505" dirty="0"/>
              <a:t> </a:t>
            </a:r>
            <a:r>
              <a:rPr spc="145" dirty="0"/>
              <a:t>LEAPSCHOLAR</a:t>
            </a:r>
          </a:p>
          <a:p>
            <a:pPr algn="ctr">
              <a:lnSpc>
                <a:spcPts val="16035"/>
              </a:lnSpc>
            </a:pPr>
            <a:r>
              <a:rPr sz="14250" b="1" spc="655" dirty="0">
                <a:latin typeface="Tahoma"/>
                <a:cs typeface="Tahoma"/>
              </a:rPr>
              <a:t>LeapBot</a:t>
            </a:r>
            <a:endParaRPr sz="142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2902" y="6390359"/>
            <a:ext cx="81826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670" algn="l"/>
                <a:tab pos="528320" algn="l"/>
                <a:tab pos="777875" algn="l"/>
                <a:tab pos="965835" algn="l"/>
                <a:tab pos="1233805" algn="l"/>
                <a:tab pos="1509395" algn="l"/>
                <a:tab pos="1697355" algn="l"/>
                <a:tab pos="1972310" algn="l"/>
                <a:tab pos="2414270" algn="l"/>
                <a:tab pos="2664460" algn="l"/>
                <a:tab pos="2940685" algn="l"/>
                <a:tab pos="3361690" algn="l"/>
                <a:tab pos="3655695" algn="l"/>
                <a:tab pos="3900804" algn="l"/>
                <a:tab pos="4330700" algn="l"/>
                <a:tab pos="4582795" algn="l"/>
                <a:tab pos="4857750" algn="l"/>
                <a:tab pos="5299075" algn="l"/>
                <a:tab pos="5567680" algn="l"/>
                <a:tab pos="5817870" algn="l"/>
                <a:tab pos="6284595" algn="l"/>
                <a:tab pos="6534150" algn="l"/>
                <a:tab pos="6784340" algn="l"/>
                <a:tab pos="7042150" algn="l"/>
                <a:tab pos="7293609" algn="l"/>
                <a:tab pos="7543800" algn="l"/>
                <a:tab pos="7791450" algn="l"/>
                <a:tab pos="8060055" algn="l"/>
              </a:tabLst>
            </a:pP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605915" cy="1608455"/>
          </a:xfrm>
          <a:custGeom>
            <a:avLst/>
            <a:gdLst/>
            <a:ahLst/>
            <a:cxnLst/>
            <a:rect l="l" t="t" r="r" b="b"/>
            <a:pathLst>
              <a:path w="1605915" h="1608455">
                <a:moveTo>
                  <a:pt x="0" y="1608428"/>
                </a:moveTo>
                <a:lnTo>
                  <a:pt x="0" y="0"/>
                </a:lnTo>
                <a:lnTo>
                  <a:pt x="1605855" y="0"/>
                </a:lnTo>
                <a:lnTo>
                  <a:pt x="0" y="1608428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91432" y="9064459"/>
            <a:ext cx="5583555" cy="6694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b="1" spc="-425" dirty="0">
                <a:solidFill>
                  <a:srgbClr val="FFFFFF"/>
                </a:solidFill>
                <a:latin typeface="Tahoma"/>
                <a:cs typeface="Tahoma"/>
              </a:rPr>
              <a:t>BY:</a:t>
            </a:r>
            <a:r>
              <a:rPr sz="4250" b="1" spc="-3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4250" b="1" spc="-380" dirty="0">
                <a:solidFill>
                  <a:srgbClr val="FFFFFF"/>
                </a:solidFill>
                <a:latin typeface="Tahoma"/>
                <a:cs typeface="Tahoma"/>
              </a:rPr>
              <a:t>ABHISHEK SUMAN</a:t>
            </a:r>
            <a:endParaRPr sz="4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604" y="1551246"/>
            <a:ext cx="11196955" cy="956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00" spc="75" dirty="0">
                <a:solidFill>
                  <a:srgbClr val="256AF6"/>
                </a:solidFill>
                <a:latin typeface="Tahoma"/>
                <a:cs typeface="Tahoma"/>
              </a:rPr>
              <a:t>PAINPOINTS</a:t>
            </a:r>
            <a:r>
              <a:rPr sz="6100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z="6100" spc="385" dirty="0">
                <a:solidFill>
                  <a:srgbClr val="256AF6"/>
                </a:solidFill>
                <a:latin typeface="Tahoma"/>
                <a:cs typeface="Tahoma"/>
              </a:rPr>
              <a:t>OF</a:t>
            </a:r>
            <a:r>
              <a:rPr sz="6100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z="6100" spc="185" dirty="0">
                <a:solidFill>
                  <a:srgbClr val="256AF6"/>
                </a:solidFill>
                <a:latin typeface="Tahoma"/>
                <a:cs typeface="Tahoma"/>
              </a:rPr>
              <a:t>STUDENTS</a:t>
            </a:r>
            <a:endParaRPr sz="6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004" y="5283119"/>
            <a:ext cx="104775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004" y="6007019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004" y="6368969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004" y="7092869"/>
            <a:ext cx="104775" cy="10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4005" y="3406230"/>
            <a:ext cx="11203940" cy="427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3100" b="1" spc="-34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85" dirty="0">
                <a:solidFill>
                  <a:srgbClr val="242424"/>
                </a:solidFill>
                <a:latin typeface="Tahoma"/>
                <a:cs typeface="Tahoma"/>
              </a:rPr>
              <a:t>student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04" dirty="0">
                <a:solidFill>
                  <a:srgbClr val="242424"/>
                </a:solidFill>
                <a:latin typeface="Tahoma"/>
                <a:cs typeface="Tahoma"/>
              </a:rPr>
              <a:t>faces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25" dirty="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90" dirty="0">
                <a:solidFill>
                  <a:srgbClr val="242424"/>
                </a:solidFill>
                <a:latin typeface="Tahoma"/>
                <a:cs typeface="Tahoma"/>
              </a:rPr>
              <a:t>problems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95" dirty="0">
                <a:solidFill>
                  <a:srgbClr val="242424"/>
                </a:solidFill>
                <a:latin typeface="Tahoma"/>
                <a:cs typeface="Tahoma"/>
              </a:rPr>
              <a:t>while</a:t>
            </a:r>
            <a:r>
              <a:rPr sz="3100" b="1" spc="-2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75" dirty="0">
                <a:solidFill>
                  <a:srgbClr val="242424"/>
                </a:solidFill>
                <a:latin typeface="Tahoma"/>
                <a:cs typeface="Tahoma"/>
              </a:rPr>
              <a:t>looking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55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65" dirty="0">
                <a:solidFill>
                  <a:srgbClr val="242424"/>
                </a:solidFill>
                <a:latin typeface="Tahoma"/>
                <a:cs typeface="Tahoma"/>
              </a:rPr>
              <a:t>opportunity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5" dirty="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sz="3100" b="1" spc="-185" dirty="0">
                <a:solidFill>
                  <a:srgbClr val="242424"/>
                </a:solidFill>
                <a:latin typeface="Tahoma"/>
                <a:cs typeface="Tahoma"/>
              </a:rPr>
              <a:t>study</a:t>
            </a:r>
            <a:r>
              <a:rPr sz="3100" b="1" spc="-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70" dirty="0">
                <a:solidFill>
                  <a:srgbClr val="242424"/>
                </a:solidFill>
                <a:latin typeface="Tahoma"/>
                <a:cs typeface="Tahoma"/>
              </a:rPr>
              <a:t>abroad.</a:t>
            </a:r>
            <a:r>
              <a:rPr sz="3100" b="1" spc="-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45" dirty="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sz="3100" b="1" spc="-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17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3100" b="1" spc="-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15" dirty="0">
                <a:solidFill>
                  <a:srgbClr val="242424"/>
                </a:solidFill>
                <a:latin typeface="Tahoma"/>
                <a:cs typeface="Tahoma"/>
              </a:rPr>
              <a:t>them</a:t>
            </a:r>
            <a:r>
              <a:rPr sz="3100" b="1" spc="-2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100" b="1" spc="-20" dirty="0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3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3100">
              <a:latin typeface="Tahoma"/>
              <a:cs typeface="Tahoma"/>
            </a:endParaRPr>
          </a:p>
          <a:p>
            <a:pPr marL="306705" marR="421005" indent="62230">
              <a:lnSpc>
                <a:spcPts val="2850"/>
              </a:lnSpc>
            </a:pPr>
            <a:r>
              <a:rPr sz="2450" spc="-140" dirty="0">
                <a:latin typeface="Tahoma"/>
                <a:cs typeface="Tahoma"/>
              </a:rPr>
              <a:t>A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student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can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apply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to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135" dirty="0">
                <a:latin typeface="Tahoma"/>
                <a:cs typeface="Tahoma"/>
              </a:rPr>
              <a:t>4-</a:t>
            </a:r>
            <a:r>
              <a:rPr sz="2450" spc="-130" dirty="0">
                <a:latin typeface="Tahoma"/>
                <a:cs typeface="Tahoma"/>
              </a:rPr>
              <a:t>5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universities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only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45" dirty="0">
                <a:latin typeface="Tahoma"/>
                <a:cs typeface="Tahoma"/>
              </a:rPr>
              <a:t>because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of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high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application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85" dirty="0">
                <a:latin typeface="Tahoma"/>
                <a:cs typeface="Tahoma"/>
              </a:rPr>
              <a:t>fees.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So, finding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the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best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university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which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might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accept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the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application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is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challenging.</a:t>
            </a:r>
            <a:endParaRPr sz="2450">
              <a:latin typeface="Tahoma"/>
              <a:cs typeface="Tahoma"/>
            </a:endParaRPr>
          </a:p>
          <a:p>
            <a:pPr marL="306705">
              <a:lnSpc>
                <a:spcPts val="2725"/>
              </a:lnSpc>
            </a:pPr>
            <a:r>
              <a:rPr sz="2450" spc="-40" dirty="0">
                <a:latin typeface="Tahoma"/>
                <a:cs typeface="Tahoma"/>
              </a:rPr>
              <a:t>Budget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constraints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also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should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be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kept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in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mind.</a:t>
            </a:r>
            <a:endParaRPr sz="2450">
              <a:latin typeface="Tahoma"/>
              <a:cs typeface="Tahoma"/>
            </a:endParaRPr>
          </a:p>
          <a:p>
            <a:pPr marL="306705" marR="311785">
              <a:lnSpc>
                <a:spcPts val="2850"/>
              </a:lnSpc>
              <a:spcBef>
                <a:spcPts val="125"/>
              </a:spcBef>
            </a:pPr>
            <a:r>
              <a:rPr sz="2450" spc="-45" dirty="0">
                <a:latin typeface="Tahoma"/>
                <a:cs typeface="Tahoma"/>
              </a:rPr>
              <a:t>Campus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culture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50" dirty="0">
                <a:latin typeface="Tahoma"/>
                <a:cs typeface="Tahoma"/>
              </a:rPr>
              <a:t>needs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to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be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known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to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40" dirty="0">
                <a:latin typeface="Tahoma"/>
                <a:cs typeface="Tahoma"/>
              </a:rPr>
              <a:t>the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30" dirty="0">
                <a:latin typeface="Tahoma"/>
                <a:cs typeface="Tahoma"/>
              </a:rPr>
              <a:t>student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spc="-45" dirty="0">
                <a:latin typeface="Tahoma"/>
                <a:cs typeface="Tahoma"/>
              </a:rPr>
              <a:t>before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45" dirty="0">
                <a:latin typeface="Tahoma"/>
                <a:cs typeface="Tahoma"/>
              </a:rPr>
              <a:t>getting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0" dirty="0">
                <a:latin typeface="Tahoma"/>
                <a:cs typeface="Tahoma"/>
              </a:rPr>
              <a:t>admitted</a:t>
            </a:r>
            <a:r>
              <a:rPr sz="2450" spc="-245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to</a:t>
            </a:r>
            <a:r>
              <a:rPr sz="2450" spc="-24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any </a:t>
            </a:r>
            <a:r>
              <a:rPr sz="2450" spc="-10" dirty="0">
                <a:latin typeface="Tahoma"/>
                <a:cs typeface="Tahoma"/>
              </a:rPr>
              <a:t>university.</a:t>
            </a:r>
            <a:endParaRPr sz="2450">
              <a:latin typeface="Tahoma"/>
              <a:cs typeface="Tahoma"/>
            </a:endParaRPr>
          </a:p>
          <a:p>
            <a:pPr marL="306705" marR="932815">
              <a:lnSpc>
                <a:spcPts val="2850"/>
              </a:lnSpc>
            </a:pPr>
            <a:r>
              <a:rPr sz="2450" spc="-80" dirty="0">
                <a:latin typeface="Tahoma"/>
                <a:cs typeface="Tahoma"/>
              </a:rPr>
              <a:t>Visa</a:t>
            </a:r>
            <a:r>
              <a:rPr sz="2450" spc="-254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application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is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60" dirty="0">
                <a:latin typeface="Tahoma"/>
                <a:cs typeface="Tahoma"/>
              </a:rPr>
              <a:t>a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pretty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tedious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50" dirty="0">
                <a:latin typeface="Tahoma"/>
                <a:cs typeface="Tahoma"/>
              </a:rPr>
              <a:t>process,</a:t>
            </a:r>
            <a:r>
              <a:rPr sz="2450" spc="-254" dirty="0">
                <a:latin typeface="Tahoma"/>
                <a:cs typeface="Tahoma"/>
              </a:rPr>
              <a:t> </a:t>
            </a:r>
            <a:r>
              <a:rPr sz="2450" spc="-50" dirty="0">
                <a:latin typeface="Tahoma"/>
                <a:cs typeface="Tahoma"/>
              </a:rPr>
              <a:t>SOP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55" dirty="0">
                <a:latin typeface="Tahoma"/>
                <a:cs typeface="Tahoma"/>
              </a:rPr>
              <a:t>&amp;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114" dirty="0">
                <a:latin typeface="Tahoma"/>
                <a:cs typeface="Tahoma"/>
              </a:rPr>
              <a:t>GTE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50" dirty="0">
                <a:latin typeface="Tahoma"/>
                <a:cs typeface="Tahoma"/>
              </a:rPr>
              <a:t>needs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to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spc="-35" dirty="0">
                <a:latin typeface="Tahoma"/>
                <a:cs typeface="Tahoma"/>
              </a:rPr>
              <a:t>be</a:t>
            </a:r>
            <a:r>
              <a:rPr sz="2450" spc="-250" dirty="0">
                <a:latin typeface="Tahoma"/>
                <a:cs typeface="Tahoma"/>
              </a:rPr>
              <a:t> </a:t>
            </a:r>
            <a:r>
              <a:rPr sz="2450" dirty="0">
                <a:latin typeface="Tahoma"/>
                <a:cs typeface="Tahoma"/>
              </a:rPr>
              <a:t>filled</a:t>
            </a:r>
            <a:r>
              <a:rPr sz="2450" spc="-254" dirty="0">
                <a:latin typeface="Tahoma"/>
                <a:cs typeface="Tahoma"/>
              </a:rPr>
              <a:t> </a:t>
            </a:r>
            <a:r>
              <a:rPr sz="2450" spc="-25" dirty="0">
                <a:latin typeface="Tahoma"/>
                <a:cs typeface="Tahoma"/>
              </a:rPr>
              <a:t>and </a:t>
            </a:r>
            <a:r>
              <a:rPr sz="2450" spc="-20" dirty="0">
                <a:latin typeface="Tahoma"/>
                <a:cs typeface="Tahoma"/>
              </a:rPr>
              <a:t>submitted</a:t>
            </a:r>
            <a:r>
              <a:rPr sz="2450" spc="-229" dirty="0">
                <a:latin typeface="Tahoma"/>
                <a:cs typeface="Tahoma"/>
              </a:rPr>
              <a:t> </a:t>
            </a:r>
            <a:r>
              <a:rPr sz="2450" spc="-75" dirty="0">
                <a:latin typeface="Tahoma"/>
                <a:cs typeface="Tahoma"/>
              </a:rPr>
              <a:t>very</a:t>
            </a:r>
            <a:r>
              <a:rPr sz="2450" spc="-229" dirty="0">
                <a:latin typeface="Tahoma"/>
                <a:cs typeface="Tahoma"/>
              </a:rPr>
              <a:t> </a:t>
            </a:r>
            <a:r>
              <a:rPr sz="2450" spc="-10" dirty="0">
                <a:latin typeface="Tahoma"/>
                <a:cs typeface="Tahoma"/>
              </a:rPr>
              <a:t>carefully.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4033" y="0"/>
            <a:ext cx="745807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8042" rIns="0" bIns="0" rtlCol="0">
            <a:spAutoFit/>
          </a:bodyPr>
          <a:lstStyle/>
          <a:p>
            <a:pPr marL="758190">
              <a:lnSpc>
                <a:spcPts val="7870"/>
              </a:lnSpc>
              <a:spcBef>
                <a:spcPts val="100"/>
              </a:spcBef>
            </a:pPr>
            <a:r>
              <a:rPr sz="6600" b="0" spc="-10" dirty="0">
                <a:solidFill>
                  <a:srgbClr val="242424"/>
                </a:solidFill>
                <a:latin typeface="Verdana"/>
                <a:cs typeface="Verdana"/>
              </a:rPr>
              <a:t>INTRODUCING</a:t>
            </a:r>
            <a:endParaRPr sz="6600">
              <a:latin typeface="Verdana"/>
              <a:cs typeface="Verdana"/>
            </a:endParaRPr>
          </a:p>
          <a:p>
            <a:pPr marL="758190">
              <a:lnSpc>
                <a:spcPts val="8950"/>
              </a:lnSpc>
            </a:pPr>
            <a:r>
              <a:rPr sz="7500" spc="625" dirty="0">
                <a:solidFill>
                  <a:srgbClr val="256AF6"/>
                </a:solidFill>
                <a:latin typeface="Tahoma"/>
                <a:cs typeface="Tahoma"/>
              </a:rPr>
              <a:t>LeapBot</a:t>
            </a:r>
            <a:endParaRPr sz="7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1823" y="4375622"/>
            <a:ext cx="682625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-60" dirty="0">
                <a:solidFill>
                  <a:srgbClr val="230E0E"/>
                </a:solidFill>
                <a:latin typeface="Tahoma"/>
                <a:cs typeface="Tahoma"/>
              </a:rPr>
              <a:t>LeapBot,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30E0E"/>
                </a:solidFill>
                <a:latin typeface="Tahoma"/>
                <a:cs typeface="Tahoma"/>
              </a:rPr>
              <a:t>an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215" dirty="0">
                <a:solidFill>
                  <a:srgbClr val="230E0E"/>
                </a:solidFill>
                <a:latin typeface="Tahoma"/>
                <a:cs typeface="Tahoma"/>
              </a:rPr>
              <a:t>AI-</a:t>
            </a:r>
            <a:r>
              <a:rPr sz="2800" spc="-60" dirty="0">
                <a:solidFill>
                  <a:srgbClr val="230E0E"/>
                </a:solidFill>
                <a:latin typeface="Tahoma"/>
                <a:cs typeface="Tahoma"/>
              </a:rPr>
              <a:t>powered</a:t>
            </a:r>
            <a:r>
              <a:rPr sz="2800" spc="-26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60" dirty="0">
                <a:solidFill>
                  <a:srgbClr val="230E0E"/>
                </a:solidFill>
                <a:latin typeface="Tahoma"/>
                <a:cs typeface="Tahoma"/>
              </a:rPr>
              <a:t>Chatbot,</a:t>
            </a:r>
            <a:r>
              <a:rPr sz="2800" spc="-26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solidFill>
                  <a:srgbClr val="230E0E"/>
                </a:solidFill>
                <a:latin typeface="Tahoma"/>
                <a:cs typeface="Tahoma"/>
              </a:rPr>
              <a:t>accelerates </a:t>
            </a:r>
            <a:r>
              <a:rPr sz="2800" b="1" spc="-180" dirty="0">
                <a:solidFill>
                  <a:srgbClr val="230E0E"/>
                </a:solidFill>
                <a:latin typeface="Tahoma"/>
                <a:cs typeface="Tahoma"/>
              </a:rPr>
              <a:t>the</a:t>
            </a:r>
            <a:r>
              <a:rPr sz="2800" b="1" spc="-22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230E0E"/>
                </a:solidFill>
                <a:latin typeface="Tahoma"/>
                <a:cs typeface="Tahoma"/>
              </a:rPr>
              <a:t>university</a:t>
            </a:r>
            <a:r>
              <a:rPr sz="2800" b="1" spc="-21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65" dirty="0">
                <a:solidFill>
                  <a:srgbClr val="230E0E"/>
                </a:solidFill>
                <a:latin typeface="Tahoma"/>
                <a:cs typeface="Tahoma"/>
              </a:rPr>
              <a:t>selection</a:t>
            </a:r>
            <a:r>
              <a:rPr sz="2800" b="1" spc="-21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60" dirty="0">
                <a:solidFill>
                  <a:srgbClr val="230E0E"/>
                </a:solidFill>
                <a:latin typeface="Tahoma"/>
                <a:cs typeface="Tahoma"/>
              </a:rPr>
              <a:t>process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30E0E"/>
                </a:solidFill>
                <a:latin typeface="Tahoma"/>
                <a:cs typeface="Tahoma"/>
              </a:rPr>
              <a:t>for</a:t>
            </a:r>
            <a:r>
              <a:rPr sz="2800" spc="-27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30E0E"/>
                </a:solidFill>
                <a:latin typeface="Tahoma"/>
                <a:cs typeface="Tahoma"/>
              </a:rPr>
              <a:t>students </a:t>
            </a:r>
            <a:r>
              <a:rPr sz="2800" spc="-65" dirty="0">
                <a:solidFill>
                  <a:srgbClr val="230E0E"/>
                </a:solidFill>
                <a:latin typeface="Tahoma"/>
                <a:cs typeface="Tahoma"/>
              </a:rPr>
              <a:t>by</a:t>
            </a:r>
            <a:r>
              <a:rPr sz="2800" spc="-254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35" dirty="0">
                <a:solidFill>
                  <a:srgbClr val="230E0E"/>
                </a:solidFill>
                <a:latin typeface="Tahoma"/>
                <a:cs typeface="Tahoma"/>
              </a:rPr>
              <a:t>efficiently</a:t>
            </a:r>
            <a:r>
              <a:rPr sz="2800" spc="-25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35" dirty="0">
                <a:solidFill>
                  <a:srgbClr val="230E0E"/>
                </a:solidFill>
                <a:latin typeface="Tahoma"/>
                <a:cs typeface="Tahoma"/>
              </a:rPr>
              <a:t>shortlisting</a:t>
            </a:r>
            <a:r>
              <a:rPr sz="2800" spc="-25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45" dirty="0">
                <a:solidFill>
                  <a:srgbClr val="230E0E"/>
                </a:solidFill>
                <a:latin typeface="Tahoma"/>
                <a:cs typeface="Tahoma"/>
              </a:rPr>
              <a:t>prospective</a:t>
            </a:r>
            <a:r>
              <a:rPr sz="2800" spc="-25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30E0E"/>
                </a:solidFill>
                <a:latin typeface="Tahoma"/>
                <a:cs typeface="Tahoma"/>
              </a:rPr>
              <a:t>options. </a:t>
            </a:r>
            <a:r>
              <a:rPr sz="2800" spc="-165" dirty="0">
                <a:solidFill>
                  <a:srgbClr val="230E0E"/>
                </a:solidFill>
                <a:latin typeface="Tahoma"/>
                <a:cs typeface="Tahoma"/>
              </a:rPr>
              <a:t>It</a:t>
            </a:r>
            <a:r>
              <a:rPr sz="2800" spc="-28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230E0E"/>
                </a:solidFill>
                <a:latin typeface="Tahoma"/>
                <a:cs typeface="Tahoma"/>
              </a:rPr>
              <a:t>reduces</a:t>
            </a:r>
            <a:r>
              <a:rPr sz="2800" b="1" spc="-229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30E0E"/>
                </a:solidFill>
                <a:latin typeface="Tahoma"/>
                <a:cs typeface="Tahoma"/>
              </a:rPr>
              <a:t>the</a:t>
            </a:r>
            <a:r>
              <a:rPr sz="2800" spc="-28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65" dirty="0">
                <a:solidFill>
                  <a:srgbClr val="230E0E"/>
                </a:solidFill>
                <a:latin typeface="Tahoma"/>
                <a:cs typeface="Tahoma"/>
              </a:rPr>
              <a:t>need</a:t>
            </a:r>
            <a:r>
              <a:rPr sz="2800" spc="-28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30E0E"/>
                </a:solidFill>
                <a:latin typeface="Tahoma"/>
                <a:cs typeface="Tahoma"/>
              </a:rPr>
              <a:t>for</a:t>
            </a:r>
            <a:r>
              <a:rPr sz="2800" spc="-28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230E0E"/>
                </a:solidFill>
                <a:latin typeface="Tahoma"/>
                <a:cs typeface="Tahoma"/>
              </a:rPr>
              <a:t>extensive</a:t>
            </a:r>
            <a:r>
              <a:rPr sz="2800" b="1" spc="-22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230E0E"/>
                </a:solidFill>
                <a:latin typeface="Tahoma"/>
                <a:cs typeface="Tahoma"/>
              </a:rPr>
              <a:t>human </a:t>
            </a:r>
            <a:r>
              <a:rPr sz="2800" b="1" spc="-165" dirty="0">
                <a:solidFill>
                  <a:srgbClr val="230E0E"/>
                </a:solidFill>
                <a:latin typeface="Tahoma"/>
                <a:cs typeface="Tahoma"/>
              </a:rPr>
              <a:t>intervention</a:t>
            </a:r>
            <a:r>
              <a:rPr sz="2800" b="1" spc="-21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45" dirty="0">
                <a:solidFill>
                  <a:srgbClr val="230E0E"/>
                </a:solidFill>
                <a:latin typeface="Tahoma"/>
                <a:cs typeface="Tahoma"/>
              </a:rPr>
              <a:t>and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75" dirty="0">
                <a:solidFill>
                  <a:srgbClr val="230E0E"/>
                </a:solidFill>
                <a:latin typeface="Tahoma"/>
                <a:cs typeface="Tahoma"/>
              </a:rPr>
              <a:t>makes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30E0E"/>
                </a:solidFill>
                <a:latin typeface="Tahoma"/>
                <a:cs typeface="Tahoma"/>
              </a:rPr>
              <a:t>the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60" dirty="0">
                <a:solidFill>
                  <a:srgbClr val="230E0E"/>
                </a:solidFill>
                <a:latin typeface="Tahoma"/>
                <a:cs typeface="Tahoma"/>
              </a:rPr>
              <a:t>process</a:t>
            </a:r>
            <a:r>
              <a:rPr sz="2800" spc="-270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230E0E"/>
                </a:solidFill>
                <a:latin typeface="Tahoma"/>
                <a:cs typeface="Tahoma"/>
              </a:rPr>
              <a:t>much </a:t>
            </a:r>
            <a:r>
              <a:rPr sz="2800" b="1" spc="-170" dirty="0">
                <a:solidFill>
                  <a:srgbClr val="230E0E"/>
                </a:solidFill>
                <a:latin typeface="Tahoma"/>
                <a:cs typeface="Tahoma"/>
              </a:rPr>
              <a:t>faster</a:t>
            </a:r>
            <a:r>
              <a:rPr sz="2800" b="1" spc="-235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230E0E"/>
                </a:solidFill>
                <a:latin typeface="Tahoma"/>
                <a:cs typeface="Tahoma"/>
              </a:rPr>
              <a:t>and</a:t>
            </a:r>
            <a:r>
              <a:rPr sz="2800" b="1" spc="-229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210" dirty="0">
                <a:solidFill>
                  <a:srgbClr val="230E0E"/>
                </a:solidFill>
                <a:latin typeface="Tahoma"/>
                <a:cs typeface="Tahoma"/>
              </a:rPr>
              <a:t>more</a:t>
            </a:r>
            <a:r>
              <a:rPr sz="2800" b="1" spc="-229" dirty="0">
                <a:solidFill>
                  <a:srgbClr val="230E0E"/>
                </a:solidFill>
                <a:latin typeface="Tahoma"/>
                <a:cs typeface="Tahoma"/>
              </a:rPr>
              <a:t> </a:t>
            </a:r>
            <a:r>
              <a:rPr sz="2800" b="1" spc="-50" dirty="0">
                <a:solidFill>
                  <a:srgbClr val="230E0E"/>
                </a:solidFill>
                <a:latin typeface="Tahoma"/>
                <a:cs typeface="Tahoma"/>
              </a:rPr>
              <a:t>efficient</a:t>
            </a:r>
            <a:r>
              <a:rPr sz="2800" spc="-50" dirty="0">
                <a:solidFill>
                  <a:srgbClr val="230E0E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523" y="8223399"/>
            <a:ext cx="4342765" cy="1035050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317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0"/>
              </a:spcBef>
            </a:pPr>
            <a:r>
              <a:rPr sz="2950" b="1" u="heavy" spc="-3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3"/>
              </a:rPr>
              <a:t>TRY</a:t>
            </a:r>
            <a:r>
              <a:rPr sz="2950" b="1" u="heavy" spc="-2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2950" b="1" u="heavy" spc="-3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3"/>
              </a:rPr>
              <a:t>MVP</a:t>
            </a:r>
            <a:r>
              <a:rPr sz="2950" b="1" u="heavy" spc="-2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3"/>
              </a:rPr>
              <a:t> YOURSELF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894" y="2821171"/>
            <a:ext cx="6143624" cy="6534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1960" y="268438"/>
            <a:ext cx="13862685" cy="20040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>
                <a:solidFill>
                  <a:srgbClr val="256AF6"/>
                </a:solidFill>
                <a:latin typeface="Tahoma"/>
                <a:cs typeface="Tahoma"/>
              </a:rPr>
              <a:t>MINIMUM</a:t>
            </a:r>
            <a:r>
              <a:rPr spc="-175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pc="210" dirty="0">
                <a:solidFill>
                  <a:srgbClr val="256AF6"/>
                </a:solidFill>
                <a:latin typeface="Tahoma"/>
                <a:cs typeface="Tahoma"/>
              </a:rPr>
              <a:t>VIABLE</a:t>
            </a:r>
            <a:r>
              <a:rPr spc="-175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pc="185" dirty="0">
                <a:solidFill>
                  <a:srgbClr val="256AF6"/>
                </a:solidFill>
                <a:latin typeface="Tahoma"/>
                <a:cs typeface="Tahoma"/>
              </a:rPr>
              <a:t>PRODUCT(MVP)</a:t>
            </a:r>
          </a:p>
          <a:p>
            <a:pPr marL="90170">
              <a:lnSpc>
                <a:spcPct val="100000"/>
              </a:lnSpc>
              <a:spcBef>
                <a:spcPts val="590"/>
              </a:spcBef>
            </a:pPr>
            <a:r>
              <a:rPr spc="11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pc="215" dirty="0">
                <a:solidFill>
                  <a:srgbClr val="256AF6"/>
                </a:solidFill>
                <a:latin typeface="Tahoma"/>
                <a:cs typeface="Tahoma"/>
              </a:rPr>
              <a:t>LeapBot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9354" y="4681316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9354" y="6281516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9354" y="7081616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9354" y="7881716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69004" y="3660224"/>
            <a:ext cx="674624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600">
              <a:lnSpc>
                <a:spcPct val="114100"/>
              </a:lnSpc>
              <a:spcBef>
                <a:spcPts val="100"/>
              </a:spcBef>
            </a:pP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aims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5" dirty="0">
                <a:solidFill>
                  <a:srgbClr val="242424"/>
                </a:solidFill>
                <a:latin typeface="Tahoma"/>
                <a:cs typeface="Tahoma"/>
              </a:rPr>
              <a:t>solve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80" dirty="0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pain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point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80" dirty="0">
                <a:solidFill>
                  <a:srgbClr val="242424"/>
                </a:solidFill>
                <a:latin typeface="Tahoma"/>
                <a:cs typeface="Tahoma"/>
              </a:rPr>
              <a:t>users.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5" dirty="0">
                <a:solidFill>
                  <a:srgbClr val="242424"/>
                </a:solidFill>
                <a:latin typeface="Tahoma"/>
                <a:cs typeface="Tahoma"/>
              </a:rPr>
              <a:t>Its </a:t>
            </a:r>
            <a:r>
              <a:rPr sz="2300" spc="-65" dirty="0">
                <a:solidFill>
                  <a:srgbClr val="242424"/>
                </a:solidFill>
                <a:latin typeface="Tahoma"/>
                <a:cs typeface="Tahoma"/>
              </a:rPr>
              <a:t>features</a:t>
            </a:r>
            <a:r>
              <a:rPr sz="23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2300">
              <a:latin typeface="Tahoma"/>
              <a:cs typeface="Tahoma"/>
            </a:endParaRPr>
          </a:p>
          <a:p>
            <a:pPr marL="508634" marR="159385">
              <a:lnSpc>
                <a:spcPct val="114100"/>
              </a:lnSpc>
            </a:pPr>
            <a:r>
              <a:rPr sz="2300" b="1" spc="-155" dirty="0">
                <a:solidFill>
                  <a:srgbClr val="242424"/>
                </a:solidFill>
                <a:latin typeface="Tahoma"/>
                <a:cs typeface="Tahoma"/>
              </a:rPr>
              <a:t>Optimize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40" dirty="0">
                <a:solidFill>
                  <a:srgbClr val="242424"/>
                </a:solidFill>
                <a:latin typeface="Tahoma"/>
                <a:cs typeface="Tahoma"/>
              </a:rPr>
              <a:t>university</a:t>
            </a:r>
            <a:r>
              <a:rPr sz="23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search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chances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60" dirty="0">
                <a:solidFill>
                  <a:srgbClr val="242424"/>
                </a:solidFill>
                <a:latin typeface="Tahoma"/>
                <a:cs typeface="Tahoma"/>
              </a:rPr>
              <a:t>getting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5" dirty="0">
                <a:solidFill>
                  <a:srgbClr val="242424"/>
                </a:solidFill>
                <a:latin typeface="Tahoma"/>
                <a:cs typeface="Tahoma"/>
              </a:rPr>
              <a:t>approved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6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80" dirty="0">
                <a:solidFill>
                  <a:srgbClr val="242424"/>
                </a:solidFill>
                <a:latin typeface="Tahoma"/>
                <a:cs typeface="Tahoma"/>
              </a:rPr>
              <a:t>very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70" dirty="0">
                <a:solidFill>
                  <a:srgbClr val="242424"/>
                </a:solidFill>
                <a:latin typeface="Tahoma"/>
                <a:cs typeface="Tahoma"/>
              </a:rPr>
              <a:t>high,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taking into</a:t>
            </a:r>
            <a:r>
              <a:rPr sz="23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account</a:t>
            </a:r>
            <a:r>
              <a:rPr sz="23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academic</a:t>
            </a:r>
            <a:r>
              <a:rPr sz="2300" b="1" spc="-1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242424"/>
                </a:solidFill>
                <a:latin typeface="Tahoma"/>
                <a:cs typeface="Tahoma"/>
              </a:rPr>
              <a:t>background,</a:t>
            </a:r>
            <a:r>
              <a:rPr sz="2300" b="1" spc="-1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20" dirty="0">
                <a:solidFill>
                  <a:srgbClr val="242424"/>
                </a:solidFill>
                <a:latin typeface="Tahoma"/>
                <a:cs typeface="Tahoma"/>
              </a:rPr>
              <a:t>work </a:t>
            </a:r>
            <a:r>
              <a:rPr sz="2300" b="1" spc="-155" dirty="0">
                <a:solidFill>
                  <a:srgbClr val="242424"/>
                </a:solidFill>
                <a:latin typeface="Tahoma"/>
                <a:cs typeface="Tahoma"/>
              </a:rPr>
              <a:t>experience, budget, </a:t>
            </a:r>
            <a:r>
              <a:rPr sz="2300" b="1" spc="-17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300" b="1" spc="-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242424"/>
                </a:solidFill>
                <a:latin typeface="Tahoma"/>
                <a:cs typeface="Tahoma"/>
              </a:rPr>
              <a:t>location</a:t>
            </a:r>
            <a:r>
              <a:rPr sz="2300" b="1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35" dirty="0">
                <a:solidFill>
                  <a:srgbClr val="242424"/>
                </a:solidFill>
                <a:latin typeface="Tahoma"/>
                <a:cs typeface="Tahoma"/>
              </a:rPr>
              <a:t>preference.</a:t>
            </a:r>
            <a:endParaRPr sz="2300">
              <a:latin typeface="Tahoma"/>
              <a:cs typeface="Tahoma"/>
            </a:endParaRPr>
          </a:p>
          <a:p>
            <a:pPr marL="508634" marR="205104">
              <a:lnSpc>
                <a:spcPct val="114100"/>
              </a:lnSpc>
            </a:pPr>
            <a:r>
              <a:rPr sz="2300" spc="-30" dirty="0">
                <a:solidFill>
                  <a:srgbClr val="242424"/>
                </a:solidFill>
                <a:latin typeface="Tahoma"/>
                <a:cs typeface="Tahoma"/>
              </a:rPr>
              <a:t>Provide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community </a:t>
            </a:r>
            <a:r>
              <a:rPr sz="2300" b="1" spc="-150" dirty="0">
                <a:solidFill>
                  <a:srgbClr val="242424"/>
                </a:solidFill>
                <a:latin typeface="Tahoma"/>
                <a:cs typeface="Tahoma"/>
              </a:rPr>
              <a:t>service</a:t>
            </a:r>
            <a:r>
              <a:rPr sz="23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5" dirty="0">
                <a:solidFill>
                  <a:srgbClr val="242424"/>
                </a:solidFill>
                <a:latin typeface="Tahoma"/>
                <a:cs typeface="Tahoma"/>
              </a:rPr>
              <a:t>providing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contact </a:t>
            </a:r>
            <a:r>
              <a:rPr sz="2300" spc="-3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5" dirty="0">
                <a:solidFill>
                  <a:srgbClr val="242424"/>
                </a:solidFill>
                <a:latin typeface="Tahoma"/>
                <a:cs typeface="Tahoma"/>
              </a:rPr>
              <a:t>students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5" dirty="0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particular</a:t>
            </a:r>
            <a:r>
              <a:rPr sz="2300" spc="-2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university.</a:t>
            </a:r>
            <a:endParaRPr sz="2300">
              <a:latin typeface="Tahoma"/>
              <a:cs typeface="Tahoma"/>
            </a:endParaRPr>
          </a:p>
          <a:p>
            <a:pPr marL="508634" marR="5080">
              <a:lnSpc>
                <a:spcPct val="114100"/>
              </a:lnSpc>
            </a:pPr>
            <a:r>
              <a:rPr sz="2300" b="1" spc="-160" dirty="0">
                <a:solidFill>
                  <a:srgbClr val="242424"/>
                </a:solidFill>
                <a:latin typeface="Tahoma"/>
                <a:cs typeface="Tahoma"/>
              </a:rPr>
              <a:t>Consultancy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0" dirty="0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b="1" spc="-135" dirty="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sz="2300" b="1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23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facilitated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LeapScholar.</a:t>
            </a:r>
            <a:endParaRPr sz="2300">
              <a:latin typeface="Tahoma"/>
              <a:cs typeface="Tahoma"/>
            </a:endParaRPr>
          </a:p>
          <a:p>
            <a:pPr marL="508634" marR="556260">
              <a:lnSpc>
                <a:spcPct val="114100"/>
              </a:lnSpc>
              <a:spcBef>
                <a:spcPts val="5"/>
              </a:spcBef>
            </a:pPr>
            <a:r>
              <a:rPr sz="2300" b="1" spc="-185" dirty="0">
                <a:solidFill>
                  <a:srgbClr val="242424"/>
                </a:solidFill>
                <a:latin typeface="Tahoma"/>
                <a:cs typeface="Tahoma"/>
              </a:rPr>
              <a:t>Visa </a:t>
            </a:r>
            <a:r>
              <a:rPr sz="2300" b="1" spc="-160" dirty="0">
                <a:solidFill>
                  <a:srgbClr val="242424"/>
                </a:solidFill>
                <a:latin typeface="Tahoma"/>
                <a:cs typeface="Tahoma"/>
              </a:rPr>
              <a:t>assistance</a:t>
            </a:r>
            <a:r>
              <a:rPr sz="2300" b="1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0" dirty="0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30" dirty="0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4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2300" spc="-2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23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again </a:t>
            </a:r>
            <a:r>
              <a:rPr sz="2300" spc="-25" dirty="0">
                <a:solidFill>
                  <a:srgbClr val="242424"/>
                </a:solidFill>
                <a:latin typeface="Tahoma"/>
                <a:cs typeface="Tahoma"/>
              </a:rPr>
              <a:t>facilitated</a:t>
            </a:r>
            <a:r>
              <a:rPr sz="23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23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55" dirty="0">
                <a:solidFill>
                  <a:srgbClr val="242424"/>
                </a:solidFill>
                <a:latin typeface="Tahoma"/>
                <a:cs typeface="Tahoma"/>
              </a:rPr>
              <a:t>Leap</a:t>
            </a:r>
            <a:r>
              <a:rPr sz="23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242424"/>
                </a:solidFill>
                <a:latin typeface="Tahoma"/>
                <a:cs typeface="Tahoma"/>
              </a:rPr>
              <a:t>Scholar.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90050" y="2402984"/>
            <a:ext cx="3992245" cy="836930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106680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840"/>
              </a:spcBef>
            </a:pPr>
            <a:r>
              <a:rPr sz="3800" b="1" spc="-385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38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33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589" y="9849294"/>
            <a:ext cx="11662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60" dirty="0">
                <a:latin typeface="Lucida Sans Unicode"/>
                <a:cs typeface="Lucida Sans Unicode"/>
              </a:rPr>
              <a:t>**MVP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is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built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which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features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the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1st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statement.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Rest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can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be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further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done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in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further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iterations.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57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pc="70" dirty="0">
                <a:solidFill>
                  <a:srgbClr val="256AF6"/>
                </a:solidFill>
                <a:latin typeface="Tahoma"/>
                <a:cs typeface="Tahoma"/>
              </a:rPr>
              <a:t>ACHIEVING</a:t>
            </a:r>
            <a:r>
              <a:rPr spc="15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pc="195" dirty="0">
                <a:solidFill>
                  <a:srgbClr val="256AF6"/>
                </a:solidFill>
                <a:latin typeface="Tahoma"/>
                <a:cs typeface="Tahoma"/>
              </a:rPr>
              <a:t>PRODUCT/MARKET</a:t>
            </a:r>
            <a:r>
              <a:rPr spc="20" dirty="0">
                <a:solidFill>
                  <a:srgbClr val="256AF6"/>
                </a:solidFill>
                <a:latin typeface="Tahoma"/>
                <a:cs typeface="Tahoma"/>
              </a:rPr>
              <a:t> </a:t>
            </a:r>
            <a:r>
              <a:rPr spc="-25" dirty="0">
                <a:solidFill>
                  <a:srgbClr val="256AF6"/>
                </a:solidFill>
                <a:latin typeface="Tahoma"/>
                <a:cs typeface="Tahoma"/>
              </a:rPr>
              <a:t>FIT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pc="200" dirty="0">
                <a:solidFill>
                  <a:srgbClr val="242424"/>
                </a:solidFill>
                <a:latin typeface="Tahoma"/>
                <a:cs typeface="Tahoma"/>
              </a:rPr>
              <a:t>Key</a:t>
            </a:r>
            <a:r>
              <a:rPr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pc="40" dirty="0">
                <a:solidFill>
                  <a:srgbClr val="242424"/>
                </a:solidFill>
                <a:latin typeface="Tahoma"/>
                <a:cs typeface="Tahoma"/>
              </a:rPr>
              <a:t>Indicators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236" y="4284472"/>
            <a:ext cx="1058545" cy="1058545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21971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730"/>
              </a:spcBef>
            </a:pPr>
            <a:r>
              <a:rPr sz="3600" b="1" spc="-415" dirty="0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283" y="4311676"/>
            <a:ext cx="1000569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b="1" spc="-215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3000" b="1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b="1" spc="-245" dirty="0">
                <a:solidFill>
                  <a:srgbClr val="242424"/>
                </a:solidFill>
                <a:latin typeface="Tahoma"/>
                <a:cs typeface="Tahoma"/>
              </a:rPr>
              <a:t>Engagement:</a:t>
            </a:r>
            <a:r>
              <a:rPr sz="3000" b="1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3000" spc="-2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denotes</a:t>
            </a:r>
            <a:r>
              <a:rPr sz="30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3000" spc="-2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242424"/>
                </a:solidFill>
                <a:latin typeface="Tahoma"/>
                <a:cs typeface="Tahoma"/>
              </a:rPr>
              <a:t>initial</a:t>
            </a:r>
            <a:r>
              <a:rPr sz="30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242424"/>
                </a:solidFill>
                <a:latin typeface="Tahoma"/>
                <a:cs typeface="Tahoma"/>
              </a:rPr>
              <a:t>traction</a:t>
            </a:r>
            <a:r>
              <a:rPr sz="30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sz="3000" spc="-2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242424"/>
                </a:solidFill>
                <a:latin typeface="Tahoma"/>
                <a:cs typeface="Tahoma"/>
              </a:rPr>
              <a:t>product</a:t>
            </a:r>
            <a:r>
              <a:rPr sz="30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gaining.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1236" y="6054765"/>
            <a:ext cx="1058545" cy="1058545"/>
          </a:xfrm>
          <a:prstGeom prst="rect">
            <a:avLst/>
          </a:prstGeom>
          <a:solidFill>
            <a:srgbClr val="242424"/>
          </a:solidFill>
        </p:spPr>
        <p:txBody>
          <a:bodyPr vert="horz" wrap="square" lIns="0" tIns="21971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730"/>
              </a:spcBef>
            </a:pPr>
            <a:r>
              <a:rPr sz="3600" b="1" spc="-415" dirty="0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5283" y="5879810"/>
            <a:ext cx="10701020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b="1" spc="-220" dirty="0">
                <a:solidFill>
                  <a:srgbClr val="242424"/>
                </a:solidFill>
                <a:latin typeface="Tahoma"/>
                <a:cs typeface="Tahoma"/>
              </a:rPr>
              <a:t>Customer</a:t>
            </a:r>
            <a:r>
              <a:rPr sz="3000" b="1" spc="-2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b="1" spc="-210" dirty="0">
                <a:solidFill>
                  <a:srgbClr val="242424"/>
                </a:solidFill>
                <a:latin typeface="Tahoma"/>
                <a:cs typeface="Tahoma"/>
              </a:rPr>
              <a:t>Feedback:</a:t>
            </a:r>
            <a:r>
              <a:rPr sz="3000" b="1" spc="-2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60" dirty="0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242424"/>
                </a:solidFill>
                <a:latin typeface="Tahoma"/>
                <a:cs typeface="Tahoma"/>
              </a:rPr>
              <a:t>initial</a:t>
            </a:r>
            <a:r>
              <a:rPr sz="30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sz="3000" spc="-2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product. </a:t>
            </a:r>
            <a:r>
              <a:rPr sz="3000" spc="-229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3000" spc="-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30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mould</a:t>
            </a:r>
            <a:r>
              <a:rPr sz="3000" spc="-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30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242424"/>
                </a:solidFill>
                <a:latin typeface="Tahoma"/>
                <a:cs typeface="Tahoma"/>
              </a:rPr>
              <a:t>product</a:t>
            </a:r>
            <a:r>
              <a:rPr sz="3000" spc="-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242424"/>
                </a:solidFill>
                <a:latin typeface="Tahoma"/>
                <a:cs typeface="Tahoma"/>
              </a:rPr>
              <a:t>according</a:t>
            </a:r>
            <a:r>
              <a:rPr sz="30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3000" spc="-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80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30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sz="3000" spc="-3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30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further iterations.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1236" y="7825058"/>
            <a:ext cx="1058545" cy="1058545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21971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730"/>
              </a:spcBef>
            </a:pPr>
            <a:r>
              <a:rPr sz="3600" b="1" spc="-415" dirty="0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5283" y="7822588"/>
            <a:ext cx="1092898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b="1" spc="-195" dirty="0">
                <a:solidFill>
                  <a:srgbClr val="242424"/>
                </a:solidFill>
                <a:latin typeface="Tahoma"/>
                <a:cs typeface="Tahoma"/>
              </a:rPr>
              <a:t>Conversion</a:t>
            </a:r>
            <a:r>
              <a:rPr sz="3000" b="1" spc="-2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b="1" spc="-235" dirty="0">
                <a:solidFill>
                  <a:srgbClr val="242424"/>
                </a:solidFill>
                <a:latin typeface="Tahoma"/>
                <a:cs typeface="Tahoma"/>
              </a:rPr>
              <a:t>Rate:</a:t>
            </a:r>
            <a:r>
              <a:rPr sz="3000" b="1" spc="-2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60" dirty="0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242424"/>
                </a:solidFill>
                <a:latin typeface="Tahoma"/>
                <a:cs typeface="Tahoma"/>
              </a:rPr>
              <a:t>many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students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242424"/>
                </a:solidFill>
                <a:latin typeface="Tahoma"/>
                <a:cs typeface="Tahoma"/>
              </a:rPr>
              <a:t>getting</a:t>
            </a:r>
            <a:r>
              <a:rPr sz="3000" spc="-3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acquired </a:t>
            </a:r>
            <a:r>
              <a:rPr sz="3000" spc="-45" dirty="0">
                <a:solidFill>
                  <a:srgbClr val="242424"/>
                </a:solidFill>
                <a:latin typeface="Tahoma"/>
                <a:cs typeface="Tahoma"/>
              </a:rPr>
              <a:t>towards</a:t>
            </a:r>
            <a:r>
              <a:rPr sz="3000" spc="-3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3000" spc="-3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242424"/>
                </a:solidFill>
                <a:latin typeface="Tahoma"/>
                <a:cs typeface="Tahoma"/>
              </a:rPr>
              <a:t>end</a:t>
            </a:r>
            <a:r>
              <a:rPr sz="3000" spc="-3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3000" spc="-3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3000" spc="-3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242424"/>
                </a:solidFill>
                <a:latin typeface="Tahoma"/>
                <a:cs typeface="Tahoma"/>
              </a:rPr>
              <a:t>funnel.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027" y="3831435"/>
            <a:ext cx="6540972" cy="64555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6735" rIns="0" bIns="0" rtlCol="0">
            <a:spAutoFit/>
          </a:bodyPr>
          <a:lstStyle/>
          <a:p>
            <a:pPr marL="336550" marR="5080">
              <a:lnSpc>
                <a:spcPct val="107300"/>
              </a:lnSpc>
              <a:spcBef>
                <a:spcPts val="100"/>
              </a:spcBef>
            </a:pPr>
            <a:r>
              <a:rPr spc="-140" dirty="0"/>
              <a:t>PRODUCT</a:t>
            </a:r>
            <a:r>
              <a:rPr spc="-355" dirty="0"/>
              <a:t> </a:t>
            </a:r>
            <a:r>
              <a:rPr spc="-520" dirty="0"/>
              <a:t>POSITIONING</a:t>
            </a:r>
            <a:r>
              <a:rPr spc="-350" dirty="0"/>
              <a:t> </a:t>
            </a:r>
            <a:r>
              <a:rPr spc="-880" dirty="0"/>
              <a:t>&amp; </a:t>
            </a:r>
            <a:r>
              <a:rPr spc="-120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0324" y="4403305"/>
            <a:ext cx="9926955" cy="349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-45" dirty="0">
                <a:latin typeface="Tahoma"/>
                <a:cs typeface="Tahoma"/>
              </a:rPr>
              <a:t>LeapBot</a:t>
            </a:r>
            <a:r>
              <a:rPr sz="2800" spc="-26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streamlines</a:t>
            </a:r>
            <a:r>
              <a:rPr sz="2800" spc="-260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global</a:t>
            </a:r>
            <a:r>
              <a:rPr sz="2800" spc="-265" dirty="0">
                <a:latin typeface="Tahoma"/>
                <a:cs typeface="Tahoma"/>
              </a:rPr>
              <a:t> </a:t>
            </a:r>
            <a:r>
              <a:rPr sz="2800" spc="-35" dirty="0">
                <a:latin typeface="Tahoma"/>
                <a:cs typeface="Tahoma"/>
              </a:rPr>
              <a:t>education</a:t>
            </a:r>
            <a:r>
              <a:rPr sz="2800" spc="-26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for</a:t>
            </a:r>
            <a:r>
              <a:rPr sz="2800" spc="-265" dirty="0">
                <a:latin typeface="Tahoma"/>
                <a:cs typeface="Tahoma"/>
              </a:rPr>
              <a:t> </a:t>
            </a:r>
            <a:r>
              <a:rPr sz="2800" spc="-65" dirty="0">
                <a:latin typeface="Tahoma"/>
                <a:cs typeface="Tahoma"/>
              </a:rPr>
              <a:t>students,</a:t>
            </a:r>
            <a:r>
              <a:rPr sz="2800" spc="-2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addressing application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challenges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with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220" dirty="0">
                <a:latin typeface="Tahoma"/>
                <a:cs typeface="Tahoma"/>
              </a:rPr>
              <a:t>AI.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165" dirty="0">
                <a:latin typeface="Tahoma"/>
                <a:cs typeface="Tahoma"/>
              </a:rPr>
              <a:t>It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optimizes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university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selection </a:t>
            </a:r>
            <a:r>
              <a:rPr sz="2800" spc="-45" dirty="0">
                <a:latin typeface="Tahoma"/>
                <a:cs typeface="Tahoma"/>
              </a:rPr>
              <a:t>taking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account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multiple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factors,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connects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85" dirty="0">
                <a:latin typeface="Tahoma"/>
                <a:cs typeface="Tahoma"/>
              </a:rPr>
              <a:t>users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with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current </a:t>
            </a:r>
            <a:r>
              <a:rPr sz="2800" spc="-65" dirty="0">
                <a:latin typeface="Tahoma"/>
                <a:cs typeface="Tahoma"/>
              </a:rPr>
              <a:t>students,</a:t>
            </a:r>
            <a:r>
              <a:rPr sz="2800" spc="-285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and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75" dirty="0">
                <a:latin typeface="Tahoma"/>
                <a:cs typeface="Tahoma"/>
              </a:rPr>
              <a:t>offers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expert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consultancy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and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visa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assistance </a:t>
            </a:r>
            <a:r>
              <a:rPr sz="2800" spc="-60" dirty="0">
                <a:latin typeface="Tahoma"/>
                <a:cs typeface="Tahoma"/>
              </a:rPr>
              <a:t>through</a:t>
            </a:r>
            <a:r>
              <a:rPr sz="2800" spc="-260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Leap</a:t>
            </a:r>
            <a:r>
              <a:rPr sz="2800" spc="-254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Scholar.</a:t>
            </a:r>
            <a:r>
              <a:rPr sz="2800" spc="-254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This</a:t>
            </a:r>
            <a:r>
              <a:rPr sz="2800" spc="-254" dirty="0">
                <a:latin typeface="Tahoma"/>
                <a:cs typeface="Tahoma"/>
              </a:rPr>
              <a:t> </a:t>
            </a:r>
            <a:r>
              <a:rPr sz="2800" spc="-60" dirty="0">
                <a:latin typeface="Tahoma"/>
                <a:cs typeface="Tahoma"/>
              </a:rPr>
              <a:t>comprehensive</a:t>
            </a:r>
            <a:r>
              <a:rPr sz="2800" spc="-254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solution</a:t>
            </a:r>
            <a:r>
              <a:rPr sz="2800" spc="-254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ensures </a:t>
            </a:r>
            <a:r>
              <a:rPr sz="2800" spc="-60" dirty="0">
                <a:latin typeface="Tahoma"/>
                <a:cs typeface="Tahoma"/>
              </a:rPr>
              <a:t>efficiency,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community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support,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and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expert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guidance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55" dirty="0">
                <a:latin typeface="Tahoma"/>
                <a:cs typeface="Tahoma"/>
              </a:rPr>
              <a:t>for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80" dirty="0">
                <a:latin typeface="Tahoma"/>
                <a:cs typeface="Tahoma"/>
              </a:rPr>
              <a:t>a</a:t>
            </a:r>
            <a:r>
              <a:rPr sz="2800" spc="-27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seamless </a:t>
            </a:r>
            <a:r>
              <a:rPr sz="2800" spc="-55" dirty="0">
                <a:latin typeface="Tahoma"/>
                <a:cs typeface="Tahoma"/>
              </a:rPr>
              <a:t>study</a:t>
            </a:r>
            <a:r>
              <a:rPr sz="2800" spc="-28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abroad</a:t>
            </a:r>
            <a:r>
              <a:rPr sz="2800" spc="-28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journey.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2331" y="1417500"/>
            <a:ext cx="922909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225" dirty="0">
                <a:solidFill>
                  <a:srgbClr val="256AF6"/>
                </a:solidFill>
              </a:rPr>
              <a:t>SALES</a:t>
            </a:r>
            <a:r>
              <a:rPr sz="6500" spc="-320" dirty="0">
                <a:solidFill>
                  <a:srgbClr val="256AF6"/>
                </a:solidFill>
              </a:rPr>
              <a:t> </a:t>
            </a:r>
            <a:r>
              <a:rPr sz="6500" spc="-730" dirty="0">
                <a:solidFill>
                  <a:srgbClr val="256AF6"/>
                </a:solidFill>
              </a:rPr>
              <a:t>&amp;</a:t>
            </a:r>
            <a:r>
              <a:rPr sz="6500" spc="-320" dirty="0">
                <a:solidFill>
                  <a:srgbClr val="256AF6"/>
                </a:solidFill>
              </a:rPr>
              <a:t> MARKETING</a:t>
            </a:r>
            <a:endParaRPr sz="6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128" y="4229614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9390" y="5272602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9390" y="5796477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9390" y="6844227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128" y="7372864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128" y="8420614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02331" y="2486222"/>
            <a:ext cx="13557885" cy="670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70" dirty="0">
                <a:solidFill>
                  <a:srgbClr val="242424"/>
                </a:solidFill>
                <a:latin typeface="Tahoma"/>
                <a:cs typeface="Tahoma"/>
              </a:rPr>
              <a:t>STRATEGY</a:t>
            </a:r>
            <a:endParaRPr sz="6000">
              <a:latin typeface="Tahoma"/>
              <a:cs typeface="Tahoma"/>
            </a:endParaRPr>
          </a:p>
          <a:p>
            <a:pPr marL="337820" marR="263525" algn="just">
              <a:lnSpc>
                <a:spcPct val="127299"/>
              </a:lnSpc>
              <a:spcBef>
                <a:spcPts val="4115"/>
              </a:spcBef>
            </a:pPr>
            <a:r>
              <a:rPr sz="2700" spc="-24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700" spc="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95" dirty="0">
                <a:solidFill>
                  <a:srgbClr val="242424"/>
                </a:solidFill>
                <a:latin typeface="Tahoma"/>
                <a:cs typeface="Tahoma"/>
              </a:rPr>
              <a:t>gain</a:t>
            </a:r>
            <a:r>
              <a:rPr sz="27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42424"/>
                </a:solidFill>
                <a:latin typeface="Tahoma"/>
                <a:cs typeface="Tahoma"/>
              </a:rPr>
              <a:t>initial</a:t>
            </a:r>
            <a:r>
              <a:rPr sz="27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traction,</a:t>
            </a:r>
            <a:r>
              <a:rPr sz="2700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0" dirty="0">
                <a:solidFill>
                  <a:srgbClr val="242424"/>
                </a:solidFill>
                <a:latin typeface="Tahoma"/>
                <a:cs typeface="Tahoma"/>
              </a:rPr>
              <a:t>we’ll</a:t>
            </a:r>
            <a:r>
              <a:rPr sz="27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0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2700" spc="-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90" dirty="0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sz="2700" spc="-11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Social</a:t>
            </a:r>
            <a:r>
              <a:rPr sz="27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90" dirty="0">
                <a:solidFill>
                  <a:srgbClr val="242424"/>
                </a:solidFill>
                <a:latin typeface="Tahoma"/>
                <a:cs typeface="Tahoma"/>
              </a:rPr>
              <a:t>Media</a:t>
            </a:r>
            <a:r>
              <a:rPr sz="27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0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27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LeapScholar</a:t>
            </a:r>
            <a:r>
              <a:rPr sz="27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125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2700" spc="-90" dirty="0">
                <a:solidFill>
                  <a:srgbClr val="242424"/>
                </a:solidFill>
                <a:latin typeface="Tahoma"/>
                <a:cs typeface="Tahoma"/>
              </a:rPr>
              <a:t> having</a:t>
            </a:r>
            <a:r>
              <a:rPr sz="2700" spc="-1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80" dirty="0">
                <a:solidFill>
                  <a:srgbClr val="242424"/>
                </a:solidFill>
                <a:latin typeface="Tahoma"/>
                <a:cs typeface="Tahoma"/>
              </a:rPr>
              <a:t>strong</a:t>
            </a:r>
            <a:r>
              <a:rPr sz="27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0" dirty="0">
                <a:solidFill>
                  <a:srgbClr val="242424"/>
                </a:solidFill>
                <a:latin typeface="Tahoma"/>
                <a:cs typeface="Tahoma"/>
              </a:rPr>
              <a:t>hold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on.</a:t>
            </a:r>
            <a:endParaRPr sz="2700">
              <a:latin typeface="Tahoma"/>
              <a:cs typeface="Tahoma"/>
            </a:endParaRPr>
          </a:p>
          <a:p>
            <a:pPr marL="920750" marR="1377950" algn="just">
              <a:lnSpc>
                <a:spcPct val="127299"/>
              </a:lnSpc>
            </a:pP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Start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posting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educational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242424"/>
                </a:solidFill>
                <a:latin typeface="Tahoma"/>
                <a:cs typeface="Tahoma"/>
              </a:rPr>
              <a:t>awareness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posts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related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education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5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abroad.</a:t>
            </a:r>
            <a:r>
              <a:rPr sz="2700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0" dirty="0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trending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90" dirty="0">
                <a:solidFill>
                  <a:srgbClr val="242424"/>
                </a:solidFill>
                <a:latin typeface="Tahoma"/>
                <a:cs typeface="Tahoma"/>
              </a:rPr>
              <a:t>Instagram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242424"/>
                </a:solidFill>
                <a:latin typeface="Tahoma"/>
                <a:cs typeface="Tahoma"/>
              </a:rPr>
              <a:t>Reels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185" dirty="0">
                <a:solidFill>
                  <a:srgbClr val="242424"/>
                </a:solidFill>
                <a:latin typeface="Tahoma"/>
                <a:cs typeface="Tahoma"/>
              </a:rPr>
              <a:t>&amp;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15" dirty="0">
                <a:solidFill>
                  <a:srgbClr val="242424"/>
                </a:solidFill>
                <a:latin typeface="Tahoma"/>
                <a:cs typeface="Tahoma"/>
              </a:rPr>
              <a:t>YT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5" dirty="0">
                <a:solidFill>
                  <a:srgbClr val="242424"/>
                </a:solidFill>
                <a:latin typeface="Tahoma"/>
                <a:cs typeface="Tahoma"/>
              </a:rPr>
              <a:t>Shorts,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0" dirty="0">
                <a:solidFill>
                  <a:srgbClr val="242424"/>
                </a:solidFill>
                <a:latin typeface="Tahoma"/>
                <a:cs typeface="Tahoma"/>
              </a:rPr>
              <a:t>these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platforms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0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2700" spc="-3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242424"/>
                </a:solidFill>
                <a:latin typeface="Tahoma"/>
                <a:cs typeface="Tahoma"/>
              </a:rPr>
              <a:t>heavily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promoting.</a:t>
            </a:r>
            <a:endParaRPr sz="2700">
              <a:latin typeface="Tahoma"/>
              <a:cs typeface="Tahoma"/>
            </a:endParaRPr>
          </a:p>
          <a:p>
            <a:pPr marL="920750" algn="just">
              <a:lnSpc>
                <a:spcPct val="100000"/>
              </a:lnSpc>
              <a:spcBef>
                <a:spcPts val="885"/>
              </a:spcBef>
            </a:pP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Collaborate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influencers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242424"/>
                </a:solidFill>
                <a:latin typeface="Tahoma"/>
                <a:cs typeface="Tahoma"/>
              </a:rPr>
              <a:t>who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5" dirty="0">
                <a:solidFill>
                  <a:srgbClr val="242424"/>
                </a:solidFill>
                <a:latin typeface="Tahoma"/>
                <a:cs typeface="Tahoma"/>
              </a:rPr>
              <a:t>addressing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type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42424"/>
                </a:solidFill>
                <a:latin typeface="Tahoma"/>
                <a:cs typeface="Tahoma"/>
              </a:rPr>
              <a:t>audience.</a:t>
            </a:r>
            <a:endParaRPr sz="2700">
              <a:latin typeface="Tahoma"/>
              <a:cs typeface="Tahoma"/>
            </a:endParaRPr>
          </a:p>
          <a:p>
            <a:pPr marL="337820" marR="382270">
              <a:lnSpc>
                <a:spcPct val="127299"/>
              </a:lnSpc>
            </a:pPr>
            <a:r>
              <a:rPr sz="2700" spc="-220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242424"/>
                </a:solidFill>
                <a:latin typeface="Tahoma"/>
                <a:cs typeface="Tahoma"/>
              </a:rPr>
              <a:t>target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242424"/>
                </a:solidFill>
                <a:latin typeface="Tahoma"/>
                <a:cs typeface="Tahoma"/>
              </a:rPr>
              <a:t>Facebook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80" dirty="0">
                <a:solidFill>
                  <a:srgbClr val="242424"/>
                </a:solidFill>
                <a:latin typeface="Tahoma"/>
                <a:cs typeface="Tahoma"/>
              </a:rPr>
              <a:t>Telegram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groups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8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opportunities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getting</a:t>
            </a:r>
            <a:r>
              <a:rPr sz="2700" spc="-25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posted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promote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sustainable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5" dirty="0">
                <a:solidFill>
                  <a:srgbClr val="242424"/>
                </a:solidFill>
                <a:latin typeface="Tahoma"/>
                <a:cs typeface="Tahoma"/>
              </a:rPr>
              <a:t>organic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42424"/>
                </a:solidFill>
                <a:latin typeface="Tahoma"/>
                <a:cs typeface="Tahoma"/>
              </a:rPr>
              <a:t>leads.</a:t>
            </a:r>
            <a:endParaRPr sz="2700">
              <a:latin typeface="Tahoma"/>
              <a:cs typeface="Tahoma"/>
            </a:endParaRPr>
          </a:p>
          <a:p>
            <a:pPr marL="337820" marR="5080">
              <a:lnSpc>
                <a:spcPct val="127299"/>
              </a:lnSpc>
              <a:spcBef>
                <a:spcPts val="5"/>
              </a:spcBef>
            </a:pPr>
            <a:r>
              <a:rPr sz="2700" spc="-65" dirty="0">
                <a:solidFill>
                  <a:srgbClr val="242424"/>
                </a:solidFill>
                <a:latin typeface="Tahoma"/>
                <a:cs typeface="Tahoma"/>
              </a:rPr>
              <a:t>Affluent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0" dirty="0">
                <a:solidFill>
                  <a:srgbClr val="242424"/>
                </a:solidFill>
                <a:latin typeface="Tahoma"/>
                <a:cs typeface="Tahoma"/>
              </a:rPr>
              <a:t>schools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242424"/>
                </a:solidFill>
                <a:latin typeface="Tahoma"/>
                <a:cs typeface="Tahoma"/>
              </a:rPr>
              <a:t>targeted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70" dirty="0">
                <a:solidFill>
                  <a:srgbClr val="242424"/>
                </a:solidFill>
                <a:latin typeface="Tahoma"/>
                <a:cs typeface="Tahoma"/>
              </a:rPr>
              <a:t>and,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workshops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talks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55" dirty="0">
                <a:solidFill>
                  <a:srgbClr val="242424"/>
                </a:solidFill>
                <a:latin typeface="Tahoma"/>
                <a:cs typeface="Tahoma"/>
              </a:rPr>
              <a:t>organized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85" dirty="0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sz="2700" spc="-2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35" dirty="0">
                <a:solidFill>
                  <a:srgbClr val="242424"/>
                </a:solidFill>
                <a:latin typeface="Tahoma"/>
                <a:cs typeface="Tahoma"/>
              </a:rPr>
              <a:t>leads</a:t>
            </a:r>
            <a:r>
              <a:rPr sz="2700" spc="-2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sz="2700" spc="-60" dirty="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sz="2700" spc="-2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242424"/>
                </a:solidFill>
                <a:latin typeface="Tahoma"/>
                <a:cs typeface="Tahoma"/>
              </a:rPr>
              <a:t>converted.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44" y="490538"/>
            <a:ext cx="10206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256AF6"/>
                </a:solidFill>
              </a:rPr>
              <a:t>PRODUCT</a:t>
            </a:r>
            <a:r>
              <a:rPr spc="-385" dirty="0">
                <a:solidFill>
                  <a:srgbClr val="256AF6"/>
                </a:solidFill>
              </a:rPr>
              <a:t> </a:t>
            </a:r>
            <a:r>
              <a:rPr spc="-105" dirty="0">
                <a:solidFill>
                  <a:srgbClr val="256AF6"/>
                </a:solidFill>
              </a:rPr>
              <a:t>LAUNCH</a:t>
            </a:r>
            <a:r>
              <a:rPr spc="-380" dirty="0">
                <a:solidFill>
                  <a:srgbClr val="256AF6"/>
                </a:solidFill>
              </a:rPr>
              <a:t> </a:t>
            </a:r>
            <a:r>
              <a:rPr spc="-20" dirty="0">
                <a:solidFill>
                  <a:srgbClr val="256AF6"/>
                </a:solidFill>
              </a:rPr>
              <a:t>PLAN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872" y="4001450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3373" y="3801412"/>
            <a:ext cx="4904105" cy="390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7120" algn="just">
              <a:lnSpc>
                <a:spcPct val="115599"/>
              </a:lnSpc>
              <a:spcBef>
                <a:spcPts val="100"/>
              </a:spcBef>
            </a:pPr>
            <a:r>
              <a:rPr sz="2000" spc="-125" dirty="0">
                <a:solidFill>
                  <a:srgbClr val="242424"/>
                </a:solidFill>
                <a:latin typeface="Tahoma"/>
                <a:cs typeface="Tahoma"/>
              </a:rPr>
              <a:t>Run</a:t>
            </a:r>
            <a:r>
              <a:rPr sz="20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informative</a:t>
            </a:r>
            <a:r>
              <a:rPr sz="2000" b="1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80" dirty="0">
                <a:solidFill>
                  <a:srgbClr val="242424"/>
                </a:solidFill>
                <a:latin typeface="Tahoma"/>
                <a:cs typeface="Tahoma"/>
              </a:rPr>
              <a:t>campaigns</a:t>
            </a:r>
            <a:r>
              <a:rPr sz="2000" b="1" spc="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across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LeapScholar’s</a:t>
            </a:r>
            <a:r>
              <a:rPr sz="2000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existing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2000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base.</a:t>
            </a:r>
            <a:endParaRPr sz="2000">
              <a:latin typeface="Tahoma"/>
              <a:cs typeface="Tahoma"/>
            </a:endParaRPr>
          </a:p>
          <a:p>
            <a:pPr marL="12700" marR="127635" algn="just">
              <a:lnSpc>
                <a:spcPct val="115599"/>
              </a:lnSpc>
            </a:pPr>
            <a:r>
              <a:rPr sz="2000" spc="-65" dirty="0">
                <a:solidFill>
                  <a:srgbClr val="242424"/>
                </a:solidFill>
                <a:latin typeface="Tahoma"/>
                <a:cs typeface="Tahoma"/>
              </a:rPr>
              <a:t>Invite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group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users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42424"/>
                </a:solidFill>
                <a:latin typeface="Tahoma"/>
                <a:cs typeface="Tahoma"/>
              </a:rPr>
              <a:t>participate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2000" spc="-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242424"/>
                </a:solidFill>
                <a:latin typeface="Tahoma"/>
                <a:cs typeface="Tahoma"/>
              </a:rPr>
              <a:t>beta</a:t>
            </a:r>
            <a:r>
              <a:rPr sz="2000" b="1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242424"/>
                </a:solidFill>
                <a:latin typeface="Tahoma"/>
                <a:cs typeface="Tahoma"/>
              </a:rPr>
              <a:t>testing,</a:t>
            </a:r>
            <a:r>
              <a:rPr sz="2000" b="1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b="1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gather</a:t>
            </a:r>
            <a:r>
              <a:rPr sz="2000" b="1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sz="2000" b="1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necessary</a:t>
            </a:r>
            <a:r>
              <a:rPr sz="2000" spc="-229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adjustments.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</a:pPr>
            <a:r>
              <a:rPr sz="2000" spc="-70" dirty="0">
                <a:solidFill>
                  <a:srgbClr val="242424"/>
                </a:solidFill>
                <a:latin typeface="Tahoma"/>
                <a:cs typeface="Tahoma"/>
              </a:rPr>
              <a:t>Leverage</a:t>
            </a:r>
            <a:r>
              <a:rPr sz="2000" spc="-1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LeapScholar’s</a:t>
            </a:r>
            <a:r>
              <a:rPr sz="2000" spc="-1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strong</a:t>
            </a:r>
            <a:r>
              <a:rPr sz="2000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242424"/>
                </a:solidFill>
                <a:latin typeface="Tahoma"/>
                <a:cs typeface="Tahoma"/>
              </a:rPr>
              <a:t>social</a:t>
            </a:r>
            <a:r>
              <a:rPr sz="2000" b="1" spc="-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42424"/>
                </a:solidFill>
                <a:latin typeface="Tahoma"/>
                <a:cs typeface="Tahoma"/>
              </a:rPr>
              <a:t>media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presence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tease</a:t>
            </a:r>
            <a:r>
              <a:rPr sz="2000" b="1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upcoming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launch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242424"/>
                </a:solidFill>
                <a:latin typeface="Tahoma"/>
                <a:cs typeface="Tahoma"/>
              </a:rPr>
              <a:t>Mega</a:t>
            </a:r>
            <a:r>
              <a:rPr sz="2000" spc="-2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Event.</a:t>
            </a:r>
            <a:endParaRPr sz="2000">
              <a:latin typeface="Tahoma"/>
              <a:cs typeface="Tahoma"/>
            </a:endParaRPr>
          </a:p>
          <a:p>
            <a:pPr marL="12700" marR="716915" algn="just">
              <a:lnSpc>
                <a:spcPct val="115599"/>
              </a:lnSpc>
            </a:pPr>
            <a:r>
              <a:rPr sz="2000" spc="-380" dirty="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sz="2000" spc="2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sz="20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also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225" dirty="0">
                <a:solidFill>
                  <a:srgbClr val="242424"/>
                </a:solidFill>
                <a:latin typeface="Tahoma"/>
                <a:cs typeface="Tahoma"/>
              </a:rPr>
              <a:t>engage</a:t>
            </a:r>
            <a:r>
              <a:rPr sz="2000" b="1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8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000" b="1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21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b="1" spc="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242424"/>
                </a:solidFill>
                <a:latin typeface="Tahoma"/>
                <a:cs typeface="Tahoma"/>
              </a:rPr>
              <a:t>audience </a:t>
            </a:r>
            <a:r>
              <a:rPr sz="2000" spc="-60" dirty="0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sz="20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countdowns,</a:t>
            </a:r>
            <a:r>
              <a:rPr sz="20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242424"/>
                </a:solidFill>
                <a:latin typeface="Tahoma"/>
                <a:cs typeface="Tahoma"/>
              </a:rPr>
              <a:t>sneak</a:t>
            </a:r>
            <a:r>
              <a:rPr sz="20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242424"/>
                </a:solidFill>
                <a:latin typeface="Tahoma"/>
                <a:cs typeface="Tahoma"/>
              </a:rPr>
              <a:t>peeks</a:t>
            </a:r>
            <a:r>
              <a:rPr sz="2000" spc="-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quizzes.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872" y="4706300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872" y="5763575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872" y="6820850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1551" y="4001450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61051" y="3801412"/>
            <a:ext cx="483489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b="1" spc="-120" dirty="0">
                <a:solidFill>
                  <a:srgbClr val="242424"/>
                </a:solidFill>
                <a:latin typeface="Tahoma"/>
                <a:cs typeface="Tahoma"/>
              </a:rPr>
              <a:t>Roll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out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000" b="1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65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b="1" spc="-155" dirty="0">
                <a:solidFill>
                  <a:srgbClr val="242424"/>
                </a:solidFill>
                <a:latin typeface="Tahoma"/>
                <a:cs typeface="Tahoma"/>
              </a:rPr>
              <a:t> phased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42424"/>
                </a:solidFill>
                <a:latin typeface="Tahoma"/>
                <a:cs typeface="Tahoma"/>
              </a:rPr>
              <a:t>approach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, </a:t>
            </a:r>
            <a:r>
              <a:rPr sz="2000" dirty="0">
                <a:solidFill>
                  <a:srgbClr val="242424"/>
                </a:solidFill>
                <a:latin typeface="Tahoma"/>
                <a:cs typeface="Tahoma"/>
              </a:rPr>
              <a:t>initially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targeting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specific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cohort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users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who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242424"/>
                </a:solidFill>
                <a:latin typeface="Tahoma"/>
                <a:cs typeface="Tahoma"/>
              </a:rPr>
              <a:t>expressed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interest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during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242424"/>
                </a:solidFill>
                <a:latin typeface="Tahoma"/>
                <a:cs typeface="Tahoma"/>
              </a:rPr>
              <a:t>pre-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launch phase.</a:t>
            </a:r>
            <a:endParaRPr sz="2000">
              <a:latin typeface="Tahoma"/>
              <a:cs typeface="Tahoma"/>
            </a:endParaRPr>
          </a:p>
          <a:p>
            <a:pPr marL="12700" marR="405765">
              <a:lnSpc>
                <a:spcPct val="115599"/>
              </a:lnSpc>
            </a:pP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Host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Media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Event</a:t>
            </a:r>
            <a:r>
              <a:rPr sz="2000" b="1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officially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introduce </a:t>
            </a: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public.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Market</a:t>
            </a:r>
            <a:r>
              <a:rPr sz="2000" b="1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event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big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242424"/>
                </a:solidFill>
                <a:latin typeface="Tahoma"/>
                <a:cs typeface="Tahoma"/>
              </a:rPr>
              <a:t>pool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42424"/>
                </a:solidFill>
                <a:latin typeface="Tahoma"/>
                <a:cs typeface="Tahoma"/>
              </a:rPr>
              <a:t>prizes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spc="-20" dirty="0">
                <a:solidFill>
                  <a:srgbClr val="242424"/>
                </a:solidFill>
                <a:latin typeface="Tahoma"/>
                <a:cs typeface="Tahoma"/>
              </a:rPr>
              <a:t>including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scholarships.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1551" y="5411150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1551" y="6116000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4001450"/>
            <a:ext cx="76200" cy="761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395387" y="3801412"/>
            <a:ext cx="5704205" cy="495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6379">
              <a:lnSpc>
                <a:spcPct val="115599"/>
              </a:lnSpc>
              <a:spcBef>
                <a:spcPts val="100"/>
              </a:spcBef>
            </a:pP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loops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during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42424"/>
                </a:solidFill>
                <a:latin typeface="Tahoma"/>
                <a:cs typeface="Tahoma"/>
              </a:rPr>
              <a:t>initial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weeks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post-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launch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address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issues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promptly.</a:t>
            </a:r>
            <a:endParaRPr sz="2000">
              <a:latin typeface="Tahoma"/>
              <a:cs typeface="Tahoma"/>
            </a:endParaRPr>
          </a:p>
          <a:p>
            <a:pPr marL="12700" marR="22860">
              <a:lnSpc>
                <a:spcPct val="115599"/>
              </a:lnSpc>
            </a:pP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onboarding</a:t>
            </a: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emails</a:t>
            </a:r>
            <a:r>
              <a:rPr sz="2000" b="1" spc="-15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85" dirty="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users</a:t>
            </a:r>
            <a:r>
              <a:rPr sz="2000" spc="-135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guiding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242424"/>
                </a:solidFill>
                <a:latin typeface="Tahoma"/>
                <a:cs typeface="Tahoma"/>
              </a:rPr>
              <a:t>them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most</a:t>
            </a:r>
            <a:r>
              <a:rPr sz="20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000" spc="-21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LeapBot.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15599"/>
              </a:lnSpc>
            </a:pP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Share</a:t>
            </a:r>
            <a:r>
              <a:rPr sz="2000" spc="-17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success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242424"/>
                </a:solidFill>
                <a:latin typeface="Tahoma"/>
                <a:cs typeface="Tahoma"/>
              </a:rPr>
              <a:t>stories,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testimonials</a:t>
            </a:r>
            <a:r>
              <a:rPr sz="2000" spc="-125" dirty="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spc="-17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updates </a:t>
            </a:r>
            <a:r>
              <a:rPr sz="2000" spc="-30" dirty="0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sz="2000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sz="2000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benefiting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students</a:t>
            </a:r>
            <a:r>
              <a:rPr sz="2000" spc="-1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making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sz="2000" spc="-1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242424"/>
                </a:solidFill>
                <a:latin typeface="Tahoma"/>
                <a:cs typeface="Tahoma"/>
              </a:rPr>
              <a:t>momentum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gained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 through marketing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efforts.</a:t>
            </a:r>
            <a:endParaRPr sz="2000">
              <a:latin typeface="Tahoma"/>
              <a:cs typeface="Tahoma"/>
            </a:endParaRPr>
          </a:p>
          <a:p>
            <a:pPr marL="12700" marR="577850">
              <a:lnSpc>
                <a:spcPct val="115599"/>
              </a:lnSpc>
            </a:pP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Continue</a:t>
            </a:r>
            <a:r>
              <a:rPr sz="2000" spc="-204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engaging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sz="2000" b="1" spc="-1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audience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social </a:t>
            </a:r>
            <a:r>
              <a:rPr sz="2000" spc="-35" dirty="0">
                <a:solidFill>
                  <a:srgbClr val="242424"/>
                </a:solidFill>
                <a:latin typeface="Tahoma"/>
                <a:cs typeface="Tahoma"/>
              </a:rPr>
              <a:t>media</a:t>
            </a:r>
            <a:r>
              <a:rPr sz="2000" spc="-19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platforms.</a:t>
            </a:r>
            <a:endParaRPr sz="2000">
              <a:latin typeface="Tahoma"/>
              <a:cs typeface="Tahoma"/>
            </a:endParaRPr>
          </a:p>
          <a:p>
            <a:pPr marL="12700" marR="403225">
              <a:lnSpc>
                <a:spcPct val="115599"/>
              </a:lnSpc>
            </a:pP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Monitor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242424"/>
                </a:solidFill>
                <a:latin typeface="Tahoma"/>
                <a:cs typeface="Tahoma"/>
              </a:rPr>
              <a:t>key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indicators</a:t>
            </a:r>
            <a:r>
              <a:rPr sz="2000" spc="-2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such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sz="2000" spc="-19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sz="2000" b="1" spc="-16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engagement, </a:t>
            </a:r>
            <a:r>
              <a:rPr sz="2000" b="1" spc="-145" dirty="0">
                <a:solidFill>
                  <a:srgbClr val="242424"/>
                </a:solidFill>
                <a:latin typeface="Tahoma"/>
                <a:cs typeface="Tahoma"/>
              </a:rPr>
              <a:t>customer</a:t>
            </a:r>
            <a:r>
              <a:rPr sz="2000" b="1" spc="-130" dirty="0">
                <a:solidFill>
                  <a:srgbClr val="242424"/>
                </a:solidFill>
                <a:latin typeface="Tahoma"/>
                <a:cs typeface="Tahoma"/>
              </a:rPr>
              <a:t> feedback,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b="1" spc="-13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42424"/>
                </a:solidFill>
                <a:latin typeface="Tahoma"/>
                <a:cs typeface="Tahoma"/>
              </a:rPr>
              <a:t>conversion</a:t>
            </a:r>
            <a:r>
              <a:rPr sz="2000" b="1" spc="-12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42424"/>
                </a:solidFill>
                <a:latin typeface="Tahoma"/>
                <a:cs typeface="Tahoma"/>
              </a:rPr>
              <a:t>rates.</a:t>
            </a:r>
            <a:endParaRPr sz="2000">
              <a:latin typeface="Tahoma"/>
              <a:cs typeface="Tahoma"/>
            </a:endParaRPr>
          </a:p>
          <a:p>
            <a:pPr marL="12700" marR="280670" algn="just">
              <a:lnSpc>
                <a:spcPct val="115599"/>
              </a:lnSpc>
            </a:pPr>
            <a:r>
              <a:rPr sz="2000" b="1" spc="-170" dirty="0">
                <a:solidFill>
                  <a:srgbClr val="242424"/>
                </a:solidFill>
                <a:latin typeface="Tahoma"/>
                <a:cs typeface="Tahoma"/>
              </a:rPr>
              <a:t>Organize</a:t>
            </a:r>
            <a:r>
              <a:rPr sz="2000" b="1" spc="2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242424"/>
                </a:solidFill>
                <a:latin typeface="Tahoma"/>
                <a:cs typeface="Tahoma"/>
              </a:rPr>
              <a:t>webinars</a:t>
            </a:r>
            <a:r>
              <a:rPr sz="2000" b="1" spc="3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245" dirty="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sz="2000" b="1" spc="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242424"/>
                </a:solidFill>
                <a:latin typeface="Tahoma"/>
                <a:cs typeface="Tahoma"/>
              </a:rPr>
              <a:t>workshops</a:t>
            </a:r>
            <a:r>
              <a:rPr sz="2000" b="1" spc="5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sz="2000" spc="1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partnership </a:t>
            </a:r>
            <a:r>
              <a:rPr sz="2000" spc="-55" dirty="0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sz="2000" spc="-10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schools</a:t>
            </a:r>
            <a:r>
              <a:rPr sz="2000" spc="-10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242424"/>
                </a:solidFill>
                <a:latin typeface="Tahoma"/>
                <a:cs typeface="Tahoma"/>
              </a:rPr>
              <a:t>introduce</a:t>
            </a:r>
            <a:r>
              <a:rPr sz="20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242424"/>
                </a:solidFill>
                <a:latin typeface="Tahoma"/>
                <a:cs typeface="Tahoma"/>
              </a:rPr>
              <a:t>LeapBot</a:t>
            </a:r>
            <a:r>
              <a:rPr sz="2000" spc="-80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sz="2000" spc="-6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242424"/>
                </a:solidFill>
                <a:latin typeface="Tahoma"/>
                <a:cs typeface="Tahoma"/>
              </a:rPr>
              <a:t>students</a:t>
            </a:r>
            <a:r>
              <a:rPr sz="2000" spc="-85" dirty="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sz="2000" spc="-10" dirty="0">
                <a:solidFill>
                  <a:srgbClr val="242424"/>
                </a:solidFill>
                <a:latin typeface="Tahoma"/>
                <a:cs typeface="Tahoma"/>
              </a:rPr>
              <a:t>educators.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4706300"/>
            <a:ext cx="76200" cy="761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5411150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6468425"/>
            <a:ext cx="76200" cy="761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7173275"/>
            <a:ext cx="76200" cy="761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5887" y="7878125"/>
            <a:ext cx="76200" cy="761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52354" y="2189163"/>
            <a:ext cx="3992245" cy="836930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70280">
              <a:lnSpc>
                <a:spcPct val="100000"/>
              </a:lnSpc>
              <a:spcBef>
                <a:spcPts val="1260"/>
              </a:spcBef>
            </a:pPr>
            <a:r>
              <a:rPr sz="2800" b="1" spc="-260" dirty="0">
                <a:solidFill>
                  <a:srgbClr val="FFFFFF"/>
                </a:solidFill>
                <a:latin typeface="Tahoma"/>
                <a:cs typeface="Tahoma"/>
              </a:rPr>
              <a:t>PRE-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LAUNCH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44044" y="2189163"/>
            <a:ext cx="3992245" cy="836930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160020" rIns="0" bIns="0" rtlCol="0">
            <a:spAutoFit/>
          </a:bodyPr>
          <a:lstStyle/>
          <a:p>
            <a:pPr marL="857885">
              <a:lnSpc>
                <a:spcPct val="100000"/>
              </a:lnSpc>
              <a:spcBef>
                <a:spcPts val="1260"/>
              </a:spcBef>
            </a:pPr>
            <a:r>
              <a:rPr sz="2800" b="1" spc="-235" dirty="0">
                <a:solidFill>
                  <a:srgbClr val="FFFFFF"/>
                </a:solidFill>
                <a:latin typeface="Tahoma"/>
                <a:cs typeface="Tahoma"/>
              </a:rPr>
              <a:t>POST-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LAUNCH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7144" y="2189163"/>
            <a:ext cx="3992245" cy="836930"/>
          </a:xfrm>
          <a:prstGeom prst="rect">
            <a:avLst/>
          </a:prstGeom>
          <a:solidFill>
            <a:srgbClr val="256AF6"/>
          </a:solidFill>
        </p:spPr>
        <p:txBody>
          <a:bodyPr vert="horz" wrap="square" lIns="0" tIns="160020" rIns="0" bIns="0" rtlCol="0">
            <a:spAutoFit/>
          </a:bodyPr>
          <a:lstStyle/>
          <a:p>
            <a:pPr marL="998219">
              <a:lnSpc>
                <a:spcPct val="100000"/>
              </a:lnSpc>
              <a:spcBef>
                <a:spcPts val="1260"/>
              </a:spcBef>
            </a:pPr>
            <a:r>
              <a:rPr sz="2800" b="1" spc="-260" dirty="0">
                <a:solidFill>
                  <a:srgbClr val="FFFFFF"/>
                </a:solidFill>
                <a:latin typeface="Tahoma"/>
                <a:cs typeface="Tahoma"/>
              </a:rPr>
              <a:t>LAUNCH</a:t>
            </a:r>
            <a:r>
              <a:rPr sz="280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95" dirty="0">
                <a:solidFill>
                  <a:srgbClr val="FFFFFF"/>
                </a:solidFill>
                <a:latin typeface="Tahoma"/>
                <a:cs typeface="Tahoma"/>
              </a:rPr>
              <a:t>DAY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2483" y="1682302"/>
            <a:ext cx="14706599" cy="6924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9310" y="3348052"/>
            <a:ext cx="10849610" cy="3590925"/>
          </a:xfrm>
          <a:prstGeom prst="rect">
            <a:avLst/>
          </a:prstGeom>
          <a:solidFill>
            <a:srgbClr val="256AF6">
              <a:alpha val="84999"/>
            </a:srgbClr>
          </a:solidFill>
        </p:spPr>
        <p:txBody>
          <a:bodyPr vert="horz" wrap="square" lIns="0" tIns="920115" rIns="0" bIns="0" rtlCol="0">
            <a:spAutoFit/>
          </a:bodyPr>
          <a:lstStyle/>
          <a:p>
            <a:pPr marL="1130935">
              <a:lnSpc>
                <a:spcPct val="100000"/>
              </a:lnSpc>
              <a:spcBef>
                <a:spcPts val="7245"/>
              </a:spcBef>
            </a:pPr>
            <a:r>
              <a:rPr sz="10550" spc="-300" dirty="0">
                <a:solidFill>
                  <a:srgbClr val="FFFFFF"/>
                </a:solidFill>
              </a:rPr>
              <a:t>THANK</a:t>
            </a:r>
            <a:r>
              <a:rPr sz="10550" spc="-525" dirty="0">
                <a:solidFill>
                  <a:srgbClr val="FFFFFF"/>
                </a:solidFill>
              </a:rPr>
              <a:t> </a:t>
            </a:r>
            <a:r>
              <a:rPr sz="10550" spc="-330" dirty="0">
                <a:solidFill>
                  <a:srgbClr val="FFFFFF"/>
                </a:solidFill>
              </a:rPr>
              <a:t>YOU</a:t>
            </a:r>
            <a:endParaRPr sz="10550"/>
          </a:p>
        </p:txBody>
      </p:sp>
      <p:sp>
        <p:nvSpPr>
          <p:cNvPr id="4" name="object 4"/>
          <p:cNvSpPr txBox="1"/>
          <p:nvPr/>
        </p:nvSpPr>
        <p:spPr>
          <a:xfrm>
            <a:off x="12391432" y="9064460"/>
            <a:ext cx="5583555" cy="6694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b="1" spc="-425" dirty="0">
                <a:latin typeface="Tahoma"/>
                <a:cs typeface="Tahoma"/>
              </a:rPr>
              <a:t>BY:</a:t>
            </a:r>
            <a:r>
              <a:rPr sz="4250" b="1" spc="-380" dirty="0">
                <a:latin typeface="Tahoma"/>
                <a:cs typeface="Tahoma"/>
              </a:rPr>
              <a:t> </a:t>
            </a:r>
            <a:r>
              <a:rPr lang="en-IN" sz="4250" b="1" spc="-380" dirty="0">
                <a:latin typeface="Tahoma"/>
                <a:cs typeface="Tahoma"/>
              </a:rPr>
              <a:t>ABHISHEK SUAMN</a:t>
            </a:r>
            <a:endParaRPr sz="4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759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Lucida Sans Unicode</vt:lpstr>
      <vt:lpstr>Tahoma</vt:lpstr>
      <vt:lpstr>Verdana</vt:lpstr>
      <vt:lpstr>Office Theme</vt:lpstr>
      <vt:lpstr>PowerPoint Presentation</vt:lpstr>
      <vt:lpstr>PAINPOINTS OF STUDENTS</vt:lpstr>
      <vt:lpstr>INTRODUCING LeapBot</vt:lpstr>
      <vt:lpstr>MINIMUM VIABLE PRODUCT(MVP) of LeapBot</vt:lpstr>
      <vt:lpstr>ACHIEVING PRODUCT/MARKET FIT Key Indicators</vt:lpstr>
      <vt:lpstr>PRODUCT POSITIONING &amp; STATEMENT</vt:lpstr>
      <vt:lpstr>SALES &amp; MARKETING</vt:lpstr>
      <vt:lpstr>PRODUCT LAUNCH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Scholar Product Assignment</dc:title>
  <dc:creator>NAVNEET AGARWAL</dc:creator>
  <cp:keywords>DAF1ieR6LxM,BAEejBSUnzU</cp:keywords>
  <cp:lastModifiedBy>rajesh</cp:lastModifiedBy>
  <cp:revision>1</cp:revision>
  <dcterms:created xsi:type="dcterms:W3CDTF">2024-02-29T07:09:45Z</dcterms:created>
  <dcterms:modified xsi:type="dcterms:W3CDTF">2024-02-29T07:10:31Z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2024-02-29T00:00:00Z</vt:filetime>
  </property>
  <property fmtid="{D5CDD505-2E9C-101B-9397-08002B2CF9AE}" pid="5" name="Producer">
    <vt:lpwstr>Canva</vt:lpwstr>
  </property>
</Properties>
</file>