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Lst>
  <p:sldSz cx="27432000" cy="36576000"/>
  <p:notesSz cx="6858000" cy="9144000"/>
  <p:defaultTextStyle>
    <a:defPPr>
      <a:defRPr lang="en-US"/>
    </a:defPPr>
    <a:lvl1pPr marL="0" algn="l" defTabSz="3072384" rtl="0" eaLnBrk="1" latinLnBrk="0" hangingPunct="1">
      <a:defRPr sz="6048" kern="1200">
        <a:solidFill>
          <a:schemeClr val="tx1"/>
        </a:solidFill>
        <a:latin typeface="+mn-lt"/>
        <a:ea typeface="+mn-ea"/>
        <a:cs typeface="+mn-cs"/>
      </a:defRPr>
    </a:lvl1pPr>
    <a:lvl2pPr marL="1536192" algn="l" defTabSz="3072384" rtl="0" eaLnBrk="1" latinLnBrk="0" hangingPunct="1">
      <a:defRPr sz="6048" kern="1200">
        <a:solidFill>
          <a:schemeClr val="tx1"/>
        </a:solidFill>
        <a:latin typeface="+mn-lt"/>
        <a:ea typeface="+mn-ea"/>
        <a:cs typeface="+mn-cs"/>
      </a:defRPr>
    </a:lvl2pPr>
    <a:lvl3pPr marL="3072384" algn="l" defTabSz="3072384" rtl="0" eaLnBrk="1" latinLnBrk="0" hangingPunct="1">
      <a:defRPr sz="6048" kern="1200">
        <a:solidFill>
          <a:schemeClr val="tx1"/>
        </a:solidFill>
        <a:latin typeface="+mn-lt"/>
        <a:ea typeface="+mn-ea"/>
        <a:cs typeface="+mn-cs"/>
      </a:defRPr>
    </a:lvl3pPr>
    <a:lvl4pPr marL="4608576" algn="l" defTabSz="3072384" rtl="0" eaLnBrk="1" latinLnBrk="0" hangingPunct="1">
      <a:defRPr sz="6048" kern="1200">
        <a:solidFill>
          <a:schemeClr val="tx1"/>
        </a:solidFill>
        <a:latin typeface="+mn-lt"/>
        <a:ea typeface="+mn-ea"/>
        <a:cs typeface="+mn-cs"/>
      </a:defRPr>
    </a:lvl4pPr>
    <a:lvl5pPr marL="6144768" algn="l" defTabSz="3072384" rtl="0" eaLnBrk="1" latinLnBrk="0" hangingPunct="1">
      <a:defRPr sz="6048" kern="1200">
        <a:solidFill>
          <a:schemeClr val="tx1"/>
        </a:solidFill>
        <a:latin typeface="+mn-lt"/>
        <a:ea typeface="+mn-ea"/>
        <a:cs typeface="+mn-cs"/>
      </a:defRPr>
    </a:lvl5pPr>
    <a:lvl6pPr marL="7680960" algn="l" defTabSz="3072384" rtl="0" eaLnBrk="1" latinLnBrk="0" hangingPunct="1">
      <a:defRPr sz="6048" kern="1200">
        <a:solidFill>
          <a:schemeClr val="tx1"/>
        </a:solidFill>
        <a:latin typeface="+mn-lt"/>
        <a:ea typeface="+mn-ea"/>
        <a:cs typeface="+mn-cs"/>
      </a:defRPr>
    </a:lvl6pPr>
    <a:lvl7pPr marL="9217152" algn="l" defTabSz="3072384" rtl="0" eaLnBrk="1" latinLnBrk="0" hangingPunct="1">
      <a:defRPr sz="6048" kern="1200">
        <a:solidFill>
          <a:schemeClr val="tx1"/>
        </a:solidFill>
        <a:latin typeface="+mn-lt"/>
        <a:ea typeface="+mn-ea"/>
        <a:cs typeface="+mn-cs"/>
      </a:defRPr>
    </a:lvl7pPr>
    <a:lvl8pPr marL="10753344" algn="l" defTabSz="3072384" rtl="0" eaLnBrk="1" latinLnBrk="0" hangingPunct="1">
      <a:defRPr sz="6048" kern="1200">
        <a:solidFill>
          <a:schemeClr val="tx1"/>
        </a:solidFill>
        <a:latin typeface="+mn-lt"/>
        <a:ea typeface="+mn-ea"/>
        <a:cs typeface="+mn-cs"/>
      </a:defRPr>
    </a:lvl8pPr>
    <a:lvl9pPr marL="12289536" algn="l" defTabSz="3072384"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4667" autoAdjust="0"/>
  </p:normalViewPr>
  <p:slideViewPr>
    <p:cSldViewPr snapToGrid="0" snapToObjects="1">
      <p:cViewPr varScale="1">
        <p:scale>
          <a:sx n="30" d="100"/>
          <a:sy n="30" d="100"/>
        </p:scale>
        <p:origin x="276" y="1662"/>
      </p:cViewPr>
      <p:guideLst>
        <p:guide orient="horz" pos="11520"/>
        <p:guide pos="86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99326" y="7721608"/>
            <a:ext cx="19862904" cy="17757765"/>
          </a:xfrm>
        </p:spPr>
        <p:txBody>
          <a:bodyPr anchor="b"/>
          <a:lstStyle>
            <a:lvl1pPr>
              <a:defRPr sz="21600"/>
            </a:lvl1pPr>
          </a:lstStyle>
          <a:p>
            <a:r>
              <a:rPr lang="en-US"/>
              <a:t>Click to edit Master title style</a:t>
            </a:r>
            <a:endParaRPr lang="en-US" dirty="0"/>
          </a:p>
        </p:txBody>
      </p:sp>
      <p:sp>
        <p:nvSpPr>
          <p:cNvPr id="3" name="Subtitle 2"/>
          <p:cNvSpPr>
            <a:spLocks noGrp="1"/>
          </p:cNvSpPr>
          <p:nvPr>
            <p:ph type="subTitle" idx="1"/>
          </p:nvPr>
        </p:nvSpPr>
        <p:spPr>
          <a:xfrm>
            <a:off x="2599326" y="25479360"/>
            <a:ext cx="19862904" cy="4594240"/>
          </a:xfrm>
        </p:spPr>
        <p:txBody>
          <a:bodyPr anchor="t"/>
          <a:lstStyle>
            <a:lvl1pPr marL="0" indent="0" algn="l">
              <a:buNone/>
              <a:defRPr cap="all">
                <a:solidFill>
                  <a:schemeClr val="bg2">
                    <a:lumMod val="40000"/>
                    <a:lumOff val="60000"/>
                  </a:schemeClr>
                </a:solidFill>
              </a:defRPr>
            </a:lvl1pPr>
            <a:lvl2pPr marL="1371600" indent="0" algn="ctr">
              <a:buNone/>
              <a:defRPr>
                <a:solidFill>
                  <a:schemeClr val="tx1">
                    <a:tint val="75000"/>
                  </a:schemeClr>
                </a:solidFill>
              </a:defRPr>
            </a:lvl2pPr>
            <a:lvl3pPr marL="2743200" indent="0" algn="ctr">
              <a:buNone/>
              <a:defRPr>
                <a:solidFill>
                  <a:schemeClr val="tx1">
                    <a:tint val="75000"/>
                  </a:schemeClr>
                </a:solidFill>
              </a:defRPr>
            </a:lvl3pPr>
            <a:lvl4pPr marL="4114800" indent="0" algn="ctr">
              <a:buNone/>
              <a:defRPr>
                <a:solidFill>
                  <a:schemeClr val="tx1">
                    <a:tint val="75000"/>
                  </a:schemeClr>
                </a:solidFill>
              </a:defRPr>
            </a:lvl4pPr>
            <a:lvl5pPr marL="5486400" indent="0" algn="ctr">
              <a:buNone/>
              <a:defRPr>
                <a:solidFill>
                  <a:schemeClr val="tx1">
                    <a:tint val="75000"/>
                  </a:schemeClr>
                </a:solidFill>
              </a:defRPr>
            </a:lvl5pPr>
            <a:lvl6pPr marL="6858000" indent="0" algn="ctr">
              <a:buNone/>
              <a:defRPr>
                <a:solidFill>
                  <a:schemeClr val="tx1">
                    <a:tint val="75000"/>
                  </a:schemeClr>
                </a:solidFill>
              </a:defRPr>
            </a:lvl6pPr>
            <a:lvl7pPr marL="8229600" indent="0" algn="ctr">
              <a:buNone/>
              <a:defRPr>
                <a:solidFill>
                  <a:schemeClr val="tx1">
                    <a:tint val="75000"/>
                  </a:schemeClr>
                </a:solidFill>
              </a:defRPr>
            </a:lvl7pPr>
            <a:lvl8pPr marL="9601200" indent="0" algn="ctr">
              <a:buNone/>
              <a:defRPr>
                <a:solidFill>
                  <a:schemeClr val="tx1">
                    <a:tint val="75000"/>
                  </a:schemeClr>
                </a:solidFill>
              </a:defRPr>
            </a:lvl8pPr>
            <a:lvl9pPr marL="109728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5EBCA4-628D-BD4E-8F59-F8871BE161F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38930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99331" y="25603131"/>
            <a:ext cx="19862901" cy="3022603"/>
          </a:xfrm>
        </p:spPr>
        <p:txBody>
          <a:bodyPr anchor="b">
            <a:normAutofit/>
          </a:bodyPr>
          <a:lstStyle>
            <a:lvl1pPr algn="l">
              <a:defRPr sz="7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99326" y="3657600"/>
            <a:ext cx="19862904" cy="1941688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599329" y="28625733"/>
            <a:ext cx="19862898" cy="2633131"/>
          </a:xfrm>
        </p:spPr>
        <p:txBody>
          <a:bodyPr>
            <a:normAutofit/>
          </a:bodyPr>
          <a:lstStyle>
            <a:lvl1pPr marL="0" indent="0">
              <a:buNone/>
              <a:defRPr sz="36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sp>
        <p:nvSpPr>
          <p:cNvPr id="5" name="Date Placeholder 4"/>
          <p:cNvSpPr>
            <a:spLocks noGrp="1"/>
          </p:cNvSpPr>
          <p:nvPr>
            <p:ph type="dt" sz="half" idx="10"/>
          </p:nvPr>
        </p:nvSpPr>
        <p:spPr/>
        <p:txBody>
          <a:bodyPr/>
          <a:lstStyle/>
          <a:p>
            <a:fld id="{7A5EBCA4-628D-BD4E-8F59-F8871BE161F1}"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102167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99326" y="7721600"/>
            <a:ext cx="19862904" cy="10566400"/>
          </a:xfrm>
        </p:spPr>
        <p:txBody>
          <a:bodyPr/>
          <a:lstStyle>
            <a:lvl1pPr>
              <a:defRPr sz="14400"/>
            </a:lvl1pPr>
          </a:lstStyle>
          <a:p>
            <a:r>
              <a:rPr lang="en-US"/>
              <a:t>Click to edit Master title style</a:t>
            </a:r>
            <a:endParaRPr lang="en-US" dirty="0"/>
          </a:p>
        </p:txBody>
      </p:sp>
      <p:sp>
        <p:nvSpPr>
          <p:cNvPr id="8" name="Text Placeholder 3"/>
          <p:cNvSpPr>
            <a:spLocks noGrp="1"/>
          </p:cNvSpPr>
          <p:nvPr>
            <p:ph type="body" sz="half" idx="2"/>
          </p:nvPr>
        </p:nvSpPr>
        <p:spPr>
          <a:xfrm>
            <a:off x="2599326" y="19507200"/>
            <a:ext cx="19862904" cy="12598400"/>
          </a:xfrm>
        </p:spPr>
        <p:txBody>
          <a:bodyPr anchor="ctr">
            <a:normAutofit/>
          </a:bodyPr>
          <a:lstStyle>
            <a:lvl1pPr marL="0" indent="0">
              <a:buNone/>
              <a:defRPr sz="54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sp>
        <p:nvSpPr>
          <p:cNvPr id="4" name="Date Placeholder 3"/>
          <p:cNvSpPr>
            <a:spLocks noGrp="1"/>
          </p:cNvSpPr>
          <p:nvPr>
            <p:ph type="dt" sz="half" idx="10"/>
          </p:nvPr>
        </p:nvSpPr>
        <p:spPr/>
        <p:txBody>
          <a:bodyPr/>
          <a:lstStyle/>
          <a:p>
            <a:fld id="{7A5EBCA4-628D-BD4E-8F59-F8871BE161F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360555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4229" y="7721600"/>
            <a:ext cx="18003147" cy="12391328"/>
          </a:xfrm>
        </p:spPr>
        <p:txBody>
          <a:bodyPr/>
          <a:lstStyle>
            <a:lvl1pPr>
              <a:defRPr sz="14400"/>
            </a:lvl1pPr>
          </a:lstStyle>
          <a:p>
            <a:r>
              <a:rPr lang="en-US"/>
              <a:t>Click to edit Master title style</a:t>
            </a:r>
            <a:endParaRPr lang="en-US" dirty="0"/>
          </a:p>
        </p:txBody>
      </p:sp>
      <p:sp>
        <p:nvSpPr>
          <p:cNvPr id="11" name="Text Placeholder 3"/>
          <p:cNvSpPr>
            <a:spLocks noGrp="1"/>
          </p:cNvSpPr>
          <p:nvPr>
            <p:ph type="body" sz="half" idx="14"/>
          </p:nvPr>
        </p:nvSpPr>
        <p:spPr>
          <a:xfrm>
            <a:off x="4344533" y="20112928"/>
            <a:ext cx="16383477" cy="1824928"/>
          </a:xfrm>
        </p:spPr>
        <p:txBody>
          <a:bodyPr vert="horz" lIns="91440" tIns="45720" rIns="91440" bIns="45720" rtlCol="0" anchor="t">
            <a:normAutofit/>
          </a:bodyPr>
          <a:lstStyle>
            <a:lvl1pPr marL="0" indent="0">
              <a:buNone/>
              <a:defRPr lang="en-US" sz="4200" b="0" i="0" kern="1200" cap="small" dirty="0">
                <a:solidFill>
                  <a:schemeClr val="bg2">
                    <a:lumMod val="40000"/>
                    <a:lumOff val="60000"/>
                  </a:schemeClr>
                </a:solidFill>
                <a:latin typeface="+mj-lt"/>
                <a:ea typeface="+mj-ea"/>
                <a:cs typeface="+mj-cs"/>
              </a:defRPr>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marL="0" lvl="0" indent="0">
              <a:buNone/>
            </a:pPr>
            <a:r>
              <a:rPr lang="en-US"/>
              <a:t>Edit Master text styles</a:t>
            </a:r>
          </a:p>
        </p:txBody>
      </p:sp>
      <p:sp>
        <p:nvSpPr>
          <p:cNvPr id="10" name="Text Placeholder 3"/>
          <p:cNvSpPr>
            <a:spLocks noGrp="1"/>
          </p:cNvSpPr>
          <p:nvPr>
            <p:ph type="body" sz="half" idx="2"/>
          </p:nvPr>
        </p:nvSpPr>
        <p:spPr>
          <a:xfrm>
            <a:off x="2599326" y="23203504"/>
            <a:ext cx="19862904" cy="8940800"/>
          </a:xfrm>
        </p:spPr>
        <p:txBody>
          <a:bodyPr anchor="ctr">
            <a:normAutofit/>
          </a:bodyPr>
          <a:lstStyle>
            <a:lvl1pPr marL="0" indent="0">
              <a:buNone/>
              <a:defRPr sz="54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sp>
        <p:nvSpPr>
          <p:cNvPr id="4" name="Date Placeholder 3"/>
          <p:cNvSpPr>
            <a:spLocks noGrp="1"/>
          </p:cNvSpPr>
          <p:nvPr>
            <p:ph type="dt" sz="half" idx="10"/>
          </p:nvPr>
        </p:nvSpPr>
        <p:spPr/>
        <p:txBody>
          <a:bodyPr/>
          <a:lstStyle/>
          <a:p>
            <a:fld id="{7A5EBCA4-628D-BD4E-8F59-F8871BE161F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7FFA5-5936-1B40-AFEF-98119A5B9593}" type="slidenum">
              <a:rPr lang="en-US" smtClean="0"/>
              <a:t>‹#›</a:t>
            </a:fld>
            <a:endParaRPr lang="en-US"/>
          </a:p>
        </p:txBody>
      </p:sp>
      <p:sp>
        <p:nvSpPr>
          <p:cNvPr id="12" name="TextBox 11"/>
          <p:cNvSpPr txBox="1"/>
          <p:nvPr/>
        </p:nvSpPr>
        <p:spPr>
          <a:xfrm>
            <a:off x="2021693" y="5180016"/>
            <a:ext cx="1804773" cy="572464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36600" dirty="0"/>
              <a:t>“</a:t>
            </a:r>
          </a:p>
        </p:txBody>
      </p:sp>
      <p:sp>
        <p:nvSpPr>
          <p:cNvPr id="15" name="TextBox 14"/>
          <p:cNvSpPr txBox="1"/>
          <p:nvPr/>
        </p:nvSpPr>
        <p:spPr>
          <a:xfrm>
            <a:off x="20999072" y="13940197"/>
            <a:ext cx="1804773" cy="572464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36600" dirty="0"/>
              <a:t>”</a:t>
            </a:r>
          </a:p>
        </p:txBody>
      </p:sp>
    </p:spTree>
    <p:extLst>
      <p:ext uri="{BB962C8B-B14F-4D97-AF65-F5344CB8AC3E}">
        <p14:creationId xmlns:p14="http://schemas.microsoft.com/office/powerpoint/2010/main" val="453421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99325" y="16662405"/>
            <a:ext cx="19862907" cy="8816960"/>
          </a:xfrm>
        </p:spPr>
        <p:txBody>
          <a:bodyPr anchor="b"/>
          <a:lstStyle>
            <a:lvl1pPr algn="l">
              <a:defRPr sz="12000" b="0" cap="none"/>
            </a:lvl1pPr>
          </a:lstStyle>
          <a:p>
            <a:r>
              <a:rPr lang="en-US"/>
              <a:t>Click to edit Master title style</a:t>
            </a:r>
            <a:endParaRPr lang="en-US" dirty="0"/>
          </a:p>
        </p:txBody>
      </p:sp>
      <p:sp>
        <p:nvSpPr>
          <p:cNvPr id="3" name="Text Placeholder 2"/>
          <p:cNvSpPr>
            <a:spLocks noGrp="1"/>
          </p:cNvSpPr>
          <p:nvPr>
            <p:ph type="body" idx="1"/>
          </p:nvPr>
        </p:nvSpPr>
        <p:spPr>
          <a:xfrm>
            <a:off x="2599326" y="25479365"/>
            <a:ext cx="19862904" cy="4588800"/>
          </a:xfrm>
        </p:spPr>
        <p:txBody>
          <a:bodyPr anchor="t"/>
          <a:lstStyle>
            <a:lvl1pPr marL="0" indent="0" algn="l">
              <a:buNone/>
              <a:defRPr sz="6000" cap="none">
                <a:solidFill>
                  <a:schemeClr val="bg2">
                    <a:lumMod val="40000"/>
                    <a:lumOff val="60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5EBCA4-628D-BD4E-8F59-F8871BE161F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308022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2600"/>
            </a:lvl1pPr>
          </a:lstStyle>
          <a:p>
            <a:r>
              <a:rPr lang="en-US"/>
              <a:t>Click to edit Master title style</a:t>
            </a:r>
            <a:endParaRPr lang="en-US" dirty="0"/>
          </a:p>
        </p:txBody>
      </p:sp>
      <p:sp>
        <p:nvSpPr>
          <p:cNvPr id="3" name="Text Placeholder 2"/>
          <p:cNvSpPr>
            <a:spLocks noGrp="1"/>
          </p:cNvSpPr>
          <p:nvPr>
            <p:ph type="body" idx="1"/>
          </p:nvPr>
        </p:nvSpPr>
        <p:spPr>
          <a:xfrm>
            <a:off x="1424504" y="10566400"/>
            <a:ext cx="6632175" cy="3073397"/>
          </a:xfrm>
        </p:spPr>
        <p:txBody>
          <a:bodyPr anchor="b">
            <a:noAutofit/>
          </a:bodyPr>
          <a:lstStyle>
            <a:lvl1pPr marL="0" indent="0">
              <a:buNone/>
              <a:defRPr sz="7200" b="0">
                <a:solidFill>
                  <a:schemeClr val="bg2">
                    <a:lumMod val="40000"/>
                    <a:lumOff val="60000"/>
                  </a:schemeClr>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16" name="Text Placeholder 3"/>
          <p:cNvSpPr>
            <a:spLocks noGrp="1"/>
          </p:cNvSpPr>
          <p:nvPr>
            <p:ph type="body" sz="half" idx="15"/>
          </p:nvPr>
        </p:nvSpPr>
        <p:spPr>
          <a:xfrm>
            <a:off x="1468425" y="14224000"/>
            <a:ext cx="6588252" cy="19143136"/>
          </a:xfrm>
        </p:spPr>
        <p:txBody>
          <a:bodyPr anchor="t">
            <a:normAutofit/>
          </a:bodyPr>
          <a:lstStyle>
            <a:lvl1pPr marL="0" indent="0">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sp>
        <p:nvSpPr>
          <p:cNvPr id="5" name="Text Placeholder 4"/>
          <p:cNvSpPr>
            <a:spLocks noGrp="1"/>
          </p:cNvSpPr>
          <p:nvPr>
            <p:ph type="body" sz="quarter" idx="3"/>
          </p:nvPr>
        </p:nvSpPr>
        <p:spPr>
          <a:xfrm>
            <a:off x="8740512" y="10566400"/>
            <a:ext cx="6608262" cy="3073397"/>
          </a:xfrm>
        </p:spPr>
        <p:txBody>
          <a:bodyPr anchor="b">
            <a:noAutofit/>
          </a:bodyPr>
          <a:lstStyle>
            <a:lvl1pPr marL="0" indent="0">
              <a:buNone/>
              <a:defRPr sz="7200" b="0">
                <a:solidFill>
                  <a:schemeClr val="bg2">
                    <a:lumMod val="40000"/>
                    <a:lumOff val="60000"/>
                  </a:schemeClr>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19" name="Text Placeholder 3"/>
          <p:cNvSpPr>
            <a:spLocks noGrp="1"/>
          </p:cNvSpPr>
          <p:nvPr>
            <p:ph type="body" sz="half" idx="16"/>
          </p:nvPr>
        </p:nvSpPr>
        <p:spPr>
          <a:xfrm>
            <a:off x="8716760" y="14224000"/>
            <a:ext cx="6632013" cy="19143136"/>
          </a:xfrm>
        </p:spPr>
        <p:txBody>
          <a:bodyPr anchor="t">
            <a:normAutofit/>
          </a:bodyPr>
          <a:lstStyle>
            <a:lvl1pPr marL="0" indent="0">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sp>
        <p:nvSpPr>
          <p:cNvPr id="14" name="Text Placeholder 4"/>
          <p:cNvSpPr>
            <a:spLocks noGrp="1"/>
          </p:cNvSpPr>
          <p:nvPr>
            <p:ph type="body" sz="quarter" idx="13"/>
          </p:nvPr>
        </p:nvSpPr>
        <p:spPr>
          <a:xfrm>
            <a:off x="16034751" y="10566400"/>
            <a:ext cx="6598974" cy="3073397"/>
          </a:xfrm>
        </p:spPr>
        <p:txBody>
          <a:bodyPr anchor="b">
            <a:noAutofit/>
          </a:bodyPr>
          <a:lstStyle>
            <a:lvl1pPr marL="0" indent="0">
              <a:buNone/>
              <a:defRPr sz="7200" b="0">
                <a:solidFill>
                  <a:schemeClr val="bg2">
                    <a:lumMod val="40000"/>
                    <a:lumOff val="60000"/>
                  </a:schemeClr>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20" name="Text Placeholder 3"/>
          <p:cNvSpPr>
            <a:spLocks noGrp="1"/>
          </p:cNvSpPr>
          <p:nvPr>
            <p:ph type="body" sz="half" idx="17"/>
          </p:nvPr>
        </p:nvSpPr>
        <p:spPr>
          <a:xfrm>
            <a:off x="16034751" y="14224000"/>
            <a:ext cx="6598974" cy="19143136"/>
          </a:xfrm>
        </p:spPr>
        <p:txBody>
          <a:bodyPr anchor="t">
            <a:normAutofit/>
          </a:bodyPr>
          <a:lstStyle>
            <a:lvl1pPr marL="0" indent="0">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cxnSp>
        <p:nvCxnSpPr>
          <p:cNvPr id="17" name="Straight Connector 16"/>
          <p:cNvCxnSpPr/>
          <p:nvPr/>
        </p:nvCxnSpPr>
        <p:spPr>
          <a:xfrm>
            <a:off x="8386002" y="11379200"/>
            <a:ext cx="0" cy="21132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5669090" y="11379200"/>
            <a:ext cx="0" cy="2115670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5EBCA4-628D-BD4E-8F59-F8871BE161F1}" type="datetimeFigureOut">
              <a:rPr lang="en-US" smtClean="0"/>
              <a:t>11/30/2018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3376905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2600"/>
            </a:lvl1pPr>
          </a:lstStyle>
          <a:p>
            <a:r>
              <a:rPr lang="en-US"/>
              <a:t>Click to edit Master title style</a:t>
            </a:r>
            <a:endParaRPr lang="en-US" dirty="0"/>
          </a:p>
        </p:txBody>
      </p:sp>
      <p:sp>
        <p:nvSpPr>
          <p:cNvPr id="3" name="Text Placeholder 2"/>
          <p:cNvSpPr>
            <a:spLocks noGrp="1"/>
          </p:cNvSpPr>
          <p:nvPr>
            <p:ph type="body" idx="1"/>
          </p:nvPr>
        </p:nvSpPr>
        <p:spPr>
          <a:xfrm>
            <a:off x="1468425" y="22671728"/>
            <a:ext cx="6616836" cy="3073397"/>
          </a:xfrm>
        </p:spPr>
        <p:txBody>
          <a:bodyPr anchor="b">
            <a:noAutofit/>
          </a:bodyPr>
          <a:lstStyle>
            <a:lvl1pPr marL="0" indent="0">
              <a:buNone/>
              <a:defRPr sz="7200" b="0">
                <a:solidFill>
                  <a:schemeClr val="bg2">
                    <a:lumMod val="40000"/>
                    <a:lumOff val="60000"/>
                  </a:schemeClr>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29" name="Picture Placeholder 2"/>
          <p:cNvSpPr>
            <a:spLocks noGrp="1" noChangeAspect="1"/>
          </p:cNvSpPr>
          <p:nvPr>
            <p:ph type="pic" idx="15"/>
          </p:nvPr>
        </p:nvSpPr>
        <p:spPr>
          <a:xfrm>
            <a:off x="1468425" y="11785600"/>
            <a:ext cx="6616836" cy="812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22" name="Text Placeholder 3"/>
          <p:cNvSpPr>
            <a:spLocks noGrp="1"/>
          </p:cNvSpPr>
          <p:nvPr>
            <p:ph type="body" sz="half" idx="18"/>
          </p:nvPr>
        </p:nvSpPr>
        <p:spPr>
          <a:xfrm>
            <a:off x="1468425" y="25745133"/>
            <a:ext cx="6616836" cy="3515675"/>
          </a:xfrm>
        </p:spPr>
        <p:txBody>
          <a:bodyPr anchor="t">
            <a:normAutofit/>
          </a:bodyPr>
          <a:lstStyle>
            <a:lvl1pPr marL="0" indent="0">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sp>
        <p:nvSpPr>
          <p:cNvPr id="5" name="Text Placeholder 4"/>
          <p:cNvSpPr>
            <a:spLocks noGrp="1"/>
          </p:cNvSpPr>
          <p:nvPr>
            <p:ph type="body" sz="quarter" idx="3"/>
          </p:nvPr>
        </p:nvSpPr>
        <p:spPr>
          <a:xfrm>
            <a:off x="8753376" y="22671728"/>
            <a:ext cx="6595398" cy="3073397"/>
          </a:xfrm>
        </p:spPr>
        <p:txBody>
          <a:bodyPr anchor="b">
            <a:noAutofit/>
          </a:bodyPr>
          <a:lstStyle>
            <a:lvl1pPr marL="0" indent="0">
              <a:buNone/>
              <a:defRPr sz="7200" b="0">
                <a:solidFill>
                  <a:schemeClr val="bg2">
                    <a:lumMod val="40000"/>
                    <a:lumOff val="60000"/>
                  </a:schemeClr>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30" name="Picture Placeholder 2"/>
          <p:cNvSpPr>
            <a:spLocks noGrp="1" noChangeAspect="1"/>
          </p:cNvSpPr>
          <p:nvPr>
            <p:ph type="pic" idx="21"/>
          </p:nvPr>
        </p:nvSpPr>
        <p:spPr>
          <a:xfrm>
            <a:off x="8753373" y="11785600"/>
            <a:ext cx="6595398" cy="812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23" name="Text Placeholder 3"/>
          <p:cNvSpPr>
            <a:spLocks noGrp="1"/>
          </p:cNvSpPr>
          <p:nvPr>
            <p:ph type="body" sz="half" idx="19"/>
          </p:nvPr>
        </p:nvSpPr>
        <p:spPr>
          <a:xfrm>
            <a:off x="8750328" y="25745128"/>
            <a:ext cx="6604134" cy="3515675"/>
          </a:xfrm>
        </p:spPr>
        <p:txBody>
          <a:bodyPr anchor="t">
            <a:normAutofit/>
          </a:bodyPr>
          <a:lstStyle>
            <a:lvl1pPr marL="0" indent="0">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sp>
        <p:nvSpPr>
          <p:cNvPr id="14" name="Text Placeholder 4"/>
          <p:cNvSpPr>
            <a:spLocks noGrp="1"/>
          </p:cNvSpPr>
          <p:nvPr>
            <p:ph type="body" sz="quarter" idx="13"/>
          </p:nvPr>
        </p:nvSpPr>
        <p:spPr>
          <a:xfrm>
            <a:off x="16034751" y="22671728"/>
            <a:ext cx="6598974" cy="3073397"/>
          </a:xfrm>
        </p:spPr>
        <p:txBody>
          <a:bodyPr anchor="b">
            <a:noAutofit/>
          </a:bodyPr>
          <a:lstStyle>
            <a:lvl1pPr marL="0" indent="0">
              <a:buNone/>
              <a:defRPr sz="7200" b="0">
                <a:solidFill>
                  <a:schemeClr val="bg2">
                    <a:lumMod val="40000"/>
                    <a:lumOff val="60000"/>
                  </a:schemeClr>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31" name="Picture Placeholder 2"/>
          <p:cNvSpPr>
            <a:spLocks noGrp="1" noChangeAspect="1"/>
          </p:cNvSpPr>
          <p:nvPr>
            <p:ph type="pic" idx="22"/>
          </p:nvPr>
        </p:nvSpPr>
        <p:spPr>
          <a:xfrm>
            <a:off x="16034748" y="11785600"/>
            <a:ext cx="6598974" cy="812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24" name="Text Placeholder 3"/>
          <p:cNvSpPr>
            <a:spLocks noGrp="1"/>
          </p:cNvSpPr>
          <p:nvPr>
            <p:ph type="body" sz="half" idx="20"/>
          </p:nvPr>
        </p:nvSpPr>
        <p:spPr>
          <a:xfrm>
            <a:off x="16034474" y="25745117"/>
            <a:ext cx="6607713" cy="3515675"/>
          </a:xfrm>
        </p:spPr>
        <p:txBody>
          <a:bodyPr anchor="t">
            <a:normAutofit/>
          </a:bodyPr>
          <a:lstStyle>
            <a:lvl1pPr marL="0" indent="0">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cxnSp>
        <p:nvCxnSpPr>
          <p:cNvPr id="19" name="Straight Connector 18"/>
          <p:cNvCxnSpPr/>
          <p:nvPr/>
        </p:nvCxnSpPr>
        <p:spPr>
          <a:xfrm>
            <a:off x="8386002" y="11379200"/>
            <a:ext cx="0" cy="21132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5669090" y="11379200"/>
            <a:ext cx="0" cy="2115670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5EBCA4-628D-BD4E-8F59-F8871BE161F1}" type="datetimeFigureOut">
              <a:rPr lang="en-US" smtClean="0"/>
              <a:t>11/30/2018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2399343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EBCA4-628D-BD4E-8F59-F8871BE161F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520068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689348" y="2294477"/>
            <a:ext cx="3944379" cy="31072667"/>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468425" y="4123760"/>
            <a:ext cx="16706436" cy="2924338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EBCA4-628D-BD4E-8F59-F8871BE161F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1911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A5EBCA4-628D-BD4E-8F59-F8871BE161F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173512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99331" y="15262584"/>
            <a:ext cx="19862901" cy="10216784"/>
          </a:xfrm>
        </p:spPr>
        <p:txBody>
          <a:bodyPr anchor="b"/>
          <a:lstStyle>
            <a:lvl1pPr algn="l">
              <a:defRPr sz="12000" b="0" cap="none"/>
            </a:lvl1pPr>
          </a:lstStyle>
          <a:p>
            <a:r>
              <a:rPr lang="en-US"/>
              <a:t>Click to edit Master title style</a:t>
            </a:r>
            <a:endParaRPr lang="en-US" dirty="0"/>
          </a:p>
        </p:txBody>
      </p:sp>
      <p:sp>
        <p:nvSpPr>
          <p:cNvPr id="3" name="Text Placeholder 2"/>
          <p:cNvSpPr>
            <a:spLocks noGrp="1"/>
          </p:cNvSpPr>
          <p:nvPr>
            <p:ph type="body" idx="1"/>
          </p:nvPr>
        </p:nvSpPr>
        <p:spPr>
          <a:xfrm>
            <a:off x="2599326" y="25479365"/>
            <a:ext cx="19862904" cy="4588800"/>
          </a:xfrm>
        </p:spPr>
        <p:txBody>
          <a:bodyPr anchor="t"/>
          <a:lstStyle>
            <a:lvl1pPr marL="0" indent="0" algn="l">
              <a:buNone/>
              <a:defRPr sz="6000" cap="all">
                <a:solidFill>
                  <a:schemeClr val="bg2">
                    <a:lumMod val="40000"/>
                    <a:lumOff val="60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5EBCA4-628D-BD4E-8F59-F8871BE161F1}"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58118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83102" y="10989741"/>
            <a:ext cx="9894339" cy="22377403"/>
          </a:xfrm>
        </p:spPr>
        <p:txBody>
          <a:bodyPr>
            <a:normAutofit/>
          </a:bodyPr>
          <a:lstStyle>
            <a:lvl1pPr>
              <a:defRPr sz="5400"/>
            </a:lvl1pPr>
            <a:lvl2pPr>
              <a:defRPr sz="4800"/>
            </a:lvl2pPr>
            <a:lvl3pPr>
              <a:defRPr sz="4200"/>
            </a:lvl3pPr>
            <a:lvl4pPr>
              <a:defRPr sz="3600"/>
            </a:lvl4pPr>
            <a:lvl5pPr>
              <a:defRPr sz="3600"/>
            </a:lvl5pPr>
            <a:lvl6pPr>
              <a:defRPr sz="3600"/>
            </a:lvl6pPr>
            <a:lvl7pPr>
              <a:defRPr sz="3600"/>
            </a:lvl7pPr>
            <a:lvl8pPr>
              <a:defRPr sz="3600"/>
            </a:lvl8pPr>
            <a:lvl9pPr>
              <a:defRPr sz="3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25927" y="10965832"/>
            <a:ext cx="9894345" cy="22401307"/>
          </a:xfrm>
        </p:spPr>
        <p:txBody>
          <a:bodyPr>
            <a:normAutofit/>
          </a:bodyPr>
          <a:lstStyle>
            <a:lvl1pPr>
              <a:defRPr sz="5400"/>
            </a:lvl1pPr>
            <a:lvl2pPr>
              <a:defRPr sz="4800"/>
            </a:lvl2pPr>
            <a:lvl3pPr>
              <a:defRPr sz="4200"/>
            </a:lvl3pPr>
            <a:lvl4pPr>
              <a:defRPr sz="3600"/>
            </a:lvl4pPr>
            <a:lvl5pPr>
              <a:defRPr sz="3600"/>
            </a:lvl5pPr>
            <a:lvl6pPr>
              <a:defRPr sz="3600"/>
            </a:lvl6pPr>
            <a:lvl7pPr>
              <a:defRPr sz="3600"/>
            </a:lvl7pPr>
            <a:lvl8pPr>
              <a:defRPr sz="3600"/>
            </a:lvl8pPr>
            <a:lvl9pPr>
              <a:defRPr sz="3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5EBCA4-628D-BD4E-8F59-F8871BE161F1}"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110528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483100" y="10160000"/>
            <a:ext cx="9894336" cy="3073397"/>
          </a:xfrm>
        </p:spPr>
        <p:txBody>
          <a:bodyPr anchor="b">
            <a:noAutofit/>
          </a:bodyPr>
          <a:lstStyle>
            <a:lvl1pPr marL="0" indent="0">
              <a:buNone/>
              <a:defRPr sz="7200" b="0">
                <a:solidFill>
                  <a:schemeClr val="bg2">
                    <a:lumMod val="40000"/>
                    <a:lumOff val="60000"/>
                  </a:schemeClr>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2483102" y="13411200"/>
            <a:ext cx="9894339" cy="19955936"/>
          </a:xfrm>
        </p:spPr>
        <p:txBody>
          <a:bodyPr>
            <a:normAutofit/>
          </a:bodyPr>
          <a:lstStyle>
            <a:lvl1pPr>
              <a:defRPr sz="5400"/>
            </a:lvl1pPr>
            <a:lvl2pPr>
              <a:defRPr sz="4800"/>
            </a:lvl2pPr>
            <a:lvl3pPr>
              <a:defRPr sz="4200"/>
            </a:lvl3pPr>
            <a:lvl4pPr>
              <a:defRPr sz="3600"/>
            </a:lvl4pPr>
            <a:lvl5pPr>
              <a:defRPr sz="3600"/>
            </a:lvl5pPr>
            <a:lvl6pPr>
              <a:defRPr sz="3600"/>
            </a:lvl6pPr>
            <a:lvl7pPr>
              <a:defRPr sz="3600"/>
            </a:lvl7pPr>
            <a:lvl8pPr>
              <a:defRPr sz="3600"/>
            </a:lvl8pPr>
            <a:lvl9pPr>
              <a:defRPr sz="3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25930" y="10160000"/>
            <a:ext cx="9894339" cy="3073397"/>
          </a:xfrm>
        </p:spPr>
        <p:txBody>
          <a:bodyPr anchor="b">
            <a:noAutofit/>
          </a:bodyPr>
          <a:lstStyle>
            <a:lvl1pPr marL="0" indent="0">
              <a:buNone/>
              <a:defRPr sz="7200" b="0">
                <a:solidFill>
                  <a:schemeClr val="bg2">
                    <a:lumMod val="40000"/>
                    <a:lumOff val="60000"/>
                  </a:schemeClr>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2725930" y="13411200"/>
            <a:ext cx="9894339" cy="19955936"/>
          </a:xfrm>
        </p:spPr>
        <p:txBody>
          <a:bodyPr>
            <a:normAutofit/>
          </a:bodyPr>
          <a:lstStyle>
            <a:lvl1pPr>
              <a:defRPr sz="5400"/>
            </a:lvl1pPr>
            <a:lvl2pPr>
              <a:defRPr sz="4800"/>
            </a:lvl2pPr>
            <a:lvl3pPr>
              <a:defRPr sz="4200"/>
            </a:lvl3pPr>
            <a:lvl4pPr>
              <a:defRPr sz="3600"/>
            </a:lvl4pPr>
            <a:lvl5pPr>
              <a:defRPr sz="3600"/>
            </a:lvl5pPr>
            <a:lvl6pPr>
              <a:defRPr sz="3600"/>
            </a:lvl6pPr>
            <a:lvl7pPr>
              <a:defRPr sz="3600"/>
            </a:lvl7pPr>
            <a:lvl8pPr>
              <a:defRPr sz="3600"/>
            </a:lvl8pPr>
            <a:lvl9pPr>
              <a:defRPr sz="3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5EBCA4-628D-BD4E-8F59-F8871BE161F1}"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16298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5EBCA4-628D-BD4E-8F59-F8871BE161F1}" type="datetimeFigureOut">
              <a:rPr lang="en-US" smtClean="0"/>
              <a:t>11/30/2018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231926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5EBCA4-628D-BD4E-8F59-F8871BE161F1}" type="datetimeFigureOut">
              <a:rPr lang="en-US" smtClean="0"/>
              <a:t>11/30/2018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39212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99323" y="7721600"/>
            <a:ext cx="7654386" cy="7721600"/>
          </a:xfrm>
        </p:spPr>
        <p:txBody>
          <a:bodyPr anchor="b"/>
          <a:lstStyle>
            <a:lvl1pPr algn="l">
              <a:defRPr sz="7200" b="0"/>
            </a:lvl1pPr>
          </a:lstStyle>
          <a:p>
            <a:r>
              <a:rPr lang="en-US"/>
              <a:t>Click to edit Master title style</a:t>
            </a:r>
            <a:endParaRPr lang="en-US" dirty="0"/>
          </a:p>
        </p:txBody>
      </p:sp>
      <p:sp>
        <p:nvSpPr>
          <p:cNvPr id="3" name="Content Placeholder 2"/>
          <p:cNvSpPr>
            <a:spLocks noGrp="1"/>
          </p:cNvSpPr>
          <p:nvPr>
            <p:ph idx="1"/>
          </p:nvPr>
        </p:nvSpPr>
        <p:spPr>
          <a:xfrm>
            <a:off x="10768193" y="7721600"/>
            <a:ext cx="11694039" cy="24384000"/>
          </a:xfrm>
        </p:spPr>
        <p:txBody>
          <a:bodyPr anchor="ctr">
            <a:normAutofit/>
          </a:bodyPr>
          <a:lstStyle>
            <a:lvl1pPr>
              <a:defRPr sz="6000"/>
            </a:lvl1pPr>
            <a:lvl2pPr>
              <a:defRPr sz="5400"/>
            </a:lvl2pPr>
            <a:lvl3pPr>
              <a:defRPr sz="4800"/>
            </a:lvl3pPr>
            <a:lvl4pPr>
              <a:defRPr sz="4200"/>
            </a:lvl4pPr>
            <a:lvl5pPr>
              <a:defRPr sz="4200"/>
            </a:lvl5pPr>
            <a:lvl6pPr>
              <a:defRPr sz="4200"/>
            </a:lvl6pPr>
            <a:lvl7pPr>
              <a:defRPr sz="4200"/>
            </a:lvl7pPr>
            <a:lvl8pPr>
              <a:defRPr sz="4200"/>
            </a:lvl8pPr>
            <a:lvl9pPr>
              <a:defRPr sz="4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99323" y="16689501"/>
            <a:ext cx="7654386" cy="15443195"/>
          </a:xfrm>
        </p:spPr>
        <p:txBody>
          <a:bodyPr/>
          <a:lstStyle>
            <a:lvl1pPr marL="0" indent="0">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sp>
        <p:nvSpPr>
          <p:cNvPr id="7" name="Date Placeholder 4"/>
          <p:cNvSpPr>
            <a:spLocks noGrp="1"/>
          </p:cNvSpPr>
          <p:nvPr>
            <p:ph type="dt" sz="half" idx="10"/>
          </p:nvPr>
        </p:nvSpPr>
        <p:spPr/>
        <p:txBody>
          <a:bodyPr/>
          <a:lstStyle/>
          <a:p>
            <a:fld id="{7A5EBCA4-628D-BD4E-8F59-F8871BE161F1}" type="datetimeFigureOut">
              <a:rPr lang="en-US" smtClean="0"/>
              <a:t>11/30/2018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345832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96968" y="9889024"/>
            <a:ext cx="11462022" cy="8398976"/>
          </a:xfrm>
        </p:spPr>
        <p:txBody>
          <a:bodyPr anchor="b">
            <a:normAutofit/>
          </a:bodyPr>
          <a:lstStyle>
            <a:lvl1pPr algn="l">
              <a:defRPr sz="10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640553" y="6096000"/>
            <a:ext cx="7202775" cy="2438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599323" y="19507200"/>
            <a:ext cx="11444184" cy="7315200"/>
          </a:xfrm>
        </p:spPr>
        <p:txBody>
          <a:bodyPr>
            <a:normAutofit/>
          </a:bodyPr>
          <a:lstStyle>
            <a:lvl1pPr marL="0" indent="0">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sp>
        <p:nvSpPr>
          <p:cNvPr id="5" name="Date Placeholder 4"/>
          <p:cNvSpPr>
            <a:spLocks noGrp="1"/>
          </p:cNvSpPr>
          <p:nvPr>
            <p:ph type="dt" sz="half" idx="10"/>
          </p:nvPr>
        </p:nvSpPr>
        <p:spPr/>
        <p:txBody>
          <a:bodyPr/>
          <a:lstStyle/>
          <a:p>
            <a:fld id="{7A5EBCA4-628D-BD4E-8F59-F8871BE161F1}"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7FFA5-5936-1B40-AFEF-98119A5B9593}" type="slidenum">
              <a:rPr lang="en-US" smtClean="0"/>
              <a:t>‹#›</a:t>
            </a:fld>
            <a:endParaRPr lang="en-US"/>
          </a:p>
        </p:txBody>
      </p:sp>
    </p:spTree>
    <p:extLst>
      <p:ext uri="{BB962C8B-B14F-4D97-AF65-F5344CB8AC3E}">
        <p14:creationId xmlns:p14="http://schemas.microsoft.com/office/powerpoint/2010/main" val="290051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18898296" y="8940800"/>
            <a:ext cx="8458200" cy="150368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17069496" y="-2438400"/>
            <a:ext cx="4800600" cy="85344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18898296" y="32512000"/>
            <a:ext cx="2971800" cy="52832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461964" y="14224000"/>
            <a:ext cx="12573000" cy="22352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2519364" y="15443200"/>
            <a:ext cx="7086600" cy="125984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23236932" y="0"/>
            <a:ext cx="2057400" cy="58637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454130" y="2414496"/>
            <a:ext cx="21166140" cy="7469493"/>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2483100" y="10948936"/>
            <a:ext cx="20134962" cy="223758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21329270" y="10020217"/>
            <a:ext cx="5283195" cy="685977"/>
          </a:xfrm>
          <a:prstGeom prst="rect">
            <a:avLst/>
          </a:prstGeom>
        </p:spPr>
        <p:txBody>
          <a:bodyPr vert="horz" lIns="91440" tIns="45720" rIns="91440" bIns="45720" rtlCol="0" anchor="t"/>
          <a:lstStyle>
            <a:lvl1pPr algn="l">
              <a:defRPr sz="3300" b="0" i="0">
                <a:solidFill>
                  <a:schemeClr val="tx1">
                    <a:tint val="75000"/>
                    <a:alpha val="60000"/>
                  </a:schemeClr>
                </a:solidFill>
              </a:defRPr>
            </a:lvl1pPr>
          </a:lstStyle>
          <a:p>
            <a:fld id="{7A5EBCA4-628D-BD4E-8F59-F8871BE161F1}" type="datetimeFigureOut">
              <a:rPr lang="en-US" smtClean="0"/>
              <a:t>11/30/2018</a:t>
            </a:fld>
            <a:endParaRPr lang="en-US"/>
          </a:p>
        </p:txBody>
      </p:sp>
      <p:sp>
        <p:nvSpPr>
          <p:cNvPr id="5" name="Footer Placeholder 4"/>
          <p:cNvSpPr>
            <a:spLocks noGrp="1"/>
          </p:cNvSpPr>
          <p:nvPr>
            <p:ph type="ftr" sz="quarter" idx="3"/>
          </p:nvPr>
        </p:nvSpPr>
        <p:spPr>
          <a:xfrm rot="5400000">
            <a:off x="14196913" y="17671415"/>
            <a:ext cx="20585573" cy="685980"/>
          </a:xfrm>
          <a:prstGeom prst="rect">
            <a:avLst/>
          </a:prstGeom>
        </p:spPr>
        <p:txBody>
          <a:bodyPr vert="horz" lIns="91440" tIns="45720" rIns="91440" bIns="45720" rtlCol="0" anchor="b"/>
          <a:lstStyle>
            <a:lvl1pPr algn="l">
              <a:defRPr sz="33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23299295" y="1577261"/>
            <a:ext cx="1886439" cy="4094331"/>
          </a:xfrm>
          <a:prstGeom prst="rect">
            <a:avLst/>
          </a:prstGeom>
        </p:spPr>
        <p:txBody>
          <a:bodyPr vert="horz" lIns="91440" tIns="45720" rIns="91440" bIns="45720" rtlCol="0" anchor="b"/>
          <a:lstStyle>
            <a:lvl1pPr algn="ctr">
              <a:defRPr sz="8403" b="0" i="0">
                <a:solidFill>
                  <a:schemeClr val="tx1">
                    <a:tint val="75000"/>
                  </a:schemeClr>
                </a:solidFill>
              </a:defRPr>
            </a:lvl1pPr>
          </a:lstStyle>
          <a:p>
            <a:fld id="{D7D7FFA5-5936-1B40-AFEF-98119A5B9593}" type="slidenum">
              <a:rPr lang="en-US" smtClean="0"/>
              <a:t>‹#›</a:t>
            </a:fld>
            <a:endParaRPr lang="en-US"/>
          </a:p>
        </p:txBody>
      </p:sp>
    </p:spTree>
    <p:extLst>
      <p:ext uri="{BB962C8B-B14F-4D97-AF65-F5344CB8AC3E}">
        <p14:creationId xmlns:p14="http://schemas.microsoft.com/office/powerpoint/2010/main" val="12052975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1371621" rtl="0" eaLnBrk="1" latinLnBrk="0" hangingPunct="1">
        <a:spcBef>
          <a:spcPct val="0"/>
        </a:spcBef>
        <a:buNone/>
        <a:defRPr sz="12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28718" indent="-1028718" algn="l" defTabSz="1371621" rtl="0" eaLnBrk="1" latinLnBrk="0" hangingPunct="1">
        <a:spcBef>
          <a:spcPts val="3000"/>
        </a:spcBef>
        <a:spcAft>
          <a:spcPts val="0"/>
        </a:spcAft>
        <a:buClr>
          <a:schemeClr val="bg2">
            <a:lumMod val="40000"/>
            <a:lumOff val="60000"/>
          </a:schemeClr>
        </a:buClr>
        <a:buSzPct val="80000"/>
        <a:buFont typeface="Wingdings 3" charset="2"/>
        <a:buChar char=""/>
        <a:defRPr sz="6000" b="0" i="0" kern="1200">
          <a:solidFill>
            <a:schemeClr val="tx1"/>
          </a:solidFill>
          <a:latin typeface="+mj-lt"/>
          <a:ea typeface="+mj-ea"/>
          <a:cs typeface="+mj-cs"/>
        </a:defRPr>
      </a:lvl1pPr>
      <a:lvl2pPr marL="2228886" indent="-857265" algn="l" defTabSz="1371621" rtl="0" eaLnBrk="1" latinLnBrk="0" hangingPunct="1">
        <a:spcBef>
          <a:spcPts val="3000"/>
        </a:spcBef>
        <a:spcAft>
          <a:spcPts val="0"/>
        </a:spcAft>
        <a:buClr>
          <a:schemeClr val="bg2">
            <a:lumMod val="40000"/>
            <a:lumOff val="60000"/>
          </a:schemeClr>
        </a:buClr>
        <a:buSzPct val="80000"/>
        <a:buFont typeface="Wingdings 3" charset="2"/>
        <a:buChar char=""/>
        <a:defRPr sz="5400" b="0" i="0" kern="1200">
          <a:solidFill>
            <a:schemeClr val="tx1"/>
          </a:solidFill>
          <a:latin typeface="+mj-lt"/>
          <a:ea typeface="+mj-ea"/>
          <a:cs typeface="+mj-cs"/>
        </a:defRPr>
      </a:lvl2pPr>
      <a:lvl3pPr marL="3429060" indent="-685812" algn="l" defTabSz="1371621" rtl="0" eaLnBrk="1" latinLnBrk="0" hangingPunct="1">
        <a:spcBef>
          <a:spcPts val="3000"/>
        </a:spcBef>
        <a:spcAft>
          <a:spcPts val="0"/>
        </a:spcAft>
        <a:buClr>
          <a:schemeClr val="bg2">
            <a:lumMod val="40000"/>
            <a:lumOff val="60000"/>
          </a:schemeClr>
        </a:buClr>
        <a:buSzPct val="80000"/>
        <a:buFont typeface="Wingdings 3" charset="2"/>
        <a:buChar char=""/>
        <a:defRPr sz="4800" b="0" i="0" kern="1200">
          <a:solidFill>
            <a:schemeClr val="tx1"/>
          </a:solidFill>
          <a:latin typeface="+mj-lt"/>
          <a:ea typeface="+mj-ea"/>
          <a:cs typeface="+mj-cs"/>
        </a:defRPr>
      </a:lvl3pPr>
      <a:lvl4pPr marL="4800681" indent="-685812" algn="l" defTabSz="1371621" rtl="0" eaLnBrk="1" latinLnBrk="0" hangingPunct="1">
        <a:spcBef>
          <a:spcPts val="3000"/>
        </a:spcBef>
        <a:spcAft>
          <a:spcPts val="0"/>
        </a:spcAft>
        <a:buClr>
          <a:schemeClr val="bg2">
            <a:lumMod val="40000"/>
            <a:lumOff val="60000"/>
          </a:schemeClr>
        </a:buClr>
        <a:buSzPct val="80000"/>
        <a:buFont typeface="Wingdings 3" charset="2"/>
        <a:buChar char=""/>
        <a:defRPr sz="4200" b="0" i="0" kern="1200">
          <a:solidFill>
            <a:schemeClr val="tx1"/>
          </a:solidFill>
          <a:latin typeface="+mj-lt"/>
          <a:ea typeface="+mj-ea"/>
          <a:cs typeface="+mj-cs"/>
        </a:defRPr>
      </a:lvl4pPr>
      <a:lvl5pPr marL="6172302" indent="-685812" algn="l" defTabSz="1371621" rtl="0" eaLnBrk="1" latinLnBrk="0" hangingPunct="1">
        <a:spcBef>
          <a:spcPts val="3000"/>
        </a:spcBef>
        <a:spcAft>
          <a:spcPts val="0"/>
        </a:spcAft>
        <a:buClr>
          <a:schemeClr val="bg2">
            <a:lumMod val="40000"/>
            <a:lumOff val="60000"/>
          </a:schemeClr>
        </a:buClr>
        <a:buSzPct val="80000"/>
        <a:buFont typeface="Wingdings 3" charset="2"/>
        <a:buChar char=""/>
        <a:defRPr sz="4200" b="0" i="0" kern="1200">
          <a:solidFill>
            <a:schemeClr val="tx1"/>
          </a:solidFill>
          <a:latin typeface="+mj-lt"/>
          <a:ea typeface="+mj-ea"/>
          <a:cs typeface="+mj-cs"/>
        </a:defRPr>
      </a:lvl5pPr>
      <a:lvl6pPr marL="7543926" indent="-685812" algn="l" defTabSz="1371621" rtl="0" eaLnBrk="1" latinLnBrk="0" hangingPunct="1">
        <a:spcBef>
          <a:spcPts val="3000"/>
        </a:spcBef>
        <a:spcAft>
          <a:spcPts val="0"/>
        </a:spcAft>
        <a:buClr>
          <a:schemeClr val="bg2">
            <a:lumMod val="40000"/>
            <a:lumOff val="60000"/>
          </a:schemeClr>
        </a:buClr>
        <a:buSzPct val="80000"/>
        <a:buFont typeface="Wingdings 3" charset="2"/>
        <a:buChar char=""/>
        <a:defRPr sz="4200" b="0" i="0" kern="1200">
          <a:solidFill>
            <a:schemeClr val="tx1"/>
          </a:solidFill>
          <a:latin typeface="+mj-lt"/>
          <a:ea typeface="+mj-ea"/>
          <a:cs typeface="+mj-cs"/>
        </a:defRPr>
      </a:lvl6pPr>
      <a:lvl7pPr marL="8915547" indent="-685812" algn="l" defTabSz="1371621" rtl="0" eaLnBrk="1" latinLnBrk="0" hangingPunct="1">
        <a:spcBef>
          <a:spcPts val="3000"/>
        </a:spcBef>
        <a:spcAft>
          <a:spcPts val="0"/>
        </a:spcAft>
        <a:buClr>
          <a:schemeClr val="bg2">
            <a:lumMod val="40000"/>
            <a:lumOff val="60000"/>
          </a:schemeClr>
        </a:buClr>
        <a:buSzPct val="80000"/>
        <a:buFont typeface="Wingdings 3" charset="2"/>
        <a:buChar char=""/>
        <a:defRPr sz="4200" b="0" i="0" kern="1200">
          <a:solidFill>
            <a:schemeClr val="tx1"/>
          </a:solidFill>
          <a:latin typeface="+mj-lt"/>
          <a:ea typeface="+mj-ea"/>
          <a:cs typeface="+mj-cs"/>
        </a:defRPr>
      </a:lvl7pPr>
      <a:lvl8pPr marL="10287171" indent="-685812" algn="l" defTabSz="1371621" rtl="0" eaLnBrk="1" latinLnBrk="0" hangingPunct="1">
        <a:spcBef>
          <a:spcPts val="3000"/>
        </a:spcBef>
        <a:spcAft>
          <a:spcPts val="0"/>
        </a:spcAft>
        <a:buClr>
          <a:schemeClr val="bg2">
            <a:lumMod val="40000"/>
            <a:lumOff val="60000"/>
          </a:schemeClr>
        </a:buClr>
        <a:buSzPct val="80000"/>
        <a:buFont typeface="Wingdings 3" charset="2"/>
        <a:buChar char=""/>
        <a:defRPr sz="4200" b="0" i="0" kern="1200">
          <a:solidFill>
            <a:schemeClr val="tx1"/>
          </a:solidFill>
          <a:latin typeface="+mj-lt"/>
          <a:ea typeface="+mj-ea"/>
          <a:cs typeface="+mj-cs"/>
        </a:defRPr>
      </a:lvl8pPr>
      <a:lvl9pPr marL="11658792" indent="-685812" algn="l" defTabSz="1371621" rtl="0" eaLnBrk="1" latinLnBrk="0" hangingPunct="1">
        <a:spcBef>
          <a:spcPts val="3000"/>
        </a:spcBef>
        <a:spcAft>
          <a:spcPts val="0"/>
        </a:spcAft>
        <a:buClr>
          <a:schemeClr val="bg2">
            <a:lumMod val="40000"/>
            <a:lumOff val="60000"/>
          </a:schemeClr>
        </a:buClr>
        <a:buSzPct val="80000"/>
        <a:buFont typeface="Wingdings 3" charset="2"/>
        <a:buChar char=""/>
        <a:defRPr sz="4200" b="0" i="0" kern="1200">
          <a:solidFill>
            <a:schemeClr val="tx1"/>
          </a:solidFill>
          <a:latin typeface="+mj-lt"/>
          <a:ea typeface="+mj-ea"/>
          <a:cs typeface="+mj-cs"/>
        </a:defRPr>
      </a:lvl9pPr>
    </p:bodyStyle>
    <p:otherStyle>
      <a:defPPr>
        <a:defRPr lang="en-US"/>
      </a:defPPr>
      <a:lvl1pPr marL="0" algn="l" defTabSz="1371621" rtl="0" eaLnBrk="1" latinLnBrk="0" hangingPunct="1">
        <a:defRPr sz="5400" kern="1200">
          <a:solidFill>
            <a:schemeClr val="tx1"/>
          </a:solidFill>
          <a:latin typeface="+mn-lt"/>
          <a:ea typeface="+mn-ea"/>
          <a:cs typeface="+mn-cs"/>
        </a:defRPr>
      </a:lvl1pPr>
      <a:lvl2pPr marL="1371621" algn="l" defTabSz="1371621" rtl="0" eaLnBrk="1" latinLnBrk="0" hangingPunct="1">
        <a:defRPr sz="5400" kern="1200">
          <a:solidFill>
            <a:schemeClr val="tx1"/>
          </a:solidFill>
          <a:latin typeface="+mn-lt"/>
          <a:ea typeface="+mn-ea"/>
          <a:cs typeface="+mn-cs"/>
        </a:defRPr>
      </a:lvl2pPr>
      <a:lvl3pPr marL="2743245" algn="l" defTabSz="1371621" rtl="0" eaLnBrk="1" latinLnBrk="0" hangingPunct="1">
        <a:defRPr sz="5400" kern="1200">
          <a:solidFill>
            <a:schemeClr val="tx1"/>
          </a:solidFill>
          <a:latin typeface="+mn-lt"/>
          <a:ea typeface="+mn-ea"/>
          <a:cs typeface="+mn-cs"/>
        </a:defRPr>
      </a:lvl3pPr>
      <a:lvl4pPr marL="4114866" algn="l" defTabSz="1371621" rtl="0" eaLnBrk="1" latinLnBrk="0" hangingPunct="1">
        <a:defRPr sz="5400" kern="1200">
          <a:solidFill>
            <a:schemeClr val="tx1"/>
          </a:solidFill>
          <a:latin typeface="+mn-lt"/>
          <a:ea typeface="+mn-ea"/>
          <a:cs typeface="+mn-cs"/>
        </a:defRPr>
      </a:lvl4pPr>
      <a:lvl5pPr marL="5486493" algn="l" defTabSz="1371621" rtl="0" eaLnBrk="1" latinLnBrk="0" hangingPunct="1">
        <a:defRPr sz="5400" kern="1200">
          <a:solidFill>
            <a:schemeClr val="tx1"/>
          </a:solidFill>
          <a:latin typeface="+mn-lt"/>
          <a:ea typeface="+mn-ea"/>
          <a:cs typeface="+mn-cs"/>
        </a:defRPr>
      </a:lvl5pPr>
      <a:lvl6pPr marL="6858114" algn="l" defTabSz="1371621" rtl="0" eaLnBrk="1" latinLnBrk="0" hangingPunct="1">
        <a:defRPr sz="5400" kern="1200">
          <a:solidFill>
            <a:schemeClr val="tx1"/>
          </a:solidFill>
          <a:latin typeface="+mn-lt"/>
          <a:ea typeface="+mn-ea"/>
          <a:cs typeface="+mn-cs"/>
        </a:defRPr>
      </a:lvl6pPr>
      <a:lvl7pPr marL="8229738" algn="l" defTabSz="1371621" rtl="0" eaLnBrk="1" latinLnBrk="0" hangingPunct="1">
        <a:defRPr sz="5400" kern="1200">
          <a:solidFill>
            <a:schemeClr val="tx1"/>
          </a:solidFill>
          <a:latin typeface="+mn-lt"/>
          <a:ea typeface="+mn-ea"/>
          <a:cs typeface="+mn-cs"/>
        </a:defRPr>
      </a:lvl7pPr>
      <a:lvl8pPr marL="9601359" algn="l" defTabSz="1371621" rtl="0" eaLnBrk="1" latinLnBrk="0" hangingPunct="1">
        <a:defRPr sz="5400" kern="1200">
          <a:solidFill>
            <a:schemeClr val="tx1"/>
          </a:solidFill>
          <a:latin typeface="+mn-lt"/>
          <a:ea typeface="+mn-ea"/>
          <a:cs typeface="+mn-cs"/>
        </a:defRPr>
      </a:lvl8pPr>
      <a:lvl9pPr marL="10972983" algn="l" defTabSz="1371621"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7;p19">
            <a:extLst>
              <a:ext uri="{FF2B5EF4-FFF2-40B4-BE49-F238E27FC236}">
                <a16:creationId xmlns:a16="http://schemas.microsoft.com/office/drawing/2014/main" id="{9345AA40-117F-054E-B55A-FA2F6051F67B}"/>
              </a:ext>
            </a:extLst>
          </p:cNvPr>
          <p:cNvSpPr txBox="1"/>
          <p:nvPr/>
        </p:nvSpPr>
        <p:spPr>
          <a:xfrm>
            <a:off x="1480457" y="630361"/>
            <a:ext cx="21278283"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600" b="1" i="0" u="none" strike="noStrike" cap="none" dirty="0">
                <a:solidFill>
                  <a:schemeClr val="lt1"/>
                </a:solidFill>
                <a:latin typeface="Arial" panose="020B0604020202020204" pitchFamily="34" charset="0"/>
                <a:ea typeface="Arial"/>
                <a:cs typeface="Arial" panose="020B0604020202020204" pitchFamily="34" charset="0"/>
                <a:sym typeface="Arial"/>
              </a:rPr>
              <a:t>DETERMINING KICKSTARTER PROJECT SUCCESS</a:t>
            </a:r>
            <a:endParaRPr sz="595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pic>
        <p:nvPicPr>
          <p:cNvPr id="5" name="Google Shape;148;p19">
            <a:extLst>
              <a:ext uri="{FF2B5EF4-FFF2-40B4-BE49-F238E27FC236}">
                <a16:creationId xmlns:a16="http://schemas.microsoft.com/office/drawing/2014/main" id="{81893B4F-287E-9C4B-BE7A-E31E5EA13B2D}"/>
              </a:ext>
            </a:extLst>
          </p:cNvPr>
          <p:cNvPicPr preferRelativeResize="0"/>
          <p:nvPr/>
        </p:nvPicPr>
        <p:blipFill rotWithShape="1">
          <a:blip r:embed="rId2">
            <a:alphaModFix/>
          </a:blip>
          <a:srcRect/>
          <a:stretch/>
        </p:blipFill>
        <p:spPr>
          <a:xfrm>
            <a:off x="1155507" y="4064533"/>
            <a:ext cx="9048967" cy="2360600"/>
          </a:xfrm>
          <a:prstGeom prst="rect">
            <a:avLst/>
          </a:prstGeom>
          <a:noFill/>
          <a:ln>
            <a:noFill/>
          </a:ln>
        </p:spPr>
      </p:pic>
      <p:graphicFrame>
        <p:nvGraphicFramePr>
          <p:cNvPr id="6" name="Google Shape;149;p19">
            <a:extLst>
              <a:ext uri="{FF2B5EF4-FFF2-40B4-BE49-F238E27FC236}">
                <a16:creationId xmlns:a16="http://schemas.microsoft.com/office/drawing/2014/main" id="{F13F1A5B-7A9B-1F4E-9A99-ABD34147AB35}"/>
              </a:ext>
            </a:extLst>
          </p:cNvPr>
          <p:cNvGraphicFramePr/>
          <p:nvPr>
            <p:extLst>
              <p:ext uri="{D42A27DB-BD31-4B8C-83A1-F6EECF244321}">
                <p14:modId xmlns:p14="http://schemas.microsoft.com/office/powerpoint/2010/main" val="2267907472"/>
              </p:ext>
            </p:extLst>
          </p:nvPr>
        </p:nvGraphicFramePr>
        <p:xfrm>
          <a:off x="1654194" y="2898025"/>
          <a:ext cx="20340430" cy="1066810"/>
        </p:xfrm>
        <a:graphic>
          <a:graphicData uri="http://schemas.openxmlformats.org/drawingml/2006/table">
            <a:tbl>
              <a:tblPr firstRow="1" bandRow="1">
                <a:noFill/>
              </a:tblPr>
              <a:tblGrid>
                <a:gridCol w="4068086">
                  <a:extLst>
                    <a:ext uri="{9D8B030D-6E8A-4147-A177-3AD203B41FA5}">
                      <a16:colId xmlns:a16="http://schemas.microsoft.com/office/drawing/2014/main" val="20000"/>
                    </a:ext>
                  </a:extLst>
                </a:gridCol>
                <a:gridCol w="4068086">
                  <a:extLst>
                    <a:ext uri="{9D8B030D-6E8A-4147-A177-3AD203B41FA5}">
                      <a16:colId xmlns:a16="http://schemas.microsoft.com/office/drawing/2014/main" val="20001"/>
                    </a:ext>
                  </a:extLst>
                </a:gridCol>
                <a:gridCol w="4068086">
                  <a:extLst>
                    <a:ext uri="{9D8B030D-6E8A-4147-A177-3AD203B41FA5}">
                      <a16:colId xmlns:a16="http://schemas.microsoft.com/office/drawing/2014/main" val="20002"/>
                    </a:ext>
                  </a:extLst>
                </a:gridCol>
                <a:gridCol w="4068086">
                  <a:extLst>
                    <a:ext uri="{9D8B030D-6E8A-4147-A177-3AD203B41FA5}">
                      <a16:colId xmlns:a16="http://schemas.microsoft.com/office/drawing/2014/main" val="20003"/>
                    </a:ext>
                  </a:extLst>
                </a:gridCol>
                <a:gridCol w="4068086">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3200" b="1" u="none" strike="noStrike" cap="none" dirty="0">
                          <a:latin typeface="Arial"/>
                          <a:ea typeface="Arial"/>
                          <a:cs typeface="Arial"/>
                          <a:sym typeface="Arial"/>
                        </a:rPr>
                        <a:t>Tim </a:t>
                      </a:r>
                      <a:r>
                        <a:rPr lang="en-US" sz="3200" b="1" u="none" strike="noStrike" cap="none" dirty="0" err="1">
                          <a:latin typeface="Arial"/>
                          <a:ea typeface="Arial"/>
                          <a:cs typeface="Arial"/>
                          <a:sym typeface="Arial"/>
                        </a:rPr>
                        <a:t>Dufala</a:t>
                      </a:r>
                      <a:endParaRPr sz="3200" b="1" u="none" strike="noStrike" cap="none" dirty="0">
                        <a:latin typeface="Arial"/>
                        <a:ea typeface="Arial"/>
                        <a:cs typeface="Arial"/>
                        <a:sym typeface="Arial"/>
                      </a:endParaRPr>
                    </a:p>
                    <a:p>
                      <a:pPr marL="0" marR="0" lvl="0" indent="0" algn="ctr" rtl="0">
                        <a:spcBef>
                          <a:spcPts val="0"/>
                        </a:spcBef>
                        <a:spcAft>
                          <a:spcPts val="0"/>
                        </a:spcAft>
                        <a:buNone/>
                      </a:pPr>
                      <a:r>
                        <a:rPr lang="en-US" sz="3200" u="none" strike="noStrike" cap="none" dirty="0">
                          <a:latin typeface="Arial"/>
                          <a:ea typeface="Arial"/>
                          <a:cs typeface="Arial"/>
                          <a:sym typeface="Arial"/>
                        </a:rPr>
                        <a:t>tdufala3</a:t>
                      </a:r>
                      <a:endParaRPr dirty="0"/>
                    </a:p>
                  </a:txBody>
                  <a:tcPr marL="91450" marR="91450" marT="45725" marB="457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3200" b="1" u="none" strike="noStrike" cap="none" dirty="0">
                          <a:latin typeface="Arial"/>
                          <a:ea typeface="Arial"/>
                          <a:cs typeface="Arial"/>
                          <a:sym typeface="Arial"/>
                        </a:rPr>
                        <a:t>Bui </a:t>
                      </a:r>
                      <a:r>
                        <a:rPr lang="en-US" sz="3200" b="1" u="none" strike="noStrike" cap="none" dirty="0" err="1">
                          <a:latin typeface="Arial"/>
                          <a:ea typeface="Arial"/>
                          <a:cs typeface="Arial"/>
                          <a:sym typeface="Arial"/>
                        </a:rPr>
                        <a:t>Thi</a:t>
                      </a:r>
                      <a:r>
                        <a:rPr lang="en-US" sz="3200" b="1" u="none" strike="noStrike" cap="none" dirty="0">
                          <a:latin typeface="Arial"/>
                          <a:ea typeface="Arial"/>
                          <a:cs typeface="Arial"/>
                          <a:sym typeface="Arial"/>
                        </a:rPr>
                        <a:t> Thu </a:t>
                      </a:r>
                      <a:r>
                        <a:rPr lang="en-US" sz="3200" b="1" u="none" strike="noStrike" cap="none" dirty="0" err="1">
                          <a:latin typeface="Arial"/>
                          <a:ea typeface="Arial"/>
                          <a:cs typeface="Arial"/>
                          <a:sym typeface="Arial"/>
                        </a:rPr>
                        <a:t>Giang</a:t>
                      </a:r>
                      <a:endParaRPr sz="3200" b="1" u="none" strike="noStrike" cap="none" dirty="0">
                        <a:latin typeface="Arial"/>
                        <a:ea typeface="Arial"/>
                        <a:cs typeface="Arial"/>
                        <a:sym typeface="Arial"/>
                      </a:endParaRPr>
                    </a:p>
                    <a:p>
                      <a:pPr marL="0" marR="0" lvl="0" indent="0" algn="ctr" rtl="0">
                        <a:spcBef>
                          <a:spcPts val="0"/>
                        </a:spcBef>
                        <a:spcAft>
                          <a:spcPts val="0"/>
                        </a:spcAft>
                        <a:buNone/>
                      </a:pPr>
                      <a:r>
                        <a:rPr lang="en-US" sz="3200" u="none" strike="noStrike" cap="none" dirty="0">
                          <a:latin typeface="Arial"/>
                          <a:ea typeface="Arial"/>
                          <a:cs typeface="Arial"/>
                          <a:sym typeface="Arial"/>
                        </a:rPr>
                        <a:t>gbui8</a:t>
                      </a:r>
                      <a:endParaRPr dirty="0"/>
                    </a:p>
                  </a:txBody>
                  <a:tcPr marL="91450" marR="91450" marT="45725" marB="457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3200" b="1" u="none" strike="noStrike" cap="none" dirty="0">
                          <a:latin typeface="Arial"/>
                          <a:ea typeface="Arial"/>
                          <a:cs typeface="Arial"/>
                          <a:sym typeface="Arial"/>
                        </a:rPr>
                        <a:t>Rashmi Raju</a:t>
                      </a:r>
                      <a:endParaRPr dirty="0"/>
                    </a:p>
                    <a:p>
                      <a:pPr marL="0" marR="0" lvl="0" indent="0" algn="ctr" rtl="0">
                        <a:spcBef>
                          <a:spcPts val="0"/>
                        </a:spcBef>
                        <a:spcAft>
                          <a:spcPts val="0"/>
                        </a:spcAft>
                        <a:buNone/>
                      </a:pPr>
                      <a:r>
                        <a:rPr lang="en-US" sz="3200" u="none" strike="noStrike" cap="none" dirty="0">
                          <a:latin typeface="Arial"/>
                          <a:ea typeface="Arial"/>
                          <a:cs typeface="Arial"/>
                          <a:sym typeface="Arial"/>
                        </a:rPr>
                        <a:t>rraju6</a:t>
                      </a:r>
                      <a:endParaRPr dirty="0"/>
                    </a:p>
                  </a:txBody>
                  <a:tcPr marL="91450" marR="91450" marT="45725" marB="457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3200" b="1" u="none" strike="noStrike" cap="none" dirty="0">
                          <a:latin typeface="Arial"/>
                          <a:ea typeface="Arial"/>
                          <a:cs typeface="Arial"/>
                          <a:sym typeface="Arial"/>
                        </a:rPr>
                        <a:t>Abhishek Surya</a:t>
                      </a:r>
                      <a:endParaRPr dirty="0"/>
                    </a:p>
                    <a:p>
                      <a:pPr marL="0" marR="0" lvl="0" indent="0" algn="ctr" rtl="0">
                        <a:spcBef>
                          <a:spcPts val="0"/>
                        </a:spcBef>
                        <a:spcAft>
                          <a:spcPts val="0"/>
                        </a:spcAft>
                        <a:buNone/>
                      </a:pPr>
                      <a:r>
                        <a:rPr lang="en-US" sz="3200" u="none" strike="noStrike" cap="none" dirty="0">
                          <a:latin typeface="Arial"/>
                          <a:ea typeface="Arial"/>
                          <a:cs typeface="Arial"/>
                          <a:sym typeface="Arial"/>
                        </a:rPr>
                        <a:t>asurya6</a:t>
                      </a:r>
                      <a:endParaRPr dirty="0"/>
                    </a:p>
                  </a:txBody>
                  <a:tcPr marL="91450" marR="91450" marT="45725" marB="457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3200" b="1" u="none" strike="noStrike" cap="none" dirty="0">
                          <a:latin typeface="Arial"/>
                          <a:ea typeface="Arial"/>
                          <a:cs typeface="Arial"/>
                          <a:sym typeface="Arial"/>
                        </a:rPr>
                        <a:t>Fernanda Tello</a:t>
                      </a:r>
                      <a:endParaRPr dirty="0"/>
                    </a:p>
                    <a:p>
                      <a:pPr marL="0" marR="0" lvl="0" indent="0" algn="ctr" rtl="0">
                        <a:spcBef>
                          <a:spcPts val="0"/>
                        </a:spcBef>
                        <a:spcAft>
                          <a:spcPts val="0"/>
                        </a:spcAft>
                        <a:buNone/>
                      </a:pPr>
                      <a:r>
                        <a:rPr lang="en-US" sz="3200" u="none" strike="noStrike" cap="none" dirty="0">
                          <a:latin typeface="Arial"/>
                          <a:ea typeface="Arial"/>
                          <a:cs typeface="Arial"/>
                          <a:sym typeface="Arial"/>
                        </a:rPr>
                        <a:t>mtello3</a:t>
                      </a:r>
                      <a:endParaRPr dirty="0"/>
                    </a:p>
                  </a:txBody>
                  <a:tcPr marL="91450" marR="91450" marT="45725" marB="457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7" name="Google Shape;150;p19">
            <a:extLst>
              <a:ext uri="{FF2B5EF4-FFF2-40B4-BE49-F238E27FC236}">
                <a16:creationId xmlns:a16="http://schemas.microsoft.com/office/drawing/2014/main" id="{755D28DB-38DC-B949-8F1A-4F5A444D584D}"/>
              </a:ext>
            </a:extLst>
          </p:cNvPr>
          <p:cNvPicPr preferRelativeResize="0"/>
          <p:nvPr/>
        </p:nvPicPr>
        <p:blipFill rotWithShape="1">
          <a:blip r:embed="rId3">
            <a:alphaModFix amt="85000"/>
          </a:blip>
          <a:srcRect/>
          <a:stretch/>
        </p:blipFill>
        <p:spPr>
          <a:xfrm>
            <a:off x="14431656" y="4843052"/>
            <a:ext cx="7562931" cy="803561"/>
          </a:xfrm>
          <a:prstGeom prst="rect">
            <a:avLst/>
          </a:prstGeom>
          <a:noFill/>
          <a:ln>
            <a:noFill/>
          </a:ln>
        </p:spPr>
      </p:pic>
      <p:sp>
        <p:nvSpPr>
          <p:cNvPr id="8" name="Google Shape;151;p19">
            <a:extLst>
              <a:ext uri="{FF2B5EF4-FFF2-40B4-BE49-F238E27FC236}">
                <a16:creationId xmlns:a16="http://schemas.microsoft.com/office/drawing/2014/main" id="{79657489-A042-6942-B8E1-6D49927B934C}"/>
              </a:ext>
            </a:extLst>
          </p:cNvPr>
          <p:cNvSpPr txBox="1"/>
          <p:nvPr/>
        </p:nvSpPr>
        <p:spPr>
          <a:xfrm>
            <a:off x="1480457" y="6456831"/>
            <a:ext cx="11860886" cy="437042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5400" b="1" i="0" u="none" strike="noStrike" cap="none" dirty="0">
                <a:solidFill>
                  <a:schemeClr val="accent3"/>
                </a:solidFill>
                <a:latin typeface="Arial" panose="020B0604020202020204" pitchFamily="34" charset="0"/>
                <a:ea typeface="Arial"/>
                <a:cs typeface="Arial" panose="020B0604020202020204" pitchFamily="34" charset="0"/>
                <a:sym typeface="Arial"/>
              </a:rPr>
              <a:t>Summary</a:t>
            </a:r>
            <a:endParaRPr dirty="0">
              <a:latin typeface="Arial" panose="020B0604020202020204" pitchFamily="34" charset="0"/>
              <a:cs typeface="Arial" panose="020B0604020202020204" pitchFamily="34" charset="0"/>
            </a:endParaRPr>
          </a:p>
          <a:p>
            <a:pPr lvl="0" algn="just"/>
            <a:r>
              <a:rPr lang="en-US" sz="3200" dirty="0">
                <a:solidFill>
                  <a:schemeClr val="lt1"/>
                </a:solidFill>
                <a:latin typeface="Arial" panose="020B0604020202020204" pitchFamily="34" charset="0"/>
                <a:ea typeface="Arial"/>
                <a:cs typeface="Arial" panose="020B0604020202020204" pitchFamily="34" charset="0"/>
                <a:sym typeface="Arial"/>
              </a:rPr>
              <a:t>As of today more than 50% of the launched projects on Kickstarter fail to meet their funding goals. We </a:t>
            </a:r>
            <a:r>
              <a:rPr lang="en-US" sz="3200" b="0" i="0" u="none" strike="noStrike" cap="none" dirty="0">
                <a:solidFill>
                  <a:schemeClr val="lt1"/>
                </a:solidFill>
                <a:latin typeface="Arial" panose="020B0604020202020204" pitchFamily="34" charset="0"/>
                <a:ea typeface="Arial"/>
                <a:cs typeface="Arial" panose="020B0604020202020204" pitchFamily="34" charset="0"/>
                <a:sym typeface="Arial"/>
              </a:rPr>
              <a:t>wanted to know what factors make a Kickstarter project successful. </a:t>
            </a:r>
            <a:r>
              <a:rPr lang="en-US" sz="3200" b="1" i="0" u="none" strike="noStrike" cap="none" dirty="0">
                <a:solidFill>
                  <a:schemeClr val="accent3"/>
                </a:solidFill>
                <a:latin typeface="Arial" panose="020B0604020202020204" pitchFamily="34" charset="0"/>
                <a:ea typeface="Arial"/>
                <a:cs typeface="Arial" panose="020B0604020202020204" pitchFamily="34" charset="0"/>
                <a:sym typeface="Arial"/>
              </a:rPr>
              <a:t>Kickstarter Project Success Predictor</a:t>
            </a:r>
            <a:r>
              <a:rPr lang="en-US" sz="3200" b="0" i="0" u="none" strike="noStrike" cap="none" dirty="0">
                <a:solidFill>
                  <a:schemeClr val="accent3"/>
                </a:solidFill>
                <a:latin typeface="Arial" panose="020B0604020202020204" pitchFamily="34" charset="0"/>
                <a:ea typeface="Arial"/>
                <a:cs typeface="Arial" panose="020B0604020202020204" pitchFamily="34" charset="0"/>
                <a:sym typeface="Arial"/>
              </a:rPr>
              <a:t> </a:t>
            </a:r>
            <a:r>
              <a:rPr lang="en-US" sz="3200" b="0" i="0" u="none" strike="noStrike" cap="none" dirty="0">
                <a:solidFill>
                  <a:schemeClr val="lt1"/>
                </a:solidFill>
                <a:latin typeface="Arial" panose="020B0604020202020204" pitchFamily="34" charset="0"/>
                <a:ea typeface="Arial"/>
                <a:cs typeface="Arial" panose="020B0604020202020204" pitchFamily="34" charset="0"/>
                <a:sym typeface="Arial"/>
              </a:rPr>
              <a:t>is a web-based tool that uses predictive machine learning under the hood to highlight influential factors in a project </a:t>
            </a:r>
            <a:r>
              <a:rPr lang="en-US" sz="3200" dirty="0">
                <a:solidFill>
                  <a:schemeClr val="lt1"/>
                </a:solidFill>
                <a:latin typeface="Arial" panose="020B0604020202020204" pitchFamily="34" charset="0"/>
                <a:cs typeface="Arial" panose="020B0604020202020204" pitchFamily="34" charset="0"/>
              </a:rPr>
              <a:t>campaign’s</a:t>
            </a:r>
            <a:r>
              <a:rPr lang="en-US" sz="3200" b="0" i="0" u="none" strike="noStrike" cap="none" dirty="0">
                <a:solidFill>
                  <a:schemeClr val="lt1"/>
                </a:solidFill>
                <a:latin typeface="Arial" panose="020B0604020202020204" pitchFamily="34" charset="0"/>
                <a:ea typeface="Arial"/>
                <a:cs typeface="Arial" panose="020B0604020202020204" pitchFamily="34" charset="0"/>
                <a:sym typeface="Arial"/>
              </a:rPr>
              <a:t> success via interactive visualizations.</a:t>
            </a:r>
            <a:endParaRPr dirty="0">
              <a:latin typeface="Arial" panose="020B0604020202020204" pitchFamily="34" charset="0"/>
              <a:cs typeface="Arial" panose="020B0604020202020204" pitchFamily="34" charset="0"/>
            </a:endParaRPr>
          </a:p>
        </p:txBody>
      </p:sp>
      <p:cxnSp>
        <p:nvCxnSpPr>
          <p:cNvPr id="9" name="Google Shape;152;p19">
            <a:extLst>
              <a:ext uri="{FF2B5EF4-FFF2-40B4-BE49-F238E27FC236}">
                <a16:creationId xmlns:a16="http://schemas.microsoft.com/office/drawing/2014/main" id="{C9609319-BF0A-F848-B7EF-AC27BFB1A876}"/>
              </a:ext>
            </a:extLst>
          </p:cNvPr>
          <p:cNvCxnSpPr>
            <a:cxnSpLocks/>
          </p:cNvCxnSpPr>
          <p:nvPr/>
        </p:nvCxnSpPr>
        <p:spPr>
          <a:xfrm>
            <a:off x="13793822" y="6425133"/>
            <a:ext cx="0" cy="28950718"/>
          </a:xfrm>
          <a:prstGeom prst="straightConnector1">
            <a:avLst/>
          </a:prstGeom>
          <a:noFill/>
          <a:ln w="57150" cap="flat" cmpd="sng">
            <a:solidFill>
              <a:schemeClr val="accent3"/>
            </a:solidFill>
            <a:prstDash val="solid"/>
            <a:round/>
            <a:headEnd type="none" w="sm" len="sm"/>
            <a:tailEnd type="none" w="sm" len="sm"/>
          </a:ln>
          <a:effectLst>
            <a:outerShdw blurRad="38100" dist="25400" dir="5400000" rotWithShape="0">
              <a:srgbClr val="000000">
                <a:alpha val="44705"/>
              </a:srgbClr>
            </a:outerShdw>
          </a:effectLst>
        </p:spPr>
      </p:cxnSp>
      <p:sp>
        <p:nvSpPr>
          <p:cNvPr id="10" name="Google Shape;153;p19">
            <a:extLst>
              <a:ext uri="{FF2B5EF4-FFF2-40B4-BE49-F238E27FC236}">
                <a16:creationId xmlns:a16="http://schemas.microsoft.com/office/drawing/2014/main" id="{27EE7FE0-36B6-8D46-9EB6-641EA66D854F}"/>
              </a:ext>
            </a:extLst>
          </p:cNvPr>
          <p:cNvSpPr/>
          <p:nvPr/>
        </p:nvSpPr>
        <p:spPr>
          <a:xfrm>
            <a:off x="23208541" y="-11392"/>
            <a:ext cx="2111431" cy="5954232"/>
          </a:xfrm>
          <a:prstGeom prst="rect">
            <a:avLst/>
          </a:prstGeom>
          <a:solidFill>
            <a:schemeClr val="accent3"/>
          </a:solidFill>
          <a:ln>
            <a:noFill/>
          </a:ln>
          <a:effectLst>
            <a:outerShdw blurRad="149987" dist="250190" dir="8460000" algn="ctr">
              <a:srgbClr val="000000">
                <a:alpha val="2784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pitchFamily="34" charset="0"/>
              <a:ea typeface="Century Gothic"/>
              <a:cs typeface="Arial" panose="020B0604020202020204" pitchFamily="34" charset="0"/>
              <a:sym typeface="Century Gothic"/>
            </a:endParaRPr>
          </a:p>
        </p:txBody>
      </p:sp>
      <p:pic>
        <p:nvPicPr>
          <p:cNvPr id="11" name="Google Shape;154;p19">
            <a:extLst>
              <a:ext uri="{FF2B5EF4-FFF2-40B4-BE49-F238E27FC236}">
                <a16:creationId xmlns:a16="http://schemas.microsoft.com/office/drawing/2014/main" id="{930B2BF1-619D-954D-95FC-283CA51E8179}"/>
              </a:ext>
            </a:extLst>
          </p:cNvPr>
          <p:cNvPicPr preferRelativeResize="0"/>
          <p:nvPr/>
        </p:nvPicPr>
        <p:blipFill rotWithShape="1">
          <a:blip r:embed="rId4">
            <a:alphaModFix/>
          </a:blip>
          <a:srcRect/>
          <a:stretch/>
        </p:blipFill>
        <p:spPr>
          <a:xfrm>
            <a:off x="1582050" y="26839147"/>
            <a:ext cx="11849120" cy="5529590"/>
          </a:xfrm>
          <a:prstGeom prst="rect">
            <a:avLst/>
          </a:prstGeom>
          <a:noFill/>
          <a:ln>
            <a:noFill/>
          </a:ln>
        </p:spPr>
      </p:pic>
      <p:sp>
        <p:nvSpPr>
          <p:cNvPr id="12" name="Google Shape;155;p19">
            <a:extLst>
              <a:ext uri="{FF2B5EF4-FFF2-40B4-BE49-F238E27FC236}">
                <a16:creationId xmlns:a16="http://schemas.microsoft.com/office/drawing/2014/main" id="{D4B72DA6-9D80-3243-836B-61F89A35CDF0}"/>
              </a:ext>
            </a:extLst>
          </p:cNvPr>
          <p:cNvSpPr txBox="1"/>
          <p:nvPr/>
        </p:nvSpPr>
        <p:spPr>
          <a:xfrm>
            <a:off x="1835318" y="32507312"/>
            <a:ext cx="11551296"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dirty="0">
                <a:solidFill>
                  <a:schemeClr val="accent3"/>
                </a:solidFill>
                <a:latin typeface="Arial" panose="020B0604020202020204" pitchFamily="34" charset="0"/>
                <a:ea typeface="Arial"/>
                <a:cs typeface="Arial" panose="020B0604020202020204" pitchFamily="34" charset="0"/>
                <a:sym typeface="Arial"/>
              </a:rPr>
              <a:t>Visualization#1 – Interactive statistical overview of Kickstarter projects using Tableau</a:t>
            </a:r>
            <a:endParaRPr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2000" b="1" i="1" u="none" strike="noStrike" cap="none" dirty="0">
                <a:solidFill>
                  <a:schemeClr val="accent3"/>
                </a:solidFill>
                <a:latin typeface="Arial" panose="020B0604020202020204" pitchFamily="34" charset="0"/>
                <a:ea typeface="Arial"/>
                <a:cs typeface="Arial" panose="020B0604020202020204" pitchFamily="34" charset="0"/>
                <a:sym typeface="Arial"/>
              </a:rPr>
              <a:t>(sources – </a:t>
            </a:r>
            <a:r>
              <a:rPr lang="en-US" sz="2000" b="1" i="1" u="none" strike="noStrike" cap="none" dirty="0" err="1">
                <a:solidFill>
                  <a:schemeClr val="accent3"/>
                </a:solidFill>
                <a:latin typeface="Arial" panose="020B0604020202020204" pitchFamily="34" charset="0"/>
                <a:ea typeface="Arial"/>
                <a:cs typeface="Arial" panose="020B0604020202020204" pitchFamily="34" charset="0"/>
                <a:sym typeface="Arial"/>
              </a:rPr>
              <a:t>webrobots</a:t>
            </a:r>
            <a:r>
              <a:rPr lang="en-US" sz="2000" b="1" i="1" u="none" strike="noStrike" cap="none" dirty="0">
                <a:solidFill>
                  <a:schemeClr val="accent3"/>
                </a:solidFill>
                <a:latin typeface="Arial" panose="020B0604020202020204" pitchFamily="34" charset="0"/>
                <a:ea typeface="Arial"/>
                <a:cs typeface="Arial" panose="020B0604020202020204" pitchFamily="34" charset="0"/>
                <a:sym typeface="Arial"/>
              </a:rPr>
              <a:t> dataset)</a:t>
            </a:r>
            <a:endParaRPr dirty="0">
              <a:latin typeface="Arial" panose="020B0604020202020204" pitchFamily="34" charset="0"/>
              <a:cs typeface="Arial" panose="020B0604020202020204" pitchFamily="34" charset="0"/>
            </a:endParaRPr>
          </a:p>
        </p:txBody>
      </p:sp>
      <p:pic>
        <p:nvPicPr>
          <p:cNvPr id="13" name="Google Shape;156;p19">
            <a:extLst>
              <a:ext uri="{FF2B5EF4-FFF2-40B4-BE49-F238E27FC236}">
                <a16:creationId xmlns:a16="http://schemas.microsoft.com/office/drawing/2014/main" id="{09DD63AD-ED1B-A14C-9695-CC129FDD48A4}"/>
              </a:ext>
            </a:extLst>
          </p:cNvPr>
          <p:cNvPicPr preferRelativeResize="0"/>
          <p:nvPr/>
        </p:nvPicPr>
        <p:blipFill rotWithShape="1">
          <a:blip r:embed="rId5">
            <a:alphaModFix/>
          </a:blip>
          <a:srcRect l="13089"/>
          <a:stretch/>
        </p:blipFill>
        <p:spPr>
          <a:xfrm>
            <a:off x="14336021" y="26579976"/>
            <a:ext cx="4328816" cy="4097455"/>
          </a:xfrm>
          <a:prstGeom prst="rect">
            <a:avLst/>
          </a:prstGeom>
          <a:noFill/>
          <a:ln>
            <a:noFill/>
          </a:ln>
        </p:spPr>
      </p:pic>
      <p:sp>
        <p:nvSpPr>
          <p:cNvPr id="14" name="Google Shape;157;p19">
            <a:extLst>
              <a:ext uri="{FF2B5EF4-FFF2-40B4-BE49-F238E27FC236}">
                <a16:creationId xmlns:a16="http://schemas.microsoft.com/office/drawing/2014/main" id="{D78EA0EC-5BBE-CB4E-871B-C37937777742}"/>
              </a:ext>
            </a:extLst>
          </p:cNvPr>
          <p:cNvSpPr txBox="1"/>
          <p:nvPr/>
        </p:nvSpPr>
        <p:spPr>
          <a:xfrm>
            <a:off x="14227734" y="30843111"/>
            <a:ext cx="11715461" cy="96674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dirty="0">
                <a:solidFill>
                  <a:schemeClr val="accent3"/>
                </a:solidFill>
                <a:latin typeface="Arial" panose="020B0604020202020204" pitchFamily="34" charset="0"/>
                <a:ea typeface="Arial"/>
                <a:cs typeface="Arial" panose="020B0604020202020204" pitchFamily="34" charset="0"/>
                <a:sym typeface="Arial"/>
              </a:rPr>
              <a:t>Visualization</a:t>
            </a:r>
            <a:r>
              <a:rPr lang="en-US" sz="1800" b="1" dirty="0">
                <a:solidFill>
                  <a:schemeClr val="accent3"/>
                </a:solidFill>
                <a:latin typeface="Arial" panose="020B0604020202020204" pitchFamily="34" charset="0"/>
                <a:ea typeface="Arial"/>
                <a:cs typeface="Arial" panose="020B0604020202020204" pitchFamily="34" charset="0"/>
                <a:sym typeface="Arial"/>
              </a:rPr>
              <a:t>s</a:t>
            </a:r>
          </a:p>
          <a:p>
            <a:pPr algn="ctr"/>
            <a:r>
              <a:rPr lang="en-US" sz="1800" b="1" dirty="0">
                <a:solidFill>
                  <a:schemeClr val="accent3"/>
                </a:solidFill>
                <a:latin typeface="Arial" panose="020B0604020202020204" pitchFamily="34" charset="0"/>
                <a:ea typeface="Arial"/>
                <a:cs typeface="Arial" panose="020B0604020202020204" pitchFamily="34" charset="0"/>
                <a:sym typeface="Arial"/>
              </a:rPr>
              <a:t>left – Relative feature importance of given </a:t>
            </a:r>
            <a:r>
              <a:rPr lang="en-US" sz="1800" b="1" dirty="0" err="1">
                <a:solidFill>
                  <a:schemeClr val="accent3"/>
                </a:solidFill>
                <a:latin typeface="Arial" panose="020B0604020202020204" pitchFamily="34" charset="0"/>
                <a:ea typeface="Arial"/>
                <a:cs typeface="Arial" panose="020B0604020202020204" pitchFamily="34" charset="0"/>
                <a:sym typeface="Arial"/>
              </a:rPr>
              <a:t>Kickstarter</a:t>
            </a:r>
            <a:r>
              <a:rPr lang="en-US" sz="1800" b="1" dirty="0">
                <a:solidFill>
                  <a:schemeClr val="accent3"/>
                </a:solidFill>
                <a:latin typeface="Arial" panose="020B0604020202020204" pitchFamily="34" charset="0"/>
                <a:ea typeface="Arial"/>
                <a:cs typeface="Arial" panose="020B0604020202020204" pitchFamily="34" charset="0"/>
                <a:sym typeface="Arial"/>
              </a:rPr>
              <a:t> project using Python </a:t>
            </a:r>
            <a:r>
              <a:rPr lang="en-US" sz="1800" b="1" dirty="0" err="1">
                <a:solidFill>
                  <a:schemeClr val="accent3"/>
                </a:solidFill>
                <a:latin typeface="Arial" panose="020B0604020202020204" pitchFamily="34" charset="0"/>
                <a:ea typeface="Arial"/>
                <a:cs typeface="Arial" panose="020B0604020202020204" pitchFamily="34" charset="0"/>
                <a:sym typeface="Arial"/>
              </a:rPr>
              <a:t>Matplotlib</a:t>
            </a:r>
            <a:r>
              <a:rPr lang="en-US" sz="1800" b="1" dirty="0">
                <a:solidFill>
                  <a:schemeClr val="accent3"/>
                </a:solidFill>
                <a:latin typeface="Arial" panose="020B0604020202020204" pitchFamily="34" charset="0"/>
                <a:ea typeface="Arial"/>
                <a:cs typeface="Arial" panose="020B0604020202020204" pitchFamily="34" charset="0"/>
                <a:sym typeface="Arial"/>
              </a:rPr>
              <a:t> library</a:t>
            </a:r>
          </a:p>
          <a:p>
            <a:pPr marL="0" marR="0" lvl="0" indent="0" algn="ctr" rtl="0">
              <a:spcBef>
                <a:spcPts val="0"/>
              </a:spcBef>
              <a:spcAft>
                <a:spcPts val="0"/>
              </a:spcAft>
              <a:buNone/>
            </a:pPr>
            <a:r>
              <a:rPr lang="en-US" sz="1800" b="1" dirty="0">
                <a:solidFill>
                  <a:schemeClr val="accent3"/>
                </a:solidFill>
                <a:latin typeface="Arial" panose="020B0604020202020204" pitchFamily="34" charset="0"/>
                <a:ea typeface="Arial"/>
                <a:cs typeface="Arial" panose="020B0604020202020204" pitchFamily="34" charset="0"/>
                <a:sym typeface="Arial"/>
              </a:rPr>
              <a:t>right – Campaign feedback for improvement using D3.js</a:t>
            </a:r>
          </a:p>
        </p:txBody>
      </p:sp>
      <p:sp>
        <p:nvSpPr>
          <p:cNvPr id="15" name="Google Shape;158;p19">
            <a:extLst>
              <a:ext uri="{FF2B5EF4-FFF2-40B4-BE49-F238E27FC236}">
                <a16:creationId xmlns:a16="http://schemas.microsoft.com/office/drawing/2014/main" id="{88775882-A3CC-854C-85FE-D826F3430DC5}"/>
              </a:ext>
            </a:extLst>
          </p:cNvPr>
          <p:cNvSpPr txBox="1"/>
          <p:nvPr/>
        </p:nvSpPr>
        <p:spPr>
          <a:xfrm>
            <a:off x="1480451" y="10856658"/>
            <a:ext cx="11759752" cy="286079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4800" b="1" i="0" u="none" strike="noStrike" cap="none" dirty="0">
                <a:solidFill>
                  <a:schemeClr val="accent3"/>
                </a:solidFill>
                <a:latin typeface="Arial" panose="020B0604020202020204" pitchFamily="34" charset="0"/>
                <a:ea typeface="Arial"/>
                <a:cs typeface="Arial" panose="020B0604020202020204" pitchFamily="34" charset="0"/>
                <a:sym typeface="Arial"/>
              </a:rPr>
              <a:t>Approach</a:t>
            </a:r>
          </a:p>
          <a:p>
            <a:pPr lvl="0" algn="just"/>
            <a:r>
              <a:rPr lang="en-US" sz="3200" dirty="0">
                <a:solidFill>
                  <a:schemeClr val="lt1"/>
                </a:solidFill>
                <a:latin typeface="Arial" panose="020B0604020202020204" pitchFamily="34" charset="0"/>
                <a:cs typeface="Arial" panose="020B0604020202020204" pitchFamily="34" charset="0"/>
              </a:rPr>
              <a:t>Our application allows users to upload data about their project and receive analysis and visualizations back. which can predict and suggest ways in which Kickstarter project can be improved. This will be successful because it will help the project creators focus on the weak variables to improve them.</a:t>
            </a:r>
          </a:p>
          <a:p>
            <a:pPr marL="0" marR="0" lvl="0" indent="0" algn="just" rtl="0">
              <a:spcBef>
                <a:spcPts val="0"/>
              </a:spcBef>
              <a:spcAft>
                <a:spcPts val="0"/>
              </a:spcAft>
              <a:buNone/>
            </a:pPr>
            <a:endParaRPr dirty="0">
              <a:latin typeface="Arial" panose="020B0604020202020204" pitchFamily="34" charset="0"/>
              <a:cs typeface="Arial" panose="020B0604020202020204" pitchFamily="34" charset="0"/>
            </a:endParaRPr>
          </a:p>
          <a:p>
            <a:pPr marL="0" marR="0" lvl="0" indent="0" algn="just"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6" name="Google Shape;159;p19">
            <a:extLst>
              <a:ext uri="{FF2B5EF4-FFF2-40B4-BE49-F238E27FC236}">
                <a16:creationId xmlns:a16="http://schemas.microsoft.com/office/drawing/2014/main" id="{D40A3A3C-E3E9-6541-92A1-12C51076AA70}"/>
              </a:ext>
            </a:extLst>
          </p:cNvPr>
          <p:cNvSpPr txBox="1"/>
          <p:nvPr/>
        </p:nvSpPr>
        <p:spPr>
          <a:xfrm>
            <a:off x="1531249" y="14359748"/>
            <a:ext cx="6509349" cy="4048412"/>
          </a:xfrm>
          <a:prstGeom prst="rect">
            <a:avLst/>
          </a:prstGeom>
          <a:noFill/>
          <a:ln w="9525" cap="flat" cmpd="sng">
            <a:solidFill>
              <a:schemeClr val="accent3">
                <a:alpha val="74901"/>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4000" b="1" i="0" u="none" strike="noStrike" cap="none" dirty="0">
                <a:solidFill>
                  <a:schemeClr val="accent3"/>
                </a:solidFill>
                <a:latin typeface="Arial" panose="020B0604020202020204" pitchFamily="34" charset="0"/>
                <a:ea typeface="Arial"/>
                <a:cs typeface="Arial" panose="020B0604020202020204" pitchFamily="34" charset="0"/>
                <a:sym typeface="Arial"/>
              </a:rPr>
              <a:t>Dataset</a:t>
            </a:r>
            <a:endParaRPr dirty="0">
              <a:latin typeface="Arial" panose="020B0604020202020204" pitchFamily="34" charset="0"/>
              <a:cs typeface="Arial" panose="020B0604020202020204" pitchFamily="34" charset="0"/>
            </a:endParaRPr>
          </a:p>
          <a:p>
            <a:pPr lvl="0" algn="just"/>
            <a:r>
              <a:rPr lang="en-US" sz="2400" b="0" i="0" u="none" strike="noStrike" cap="none" dirty="0">
                <a:solidFill>
                  <a:schemeClr val="lt1"/>
                </a:solidFill>
                <a:latin typeface="Arial" panose="020B0604020202020204" pitchFamily="34" charset="0"/>
                <a:ea typeface="Arial"/>
                <a:cs typeface="Arial" panose="020B0604020202020204" pitchFamily="34" charset="0"/>
                <a:sym typeface="Arial"/>
              </a:rPr>
              <a:t>The Dataset used for machine learning prediction model and statistical visualization has been downloaded (18 October 2018) from webrobots.io. Web Robots scrapes Kickstarter data once-a-month. </a:t>
            </a:r>
            <a:r>
              <a:rPr lang="en-US" sz="2400" dirty="0">
                <a:solidFill>
                  <a:schemeClr val="lt1"/>
                </a:solidFill>
                <a:latin typeface="Arial" panose="020B0604020202020204" pitchFamily="34" charset="0"/>
                <a:ea typeface="Arial"/>
                <a:cs typeface="Arial" panose="020B0604020202020204" pitchFamily="34" charset="0"/>
                <a:sym typeface="Arial"/>
              </a:rPr>
              <a:t>The r</a:t>
            </a:r>
            <a:r>
              <a:rPr lang="en-US" sz="2400" b="0" i="0" u="none" strike="noStrike" cap="none" dirty="0">
                <a:solidFill>
                  <a:schemeClr val="lt1"/>
                </a:solidFill>
                <a:latin typeface="Arial" panose="020B0604020202020204" pitchFamily="34" charset="0"/>
                <a:ea typeface="Arial"/>
                <a:cs typeface="Arial" panose="020B0604020202020204" pitchFamily="34" charset="0"/>
                <a:sym typeface="Arial"/>
              </a:rPr>
              <a:t>aw dataset (~ 1 GB) was cleaned up by removing empty columns and rows. </a:t>
            </a:r>
            <a:r>
              <a:rPr lang="en-US" sz="2400" dirty="0">
                <a:solidFill>
                  <a:schemeClr val="lt1"/>
                </a:solidFill>
                <a:latin typeface="Arial" panose="020B0604020202020204" pitchFamily="34" charset="0"/>
                <a:cs typeface="Arial" panose="020B0604020202020204" pitchFamily="34" charset="0"/>
              </a:rPr>
              <a:t>Size of dataset after data cleanup is (~ 23 MB) having in-total 186,337 project records.</a:t>
            </a:r>
            <a:endParaRPr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17" name="Google Shape;160;p19">
            <a:extLst>
              <a:ext uri="{FF2B5EF4-FFF2-40B4-BE49-F238E27FC236}">
                <a16:creationId xmlns:a16="http://schemas.microsoft.com/office/drawing/2014/main" id="{449C6CF7-F285-BA46-9D9F-25AB855A2CFD}"/>
              </a:ext>
            </a:extLst>
          </p:cNvPr>
          <p:cNvSpPr txBox="1"/>
          <p:nvPr/>
        </p:nvSpPr>
        <p:spPr>
          <a:xfrm>
            <a:off x="14227734" y="6663137"/>
            <a:ext cx="11860886" cy="260938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4800" b="1" i="0" u="none" strike="noStrike" cap="none" dirty="0">
                <a:solidFill>
                  <a:schemeClr val="accent3"/>
                </a:solidFill>
                <a:latin typeface="Arial" panose="020B0604020202020204" pitchFamily="34" charset="0"/>
                <a:ea typeface="Arial"/>
                <a:cs typeface="Arial" panose="020B0604020202020204" pitchFamily="34" charset="0"/>
                <a:sym typeface="Arial"/>
              </a:rPr>
              <a:t>Model Building &amp; Prediction</a:t>
            </a:r>
            <a:endParaRPr dirty="0">
              <a:latin typeface="Arial" panose="020B0604020202020204" pitchFamily="34" charset="0"/>
              <a:cs typeface="Arial" panose="020B0604020202020204" pitchFamily="34" charset="0"/>
            </a:endParaRPr>
          </a:p>
          <a:p>
            <a:pPr lvl="0" algn="just"/>
            <a:r>
              <a:rPr lang="en-US" sz="2800" b="1" dirty="0">
                <a:solidFill>
                  <a:schemeClr val="accent3"/>
                </a:solidFill>
                <a:latin typeface="Arial" panose="020B0604020202020204" pitchFamily="34" charset="0"/>
                <a:cs typeface="Arial" panose="020B0604020202020204" pitchFamily="34" charset="0"/>
              </a:rPr>
              <a:t>Tools/Libraries: </a:t>
            </a:r>
            <a:r>
              <a:rPr lang="en-US" sz="2800" dirty="0">
                <a:solidFill>
                  <a:schemeClr val="lt1"/>
                </a:solidFill>
                <a:latin typeface="Arial" panose="020B0604020202020204" pitchFamily="34" charset="0"/>
                <a:cs typeface="Arial" panose="020B0604020202020204" pitchFamily="34" charset="0"/>
              </a:rPr>
              <a:t>Python</a:t>
            </a:r>
            <a:r>
              <a:rPr lang="en-US" sz="2800" b="1" dirty="0">
                <a:solidFill>
                  <a:schemeClr val="accent3"/>
                </a:solidFill>
                <a:latin typeface="Arial" panose="020B0604020202020204" pitchFamily="34" charset="0"/>
                <a:cs typeface="Arial" panose="020B0604020202020204" pitchFamily="34" charset="0"/>
              </a:rPr>
              <a:t> </a:t>
            </a:r>
            <a:r>
              <a:rPr lang="en-US" sz="2800" dirty="0" err="1">
                <a:solidFill>
                  <a:schemeClr val="lt1"/>
                </a:solidFill>
                <a:latin typeface="Arial" panose="020B0604020202020204" pitchFamily="34" charset="0"/>
                <a:cs typeface="Arial" panose="020B0604020202020204" pitchFamily="34" charset="0"/>
              </a:rPr>
              <a:t>ScikitLearn</a:t>
            </a:r>
            <a:r>
              <a:rPr lang="en-US" sz="2800" dirty="0">
                <a:solidFill>
                  <a:schemeClr val="lt1"/>
                </a:solidFill>
                <a:latin typeface="Arial" panose="020B0604020202020204" pitchFamily="34" charset="0"/>
                <a:cs typeface="Arial" panose="020B0604020202020204" pitchFamily="34" charset="0"/>
              </a:rPr>
              <a:t> (model building and training), Pandas and </a:t>
            </a:r>
            <a:r>
              <a:rPr lang="en-US" sz="2800" dirty="0" err="1">
                <a:solidFill>
                  <a:schemeClr val="lt1"/>
                </a:solidFill>
                <a:latin typeface="Arial" panose="020B0604020202020204" pitchFamily="34" charset="0"/>
                <a:cs typeface="Arial" panose="020B0604020202020204" pitchFamily="34" charset="0"/>
              </a:rPr>
              <a:t>Numpy</a:t>
            </a:r>
            <a:r>
              <a:rPr lang="en-US" sz="2800" dirty="0">
                <a:solidFill>
                  <a:schemeClr val="lt1"/>
                </a:solidFill>
                <a:latin typeface="Arial" panose="020B0604020202020204" pitchFamily="34" charset="0"/>
                <a:cs typeface="Arial" panose="020B0604020202020204" pitchFamily="34" charset="0"/>
              </a:rPr>
              <a:t> (</a:t>
            </a:r>
            <a:r>
              <a:rPr lang="en-US" sz="2800" dirty="0" err="1">
                <a:solidFill>
                  <a:schemeClr val="lt1"/>
                </a:solidFill>
                <a:latin typeface="Arial" panose="020B0604020202020204" pitchFamily="34" charset="0"/>
                <a:cs typeface="Arial" panose="020B0604020202020204" pitchFamily="34" charset="0"/>
              </a:rPr>
              <a:t>dataframe</a:t>
            </a:r>
            <a:r>
              <a:rPr lang="en-US" sz="2800" dirty="0">
                <a:solidFill>
                  <a:schemeClr val="lt1"/>
                </a:solidFill>
                <a:latin typeface="Arial" panose="020B0604020202020204" pitchFamily="34" charset="0"/>
                <a:cs typeface="Arial" panose="020B0604020202020204" pitchFamily="34" charset="0"/>
              </a:rPr>
              <a:t> manipulation), Pickle (data persistence for i/o transfer), Matplotlib (generate an image of most important features)</a:t>
            </a:r>
          </a:p>
          <a:p>
            <a:pPr lvl="0" algn="just"/>
            <a:r>
              <a:rPr lang="en-US" sz="2800" b="1" dirty="0">
                <a:solidFill>
                  <a:schemeClr val="accent3"/>
                </a:solidFill>
                <a:latin typeface="Arial" panose="020B0604020202020204" pitchFamily="34" charset="0"/>
                <a:cs typeface="Arial" panose="020B0604020202020204" pitchFamily="34" charset="0"/>
              </a:rPr>
              <a:t>Models: </a:t>
            </a:r>
          </a:p>
        </p:txBody>
      </p:sp>
      <p:sp>
        <p:nvSpPr>
          <p:cNvPr id="18" name="Google Shape;161;p19">
            <a:extLst>
              <a:ext uri="{FF2B5EF4-FFF2-40B4-BE49-F238E27FC236}">
                <a16:creationId xmlns:a16="http://schemas.microsoft.com/office/drawing/2014/main" id="{83B13F2B-F45E-FE44-8FE4-9324D26E9201}"/>
              </a:ext>
            </a:extLst>
          </p:cNvPr>
          <p:cNvSpPr txBox="1"/>
          <p:nvPr/>
        </p:nvSpPr>
        <p:spPr>
          <a:xfrm>
            <a:off x="14336021" y="20727441"/>
            <a:ext cx="11699245" cy="203299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4800" b="1" i="0" u="none" strike="noStrike" cap="none" dirty="0">
                <a:solidFill>
                  <a:schemeClr val="accent3"/>
                </a:solidFill>
                <a:latin typeface="Arial" panose="020B0604020202020204" pitchFamily="34" charset="0"/>
                <a:ea typeface="Arial"/>
                <a:cs typeface="Arial" panose="020B0604020202020204" pitchFamily="34" charset="0"/>
                <a:sym typeface="Arial"/>
              </a:rPr>
              <a:t>Evaluation Results</a:t>
            </a:r>
          </a:p>
          <a:p>
            <a:pPr marL="0" marR="0" lvl="0" indent="0" algn="just" rtl="0">
              <a:spcBef>
                <a:spcPts val="0"/>
              </a:spcBef>
              <a:spcAft>
                <a:spcPts val="0"/>
              </a:spcAft>
              <a:buNone/>
            </a:pPr>
            <a:r>
              <a:rPr lang="en-US" sz="3200" dirty="0">
                <a:latin typeface="Arial" panose="020B0604020202020204" pitchFamily="34" charset="0"/>
                <a:cs typeface="Arial" panose="020B0604020202020204" pitchFamily="34" charset="0"/>
                <a:sym typeface="Arial"/>
              </a:rPr>
              <a:t>Prediction model gives overall ‘Success’/’Failure’ verdict for the provided project data. Output includes suggested feature values</a:t>
            </a:r>
            <a:endParaRPr sz="4400" dirty="0">
              <a:latin typeface="Arial" panose="020B0604020202020204" pitchFamily="34" charset="0"/>
              <a:cs typeface="Arial" panose="020B0604020202020204" pitchFamily="34" charset="0"/>
            </a:endParaRPr>
          </a:p>
        </p:txBody>
      </p:sp>
      <p:sp>
        <p:nvSpPr>
          <p:cNvPr id="19" name="Google Shape;162;p19">
            <a:extLst>
              <a:ext uri="{FF2B5EF4-FFF2-40B4-BE49-F238E27FC236}">
                <a16:creationId xmlns:a16="http://schemas.microsoft.com/office/drawing/2014/main" id="{6F8A28CC-A397-B744-8346-812F27D463E5}"/>
              </a:ext>
            </a:extLst>
          </p:cNvPr>
          <p:cNvSpPr txBox="1"/>
          <p:nvPr/>
        </p:nvSpPr>
        <p:spPr>
          <a:xfrm>
            <a:off x="14308554" y="31836264"/>
            <a:ext cx="11699245" cy="433985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4800" b="1" i="0" u="none" strike="noStrike" cap="none" dirty="0">
                <a:solidFill>
                  <a:schemeClr val="accent3"/>
                </a:solidFill>
                <a:latin typeface="Arial" panose="020B0604020202020204" pitchFamily="34" charset="0"/>
                <a:ea typeface="Arial"/>
                <a:cs typeface="Arial" panose="020B0604020202020204" pitchFamily="34" charset="0"/>
                <a:sym typeface="Arial"/>
              </a:rPr>
              <a:t>Conclusion</a:t>
            </a:r>
          </a:p>
          <a:p>
            <a:pPr algn="just"/>
            <a:r>
              <a:rPr lang="en-US" sz="2400" dirty="0">
                <a:latin typeface="Arial"/>
                <a:cs typeface="Arial"/>
              </a:rPr>
              <a:t>Our product makes use of the best of both worlds: Visualization and Data Analytics to provide an enhanced UX. It takes advantage of the dataset statistics with improved visualization driven by the campaign success/failure prediction using the Random Forest with prediction of ~98% (greater than 85% we initially aimed) and </a:t>
            </a:r>
            <a:r>
              <a:rPr lang="en-US" sz="2400" dirty="0" err="1">
                <a:latin typeface="Arial"/>
                <a:cs typeface="Arial"/>
              </a:rPr>
              <a:t>KMeans</a:t>
            </a:r>
            <a:r>
              <a:rPr lang="en-US" sz="2400" dirty="0">
                <a:latin typeface="Arial"/>
                <a:cs typeface="Arial"/>
              </a:rPr>
              <a:t> Clustering. Furthermore, our diverse set of visualizations allows the user to understand their campaign success in various dimensions. Our application will be further validated with usability, unit and regression testing combined to cover frontend, backend, and model capabilities.  </a:t>
            </a:r>
          </a:p>
          <a:p>
            <a:pPr algn="just"/>
            <a:br>
              <a:rPr lang="en-US" sz="1800" dirty="0"/>
            </a:br>
            <a:br>
              <a:rPr lang="en-US" sz="1800" dirty="0"/>
            </a:br>
            <a:endParaRPr lang="en-US" sz="1800" b="1" i="0" u="none" strike="noStrike" cap="none" dirty="0">
              <a:solidFill>
                <a:schemeClr val="accent3"/>
              </a:solidFill>
              <a:latin typeface="Arial" panose="020B0604020202020204" pitchFamily="34" charset="0"/>
              <a:ea typeface="Arial"/>
              <a:cs typeface="Arial" panose="020B0604020202020204" pitchFamily="34" charset="0"/>
              <a:sym typeface="Arial"/>
            </a:endParaRPr>
          </a:p>
          <a:p>
            <a:pPr marL="0" marR="0" lvl="0" indent="0" algn="just" rtl="0">
              <a:spcBef>
                <a:spcPts val="0"/>
              </a:spcBef>
              <a:spcAft>
                <a:spcPts val="0"/>
              </a:spcAft>
              <a:buNone/>
            </a:pPr>
            <a:endParaRPr sz="1800" dirty="0">
              <a:latin typeface="Arial" panose="020B0604020202020204" pitchFamily="34" charset="0"/>
              <a:cs typeface="Arial" panose="020B0604020202020204" pitchFamily="34" charset="0"/>
            </a:endParaRPr>
          </a:p>
        </p:txBody>
      </p:sp>
      <p:pic>
        <p:nvPicPr>
          <p:cNvPr id="20" name="Google Shape;163;p19">
            <a:extLst>
              <a:ext uri="{FF2B5EF4-FFF2-40B4-BE49-F238E27FC236}">
                <a16:creationId xmlns:a16="http://schemas.microsoft.com/office/drawing/2014/main" id="{5CC942D5-4BD3-2E41-86C6-65E6DBA3F102}"/>
              </a:ext>
            </a:extLst>
          </p:cNvPr>
          <p:cNvPicPr preferRelativeResize="0"/>
          <p:nvPr/>
        </p:nvPicPr>
        <p:blipFill rotWithShape="1">
          <a:blip r:embed="rId6">
            <a:alphaModFix/>
          </a:blip>
          <a:srcRect/>
          <a:stretch/>
        </p:blipFill>
        <p:spPr>
          <a:xfrm>
            <a:off x="1480450" y="18460704"/>
            <a:ext cx="11936777" cy="4327261"/>
          </a:xfrm>
          <a:prstGeom prst="rect">
            <a:avLst/>
          </a:prstGeom>
          <a:noFill/>
          <a:ln>
            <a:noFill/>
          </a:ln>
        </p:spPr>
      </p:pic>
      <p:pic>
        <p:nvPicPr>
          <p:cNvPr id="21" name="Google Shape;164;p19">
            <a:extLst>
              <a:ext uri="{FF2B5EF4-FFF2-40B4-BE49-F238E27FC236}">
                <a16:creationId xmlns:a16="http://schemas.microsoft.com/office/drawing/2014/main" id="{F10A1A71-7D00-9345-8FBF-557BF0FC829C}"/>
              </a:ext>
            </a:extLst>
          </p:cNvPr>
          <p:cNvPicPr preferRelativeResize="0"/>
          <p:nvPr/>
        </p:nvPicPr>
        <p:blipFill rotWithShape="1">
          <a:blip r:embed="rId7">
            <a:alphaModFix/>
          </a:blip>
          <a:srcRect/>
          <a:stretch/>
        </p:blipFill>
        <p:spPr>
          <a:xfrm>
            <a:off x="8129867" y="14528116"/>
            <a:ext cx="5287361" cy="4041103"/>
          </a:xfrm>
          <a:prstGeom prst="rect">
            <a:avLst/>
          </a:prstGeom>
          <a:noFill/>
          <a:ln>
            <a:noFill/>
          </a:ln>
        </p:spPr>
      </p:pic>
      <p:graphicFrame>
        <p:nvGraphicFramePr>
          <p:cNvPr id="22" name="Google Shape;165;p19">
            <a:extLst>
              <a:ext uri="{FF2B5EF4-FFF2-40B4-BE49-F238E27FC236}">
                <a16:creationId xmlns:a16="http://schemas.microsoft.com/office/drawing/2014/main" id="{E3582438-97AB-8645-9A25-AAE9061EBA24}"/>
              </a:ext>
            </a:extLst>
          </p:cNvPr>
          <p:cNvGraphicFramePr/>
          <p:nvPr>
            <p:extLst>
              <p:ext uri="{D42A27DB-BD31-4B8C-83A1-F6EECF244321}">
                <p14:modId xmlns:p14="http://schemas.microsoft.com/office/powerpoint/2010/main" val="3799519158"/>
              </p:ext>
            </p:extLst>
          </p:nvPr>
        </p:nvGraphicFramePr>
        <p:xfrm>
          <a:off x="1506165" y="33479054"/>
          <a:ext cx="11896778" cy="2136082"/>
        </p:xfrm>
        <a:graphic>
          <a:graphicData uri="http://schemas.openxmlformats.org/drawingml/2006/table">
            <a:tbl>
              <a:tblPr>
                <a:noFill/>
              </a:tblPr>
              <a:tblGrid>
                <a:gridCol w="2640659">
                  <a:extLst>
                    <a:ext uri="{9D8B030D-6E8A-4147-A177-3AD203B41FA5}">
                      <a16:colId xmlns:a16="http://schemas.microsoft.com/office/drawing/2014/main" val="20000"/>
                    </a:ext>
                  </a:extLst>
                </a:gridCol>
                <a:gridCol w="2954575">
                  <a:extLst>
                    <a:ext uri="{9D8B030D-6E8A-4147-A177-3AD203B41FA5}">
                      <a16:colId xmlns:a16="http://schemas.microsoft.com/office/drawing/2014/main" val="20001"/>
                    </a:ext>
                  </a:extLst>
                </a:gridCol>
                <a:gridCol w="2895715">
                  <a:extLst>
                    <a:ext uri="{9D8B030D-6E8A-4147-A177-3AD203B41FA5}">
                      <a16:colId xmlns:a16="http://schemas.microsoft.com/office/drawing/2014/main" val="20002"/>
                    </a:ext>
                  </a:extLst>
                </a:gridCol>
                <a:gridCol w="3405829">
                  <a:extLst>
                    <a:ext uri="{9D8B030D-6E8A-4147-A177-3AD203B41FA5}">
                      <a16:colId xmlns:a16="http://schemas.microsoft.com/office/drawing/2014/main" val="20003"/>
                    </a:ext>
                  </a:extLst>
                </a:gridCol>
              </a:tblGrid>
              <a:tr h="417455">
                <a:tc>
                  <a:txBody>
                    <a:bodyPr/>
                    <a:lstStyle/>
                    <a:p>
                      <a:pPr marL="0" lvl="0" indent="0" algn="ctr" rtl="0">
                        <a:spcBef>
                          <a:spcPts val="0"/>
                        </a:spcBef>
                        <a:spcAft>
                          <a:spcPts val="0"/>
                        </a:spcAft>
                        <a:buNone/>
                      </a:pPr>
                      <a:r>
                        <a:rPr lang="en-US" sz="2400" b="1">
                          <a:solidFill>
                            <a:schemeClr val="lt1"/>
                          </a:solidFill>
                          <a:latin typeface="Arial" panose="020B0604020202020204" pitchFamily="34" charset="0"/>
                          <a:cs typeface="Arial" panose="020B0604020202020204" pitchFamily="34" charset="0"/>
                        </a:rPr>
                        <a:t>Min values</a:t>
                      </a:r>
                      <a:endParaRPr sz="2400" b="1">
                        <a:solidFill>
                          <a:schemeClr val="lt1"/>
                        </a:solidFill>
                        <a:latin typeface="Arial" panose="020B0604020202020204" pitchFamily="34" charset="0"/>
                        <a:cs typeface="Arial" panose="020B0604020202020204" pitchFamily="34" charset="0"/>
                      </a:endParaRPr>
                    </a:p>
                  </a:txBody>
                  <a:tcPr marL="91425" marR="91425" marT="91425" marB="91425">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lvl="0" indent="0" algn="ctr" rtl="0">
                        <a:spcBef>
                          <a:spcPts val="0"/>
                        </a:spcBef>
                        <a:spcAft>
                          <a:spcPts val="0"/>
                        </a:spcAft>
                        <a:buNone/>
                      </a:pPr>
                      <a:r>
                        <a:rPr lang="en-US" sz="2400" b="1">
                          <a:solidFill>
                            <a:schemeClr val="lt1"/>
                          </a:solidFill>
                          <a:latin typeface="Arial" panose="020B0604020202020204" pitchFamily="34" charset="0"/>
                          <a:cs typeface="Arial" panose="020B0604020202020204" pitchFamily="34" charset="0"/>
                        </a:rPr>
                        <a:t>Mean values</a:t>
                      </a:r>
                      <a:endParaRPr sz="2400" b="1">
                        <a:solidFill>
                          <a:schemeClr val="lt1"/>
                        </a:solidFill>
                        <a:latin typeface="Arial" panose="020B0604020202020204" pitchFamily="34" charset="0"/>
                        <a:cs typeface="Arial" panose="020B0604020202020204" pitchFamily="34" charset="0"/>
                      </a:endParaRPr>
                    </a:p>
                  </a:txBody>
                  <a:tcPr marL="91425" marR="91425" marT="91425" marB="91425">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lvl="0" indent="0" algn="ctr" rtl="0">
                        <a:spcBef>
                          <a:spcPts val="0"/>
                        </a:spcBef>
                        <a:spcAft>
                          <a:spcPts val="0"/>
                        </a:spcAft>
                        <a:buNone/>
                      </a:pPr>
                      <a:r>
                        <a:rPr lang="en-US" sz="2400" b="1">
                          <a:solidFill>
                            <a:schemeClr val="lt1"/>
                          </a:solidFill>
                          <a:latin typeface="Arial" panose="020B0604020202020204" pitchFamily="34" charset="0"/>
                          <a:cs typeface="Arial" panose="020B0604020202020204" pitchFamily="34" charset="0"/>
                        </a:rPr>
                        <a:t>Median values</a:t>
                      </a:r>
                      <a:endParaRPr sz="2400" b="1">
                        <a:solidFill>
                          <a:schemeClr val="lt1"/>
                        </a:solidFill>
                        <a:latin typeface="Arial" panose="020B0604020202020204" pitchFamily="34" charset="0"/>
                        <a:cs typeface="Arial" panose="020B0604020202020204" pitchFamily="34" charset="0"/>
                      </a:endParaRPr>
                    </a:p>
                  </a:txBody>
                  <a:tcPr marL="91425" marR="91425" marT="91425" marB="91425">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lvl="0" indent="0" algn="ctr" rtl="0">
                        <a:spcBef>
                          <a:spcPts val="0"/>
                        </a:spcBef>
                        <a:spcAft>
                          <a:spcPts val="0"/>
                        </a:spcAft>
                        <a:buNone/>
                      </a:pPr>
                      <a:r>
                        <a:rPr lang="en-US" sz="2400" b="1" dirty="0">
                          <a:solidFill>
                            <a:schemeClr val="lt1"/>
                          </a:solidFill>
                          <a:latin typeface="Arial" panose="020B0604020202020204" pitchFamily="34" charset="0"/>
                          <a:cs typeface="Arial" panose="020B0604020202020204" pitchFamily="34" charset="0"/>
                        </a:rPr>
                        <a:t>Max values</a:t>
                      </a:r>
                      <a:endParaRPr sz="2400" b="1" dirty="0">
                        <a:solidFill>
                          <a:schemeClr val="lt1"/>
                        </a:solidFill>
                        <a:latin typeface="Arial" panose="020B0604020202020204" pitchFamily="34" charset="0"/>
                        <a:cs typeface="Arial" panose="020B0604020202020204" pitchFamily="34" charset="0"/>
                      </a:endParaRPr>
                    </a:p>
                  </a:txBody>
                  <a:tcPr marL="91425" marR="91425" marT="91425" marB="91425">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0"/>
                  </a:ext>
                </a:extLst>
              </a:tr>
              <a:tr h="1587472">
                <a:tc>
                  <a:txBody>
                    <a:bodyPr/>
                    <a:lstStyle/>
                    <a:p>
                      <a:pPr marL="0" lvl="0" indent="0" algn="l" rtl="0">
                        <a:spcBef>
                          <a:spcPts val="0"/>
                        </a:spcBef>
                        <a:spcAft>
                          <a:spcPts val="0"/>
                        </a:spcAft>
                        <a:buNone/>
                      </a:pPr>
                      <a:r>
                        <a:rPr lang="en-US" sz="1800" dirty="0">
                          <a:solidFill>
                            <a:schemeClr val="lt1"/>
                          </a:solidFill>
                          <a:latin typeface="Arial" panose="020B0604020202020204" pitchFamily="34" charset="0"/>
                          <a:cs typeface="Arial" panose="020B0604020202020204" pitchFamily="34" charset="0"/>
                        </a:rPr>
                        <a:t>goal                           0</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800" dirty="0">
                          <a:solidFill>
                            <a:schemeClr val="lt1"/>
                          </a:solidFill>
                          <a:latin typeface="Arial" panose="020B0604020202020204" pitchFamily="34" charset="0"/>
                          <a:cs typeface="Arial" panose="020B0604020202020204" pitchFamily="34" charset="0"/>
                        </a:rPr>
                        <a:t>pledged                     0</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800" dirty="0" err="1">
                          <a:solidFill>
                            <a:schemeClr val="lt1"/>
                          </a:solidFill>
                          <a:latin typeface="Arial" panose="020B0604020202020204" pitchFamily="34" charset="0"/>
                          <a:cs typeface="Arial" panose="020B0604020202020204" pitchFamily="34" charset="0"/>
                        </a:rPr>
                        <a:t>pledge_per_backer</a:t>
                      </a:r>
                      <a:r>
                        <a:rPr lang="en-US" sz="1800" dirty="0">
                          <a:solidFill>
                            <a:schemeClr val="lt1"/>
                          </a:solidFill>
                          <a:latin typeface="Arial" panose="020B0604020202020204" pitchFamily="34" charset="0"/>
                          <a:cs typeface="Arial" panose="020B0604020202020204" pitchFamily="34" charset="0"/>
                        </a:rPr>
                        <a:t>   0</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800" dirty="0">
                          <a:solidFill>
                            <a:schemeClr val="lt1"/>
                          </a:solidFill>
                          <a:latin typeface="Arial" panose="020B0604020202020204" pitchFamily="34" charset="0"/>
                          <a:cs typeface="Arial" panose="020B0604020202020204" pitchFamily="34" charset="0"/>
                        </a:rPr>
                        <a:t>duration                     1</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800" dirty="0" err="1">
                          <a:solidFill>
                            <a:schemeClr val="lt1"/>
                          </a:solidFill>
                          <a:latin typeface="Arial" panose="020B0604020202020204" pitchFamily="34" charset="0"/>
                          <a:cs typeface="Arial" panose="020B0604020202020204" pitchFamily="34" charset="0"/>
                        </a:rPr>
                        <a:t>backers_count</a:t>
                      </a:r>
                      <a:r>
                        <a:rPr lang="en-US" sz="1800" dirty="0">
                          <a:solidFill>
                            <a:schemeClr val="lt1"/>
                          </a:solidFill>
                          <a:latin typeface="Arial" panose="020B0604020202020204" pitchFamily="34" charset="0"/>
                          <a:cs typeface="Arial" panose="020B0604020202020204" pitchFamily="34" charset="0"/>
                        </a:rPr>
                        <a:t>           1</a:t>
                      </a:r>
                      <a:endParaRPr dirty="0">
                        <a:latin typeface="Arial" panose="020B0604020202020204" pitchFamily="34" charset="0"/>
                        <a:cs typeface="Arial" panose="020B0604020202020204" pitchFamily="34" charset="0"/>
                      </a:endParaRPr>
                    </a:p>
                  </a:txBody>
                  <a:tcPr marL="91425" marR="91425" marT="91425" marB="91425">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lvl="0" indent="0" algn="l" rtl="0">
                        <a:spcBef>
                          <a:spcPts val="0"/>
                        </a:spcBef>
                        <a:spcAft>
                          <a:spcPts val="0"/>
                        </a:spcAft>
                        <a:buClr>
                          <a:schemeClr val="dk1"/>
                        </a:buClr>
                        <a:buSzPts val="1100"/>
                        <a:buFont typeface="Arial"/>
                        <a:buNone/>
                      </a:pPr>
                      <a:r>
                        <a:rPr lang="en-US" sz="1800" dirty="0">
                          <a:solidFill>
                            <a:schemeClr val="lt1"/>
                          </a:solidFill>
                          <a:latin typeface="Arial" panose="020B0604020202020204" pitchFamily="34" charset="0"/>
                          <a:cs typeface="Arial" panose="020B0604020202020204" pitchFamily="34" charset="0"/>
                        </a:rPr>
                        <a:t>goal                         45633</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a:solidFill>
                            <a:schemeClr val="lt1"/>
                          </a:solidFill>
                          <a:latin typeface="Arial" panose="020B0604020202020204" pitchFamily="34" charset="0"/>
                          <a:cs typeface="Arial" panose="020B0604020202020204" pitchFamily="34" charset="0"/>
                        </a:rPr>
                        <a:t>pledged                   13600</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err="1">
                          <a:solidFill>
                            <a:schemeClr val="lt1"/>
                          </a:solidFill>
                          <a:latin typeface="Arial" panose="020B0604020202020204" pitchFamily="34" charset="0"/>
                          <a:cs typeface="Arial" panose="020B0604020202020204" pitchFamily="34" charset="0"/>
                        </a:rPr>
                        <a:t>pledge_per_backer</a:t>
                      </a:r>
                      <a:r>
                        <a:rPr lang="en-US" sz="1800" dirty="0">
                          <a:solidFill>
                            <a:schemeClr val="lt1"/>
                          </a:solidFill>
                          <a:latin typeface="Arial" panose="020B0604020202020204" pitchFamily="34" charset="0"/>
                          <a:cs typeface="Arial" panose="020B0604020202020204" pitchFamily="34" charset="0"/>
                        </a:rPr>
                        <a:t> 89</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a:solidFill>
                            <a:schemeClr val="lt1"/>
                          </a:solidFill>
                          <a:latin typeface="Arial" panose="020B0604020202020204" pitchFamily="34" charset="0"/>
                          <a:cs typeface="Arial" panose="020B0604020202020204" pitchFamily="34" charset="0"/>
                        </a:rPr>
                        <a:t>duration                   34</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err="1">
                          <a:solidFill>
                            <a:schemeClr val="lt1"/>
                          </a:solidFill>
                          <a:latin typeface="Arial" panose="020B0604020202020204" pitchFamily="34" charset="0"/>
                          <a:cs typeface="Arial" panose="020B0604020202020204" pitchFamily="34" charset="0"/>
                        </a:rPr>
                        <a:t>backers_count</a:t>
                      </a:r>
                      <a:r>
                        <a:rPr lang="en-US" sz="1800" dirty="0">
                          <a:solidFill>
                            <a:schemeClr val="lt1"/>
                          </a:solidFill>
                          <a:latin typeface="Arial" panose="020B0604020202020204" pitchFamily="34" charset="0"/>
                          <a:cs typeface="Arial" panose="020B0604020202020204" pitchFamily="34" charset="0"/>
                        </a:rPr>
                        <a:t>         144</a:t>
                      </a:r>
                      <a:endParaRPr sz="1800" dirty="0">
                        <a:solidFill>
                          <a:schemeClr val="lt1"/>
                        </a:solidFill>
                        <a:latin typeface="Arial" panose="020B0604020202020204" pitchFamily="34" charset="0"/>
                        <a:cs typeface="Arial" panose="020B0604020202020204" pitchFamily="34" charset="0"/>
                      </a:endParaRPr>
                    </a:p>
                  </a:txBody>
                  <a:tcPr marL="91425" marR="91425" marT="91425" marB="91425">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lvl="0" indent="0" algn="l" rtl="0">
                        <a:spcBef>
                          <a:spcPts val="0"/>
                        </a:spcBef>
                        <a:spcAft>
                          <a:spcPts val="0"/>
                        </a:spcAft>
                        <a:buClr>
                          <a:schemeClr val="dk1"/>
                        </a:buClr>
                        <a:buSzPts val="1100"/>
                        <a:buFont typeface="Arial"/>
                        <a:buNone/>
                      </a:pPr>
                      <a:r>
                        <a:rPr lang="en-US" sz="1800" dirty="0">
                          <a:solidFill>
                            <a:schemeClr val="lt1"/>
                          </a:solidFill>
                          <a:latin typeface="Arial" panose="020B0604020202020204" pitchFamily="34" charset="0"/>
                          <a:cs typeface="Arial" panose="020B0604020202020204" pitchFamily="34" charset="0"/>
                        </a:rPr>
                        <a:t>goal                          5000</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a:solidFill>
                            <a:schemeClr val="lt1"/>
                          </a:solidFill>
                          <a:latin typeface="Arial" panose="020B0604020202020204" pitchFamily="34" charset="0"/>
                          <a:cs typeface="Arial" panose="020B0604020202020204" pitchFamily="34" charset="0"/>
                        </a:rPr>
                        <a:t>pledged                    1530</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err="1">
                          <a:solidFill>
                            <a:schemeClr val="lt1"/>
                          </a:solidFill>
                          <a:latin typeface="Arial" panose="020B0604020202020204" pitchFamily="34" charset="0"/>
                          <a:cs typeface="Arial" panose="020B0604020202020204" pitchFamily="34" charset="0"/>
                        </a:rPr>
                        <a:t>pledge_per_backer</a:t>
                      </a:r>
                      <a:r>
                        <a:rPr lang="en-US" sz="1800" dirty="0">
                          <a:solidFill>
                            <a:schemeClr val="lt1"/>
                          </a:solidFill>
                          <a:latin typeface="Arial" panose="020B0604020202020204" pitchFamily="34" charset="0"/>
                          <a:cs typeface="Arial" panose="020B0604020202020204" pitchFamily="34" charset="0"/>
                        </a:rPr>
                        <a:t>  46</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a:solidFill>
                            <a:schemeClr val="lt1"/>
                          </a:solidFill>
                          <a:latin typeface="Arial" panose="020B0604020202020204" pitchFamily="34" charset="0"/>
                          <a:cs typeface="Arial" panose="020B0604020202020204" pitchFamily="34" charset="0"/>
                        </a:rPr>
                        <a:t>duration                    30</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err="1">
                          <a:solidFill>
                            <a:schemeClr val="lt1"/>
                          </a:solidFill>
                          <a:latin typeface="Arial" panose="020B0604020202020204" pitchFamily="34" charset="0"/>
                          <a:cs typeface="Arial" panose="020B0604020202020204" pitchFamily="34" charset="0"/>
                        </a:rPr>
                        <a:t>backers_count</a:t>
                      </a:r>
                      <a:r>
                        <a:rPr lang="en-US" sz="1800" dirty="0">
                          <a:solidFill>
                            <a:schemeClr val="lt1"/>
                          </a:solidFill>
                          <a:latin typeface="Arial" panose="020B0604020202020204" pitchFamily="34" charset="0"/>
                          <a:cs typeface="Arial" panose="020B0604020202020204" pitchFamily="34" charset="0"/>
                        </a:rPr>
                        <a:t>          26</a:t>
                      </a:r>
                      <a:endParaRPr dirty="0">
                        <a:latin typeface="Arial" panose="020B0604020202020204" pitchFamily="34" charset="0"/>
                        <a:cs typeface="Arial" panose="020B0604020202020204" pitchFamily="34" charset="0"/>
                      </a:endParaRPr>
                    </a:p>
                  </a:txBody>
                  <a:tcPr marL="91425" marR="91425" marT="91425" marB="91425">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lvl="0" indent="0" algn="l" rtl="0">
                        <a:spcBef>
                          <a:spcPts val="0"/>
                        </a:spcBef>
                        <a:spcAft>
                          <a:spcPts val="0"/>
                        </a:spcAft>
                        <a:buClr>
                          <a:schemeClr val="dk1"/>
                        </a:buClr>
                        <a:buSzPts val="1100"/>
                        <a:buFont typeface="Arial"/>
                        <a:buNone/>
                      </a:pPr>
                      <a:r>
                        <a:rPr lang="en-US" sz="1800" dirty="0">
                          <a:solidFill>
                            <a:schemeClr val="lt1"/>
                          </a:solidFill>
                          <a:latin typeface="Arial" panose="020B0604020202020204" pitchFamily="34" charset="0"/>
                          <a:cs typeface="Arial" panose="020B0604020202020204" pitchFamily="34" charset="0"/>
                        </a:rPr>
                        <a:t>goal                        100000000</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a:solidFill>
                            <a:schemeClr val="lt1"/>
                          </a:solidFill>
                          <a:latin typeface="Arial" panose="020B0604020202020204" pitchFamily="34" charset="0"/>
                          <a:cs typeface="Arial" panose="020B0604020202020204" pitchFamily="34" charset="0"/>
                        </a:rPr>
                        <a:t>pledged                   23343872</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err="1">
                          <a:solidFill>
                            <a:schemeClr val="lt1"/>
                          </a:solidFill>
                          <a:latin typeface="Arial" panose="020B0604020202020204" pitchFamily="34" charset="0"/>
                          <a:cs typeface="Arial" panose="020B0604020202020204" pitchFamily="34" charset="0"/>
                        </a:rPr>
                        <a:t>pledge_per_backer</a:t>
                      </a:r>
                      <a:r>
                        <a:rPr lang="en-US" sz="1800" dirty="0">
                          <a:solidFill>
                            <a:schemeClr val="lt1"/>
                          </a:solidFill>
                          <a:latin typeface="Arial" panose="020B0604020202020204" pitchFamily="34" charset="0"/>
                          <a:cs typeface="Arial" panose="020B0604020202020204" pitchFamily="34" charset="0"/>
                        </a:rPr>
                        <a:t> 356374</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a:solidFill>
                            <a:schemeClr val="lt1"/>
                          </a:solidFill>
                          <a:latin typeface="Arial" panose="020B0604020202020204" pitchFamily="34" charset="0"/>
                          <a:cs typeface="Arial" panose="020B0604020202020204" pitchFamily="34" charset="0"/>
                        </a:rPr>
                        <a:t>duration                   91</a:t>
                      </a:r>
                      <a:endParaRPr sz="1800" dirty="0">
                        <a:solidFill>
                          <a:schemeClr val="lt1"/>
                        </a:solidFill>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r>
                        <a:rPr lang="en-US" sz="1800" dirty="0" err="1">
                          <a:solidFill>
                            <a:schemeClr val="lt1"/>
                          </a:solidFill>
                          <a:latin typeface="Arial" panose="020B0604020202020204" pitchFamily="34" charset="0"/>
                          <a:cs typeface="Arial" panose="020B0604020202020204" pitchFamily="34" charset="0"/>
                        </a:rPr>
                        <a:t>backers_count</a:t>
                      </a:r>
                      <a:r>
                        <a:rPr lang="en-US" sz="1800" dirty="0">
                          <a:solidFill>
                            <a:schemeClr val="lt1"/>
                          </a:solidFill>
                          <a:latin typeface="Arial" panose="020B0604020202020204" pitchFamily="34" charset="0"/>
                          <a:cs typeface="Arial" panose="020B0604020202020204" pitchFamily="34" charset="0"/>
                        </a:rPr>
                        <a:t>         105857</a:t>
                      </a:r>
                      <a:endParaRPr sz="1800" dirty="0">
                        <a:solidFill>
                          <a:schemeClr val="lt1"/>
                        </a:solidFill>
                        <a:latin typeface="Arial" panose="020B0604020202020204" pitchFamily="34" charset="0"/>
                        <a:cs typeface="Arial" panose="020B0604020202020204" pitchFamily="34" charset="0"/>
                      </a:endParaRPr>
                    </a:p>
                  </a:txBody>
                  <a:tcPr marL="91425" marR="91425" marT="91425" marB="91425">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3" name="Google Shape;155;p19">
            <a:extLst>
              <a:ext uri="{FF2B5EF4-FFF2-40B4-BE49-F238E27FC236}">
                <a16:creationId xmlns:a16="http://schemas.microsoft.com/office/drawing/2014/main" id="{1B522B4E-9C02-654A-9E75-F3291327A3DF}"/>
              </a:ext>
            </a:extLst>
          </p:cNvPr>
          <p:cNvSpPr txBox="1"/>
          <p:nvPr/>
        </p:nvSpPr>
        <p:spPr>
          <a:xfrm>
            <a:off x="1455365" y="23093700"/>
            <a:ext cx="11551296" cy="9200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dirty="0">
                <a:solidFill>
                  <a:schemeClr val="accent3"/>
                </a:solidFill>
                <a:latin typeface="Arial" panose="020B0604020202020204" pitchFamily="34" charset="0"/>
                <a:ea typeface="Arial"/>
                <a:cs typeface="Arial" panose="020B0604020202020204" pitchFamily="34" charset="0"/>
                <a:sym typeface="Arial"/>
              </a:rPr>
              <a:t>Statistical evaluation of dataset</a:t>
            </a:r>
          </a:p>
          <a:p>
            <a:pPr marL="0" marR="0" lvl="0" indent="0" algn="ctr" rtl="0">
              <a:spcBef>
                <a:spcPts val="0"/>
              </a:spcBef>
              <a:spcAft>
                <a:spcPts val="0"/>
              </a:spcAft>
              <a:buNone/>
            </a:pPr>
            <a:r>
              <a:rPr lang="en-US" sz="2000" b="1" dirty="0">
                <a:solidFill>
                  <a:schemeClr val="accent3"/>
                </a:solidFill>
                <a:latin typeface="Arial" panose="020B0604020202020204" pitchFamily="34" charset="0"/>
                <a:cs typeface="Arial" panose="020B0604020202020204" pitchFamily="34" charset="0"/>
              </a:rPr>
              <a:t>A – Distribution of Categories across successful and failed projects</a:t>
            </a:r>
          </a:p>
          <a:p>
            <a:pPr marL="0" marR="0" lvl="0" indent="0" algn="ctr" rtl="0">
              <a:spcBef>
                <a:spcPts val="0"/>
              </a:spcBef>
              <a:spcAft>
                <a:spcPts val="0"/>
              </a:spcAft>
              <a:buNone/>
            </a:pPr>
            <a:r>
              <a:rPr lang="en-US" sz="2000" b="1" dirty="0">
                <a:solidFill>
                  <a:schemeClr val="accent3"/>
                </a:solidFill>
                <a:latin typeface="Arial" panose="020B0604020202020204" pitchFamily="34" charset="0"/>
                <a:cs typeface="Arial" panose="020B0604020202020204" pitchFamily="34" charset="0"/>
              </a:rPr>
              <a:t>B – Distribution of all project states</a:t>
            </a:r>
            <a:endParaRPr dirty="0">
              <a:latin typeface="Arial" panose="020B0604020202020204" pitchFamily="34" charset="0"/>
              <a:cs typeface="Arial" panose="020B0604020202020204" pitchFamily="34" charset="0"/>
            </a:endParaRPr>
          </a:p>
        </p:txBody>
      </p:sp>
      <p:sp>
        <p:nvSpPr>
          <p:cNvPr id="24" name="Google Shape;155;p19">
            <a:extLst>
              <a:ext uri="{FF2B5EF4-FFF2-40B4-BE49-F238E27FC236}">
                <a16:creationId xmlns:a16="http://schemas.microsoft.com/office/drawing/2014/main" id="{A01A78EC-E12D-C840-AF3A-DD54F0C1CC46}"/>
              </a:ext>
            </a:extLst>
          </p:cNvPr>
          <p:cNvSpPr txBox="1"/>
          <p:nvPr/>
        </p:nvSpPr>
        <p:spPr>
          <a:xfrm>
            <a:off x="3128669" y="30767278"/>
            <a:ext cx="1001921" cy="35394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dirty="0">
                <a:solidFill>
                  <a:schemeClr val="accent3"/>
                </a:solidFill>
                <a:latin typeface="Arial" panose="020B0604020202020204" pitchFamily="34" charset="0"/>
                <a:ea typeface="Arial"/>
                <a:cs typeface="Arial" panose="020B0604020202020204" pitchFamily="34" charset="0"/>
                <a:sym typeface="Arial"/>
              </a:rPr>
              <a:t>A</a:t>
            </a:r>
            <a:endParaRPr dirty="0">
              <a:latin typeface="Arial" panose="020B0604020202020204" pitchFamily="34" charset="0"/>
              <a:cs typeface="Arial" panose="020B0604020202020204" pitchFamily="34" charset="0"/>
            </a:endParaRPr>
          </a:p>
        </p:txBody>
      </p:sp>
      <p:sp>
        <p:nvSpPr>
          <p:cNvPr id="25" name="Google Shape;155;p19">
            <a:extLst>
              <a:ext uri="{FF2B5EF4-FFF2-40B4-BE49-F238E27FC236}">
                <a16:creationId xmlns:a16="http://schemas.microsoft.com/office/drawing/2014/main" id="{9CA57BD7-DFD9-8741-913B-F4654B978C3A}"/>
              </a:ext>
            </a:extLst>
          </p:cNvPr>
          <p:cNvSpPr txBox="1"/>
          <p:nvPr/>
        </p:nvSpPr>
        <p:spPr>
          <a:xfrm>
            <a:off x="8799700" y="30782981"/>
            <a:ext cx="1001921" cy="35394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dirty="0">
                <a:solidFill>
                  <a:schemeClr val="accent3"/>
                </a:solidFill>
                <a:latin typeface="Arial" panose="020B0604020202020204" pitchFamily="34" charset="0"/>
                <a:cs typeface="Arial" panose="020B0604020202020204" pitchFamily="34" charset="0"/>
              </a:rPr>
              <a:t>B</a:t>
            </a:r>
            <a:endParaRPr dirty="0">
              <a:latin typeface="Arial" panose="020B0604020202020204" pitchFamily="34" charset="0"/>
              <a:cs typeface="Arial" panose="020B0604020202020204" pitchFamily="34" charset="0"/>
            </a:endParaRPr>
          </a:p>
        </p:txBody>
      </p:sp>
      <p:sp>
        <p:nvSpPr>
          <p:cNvPr id="26" name="Google Shape;158;p19">
            <a:extLst>
              <a:ext uri="{FF2B5EF4-FFF2-40B4-BE49-F238E27FC236}">
                <a16:creationId xmlns:a16="http://schemas.microsoft.com/office/drawing/2014/main" id="{166330C1-B52D-DC46-B91F-DD51595CBDBF}"/>
              </a:ext>
            </a:extLst>
          </p:cNvPr>
          <p:cNvSpPr txBox="1"/>
          <p:nvPr/>
        </p:nvSpPr>
        <p:spPr>
          <a:xfrm>
            <a:off x="1556965" y="1728254"/>
            <a:ext cx="20437622" cy="78564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1" i="0" u="none" strike="noStrike" cap="none" dirty="0">
                <a:solidFill>
                  <a:schemeClr val="accent3"/>
                </a:solidFill>
                <a:latin typeface="Arial" panose="020B0604020202020204" pitchFamily="34" charset="0"/>
                <a:ea typeface="Arial"/>
                <a:cs typeface="Arial" panose="020B0604020202020204" pitchFamily="34" charset="0"/>
                <a:sym typeface="Arial"/>
              </a:rPr>
              <a:t>Team #48</a:t>
            </a:r>
            <a:endParaRPr dirty="0">
              <a:latin typeface="Arial" panose="020B0604020202020204" pitchFamily="34" charset="0"/>
              <a:cs typeface="Arial" panose="020B0604020202020204" pitchFamily="34" charset="0"/>
            </a:endParaRPr>
          </a:p>
          <a:p>
            <a:pPr marL="0" marR="0" lvl="0" indent="0" algn="just"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27" name="Google Shape;155;p19">
            <a:extLst>
              <a:ext uri="{FF2B5EF4-FFF2-40B4-BE49-F238E27FC236}">
                <a16:creationId xmlns:a16="http://schemas.microsoft.com/office/drawing/2014/main" id="{5F7A7734-F6CF-6941-8325-10DB0E3DE0C6}"/>
              </a:ext>
            </a:extLst>
          </p:cNvPr>
          <p:cNvSpPr txBox="1"/>
          <p:nvPr/>
        </p:nvSpPr>
        <p:spPr>
          <a:xfrm>
            <a:off x="14431656" y="19976584"/>
            <a:ext cx="11674301"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da-DK" sz="2000" b="1" i="0" u="none" strike="noStrike" cap="none" dirty="0">
                <a:solidFill>
                  <a:schemeClr val="accent3"/>
                </a:solidFill>
                <a:latin typeface="Arial" panose="020B0604020202020204" pitchFamily="34" charset="0"/>
                <a:ea typeface="Arial"/>
                <a:cs typeface="Arial" panose="020B0604020202020204" pitchFamily="34" charset="0"/>
                <a:sym typeface="Arial"/>
              </a:rPr>
              <a:t>Approach: Overall </a:t>
            </a:r>
            <a:r>
              <a:rPr lang="da-DK" sz="2000" b="1" dirty="0">
                <a:solidFill>
                  <a:schemeClr val="accent3"/>
                </a:solidFill>
                <a:latin typeface="Arial" panose="020B0604020202020204" pitchFamily="34" charset="0"/>
                <a:ea typeface="Arial"/>
                <a:cs typeface="Arial" panose="020B0604020202020204" pitchFamily="34" charset="0"/>
                <a:sym typeface="Arial"/>
              </a:rPr>
              <a:t>Backend Model Building</a:t>
            </a:r>
            <a:r>
              <a:rPr lang="da-DK" sz="2000" b="1" i="0" u="none" strike="noStrike" cap="none" dirty="0">
                <a:solidFill>
                  <a:schemeClr val="accent3"/>
                </a:solidFill>
                <a:latin typeface="Arial" panose="020B0604020202020204" pitchFamily="34" charset="0"/>
                <a:ea typeface="Arial"/>
                <a:cs typeface="Arial" panose="020B0604020202020204" pitchFamily="34" charset="0"/>
                <a:sym typeface="Arial"/>
              </a:rPr>
              <a:t> flow</a:t>
            </a:r>
            <a:endParaRPr dirty="0">
              <a:latin typeface="Arial" panose="020B0604020202020204" pitchFamily="34" charset="0"/>
              <a:cs typeface="Arial" panose="020B0604020202020204" pitchFamily="34" charset="0"/>
            </a:endParaRPr>
          </a:p>
        </p:txBody>
      </p:sp>
      <p:sp>
        <p:nvSpPr>
          <p:cNvPr id="28" name="Google Shape;158;p19">
            <a:extLst>
              <a:ext uri="{FF2B5EF4-FFF2-40B4-BE49-F238E27FC236}">
                <a16:creationId xmlns:a16="http://schemas.microsoft.com/office/drawing/2014/main" id="{7420CAF5-5F4D-254B-B23A-E3DDC00614A6}"/>
              </a:ext>
            </a:extLst>
          </p:cNvPr>
          <p:cNvSpPr txBox="1"/>
          <p:nvPr/>
        </p:nvSpPr>
        <p:spPr>
          <a:xfrm>
            <a:off x="1582050" y="24338300"/>
            <a:ext cx="11738409" cy="224648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4800" b="1" i="0" u="none" strike="noStrike" cap="none" dirty="0">
                <a:solidFill>
                  <a:schemeClr val="accent3"/>
                </a:solidFill>
                <a:latin typeface="Arial" panose="020B0604020202020204" pitchFamily="34" charset="0"/>
                <a:ea typeface="Arial"/>
                <a:cs typeface="Arial" panose="020B0604020202020204" pitchFamily="34" charset="0"/>
                <a:sym typeface="Arial"/>
              </a:rPr>
              <a:t>Statistical evaluation &amp; Visualization</a:t>
            </a:r>
          </a:p>
          <a:p>
            <a:pPr marL="0" marR="0" lvl="0" indent="0" algn="just" rtl="0">
              <a:spcBef>
                <a:spcPts val="0"/>
              </a:spcBef>
              <a:spcAft>
                <a:spcPts val="0"/>
              </a:spcAft>
              <a:buNone/>
            </a:pPr>
            <a:r>
              <a:rPr lang="en-US" sz="3200" dirty="0">
                <a:latin typeface="Arial" panose="020B0604020202020204" pitchFamily="34" charset="0"/>
                <a:cs typeface="Arial" panose="020B0604020202020204" pitchFamily="34" charset="0"/>
              </a:rPr>
              <a:t>We did a thorough evaluation of the dataset to generate an interactive horizontal bar chart in Tableau to give an overview of the Kickstarter project data.</a:t>
            </a:r>
            <a:endParaRPr lang="en-US" sz="3200" i="0" u="none" strike="noStrike" cap="none" dirty="0">
              <a:latin typeface="Arial" panose="020B0604020202020204" pitchFamily="34" charset="0"/>
              <a:cs typeface="Arial" panose="020B0604020202020204" pitchFamily="34" charset="0"/>
              <a:sym typeface="Arial"/>
            </a:endParaRPr>
          </a:p>
          <a:p>
            <a:pPr marL="0" marR="0" lvl="0" indent="0" algn="just" rtl="0">
              <a:spcBef>
                <a:spcPts val="0"/>
              </a:spcBef>
              <a:spcAft>
                <a:spcPts val="0"/>
              </a:spcAft>
              <a:buNone/>
            </a:pPr>
            <a:endParaRPr dirty="0">
              <a:latin typeface="Arial" panose="020B0604020202020204" pitchFamily="34" charset="0"/>
              <a:cs typeface="Arial" panose="020B0604020202020204" pitchFamily="34" charset="0"/>
            </a:endParaRPr>
          </a:p>
          <a:p>
            <a:pPr marL="0" marR="0" lvl="0" indent="0" algn="just" rtl="0">
              <a:spcBef>
                <a:spcPts val="0"/>
              </a:spcBef>
              <a:spcAft>
                <a:spcPts val="0"/>
              </a:spcAft>
              <a:buNone/>
            </a:pPr>
            <a:endParaRPr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3D4518F-D88B-D344-B973-E486FDAD8B22}"/>
              </a:ext>
            </a:extLst>
          </p:cNvPr>
          <p:cNvPicPr>
            <a:picLocks noChangeAspect="1"/>
          </p:cNvPicPr>
          <p:nvPr/>
        </p:nvPicPr>
        <p:blipFill>
          <a:blip r:embed="rId8"/>
          <a:stretch>
            <a:fillRect/>
          </a:stretch>
        </p:blipFill>
        <p:spPr>
          <a:xfrm>
            <a:off x="14336020" y="13836882"/>
            <a:ext cx="11903166" cy="6054083"/>
          </a:xfrm>
          <a:prstGeom prst="rect">
            <a:avLst/>
          </a:prstGeom>
        </p:spPr>
      </p:pic>
      <p:pic>
        <p:nvPicPr>
          <p:cNvPr id="31" name="Picture 30">
            <a:extLst>
              <a:ext uri="{FF2B5EF4-FFF2-40B4-BE49-F238E27FC236}">
                <a16:creationId xmlns:a16="http://schemas.microsoft.com/office/drawing/2014/main" id="{1CBC33A7-715D-9F4D-8B27-1182A89AF80E}"/>
              </a:ext>
            </a:extLst>
          </p:cNvPr>
          <p:cNvPicPr>
            <a:picLocks noChangeAspect="1"/>
          </p:cNvPicPr>
          <p:nvPr/>
        </p:nvPicPr>
        <p:blipFill>
          <a:blip r:embed="rId9"/>
          <a:stretch>
            <a:fillRect/>
          </a:stretch>
        </p:blipFill>
        <p:spPr>
          <a:xfrm>
            <a:off x="18801220" y="22598710"/>
            <a:ext cx="7329965" cy="8078721"/>
          </a:xfrm>
          <a:prstGeom prst="rect">
            <a:avLst/>
          </a:prstGeom>
        </p:spPr>
      </p:pic>
      <p:sp>
        <p:nvSpPr>
          <p:cNvPr id="33" name="Google Shape;159;p19">
            <a:extLst>
              <a:ext uri="{FF2B5EF4-FFF2-40B4-BE49-F238E27FC236}">
                <a16:creationId xmlns:a16="http://schemas.microsoft.com/office/drawing/2014/main" id="{9CEE5B03-84CE-1640-B6F3-C6F698E408E7}"/>
              </a:ext>
            </a:extLst>
          </p:cNvPr>
          <p:cNvSpPr txBox="1"/>
          <p:nvPr/>
        </p:nvSpPr>
        <p:spPr>
          <a:xfrm>
            <a:off x="14336020" y="22598711"/>
            <a:ext cx="4328817" cy="3928940"/>
          </a:xfrm>
          <a:prstGeom prst="rect">
            <a:avLst/>
          </a:prstGeom>
          <a:noFill/>
          <a:ln w="9525" cap="flat" cmpd="sng">
            <a:solidFill>
              <a:schemeClr val="accent3">
                <a:alpha val="74901"/>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da-DK" sz="4000" b="1" i="0" u="none" strike="noStrike" cap="none" dirty="0" err="1">
                <a:solidFill>
                  <a:schemeClr val="accent3"/>
                </a:solidFill>
                <a:latin typeface="Arial" panose="020B0604020202020204" pitchFamily="34" charset="0"/>
                <a:ea typeface="Arial"/>
                <a:cs typeface="Arial" panose="020B0604020202020204" pitchFamily="34" charset="0"/>
                <a:sym typeface="Arial"/>
              </a:rPr>
              <a:t>Visualizations</a:t>
            </a:r>
            <a:endParaRPr dirty="0">
              <a:latin typeface="Arial" panose="020B0604020202020204" pitchFamily="34" charset="0"/>
              <a:cs typeface="Arial" panose="020B0604020202020204" pitchFamily="34" charset="0"/>
            </a:endParaRPr>
          </a:p>
          <a:p>
            <a:pPr lvl="0" algn="just"/>
            <a:r>
              <a:rPr lang="en-US" sz="2400" b="0" i="0" u="none" strike="noStrike" cap="none" dirty="0">
                <a:solidFill>
                  <a:schemeClr val="lt1"/>
                </a:solidFill>
                <a:latin typeface="Arial" panose="020B0604020202020204" pitchFamily="34" charset="0"/>
                <a:ea typeface="Arial"/>
                <a:cs typeface="Arial" panose="020B0604020202020204" pitchFamily="34" charset="0"/>
                <a:sym typeface="Arial"/>
              </a:rPr>
              <a:t>Besides the overall prediction result, an interactive visualization (B) in the form of slope-graph is provided to show comparison between existing feature data and recommended feature parameters for project success.</a:t>
            </a:r>
            <a:endParaRPr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2407069955"/>
              </p:ext>
            </p:extLst>
          </p:nvPr>
        </p:nvGraphicFramePr>
        <p:xfrm>
          <a:off x="14308554" y="9329641"/>
          <a:ext cx="11903167" cy="4137462"/>
        </p:xfrm>
        <a:graphic>
          <a:graphicData uri="http://schemas.openxmlformats.org/drawingml/2006/table">
            <a:tbl>
              <a:tblPr firstRow="1" bandRow="1">
                <a:tableStyleId>{F5AB1C69-6EDB-4FF4-983F-18BD219EF322}</a:tableStyleId>
              </a:tblPr>
              <a:tblGrid>
                <a:gridCol w="2975792">
                  <a:extLst>
                    <a:ext uri="{9D8B030D-6E8A-4147-A177-3AD203B41FA5}">
                      <a16:colId xmlns:a16="http://schemas.microsoft.com/office/drawing/2014/main" val="2653606942"/>
                    </a:ext>
                  </a:extLst>
                </a:gridCol>
                <a:gridCol w="2975792">
                  <a:extLst>
                    <a:ext uri="{9D8B030D-6E8A-4147-A177-3AD203B41FA5}">
                      <a16:colId xmlns:a16="http://schemas.microsoft.com/office/drawing/2014/main" val="1023436742"/>
                    </a:ext>
                  </a:extLst>
                </a:gridCol>
                <a:gridCol w="2502000">
                  <a:extLst>
                    <a:ext uri="{9D8B030D-6E8A-4147-A177-3AD203B41FA5}">
                      <a16:colId xmlns:a16="http://schemas.microsoft.com/office/drawing/2014/main" val="3455257792"/>
                    </a:ext>
                  </a:extLst>
                </a:gridCol>
                <a:gridCol w="3449583">
                  <a:extLst>
                    <a:ext uri="{9D8B030D-6E8A-4147-A177-3AD203B41FA5}">
                      <a16:colId xmlns:a16="http://schemas.microsoft.com/office/drawing/2014/main" val="1203971011"/>
                    </a:ext>
                  </a:extLst>
                </a:gridCol>
              </a:tblGrid>
              <a:tr h="1273539">
                <a:tc>
                  <a:txBody>
                    <a:bodyPr/>
                    <a:lstStyle/>
                    <a:p>
                      <a:pPr algn="ctr"/>
                      <a:r>
                        <a:rPr lang="en-US" sz="2000" dirty="0"/>
                        <a:t>Logistic Regression</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a:t>Random Forest Classifier</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a:t>Gradient Boosting Machine</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err="1"/>
                        <a:t>KMeans</a:t>
                      </a:r>
                      <a:r>
                        <a:rPr lang="en-US" sz="2000" baseline="0" dirty="0"/>
                        <a:t> Clustering</a:t>
                      </a:r>
                      <a:endParaRPr 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18653159"/>
                  </a:ext>
                </a:extLst>
              </a:tr>
              <a:tr h="2863923">
                <a:tc>
                  <a:txBody>
                    <a:bodyPr/>
                    <a:lstStyle/>
                    <a:p>
                      <a:pPr marL="457200" indent="-457200">
                        <a:buFont typeface="Arial" panose="020B0604020202020204" pitchFamily="34" charset="0"/>
                        <a:buChar char="•"/>
                      </a:pPr>
                      <a:r>
                        <a:rPr lang="en-US" sz="1800" dirty="0"/>
                        <a:t>L2</a:t>
                      </a:r>
                      <a:r>
                        <a:rPr lang="en-US" sz="1800" baseline="0" dirty="0"/>
                        <a:t> ridge regression: avoids </a:t>
                      </a:r>
                      <a:r>
                        <a:rPr lang="en-US" sz="1800" baseline="0" dirty="0" err="1"/>
                        <a:t>overfit</a:t>
                      </a:r>
                      <a:r>
                        <a:rPr lang="en-US" sz="1800" baseline="0" dirty="0"/>
                        <a:t> and considers all features</a:t>
                      </a:r>
                    </a:p>
                    <a:p>
                      <a:pPr marL="457200" indent="-457200">
                        <a:buFont typeface="Arial" panose="020B0604020202020204" pitchFamily="34" charset="0"/>
                        <a:buChar char="•"/>
                      </a:pPr>
                      <a:r>
                        <a:rPr lang="en-US" sz="1800" baseline="0" dirty="0"/>
                        <a:t>LIBLINEAR: classifies large data quickly</a:t>
                      </a:r>
                    </a:p>
                    <a:p>
                      <a:pPr marL="457200" indent="-457200">
                        <a:buFont typeface="Arial" panose="020B0604020202020204" pitchFamily="34" charset="0"/>
                        <a:buChar char="•"/>
                      </a:pPr>
                      <a:r>
                        <a:rPr lang="en-US" sz="1800" baseline="0" dirty="0"/>
                        <a:t>Test Accuracy: 96%</a:t>
                      </a:r>
                    </a:p>
                    <a:p>
                      <a:pPr marL="457200" indent="-457200">
                        <a:buFont typeface="Arial" panose="020B0604020202020204" pitchFamily="34" charset="0"/>
                        <a:buChar char="•"/>
                      </a:pPr>
                      <a:r>
                        <a:rPr lang="en-US" sz="1800" baseline="0" dirty="0"/>
                        <a:t>Result: Not used for prediction. Random forest provides higher accuracy</a:t>
                      </a:r>
                      <a:endParaRPr lang="en-US" sz="1800" dirty="0">
                        <a:latin typeface="Arial" panose="020B0604020202020204" pitchFamily="34" charset="0"/>
                        <a:cs typeface="Arial" panose="020B0604020202020204" pitchFamily="34" charset="0"/>
                      </a:endParaRPr>
                    </a:p>
                  </a:txBody>
                  <a:tcPr anchor="ctr"/>
                </a:tc>
                <a:tc>
                  <a:txBody>
                    <a:bodyPr/>
                    <a:lstStyle/>
                    <a:p>
                      <a:pPr marL="457200" indent="-457200">
                        <a:buFont typeface="Arial" panose="020B0604020202020204" pitchFamily="34" charset="0"/>
                        <a:buChar char="•"/>
                      </a:pPr>
                      <a:r>
                        <a:rPr lang="en-US" sz="1800" dirty="0"/>
                        <a:t>20 estimators</a:t>
                      </a:r>
                      <a:r>
                        <a:rPr lang="en-US" sz="1800" baseline="0" dirty="0"/>
                        <a:t>: largest amount to avoid overfitting</a:t>
                      </a:r>
                    </a:p>
                    <a:p>
                      <a:pPr marL="457200" indent="-457200">
                        <a:buFont typeface="Arial" panose="020B0604020202020204" pitchFamily="34" charset="0"/>
                        <a:buChar char="•"/>
                      </a:pPr>
                      <a:r>
                        <a:rPr lang="en-US" sz="1800" baseline="0" dirty="0"/>
                        <a:t>Cross Validation 10 folds </a:t>
                      </a:r>
                    </a:p>
                    <a:p>
                      <a:pPr marL="457200" indent="-457200">
                        <a:buFont typeface="Arial" panose="020B0604020202020204" pitchFamily="34" charset="0"/>
                        <a:buChar char="•"/>
                      </a:pPr>
                      <a:r>
                        <a:rPr lang="en-US" sz="1800" baseline="0" dirty="0"/>
                        <a:t>Test Accuracy: 98%</a:t>
                      </a:r>
                    </a:p>
                    <a:p>
                      <a:pPr marL="457200" indent="-457200">
                        <a:buFont typeface="Arial" panose="020B0604020202020204" pitchFamily="34" charset="0"/>
                        <a:buChar char="•"/>
                      </a:pPr>
                      <a:r>
                        <a:rPr lang="en-US" sz="1800" baseline="0" dirty="0"/>
                        <a:t>Result: used to predict success of campaign</a:t>
                      </a:r>
                      <a:endParaRPr lang="en-US" sz="1800" dirty="0">
                        <a:latin typeface="Arial" panose="020B0604020202020204" pitchFamily="34" charset="0"/>
                        <a:cs typeface="Arial" panose="020B0604020202020204" pitchFamily="34" charset="0"/>
                      </a:endParaRPr>
                    </a:p>
                  </a:txBody>
                  <a:tcPr anchor="ctr"/>
                </a:tc>
                <a:tc>
                  <a:txBody>
                    <a:bodyPr/>
                    <a:lstStyle/>
                    <a:p>
                      <a:pPr marL="457200" indent="-457200">
                        <a:buFont typeface="Arial" panose="020B0604020202020204" pitchFamily="34" charset="0"/>
                        <a:buChar char="•"/>
                      </a:pPr>
                      <a:r>
                        <a:rPr lang="en-US" sz="1800" dirty="0"/>
                        <a:t>Tried variations of depth and #</a:t>
                      </a:r>
                      <a:r>
                        <a:rPr lang="en-US" sz="1800" baseline="0" dirty="0"/>
                        <a:t> estimators </a:t>
                      </a:r>
                    </a:p>
                    <a:p>
                      <a:pPr marL="457200" indent="-457200">
                        <a:buFont typeface="Arial" panose="020B0604020202020204" pitchFamily="34" charset="0"/>
                        <a:buChar char="•"/>
                      </a:pPr>
                      <a:r>
                        <a:rPr lang="en-US" sz="1800" baseline="0" dirty="0"/>
                        <a:t>Test Accuracy:100%</a:t>
                      </a:r>
                    </a:p>
                    <a:p>
                      <a:pPr marL="457200" indent="-457200">
                        <a:buFont typeface="Arial" panose="020B0604020202020204" pitchFamily="34" charset="0"/>
                        <a:buChar char="•"/>
                      </a:pPr>
                      <a:r>
                        <a:rPr lang="en-US" sz="1800" baseline="0" dirty="0"/>
                        <a:t>Result: not used due to risk of overfitting</a:t>
                      </a:r>
                      <a:endParaRPr lang="en-US" sz="1800" dirty="0">
                        <a:latin typeface="Arial" panose="020B0604020202020204" pitchFamily="34" charset="0"/>
                        <a:cs typeface="Arial" panose="020B0604020202020204" pitchFamily="34" charset="0"/>
                      </a:endParaRPr>
                    </a:p>
                  </a:txBody>
                  <a:tcPr anchor="ctr"/>
                </a:tc>
                <a:tc>
                  <a:txBody>
                    <a:bodyPr/>
                    <a:lstStyle/>
                    <a:p>
                      <a:pPr marL="457200" indent="-457200">
                        <a:buFont typeface="Arial" panose="020B0604020202020204" pitchFamily="34" charset="0"/>
                        <a:buChar char="•"/>
                      </a:pPr>
                      <a:r>
                        <a:rPr lang="en-US" sz="1800" dirty="0"/>
                        <a:t>50 buckets</a:t>
                      </a:r>
                      <a:r>
                        <a:rPr lang="en-US" sz="1800" baseline="0" dirty="0"/>
                        <a:t>: trains fairly evenly distributed values for ‘</a:t>
                      </a:r>
                      <a:r>
                        <a:rPr lang="en-US" sz="1800" baseline="0" dirty="0" err="1"/>
                        <a:t>backers_count</a:t>
                      </a:r>
                      <a:r>
                        <a:rPr lang="en-US" sz="1800" baseline="0" dirty="0"/>
                        <a:t>’, ‘goal’, and ‘</a:t>
                      </a:r>
                      <a:r>
                        <a:rPr lang="en-US" sz="1800" baseline="0" dirty="0" err="1"/>
                        <a:t>pledge_per_backer</a:t>
                      </a:r>
                      <a:r>
                        <a:rPr lang="en-US" sz="1800" baseline="0" dirty="0"/>
                        <a:t>’ features</a:t>
                      </a:r>
                    </a:p>
                    <a:p>
                      <a:pPr marL="457200" indent="-457200">
                        <a:buFont typeface="Arial" panose="020B0604020202020204" pitchFamily="34" charset="0"/>
                        <a:buChar char="•"/>
                      </a:pPr>
                      <a:r>
                        <a:rPr lang="en-US" sz="1800" baseline="0" dirty="0"/>
                        <a:t>Result: average values provide thresholds and ultimately, suggestions to drive visual#2 </a:t>
                      </a:r>
                      <a:endParaRPr lang="en-US"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3134558"/>
                  </a:ext>
                </a:extLst>
              </a:tr>
            </a:tbl>
          </a:graphicData>
        </a:graphic>
      </p:graphicFrame>
    </p:spTree>
    <p:extLst>
      <p:ext uri="{BB962C8B-B14F-4D97-AF65-F5344CB8AC3E}">
        <p14:creationId xmlns:p14="http://schemas.microsoft.com/office/powerpoint/2010/main" val="3700909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582</TotalTime>
  <Words>718</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Abhishek</dc:creator>
  <cp:lastModifiedBy>Dufala, Timothy E</cp:lastModifiedBy>
  <cp:revision>29</cp:revision>
  <dcterms:created xsi:type="dcterms:W3CDTF">2018-11-29T17:35:26Z</dcterms:created>
  <dcterms:modified xsi:type="dcterms:W3CDTF">2018-11-30T12:31:31Z</dcterms:modified>
</cp:coreProperties>
</file>