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0"/>
  </p:notesMasterIdLst>
  <p:sldIdLst>
    <p:sldId id="267" r:id="rId2"/>
    <p:sldId id="258" r:id="rId3"/>
    <p:sldId id="268" r:id="rId4"/>
    <p:sldId id="260" r:id="rId5"/>
    <p:sldId id="261" r:id="rId6"/>
    <p:sldId id="262" r:id="rId7"/>
    <p:sldId id="257" r:id="rId8"/>
    <p:sldId id="269" r:id="rId9"/>
    <p:sldId id="264" r:id="rId10"/>
    <p:sldId id="263" r:id="rId11"/>
    <p:sldId id="266" r:id="rId12"/>
    <p:sldId id="270" r:id="rId13"/>
    <p:sldId id="274" r:id="rId14"/>
    <p:sldId id="271" r:id="rId15"/>
    <p:sldId id="275" r:id="rId16"/>
    <p:sldId id="272" r:id="rId17"/>
    <p:sldId id="276" r:id="rId18"/>
    <p:sldId id="265" r:id="rId19"/>
    <p:sldId id="278" r:id="rId20"/>
    <p:sldId id="279" r:id="rId21"/>
    <p:sldId id="280" r:id="rId22"/>
    <p:sldId id="281" r:id="rId23"/>
    <p:sldId id="282" r:id="rId24"/>
    <p:sldId id="277" r:id="rId25"/>
    <p:sldId id="297" r:id="rId26"/>
    <p:sldId id="256" r:id="rId27"/>
    <p:sldId id="284" r:id="rId28"/>
    <p:sldId id="285" r:id="rId29"/>
    <p:sldId id="298" r:id="rId30"/>
    <p:sldId id="286" r:id="rId31"/>
    <p:sldId id="308" r:id="rId32"/>
    <p:sldId id="314" r:id="rId33"/>
    <p:sldId id="312" r:id="rId34"/>
    <p:sldId id="313" r:id="rId35"/>
    <p:sldId id="300" r:id="rId36"/>
    <p:sldId id="316" r:id="rId37"/>
    <p:sldId id="288" r:id="rId38"/>
    <p:sldId id="289" r:id="rId39"/>
    <p:sldId id="301" r:id="rId40"/>
    <p:sldId id="291" r:id="rId41"/>
    <p:sldId id="292" r:id="rId42"/>
    <p:sldId id="293" r:id="rId43"/>
    <p:sldId id="294" r:id="rId44"/>
    <p:sldId id="295" r:id="rId45"/>
    <p:sldId id="296" r:id="rId46"/>
    <p:sldId id="302" r:id="rId47"/>
    <p:sldId id="317" r:id="rId48"/>
    <p:sldId id="29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86" autoAdjust="0"/>
  </p:normalViewPr>
  <p:slideViewPr>
    <p:cSldViewPr>
      <p:cViewPr varScale="1">
        <p:scale>
          <a:sx n="69" d="100"/>
          <a:sy n="69" d="100"/>
        </p:scale>
        <p:origin x="16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59A58-434E-4F83-8D8A-A3F3D6666B1F}" type="datetimeFigureOut">
              <a:rPr lang="en-US" smtClean="0"/>
              <a:pPr/>
              <a:t>9/16/2020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E247B4-2772-45D3-A648-415906DC766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01.ibm.com/common/ssi/cgi-bin/ssialias?htmlfid=WRL12345USE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hatis.techtarget.com/definition/metadata"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cnsoft.com/case-studies/direct-sales-force-crm-for-a-us-market-leader-in-cancer-diagnostic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scnsoft.com/services/analytic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kdnuggets.com/2016/08/simplilearn-5-free-ebooks-data-science-big-data.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springboard.com/blog/data-science-career-paths-different-roles-industry/"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chcrunch.com/2017/06/27/facebook-2-billion-users/"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zephoria.com/top-15-valuable-facebook-statistics/" TargetMode="External"/><Relationship Id="rId4" Type="http://schemas.openxmlformats.org/officeDocument/2006/relationships/hyperlink" Target="https://www.statista.com/statistics/272014/global-social-networks-ranked-by-number-of-user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technologyreview.com/news/514346/the-data-made-me-do-i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mn-lt"/>
                <a:ea typeface="+mn-ea"/>
                <a:cs typeface="+mn-cs"/>
              </a:rPr>
              <a:t>We live in a world full of data, and it’s expanding at astonishing rates. We may need to unplug and take a break from time to time, but data never sleeps. All around the world, data is being created every minute of every day, from clicks, likes, and shares, to rides, transactions, and streaming content.</a:t>
            </a:r>
          </a:p>
          <a:p>
            <a:r>
              <a:rPr lang="en-IN" sz="1200" kern="1200" dirty="0" smtClean="0">
                <a:solidFill>
                  <a:schemeClr val="tx1"/>
                </a:solidFill>
                <a:latin typeface="+mn-lt"/>
                <a:ea typeface="+mn-ea"/>
                <a:cs typeface="+mn-cs"/>
              </a:rPr>
              <a:t>Ninety percent of the data in the world today has been created in the last two years alone. </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Our current output of data is roughly</a:t>
            </a:r>
            <a:r>
              <a:rPr lang="en-IN" sz="1200" u="sng" kern="1200" dirty="0" smtClean="0">
                <a:solidFill>
                  <a:schemeClr val="tx1"/>
                </a:solidFill>
                <a:latin typeface="+mn-lt"/>
                <a:ea typeface="+mn-ea"/>
                <a:cs typeface="+mn-cs"/>
                <a:hlinkClick r:id="rId3"/>
              </a:rPr>
              <a:t> 2.5 quintillion bytes a day</a:t>
            </a:r>
            <a:r>
              <a:rPr lang="en-IN" sz="1200" kern="1200" dirty="0" smtClean="0">
                <a:solidFill>
                  <a:schemeClr val="tx1"/>
                </a:solidFill>
                <a:latin typeface="+mn-lt"/>
                <a:ea typeface="+mn-ea"/>
                <a:cs typeface="+mn-cs"/>
              </a:rPr>
              <a:t>. As the world steadily becomes more connected with an ever-increasing number of electronic devices, that’s only set to grow over the coming years. </a:t>
            </a:r>
          </a:p>
          <a:p>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IN" b="1" dirty="0" smtClean="0"/>
              <a:t>#5:</a:t>
            </a:r>
            <a:endParaRPr lang="en-IN" dirty="0" smtClean="0"/>
          </a:p>
          <a:p>
            <a:r>
              <a:rPr lang="en-IN" dirty="0" smtClean="0"/>
              <a:t>This is one of the unfortunate characteristics of big data. As any or all of the above properties increase, the veracity (confidence or trust in the data) drops. This is similar to, but not the same as, validity or volatility (see below). Veracity refers more to the provenance or reliability of the data source, its context, and how meaningful it is to the analysis based on it.</a:t>
            </a:r>
          </a:p>
          <a:p>
            <a:r>
              <a:rPr lang="en-IN" dirty="0" smtClean="0"/>
              <a:t>For example, consider a data set of statistics on what people purchase at restaurants and these items' prices over the past five years. You might ask: Who created the source? What methodology did they follow in collecting the data? Were only certain cuisines or certain types of restaurants included? Did the data creators summarize the information? Has the information been edited or modified by anyone else? </a:t>
            </a:r>
          </a:p>
          <a:p>
            <a:r>
              <a:rPr lang="en-IN" dirty="0" smtClean="0"/>
              <a:t>Answers to these questions are necessary to determine the veracity of this information. Knowledge of the data's veracity in turn helps us better understand the risks associated with analysis and business decisions based on this particular data set.</a:t>
            </a:r>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23</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tx1"/>
                </a:solidFill>
                <a:latin typeface="+mn-lt"/>
                <a:ea typeface="+mn-ea"/>
                <a:cs typeface="+mn-cs"/>
              </a:rPr>
              <a:t>the difference between structured data, unstructured data and semi-structured data:</a:t>
            </a:r>
            <a:r>
              <a:rPr lang="en-IN" sz="1200" kern="1200" dirty="0" smtClean="0">
                <a:solidFill>
                  <a:schemeClr val="tx1"/>
                </a:solidFill>
                <a:latin typeface="+mn-lt"/>
                <a:ea typeface="+mn-ea"/>
                <a:cs typeface="+mn-cs"/>
              </a:rPr>
              <a:t/>
            </a:r>
            <a:br>
              <a:rPr lang="en-IN" sz="1200" kern="1200" dirty="0" smtClean="0">
                <a:solidFill>
                  <a:schemeClr val="tx1"/>
                </a:solidFill>
                <a:latin typeface="+mn-lt"/>
                <a:ea typeface="+mn-ea"/>
                <a:cs typeface="+mn-cs"/>
              </a:rPr>
            </a:br>
            <a:r>
              <a:rPr lang="en-IN" sz="1200" kern="1200" dirty="0" smtClean="0">
                <a:solidFill>
                  <a:schemeClr val="tx1"/>
                </a:solidFill>
                <a:latin typeface="+mn-lt"/>
                <a:ea typeface="+mn-ea"/>
                <a:cs typeface="+mn-cs"/>
              </a:rPr>
              <a:t>Unstructured data has not been organized into a format that makes it easier to access and process. In reality, very little data is completely unstructured. Even things that are often considered unstructured data, such as documents and images, are structured to some extent. Structured data is basically the opposite of unstructured: It has been reformatted and its elements organized into a data structure so that elements can be addressed, organized and accessed in various combinations to make better use of the information. Semi-structured data lies somewhere between the two. It is not organized in a complex manner that makes sophisticated access and analysis possible; however, it may have information associated with it, such as </a:t>
            </a:r>
            <a:r>
              <a:rPr lang="en-IN" sz="1200" u="sng" kern="1200" dirty="0" smtClean="0">
                <a:solidFill>
                  <a:schemeClr val="tx1"/>
                </a:solidFill>
                <a:latin typeface="+mn-lt"/>
                <a:ea typeface="+mn-ea"/>
                <a:cs typeface="+mn-cs"/>
                <a:hlinkClick r:id="rId3"/>
              </a:rPr>
              <a:t>metadata</a:t>
            </a:r>
            <a:r>
              <a:rPr lang="en-IN" sz="1200" kern="1200" dirty="0" smtClean="0">
                <a:solidFill>
                  <a:schemeClr val="tx1"/>
                </a:solidFill>
                <a:latin typeface="+mn-lt"/>
                <a:ea typeface="+mn-ea"/>
                <a:cs typeface="+mn-cs"/>
              </a:rPr>
              <a:t> tagging, that allows elements contained to be addressed.</a:t>
            </a:r>
          </a:p>
          <a:p>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25</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mn-lt"/>
                <a:ea typeface="+mn-ea"/>
                <a:cs typeface="+mn-cs"/>
              </a:rPr>
              <a:t>Companies have a wealth of big data under their own roofs</a:t>
            </a:r>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27</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EE247B4-2772-45D3-A648-415906DC766A}" type="slidenum">
              <a:rPr lang="en-IN" smtClean="0"/>
              <a:pPr/>
              <a:t>28</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mn-lt"/>
                <a:ea typeface="+mn-ea"/>
                <a:cs typeface="+mn-cs"/>
              </a:rPr>
              <a:t>But even in the 1950s, decades before anyone uttered the term “big data,” businesses were using basic analytics (essentially numbers in a spreadsheet that were manually examined) to uncover insights and trends.</a:t>
            </a:r>
          </a:p>
          <a:p>
            <a:r>
              <a:rPr lang="en-IN" sz="1200" kern="1200" dirty="0" smtClean="0">
                <a:solidFill>
                  <a:schemeClr val="tx1"/>
                </a:solidFill>
                <a:latin typeface="+mn-lt"/>
                <a:ea typeface="+mn-ea"/>
                <a:cs typeface="+mn-cs"/>
              </a:rPr>
              <a:t>The new benefits that big data analytics brings to the table, however, are speed and efficiency. Whereas a few years ago a business would have gathered information, run analytics and unearthed information that could be used for future decisions, today that business can identify insights for immediate decisions. The ability to work faster – and stay agile – gives organizations a competitive edge they didn’t have before.</a:t>
            </a:r>
          </a:p>
          <a:p>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29</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6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kern="1200" dirty="0" smtClean="0">
                <a:solidFill>
                  <a:schemeClr val="tx1"/>
                </a:solidFill>
                <a:latin typeface="Times New Roman" pitchFamily="18" charset="0"/>
                <a:ea typeface="+mn-ea"/>
                <a:cs typeface="Times New Roman" pitchFamily="18" charset="0"/>
              </a:rPr>
              <a:t>descriptive analytics are more about summarizing and reporting data</a:t>
            </a:r>
            <a:r>
              <a:rPr lang="en-IN" sz="1100" kern="1200" baseline="0" dirty="0" smtClean="0">
                <a:solidFill>
                  <a:schemeClr val="tx1"/>
                </a:solidFill>
                <a:latin typeface="Times New Roman" pitchFamily="18" charset="0"/>
                <a:ea typeface="+mn-ea"/>
                <a:cs typeface="Times New Roman" pitchFamily="18" charset="0"/>
              </a:rPr>
              <a:t> - </a:t>
            </a:r>
            <a:r>
              <a:rPr lang="en-IN" sz="1100" kern="1200" dirty="0" smtClean="0">
                <a:solidFill>
                  <a:schemeClr val="tx1"/>
                </a:solidFill>
                <a:latin typeface="Times New Roman" pitchFamily="18" charset="0"/>
                <a:ea typeface="+mn-ea"/>
                <a:cs typeface="Times New Roman" pitchFamily="18" charset="0"/>
              </a:rPr>
              <a:t>allows you to condense big data into smaller, more useful bits of information or a summary of what happened. This type of data analytics is geared towards what is currently happening or what has already happened. A sample data set extracted through descriptive analytics include “top 10 customer service representatives in terms of processed requests for the month of July in Asia.” Businesses can use descriptive analytics, especially those that are just initiating analytics of various data produced internally.</a:t>
            </a:r>
          </a:p>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t>Descriptive analytics juggles raw data from multiple data sources to give valuable insights into the past. However, these findings simply signal that something is wrong or right, without explaining why. For this reason, highly data-driven companies do not content themselves with descriptive analytics only, and prefer combining it with other types of data analytics.</a:t>
            </a:r>
            <a:endParaRPr lang="en-IN" sz="1100" kern="120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100" kern="120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For example, one company discovered that they have spent about $10 million per year on different sales training programs. The outcome of the descriptive analytics was a mere summary of the expenditures, but still, it was useful because they learned an important data about their spending on sales training</a:t>
            </a:r>
            <a:endParaRPr lang="en-IN" sz="1100" kern="1200" dirty="0" smtClean="0">
              <a:solidFill>
                <a:schemeClr val="tx1"/>
              </a:solidFill>
              <a:latin typeface="Times New Roman" pitchFamily="18" charset="0"/>
              <a:ea typeface="+mn-ea"/>
              <a:cs typeface="Times New Roman" pitchFamily="18" charset="0"/>
            </a:endParaRPr>
          </a:p>
          <a:p>
            <a:r>
              <a:rPr lang="en-IN" dirty="0" smtClean="0"/>
              <a:t>For instance, a healthcare provider will learn how many patients were hospitalized last month; a retailer – the average weekly sales volume; a manufacturer – a rate of the products returned for a past month, etc.</a:t>
            </a:r>
          </a:p>
          <a:p>
            <a:endParaRPr lang="en-IN" sz="1200" b="1" kern="1200" dirty="0" smtClean="0">
              <a:solidFill>
                <a:schemeClr val="tx1"/>
              </a:solidFill>
              <a:latin typeface="+mn-lt"/>
              <a:ea typeface="+mn-ea"/>
              <a:cs typeface="+mn-cs"/>
            </a:endParaRPr>
          </a:p>
          <a:p>
            <a:r>
              <a:rPr lang="en-IN" sz="1200" b="1" kern="1200" dirty="0" smtClean="0">
                <a:solidFill>
                  <a:schemeClr val="tx1"/>
                </a:solidFill>
                <a:latin typeface="+mn-lt"/>
                <a:ea typeface="+mn-ea"/>
                <a:cs typeface="+mn-cs"/>
              </a:rPr>
              <a:t>Diagnostic analytics - </a:t>
            </a:r>
            <a:r>
              <a:rPr lang="en-IN" sz="1200" kern="1200" dirty="0" smtClean="0">
                <a:solidFill>
                  <a:schemeClr val="tx1"/>
                </a:solidFill>
                <a:latin typeface="+mn-lt"/>
                <a:ea typeface="+mn-ea"/>
                <a:cs typeface="+mn-cs"/>
              </a:rPr>
              <a:t>This is the next step in complexity in data analytics is descriptive analytics. On the assessment of the descriptive data, diagnostic analytical tools will empower an analyst to drill down and in so doing isolate the root-cause of a problem</a:t>
            </a:r>
            <a:endParaRPr lang="en-IN" sz="1200" b="1"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are used for discovery or to determine why something happened. In general, these analytics are looking on the processes and causes, instead of the result.</a:t>
            </a:r>
          </a:p>
          <a:p>
            <a:r>
              <a:rPr lang="en-IN" sz="1200" kern="1200" dirty="0" smtClean="0">
                <a:solidFill>
                  <a:schemeClr val="tx1"/>
                </a:solidFill>
                <a:latin typeface="+mn-lt"/>
                <a:ea typeface="+mn-ea"/>
                <a:cs typeface="+mn-cs"/>
              </a:rPr>
              <a:t>Take note that descriptive analytics cannot provide an answer to important questions such as “How can we avoid this problem” or “How can we duplicate this solution?” These are covered by diagnostic analytics.  </a:t>
            </a:r>
          </a:p>
          <a:p>
            <a:r>
              <a:rPr lang="en-IN" dirty="0" smtClean="0"/>
              <a:t>Companies go for diagnostic analytics, as it gives a deep insight into a particular problem. </a:t>
            </a:r>
            <a:endParaRPr lang="en-IN" sz="1200" kern="1200" dirty="0" smtClean="0">
              <a:solidFill>
                <a:schemeClr val="tx1"/>
              </a:solidFill>
              <a:latin typeface="+mn-lt"/>
              <a:ea typeface="+mn-ea"/>
              <a:cs typeface="+mn-cs"/>
            </a:endParaRPr>
          </a:p>
          <a:p>
            <a:r>
              <a:rPr lang="en-IN" dirty="0" smtClean="0"/>
              <a:t>Let’s take another look at the examples from different industries: a healthcare provider compares patients’ response to a promotional campaign in different regions; a retailer drills the sales down to subcategories.</a:t>
            </a:r>
          </a:p>
          <a:p>
            <a:endParaRPr lang="en-IN" dirty="0" smtClean="0"/>
          </a:p>
          <a:p>
            <a:r>
              <a:rPr lang="en-IN" b="1" dirty="0" smtClean="0"/>
              <a:t>Predictive analytics</a:t>
            </a:r>
          </a:p>
          <a:p>
            <a:endParaRPr lang="en-IN" dirty="0" smtClean="0"/>
          </a:p>
          <a:p>
            <a:r>
              <a:rPr lang="en-IN" dirty="0" smtClean="0"/>
              <a:t>Predictive analytics tells </a:t>
            </a:r>
            <a:r>
              <a:rPr lang="en-IN" i="1" dirty="0" smtClean="0"/>
              <a:t>what is likely to happen. </a:t>
            </a:r>
            <a:r>
              <a:rPr lang="en-IN" dirty="0" smtClean="0"/>
              <a:t>It uses the findings of descriptive and diagnostic analytics to detect tendencies, clusters and exceptions, and to predict future trends, which makes it a valuable tool for forecasting. Despite numerous advantages that predictive analytics brings, it is essential to understand that forecasting is just an estimate, the accuracy of which highly depends on data quality and stability of the situation, so it requires a careful treatment and continuous optimization.</a:t>
            </a:r>
          </a:p>
          <a:p>
            <a:r>
              <a:rPr lang="en-IN" dirty="0" smtClean="0"/>
              <a:t>Thanks to predictive analytics and the proactive approach it enables, a telecom company, for instance, can identify the subscribers who are most likely to reduce their spend, and trigger targeted marketing activities to remediate;</a:t>
            </a:r>
          </a:p>
          <a:p>
            <a:endParaRPr lang="en-IN" dirty="0" smtClean="0"/>
          </a:p>
          <a:p>
            <a:r>
              <a:rPr lang="en-IN" b="1" dirty="0" smtClean="0"/>
              <a:t>Prescriptive analytics</a:t>
            </a:r>
          </a:p>
          <a:p>
            <a:r>
              <a:rPr lang="en-IN" dirty="0" smtClean="0"/>
              <a:t>The purpose of prescriptive analytics is to literally prescribe </a:t>
            </a:r>
            <a:r>
              <a:rPr lang="en-IN" i="1" dirty="0" smtClean="0"/>
              <a:t>what action to take</a:t>
            </a:r>
            <a:r>
              <a:rPr lang="en-IN" dirty="0" smtClean="0"/>
              <a:t> to eliminate a future problem or take full advantage of a promising trend. An example of prescriptive analytics from our project portfolio: a multinational company </a:t>
            </a:r>
            <a:r>
              <a:rPr lang="en-IN" dirty="0" smtClean="0">
                <a:hlinkClick r:id="rId3"/>
              </a:rPr>
              <a:t>was able to identify opportunities</a:t>
            </a:r>
            <a:r>
              <a:rPr lang="en-IN" dirty="0" smtClean="0"/>
              <a:t> for repeat purchases based on customer analytics and sales history.</a:t>
            </a:r>
          </a:p>
          <a:p>
            <a:r>
              <a:rPr lang="en-IN" dirty="0" smtClean="0"/>
              <a:t>Besides, prescriptive analytics uses sophisticated tools and technologies, like machine learning, business rules and algorithms, which makes it sophisticated to implement and manage. That is why, before deciding to adopt prescriptive analytics, a company should compare required efforts vs. an expected added value.</a:t>
            </a:r>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30</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Back in the 17</a:t>
            </a:r>
            <a:r>
              <a:rPr lang="en-IN" baseline="30000" dirty="0" smtClean="0"/>
              <a:t>th</a:t>
            </a:r>
            <a:r>
              <a:rPr lang="en-IN" dirty="0" smtClean="0"/>
              <a:t> century, John Dryden wrote, “He who would search for pearls must dive below.” Despite the author did not have </a:t>
            </a:r>
            <a:r>
              <a:rPr lang="en-IN" dirty="0" smtClean="0">
                <a:hlinkClick r:id="rId3"/>
              </a:rPr>
              <a:t>advanced data analytics</a:t>
            </a:r>
            <a:r>
              <a:rPr lang="en-IN" dirty="0" smtClean="0"/>
              <a:t> in mind, the quote perfectly describes its essence. Let’s find out how deep one should go into data in search of a much-needed and fact-based insight.</a:t>
            </a:r>
          </a:p>
          <a:p>
            <a:endParaRPr lang="en-IN" dirty="0" smtClean="0"/>
          </a:p>
          <a:p>
            <a:r>
              <a:rPr lang="en-IN" dirty="0" smtClean="0"/>
              <a:t>There are 4 types of analytics. Here, we start with the simplest one and go down to more sophisticated. As it happens, the more complex an analysis is, the more value it brings.</a:t>
            </a:r>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35</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IN" dirty="0" smtClean="0"/>
              <a:t>Big Data is no longer a buzzword for our future capabilities, but is already being used by businesses in a range of industries. From data driven strategies to decision making, the true worth of Big Data has been realized, and has led to </a:t>
            </a:r>
            <a:r>
              <a:rPr lang="en-IN" dirty="0" smtClean="0">
                <a:hlinkClick r:id="rId3"/>
              </a:rPr>
              <a:t>opening up of amazing career choices</a:t>
            </a:r>
            <a:r>
              <a:rPr lang="en-IN" dirty="0" smtClean="0"/>
              <a:t>.</a:t>
            </a:r>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37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39</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IN" sz="3200" dirty="0" smtClean="0"/>
              <a:t>A thought leader can :</a:t>
            </a:r>
          </a:p>
          <a:p>
            <a:pPr lvl="1">
              <a:buFont typeface="Wingdings" pitchFamily="2" charset="2"/>
              <a:buChar char="v"/>
            </a:pPr>
            <a:r>
              <a:rPr lang="en-IN" sz="3000" dirty="0" smtClean="0"/>
              <a:t>Collect &amp; analyze data from various angles</a:t>
            </a:r>
          </a:p>
          <a:p>
            <a:pPr lvl="1">
              <a:buFont typeface="Wingdings" pitchFamily="2" charset="2"/>
              <a:buChar char="v"/>
            </a:pPr>
            <a:r>
              <a:rPr lang="en-IN" sz="3000" dirty="0" smtClean="0"/>
              <a:t>Determine what it indicates &amp;</a:t>
            </a:r>
          </a:p>
          <a:p>
            <a:pPr lvl="1">
              <a:buFont typeface="Wingdings" pitchFamily="2" charset="2"/>
              <a:buChar char="v"/>
            </a:pPr>
            <a:r>
              <a:rPr lang="en-IN" sz="3000" dirty="0" smtClean="0"/>
              <a:t>Recommend ways to apply the data.</a:t>
            </a:r>
          </a:p>
          <a:p>
            <a:r>
              <a:rPr lang="en-IN" sz="1200" dirty="0" smtClean="0"/>
              <a:t>and use their </a:t>
            </a:r>
            <a:r>
              <a:rPr lang="en-IN" sz="1200" dirty="0" smtClean="0">
                <a:hlinkClick r:id="rId3"/>
              </a:rPr>
              <a:t>formidable skills</a:t>
            </a:r>
            <a:r>
              <a:rPr lang="en-IN" sz="1200" dirty="0" smtClean="0"/>
              <a:t> in math, statistics and programming to clean, massage and organize them. </a:t>
            </a:r>
          </a:p>
          <a:p>
            <a:r>
              <a:rPr lang="en-IN" sz="1200" dirty="0" smtClean="0"/>
              <a:t>Then they apply all their analytic powers – industry knowledge, contextual understanding, </a:t>
            </a:r>
            <a:r>
              <a:rPr lang="en-IN" sz="1200" dirty="0" err="1" smtClean="0"/>
              <a:t>skepticism</a:t>
            </a:r>
            <a:r>
              <a:rPr lang="en-IN" sz="1200" dirty="0" smtClean="0"/>
              <a:t> of existing assumptions – </a:t>
            </a:r>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42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IN" sz="1200" kern="1200" dirty="0" smtClean="0">
                <a:solidFill>
                  <a:schemeClr val="tx1"/>
                </a:solidFill>
                <a:latin typeface="+mn-lt"/>
                <a:ea typeface="+mn-ea"/>
                <a:cs typeface="+mn-cs"/>
              </a:rPr>
              <a:t>Our current love affair with social media certainly fuels data creation</a:t>
            </a:r>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4</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44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With</a:t>
            </a:r>
            <a:r>
              <a:rPr lang="en-IN" sz="1200" u="sng" kern="1200" dirty="0" smtClean="0">
                <a:solidFill>
                  <a:schemeClr val="tx1"/>
                </a:solidFill>
                <a:latin typeface="+mn-lt"/>
                <a:ea typeface="+mn-ea"/>
                <a:cs typeface="+mn-cs"/>
                <a:hlinkClick r:id="rId3"/>
              </a:rPr>
              <a:t> 2 billion active users</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Facebook</a:t>
            </a:r>
            <a:r>
              <a:rPr lang="en-IN" sz="1200" kern="1200" dirty="0" smtClean="0">
                <a:solidFill>
                  <a:schemeClr val="tx1"/>
                </a:solidFill>
                <a:latin typeface="+mn-lt"/>
                <a:ea typeface="+mn-ea"/>
                <a:cs typeface="+mn-cs"/>
              </a:rPr>
              <a:t> is still the</a:t>
            </a:r>
            <a:r>
              <a:rPr lang="en-IN" sz="1200" u="sng" kern="1200" dirty="0" smtClean="0">
                <a:solidFill>
                  <a:schemeClr val="tx1"/>
                </a:solidFill>
                <a:latin typeface="+mn-lt"/>
                <a:ea typeface="+mn-ea"/>
                <a:cs typeface="+mn-cs"/>
                <a:hlinkClick r:id="rId4"/>
              </a:rPr>
              <a:t> largest social media platform</a:t>
            </a:r>
            <a:r>
              <a:rPr lang="en-IN" sz="1200" kern="1200" dirty="0" smtClean="0">
                <a:solidFill>
                  <a:schemeClr val="tx1"/>
                </a:solidFill>
                <a:latin typeface="+mn-lt"/>
                <a:ea typeface="+mn-ea"/>
                <a:cs typeface="+mn-cs"/>
              </a:rPr>
              <a:t>. Let that sink in a moment—more than a quarter of the world’s 7 billion humans are active on </a:t>
            </a:r>
            <a:r>
              <a:rPr lang="en-IN" sz="1200" kern="1200" dirty="0" err="1" smtClean="0">
                <a:solidFill>
                  <a:schemeClr val="tx1"/>
                </a:solidFill>
                <a:latin typeface="+mn-lt"/>
                <a:ea typeface="+mn-ea"/>
                <a:cs typeface="+mn-cs"/>
              </a:rPr>
              <a:t>Facebook</a:t>
            </a:r>
            <a:r>
              <a:rPr lang="en-IN" sz="1200" kern="1200" dirty="0" smtClean="0">
                <a:solidFill>
                  <a:schemeClr val="tx1"/>
                </a:solidFill>
                <a:latin typeface="+mn-lt"/>
                <a:ea typeface="+mn-ea"/>
                <a:cs typeface="+mn-cs"/>
              </a:rPr>
              <a:t>! Here are some more intriguing</a:t>
            </a:r>
            <a:r>
              <a:rPr lang="en-IN" sz="1200" u="sng" kern="1200" dirty="0" smtClean="0">
                <a:solidFill>
                  <a:schemeClr val="tx1"/>
                </a:solidFill>
                <a:latin typeface="+mn-lt"/>
                <a:ea typeface="+mn-ea"/>
                <a:cs typeface="+mn-cs"/>
                <a:hlinkClick r:id="rId5"/>
              </a:rPr>
              <a:t> </a:t>
            </a:r>
            <a:r>
              <a:rPr lang="en-IN" sz="1200" u="sng" kern="1200" dirty="0" err="1" smtClean="0">
                <a:solidFill>
                  <a:schemeClr val="tx1"/>
                </a:solidFill>
                <a:latin typeface="+mn-lt"/>
                <a:ea typeface="+mn-ea"/>
                <a:cs typeface="+mn-cs"/>
                <a:hlinkClick r:id="rId5"/>
              </a:rPr>
              <a:t>Facebook</a:t>
            </a:r>
            <a:r>
              <a:rPr lang="en-IN" sz="1200" u="sng" kern="1200" dirty="0" smtClean="0">
                <a:solidFill>
                  <a:schemeClr val="tx1"/>
                </a:solidFill>
                <a:latin typeface="+mn-lt"/>
                <a:ea typeface="+mn-ea"/>
                <a:cs typeface="+mn-cs"/>
                <a:hlinkClick r:id="rId5"/>
              </a:rPr>
              <a:t> statistics</a:t>
            </a:r>
            <a:r>
              <a:rPr lang="en-IN" sz="1200" kern="1200" dirty="0" smtClean="0">
                <a:solidFill>
                  <a:schemeClr val="tx1"/>
                </a:solidFill>
                <a:latin typeface="+mn-lt"/>
                <a:ea typeface="+mn-ea"/>
                <a:cs typeface="+mn-cs"/>
              </a:rPr>
              <a:t>:</a:t>
            </a:r>
          </a:p>
          <a:p>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5</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IN" dirty="0" smtClean="0"/>
              <a:t>if these Big Data facts didn’t leave you feeling full of opportunities, let this final fact do that for you:</a:t>
            </a:r>
          </a:p>
          <a:p>
            <a:r>
              <a:rPr lang="en-IN" dirty="0" smtClean="0"/>
              <a:t>Today, less than </a:t>
            </a:r>
            <a:r>
              <a:rPr lang="en-IN" dirty="0" smtClean="0">
                <a:hlinkClick r:id="rId3"/>
              </a:rPr>
              <a:t>0.5% of available data is actually being analyzed</a:t>
            </a:r>
            <a:r>
              <a:rPr lang="en-IN" dirty="0" smtClean="0"/>
              <a:t>.</a:t>
            </a:r>
          </a:p>
          <a:p>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8</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Data can come from multiple sources</a:t>
            </a:r>
            <a:r>
              <a:rPr lang="en-IN" sz="1200" kern="1200" baseline="0" dirty="0" smtClean="0">
                <a:solidFill>
                  <a:schemeClr val="tx1"/>
                </a:solidFill>
                <a:latin typeface="+mn-lt"/>
                <a:ea typeface="+mn-ea"/>
                <a:cs typeface="+mn-cs"/>
              </a:rPr>
              <a:t> – db’s, ERP systems, weblogs, chat history, GPS maps etc.</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Companies have a wealth of big data under their own roofs.</a:t>
            </a:r>
          </a:p>
          <a:p>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9</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10</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11</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17</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IN" dirty="0" smtClean="0"/>
              <a:t>Variety refers to heterogeneous sources and the nature of data, both structured and unstructured. During earlier days, spreadsheets and databases were the only sources of data considered by most of the applications. Now days, data in the form of emails, photos, videos, monitoring devices, PDFs, audio, etc. is also being considered in the analysis applications. This variety of unstructured data poses certain issues for storage, mining and analysing data. </a:t>
            </a:r>
            <a:endParaRPr lang="en-IN" dirty="0"/>
          </a:p>
        </p:txBody>
      </p:sp>
      <p:sp>
        <p:nvSpPr>
          <p:cNvPr id="4" name="Slide Number Placeholder 3"/>
          <p:cNvSpPr>
            <a:spLocks noGrp="1"/>
          </p:cNvSpPr>
          <p:nvPr>
            <p:ph type="sldNum" sz="quarter" idx="10"/>
          </p:nvPr>
        </p:nvSpPr>
        <p:spPr/>
        <p:txBody>
          <a:bodyPr/>
          <a:lstStyle/>
          <a:p>
            <a:fld id="{1EE247B4-2772-45D3-A648-415906DC766A}" type="slidenum">
              <a:rPr lang="en-IN" smtClean="0"/>
              <a:pPr/>
              <a:t>22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5"/>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5"/>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8045FA5A-EA7F-4C7C-91C0-A1A1D3FB1A19}" type="datetimeFigureOut">
              <a:rPr lang="en-US" smtClean="0"/>
              <a:pPr/>
              <a:t>9/16/2020</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8229600" y="6473952"/>
            <a:ext cx="758952" cy="246888"/>
          </a:xfrm>
        </p:spPr>
        <p:txBody>
          <a:bodyPr/>
          <a:lstStyle/>
          <a:p>
            <a:fld id="{7CB00CDF-7ACA-4A3C-9929-01AD759625C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45FA5A-EA7F-4C7C-91C0-A1A1D3FB1A19}" type="datetimeFigureOut">
              <a:rPr lang="en-US" smtClean="0"/>
              <a:pPr/>
              <a:t>9/16/2020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00CDF-7ACA-4A3C-9929-01AD759625C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8"/>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8"/>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45FA5A-EA7F-4C7C-91C0-A1A1D3FB1A19}" type="datetimeFigureOut">
              <a:rPr lang="en-US" smtClean="0"/>
              <a:pPr/>
              <a:t>9/16/2020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00CDF-7ACA-4A3C-9929-01AD759625C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8045FA5A-EA7F-4C7C-91C0-A1A1D3FB1A19}" type="datetimeFigureOut">
              <a:rPr lang="en-US" smtClean="0"/>
              <a:pPr/>
              <a:t>9/16/2020</a:t>
            </a:fld>
            <a:endParaRPr lang="en-IN"/>
          </a:p>
        </p:txBody>
      </p:sp>
      <p:sp>
        <p:nvSpPr>
          <p:cNvPr id="19" name="Footer Placeholder 18"/>
          <p:cNvSpPr>
            <a:spLocks noGrp="1"/>
          </p:cNvSpPr>
          <p:nvPr>
            <p:ph type="ftr" sz="quarter" idx="11"/>
          </p:nvPr>
        </p:nvSpPr>
        <p:spPr>
          <a:xfrm>
            <a:off x="3581400" y="76202"/>
            <a:ext cx="2895600" cy="288925"/>
          </a:xfrm>
        </p:spPr>
        <p:txBody>
          <a:bodyPr/>
          <a:lstStyle/>
          <a:p>
            <a:endParaRPr lang="en-IN"/>
          </a:p>
        </p:txBody>
      </p:sp>
      <p:sp>
        <p:nvSpPr>
          <p:cNvPr id="16" name="Slide Number Placeholder 15"/>
          <p:cNvSpPr>
            <a:spLocks noGrp="1"/>
          </p:cNvSpPr>
          <p:nvPr>
            <p:ph type="sldNum" sz="quarter" idx="12"/>
          </p:nvPr>
        </p:nvSpPr>
        <p:spPr>
          <a:xfrm>
            <a:off x="8229600" y="6473952"/>
            <a:ext cx="758952" cy="246888"/>
          </a:xfrm>
        </p:spPr>
        <p:txBody>
          <a:bodyPr/>
          <a:lstStyle/>
          <a:p>
            <a:fld id="{7CB00CDF-7ACA-4A3C-9929-01AD759625C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4"/>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8045FA5A-EA7F-4C7C-91C0-A1A1D3FB1A19}" type="datetimeFigureOut">
              <a:rPr lang="en-US" smtClean="0"/>
              <a:pPr/>
              <a:t>9/16/2020</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7CB00CDF-7ACA-4A3C-9929-01AD759625CE}" type="slidenum">
              <a:rPr lang="en-IN" smtClean="0"/>
              <a:pPr/>
              <a:t>‹#›</a:t>
            </a:fld>
            <a:endParaRPr lang="en-IN"/>
          </a:p>
        </p:txBody>
      </p:sp>
      <p:sp>
        <p:nvSpPr>
          <p:cNvPr id="8" name="Title 7"/>
          <p:cNvSpPr>
            <a:spLocks noGrp="1"/>
          </p:cNvSpPr>
          <p:nvPr>
            <p:ph type="title"/>
          </p:nvPr>
        </p:nvSpPr>
        <p:spPr>
          <a:xfrm>
            <a:off x="180475" y="2947087"/>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8045FA5A-EA7F-4C7C-91C0-A1A1D3FB1A19}" type="datetimeFigureOut">
              <a:rPr lang="en-US" smtClean="0"/>
              <a:pPr/>
              <a:t>9/16/2020</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7CB00CDF-7ACA-4A3C-9929-01AD759625C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2"/>
            <a:ext cx="8610600" cy="882651"/>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3"/>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8" y="666750"/>
            <a:ext cx="4292241" cy="639763"/>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9"/>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9"/>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8045FA5A-EA7F-4C7C-91C0-A1A1D3FB1A19}" type="datetimeFigureOut">
              <a:rPr lang="en-US" smtClean="0"/>
              <a:pPr/>
              <a:t>9/16/2020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229600" y="6477000"/>
            <a:ext cx="762000" cy="246888"/>
          </a:xfrm>
        </p:spPr>
        <p:txBody>
          <a:bodyPr/>
          <a:lstStyle/>
          <a:p>
            <a:fld id="{7CB00CDF-7ACA-4A3C-9929-01AD759625CE}" type="slidenum">
              <a:rPr lang="en-IN" smtClean="0"/>
              <a:pPr/>
              <a:t>‹#›</a:t>
            </a:fld>
            <a:endParaRPr lang="en-IN"/>
          </a:p>
        </p:txBody>
      </p:sp>
      <p:sp>
        <p:nvSpPr>
          <p:cNvPr id="11" name="Straight Connector 10"/>
          <p:cNvSpPr>
            <a:spLocks noChangeShapeType="1"/>
          </p:cNvSpPr>
          <p:nvPr/>
        </p:nvSpPr>
        <p:spPr bwMode="auto">
          <a:xfrm>
            <a:off x="514350" y="60198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045FA5A-EA7F-4C7C-91C0-A1A1D3FB1A19}" type="datetimeFigureOut">
              <a:rPr lang="en-US" smtClean="0"/>
              <a:pPr/>
              <a:t>9/16/2020</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00CDF-7ACA-4A3C-9929-01AD759625C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045FA5A-EA7F-4C7C-91C0-A1A1D3FB1A19}" type="datetimeFigureOut">
              <a:rPr lang="en-US" smtClean="0"/>
              <a:pPr/>
              <a:t>9/16/2020</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00CDF-7ACA-4A3C-9929-01AD759625C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2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1"/>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3"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1"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8045FA5A-EA7F-4C7C-91C0-A1A1D3FB1A19}" type="datetimeFigureOut">
              <a:rPr lang="en-US" smtClean="0"/>
              <a:pPr/>
              <a:t>9/16/2020</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00CDF-7ACA-4A3C-9929-01AD759625C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5"/>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8045FA5A-EA7F-4C7C-91C0-A1A1D3FB1A19}" type="datetimeFigureOut">
              <a:rPr lang="en-US" smtClean="0"/>
              <a:pPr/>
              <a:t>9/16/2020</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7CB00CDF-7ACA-4A3C-9929-01AD759625CE}" type="slidenum">
              <a:rPr lang="en-IN" smtClean="0"/>
              <a:pPr/>
              <a:t>‹#›</a:t>
            </a:fld>
            <a:endParaRPr lang="en-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20"/>
            <a:ext cx="5867400" cy="768351"/>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901"/>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5"/>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2"/>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8045FA5A-EA7F-4C7C-91C0-A1A1D3FB1A19}" type="datetimeFigureOut">
              <a:rPr lang="en-US" smtClean="0"/>
              <a:pPr/>
              <a:t>9/16/2020</a:t>
            </a:fld>
            <a:endParaRPr lang="en-IN"/>
          </a:p>
        </p:txBody>
      </p:sp>
      <p:sp>
        <p:nvSpPr>
          <p:cNvPr id="28" name="Footer Placeholder 27"/>
          <p:cNvSpPr>
            <a:spLocks noGrp="1"/>
          </p:cNvSpPr>
          <p:nvPr>
            <p:ph type="ftr" sz="quarter" idx="3"/>
          </p:nvPr>
        </p:nvSpPr>
        <p:spPr>
          <a:xfrm>
            <a:off x="3124200" y="76202"/>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8229600" y="6477003"/>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CB00CDF-7ACA-4A3C-9929-01AD759625CE}" type="slidenum">
              <a:rPr lang="en-IN" smtClean="0"/>
              <a:pPr/>
              <a:t>‹#›</a:t>
            </a:fld>
            <a:endParaRPr lang="en-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901"/>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9"/>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big data.jpg"/>
          <p:cNvPicPr>
            <a:picLocks noGrp="1" noChangeAspect="1"/>
          </p:cNvPicPr>
          <p:nvPr>
            <p:ph idx="1"/>
          </p:nvPr>
        </p:nvPicPr>
        <p:blipFill>
          <a:blip r:embed="rId2"/>
          <a:stretch>
            <a:fillRect/>
          </a:stretch>
        </p:blipFill>
        <p:spPr>
          <a:xfrm>
            <a:off x="571475" y="714358"/>
            <a:ext cx="8168151" cy="5357851"/>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noFill/>
          <a:ln>
            <a:solidFill>
              <a:schemeClr val="tx1"/>
            </a:solidFill>
          </a:ln>
        </p:spPr>
        <p:txBody>
          <a:bodyPr>
            <a:normAutofit/>
          </a:bodyPr>
          <a:lstStyle/>
          <a:p>
            <a:pPr algn="ctr"/>
            <a:r>
              <a:rPr lang="en-IN" sz="4000" dirty="0" smtClean="0">
                <a:solidFill>
                  <a:srgbClr val="0070C0"/>
                </a:solidFill>
              </a:rPr>
              <a:t>Types of Data</a:t>
            </a:r>
            <a:endParaRPr lang="en-IN" sz="4000" dirty="0">
              <a:solidFill>
                <a:srgbClr val="0070C0"/>
              </a:solidFill>
            </a:endParaRPr>
          </a:p>
        </p:txBody>
      </p:sp>
      <p:sp>
        <p:nvSpPr>
          <p:cNvPr id="3" name="Content Placeholder 2"/>
          <p:cNvSpPr>
            <a:spLocks noGrp="1"/>
          </p:cNvSpPr>
          <p:nvPr>
            <p:ph idx="1"/>
          </p:nvPr>
        </p:nvSpPr>
        <p:spPr>
          <a:ln>
            <a:solidFill>
              <a:schemeClr val="tx1"/>
            </a:solidFill>
          </a:ln>
        </p:spPr>
        <p:txBody>
          <a:bodyPr/>
          <a:lstStyle/>
          <a:p>
            <a:pPr>
              <a:lnSpc>
                <a:spcPct val="200000"/>
              </a:lnSpc>
            </a:pPr>
            <a:r>
              <a:rPr lang="en-IN" b="1" dirty="0" smtClean="0"/>
              <a:t>Structured data </a:t>
            </a:r>
          </a:p>
          <a:p>
            <a:pPr>
              <a:lnSpc>
                <a:spcPct val="200000"/>
              </a:lnSpc>
            </a:pPr>
            <a:r>
              <a:rPr lang="en-IN" b="1" dirty="0"/>
              <a:t>U</a:t>
            </a:r>
            <a:r>
              <a:rPr lang="en-IN" b="1" dirty="0" smtClean="0"/>
              <a:t>nstructured data </a:t>
            </a:r>
          </a:p>
          <a:p>
            <a:pPr>
              <a:lnSpc>
                <a:spcPct val="200000"/>
              </a:lnSpc>
            </a:pPr>
            <a:r>
              <a:rPr lang="en-IN" b="1" dirty="0"/>
              <a:t>S</a:t>
            </a:r>
            <a:r>
              <a:rPr lang="en-IN" b="1" dirty="0" smtClean="0"/>
              <a:t>emi-structured data</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51"/>
            <a:ext cx="8229600" cy="1143000"/>
          </a:xfrm>
          <a:ln>
            <a:solidFill>
              <a:schemeClr val="accent1"/>
            </a:solidFill>
          </a:ln>
        </p:spPr>
        <p:txBody>
          <a:bodyPr>
            <a:normAutofit fontScale="90000"/>
          </a:bodyPr>
          <a:lstStyle/>
          <a:p>
            <a:pPr algn="ctr"/>
            <a:r>
              <a:rPr lang="en-IN" sz="4400" b="1" dirty="0" smtClean="0">
                <a:solidFill>
                  <a:srgbClr val="0070C0"/>
                </a:solidFill>
              </a:rPr>
              <a:t>Structured data </a:t>
            </a:r>
            <a:r>
              <a:rPr lang="en-IN" b="1" dirty="0" smtClean="0"/>
              <a:t/>
            </a:r>
            <a:br>
              <a:rPr lang="en-IN" b="1" dirty="0" smtClean="0"/>
            </a:br>
            <a:endParaRPr lang="en-IN" dirty="0"/>
          </a:p>
        </p:txBody>
      </p:sp>
      <p:sp>
        <p:nvSpPr>
          <p:cNvPr id="3" name="Content Placeholder 2"/>
          <p:cNvSpPr>
            <a:spLocks noGrp="1"/>
          </p:cNvSpPr>
          <p:nvPr>
            <p:ph idx="1"/>
          </p:nvPr>
        </p:nvSpPr>
        <p:spPr>
          <a:xfrm>
            <a:off x="357159" y="2000241"/>
            <a:ext cx="8358246" cy="4143404"/>
          </a:xfrm>
          <a:ln>
            <a:solidFill>
              <a:schemeClr val="accent1"/>
            </a:solidFill>
          </a:ln>
        </p:spPr>
        <p:txBody>
          <a:bodyPr>
            <a:normAutofit/>
          </a:bodyPr>
          <a:lstStyle/>
          <a:p>
            <a:pPr algn="just">
              <a:buNone/>
            </a:pPr>
            <a:r>
              <a:rPr lang="en-IN" dirty="0" smtClean="0"/>
              <a:t>“  Structured data is data that has been organized into a formatted repository, typically a database, so that its elements can be made addressable for more effective processing and analysis”.</a:t>
            </a:r>
          </a:p>
          <a:p>
            <a:pPr algn="just">
              <a:buNone/>
            </a:pPr>
            <a:r>
              <a:rPr lang="en-IN" dirty="0" smtClean="0"/>
              <a:t>“ Structured data is data that has a defined repeating pattern. This makes it easier for any program to sort, read and process the data”</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cap="none" dirty="0" smtClean="0">
                <a:solidFill>
                  <a:srgbClr val="FF0000"/>
                </a:solidFill>
              </a:rPr>
              <a:t>Structured Data....</a:t>
            </a:r>
            <a:endParaRPr lang="en-IN" cap="none" dirty="0">
              <a:solidFill>
                <a:srgbClr val="FF0000"/>
              </a:solidFill>
            </a:endParaRPr>
          </a:p>
        </p:txBody>
      </p:sp>
      <p:sp>
        <p:nvSpPr>
          <p:cNvPr id="3" name="Content Placeholder 2"/>
          <p:cNvSpPr>
            <a:spLocks noGrp="1"/>
          </p:cNvSpPr>
          <p:nvPr>
            <p:ph idx="1"/>
          </p:nvPr>
        </p:nvSpPr>
        <p:spPr>
          <a:xfrm>
            <a:off x="304800" y="1554163"/>
            <a:ext cx="8686800" cy="4803796"/>
          </a:xfrm>
        </p:spPr>
        <p:txBody>
          <a:bodyPr>
            <a:normAutofit fontScale="92500"/>
          </a:bodyPr>
          <a:lstStyle/>
          <a:p>
            <a:r>
              <a:rPr lang="en-IN" dirty="0" smtClean="0"/>
              <a:t>Is organized data in a predefined format.</a:t>
            </a:r>
          </a:p>
          <a:p>
            <a:r>
              <a:rPr lang="en-IN" dirty="0" smtClean="0"/>
              <a:t>Is stored in a tabular form.</a:t>
            </a:r>
          </a:p>
          <a:p>
            <a:r>
              <a:rPr lang="en-IN" dirty="0" smtClean="0"/>
              <a:t>Is the data that resides in fixed fields within a record/file.</a:t>
            </a:r>
          </a:p>
          <a:p>
            <a:r>
              <a:rPr lang="en-IN" dirty="0" smtClean="0"/>
              <a:t>Is formatted data that has entities &amp; their attributes mapped.</a:t>
            </a:r>
          </a:p>
          <a:p>
            <a:r>
              <a:rPr lang="en-IN" dirty="0" smtClean="0"/>
              <a:t>Is used to query and report against predetermined data types.</a:t>
            </a:r>
          </a:p>
          <a:p>
            <a:pPr>
              <a:buNone/>
            </a:pPr>
            <a:r>
              <a:rPr lang="en-IN" dirty="0" smtClean="0">
                <a:solidFill>
                  <a:srgbClr val="FF0000"/>
                </a:solidFill>
              </a:rPr>
              <a:t>Sources : </a:t>
            </a:r>
            <a:r>
              <a:rPr lang="en-IN" dirty="0" smtClean="0"/>
              <a:t>Relational Db’s, Legacy Db’s, </a:t>
            </a:r>
            <a:r>
              <a:rPr lang="en-IN" dirty="0" err="1" smtClean="0"/>
              <a:t>MultiDimensional</a:t>
            </a:r>
            <a:r>
              <a:rPr lang="en-IN" dirty="0" smtClean="0"/>
              <a:t> Db’s, Flat files in the form of records.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Left)">
                                      <p:cBhvr>
                                        <p:cTn id="7" dur="1000"/>
                                        <p:tgtEl>
                                          <p:spTgt spid="3">
                                            <p:txEl>
                                              <p:pRg st="0" end="0"/>
                                            </p:txEl>
                                          </p:spTgt>
                                        </p:tgtEl>
                                      </p:cBhvr>
                                    </p:animEffect>
                                  </p:childTnLst>
                                </p:cTn>
                              </p:par>
                              <p:par>
                                <p:cTn id="8" presetID="1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Left)">
                                      <p:cBhvr>
                                        <p:cTn id="10" dur="1000"/>
                                        <p:tgtEl>
                                          <p:spTgt spid="3">
                                            <p:txEl>
                                              <p:pRg st="1" end="1"/>
                                            </p:txEl>
                                          </p:spTgt>
                                        </p:tgtEl>
                                      </p:cBhvr>
                                    </p:animEffect>
                                  </p:childTnLst>
                                </p:cTn>
                              </p:par>
                              <p:par>
                                <p:cTn id="11" presetID="1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lide(fromLeft)">
                                      <p:cBhvr>
                                        <p:cTn id="13" dur="1000"/>
                                        <p:tgtEl>
                                          <p:spTgt spid="3">
                                            <p:txEl>
                                              <p:pRg st="2" end="2"/>
                                            </p:txEl>
                                          </p:spTgt>
                                        </p:tgtEl>
                                      </p:cBhvr>
                                    </p:animEffect>
                                  </p:childTnLst>
                                </p:cTn>
                              </p:par>
                              <p:par>
                                <p:cTn id="14" presetID="1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lide(fromLeft)">
                                      <p:cBhvr>
                                        <p:cTn id="16" dur="1000"/>
                                        <p:tgtEl>
                                          <p:spTgt spid="3">
                                            <p:txEl>
                                              <p:pRg st="3" end="3"/>
                                            </p:txEl>
                                          </p:spTgt>
                                        </p:tgtEl>
                                      </p:cBhvr>
                                    </p:animEffect>
                                  </p:childTnLst>
                                </p:cTn>
                              </p:par>
                              <p:par>
                                <p:cTn id="17" presetID="1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lide(fromLeft)">
                                      <p:cBhvr>
                                        <p:cTn id="19" dur="1000"/>
                                        <p:tgtEl>
                                          <p:spTgt spid="3">
                                            <p:txEl>
                                              <p:pRg st="4" end="4"/>
                                            </p:txEl>
                                          </p:spTgt>
                                        </p:tgtEl>
                                      </p:cBhvr>
                                    </p:animEffect>
                                  </p:childTnLst>
                                </p:cTn>
                              </p:par>
                              <p:par>
                                <p:cTn id="20" presetID="12" presetClass="entr" presetSubtype="8"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lide(fromLeft)">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cap="none" dirty="0" smtClean="0"/>
              <a:t>An 'Employee' Table In A Database Is An Example Of Structured Data</a:t>
            </a:r>
            <a:endParaRPr lang="en-IN" cap="none" dirty="0"/>
          </a:p>
        </p:txBody>
      </p:sp>
      <p:graphicFrame>
        <p:nvGraphicFramePr>
          <p:cNvPr id="4" name="Content Placeholder 3"/>
          <p:cNvGraphicFramePr>
            <a:graphicFrameLocks noGrp="1"/>
          </p:cNvGraphicFramePr>
          <p:nvPr>
            <p:ph idx="1"/>
          </p:nvPr>
        </p:nvGraphicFramePr>
        <p:xfrm>
          <a:off x="457200" y="2071679"/>
          <a:ext cx="8686800" cy="2575560"/>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20000"/>
                    </a:ext>
                  </a:extLst>
                </a:gridCol>
                <a:gridCol w="1958336">
                  <a:extLst>
                    <a:ext uri="{9D8B030D-6E8A-4147-A177-3AD203B41FA5}">
                      <a16:colId xmlns:a16="http://schemas.microsoft.com/office/drawing/2014/main" val="20001"/>
                    </a:ext>
                  </a:extLst>
                </a:gridCol>
                <a:gridCol w="1516384">
                  <a:extLst>
                    <a:ext uri="{9D8B030D-6E8A-4147-A177-3AD203B41FA5}">
                      <a16:colId xmlns:a16="http://schemas.microsoft.com/office/drawing/2014/main" val="20002"/>
                    </a:ext>
                  </a:extLst>
                </a:gridCol>
                <a:gridCol w="1737360">
                  <a:extLst>
                    <a:ext uri="{9D8B030D-6E8A-4147-A177-3AD203B41FA5}">
                      <a16:colId xmlns:a16="http://schemas.microsoft.com/office/drawing/2014/main" val="20003"/>
                    </a:ext>
                  </a:extLst>
                </a:gridCol>
                <a:gridCol w="1737360">
                  <a:extLst>
                    <a:ext uri="{9D8B030D-6E8A-4147-A177-3AD203B41FA5}">
                      <a16:colId xmlns:a16="http://schemas.microsoft.com/office/drawing/2014/main" val="20004"/>
                    </a:ext>
                  </a:extLst>
                </a:gridCol>
              </a:tblGrid>
              <a:tr h="375920">
                <a:tc>
                  <a:txBody>
                    <a:bodyPr/>
                    <a:lstStyle/>
                    <a:p>
                      <a:r>
                        <a:rPr lang="en-IN" sz="1900" b="1" dirty="0" err="1" smtClean="0"/>
                        <a:t>Employee_ID</a:t>
                      </a:r>
                      <a:endParaRPr lang="en-IN" sz="1900" dirty="0"/>
                    </a:p>
                  </a:txBody>
                  <a:tcPr/>
                </a:tc>
                <a:tc>
                  <a:txBody>
                    <a:bodyPr/>
                    <a:lstStyle/>
                    <a:p>
                      <a:r>
                        <a:rPr lang="en-IN" sz="1900" b="1" dirty="0" err="1" smtClean="0"/>
                        <a:t>Employee_Name</a:t>
                      </a:r>
                      <a:endParaRPr lang="en-IN" sz="1900" dirty="0"/>
                    </a:p>
                  </a:txBody>
                  <a:tcPr/>
                </a:tc>
                <a:tc>
                  <a:txBody>
                    <a:bodyPr/>
                    <a:lstStyle/>
                    <a:p>
                      <a:r>
                        <a:rPr lang="en-IN" sz="1900" b="1" dirty="0" smtClean="0"/>
                        <a:t>Gender</a:t>
                      </a:r>
                      <a:endParaRPr lang="en-IN" sz="1900" dirty="0"/>
                    </a:p>
                  </a:txBody>
                  <a:tcPr/>
                </a:tc>
                <a:tc>
                  <a:txBody>
                    <a:bodyPr/>
                    <a:lstStyle/>
                    <a:p>
                      <a:r>
                        <a:rPr lang="en-IN" sz="1900" b="1" dirty="0" smtClean="0"/>
                        <a:t>Department</a:t>
                      </a:r>
                      <a:endParaRPr lang="en-IN" sz="1900" dirty="0"/>
                    </a:p>
                  </a:txBody>
                  <a:tcPr/>
                </a:tc>
                <a:tc>
                  <a:txBody>
                    <a:bodyPr/>
                    <a:lstStyle/>
                    <a:p>
                      <a:r>
                        <a:rPr lang="en-IN" sz="1900" b="1" dirty="0" err="1" smtClean="0"/>
                        <a:t>Salary_In_lacs</a:t>
                      </a:r>
                      <a:endParaRPr lang="en-IN" sz="1900" dirty="0"/>
                    </a:p>
                  </a:txBody>
                  <a:tcPr/>
                </a:tc>
                <a:extLst>
                  <a:ext uri="{0D108BD9-81ED-4DB2-BD59-A6C34878D82A}">
                    <a16:rowId xmlns:a16="http://schemas.microsoft.com/office/drawing/2014/main" val="10000"/>
                  </a:ext>
                </a:extLst>
              </a:tr>
              <a:tr h="660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900" dirty="0" smtClean="0"/>
                        <a:t>2365</a:t>
                      </a:r>
                    </a:p>
                    <a:p>
                      <a:endParaRPr lang="en-IN" sz="1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900" dirty="0" smtClean="0"/>
                        <a:t>Rajesh </a:t>
                      </a:r>
                      <a:r>
                        <a:rPr lang="en-IN" sz="1900" dirty="0" err="1" smtClean="0"/>
                        <a:t>Kulkarni</a:t>
                      </a:r>
                      <a:endParaRPr lang="en-IN" sz="1900" dirty="0" smtClean="0"/>
                    </a:p>
                    <a:p>
                      <a:endParaRPr lang="en-IN" sz="1900" dirty="0"/>
                    </a:p>
                  </a:txBody>
                  <a:tcPr/>
                </a:tc>
                <a:tc>
                  <a:txBody>
                    <a:bodyPr/>
                    <a:lstStyle/>
                    <a:p>
                      <a:r>
                        <a:rPr lang="en-IN" sz="1900" dirty="0" smtClean="0"/>
                        <a:t>Male </a:t>
                      </a:r>
                      <a:endParaRPr lang="en-IN" sz="1900" dirty="0"/>
                    </a:p>
                  </a:txBody>
                  <a:tcPr/>
                </a:tc>
                <a:tc>
                  <a:txBody>
                    <a:bodyPr/>
                    <a:lstStyle/>
                    <a:p>
                      <a:r>
                        <a:rPr lang="en-IN" sz="1900" dirty="0" smtClean="0"/>
                        <a:t>Finance </a:t>
                      </a:r>
                      <a:endParaRPr lang="en-IN" sz="1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900" dirty="0" smtClean="0"/>
                        <a:t>650000 </a:t>
                      </a:r>
                    </a:p>
                    <a:p>
                      <a:endParaRPr lang="en-IN" sz="1900" dirty="0"/>
                    </a:p>
                  </a:txBody>
                  <a:tcPr/>
                </a:tc>
                <a:extLst>
                  <a:ext uri="{0D108BD9-81ED-4DB2-BD59-A6C34878D82A}">
                    <a16:rowId xmlns:a16="http://schemas.microsoft.com/office/drawing/2014/main" val="10001"/>
                  </a:ext>
                </a:extLst>
              </a:tr>
              <a:tr h="375920">
                <a:tc>
                  <a:txBody>
                    <a:bodyPr/>
                    <a:lstStyle/>
                    <a:p>
                      <a:r>
                        <a:rPr lang="en-IN" sz="1900" dirty="0" smtClean="0"/>
                        <a:t>7465 </a:t>
                      </a:r>
                      <a:endParaRPr lang="en-IN" sz="1900" dirty="0"/>
                    </a:p>
                  </a:txBody>
                  <a:tcPr/>
                </a:tc>
                <a:tc>
                  <a:txBody>
                    <a:bodyPr/>
                    <a:lstStyle/>
                    <a:p>
                      <a:r>
                        <a:rPr lang="en-IN" sz="1900" dirty="0" err="1" smtClean="0"/>
                        <a:t>Pratibha</a:t>
                      </a:r>
                      <a:r>
                        <a:rPr lang="en-IN" sz="1900" dirty="0" smtClean="0"/>
                        <a:t> Joshi </a:t>
                      </a:r>
                      <a:endParaRPr lang="en-IN" sz="1900" dirty="0"/>
                    </a:p>
                  </a:txBody>
                  <a:tcPr/>
                </a:tc>
                <a:tc>
                  <a:txBody>
                    <a:bodyPr/>
                    <a:lstStyle/>
                    <a:p>
                      <a:r>
                        <a:rPr lang="en-IN" sz="1900" dirty="0" smtClean="0"/>
                        <a:t>Female  </a:t>
                      </a:r>
                      <a:endParaRPr lang="en-IN" sz="1900" dirty="0"/>
                    </a:p>
                  </a:txBody>
                  <a:tcPr/>
                </a:tc>
                <a:tc>
                  <a:txBody>
                    <a:bodyPr/>
                    <a:lstStyle/>
                    <a:p>
                      <a:r>
                        <a:rPr lang="en-IN" sz="1900" dirty="0" smtClean="0"/>
                        <a:t>Admin </a:t>
                      </a:r>
                      <a:endParaRPr lang="en-IN" sz="1900" dirty="0"/>
                    </a:p>
                  </a:txBody>
                  <a:tcPr/>
                </a:tc>
                <a:tc>
                  <a:txBody>
                    <a:bodyPr/>
                    <a:lstStyle/>
                    <a:p>
                      <a:r>
                        <a:rPr lang="en-IN" sz="1900" dirty="0" smtClean="0"/>
                        <a:t>650000 </a:t>
                      </a:r>
                      <a:endParaRPr lang="en-IN" sz="1900" dirty="0"/>
                    </a:p>
                  </a:txBody>
                  <a:tcPr/>
                </a:tc>
                <a:extLst>
                  <a:ext uri="{0D108BD9-81ED-4DB2-BD59-A6C34878D82A}">
                    <a16:rowId xmlns:a16="http://schemas.microsoft.com/office/drawing/2014/main" val="10002"/>
                  </a:ext>
                </a:extLst>
              </a:tr>
              <a:tr h="375920">
                <a:tc>
                  <a:txBody>
                    <a:bodyPr/>
                    <a:lstStyle/>
                    <a:p>
                      <a:r>
                        <a:rPr lang="en-IN" sz="1900" dirty="0" smtClean="0"/>
                        <a:t>7500</a:t>
                      </a:r>
                      <a:endParaRPr lang="en-IN" sz="1900" dirty="0"/>
                    </a:p>
                  </a:txBody>
                  <a:tcPr/>
                </a:tc>
                <a:tc>
                  <a:txBody>
                    <a:bodyPr/>
                    <a:lstStyle/>
                    <a:p>
                      <a:r>
                        <a:rPr lang="en-IN" sz="1900" dirty="0" err="1" smtClean="0"/>
                        <a:t>Shushil</a:t>
                      </a:r>
                      <a:r>
                        <a:rPr lang="en-IN" sz="1900" dirty="0" smtClean="0"/>
                        <a:t> Roy</a:t>
                      </a:r>
                      <a:endParaRPr lang="en-IN" sz="1900" dirty="0"/>
                    </a:p>
                  </a:txBody>
                  <a:tcPr/>
                </a:tc>
                <a:tc>
                  <a:txBody>
                    <a:bodyPr/>
                    <a:lstStyle/>
                    <a:p>
                      <a:r>
                        <a:rPr lang="en-IN" sz="1900" dirty="0" smtClean="0"/>
                        <a:t>  Male </a:t>
                      </a:r>
                      <a:endParaRPr lang="en-IN" sz="1900" dirty="0"/>
                    </a:p>
                  </a:txBody>
                  <a:tcPr/>
                </a:tc>
                <a:tc>
                  <a:txBody>
                    <a:bodyPr/>
                    <a:lstStyle/>
                    <a:p>
                      <a:r>
                        <a:rPr lang="en-IN" sz="1900" dirty="0" smtClean="0"/>
                        <a:t>Admin</a:t>
                      </a:r>
                      <a:endParaRPr lang="en-IN" sz="1900" dirty="0"/>
                    </a:p>
                  </a:txBody>
                  <a:tcPr/>
                </a:tc>
                <a:tc>
                  <a:txBody>
                    <a:bodyPr/>
                    <a:lstStyle/>
                    <a:p>
                      <a:r>
                        <a:rPr lang="en-IN" sz="1900" dirty="0" smtClean="0"/>
                        <a:t>  500000 </a:t>
                      </a:r>
                      <a:endParaRPr lang="en-IN" sz="1900" dirty="0"/>
                    </a:p>
                  </a:txBody>
                  <a:tcPr/>
                </a:tc>
                <a:extLst>
                  <a:ext uri="{0D108BD9-81ED-4DB2-BD59-A6C34878D82A}">
                    <a16:rowId xmlns:a16="http://schemas.microsoft.com/office/drawing/2014/main" val="10003"/>
                  </a:ext>
                </a:extLst>
              </a:tr>
              <a:tr h="375920">
                <a:tc>
                  <a:txBody>
                    <a:bodyPr/>
                    <a:lstStyle/>
                    <a:p>
                      <a:endParaRPr lang="en-IN" sz="1900" dirty="0"/>
                    </a:p>
                  </a:txBody>
                  <a:tcPr/>
                </a:tc>
                <a:tc>
                  <a:txBody>
                    <a:bodyPr/>
                    <a:lstStyle/>
                    <a:p>
                      <a:endParaRPr lang="en-IN" sz="1900" dirty="0"/>
                    </a:p>
                  </a:txBody>
                  <a:tcPr/>
                </a:tc>
                <a:tc>
                  <a:txBody>
                    <a:bodyPr/>
                    <a:lstStyle/>
                    <a:p>
                      <a:endParaRPr lang="en-IN" sz="1900" dirty="0"/>
                    </a:p>
                  </a:txBody>
                  <a:tcPr/>
                </a:tc>
                <a:tc>
                  <a:txBody>
                    <a:bodyPr/>
                    <a:lstStyle/>
                    <a:p>
                      <a:endParaRPr lang="en-IN" sz="1900" dirty="0"/>
                    </a:p>
                  </a:txBody>
                  <a:tcPr/>
                </a:tc>
                <a:tc>
                  <a:txBody>
                    <a:bodyPr/>
                    <a:lstStyle/>
                    <a:p>
                      <a:endParaRPr lang="en-IN" sz="1900" dirty="0"/>
                    </a:p>
                  </a:txBody>
                  <a:tcPr/>
                </a:tc>
                <a:extLst>
                  <a:ext uri="{0D108BD9-81ED-4DB2-BD59-A6C34878D82A}">
                    <a16:rowId xmlns:a16="http://schemas.microsoft.com/office/drawing/2014/main" val="10004"/>
                  </a:ext>
                </a:extLst>
              </a:tr>
              <a:tr h="375920">
                <a:tc>
                  <a:txBody>
                    <a:bodyPr/>
                    <a:lstStyle/>
                    <a:p>
                      <a:endParaRPr lang="en-IN" sz="1900" dirty="0"/>
                    </a:p>
                  </a:txBody>
                  <a:tcPr/>
                </a:tc>
                <a:tc>
                  <a:txBody>
                    <a:bodyPr/>
                    <a:lstStyle/>
                    <a:p>
                      <a:endParaRPr lang="en-IN" sz="1900" dirty="0"/>
                    </a:p>
                  </a:txBody>
                  <a:tcPr/>
                </a:tc>
                <a:tc>
                  <a:txBody>
                    <a:bodyPr/>
                    <a:lstStyle/>
                    <a:p>
                      <a:endParaRPr lang="en-IN" sz="1900" dirty="0"/>
                    </a:p>
                  </a:txBody>
                  <a:tcPr/>
                </a:tc>
                <a:tc>
                  <a:txBody>
                    <a:bodyPr/>
                    <a:lstStyle/>
                    <a:p>
                      <a:endParaRPr lang="en-IN" sz="1900" dirty="0"/>
                    </a:p>
                  </a:txBody>
                  <a:tcPr/>
                </a:tc>
                <a:tc>
                  <a:txBody>
                    <a:bodyPr/>
                    <a:lstStyle/>
                    <a:p>
                      <a:endParaRPr lang="en-IN" sz="1900"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0070C0"/>
                </a:solidFill>
              </a:rPr>
              <a:t>Unstructured data</a:t>
            </a:r>
            <a:endParaRPr lang="en-IN" dirty="0"/>
          </a:p>
        </p:txBody>
      </p:sp>
      <p:sp>
        <p:nvSpPr>
          <p:cNvPr id="3" name="Content Placeholder 2"/>
          <p:cNvSpPr>
            <a:spLocks noGrp="1"/>
          </p:cNvSpPr>
          <p:nvPr>
            <p:ph idx="1"/>
          </p:nvPr>
        </p:nvSpPr>
        <p:spPr/>
        <p:txBody>
          <a:bodyPr>
            <a:normAutofit/>
          </a:bodyPr>
          <a:lstStyle/>
          <a:p>
            <a:r>
              <a:rPr lang="en-IN" dirty="0" smtClean="0"/>
              <a:t>Might/Might not have a repeating pattern.</a:t>
            </a:r>
          </a:p>
          <a:p>
            <a:r>
              <a:rPr lang="en-IN" dirty="0" smtClean="0"/>
              <a:t>Typically consists of meta data.</a:t>
            </a:r>
          </a:p>
          <a:p>
            <a:r>
              <a:rPr lang="en-IN" dirty="0" smtClean="0"/>
              <a:t>Comprises inconsistent data – data obtained from files, social media websites, satellites etc.</a:t>
            </a:r>
          </a:p>
          <a:p>
            <a:r>
              <a:rPr lang="en-IN" dirty="0" smtClean="0"/>
              <a:t>Consists of data in different formats – emails, text, video, images etc</a:t>
            </a:r>
          </a:p>
          <a:p>
            <a:pPr>
              <a:buNone/>
            </a:pPr>
            <a:r>
              <a:rPr lang="en-IN" dirty="0" smtClean="0">
                <a:solidFill>
                  <a:srgbClr val="FF0000"/>
                </a:solidFill>
              </a:rPr>
              <a:t>Sources : </a:t>
            </a:r>
            <a:r>
              <a:rPr lang="en-IN" dirty="0" smtClean="0"/>
              <a:t>Text both internal and external to an organization, Social media, Mobile data.</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2"/>
            <a:ext cx="8686800" cy="1081111"/>
          </a:xfrm>
        </p:spPr>
        <p:txBody>
          <a:bodyPr>
            <a:normAutofit fontScale="90000"/>
          </a:bodyPr>
          <a:lstStyle/>
          <a:p>
            <a:pPr algn="ctr"/>
            <a:r>
              <a:rPr lang="en-IN" b="1" dirty="0" smtClean="0"/>
              <a:t/>
            </a:r>
            <a:br>
              <a:rPr lang="en-IN" b="1" dirty="0" smtClean="0"/>
            </a:br>
            <a:r>
              <a:rPr lang="en-IN" b="1" dirty="0" smtClean="0"/>
              <a:t/>
            </a:r>
            <a:br>
              <a:rPr lang="en-IN" b="1" dirty="0" smtClean="0"/>
            </a:br>
            <a:r>
              <a:rPr lang="en-IN" b="1" dirty="0" smtClean="0">
                <a:solidFill>
                  <a:srgbClr val="0070C0"/>
                </a:solidFill>
              </a:rPr>
              <a:t>Example Of Un-structured Data</a:t>
            </a:r>
            <a:r>
              <a:rPr lang="en-IN" dirty="0" smtClean="0">
                <a:solidFill>
                  <a:srgbClr val="0070C0"/>
                </a:solidFill>
              </a:rPr>
              <a:t> </a:t>
            </a:r>
            <a:r>
              <a:rPr lang="en-IN" dirty="0" smtClean="0"/>
              <a:t/>
            </a:r>
            <a:br>
              <a:rPr lang="en-IN" dirty="0" smtClean="0"/>
            </a:br>
            <a:r>
              <a:rPr lang="en-IN" dirty="0" smtClean="0"/>
              <a:t/>
            </a:r>
            <a:br>
              <a:rPr lang="en-IN" dirty="0" smtClean="0"/>
            </a:br>
            <a:endParaRPr lang="en-IN" dirty="0"/>
          </a:p>
        </p:txBody>
      </p:sp>
      <p:pic>
        <p:nvPicPr>
          <p:cNvPr id="4" name="Content Placeholder 3" descr="google search.png"/>
          <p:cNvPicPr>
            <a:picLocks noGrp="1" noChangeAspect="1"/>
          </p:cNvPicPr>
          <p:nvPr>
            <p:ph idx="1"/>
          </p:nvPr>
        </p:nvPicPr>
        <p:blipFill>
          <a:blip r:embed="rId2"/>
          <a:stretch>
            <a:fillRect/>
          </a:stretch>
        </p:blipFill>
        <p:spPr>
          <a:xfrm>
            <a:off x="928662" y="1285863"/>
            <a:ext cx="7111698" cy="3500463"/>
          </a:xfrm>
        </p:spPr>
      </p:pic>
      <p:sp>
        <p:nvSpPr>
          <p:cNvPr id="5" name="Rectangle 4"/>
          <p:cNvSpPr/>
          <p:nvPr/>
        </p:nvSpPr>
        <p:spPr>
          <a:xfrm>
            <a:off x="1071539" y="5214953"/>
            <a:ext cx="6786610" cy="646331"/>
          </a:xfrm>
          <a:prstGeom prst="rect">
            <a:avLst/>
          </a:prstGeom>
        </p:spPr>
        <p:txBody>
          <a:bodyPr wrap="square">
            <a:spAutoFit/>
          </a:bodyPr>
          <a:lstStyle/>
          <a:p>
            <a:pPr algn="ctr"/>
            <a:r>
              <a:rPr lang="en-IN" sz="3600" dirty="0" smtClean="0"/>
              <a:t>Output returned by 'Google Search</a:t>
            </a:r>
            <a:r>
              <a:rPr lang="en-IN" dirty="0" smtClean="0"/>
              <a:t>' </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0070C0"/>
                </a:solidFill>
              </a:rPr>
              <a:t>SEMI-structured data</a:t>
            </a:r>
            <a:endParaRPr lang="en-IN" dirty="0"/>
          </a:p>
        </p:txBody>
      </p:sp>
      <p:sp>
        <p:nvSpPr>
          <p:cNvPr id="3" name="Content Placeholder 2"/>
          <p:cNvSpPr>
            <a:spLocks noGrp="1"/>
          </p:cNvSpPr>
          <p:nvPr>
            <p:ph idx="1"/>
          </p:nvPr>
        </p:nvSpPr>
        <p:spPr/>
        <p:txBody>
          <a:bodyPr>
            <a:normAutofit/>
          </a:bodyPr>
          <a:lstStyle/>
          <a:p>
            <a:r>
              <a:rPr lang="en-IN" dirty="0" smtClean="0"/>
              <a:t>Self-describing structure.</a:t>
            </a:r>
          </a:p>
          <a:p>
            <a:r>
              <a:rPr lang="en-IN" dirty="0" smtClean="0"/>
              <a:t>Is a form of structured data that contains tags or mark-up elements. </a:t>
            </a:r>
          </a:p>
          <a:p>
            <a:r>
              <a:rPr lang="en-IN" dirty="0" smtClean="0"/>
              <a:t>Do not follow the proper structure of data models as in relational db’s.</a:t>
            </a:r>
          </a:p>
          <a:p>
            <a:pPr lvl="1"/>
            <a:r>
              <a:rPr lang="en-IN" dirty="0" smtClean="0"/>
              <a:t>Data is stored in rows and columns inconsistently.</a:t>
            </a:r>
          </a:p>
          <a:p>
            <a:pPr>
              <a:buNone/>
            </a:pPr>
            <a:r>
              <a:rPr lang="en-IN" dirty="0" smtClean="0">
                <a:solidFill>
                  <a:srgbClr val="FF0000"/>
                </a:solidFill>
              </a:rPr>
              <a:t>Sources : </a:t>
            </a:r>
            <a:r>
              <a:rPr lang="en-IN" dirty="0" smtClean="0"/>
              <a:t>Web data(cookies), JSON data etc.</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
            </a:r>
            <a:br>
              <a:rPr lang="en-IN" dirty="0" smtClean="0"/>
            </a:br>
            <a:r>
              <a:rPr lang="en-IN" b="1" dirty="0" smtClean="0">
                <a:solidFill>
                  <a:srgbClr val="0070C0"/>
                </a:solidFill>
              </a:rPr>
              <a:t>Example Of Semi-structured Data </a:t>
            </a:r>
            <a:br>
              <a:rPr lang="en-IN" b="1" dirty="0" smtClean="0">
                <a:solidFill>
                  <a:srgbClr val="0070C0"/>
                </a:solidFill>
              </a:rPr>
            </a:br>
            <a:endParaRPr lang="en-IN" b="1" dirty="0">
              <a:solidFill>
                <a:srgbClr val="0070C0"/>
              </a:solidFill>
            </a:endParaRPr>
          </a:p>
        </p:txBody>
      </p:sp>
      <p:sp>
        <p:nvSpPr>
          <p:cNvPr id="3" name="Content Placeholder 2"/>
          <p:cNvSpPr>
            <a:spLocks noGrp="1"/>
          </p:cNvSpPr>
          <p:nvPr>
            <p:ph idx="1"/>
          </p:nvPr>
        </p:nvSpPr>
        <p:spPr/>
        <p:txBody>
          <a:bodyPr>
            <a:normAutofit/>
          </a:bodyPr>
          <a:lstStyle/>
          <a:p>
            <a:r>
              <a:rPr lang="en-IN" dirty="0" smtClean="0"/>
              <a:t>Personal data stored in a XML file-</a:t>
            </a:r>
          </a:p>
          <a:p>
            <a:endParaRPr lang="en-IN" dirty="0" smtClean="0"/>
          </a:p>
          <a:p>
            <a:pPr>
              <a:buNone/>
            </a:pPr>
            <a:r>
              <a:rPr lang="en-IN" sz="1800" dirty="0" smtClean="0"/>
              <a:t>	&lt;</a:t>
            </a:r>
            <a:r>
              <a:rPr lang="en-IN" sz="1800" dirty="0" err="1" smtClean="0"/>
              <a:t>rec</a:t>
            </a:r>
            <a:r>
              <a:rPr lang="en-IN" sz="1800" dirty="0" smtClean="0"/>
              <a:t>&gt;&lt;name&gt;</a:t>
            </a:r>
            <a:r>
              <a:rPr lang="en-IN" sz="1800" dirty="0" err="1" smtClean="0"/>
              <a:t>Prashant</a:t>
            </a:r>
            <a:r>
              <a:rPr lang="en-IN" sz="1800" dirty="0" smtClean="0"/>
              <a:t> </a:t>
            </a:r>
            <a:r>
              <a:rPr lang="en-IN" sz="1800" dirty="0" err="1" smtClean="0"/>
              <a:t>Rao</a:t>
            </a:r>
            <a:r>
              <a:rPr lang="en-IN" sz="1800" dirty="0" smtClean="0"/>
              <a:t>&lt;/name&gt;&lt;sex&gt;Male&lt;/sex&gt;&lt;age&gt;35&lt;/age&gt;&lt;/</a:t>
            </a:r>
            <a:r>
              <a:rPr lang="en-IN" sz="1800" dirty="0" err="1" smtClean="0"/>
              <a:t>rec</a:t>
            </a:r>
            <a:r>
              <a:rPr lang="en-IN" sz="1800" dirty="0" smtClean="0"/>
              <a:t>&gt; &lt;</a:t>
            </a:r>
            <a:r>
              <a:rPr lang="en-IN" sz="1800" dirty="0" err="1" smtClean="0"/>
              <a:t>rec</a:t>
            </a:r>
            <a:r>
              <a:rPr lang="en-IN" sz="1800" dirty="0" smtClean="0"/>
              <a:t>&gt;&lt;name&gt;</a:t>
            </a:r>
            <a:r>
              <a:rPr lang="en-IN" sz="1800" dirty="0" err="1" smtClean="0"/>
              <a:t>Seema</a:t>
            </a:r>
            <a:r>
              <a:rPr lang="en-IN" sz="1800" dirty="0" smtClean="0"/>
              <a:t> R.&lt;/name&gt;&lt;sex&gt;Female&lt;/sex&gt;&lt;age&gt;41&lt;/age&gt;&lt;/</a:t>
            </a:r>
            <a:r>
              <a:rPr lang="en-IN" sz="1800" dirty="0" err="1" smtClean="0"/>
              <a:t>rec</a:t>
            </a:r>
            <a:r>
              <a:rPr lang="en-IN" sz="1800" dirty="0" smtClean="0"/>
              <a:t>&gt; &lt;</a:t>
            </a:r>
            <a:r>
              <a:rPr lang="en-IN" sz="1800" dirty="0" err="1" smtClean="0"/>
              <a:t>rec</a:t>
            </a:r>
            <a:r>
              <a:rPr lang="en-IN" sz="1800" dirty="0" smtClean="0"/>
              <a:t>&gt;&lt;name&gt;</a:t>
            </a:r>
            <a:r>
              <a:rPr lang="en-IN" sz="1800" dirty="0" err="1" smtClean="0"/>
              <a:t>Satish</a:t>
            </a:r>
            <a:r>
              <a:rPr lang="en-IN" sz="1800" dirty="0" smtClean="0"/>
              <a:t> Mane&lt;/name&gt;&lt;sex&gt;Male&lt;/sex&gt;&lt;age&gt;29&lt;/age&gt;&lt;/</a:t>
            </a:r>
            <a:r>
              <a:rPr lang="en-IN" sz="1800" dirty="0" err="1" smtClean="0"/>
              <a:t>rec</a:t>
            </a:r>
            <a:r>
              <a:rPr lang="en-IN" sz="1800" dirty="0" smtClean="0"/>
              <a:t>&gt; &lt;</a:t>
            </a:r>
            <a:r>
              <a:rPr lang="en-IN" sz="1800" dirty="0" err="1" smtClean="0"/>
              <a:t>rec</a:t>
            </a:r>
            <a:r>
              <a:rPr lang="en-IN" sz="1800" dirty="0" smtClean="0"/>
              <a:t>&gt;&lt;name&gt;</a:t>
            </a:r>
            <a:r>
              <a:rPr lang="en-IN" sz="1800" dirty="0" err="1" smtClean="0"/>
              <a:t>Subrato</a:t>
            </a:r>
            <a:r>
              <a:rPr lang="en-IN" sz="1800" dirty="0" smtClean="0"/>
              <a:t> Roy&lt;/name&gt;&lt;sex&gt;Male&lt;/sex&gt;&lt;age&gt;26&lt;/age&gt;&lt;/</a:t>
            </a:r>
            <a:r>
              <a:rPr lang="en-IN" sz="1800" dirty="0" err="1" smtClean="0"/>
              <a:t>rec</a:t>
            </a:r>
            <a:r>
              <a:rPr lang="en-IN" sz="1800" dirty="0" smtClean="0"/>
              <a:t>&gt; &lt;</a:t>
            </a:r>
            <a:r>
              <a:rPr lang="en-IN" sz="1800" dirty="0" err="1" smtClean="0"/>
              <a:t>rec</a:t>
            </a:r>
            <a:r>
              <a:rPr lang="en-IN" sz="1800" dirty="0" smtClean="0"/>
              <a:t>&gt;&lt;name&gt;Jeremiah J.&lt;/name&gt;&lt;sex&gt;Male&lt;/sex&gt;&lt;age&gt;35&lt;/age&gt;&lt;/</a:t>
            </a:r>
            <a:r>
              <a:rPr lang="en-IN" sz="1800" dirty="0" err="1" smtClean="0"/>
              <a:t>rec</a:t>
            </a:r>
            <a:r>
              <a:rPr lang="en-IN" sz="1800" dirty="0" smtClean="0"/>
              <a:t>&gt;</a:t>
            </a:r>
            <a:endParaRPr lang="en-IN"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solidFill>
                  <a:srgbClr val="0070C0"/>
                </a:solidFill>
              </a:rPr>
              <a:t>CHARACERISTICS OF BIG DATA </a:t>
            </a:r>
            <a:endParaRPr lang="en-IN" sz="4000" b="1" dirty="0">
              <a:solidFill>
                <a:srgbClr val="0070C0"/>
              </a:solidFill>
            </a:endParaRPr>
          </a:p>
        </p:txBody>
      </p:sp>
      <p:sp>
        <p:nvSpPr>
          <p:cNvPr id="5" name="Content Placeholder 4"/>
          <p:cNvSpPr>
            <a:spLocks noGrp="1"/>
          </p:cNvSpPr>
          <p:nvPr>
            <p:ph idx="1"/>
          </p:nvPr>
        </p:nvSpPr>
        <p:spPr>
          <a:xfrm>
            <a:off x="304800" y="1428737"/>
            <a:ext cx="8686800" cy="5000660"/>
          </a:xfrm>
        </p:spPr>
        <p:txBody>
          <a:bodyPr>
            <a:normAutofit lnSpcReduction="10000"/>
          </a:bodyPr>
          <a:lstStyle/>
          <a:p>
            <a:pPr lvl="1">
              <a:buNone/>
            </a:pPr>
            <a:r>
              <a:rPr lang="en-IN" b="1" dirty="0" smtClean="0"/>
              <a:t>				</a:t>
            </a:r>
            <a:r>
              <a:rPr lang="en-IN" b="1" dirty="0" smtClean="0">
                <a:solidFill>
                  <a:srgbClr val="FF0000"/>
                </a:solidFill>
              </a:rPr>
              <a:t>#1: Volume</a:t>
            </a:r>
          </a:p>
          <a:p>
            <a:pPr lvl="1">
              <a:buNone/>
            </a:pPr>
            <a:r>
              <a:rPr lang="en-IN" b="1" dirty="0" smtClean="0">
                <a:solidFill>
                  <a:srgbClr val="FF0000"/>
                </a:solidFill>
              </a:rPr>
              <a:t>				#2: Velocity</a:t>
            </a:r>
          </a:p>
          <a:p>
            <a:pPr lvl="1">
              <a:buNone/>
            </a:pPr>
            <a:r>
              <a:rPr lang="en-IN" b="1" dirty="0" smtClean="0">
                <a:solidFill>
                  <a:srgbClr val="FF0000"/>
                </a:solidFill>
              </a:rPr>
              <a:t>				#3: Variety</a:t>
            </a:r>
          </a:p>
          <a:p>
            <a:pPr lvl="1">
              <a:buNone/>
            </a:pPr>
            <a:r>
              <a:rPr lang="en-IN" b="1" dirty="0" smtClean="0">
                <a:solidFill>
                  <a:srgbClr val="FF0000"/>
                </a:solidFill>
              </a:rPr>
              <a:t>				#4:Veracity</a:t>
            </a:r>
          </a:p>
          <a:p>
            <a:pPr lvl="1">
              <a:buNone/>
            </a:pPr>
            <a:r>
              <a:rPr lang="en-IN" b="1" dirty="0" smtClean="0"/>
              <a:t>				#5: Variability</a:t>
            </a:r>
          </a:p>
          <a:p>
            <a:pPr lvl="1">
              <a:buNone/>
            </a:pPr>
            <a:r>
              <a:rPr lang="en-IN" b="1" dirty="0" smtClean="0"/>
              <a:t>				#6: Validity</a:t>
            </a:r>
          </a:p>
          <a:p>
            <a:pPr lvl="1">
              <a:buNone/>
            </a:pPr>
            <a:r>
              <a:rPr lang="en-IN" b="1" dirty="0" smtClean="0"/>
              <a:t>				#7: Vulnerability</a:t>
            </a:r>
          </a:p>
          <a:p>
            <a:pPr lvl="1">
              <a:buNone/>
            </a:pPr>
            <a:r>
              <a:rPr lang="en-IN" b="1" dirty="0" smtClean="0"/>
              <a:t>				#8: Volatility</a:t>
            </a:r>
          </a:p>
          <a:p>
            <a:pPr lvl="1">
              <a:buNone/>
            </a:pPr>
            <a:r>
              <a:rPr lang="en-IN" b="1" dirty="0" smtClean="0"/>
              <a:t>				#9: Visualization</a:t>
            </a:r>
          </a:p>
          <a:p>
            <a:pPr lvl="1">
              <a:buNone/>
            </a:pPr>
            <a:r>
              <a:rPr lang="en-IN" b="1" dirty="0" smtClean="0"/>
              <a:t>				#10: Value</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2852"/>
            <a:ext cx="8686800" cy="838200"/>
          </a:xfrm>
          <a:ln>
            <a:solidFill>
              <a:schemeClr val="accent1"/>
            </a:solidFill>
          </a:ln>
        </p:spPr>
        <p:txBody>
          <a:bodyPr>
            <a:normAutofit/>
          </a:bodyPr>
          <a:lstStyle/>
          <a:p>
            <a:pPr algn="ctr"/>
            <a:r>
              <a:rPr lang="en-IN" sz="4000" dirty="0" smtClean="0">
                <a:solidFill>
                  <a:srgbClr val="0070C0"/>
                </a:solidFill>
              </a:rPr>
              <a:t>VOLUME </a:t>
            </a:r>
            <a:endParaRPr lang="en-IN" sz="4000" dirty="0">
              <a:solidFill>
                <a:srgbClr val="0070C0"/>
              </a:solidFill>
            </a:endParaRPr>
          </a:p>
        </p:txBody>
      </p:sp>
      <p:pic>
        <p:nvPicPr>
          <p:cNvPr id="6" name="Content Placeholder 5" descr="VOLUME.png"/>
          <p:cNvPicPr>
            <a:picLocks noGrp="1" noChangeAspect="1"/>
          </p:cNvPicPr>
          <p:nvPr>
            <p:ph idx="1"/>
          </p:nvPr>
        </p:nvPicPr>
        <p:blipFill>
          <a:blip r:embed="rId2"/>
          <a:stretch>
            <a:fillRect/>
          </a:stretch>
        </p:blipFill>
        <p:spPr>
          <a:xfrm>
            <a:off x="2500298" y="1071547"/>
            <a:ext cx="4643470" cy="5580363"/>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85728"/>
            <a:ext cx="8686800" cy="1143008"/>
          </a:xfrm>
          <a:ln>
            <a:solidFill>
              <a:schemeClr val="tx1"/>
            </a:solidFill>
          </a:ln>
        </p:spPr>
        <p:txBody>
          <a:bodyPr>
            <a:normAutofit fontScale="90000"/>
          </a:bodyPr>
          <a:lstStyle/>
          <a:p>
            <a:pPr algn="ctr"/>
            <a:r>
              <a:rPr lang="en-IN" b="1" dirty="0" smtClean="0"/>
              <a:t/>
            </a:r>
            <a:br>
              <a:rPr lang="en-IN" b="1" dirty="0" smtClean="0"/>
            </a:br>
            <a:r>
              <a:rPr lang="en-IN" sz="4400" b="1" dirty="0" smtClean="0">
                <a:solidFill>
                  <a:srgbClr val="0070C0"/>
                </a:solidFill>
              </a:rPr>
              <a:t>How Much Data Do We Create </a:t>
            </a:r>
            <a:br>
              <a:rPr lang="en-IN" sz="4400" b="1" dirty="0" smtClean="0">
                <a:solidFill>
                  <a:srgbClr val="0070C0"/>
                </a:solidFill>
              </a:rPr>
            </a:br>
            <a:r>
              <a:rPr lang="en-IN" sz="4400" b="1" dirty="0" smtClean="0">
                <a:solidFill>
                  <a:srgbClr val="0070C0"/>
                </a:solidFill>
              </a:rPr>
              <a:t>Every Day?</a:t>
            </a:r>
            <a:r>
              <a:rPr lang="en-IN" b="1" dirty="0" smtClean="0"/>
              <a:t/>
            </a:r>
            <a:br>
              <a:rPr lang="en-IN" b="1" dirty="0" smtClean="0"/>
            </a:br>
            <a:endParaRPr lang="en-IN" dirty="0"/>
          </a:p>
        </p:txBody>
      </p:sp>
      <p:sp>
        <p:nvSpPr>
          <p:cNvPr id="7" name="Content Placeholder 6"/>
          <p:cNvSpPr>
            <a:spLocks noGrp="1"/>
          </p:cNvSpPr>
          <p:nvPr>
            <p:ph idx="1"/>
          </p:nvPr>
        </p:nvSpPr>
        <p:spPr>
          <a:xfrm>
            <a:off x="304800" y="1554161"/>
            <a:ext cx="8686800" cy="4875235"/>
          </a:xfrm>
          <a:ln>
            <a:solidFill>
              <a:schemeClr val="tx1"/>
            </a:solidFill>
          </a:ln>
        </p:spPr>
        <p:txBody>
          <a:bodyPr/>
          <a:lstStyle/>
          <a:p>
            <a:r>
              <a:rPr lang="en-IN" dirty="0" smtClean="0"/>
              <a:t>Data is everywhere !!</a:t>
            </a:r>
          </a:p>
          <a:p>
            <a:r>
              <a:rPr lang="en-IN" dirty="0" smtClean="0"/>
              <a:t>Data never sleeps.</a:t>
            </a:r>
          </a:p>
          <a:p>
            <a:r>
              <a:rPr lang="en-IN" dirty="0" smtClean="0"/>
              <a:t>We produce 2.5 quintillion bytes of data created each day at our current rate – </a:t>
            </a:r>
            <a:r>
              <a:rPr lang="en-IN" dirty="0" smtClean="0">
                <a:solidFill>
                  <a:srgbClr val="FF0000"/>
                </a:solidFill>
              </a:rPr>
              <a:t>rough estimate</a:t>
            </a:r>
            <a:r>
              <a:rPr lang="en-IN" dirty="0" smtClean="0"/>
              <a:t>.</a:t>
            </a:r>
          </a:p>
          <a:p>
            <a:r>
              <a:rPr lang="en-IN" dirty="0" smtClean="0">
                <a:solidFill>
                  <a:srgbClr val="FF0000"/>
                </a:solidFill>
              </a:rPr>
              <a:t>90% of the data in the world today has been created in the last two years alone.</a:t>
            </a:r>
          </a:p>
          <a:p>
            <a:r>
              <a:rPr lang="en-IN" dirty="0" smtClean="0"/>
              <a:t>This pace is only accelerating with the growth of the Internet of Things (IoT).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14359"/>
            <a:ext cx="8686800" cy="5365769"/>
          </a:xfrm>
        </p:spPr>
        <p:txBody>
          <a:bodyPr>
            <a:normAutofit fontScale="92500"/>
          </a:bodyPr>
          <a:lstStyle/>
          <a:p>
            <a:r>
              <a:rPr lang="en-IN" dirty="0" smtClean="0"/>
              <a:t>In total, </a:t>
            </a:r>
            <a:r>
              <a:rPr lang="en-IN" dirty="0" smtClean="0">
                <a:solidFill>
                  <a:srgbClr val="FF0000"/>
                </a:solidFill>
              </a:rPr>
              <a:t>2.7 </a:t>
            </a:r>
            <a:r>
              <a:rPr lang="en-IN" dirty="0" err="1" smtClean="0">
                <a:solidFill>
                  <a:srgbClr val="FF0000"/>
                </a:solidFill>
              </a:rPr>
              <a:t>Zettabytes</a:t>
            </a:r>
            <a:r>
              <a:rPr lang="en-IN" dirty="0" smtClean="0">
                <a:solidFill>
                  <a:srgbClr val="FF0000"/>
                </a:solidFill>
              </a:rPr>
              <a:t> of data exists in our digital universe</a:t>
            </a:r>
            <a:r>
              <a:rPr lang="en-IN" dirty="0" smtClean="0"/>
              <a:t>. (A </a:t>
            </a:r>
            <a:r>
              <a:rPr lang="en-IN" dirty="0" err="1" smtClean="0"/>
              <a:t>zettabyte</a:t>
            </a:r>
            <a:r>
              <a:rPr lang="en-IN" dirty="0" smtClean="0"/>
              <a:t> is equal to 1,024 </a:t>
            </a:r>
            <a:r>
              <a:rPr lang="en-IN" dirty="0" err="1" smtClean="0"/>
              <a:t>exabytes</a:t>
            </a:r>
            <a:r>
              <a:rPr lang="en-IN" dirty="0" smtClean="0"/>
              <a:t>)</a:t>
            </a:r>
          </a:p>
          <a:p>
            <a:r>
              <a:rPr lang="en-IN" dirty="0" smtClean="0">
                <a:solidFill>
                  <a:srgbClr val="FF0000"/>
                </a:solidFill>
              </a:rPr>
              <a:t>149, 513</a:t>
            </a:r>
            <a:r>
              <a:rPr lang="en-IN" dirty="0" smtClean="0"/>
              <a:t> emails are sent every minute.</a:t>
            </a:r>
          </a:p>
          <a:p>
            <a:r>
              <a:rPr lang="en-IN" dirty="0" smtClean="0">
                <a:solidFill>
                  <a:srgbClr val="FF0000"/>
                </a:solidFill>
              </a:rPr>
              <a:t>3.3 million </a:t>
            </a:r>
            <a:r>
              <a:rPr lang="en-IN" dirty="0" smtClean="0"/>
              <a:t>(undoubtedly extremely insightful) </a:t>
            </a:r>
            <a:r>
              <a:rPr lang="en-IN" dirty="0" err="1" smtClean="0"/>
              <a:t>Facebook</a:t>
            </a:r>
            <a:r>
              <a:rPr lang="en-IN" dirty="0" smtClean="0"/>
              <a:t> posts are created every minute.</a:t>
            </a:r>
          </a:p>
          <a:p>
            <a:r>
              <a:rPr lang="en-IN" dirty="0" smtClean="0">
                <a:solidFill>
                  <a:srgbClr val="FF0000"/>
                </a:solidFill>
              </a:rPr>
              <a:t>3.8 Google million searches </a:t>
            </a:r>
            <a:r>
              <a:rPr lang="en-IN" dirty="0" smtClean="0"/>
              <a:t>are performed each minute.</a:t>
            </a:r>
          </a:p>
          <a:p>
            <a:r>
              <a:rPr lang="en-IN" dirty="0" smtClean="0"/>
              <a:t>Each minute</a:t>
            </a:r>
            <a:r>
              <a:rPr lang="en-IN" dirty="0" smtClean="0">
                <a:solidFill>
                  <a:srgbClr val="FF0000"/>
                </a:solidFill>
              </a:rPr>
              <a:t>, 65,972 </a:t>
            </a:r>
            <a:r>
              <a:rPr lang="en-IN" dirty="0" err="1" smtClean="0"/>
              <a:t>Instagram</a:t>
            </a:r>
            <a:r>
              <a:rPr lang="en-IN" dirty="0" smtClean="0"/>
              <a:t> photos are uploaded.</a:t>
            </a:r>
          </a:p>
          <a:p>
            <a:r>
              <a:rPr lang="en-IN" dirty="0" smtClean="0">
                <a:solidFill>
                  <a:srgbClr val="FF0000"/>
                </a:solidFill>
              </a:rPr>
              <a:t>448,800 Tweets </a:t>
            </a:r>
            <a:r>
              <a:rPr lang="en-IN" dirty="0" smtClean="0"/>
              <a:t>are constructed. How often? Every minute.</a:t>
            </a:r>
          </a:p>
          <a:p>
            <a:r>
              <a:rPr lang="en-IN" dirty="0" smtClean="0">
                <a:solidFill>
                  <a:srgbClr val="FF0000"/>
                </a:solidFill>
              </a:rPr>
              <a:t>500 hours </a:t>
            </a:r>
            <a:r>
              <a:rPr lang="en-IN" dirty="0" smtClean="0"/>
              <a:t>of YouTube videos are uploaded every minute.</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85728"/>
            <a:ext cx="8686800" cy="1012720"/>
          </a:xfrm>
          <a:ln>
            <a:solidFill>
              <a:schemeClr val="accent1"/>
            </a:solidFill>
          </a:ln>
        </p:spPr>
        <p:txBody>
          <a:bodyPr>
            <a:noAutofit/>
          </a:bodyPr>
          <a:lstStyle/>
          <a:p>
            <a:pPr algn="ctr"/>
            <a:r>
              <a:rPr lang="en-IN" sz="4000" dirty="0" smtClean="0">
                <a:solidFill>
                  <a:srgbClr val="0070C0"/>
                </a:solidFill>
              </a:rPr>
              <a:t>VELOCITY</a:t>
            </a:r>
            <a:br>
              <a:rPr lang="en-IN" sz="4000" dirty="0" smtClean="0">
                <a:solidFill>
                  <a:srgbClr val="0070C0"/>
                </a:solidFill>
              </a:rPr>
            </a:br>
            <a:r>
              <a:rPr lang="en-IN" sz="4000" dirty="0" smtClean="0">
                <a:solidFill>
                  <a:srgbClr val="0070C0"/>
                </a:solidFill>
              </a:rPr>
              <a:t>.</a:t>
            </a:r>
            <a:endParaRPr lang="en-IN" sz="4000" dirty="0">
              <a:solidFill>
                <a:srgbClr val="0070C0"/>
              </a:solidFill>
            </a:endParaRPr>
          </a:p>
        </p:txBody>
      </p:sp>
      <p:pic>
        <p:nvPicPr>
          <p:cNvPr id="5" name="Content Placeholder 4" descr="VARIETY &amp; VELOCITY.png"/>
          <p:cNvPicPr>
            <a:picLocks noGrp="1" noChangeAspect="1"/>
          </p:cNvPicPr>
          <p:nvPr>
            <p:ph sz="half" idx="1"/>
          </p:nvPr>
        </p:nvPicPr>
        <p:blipFill>
          <a:blip r:embed="rId2"/>
          <a:stretch>
            <a:fillRect/>
          </a:stretch>
        </p:blipFill>
        <p:spPr>
          <a:xfrm>
            <a:off x="352139" y="1790396"/>
            <a:ext cx="4096322" cy="4344007"/>
          </a:xfrm>
        </p:spPr>
      </p:pic>
      <p:sp>
        <p:nvSpPr>
          <p:cNvPr id="7" name="Content Placeholder 6"/>
          <p:cNvSpPr>
            <a:spLocks noGrp="1"/>
          </p:cNvSpPr>
          <p:nvPr>
            <p:ph sz="half" idx="2"/>
          </p:nvPr>
        </p:nvSpPr>
        <p:spPr>
          <a:xfrm>
            <a:off x="4500563" y="1600200"/>
            <a:ext cx="4491038" cy="4724400"/>
          </a:xfrm>
        </p:spPr>
        <p:txBody>
          <a:bodyPr>
            <a:normAutofit lnSpcReduction="10000"/>
          </a:bodyPr>
          <a:lstStyle/>
          <a:p>
            <a:pPr>
              <a:buNone/>
            </a:pPr>
            <a:r>
              <a:rPr lang="en-IN" dirty="0" smtClean="0"/>
              <a:t>    Velocity refers to the speed at which new data is being  generated, produced, created, or refreshed.</a:t>
            </a:r>
          </a:p>
          <a:p>
            <a:pPr lvl="1"/>
            <a:r>
              <a:rPr lang="en-IN" dirty="0" err="1" smtClean="0"/>
              <a:t>Facebook</a:t>
            </a:r>
            <a:r>
              <a:rPr lang="en-IN" dirty="0" smtClean="0"/>
              <a:t> claims 600 terabytes of incoming data per day. </a:t>
            </a:r>
          </a:p>
          <a:p>
            <a:pPr lvl="1"/>
            <a:r>
              <a:rPr lang="en-IN" dirty="0" smtClean="0"/>
              <a:t>Google alone processes on average more than "40,000 search queries every second," which roughly translates to more than 3.5 billion searches per day</a:t>
            </a:r>
          </a:p>
          <a:p>
            <a:pPr>
              <a:buNone/>
            </a:pP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85728"/>
            <a:ext cx="8686800" cy="1012720"/>
          </a:xfrm>
          <a:ln>
            <a:solidFill>
              <a:schemeClr val="accent1"/>
            </a:solidFill>
          </a:ln>
        </p:spPr>
        <p:txBody>
          <a:bodyPr>
            <a:noAutofit/>
          </a:bodyPr>
          <a:lstStyle/>
          <a:p>
            <a:pPr algn="ctr"/>
            <a:r>
              <a:rPr lang="en-IN" sz="4000" b="1" dirty="0" smtClean="0">
                <a:solidFill>
                  <a:srgbClr val="0070C0"/>
                </a:solidFill>
              </a:rPr>
              <a:t>Variety</a:t>
            </a:r>
            <a:r>
              <a:rPr lang="en-IN" sz="4000" dirty="0" smtClean="0">
                <a:solidFill>
                  <a:srgbClr val="0070C0"/>
                </a:solidFill>
              </a:rPr>
              <a:t>.</a:t>
            </a:r>
            <a:endParaRPr lang="en-IN" sz="4000" dirty="0">
              <a:solidFill>
                <a:srgbClr val="0070C0"/>
              </a:solidFill>
            </a:endParaRPr>
          </a:p>
        </p:txBody>
      </p:sp>
      <p:pic>
        <p:nvPicPr>
          <p:cNvPr id="5" name="Content Placeholder 4" descr="VARIETY &amp; VELOCITY.png"/>
          <p:cNvPicPr>
            <a:picLocks noGrp="1" noChangeAspect="1"/>
          </p:cNvPicPr>
          <p:nvPr>
            <p:ph sz="half" idx="1"/>
          </p:nvPr>
        </p:nvPicPr>
        <p:blipFill>
          <a:blip r:embed="rId3"/>
          <a:stretch>
            <a:fillRect/>
          </a:stretch>
        </p:blipFill>
        <p:spPr>
          <a:xfrm>
            <a:off x="352139" y="1790398"/>
            <a:ext cx="4096322" cy="4567563"/>
          </a:xfrm>
        </p:spPr>
      </p:pic>
      <p:sp>
        <p:nvSpPr>
          <p:cNvPr id="7" name="Content Placeholder 6"/>
          <p:cNvSpPr>
            <a:spLocks noGrp="1"/>
          </p:cNvSpPr>
          <p:nvPr>
            <p:ph sz="half" idx="2"/>
          </p:nvPr>
        </p:nvSpPr>
        <p:spPr>
          <a:xfrm>
            <a:off x="4500563" y="1600200"/>
            <a:ext cx="4491038" cy="4724400"/>
          </a:xfrm>
        </p:spPr>
        <p:txBody>
          <a:bodyPr>
            <a:normAutofit lnSpcReduction="10000"/>
          </a:bodyPr>
          <a:lstStyle/>
          <a:p>
            <a:pPr algn="just"/>
            <a:r>
              <a:rPr lang="en-IN" dirty="0" smtClean="0"/>
              <a:t> Variety refers to heterogeneous sources and the nature of data- both structured and unstructured. </a:t>
            </a:r>
          </a:p>
          <a:p>
            <a:pPr algn="just"/>
            <a:r>
              <a:rPr lang="en-IN" dirty="0" smtClean="0"/>
              <a:t>Most big data seems to be unstructured, but besides audio, image, video files, social media updates, and other text formats there are also log files, click data, machine and sensor data, etc. </a:t>
            </a:r>
          </a:p>
          <a:p>
            <a:pPr>
              <a:buNone/>
            </a:pP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85728"/>
            <a:ext cx="8686800" cy="1012720"/>
          </a:xfrm>
          <a:ln>
            <a:solidFill>
              <a:schemeClr val="accent1"/>
            </a:solidFill>
          </a:ln>
        </p:spPr>
        <p:txBody>
          <a:bodyPr>
            <a:noAutofit/>
          </a:bodyPr>
          <a:lstStyle/>
          <a:p>
            <a:pPr algn="ctr"/>
            <a:r>
              <a:rPr lang="en-IN" sz="4000" b="1" dirty="0" smtClean="0">
                <a:solidFill>
                  <a:srgbClr val="0070C0"/>
                </a:solidFill>
              </a:rPr>
              <a:t>Veracity</a:t>
            </a:r>
            <a:endParaRPr lang="en-IN" sz="4000" dirty="0">
              <a:solidFill>
                <a:srgbClr val="0070C0"/>
              </a:solidFill>
            </a:endParaRPr>
          </a:p>
        </p:txBody>
      </p:sp>
      <p:pic>
        <p:nvPicPr>
          <p:cNvPr id="10" name="Content Placeholder 9" descr="veracity.jpg"/>
          <p:cNvPicPr>
            <a:picLocks noGrp="1" noChangeAspect="1"/>
          </p:cNvPicPr>
          <p:nvPr>
            <p:ph sz="half" idx="1"/>
          </p:nvPr>
        </p:nvPicPr>
        <p:blipFill>
          <a:blip r:embed="rId3"/>
          <a:stretch>
            <a:fillRect/>
          </a:stretch>
        </p:blipFill>
        <p:spPr>
          <a:xfrm>
            <a:off x="571472" y="1643050"/>
            <a:ext cx="8087302" cy="4357718"/>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solidFill>
                  <a:srgbClr val="0070C0"/>
                </a:solidFill>
              </a:rPr>
              <a:t>CHARACERISTICS OF BIG DATA </a:t>
            </a:r>
            <a:endParaRPr lang="en-IN" sz="4000" b="1" dirty="0">
              <a:solidFill>
                <a:srgbClr val="0070C0"/>
              </a:solidFill>
            </a:endParaRPr>
          </a:p>
        </p:txBody>
      </p:sp>
      <p:pic>
        <p:nvPicPr>
          <p:cNvPr id="4" name="Content Placeholder 3" descr="3Vs.png"/>
          <p:cNvPicPr>
            <a:picLocks noGrp="1" noChangeAspect="1"/>
          </p:cNvPicPr>
          <p:nvPr>
            <p:ph idx="1"/>
          </p:nvPr>
        </p:nvPicPr>
        <p:blipFill>
          <a:blip r:embed="rId2"/>
          <a:stretch>
            <a:fillRect/>
          </a:stretch>
        </p:blipFill>
        <p:spPr>
          <a:xfrm>
            <a:off x="1857356" y="1714491"/>
            <a:ext cx="5389754" cy="4071967"/>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28"/>
            <a:ext cx="8686800" cy="838200"/>
          </a:xfrm>
          <a:ln>
            <a:solidFill>
              <a:schemeClr val="accent1"/>
            </a:solidFill>
          </a:ln>
        </p:spPr>
        <p:txBody>
          <a:bodyPr/>
          <a:lstStyle/>
          <a:p>
            <a:r>
              <a:rPr lang="en-IN" dirty="0" smtClean="0"/>
              <a:t>Review.....</a:t>
            </a:r>
            <a:endParaRPr lang="en-IN" dirty="0"/>
          </a:p>
        </p:txBody>
      </p:sp>
      <p:sp>
        <p:nvSpPr>
          <p:cNvPr id="3" name="Content Placeholder 2"/>
          <p:cNvSpPr>
            <a:spLocks noGrp="1"/>
          </p:cNvSpPr>
          <p:nvPr>
            <p:ph idx="1"/>
          </p:nvPr>
        </p:nvSpPr>
        <p:spPr>
          <a:xfrm>
            <a:off x="304800" y="1357298"/>
            <a:ext cx="8686800" cy="5143536"/>
          </a:xfrm>
          <a:ln>
            <a:solidFill>
              <a:schemeClr val="accent1"/>
            </a:solidFill>
          </a:ln>
        </p:spPr>
        <p:txBody>
          <a:bodyPr>
            <a:normAutofit lnSpcReduction="10000"/>
          </a:bodyPr>
          <a:lstStyle/>
          <a:p>
            <a:pPr>
              <a:buFont typeface="Wingdings" pitchFamily="2" charset="2"/>
              <a:buChar char="§"/>
            </a:pPr>
            <a:r>
              <a:rPr lang="en-IN" dirty="0" smtClean="0"/>
              <a:t>Companies have a </a:t>
            </a:r>
            <a:r>
              <a:rPr lang="en-IN" dirty="0" smtClean="0">
                <a:solidFill>
                  <a:srgbClr val="FF0000"/>
                </a:solidFill>
              </a:rPr>
              <a:t>wealth of big data </a:t>
            </a:r>
            <a:r>
              <a:rPr lang="en-IN" dirty="0" smtClean="0"/>
              <a:t>under their own roofs.</a:t>
            </a:r>
          </a:p>
          <a:p>
            <a:pPr lvl="1">
              <a:buFont typeface="Wingdings" pitchFamily="2" charset="2"/>
              <a:buChar char="§"/>
            </a:pPr>
            <a:r>
              <a:rPr lang="en-IN" dirty="0" smtClean="0">
                <a:solidFill>
                  <a:srgbClr val="FF0000"/>
                </a:solidFill>
              </a:rPr>
              <a:t>Internal sources </a:t>
            </a:r>
            <a:r>
              <a:rPr lang="en-IN" dirty="0" smtClean="0"/>
              <a:t>– internal data - reflect those data that are under the control of the business.</a:t>
            </a:r>
          </a:p>
          <a:p>
            <a:pPr lvl="1">
              <a:buFont typeface="Wingdings" pitchFamily="2" charset="2"/>
              <a:buChar char="§"/>
            </a:pPr>
            <a:r>
              <a:rPr lang="en-IN" dirty="0" smtClean="0"/>
              <a:t> </a:t>
            </a:r>
            <a:r>
              <a:rPr lang="en-IN" dirty="0" smtClean="0">
                <a:solidFill>
                  <a:srgbClr val="FF0000"/>
                </a:solidFill>
              </a:rPr>
              <a:t>External sources </a:t>
            </a:r>
            <a:r>
              <a:rPr lang="en-IN" dirty="0" smtClean="0"/>
              <a:t>- external data -any data generated outside the wall of the business.</a:t>
            </a:r>
          </a:p>
          <a:p>
            <a:pPr>
              <a:lnSpc>
                <a:spcPct val="110000"/>
              </a:lnSpc>
              <a:buFont typeface="Wingdings" pitchFamily="2" charset="2"/>
              <a:buChar char="§"/>
            </a:pPr>
            <a:r>
              <a:rPr lang="en-IN" dirty="0" smtClean="0">
                <a:solidFill>
                  <a:srgbClr val="FF0000"/>
                </a:solidFill>
              </a:rPr>
              <a:t>Structured data - </a:t>
            </a:r>
            <a:r>
              <a:rPr lang="en-IN" dirty="0" smtClean="0"/>
              <a:t>organized data in a predefined format</a:t>
            </a:r>
            <a:endParaRPr lang="en-IN" dirty="0" smtClean="0">
              <a:solidFill>
                <a:srgbClr val="FF0000"/>
              </a:solidFill>
            </a:endParaRPr>
          </a:p>
          <a:p>
            <a:pPr>
              <a:lnSpc>
                <a:spcPct val="110000"/>
              </a:lnSpc>
              <a:buFont typeface="Wingdings" pitchFamily="2" charset="2"/>
              <a:buChar char="§"/>
            </a:pPr>
            <a:r>
              <a:rPr lang="en-IN" dirty="0" smtClean="0">
                <a:solidFill>
                  <a:srgbClr val="FF0000"/>
                </a:solidFill>
              </a:rPr>
              <a:t>Semi-structured data – </a:t>
            </a:r>
            <a:r>
              <a:rPr lang="en-IN" dirty="0" smtClean="0"/>
              <a:t>self describing nature</a:t>
            </a:r>
          </a:p>
          <a:p>
            <a:pPr>
              <a:lnSpc>
                <a:spcPct val="110000"/>
              </a:lnSpc>
              <a:buFont typeface="Wingdings" pitchFamily="2" charset="2"/>
              <a:buChar char="§"/>
            </a:pPr>
            <a:r>
              <a:rPr lang="en-IN" dirty="0" smtClean="0">
                <a:solidFill>
                  <a:srgbClr val="FF0000"/>
                </a:solidFill>
              </a:rPr>
              <a:t>Unstructured data -</a:t>
            </a:r>
            <a:r>
              <a:rPr lang="en-IN" dirty="0" smtClean="0">
                <a:solidFill>
                  <a:schemeClr val="tx1"/>
                </a:solidFill>
              </a:rPr>
              <a:t> </a:t>
            </a:r>
            <a:r>
              <a:rPr lang="en-IN" dirty="0" smtClean="0"/>
              <a:t>not been organized into a format – </a:t>
            </a:r>
          </a:p>
          <a:p>
            <a:pPr>
              <a:lnSpc>
                <a:spcPct val="110000"/>
              </a:lnSpc>
              <a:buNone/>
            </a:pPr>
            <a:r>
              <a:rPr lang="en-IN" dirty="0" smtClean="0"/>
              <a:t>                                    inconsistent data</a:t>
            </a:r>
          </a:p>
          <a:p>
            <a:pPr>
              <a:lnSpc>
                <a:spcPct val="110000"/>
              </a:lnSpc>
              <a:buFont typeface="Wingdings" pitchFamily="2" charset="2"/>
              <a:buChar char="§"/>
            </a:pPr>
            <a:endParaRPr lang="en-IN" dirty="0" smtClean="0">
              <a:solidFill>
                <a:srgbClr val="FF0000"/>
              </a:solidFill>
            </a:endParaRP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cstate="print"/>
          <a:stretch>
            <a:fillRect/>
          </a:stretch>
        </p:blipFill>
        <p:spPr bwMode="auto">
          <a:xfrm>
            <a:off x="357158" y="928670"/>
            <a:ext cx="8371103" cy="5143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se-of-big-data-analytics-in-advertising-6-638.jpg"/>
          <p:cNvPicPr>
            <a:picLocks noGrp="1" noChangeAspect="1"/>
          </p:cNvPicPr>
          <p:nvPr>
            <p:ph idx="1"/>
          </p:nvPr>
        </p:nvPicPr>
        <p:blipFill>
          <a:blip r:embed="rId3"/>
          <a:stretch>
            <a:fillRect/>
          </a:stretch>
        </p:blipFill>
        <p:spPr>
          <a:xfrm>
            <a:off x="642910" y="571482"/>
            <a:ext cx="7858180" cy="5899795"/>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686800" cy="838200"/>
          </a:xfrm>
          <a:ln>
            <a:solidFill>
              <a:schemeClr val="accent1"/>
            </a:solidFill>
          </a:ln>
        </p:spPr>
        <p:txBody>
          <a:bodyPr>
            <a:normAutofit/>
          </a:bodyPr>
          <a:lstStyle/>
          <a:p>
            <a:pPr algn="ctr"/>
            <a:r>
              <a:rPr lang="en-IN" sz="4000" dirty="0" smtClean="0">
                <a:solidFill>
                  <a:srgbClr val="0070C0"/>
                </a:solidFill>
              </a:rPr>
              <a:t>Big Data analytics (BDA)</a:t>
            </a:r>
            <a:endParaRPr lang="en-IN" sz="4000" dirty="0">
              <a:solidFill>
                <a:srgbClr val="0070C0"/>
              </a:solidFill>
            </a:endParaRPr>
          </a:p>
        </p:txBody>
      </p:sp>
      <p:sp>
        <p:nvSpPr>
          <p:cNvPr id="3" name="Content Placeholder 2"/>
          <p:cNvSpPr>
            <a:spLocks noGrp="1"/>
          </p:cNvSpPr>
          <p:nvPr>
            <p:ph idx="1"/>
          </p:nvPr>
        </p:nvSpPr>
        <p:spPr>
          <a:xfrm>
            <a:off x="171480" y="1285861"/>
            <a:ext cx="8686800" cy="5286412"/>
          </a:xfrm>
          <a:ln>
            <a:solidFill>
              <a:schemeClr val="accent1"/>
            </a:solidFill>
          </a:ln>
        </p:spPr>
        <p:txBody>
          <a:bodyPr>
            <a:normAutofit/>
          </a:bodyPr>
          <a:lstStyle/>
          <a:p>
            <a:pPr algn="just"/>
            <a:r>
              <a:rPr lang="en-IN" dirty="0" smtClean="0">
                <a:solidFill>
                  <a:srgbClr val="FF0000"/>
                </a:solidFill>
              </a:rPr>
              <a:t>What ?</a:t>
            </a:r>
          </a:p>
          <a:p>
            <a:pPr algn="just">
              <a:buNone/>
            </a:pPr>
            <a:r>
              <a:rPr lang="en-IN" dirty="0" smtClean="0"/>
              <a:t>   “</a:t>
            </a:r>
            <a:r>
              <a:rPr lang="en-IN" i="1" dirty="0" smtClean="0"/>
              <a:t>BDA is the </a:t>
            </a:r>
            <a:r>
              <a:rPr lang="en-IN" i="1" dirty="0" smtClean="0">
                <a:solidFill>
                  <a:srgbClr val="FF0000"/>
                </a:solidFill>
              </a:rPr>
              <a:t>process of examining large and varied data sets (big data) </a:t>
            </a:r>
            <a:r>
              <a:rPr lang="en-IN" i="1" dirty="0" smtClean="0"/>
              <a:t>to uncover hidden patterns, unknown correlations, market trends, customer preferences and other useful information that can </a:t>
            </a:r>
            <a:r>
              <a:rPr lang="en-IN" i="1" dirty="0" smtClean="0">
                <a:solidFill>
                  <a:srgbClr val="FF0000"/>
                </a:solidFill>
              </a:rPr>
              <a:t>help organizations make more-informed business decisions.”</a:t>
            </a:r>
            <a:endParaRPr lang="en-IN" dirty="0" smtClean="0">
              <a:solidFill>
                <a:srgbClr val="FF0000"/>
              </a:solidFill>
            </a:endParaRPr>
          </a:p>
          <a:p>
            <a:pPr algn="just"/>
            <a:r>
              <a:rPr lang="en-IN" dirty="0" smtClean="0">
                <a:solidFill>
                  <a:srgbClr val="FF0000"/>
                </a:solidFill>
              </a:rPr>
              <a:t>Why ? </a:t>
            </a:r>
          </a:p>
          <a:p>
            <a:pPr algn="just">
              <a:buNone/>
            </a:pPr>
            <a:r>
              <a:rPr lang="en-IN" dirty="0" smtClean="0"/>
              <a:t>   </a:t>
            </a:r>
            <a:r>
              <a:rPr lang="en-IN" i="1" dirty="0" smtClean="0"/>
              <a:t>Companies implement BDA because they want to make </a:t>
            </a:r>
            <a:r>
              <a:rPr lang="en-IN" i="1" dirty="0" smtClean="0">
                <a:solidFill>
                  <a:srgbClr val="FF0000"/>
                </a:solidFill>
              </a:rPr>
              <a:t>more informed business decisions.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solidFill>
              <a:schemeClr val="accent1"/>
            </a:solidFill>
          </a:ln>
        </p:spPr>
        <p:txBody>
          <a:bodyPr>
            <a:normAutofit/>
          </a:bodyPr>
          <a:lstStyle/>
          <a:p>
            <a:pPr algn="ctr"/>
            <a:r>
              <a:rPr lang="en-IN" sz="4000" dirty="0" smtClean="0">
                <a:solidFill>
                  <a:srgbClr val="002060"/>
                </a:solidFill>
                <a:effectLst>
                  <a:outerShdw blurRad="50800" dist="50800" dir="5400000" algn="ctr" rotWithShape="0">
                    <a:schemeClr val="bg1"/>
                  </a:outerShdw>
                  <a:reflection blurRad="12700" stA="48000" endA="300" endPos="55000" dir="5400000" sy="-90000" algn="bl" rotWithShape="0"/>
                </a:effectLst>
              </a:rPr>
              <a:t>IS DATA ANALYTICS ANYTHING NEW ?</a:t>
            </a:r>
            <a:endParaRPr lang="en-IN" sz="4000" dirty="0">
              <a:solidFill>
                <a:srgbClr val="002060"/>
              </a:solidFill>
              <a:effectLst>
                <a:outerShdw blurRad="50800" dist="50800" dir="5400000" algn="ctr" rotWithShape="0">
                  <a:schemeClr val="bg1"/>
                </a:outerShdw>
                <a:reflection blurRad="12700" stA="48000" endA="300" endPos="55000" dir="5400000" sy="-90000" algn="bl" rotWithShape="0"/>
              </a:effectLst>
            </a:endParaRPr>
          </a:p>
        </p:txBody>
      </p:sp>
      <p:sp>
        <p:nvSpPr>
          <p:cNvPr id="3" name="Content Placeholder 2"/>
          <p:cNvSpPr>
            <a:spLocks noGrp="1"/>
          </p:cNvSpPr>
          <p:nvPr>
            <p:ph idx="1"/>
          </p:nvPr>
        </p:nvSpPr>
        <p:spPr>
          <a:ln>
            <a:solidFill>
              <a:schemeClr val="accent1"/>
            </a:solidFill>
          </a:ln>
        </p:spPr>
        <p:txBody>
          <a:bodyPr>
            <a:normAutofit fontScale="92500" lnSpcReduction="20000"/>
          </a:bodyPr>
          <a:lstStyle/>
          <a:p>
            <a:r>
              <a:rPr lang="en-IN" dirty="0" smtClean="0">
                <a:solidFill>
                  <a:schemeClr val="tx1"/>
                </a:solidFill>
              </a:rPr>
              <a:t>Even in the 1950’s - businesses were using basic analytics to uncover insights and trends.</a:t>
            </a:r>
          </a:p>
          <a:p>
            <a:pPr lvl="1"/>
            <a:r>
              <a:rPr lang="en-IN" dirty="0" smtClean="0">
                <a:solidFill>
                  <a:schemeClr val="tx1"/>
                </a:solidFill>
              </a:rPr>
              <a:t>essentially numbers in a spreadsheet that were </a:t>
            </a:r>
            <a:r>
              <a:rPr lang="en-IN" dirty="0" smtClean="0">
                <a:solidFill>
                  <a:srgbClr val="FF0000"/>
                </a:solidFill>
              </a:rPr>
              <a:t>manually examined</a:t>
            </a:r>
          </a:p>
          <a:p>
            <a:pPr algn="just"/>
            <a:r>
              <a:rPr lang="en-IN" dirty="0" smtClean="0">
                <a:solidFill>
                  <a:schemeClr val="tx1"/>
                </a:solidFill>
              </a:rPr>
              <a:t>Benefits that big data analytics brings to the table- </a:t>
            </a:r>
            <a:r>
              <a:rPr lang="en-IN" dirty="0" smtClean="0">
                <a:solidFill>
                  <a:srgbClr val="FF0000"/>
                </a:solidFill>
              </a:rPr>
              <a:t>speed and efficiency</a:t>
            </a:r>
            <a:r>
              <a:rPr lang="en-IN" dirty="0" smtClean="0">
                <a:solidFill>
                  <a:schemeClr val="tx1"/>
                </a:solidFill>
              </a:rPr>
              <a:t>.</a:t>
            </a:r>
          </a:p>
          <a:p>
            <a:pPr lvl="1" algn="just"/>
            <a:r>
              <a:rPr lang="en-IN" dirty="0" smtClean="0">
                <a:solidFill>
                  <a:schemeClr val="tx1"/>
                </a:solidFill>
              </a:rPr>
              <a:t>Few years ago -gathered information - run analytics -unearthed information - used for </a:t>
            </a:r>
            <a:r>
              <a:rPr lang="en-IN" dirty="0" smtClean="0">
                <a:solidFill>
                  <a:srgbClr val="FF0000"/>
                </a:solidFill>
              </a:rPr>
              <a:t>future decisions</a:t>
            </a:r>
            <a:r>
              <a:rPr lang="en-IN" dirty="0" smtClean="0">
                <a:solidFill>
                  <a:schemeClr val="tx1"/>
                </a:solidFill>
              </a:rPr>
              <a:t>.</a:t>
            </a:r>
          </a:p>
          <a:p>
            <a:pPr lvl="1"/>
            <a:r>
              <a:rPr lang="en-IN" dirty="0" smtClean="0">
                <a:solidFill>
                  <a:schemeClr val="tx1"/>
                </a:solidFill>
              </a:rPr>
              <a:t>Today - business can identify insights for </a:t>
            </a:r>
            <a:r>
              <a:rPr lang="en-IN" dirty="0" smtClean="0">
                <a:solidFill>
                  <a:srgbClr val="FF0000"/>
                </a:solidFill>
              </a:rPr>
              <a:t>immediate decisions</a:t>
            </a:r>
            <a:r>
              <a:rPr lang="en-IN" dirty="0" smtClean="0">
                <a:solidFill>
                  <a:schemeClr val="tx1"/>
                </a:solidFill>
              </a:rPr>
              <a:t>. The ability to work faster – and stay agile – gives organizations a competitive edge they didn’t have before.</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28"/>
            <a:ext cx="8686800" cy="1143008"/>
          </a:xfrm>
        </p:spPr>
        <p:txBody>
          <a:bodyPr>
            <a:noAutofit/>
          </a:bodyPr>
          <a:lstStyle/>
          <a:p>
            <a:pPr algn="ctr"/>
            <a:r>
              <a:rPr lang="en-IN" sz="4000" b="1" dirty="0" smtClean="0">
                <a:solidFill>
                  <a:srgbClr val="0070C0"/>
                </a:solidFill>
              </a:rPr>
              <a:t>How Much Data Do We Create </a:t>
            </a:r>
            <a:br>
              <a:rPr lang="en-IN" sz="4000" b="1" dirty="0" smtClean="0">
                <a:solidFill>
                  <a:srgbClr val="0070C0"/>
                </a:solidFill>
              </a:rPr>
            </a:br>
            <a:r>
              <a:rPr lang="en-IN" sz="4000" b="1" dirty="0" smtClean="0">
                <a:solidFill>
                  <a:srgbClr val="0070C0"/>
                </a:solidFill>
              </a:rPr>
              <a:t>Every Day?</a:t>
            </a:r>
            <a:endParaRPr lang="en-IN" sz="4000" dirty="0"/>
          </a:p>
        </p:txBody>
      </p:sp>
      <p:pic>
        <p:nvPicPr>
          <p:cNvPr id="4" name="Content Placeholder 3" descr="amount.jpg"/>
          <p:cNvPicPr>
            <a:picLocks noGrp="1" noChangeAspect="1"/>
          </p:cNvPicPr>
          <p:nvPr>
            <p:ph idx="1"/>
          </p:nvPr>
        </p:nvPicPr>
        <p:blipFill>
          <a:blip r:embed="rId2"/>
          <a:stretch>
            <a:fillRect/>
          </a:stretch>
        </p:blipFill>
        <p:spPr>
          <a:xfrm>
            <a:off x="214285" y="1571615"/>
            <a:ext cx="8666533" cy="4643471"/>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289"/>
            <a:ext cx="8686800" cy="841248"/>
          </a:xfrm>
          <a:noFill/>
          <a:ln>
            <a:solidFill>
              <a:schemeClr val="accent1"/>
            </a:solidFill>
          </a:ln>
        </p:spPr>
        <p:txBody>
          <a:bodyPr>
            <a:normAutofit/>
          </a:bodyPr>
          <a:lstStyle/>
          <a:p>
            <a:pPr algn="ctr"/>
            <a:r>
              <a:rPr lang="en-IN" sz="4000" dirty="0" smtClean="0"/>
              <a:t>TYPES OF BDA</a:t>
            </a:r>
            <a:endParaRPr lang="en-IN" sz="4000" dirty="0"/>
          </a:p>
        </p:txBody>
      </p:sp>
      <p:sp>
        <p:nvSpPr>
          <p:cNvPr id="11" name="Content Placeholder 10"/>
          <p:cNvSpPr>
            <a:spLocks noGrp="1"/>
          </p:cNvSpPr>
          <p:nvPr>
            <p:ph sz="half" idx="2"/>
          </p:nvPr>
        </p:nvSpPr>
        <p:spPr>
          <a:xfrm>
            <a:off x="4929190" y="1357299"/>
            <a:ext cx="4062410" cy="5143536"/>
          </a:xfrm>
        </p:spPr>
        <p:txBody>
          <a:bodyPr>
            <a:normAutofit/>
          </a:bodyPr>
          <a:lstStyle/>
          <a:p>
            <a:r>
              <a:rPr lang="en-IN" b="1" dirty="0" smtClean="0">
                <a:solidFill>
                  <a:srgbClr val="FF0000"/>
                </a:solidFill>
              </a:rPr>
              <a:t>Descriptive analytics:</a:t>
            </a:r>
            <a:r>
              <a:rPr lang="en-IN" dirty="0" smtClean="0">
                <a:solidFill>
                  <a:srgbClr val="FF0000"/>
                </a:solidFill>
              </a:rPr>
              <a:t> </a:t>
            </a:r>
            <a:r>
              <a:rPr lang="en-IN" dirty="0" smtClean="0"/>
              <a:t>What happened?</a:t>
            </a:r>
          </a:p>
          <a:p>
            <a:r>
              <a:rPr lang="en-IN" b="1" dirty="0" smtClean="0">
                <a:solidFill>
                  <a:srgbClr val="FF0000"/>
                </a:solidFill>
              </a:rPr>
              <a:t>Diagnostic analytics: </a:t>
            </a:r>
            <a:r>
              <a:rPr lang="en-IN" dirty="0" smtClean="0"/>
              <a:t>Why did it happen?</a:t>
            </a:r>
          </a:p>
          <a:p>
            <a:r>
              <a:rPr lang="en-IN" b="1" dirty="0" smtClean="0">
                <a:solidFill>
                  <a:srgbClr val="FF0000"/>
                </a:solidFill>
              </a:rPr>
              <a:t>Predictive analytics: </a:t>
            </a:r>
            <a:r>
              <a:rPr lang="en-IN" dirty="0" smtClean="0"/>
              <a:t>What could happen in the future?</a:t>
            </a:r>
          </a:p>
          <a:p>
            <a:r>
              <a:rPr lang="en-IN" b="1" dirty="0" smtClean="0">
                <a:solidFill>
                  <a:srgbClr val="FF0000"/>
                </a:solidFill>
              </a:rPr>
              <a:t>Prescriptive analytics: </a:t>
            </a:r>
            <a:r>
              <a:rPr lang="en-IN" dirty="0" smtClean="0"/>
              <a:t>How should we respond to those potential future events?</a:t>
            </a:r>
          </a:p>
          <a:p>
            <a:endParaRPr lang="en-IN" dirty="0"/>
          </a:p>
        </p:txBody>
      </p:sp>
      <p:pic>
        <p:nvPicPr>
          <p:cNvPr id="15" name="Content Placeholder 14" descr="4-types-of-data-analytics-principa.png"/>
          <p:cNvPicPr>
            <a:picLocks noGrp="1" noChangeAspect="1"/>
          </p:cNvPicPr>
          <p:nvPr>
            <p:ph sz="half" idx="1"/>
          </p:nvPr>
        </p:nvPicPr>
        <p:blipFill>
          <a:blip r:embed="rId3"/>
          <a:stretch>
            <a:fillRect/>
          </a:stretch>
        </p:blipFill>
        <p:spPr>
          <a:xfrm>
            <a:off x="142846" y="1357299"/>
            <a:ext cx="5173449" cy="4857784"/>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667545"/>
          </a:xfrm>
        </p:spPr>
        <p:txBody>
          <a:bodyPr/>
          <a:lstStyle/>
          <a:p>
            <a:r>
              <a:rPr lang="en-IN" b="1" dirty="0">
                <a:solidFill>
                  <a:srgbClr val="FF0000"/>
                </a:solidFill>
              </a:rPr>
              <a:t>Descriptive </a:t>
            </a:r>
            <a:r>
              <a:rPr lang="en-IN" b="1" dirty="0" smtClean="0">
                <a:solidFill>
                  <a:srgbClr val="FF0000"/>
                </a:solidFill>
              </a:rPr>
              <a:t>analytics </a:t>
            </a:r>
            <a:endParaRPr lang="en-US" dirty="0"/>
          </a:p>
        </p:txBody>
      </p:sp>
      <p:sp>
        <p:nvSpPr>
          <p:cNvPr id="3" name="Content Placeholder 2"/>
          <p:cNvSpPr>
            <a:spLocks noGrp="1"/>
          </p:cNvSpPr>
          <p:nvPr>
            <p:ph idx="1"/>
          </p:nvPr>
        </p:nvSpPr>
        <p:spPr>
          <a:xfrm>
            <a:off x="304800" y="1124745"/>
            <a:ext cx="8686800" cy="5328592"/>
          </a:xfrm>
        </p:spPr>
        <p:txBody>
          <a:bodyPr>
            <a:normAutofit lnSpcReduction="10000"/>
          </a:bodyPr>
          <a:lstStyle/>
          <a:p>
            <a:pPr>
              <a:buFont typeface="Wingdings" panose="05000000000000000000" pitchFamily="2" charset="2"/>
              <a:buChar char="§"/>
            </a:pPr>
            <a:r>
              <a:rPr lang="en-US" dirty="0" smtClean="0"/>
              <a:t>Serves as base for Advanced analytics</a:t>
            </a:r>
          </a:p>
          <a:p>
            <a:pPr>
              <a:buFont typeface="Wingdings" panose="05000000000000000000" pitchFamily="2" charset="2"/>
              <a:buChar char="§"/>
            </a:pPr>
            <a:r>
              <a:rPr lang="en-US" dirty="0" smtClean="0"/>
              <a:t>It answers the question what happened in the business</a:t>
            </a:r>
          </a:p>
          <a:p>
            <a:pPr>
              <a:buFont typeface="Wingdings" panose="05000000000000000000" pitchFamily="2" charset="2"/>
              <a:buChar char="§"/>
            </a:pPr>
            <a:r>
              <a:rPr lang="en-US" dirty="0" smtClean="0"/>
              <a:t>Analyses database to provide information on the trends of past or  current business event that can help manager planners leaders to develop a road map for future action</a:t>
            </a:r>
          </a:p>
          <a:p>
            <a:pPr>
              <a:buFont typeface="Wingdings" panose="05000000000000000000" pitchFamily="2" charset="2"/>
              <a:buChar char="§"/>
            </a:pPr>
            <a:r>
              <a:rPr lang="en-US" dirty="0" smtClean="0"/>
              <a:t>Performs in depth analysis of data to reveal details such as frequency of events, operation costs and underlying reason for failure</a:t>
            </a:r>
          </a:p>
          <a:p>
            <a:pPr>
              <a:buFont typeface="Wingdings" panose="05000000000000000000" pitchFamily="2" charset="2"/>
              <a:buChar char="§"/>
            </a:pPr>
            <a:r>
              <a:rPr lang="en-US" dirty="0" smtClean="0"/>
              <a:t>Helps in identifying the root cause of the problem</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928357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Diagnostic analytics: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takes </a:t>
            </a:r>
            <a:r>
              <a:rPr lang="en-US" dirty="0">
                <a:latin typeface="Times New Roman" panose="02020603050405020304" pitchFamily="18" charset="0"/>
                <a:cs typeface="Times New Roman" panose="02020603050405020304" pitchFamily="18" charset="0"/>
              </a:rPr>
              <a:t>descriptive data a step further and provides deeper analysis to answer the question: Why did this happen? Often, diagnostic analysis is referred to as root cause analysis.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includes using processes such as </a:t>
            </a:r>
            <a:r>
              <a:rPr lang="en-US" dirty="0" smtClean="0">
                <a:solidFill>
                  <a:schemeClr val="tx1"/>
                </a:solidFill>
                <a:latin typeface="Times New Roman" panose="02020603050405020304" pitchFamily="18" charset="0"/>
                <a:cs typeface="Times New Roman" panose="02020603050405020304" pitchFamily="18" charset="0"/>
              </a:rPr>
              <a:t>data discovery ,</a:t>
            </a:r>
            <a:r>
              <a:rPr lang="en-US" dirty="0">
                <a:solidFill>
                  <a:schemeClr val="tx1"/>
                </a:solidFill>
                <a:latin typeface="Times New Roman" panose="02020603050405020304" pitchFamily="18" charset="0"/>
                <a:cs typeface="Times New Roman" panose="02020603050405020304" pitchFamily="18" charset="0"/>
              </a:rPr>
              <a:t> data mining, and drill down and </a:t>
            </a:r>
            <a:r>
              <a:rPr lang="en-US" dirty="0" smtClean="0">
                <a:solidFill>
                  <a:schemeClr val="tx1"/>
                </a:solidFill>
                <a:latin typeface="Times New Roman" panose="02020603050405020304" pitchFamily="18" charset="0"/>
                <a:cs typeface="Times New Roman" panose="02020603050405020304" pitchFamily="18" charset="0"/>
              </a:rPr>
              <a:t>drill </a:t>
            </a:r>
            <a:r>
              <a:rPr lang="en-US" dirty="0">
                <a:solidFill>
                  <a:schemeClr val="tx1"/>
                </a:solidFill>
                <a:latin typeface="Times New Roman" panose="02020603050405020304" pitchFamily="18" charset="0"/>
                <a:cs typeface="Times New Roman" panose="02020603050405020304" pitchFamily="18" charset="0"/>
              </a:rPr>
              <a:t>through</a:t>
            </a:r>
            <a:r>
              <a:rPr lang="en-US" dirty="0" smtClean="0">
                <a:solidFill>
                  <a:schemeClr val="tx1"/>
                </a:solidFill>
              </a:rPr>
              <a:t>.</a:t>
            </a:r>
          </a:p>
          <a:p>
            <a:pPr>
              <a:buFont typeface="Wingdings" panose="05000000000000000000" pitchFamily="2" charset="2"/>
              <a:buChar char="§"/>
            </a:pPr>
            <a:r>
              <a:rPr lang="en-US" dirty="0"/>
              <a:t>diagnostic analytics would explore the data and make correlations. </a:t>
            </a:r>
            <a:endParaRPr lang="en-US" dirty="0" smtClean="0"/>
          </a:p>
        </p:txBody>
      </p:sp>
    </p:spTree>
    <p:extLst>
      <p:ext uri="{BB962C8B-B14F-4D97-AF65-F5344CB8AC3E}">
        <p14:creationId xmlns:p14="http://schemas.microsoft.com/office/powerpoint/2010/main" val="2377751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Predictive analytics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Is about and understanding predicting the future and  answers the question What could happen</a:t>
            </a:r>
          </a:p>
          <a:p>
            <a:pPr>
              <a:buFont typeface="Wingdings" panose="05000000000000000000" pitchFamily="2" charset="2"/>
              <a:buChar char="§"/>
            </a:pPr>
            <a:r>
              <a:rPr lang="en-US" dirty="0" smtClean="0"/>
              <a:t>By using statically models and different forecast techniques</a:t>
            </a:r>
          </a:p>
          <a:p>
            <a:pPr>
              <a:buFont typeface="Wingdings" panose="05000000000000000000" pitchFamily="2" charset="2"/>
              <a:buChar char="§"/>
            </a:pPr>
            <a:r>
              <a:rPr lang="en-US" dirty="0" smtClean="0"/>
              <a:t>It predicts the near future probabilities and trends and helps in analysis</a:t>
            </a:r>
          </a:p>
          <a:p>
            <a:pPr>
              <a:buFont typeface="Wingdings" panose="05000000000000000000" pitchFamily="2" charset="2"/>
              <a:buChar char="§"/>
            </a:pPr>
            <a:r>
              <a:rPr lang="en-US" dirty="0" smtClean="0"/>
              <a:t>To analyze future predictive analytics use </a:t>
            </a:r>
            <a:r>
              <a:rPr lang="en-US" dirty="0" err="1" smtClean="0"/>
              <a:t>statistics,data</a:t>
            </a:r>
            <a:r>
              <a:rPr lang="en-US" dirty="0" smtClean="0"/>
              <a:t> mining technique and machine learning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4160218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Prescriptive analytics</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dirty="0"/>
              <a:t>takes predictive data to the next level. </a:t>
            </a:r>
            <a:endParaRPr lang="en-US" dirty="0" smtClean="0"/>
          </a:p>
          <a:p>
            <a:pPr>
              <a:buFont typeface="Wingdings" panose="05000000000000000000" pitchFamily="2" charset="2"/>
              <a:buChar char="§"/>
            </a:pPr>
            <a:r>
              <a:rPr lang="en-US" dirty="0"/>
              <a:t>Now that you have an idea of what will likely happen in the future, what should you do</a:t>
            </a:r>
            <a:r>
              <a:rPr lang="en-US" dirty="0" smtClean="0"/>
              <a:t>?</a:t>
            </a:r>
          </a:p>
          <a:p>
            <a:pPr>
              <a:buFont typeface="Wingdings" panose="05000000000000000000" pitchFamily="2" charset="2"/>
              <a:buChar char="§"/>
            </a:pPr>
            <a:r>
              <a:rPr lang="en-US" dirty="0" smtClean="0"/>
              <a:t> </a:t>
            </a:r>
            <a:r>
              <a:rPr lang="en-US" dirty="0"/>
              <a:t>It suggests various courses of action and outlines what the potential implications would be for each.</a:t>
            </a:r>
            <a:endParaRPr lang="en-US" dirty="0" smtClean="0"/>
          </a:p>
          <a:p>
            <a:pPr>
              <a:buFont typeface="Wingdings" panose="05000000000000000000" pitchFamily="2" charset="2"/>
              <a:buChar char="§"/>
            </a:pPr>
            <a:r>
              <a:rPr lang="en-US" dirty="0" smtClean="0"/>
              <a:t>Answers what should we do on the basis of complex data obtained from descriptive and predictive analyses</a:t>
            </a:r>
          </a:p>
          <a:p>
            <a:pPr>
              <a:buFont typeface="Wingdings" panose="05000000000000000000" pitchFamily="2" charset="2"/>
              <a:buChar char="§"/>
            </a:pPr>
            <a:r>
              <a:rPr lang="en-US" dirty="0" smtClean="0"/>
              <a:t>Determine the finest substitute to minimize or maximize some equitable finanace,marketing and many other areas</a:t>
            </a:r>
          </a:p>
          <a:p>
            <a:pPr>
              <a:buFont typeface="Wingdings" panose="05000000000000000000" pitchFamily="2" charset="2"/>
              <a:buChar char="§"/>
            </a:pPr>
            <a:r>
              <a:rPr lang="en-US" dirty="0" smtClean="0"/>
              <a:t>For example if we have to find the best way of shipping goods from a </a:t>
            </a:r>
            <a:r>
              <a:rPr lang="en-US" dirty="0" err="1" smtClean="0"/>
              <a:t>factry</a:t>
            </a:r>
            <a:r>
              <a:rPr lang="en-US" dirty="0" smtClean="0"/>
              <a:t> to a destination to minimize costs we will use prescriptive analytics.</a:t>
            </a:r>
            <a:endParaRPr lang="en-US" dirty="0"/>
          </a:p>
        </p:txBody>
      </p:sp>
    </p:spTree>
    <p:extLst>
      <p:ext uri="{BB962C8B-B14F-4D97-AF65-F5344CB8AC3E}">
        <p14:creationId xmlns:p14="http://schemas.microsoft.com/office/powerpoint/2010/main" val="2532820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14290"/>
            <a:ext cx="8686800" cy="1084158"/>
          </a:xfrm>
        </p:spPr>
        <p:txBody>
          <a:bodyPr>
            <a:normAutofit fontScale="90000"/>
          </a:bodyPr>
          <a:lstStyle/>
          <a:p>
            <a:pPr algn="ctr"/>
            <a:r>
              <a:rPr lang="en-IN" b="1" dirty="0" smtClean="0"/>
              <a:t/>
            </a:r>
            <a:br>
              <a:rPr lang="en-IN" b="1" dirty="0" smtClean="0"/>
            </a:br>
            <a:r>
              <a:rPr lang="en-IN" b="1" dirty="0" smtClean="0"/>
              <a:t>4 types of data analytics to improve decision-making</a:t>
            </a:r>
            <a:br>
              <a:rPr lang="en-IN" b="1" dirty="0" smtClean="0"/>
            </a:br>
            <a:endParaRPr lang="en-IN" dirty="0"/>
          </a:p>
        </p:txBody>
      </p:sp>
      <p:pic>
        <p:nvPicPr>
          <p:cNvPr id="5" name="Content Placeholder 4" descr="4 types of BDA.png"/>
          <p:cNvPicPr>
            <a:picLocks noGrp="1" noChangeAspect="1"/>
          </p:cNvPicPr>
          <p:nvPr>
            <p:ph sz="half" idx="1"/>
          </p:nvPr>
        </p:nvPicPr>
        <p:blipFill>
          <a:blip r:embed="rId3"/>
          <a:stretch>
            <a:fillRect/>
          </a:stretch>
        </p:blipFill>
        <p:spPr>
          <a:xfrm>
            <a:off x="428596" y="1500174"/>
            <a:ext cx="8258234" cy="4857784"/>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pPr>
              <a:buFont typeface="Arial" panose="020B0604020202020204" pitchFamily="34" charset="0"/>
              <a:buChar char="•"/>
            </a:pPr>
            <a:r>
              <a:rPr lang="en-US" dirty="0"/>
              <a:t>Both descriptive analytics and diagnostic analytics look to the past to explain what happened and why it happened. </a:t>
            </a:r>
            <a:endParaRPr lang="en-US" dirty="0" smtClean="0"/>
          </a:p>
          <a:p>
            <a:pPr>
              <a:buFont typeface="Arial" panose="020B0604020202020204" pitchFamily="34" charset="0"/>
              <a:buChar char="•"/>
            </a:pPr>
            <a:r>
              <a:rPr lang="en-US" dirty="0" smtClean="0"/>
              <a:t>Predictive </a:t>
            </a:r>
            <a:r>
              <a:rPr lang="en-US" dirty="0"/>
              <a:t>analytics and prescriptive analytics use historical data to forecast what will happen in the future and what actions you can take to affect those outcomes</a:t>
            </a:r>
            <a:r>
              <a:rPr lang="en-US" dirty="0" smtClean="0"/>
              <a:t>.</a:t>
            </a:r>
          </a:p>
          <a:p>
            <a:pPr>
              <a:buFont typeface="Arial" panose="020B0604020202020204" pitchFamily="34" charset="0"/>
              <a:buChar char="•"/>
            </a:pPr>
            <a:r>
              <a:rPr lang="en-US" dirty="0" smtClean="0"/>
              <a:t> </a:t>
            </a:r>
            <a:r>
              <a:rPr lang="en-US" dirty="0"/>
              <a:t>Forward-thinking organizations use a variety of analytics together to make smart decisions that help </a:t>
            </a:r>
            <a:r>
              <a:rPr lang="en-US" smtClean="0"/>
              <a:t>your business</a:t>
            </a:r>
            <a:endParaRPr lang="en-US" dirty="0"/>
          </a:p>
        </p:txBody>
      </p:sp>
    </p:spTree>
    <p:extLst>
      <p:ext uri="{BB962C8B-B14F-4D97-AF65-F5344CB8AC3E}">
        <p14:creationId xmlns:p14="http://schemas.microsoft.com/office/powerpoint/2010/main" val="40972062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42852"/>
            <a:ext cx="8686800" cy="841248"/>
          </a:xfrm>
          <a:ln>
            <a:solidFill>
              <a:schemeClr val="accent1"/>
            </a:solidFill>
          </a:ln>
        </p:spPr>
        <p:txBody>
          <a:bodyPr>
            <a:normAutofit/>
          </a:bodyPr>
          <a:lstStyle/>
          <a:p>
            <a:pPr algn="ctr"/>
            <a:r>
              <a:rPr lang="en-IN" sz="4000" dirty="0" smtClean="0">
                <a:solidFill>
                  <a:srgbClr val="0070C0"/>
                </a:solidFill>
              </a:rPr>
              <a:t>CAREERS IN BIG DATA</a:t>
            </a:r>
            <a:endParaRPr lang="en-IN" sz="4000" dirty="0">
              <a:solidFill>
                <a:srgbClr val="0070C0"/>
              </a:solidFill>
            </a:endParaRPr>
          </a:p>
        </p:txBody>
      </p:sp>
      <p:pic>
        <p:nvPicPr>
          <p:cNvPr id="5" name="Content Placeholder 4" descr="simplilearn-12-big-data-careers-2.jpg"/>
          <p:cNvPicPr>
            <a:picLocks noGrp="1" noChangeAspect="1"/>
          </p:cNvPicPr>
          <p:nvPr>
            <p:ph sz="half" idx="1"/>
          </p:nvPr>
        </p:nvPicPr>
        <p:blipFill>
          <a:blip r:embed="rId3"/>
          <a:stretch>
            <a:fillRect/>
          </a:stretch>
        </p:blipFill>
        <p:spPr>
          <a:xfrm>
            <a:off x="428596" y="1142986"/>
            <a:ext cx="8143932" cy="5589213"/>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14289"/>
            <a:ext cx="8686800" cy="841248"/>
          </a:xfrm>
          <a:ln>
            <a:solidFill>
              <a:schemeClr val="accent1"/>
            </a:solidFill>
          </a:ln>
        </p:spPr>
        <p:txBody>
          <a:bodyPr>
            <a:normAutofit fontScale="90000"/>
          </a:bodyPr>
          <a:lstStyle/>
          <a:p>
            <a:pPr algn="ctr"/>
            <a:r>
              <a:rPr lang="en-IN" sz="4400" b="1" dirty="0" smtClean="0">
                <a:solidFill>
                  <a:srgbClr val="0070C0"/>
                </a:solidFill>
              </a:rPr>
              <a:t/>
            </a:r>
            <a:br>
              <a:rPr lang="en-IN" sz="4400" b="1" dirty="0" smtClean="0">
                <a:solidFill>
                  <a:srgbClr val="0070C0"/>
                </a:solidFill>
              </a:rPr>
            </a:br>
            <a:r>
              <a:rPr lang="en-IN" sz="4400" b="1" dirty="0" smtClean="0">
                <a:solidFill>
                  <a:srgbClr val="0070C0"/>
                </a:solidFill>
              </a:rPr>
              <a:t>TOP BIG DATA PROFILES</a:t>
            </a:r>
            <a:r>
              <a:rPr lang="en-IN" b="1" dirty="0" smtClean="0"/>
              <a:t/>
            </a:r>
            <a:br>
              <a:rPr lang="en-IN" b="1" dirty="0" smtClean="0"/>
            </a:br>
            <a:endParaRPr lang="en-IN" dirty="0"/>
          </a:p>
        </p:txBody>
      </p:sp>
      <p:sp>
        <p:nvSpPr>
          <p:cNvPr id="3" name="Content Placeholder 2"/>
          <p:cNvSpPr>
            <a:spLocks noGrp="1"/>
          </p:cNvSpPr>
          <p:nvPr>
            <p:ph sz="half" idx="1"/>
          </p:nvPr>
        </p:nvSpPr>
        <p:spPr>
          <a:xfrm>
            <a:off x="304800" y="1214421"/>
            <a:ext cx="8624918" cy="5357851"/>
          </a:xfrm>
          <a:ln>
            <a:solidFill>
              <a:schemeClr val="accent1"/>
            </a:solidFill>
          </a:ln>
        </p:spPr>
        <p:txBody>
          <a:bodyPr>
            <a:normAutofit/>
          </a:bodyPr>
          <a:lstStyle/>
          <a:p>
            <a:pPr>
              <a:buFont typeface="Wingdings" panose="05000000000000000000" pitchFamily="2" charset="2"/>
              <a:buChar char="Ø"/>
            </a:pPr>
            <a:r>
              <a:rPr lang="en-IN" sz="4000" b="1" dirty="0" smtClean="0"/>
              <a:t>DATA SCIENTIST		</a:t>
            </a:r>
          </a:p>
          <a:p>
            <a:pPr>
              <a:buFont typeface="Wingdings" panose="05000000000000000000" pitchFamily="2" charset="2"/>
              <a:buChar char="Ø"/>
            </a:pPr>
            <a:r>
              <a:rPr lang="en-IN" sz="4000" b="1" dirty="0" smtClean="0"/>
              <a:t>DATA ENGINEER		</a:t>
            </a:r>
          </a:p>
          <a:p>
            <a:pPr>
              <a:buFont typeface="Wingdings" panose="05000000000000000000" pitchFamily="2" charset="2"/>
              <a:buChar char="Ø"/>
            </a:pPr>
            <a:r>
              <a:rPr lang="en-IN" sz="4000" b="1" dirty="0" smtClean="0"/>
              <a:t>BIG DATA ENGINEER	</a:t>
            </a:r>
          </a:p>
          <a:p>
            <a:pPr>
              <a:buFont typeface="Wingdings" panose="05000000000000000000" pitchFamily="2" charset="2"/>
              <a:buChar char="Ø"/>
            </a:pPr>
            <a:r>
              <a:rPr lang="en-IN" sz="4000" b="1" dirty="0" smtClean="0"/>
              <a:t>BIG DATA DEVELOPER</a:t>
            </a:r>
          </a:p>
          <a:p>
            <a:pPr>
              <a:buFont typeface="Wingdings" panose="05000000000000000000" pitchFamily="2" charset="2"/>
              <a:buChar char="Ø"/>
            </a:pPr>
            <a:r>
              <a:rPr lang="en-IN" sz="4000" b="1" dirty="0" smtClean="0"/>
              <a:t>BIG DATA ADMINISTRATOR</a:t>
            </a:r>
            <a:r>
              <a:rPr lang="en-IN" sz="2400" b="1" dirty="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a:bodyPr>
          <a:lstStyle/>
          <a:p>
            <a:pPr algn="ctr"/>
            <a:r>
              <a:rPr lang="en-IN" b="1" dirty="0" smtClean="0"/>
              <a:t>skills essential FOR a Big Data job</a:t>
            </a:r>
            <a:endParaRPr lang="en-IN" dirty="0"/>
          </a:p>
        </p:txBody>
      </p:sp>
      <p:sp>
        <p:nvSpPr>
          <p:cNvPr id="3" name="Content Placeholder 2"/>
          <p:cNvSpPr>
            <a:spLocks noGrp="1"/>
          </p:cNvSpPr>
          <p:nvPr>
            <p:ph sz="half" idx="1"/>
          </p:nvPr>
        </p:nvSpPr>
        <p:spPr>
          <a:xfrm>
            <a:off x="357158" y="1571612"/>
            <a:ext cx="4191000" cy="4724400"/>
          </a:xfrm>
          <a:ln>
            <a:solidFill>
              <a:schemeClr val="accent1"/>
            </a:solidFill>
          </a:ln>
        </p:spPr>
        <p:txBody>
          <a:bodyPr>
            <a:normAutofit fontScale="92500" lnSpcReduction="10000"/>
          </a:bodyPr>
          <a:lstStyle/>
          <a:p>
            <a:r>
              <a:rPr lang="en-IN" dirty="0" smtClean="0"/>
              <a:t>Apache </a:t>
            </a:r>
            <a:r>
              <a:rPr lang="en-IN" dirty="0" err="1" smtClean="0"/>
              <a:t>Hadoop</a:t>
            </a:r>
            <a:r>
              <a:rPr lang="en-IN" dirty="0" smtClean="0"/>
              <a:t>. </a:t>
            </a:r>
          </a:p>
          <a:p>
            <a:r>
              <a:rPr lang="en-IN" dirty="0" smtClean="0"/>
              <a:t>Apache Spark.  </a:t>
            </a:r>
          </a:p>
          <a:p>
            <a:r>
              <a:rPr lang="en-IN" dirty="0" err="1" smtClean="0"/>
              <a:t>NoSQL</a:t>
            </a:r>
            <a:r>
              <a:rPr lang="en-IN" dirty="0" smtClean="0"/>
              <a:t>. </a:t>
            </a:r>
          </a:p>
          <a:p>
            <a:r>
              <a:rPr lang="en-IN" dirty="0" smtClean="0"/>
              <a:t>Machine learning and Data Mining.  </a:t>
            </a:r>
          </a:p>
          <a:p>
            <a:r>
              <a:rPr lang="en-IN" dirty="0" smtClean="0"/>
              <a:t>Statistical and Quantitative Analysis. </a:t>
            </a:r>
          </a:p>
          <a:p>
            <a:r>
              <a:rPr lang="en-IN" dirty="0" smtClean="0"/>
              <a:t>SQL. </a:t>
            </a:r>
          </a:p>
          <a:p>
            <a:r>
              <a:rPr lang="en-IN" dirty="0" smtClean="0"/>
              <a:t>Data Visualization. </a:t>
            </a:r>
          </a:p>
          <a:p>
            <a:r>
              <a:rPr lang="en-IN" dirty="0" smtClean="0"/>
              <a:t>General Purpose Programming language.</a:t>
            </a:r>
          </a:p>
          <a:p>
            <a:endParaRPr lang="en-IN" dirty="0"/>
          </a:p>
        </p:txBody>
      </p:sp>
      <p:sp>
        <p:nvSpPr>
          <p:cNvPr id="5" name="Content Placeholder 4"/>
          <p:cNvSpPr>
            <a:spLocks noGrp="1"/>
          </p:cNvSpPr>
          <p:nvPr>
            <p:ph sz="half" idx="2"/>
          </p:nvPr>
        </p:nvSpPr>
        <p:spPr>
          <a:xfrm>
            <a:off x="4443442" y="1600200"/>
            <a:ext cx="4343400" cy="4724400"/>
          </a:xfrm>
          <a:ln>
            <a:solidFill>
              <a:schemeClr val="accent1"/>
            </a:solidFill>
          </a:ln>
        </p:spPr>
        <p:txBody>
          <a:bodyPr/>
          <a:lstStyle/>
          <a:p>
            <a:pPr algn="ctr">
              <a:buNone/>
            </a:pPr>
            <a:r>
              <a:rPr lang="en-IN" b="1" dirty="0" smtClean="0">
                <a:solidFill>
                  <a:srgbClr val="FF0000"/>
                </a:solidFill>
              </a:rPr>
              <a:t>    Big Data</a:t>
            </a:r>
          </a:p>
          <a:p>
            <a:pPr algn="ctr">
              <a:buNone/>
            </a:pPr>
            <a:r>
              <a:rPr lang="en-IN" b="1" dirty="0" smtClean="0">
                <a:solidFill>
                  <a:srgbClr val="FF0000"/>
                </a:solidFill>
              </a:rPr>
              <a:t> = </a:t>
            </a:r>
          </a:p>
          <a:p>
            <a:pPr algn="just">
              <a:buNone/>
            </a:pPr>
            <a:r>
              <a:rPr lang="en-IN" b="1" dirty="0" smtClean="0">
                <a:solidFill>
                  <a:srgbClr val="FF0000"/>
                </a:solidFill>
              </a:rPr>
              <a:t>     Programming skills +Data Structure &amp; Algorithms+ Analytical skills + Database Skills + Mathematics + Machine Learning + NLP +OS + Cryptography + Parallel Programming.</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3"/>
            <a:ext cx="8229600" cy="5554683"/>
          </a:xfrm>
          <a:ln>
            <a:solidFill>
              <a:schemeClr val="tx1"/>
            </a:solidFill>
          </a:ln>
        </p:spPr>
        <p:txBody>
          <a:bodyPr>
            <a:normAutofit fontScale="85000" lnSpcReduction="10000"/>
          </a:bodyPr>
          <a:lstStyle/>
          <a:p>
            <a:pPr algn="ctr">
              <a:buNone/>
            </a:pPr>
            <a:r>
              <a:rPr lang="en-IN" sz="3600" b="1" u="sng" dirty="0" smtClean="0"/>
              <a:t>Social Media</a:t>
            </a:r>
          </a:p>
          <a:p>
            <a:pPr>
              <a:lnSpc>
                <a:spcPct val="160000"/>
              </a:lnSpc>
            </a:pPr>
            <a:r>
              <a:rPr lang="en-IN" sz="3500" dirty="0" err="1" smtClean="0">
                <a:solidFill>
                  <a:srgbClr val="FF0000"/>
                </a:solidFill>
              </a:rPr>
              <a:t>Snapchat</a:t>
            </a:r>
            <a:r>
              <a:rPr lang="en-IN" sz="3500" dirty="0" smtClean="0"/>
              <a:t> users share 527,760 photos</a:t>
            </a:r>
          </a:p>
          <a:p>
            <a:pPr>
              <a:lnSpc>
                <a:spcPct val="160000"/>
              </a:lnSpc>
            </a:pPr>
            <a:r>
              <a:rPr lang="en-IN" sz="3500" dirty="0" smtClean="0"/>
              <a:t>More than 120 professionals join </a:t>
            </a:r>
            <a:r>
              <a:rPr lang="en-IN" sz="3500" dirty="0" smtClean="0">
                <a:solidFill>
                  <a:srgbClr val="FF0000"/>
                </a:solidFill>
              </a:rPr>
              <a:t>LinkedIn</a:t>
            </a:r>
          </a:p>
          <a:p>
            <a:pPr>
              <a:lnSpc>
                <a:spcPct val="160000"/>
              </a:lnSpc>
            </a:pPr>
            <a:r>
              <a:rPr lang="en-IN" sz="3500" dirty="0" smtClean="0"/>
              <a:t>Users watch 4,146,600 </a:t>
            </a:r>
            <a:r>
              <a:rPr lang="en-IN" sz="3500" dirty="0" smtClean="0">
                <a:solidFill>
                  <a:srgbClr val="FF0000"/>
                </a:solidFill>
              </a:rPr>
              <a:t>YouTube</a:t>
            </a:r>
            <a:r>
              <a:rPr lang="en-IN" sz="3500" dirty="0" smtClean="0"/>
              <a:t> videos</a:t>
            </a:r>
          </a:p>
          <a:p>
            <a:pPr>
              <a:lnSpc>
                <a:spcPct val="160000"/>
              </a:lnSpc>
            </a:pPr>
            <a:r>
              <a:rPr lang="en-IN" sz="3500" dirty="0" smtClean="0"/>
              <a:t>456,000 tweets are sent on </a:t>
            </a:r>
            <a:r>
              <a:rPr lang="en-IN" sz="3500" dirty="0" smtClean="0">
                <a:solidFill>
                  <a:srgbClr val="FF0000"/>
                </a:solidFill>
              </a:rPr>
              <a:t>Twitter</a:t>
            </a:r>
          </a:p>
          <a:p>
            <a:pPr>
              <a:lnSpc>
                <a:spcPct val="160000"/>
              </a:lnSpc>
            </a:pPr>
            <a:r>
              <a:rPr lang="en-IN" sz="3500" dirty="0" smtClean="0">
                <a:solidFill>
                  <a:srgbClr val="FF0000"/>
                </a:solidFill>
              </a:rPr>
              <a:t>Instagram</a:t>
            </a:r>
            <a:r>
              <a:rPr lang="en-IN" sz="3500" dirty="0" smtClean="0"/>
              <a:t> users post 46,740 photos</a:t>
            </a:r>
          </a:p>
          <a:p>
            <a:endParaRPr lang="en-IN" sz="3500" dirty="0" smtClean="0"/>
          </a:p>
          <a:p>
            <a:pPr>
              <a:buNone/>
            </a:pPr>
            <a:r>
              <a:rPr lang="en-IN" sz="3500" dirty="0" smtClean="0"/>
              <a:t> These are numbers generated </a:t>
            </a:r>
            <a:r>
              <a:rPr lang="en-IN" sz="3500" b="1" dirty="0" smtClean="0">
                <a:solidFill>
                  <a:srgbClr val="FF0000"/>
                </a:solidFill>
              </a:rPr>
              <a:t>every minute</a:t>
            </a:r>
            <a:r>
              <a:rPr lang="en-IN" sz="3500" dirty="0" smtClean="0">
                <a:solidFill>
                  <a:srgbClr val="FF0000"/>
                </a:solidFill>
              </a:rPr>
              <a:t> </a:t>
            </a:r>
            <a:r>
              <a:rPr lang="en-IN" sz="3500" dirty="0" smtClean="0"/>
              <a:t>of the day !!</a:t>
            </a:r>
            <a:endParaRPr lang="en-IN" sz="3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slide(fromBottom)">
                                      <p:cBhvr>
                                        <p:cTn id="26"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14282" y="447660"/>
            <a:ext cx="8686800" cy="838200"/>
          </a:xfrm>
          <a:ln>
            <a:solidFill>
              <a:schemeClr val="accent1"/>
            </a:solidFill>
          </a:ln>
        </p:spPr>
        <p:txBody>
          <a:bodyPr>
            <a:normAutofit/>
          </a:bodyPr>
          <a:lstStyle/>
          <a:p>
            <a:pPr algn="ctr"/>
            <a:r>
              <a:rPr lang="en-IN" sz="4000" dirty="0" smtClean="0">
                <a:solidFill>
                  <a:srgbClr val="0070C0"/>
                </a:solidFill>
              </a:rPr>
              <a:t>ROLE OF DIFFERENT JOB TITLES</a:t>
            </a:r>
            <a:endParaRPr lang="en-IN" sz="4000" dirty="0">
              <a:solidFill>
                <a:srgbClr val="0070C0"/>
              </a:solidFill>
            </a:endParaRPr>
          </a:p>
        </p:txBody>
      </p:sp>
      <p:pic>
        <p:nvPicPr>
          <p:cNvPr id="8" name="Content Placeholder 7" descr="5 careers.jpg"/>
          <p:cNvPicPr>
            <a:picLocks noGrp="1" noChangeAspect="1"/>
          </p:cNvPicPr>
          <p:nvPr>
            <p:ph idx="1"/>
          </p:nvPr>
        </p:nvPicPr>
        <p:blipFill>
          <a:blip r:embed="rId2"/>
          <a:stretch>
            <a:fillRect/>
          </a:stretch>
        </p:blipFill>
        <p:spPr>
          <a:xfrm>
            <a:off x="428596" y="1714488"/>
            <a:ext cx="8408253" cy="3929091"/>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pPr algn="ctr"/>
            <a:r>
              <a:rPr lang="en-IN" dirty="0" smtClean="0">
                <a:solidFill>
                  <a:srgbClr val="0070C0"/>
                </a:solidFill>
              </a:rPr>
              <a:t>1) BIG DATA ANALYST</a:t>
            </a:r>
            <a:endParaRPr lang="en-IN" dirty="0">
              <a:solidFill>
                <a:srgbClr val="0070C0"/>
              </a:solidFill>
            </a:endParaRPr>
          </a:p>
        </p:txBody>
      </p:sp>
      <p:pic>
        <p:nvPicPr>
          <p:cNvPr id="6" name="Content Placeholder 5" descr="analyst.jpg"/>
          <p:cNvPicPr>
            <a:picLocks noGrp="1" noChangeAspect="1"/>
          </p:cNvPicPr>
          <p:nvPr>
            <p:ph sz="half" idx="1"/>
          </p:nvPr>
        </p:nvPicPr>
        <p:blipFill>
          <a:blip r:embed="rId2"/>
          <a:stretch>
            <a:fillRect/>
          </a:stretch>
        </p:blipFill>
        <p:spPr>
          <a:xfrm>
            <a:off x="500034" y="1714490"/>
            <a:ext cx="3664769" cy="4500595"/>
          </a:xfrm>
        </p:spPr>
      </p:pic>
      <p:sp>
        <p:nvSpPr>
          <p:cNvPr id="5" name="Content Placeholder 4"/>
          <p:cNvSpPr>
            <a:spLocks noGrp="1"/>
          </p:cNvSpPr>
          <p:nvPr>
            <p:ph sz="half" idx="2"/>
          </p:nvPr>
        </p:nvSpPr>
        <p:spPr>
          <a:xfrm>
            <a:off x="4429124" y="1600200"/>
            <a:ext cx="4562476" cy="4724400"/>
          </a:xfrm>
          <a:noFill/>
          <a:ln>
            <a:solidFill>
              <a:schemeClr val="accent1"/>
            </a:solidFill>
          </a:ln>
        </p:spPr>
        <p:txBody>
          <a:bodyPr>
            <a:noAutofit/>
          </a:bodyPr>
          <a:lstStyle/>
          <a:p>
            <a:pPr>
              <a:buNone/>
            </a:pPr>
            <a:r>
              <a:rPr lang="en-IN" sz="3200" dirty="0" smtClean="0"/>
              <a:t>    A well trained professional who is able to :</a:t>
            </a:r>
          </a:p>
          <a:p>
            <a:pPr lvl="1">
              <a:buFont typeface="Wingdings" pitchFamily="2" charset="2"/>
              <a:buChar char="v"/>
            </a:pPr>
            <a:r>
              <a:rPr lang="en-IN" sz="3000" dirty="0" smtClean="0"/>
              <a:t>Collect data from different sources</a:t>
            </a:r>
          </a:p>
          <a:p>
            <a:pPr lvl="1">
              <a:buFont typeface="Wingdings" pitchFamily="2" charset="2"/>
              <a:buChar char="v"/>
            </a:pPr>
            <a:r>
              <a:rPr lang="en-IN" sz="3000" dirty="0" smtClean="0"/>
              <a:t>Organize it in a suitable format </a:t>
            </a:r>
          </a:p>
          <a:p>
            <a:pPr lvl="1">
              <a:buFont typeface="Wingdings" pitchFamily="2" charset="2"/>
              <a:buChar char="v"/>
            </a:pPr>
            <a:r>
              <a:rPr lang="en-IN" sz="3000" dirty="0" smtClean="0"/>
              <a:t>Analyze the data to generate desired results</a:t>
            </a:r>
            <a:endParaRPr lang="en-IN" sz="3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pPr algn="ctr"/>
            <a:r>
              <a:rPr lang="en-IN" dirty="0" smtClean="0">
                <a:solidFill>
                  <a:srgbClr val="0070C0"/>
                </a:solidFill>
              </a:rPr>
              <a:t>2) BIG DATA SCIENTIST</a:t>
            </a:r>
            <a:endParaRPr lang="en-IN" dirty="0">
              <a:solidFill>
                <a:srgbClr val="0070C0"/>
              </a:solidFill>
            </a:endParaRPr>
          </a:p>
        </p:txBody>
      </p:sp>
      <p:pic>
        <p:nvPicPr>
          <p:cNvPr id="6" name="Content Placeholder 5" descr="analyst.jpg"/>
          <p:cNvPicPr>
            <a:picLocks noGrp="1" noChangeAspect="1"/>
          </p:cNvPicPr>
          <p:nvPr>
            <p:ph sz="half" idx="1"/>
          </p:nvPr>
        </p:nvPicPr>
        <p:blipFill>
          <a:blip r:embed="rId3"/>
          <a:stretch>
            <a:fillRect/>
          </a:stretch>
        </p:blipFill>
        <p:spPr>
          <a:xfrm>
            <a:off x="214282" y="1664409"/>
            <a:ext cx="3902351" cy="4693549"/>
          </a:xfrm>
        </p:spPr>
      </p:pic>
      <p:sp>
        <p:nvSpPr>
          <p:cNvPr id="5" name="Content Placeholder 4"/>
          <p:cNvSpPr>
            <a:spLocks noGrp="1"/>
          </p:cNvSpPr>
          <p:nvPr>
            <p:ph sz="half" idx="2"/>
          </p:nvPr>
        </p:nvSpPr>
        <p:spPr>
          <a:xfrm>
            <a:off x="4286248" y="1600200"/>
            <a:ext cx="4705352" cy="4972072"/>
          </a:xfrm>
          <a:ln>
            <a:solidFill>
              <a:schemeClr val="accent1"/>
            </a:solidFill>
          </a:ln>
        </p:spPr>
        <p:txBody>
          <a:bodyPr>
            <a:noAutofit/>
          </a:bodyPr>
          <a:lstStyle/>
          <a:p>
            <a:pPr>
              <a:buNone/>
            </a:pPr>
            <a:r>
              <a:rPr lang="en-IN" dirty="0" smtClean="0"/>
              <a:t> </a:t>
            </a:r>
            <a:r>
              <a:rPr lang="en-IN" sz="3000" dirty="0" smtClean="0"/>
              <a:t>are big data wranglers. They:</a:t>
            </a:r>
          </a:p>
          <a:p>
            <a:pPr>
              <a:buFont typeface="Wingdings" pitchFamily="2" charset="2"/>
              <a:buChar char="v"/>
            </a:pPr>
            <a:r>
              <a:rPr lang="en-IN" sz="3000" dirty="0" smtClean="0"/>
              <a:t>take an enormous mass of messy data points (unstructured &amp; structured)</a:t>
            </a:r>
          </a:p>
          <a:p>
            <a:pPr>
              <a:buFont typeface="Wingdings" pitchFamily="2" charset="2"/>
              <a:buChar char="v"/>
            </a:pPr>
            <a:r>
              <a:rPr lang="en-IN" sz="3000" dirty="0" smtClean="0"/>
              <a:t>clean, massage and organize them (</a:t>
            </a:r>
            <a:r>
              <a:rPr lang="en-IN" sz="3000" dirty="0" smtClean="0">
                <a:solidFill>
                  <a:srgbClr val="FF0000"/>
                </a:solidFill>
              </a:rPr>
              <a:t>math, statistics and programming </a:t>
            </a:r>
            <a:r>
              <a:rPr lang="en-IN" sz="3000" dirty="0" smtClean="0"/>
              <a:t>)</a:t>
            </a:r>
          </a:p>
          <a:p>
            <a:pPr>
              <a:buFont typeface="Wingdings" pitchFamily="2" charset="2"/>
              <a:buChar char="v"/>
            </a:pPr>
            <a:r>
              <a:rPr lang="en-IN" sz="3000" dirty="0" smtClean="0"/>
              <a:t>to uncover hidden solutions to business challenges (</a:t>
            </a:r>
            <a:r>
              <a:rPr lang="en-IN" sz="3000" dirty="0" smtClean="0">
                <a:solidFill>
                  <a:srgbClr val="FF0000"/>
                </a:solidFill>
              </a:rPr>
              <a:t>analytic power</a:t>
            </a:r>
            <a:r>
              <a:rPr lang="en-IN" sz="3000" dirty="0" smtClean="0"/>
              <a:t>)</a:t>
            </a:r>
            <a:endParaRPr lang="en-IN" sz="3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pPr algn="ctr"/>
            <a:r>
              <a:rPr lang="en-IN" dirty="0" smtClean="0">
                <a:solidFill>
                  <a:srgbClr val="0070C0"/>
                </a:solidFill>
              </a:rPr>
              <a:t>3) BIG DATA DEVELOPER</a:t>
            </a:r>
            <a:endParaRPr lang="en-IN" dirty="0">
              <a:solidFill>
                <a:srgbClr val="0070C0"/>
              </a:solidFill>
            </a:endParaRPr>
          </a:p>
        </p:txBody>
      </p:sp>
      <p:pic>
        <p:nvPicPr>
          <p:cNvPr id="6" name="Content Placeholder 5" descr="analyst.jpg"/>
          <p:cNvPicPr>
            <a:picLocks noGrp="1" noChangeAspect="1"/>
          </p:cNvPicPr>
          <p:nvPr>
            <p:ph sz="half" idx="1"/>
          </p:nvPr>
        </p:nvPicPr>
        <p:blipFill>
          <a:blip r:embed="rId2"/>
          <a:stretch>
            <a:fillRect/>
          </a:stretch>
        </p:blipFill>
        <p:spPr>
          <a:xfrm>
            <a:off x="214282" y="1643049"/>
            <a:ext cx="4000528" cy="4643471"/>
          </a:xfrm>
        </p:spPr>
      </p:pic>
      <p:sp>
        <p:nvSpPr>
          <p:cNvPr id="5" name="Content Placeholder 4"/>
          <p:cNvSpPr>
            <a:spLocks noGrp="1"/>
          </p:cNvSpPr>
          <p:nvPr>
            <p:ph sz="half" idx="2"/>
          </p:nvPr>
        </p:nvSpPr>
        <p:spPr>
          <a:xfrm>
            <a:off x="4429124" y="1600200"/>
            <a:ext cx="4562476" cy="4724400"/>
          </a:xfrm>
          <a:ln>
            <a:solidFill>
              <a:schemeClr val="accent1"/>
            </a:solidFill>
          </a:ln>
        </p:spPr>
        <p:txBody>
          <a:bodyPr>
            <a:noAutofit/>
          </a:bodyPr>
          <a:lstStyle/>
          <a:p>
            <a:pPr>
              <a:buNone/>
            </a:pPr>
            <a:r>
              <a:rPr lang="en-IN" sz="3200" dirty="0" smtClean="0"/>
              <a:t>    A programmer who can design, create, manage &amp; administer :</a:t>
            </a:r>
          </a:p>
          <a:p>
            <a:pPr lvl="1">
              <a:buFont typeface="Wingdings" pitchFamily="2" charset="2"/>
              <a:buChar char="v"/>
            </a:pPr>
            <a:r>
              <a:rPr lang="en-IN" sz="3000" dirty="0" smtClean="0"/>
              <a:t>Large datasets</a:t>
            </a:r>
          </a:p>
          <a:p>
            <a:pPr lvl="1">
              <a:buFont typeface="Wingdings" pitchFamily="2" charset="2"/>
              <a:buChar char="v"/>
            </a:pPr>
            <a:r>
              <a:rPr lang="en-IN" sz="3000" dirty="0" smtClean="0"/>
              <a:t>Custom tools &amp;</a:t>
            </a:r>
          </a:p>
          <a:p>
            <a:pPr lvl="1">
              <a:buFont typeface="Wingdings" pitchFamily="2" charset="2"/>
              <a:buChar char="v"/>
            </a:pPr>
            <a:r>
              <a:rPr lang="en-IN" sz="3000" dirty="0" smtClean="0"/>
              <a:t>Scripts</a:t>
            </a:r>
          </a:p>
          <a:p>
            <a:pPr lvl="1">
              <a:buNone/>
            </a:pPr>
            <a:r>
              <a:rPr lang="en-IN" sz="3000" dirty="0" smtClean="0"/>
              <a:t>to achieve business goals</a:t>
            </a:r>
            <a:endParaRPr lang="en-IN" sz="3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pPr algn="ctr"/>
            <a:r>
              <a:rPr lang="en-IN" dirty="0" smtClean="0">
                <a:solidFill>
                  <a:srgbClr val="0070C0"/>
                </a:solidFill>
              </a:rPr>
              <a:t>4) BIG </a:t>
            </a:r>
            <a:r>
              <a:rPr lang="en-IN" smtClean="0">
                <a:solidFill>
                  <a:srgbClr val="0070C0"/>
                </a:solidFill>
              </a:rPr>
              <a:t>DATA ADMINISTRATOR</a:t>
            </a:r>
            <a:endParaRPr lang="en-IN" dirty="0">
              <a:solidFill>
                <a:srgbClr val="0070C0"/>
              </a:solidFill>
            </a:endParaRPr>
          </a:p>
        </p:txBody>
      </p:sp>
      <p:pic>
        <p:nvPicPr>
          <p:cNvPr id="6" name="Content Placeholder 5" descr="analyst.jpg"/>
          <p:cNvPicPr>
            <a:picLocks noGrp="1" noChangeAspect="1"/>
          </p:cNvPicPr>
          <p:nvPr>
            <p:ph sz="half" idx="1"/>
          </p:nvPr>
        </p:nvPicPr>
        <p:blipFill>
          <a:blip r:embed="rId3"/>
          <a:stretch>
            <a:fillRect/>
          </a:stretch>
        </p:blipFill>
        <p:spPr>
          <a:xfrm>
            <a:off x="357158" y="2643182"/>
            <a:ext cx="4357718" cy="2643206"/>
          </a:xfrm>
        </p:spPr>
      </p:pic>
      <p:sp>
        <p:nvSpPr>
          <p:cNvPr id="5" name="Content Placeholder 4"/>
          <p:cNvSpPr>
            <a:spLocks noGrp="1"/>
          </p:cNvSpPr>
          <p:nvPr>
            <p:ph sz="half" idx="2"/>
          </p:nvPr>
        </p:nvSpPr>
        <p:spPr>
          <a:xfrm>
            <a:off x="4857752" y="1857364"/>
            <a:ext cx="4000528" cy="4572032"/>
          </a:xfrm>
          <a:ln>
            <a:solidFill>
              <a:schemeClr val="accent1"/>
            </a:solidFill>
          </a:ln>
        </p:spPr>
        <p:txBody>
          <a:bodyPr>
            <a:noAutofit/>
          </a:bodyPr>
          <a:lstStyle/>
          <a:p>
            <a:pPr>
              <a:buNone/>
            </a:pPr>
            <a:r>
              <a:rPr lang="en-IN" sz="3200" dirty="0" smtClean="0"/>
              <a:t>    An admin who is responsible for:</a:t>
            </a:r>
          </a:p>
          <a:p>
            <a:pPr lvl="1">
              <a:buFont typeface="Wingdings" pitchFamily="2" charset="2"/>
              <a:buChar char="v"/>
            </a:pPr>
            <a:r>
              <a:rPr lang="en-IN" sz="3000" dirty="0" smtClean="0"/>
              <a:t>System Upgrades</a:t>
            </a:r>
          </a:p>
          <a:p>
            <a:pPr lvl="1">
              <a:buFont typeface="Wingdings" pitchFamily="2" charset="2"/>
              <a:buChar char="v"/>
            </a:pPr>
            <a:r>
              <a:rPr lang="en-IN" sz="3000" dirty="0" smtClean="0"/>
              <a:t>Mgmt of the data warehouse </a:t>
            </a:r>
          </a:p>
          <a:p>
            <a:pPr lvl="1">
              <a:buFont typeface="Wingdings" pitchFamily="2" charset="2"/>
              <a:buChar char="v"/>
            </a:pPr>
            <a:r>
              <a:rPr lang="en-IN" sz="3000" dirty="0" smtClean="0"/>
              <a:t>Allocation of work load</a:t>
            </a:r>
          </a:p>
          <a:p>
            <a:pPr lvl="1">
              <a:buFont typeface="Wingdings" pitchFamily="2" charset="2"/>
              <a:buChar char="v"/>
            </a:pPr>
            <a:r>
              <a:rPr lang="en-IN" sz="3000" dirty="0" smtClean="0"/>
              <a:t>Storage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pPr algn="ctr"/>
            <a:r>
              <a:rPr lang="en-IN" dirty="0" smtClean="0">
                <a:solidFill>
                  <a:srgbClr val="0070C0"/>
                </a:solidFill>
              </a:rPr>
              <a:t>5) BIG DATA ENGINEER</a:t>
            </a:r>
            <a:endParaRPr lang="en-IN" dirty="0">
              <a:solidFill>
                <a:srgbClr val="0070C0"/>
              </a:solidFill>
            </a:endParaRPr>
          </a:p>
        </p:txBody>
      </p:sp>
      <p:pic>
        <p:nvPicPr>
          <p:cNvPr id="6" name="Content Placeholder 5" descr="analyst.jpg"/>
          <p:cNvPicPr>
            <a:picLocks noGrp="1" noChangeAspect="1"/>
          </p:cNvPicPr>
          <p:nvPr>
            <p:ph sz="half" idx="1"/>
          </p:nvPr>
        </p:nvPicPr>
        <p:blipFill>
          <a:blip r:embed="rId2"/>
          <a:stretch>
            <a:fillRect/>
          </a:stretch>
        </p:blipFill>
        <p:spPr>
          <a:xfrm>
            <a:off x="428596" y="2214554"/>
            <a:ext cx="4042199" cy="3500462"/>
          </a:xfrm>
        </p:spPr>
      </p:pic>
      <p:sp>
        <p:nvSpPr>
          <p:cNvPr id="5" name="Content Placeholder 4"/>
          <p:cNvSpPr>
            <a:spLocks noGrp="1"/>
          </p:cNvSpPr>
          <p:nvPr>
            <p:ph sz="half" idx="2"/>
          </p:nvPr>
        </p:nvSpPr>
        <p:spPr>
          <a:xfrm>
            <a:off x="4643438" y="2214554"/>
            <a:ext cx="4143404" cy="3429024"/>
          </a:xfrm>
          <a:ln>
            <a:solidFill>
              <a:schemeClr val="accent1"/>
            </a:solidFill>
          </a:ln>
        </p:spPr>
        <p:txBody>
          <a:bodyPr>
            <a:noAutofit/>
          </a:bodyPr>
          <a:lstStyle/>
          <a:p>
            <a:pPr>
              <a:buNone/>
            </a:pPr>
            <a:r>
              <a:rPr lang="en-IN" sz="3200" dirty="0" smtClean="0"/>
              <a:t>    A Professional who can:</a:t>
            </a:r>
          </a:p>
          <a:p>
            <a:pPr lvl="1">
              <a:buFont typeface="Wingdings" pitchFamily="2" charset="2"/>
              <a:buChar char="v"/>
            </a:pPr>
            <a:r>
              <a:rPr lang="en-IN" sz="3000" dirty="0" smtClean="0"/>
              <a:t>Design &amp; develop applications using various frameworks and tools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85728"/>
            <a:ext cx="8686800" cy="841248"/>
          </a:xfrm>
          <a:ln>
            <a:solidFill>
              <a:schemeClr val="accent1"/>
            </a:solidFill>
          </a:ln>
        </p:spPr>
        <p:txBody>
          <a:bodyPr/>
          <a:lstStyle/>
          <a:p>
            <a:pPr algn="ctr"/>
            <a:r>
              <a:rPr lang="en-IN" dirty="0" smtClean="0"/>
              <a:t>BIG DATA....BIG BUCKS !!</a:t>
            </a:r>
            <a:endParaRPr lang="en-IN" dirty="0"/>
          </a:p>
        </p:txBody>
      </p:sp>
      <p:pic>
        <p:nvPicPr>
          <p:cNvPr id="5" name="Content Placeholder 4" descr="salaries.jpg"/>
          <p:cNvPicPr>
            <a:picLocks noGrp="1" noChangeAspect="1"/>
          </p:cNvPicPr>
          <p:nvPr>
            <p:ph sz="half" idx="1"/>
          </p:nvPr>
        </p:nvPicPr>
        <p:blipFill>
          <a:blip r:embed="rId2"/>
          <a:stretch>
            <a:fillRect/>
          </a:stretch>
        </p:blipFill>
        <p:spPr>
          <a:xfrm>
            <a:off x="142844" y="1357298"/>
            <a:ext cx="8848084" cy="5214974"/>
          </a:xfrm>
          <a:ln>
            <a:solidFill>
              <a:schemeClr val="accent1"/>
            </a:solid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BIG DATA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Allow the storage and use of  transactional data in digital form</a:t>
            </a:r>
          </a:p>
          <a:p>
            <a:pPr>
              <a:buFont typeface="Wingdings" panose="05000000000000000000" pitchFamily="2" charset="2"/>
              <a:buChar char="§"/>
            </a:pPr>
            <a:r>
              <a:rPr lang="en-US" dirty="0" smtClean="0"/>
              <a:t>Provide more specific information</a:t>
            </a:r>
          </a:p>
          <a:p>
            <a:pPr>
              <a:buFont typeface="Wingdings" panose="05000000000000000000" pitchFamily="2" charset="2"/>
              <a:buChar char="§"/>
            </a:pPr>
            <a:r>
              <a:rPr lang="en-US" dirty="0" smtClean="0"/>
              <a:t>Refine analytics that can improve decision making</a:t>
            </a:r>
          </a:p>
          <a:p>
            <a:pPr>
              <a:buFont typeface="Wingdings" panose="05000000000000000000" pitchFamily="2" charset="2"/>
              <a:buChar char="§"/>
            </a:pPr>
            <a:r>
              <a:rPr lang="en-US" dirty="0" smtClean="0"/>
              <a:t>Classify customers for providing customized products and services based on buying patterns</a:t>
            </a:r>
            <a:endParaRPr lang="en-US" dirty="0"/>
          </a:p>
        </p:txBody>
      </p:sp>
    </p:spTree>
    <p:extLst>
      <p:ext uri="{BB962C8B-B14F-4D97-AF65-F5344CB8AC3E}">
        <p14:creationId xmlns:p14="http://schemas.microsoft.com/office/powerpoint/2010/main" val="38483869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Data Science vs. Big Data vs. Data Analytics</a:t>
            </a:r>
            <a:br>
              <a:rPr lang="en-IN" b="1" dirty="0" smtClean="0"/>
            </a:br>
            <a:endParaRPr lang="en-IN" dirty="0"/>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7"/>
            <a:ext cx="8229600" cy="6286544"/>
          </a:xfrm>
          <a:ln>
            <a:solidFill>
              <a:schemeClr val="tx1"/>
            </a:solidFill>
          </a:ln>
        </p:spPr>
        <p:txBody>
          <a:bodyPr>
            <a:normAutofit/>
          </a:bodyPr>
          <a:lstStyle/>
          <a:p>
            <a:pPr algn="ctr">
              <a:buNone/>
            </a:pPr>
            <a:r>
              <a:rPr lang="en-IN" sz="3600" b="1" u="sng" dirty="0" err="1" smtClean="0"/>
              <a:t>Facebook</a:t>
            </a:r>
            <a:r>
              <a:rPr lang="en-IN" sz="3600" b="1" u="sng" dirty="0" smtClean="0"/>
              <a:t> statistics</a:t>
            </a:r>
          </a:p>
          <a:p>
            <a:pPr algn="ctr">
              <a:buNone/>
            </a:pPr>
            <a:endParaRPr lang="en-IN" sz="3600" b="1" u="sng" dirty="0" smtClean="0"/>
          </a:p>
          <a:p>
            <a:r>
              <a:rPr lang="en-IN" dirty="0" smtClean="0">
                <a:solidFill>
                  <a:srgbClr val="FF0000"/>
                </a:solidFill>
              </a:rPr>
              <a:t>1.5 billion people are active </a:t>
            </a:r>
            <a:r>
              <a:rPr lang="en-IN" dirty="0" smtClean="0"/>
              <a:t>on </a:t>
            </a:r>
            <a:r>
              <a:rPr lang="en-IN" dirty="0" err="1" smtClean="0"/>
              <a:t>Facebook</a:t>
            </a:r>
            <a:r>
              <a:rPr lang="en-IN" dirty="0" smtClean="0"/>
              <a:t> </a:t>
            </a:r>
            <a:r>
              <a:rPr lang="en-IN" b="1" dirty="0" smtClean="0"/>
              <a:t>daily.</a:t>
            </a:r>
            <a:endParaRPr lang="en-IN" dirty="0" smtClean="0"/>
          </a:p>
          <a:p>
            <a:r>
              <a:rPr lang="en-IN" dirty="0" smtClean="0"/>
              <a:t>There are </a:t>
            </a:r>
            <a:r>
              <a:rPr lang="en-IN" dirty="0" smtClean="0">
                <a:solidFill>
                  <a:srgbClr val="FF0000"/>
                </a:solidFill>
              </a:rPr>
              <a:t>five new </a:t>
            </a:r>
            <a:r>
              <a:rPr lang="en-IN" dirty="0" err="1" smtClean="0">
                <a:solidFill>
                  <a:srgbClr val="FF0000"/>
                </a:solidFill>
              </a:rPr>
              <a:t>Facebook</a:t>
            </a:r>
            <a:r>
              <a:rPr lang="en-IN" dirty="0" smtClean="0">
                <a:solidFill>
                  <a:srgbClr val="FF0000"/>
                </a:solidFill>
              </a:rPr>
              <a:t> </a:t>
            </a:r>
            <a:r>
              <a:rPr lang="en-IN" dirty="0" smtClean="0"/>
              <a:t>profiles created </a:t>
            </a:r>
            <a:r>
              <a:rPr lang="en-IN" dirty="0" smtClean="0">
                <a:solidFill>
                  <a:srgbClr val="FF0000"/>
                </a:solidFill>
              </a:rPr>
              <a:t>every second</a:t>
            </a:r>
            <a:r>
              <a:rPr lang="en-IN" dirty="0" smtClean="0"/>
              <a:t>!</a:t>
            </a:r>
          </a:p>
          <a:p>
            <a:r>
              <a:rPr lang="en-IN" dirty="0" smtClean="0"/>
              <a:t>More than </a:t>
            </a:r>
            <a:r>
              <a:rPr lang="en-IN" dirty="0" smtClean="0">
                <a:solidFill>
                  <a:srgbClr val="FF0000"/>
                </a:solidFill>
              </a:rPr>
              <a:t>300 million photos </a:t>
            </a:r>
            <a:r>
              <a:rPr lang="en-IN" dirty="0" smtClean="0"/>
              <a:t>get uploaded per day.</a:t>
            </a:r>
          </a:p>
          <a:p>
            <a:r>
              <a:rPr lang="en-IN" dirty="0" smtClean="0">
                <a:solidFill>
                  <a:srgbClr val="FF0000"/>
                </a:solidFill>
              </a:rPr>
              <a:t>Every minute there are 510,000 comments posted and 293,000 statuses updated</a:t>
            </a:r>
            <a:r>
              <a:rPr lang="en-IN" dirty="0" smtClean="0"/>
              <a:t>.</a:t>
            </a:r>
          </a:p>
          <a:p>
            <a:pPr algn="ctr">
              <a:buNone/>
            </a:pPr>
            <a:endParaRPr lang="en-IN" sz="3600" b="1"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a:ln>
            <a:solidFill>
              <a:schemeClr val="tx1"/>
            </a:solidFill>
          </a:ln>
        </p:spPr>
        <p:txBody>
          <a:bodyPr>
            <a:normAutofit lnSpcReduction="10000"/>
          </a:bodyPr>
          <a:lstStyle/>
          <a:p>
            <a:pPr algn="ctr">
              <a:buNone/>
            </a:pPr>
            <a:r>
              <a:rPr lang="en-IN" sz="3900" b="1" u="sng" dirty="0" smtClean="0"/>
              <a:t>Volume of communication</a:t>
            </a:r>
          </a:p>
          <a:p>
            <a:pPr algn="ctr">
              <a:buNone/>
            </a:pPr>
            <a:r>
              <a:rPr lang="en-IN" sz="2800" b="1" dirty="0" smtClean="0"/>
              <a:t> </a:t>
            </a:r>
            <a:r>
              <a:rPr lang="en-IN" sz="2800" dirty="0" smtClean="0"/>
              <a:t>(text to emails sent out every minute)</a:t>
            </a:r>
          </a:p>
          <a:p>
            <a:pPr algn="ctr">
              <a:buNone/>
            </a:pPr>
            <a:endParaRPr lang="en-IN" sz="2800" dirty="0" smtClean="0"/>
          </a:p>
          <a:p>
            <a:pPr algn="just"/>
            <a:r>
              <a:rPr lang="en-IN" dirty="0" smtClean="0"/>
              <a:t>We send </a:t>
            </a:r>
            <a:r>
              <a:rPr lang="en-IN" dirty="0" smtClean="0">
                <a:solidFill>
                  <a:srgbClr val="FF0000"/>
                </a:solidFill>
              </a:rPr>
              <a:t>16 million text messages</a:t>
            </a:r>
            <a:r>
              <a:rPr lang="en-IN" dirty="0" smtClean="0"/>
              <a:t>.</a:t>
            </a:r>
          </a:p>
          <a:p>
            <a:pPr algn="just"/>
            <a:r>
              <a:rPr lang="en-IN" dirty="0" smtClean="0"/>
              <a:t>There are </a:t>
            </a:r>
            <a:r>
              <a:rPr lang="en-IN" dirty="0" smtClean="0">
                <a:solidFill>
                  <a:srgbClr val="FF0000"/>
                </a:solidFill>
              </a:rPr>
              <a:t>990,000 Tinder swipes</a:t>
            </a:r>
            <a:r>
              <a:rPr lang="en-IN" dirty="0" smtClean="0"/>
              <a:t>.</a:t>
            </a:r>
          </a:p>
          <a:p>
            <a:pPr algn="just"/>
            <a:r>
              <a:rPr lang="en-IN" dirty="0" smtClean="0">
                <a:solidFill>
                  <a:srgbClr val="FF0000"/>
                </a:solidFill>
              </a:rPr>
              <a:t>156 million emails are sent</a:t>
            </a:r>
            <a:r>
              <a:rPr lang="en-IN" dirty="0" smtClean="0"/>
              <a:t>; worldwide it is expected that there will be 9 billion email users by 2019.</a:t>
            </a:r>
          </a:p>
          <a:p>
            <a:pPr algn="just"/>
            <a:r>
              <a:rPr lang="en-IN" dirty="0" smtClean="0">
                <a:solidFill>
                  <a:srgbClr val="FF0000"/>
                </a:solidFill>
              </a:rPr>
              <a:t>15,000 GIFs </a:t>
            </a:r>
            <a:r>
              <a:rPr lang="en-IN" dirty="0" smtClean="0"/>
              <a:t>are sent via </a:t>
            </a:r>
            <a:r>
              <a:rPr lang="en-IN" dirty="0" err="1" smtClean="0"/>
              <a:t>Facebook</a:t>
            </a:r>
            <a:r>
              <a:rPr lang="en-IN" dirty="0" smtClean="0"/>
              <a:t> messenger.</a:t>
            </a:r>
          </a:p>
          <a:p>
            <a:pPr algn="just"/>
            <a:r>
              <a:rPr lang="en-IN" dirty="0" smtClean="0"/>
              <a:t>Every minute there are </a:t>
            </a:r>
            <a:r>
              <a:rPr lang="en-IN" dirty="0" smtClean="0">
                <a:solidFill>
                  <a:srgbClr val="FF0000"/>
                </a:solidFill>
              </a:rPr>
              <a:t>103,447,520 spam emails </a:t>
            </a:r>
            <a:r>
              <a:rPr lang="en-IN" dirty="0" smtClean="0"/>
              <a:t>sent.</a:t>
            </a:r>
          </a:p>
          <a:p>
            <a:pPr algn="just"/>
            <a:r>
              <a:rPr lang="en-IN" dirty="0" smtClean="0"/>
              <a:t>There are </a:t>
            </a:r>
            <a:r>
              <a:rPr lang="en-IN" dirty="0" smtClean="0">
                <a:solidFill>
                  <a:srgbClr val="FF0000"/>
                </a:solidFill>
              </a:rPr>
              <a:t>154,200</a:t>
            </a:r>
            <a:r>
              <a:rPr lang="en-IN" dirty="0" smtClean="0"/>
              <a:t> calls on Skype.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7" descr="18-domo-data-never-sleeps-6.png"/>
          <p:cNvPicPr>
            <a:picLocks noGrp="1" noChangeAspect="1"/>
          </p:cNvPicPr>
          <p:nvPr>
            <p:ph idx="1"/>
          </p:nvPr>
        </p:nvPicPr>
        <p:blipFill>
          <a:blip r:embed="rId2"/>
          <a:stretch>
            <a:fillRect/>
          </a:stretch>
        </p:blipFill>
        <p:spPr>
          <a:xfrm>
            <a:off x="1214414" y="285731"/>
            <a:ext cx="6715172" cy="6395359"/>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2"/>
            <a:ext cx="8686800" cy="1185851"/>
          </a:xfrm>
        </p:spPr>
        <p:txBody>
          <a:bodyPr>
            <a:normAutofit fontScale="90000"/>
          </a:bodyPr>
          <a:lstStyle/>
          <a:p>
            <a:pPr algn="ctr"/>
            <a:r>
              <a:rPr lang="en-IN" sz="4400" b="1" dirty="0" smtClean="0">
                <a:solidFill>
                  <a:srgbClr val="0070C0"/>
                </a:solidFill>
              </a:rPr>
              <a:t/>
            </a:r>
            <a:br>
              <a:rPr lang="en-IN" sz="4400" b="1" dirty="0" smtClean="0">
                <a:solidFill>
                  <a:srgbClr val="0070C0"/>
                </a:solidFill>
              </a:rPr>
            </a:br>
            <a:r>
              <a:rPr lang="en-IN" sz="4400" b="1" dirty="0" smtClean="0">
                <a:solidFill>
                  <a:srgbClr val="0070C0"/>
                </a:solidFill>
              </a:rPr>
              <a:t>Future Predictions</a:t>
            </a:r>
            <a:br>
              <a:rPr lang="en-IN" sz="4400" b="1" dirty="0" smtClean="0">
                <a:solidFill>
                  <a:srgbClr val="0070C0"/>
                </a:solidFill>
              </a:rPr>
            </a:br>
            <a:r>
              <a:rPr lang="en-IN" dirty="0" smtClean="0"/>
              <a:t/>
            </a:r>
            <a:br>
              <a:rPr lang="en-IN" dirty="0" smtClean="0"/>
            </a:br>
            <a:r>
              <a:rPr lang="en-IN" b="1" dirty="0" smtClean="0"/>
              <a:t/>
            </a:r>
            <a:br>
              <a:rPr lang="en-IN" b="1" dirty="0" smtClean="0"/>
            </a:br>
            <a:endParaRPr lang="en-IN" dirty="0"/>
          </a:p>
        </p:txBody>
      </p:sp>
      <p:sp>
        <p:nvSpPr>
          <p:cNvPr id="3" name="Content Placeholder 2"/>
          <p:cNvSpPr>
            <a:spLocks noGrp="1"/>
          </p:cNvSpPr>
          <p:nvPr>
            <p:ph idx="1"/>
          </p:nvPr>
        </p:nvSpPr>
        <p:spPr>
          <a:xfrm>
            <a:off x="304800" y="1500175"/>
            <a:ext cx="8686800" cy="4857784"/>
          </a:xfrm>
        </p:spPr>
        <p:txBody>
          <a:bodyPr>
            <a:normAutofit/>
          </a:bodyPr>
          <a:lstStyle/>
          <a:p>
            <a:pPr algn="ctr">
              <a:buNone/>
            </a:pPr>
            <a:r>
              <a:rPr lang="en-IN" dirty="0" smtClean="0"/>
              <a:t>By the year </a:t>
            </a:r>
            <a:r>
              <a:rPr lang="en-IN" dirty="0" smtClean="0">
                <a:solidFill>
                  <a:srgbClr val="FF0000"/>
                </a:solidFill>
              </a:rPr>
              <a:t>2020</a:t>
            </a:r>
            <a:r>
              <a:rPr lang="en-IN" dirty="0" smtClean="0"/>
              <a:t> (not as far away as it sounds):</a:t>
            </a:r>
          </a:p>
          <a:p>
            <a:r>
              <a:rPr lang="en-IN" dirty="0" smtClean="0">
                <a:solidFill>
                  <a:srgbClr val="FF0000"/>
                </a:solidFill>
              </a:rPr>
              <a:t>1.7 megabytes </a:t>
            </a:r>
            <a:r>
              <a:rPr lang="en-IN" dirty="0" smtClean="0"/>
              <a:t>of new information will be created </a:t>
            </a:r>
            <a:r>
              <a:rPr lang="en-IN" dirty="0" smtClean="0">
                <a:solidFill>
                  <a:srgbClr val="FF0000"/>
                </a:solidFill>
              </a:rPr>
              <a:t>every second, per person</a:t>
            </a:r>
            <a:r>
              <a:rPr lang="en-IN" dirty="0" smtClean="0"/>
              <a:t>.</a:t>
            </a:r>
          </a:p>
          <a:p>
            <a:r>
              <a:rPr lang="en-IN" dirty="0" smtClean="0"/>
              <a:t>Around 1/3 of all data will be processed through the cloud.</a:t>
            </a:r>
          </a:p>
          <a:p>
            <a:endParaRPr lang="en-IN" dirty="0" smtClean="0"/>
          </a:p>
          <a:p>
            <a:r>
              <a:rPr lang="en-IN" dirty="0" smtClean="0">
                <a:solidFill>
                  <a:srgbClr val="FF0000"/>
                </a:solidFill>
              </a:rPr>
              <a:t>Today, less than 0.5% of available data is actually being analyzed.</a:t>
            </a:r>
          </a:p>
          <a:p>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slide(fromBottom)">
                                      <p:cBhvr>
                                        <p:cTn id="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a:ln>
            <a:solidFill>
              <a:schemeClr val="tx1"/>
            </a:solidFill>
          </a:ln>
        </p:spPr>
        <p:txBody>
          <a:bodyPr>
            <a:normAutofit/>
          </a:bodyPr>
          <a:lstStyle/>
          <a:p>
            <a:pPr algn="ctr"/>
            <a:r>
              <a:rPr lang="en-IN" sz="4000" dirty="0" smtClean="0">
                <a:solidFill>
                  <a:srgbClr val="0070C0"/>
                </a:solidFill>
              </a:rPr>
              <a:t>Sources of Data</a:t>
            </a:r>
            <a:endParaRPr lang="en-IN" sz="4000" dirty="0">
              <a:solidFill>
                <a:srgbClr val="0070C0"/>
              </a:solidFill>
            </a:endParaRPr>
          </a:p>
        </p:txBody>
      </p:sp>
      <p:sp>
        <p:nvSpPr>
          <p:cNvPr id="3" name="Content Placeholder 2"/>
          <p:cNvSpPr>
            <a:spLocks noGrp="1"/>
          </p:cNvSpPr>
          <p:nvPr>
            <p:ph idx="1"/>
          </p:nvPr>
        </p:nvSpPr>
        <p:spPr>
          <a:xfrm>
            <a:off x="457200" y="1428737"/>
            <a:ext cx="8229600" cy="5000660"/>
          </a:xfrm>
          <a:ln>
            <a:solidFill>
              <a:schemeClr val="tx1"/>
            </a:solidFill>
          </a:ln>
        </p:spPr>
        <p:txBody>
          <a:bodyPr>
            <a:normAutofit/>
          </a:bodyPr>
          <a:lstStyle/>
          <a:p>
            <a:pPr>
              <a:buNone/>
            </a:pPr>
            <a:r>
              <a:rPr lang="en-IN" dirty="0" smtClean="0"/>
              <a:t>Data is obtained primarily from two sources :</a:t>
            </a:r>
          </a:p>
          <a:p>
            <a:r>
              <a:rPr lang="en-IN" dirty="0" smtClean="0"/>
              <a:t>Internal Sources :</a:t>
            </a:r>
          </a:p>
          <a:p>
            <a:pPr lvl="1" algn="just">
              <a:buNone/>
            </a:pPr>
            <a:r>
              <a:rPr lang="en-IN" dirty="0" smtClean="0"/>
              <a:t>	</a:t>
            </a:r>
            <a:r>
              <a:rPr lang="en-IN" sz="2600" dirty="0" smtClean="0"/>
              <a:t>Internal data is the information that the business already has on hand, has control of and currently owns, including details contained within the company’s own computer systems and cloud environments.</a:t>
            </a:r>
          </a:p>
          <a:p>
            <a:r>
              <a:rPr lang="en-IN" dirty="0" smtClean="0"/>
              <a:t>External Sources:</a:t>
            </a:r>
          </a:p>
          <a:p>
            <a:pPr algn="just">
              <a:buNone/>
            </a:pPr>
            <a:r>
              <a:rPr lang="en-IN" dirty="0" smtClean="0"/>
              <a:t>	</a:t>
            </a:r>
            <a:r>
              <a:rPr lang="en-IN" sz="2600" dirty="0"/>
              <a:t>External data is information that is not currently owned by the company, and can include unstructured, public data as well as information gathered by other organizations.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1321</TotalTime>
  <Words>2536</Words>
  <Application>Microsoft Office PowerPoint</Application>
  <PresentationFormat>On-screen Show (4:3)</PresentationFormat>
  <Paragraphs>296</Paragraphs>
  <Slides>48</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Franklin Gothic Book</vt:lpstr>
      <vt:lpstr>Perpetua</vt:lpstr>
      <vt:lpstr>Times New Roman</vt:lpstr>
      <vt:lpstr>Wingdings</vt:lpstr>
      <vt:lpstr>Wingdings 2</vt:lpstr>
      <vt:lpstr>Trek</vt:lpstr>
      <vt:lpstr>PowerPoint Presentation</vt:lpstr>
      <vt:lpstr> How Much Data Do We Create  Every Day? </vt:lpstr>
      <vt:lpstr>How Much Data Do We Create  Every Day?</vt:lpstr>
      <vt:lpstr>PowerPoint Presentation</vt:lpstr>
      <vt:lpstr>PowerPoint Presentation</vt:lpstr>
      <vt:lpstr>PowerPoint Presentation</vt:lpstr>
      <vt:lpstr>PowerPoint Presentation</vt:lpstr>
      <vt:lpstr> Future Predictions   </vt:lpstr>
      <vt:lpstr>Sources of Data</vt:lpstr>
      <vt:lpstr>Types of Data</vt:lpstr>
      <vt:lpstr>Structured data  </vt:lpstr>
      <vt:lpstr>Structured Data....</vt:lpstr>
      <vt:lpstr>An 'Employee' Table In A Database Is An Example Of Structured Data</vt:lpstr>
      <vt:lpstr>Unstructured data</vt:lpstr>
      <vt:lpstr>  Example Of Un-structured Data   </vt:lpstr>
      <vt:lpstr>SEMI-structured data</vt:lpstr>
      <vt:lpstr> Example Of Semi-structured Data  </vt:lpstr>
      <vt:lpstr>CHARACERISTICS OF BIG DATA </vt:lpstr>
      <vt:lpstr>VOLUME </vt:lpstr>
      <vt:lpstr>PowerPoint Presentation</vt:lpstr>
      <vt:lpstr>VELOCITY .</vt:lpstr>
      <vt:lpstr>Variety.</vt:lpstr>
      <vt:lpstr>Veracity</vt:lpstr>
      <vt:lpstr>CHARACERISTICS OF BIG DATA </vt:lpstr>
      <vt:lpstr>Review.....</vt:lpstr>
      <vt:lpstr>PowerPoint Presentation</vt:lpstr>
      <vt:lpstr>PowerPoint Presentation</vt:lpstr>
      <vt:lpstr>Big Data analytics (BDA)</vt:lpstr>
      <vt:lpstr>IS DATA ANALYTICS ANYTHING NEW ?</vt:lpstr>
      <vt:lpstr>TYPES OF BDA</vt:lpstr>
      <vt:lpstr>Descriptive analytics </vt:lpstr>
      <vt:lpstr>Diagnostic analytics:</vt:lpstr>
      <vt:lpstr>Predictive analytics</vt:lpstr>
      <vt:lpstr>Prescriptive analytics</vt:lpstr>
      <vt:lpstr> 4 types of data analytics to improve decision-making </vt:lpstr>
      <vt:lpstr>Summary</vt:lpstr>
      <vt:lpstr>CAREERS IN BIG DATA</vt:lpstr>
      <vt:lpstr> TOP BIG DATA PROFILES </vt:lpstr>
      <vt:lpstr>skills essential FOR a Big Data job</vt:lpstr>
      <vt:lpstr>ROLE OF DIFFERENT JOB TITLES</vt:lpstr>
      <vt:lpstr>1) BIG DATA ANALYST</vt:lpstr>
      <vt:lpstr>2) BIG DATA SCIENTIST</vt:lpstr>
      <vt:lpstr>3) BIG DATA DEVELOPER</vt:lpstr>
      <vt:lpstr>4) BIG DATA ADMINISTRATOR</vt:lpstr>
      <vt:lpstr>5) BIG DATA ENGINEER</vt:lpstr>
      <vt:lpstr>BIG DATA....BIG BUCKS !!</vt:lpstr>
      <vt:lpstr>FUTURE OF BIG DATA</vt:lpstr>
      <vt:lpstr>Data Science vs. Big Data vs. Data Analytics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Much Data Do We Create  Every Day?</dc:title>
  <dc:creator>padma</dc:creator>
  <cp:lastModifiedBy>admin</cp:lastModifiedBy>
  <cp:revision>100</cp:revision>
  <dcterms:created xsi:type="dcterms:W3CDTF">2018-08-23T14:25:43Z</dcterms:created>
  <dcterms:modified xsi:type="dcterms:W3CDTF">2020-09-16T06:20:51Z</dcterms:modified>
</cp:coreProperties>
</file>