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7"/>
  </p:notesMasterIdLst>
  <p:sldIdLst>
    <p:sldId id="301" r:id="rId2"/>
    <p:sldId id="257" r:id="rId3"/>
    <p:sldId id="256" r:id="rId4"/>
    <p:sldId id="315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259" r:id="rId19"/>
    <p:sldId id="260" r:id="rId20"/>
    <p:sldId id="261" r:id="rId21"/>
    <p:sldId id="316" r:id="rId22"/>
    <p:sldId id="317" r:id="rId23"/>
    <p:sldId id="262" r:id="rId24"/>
    <p:sldId id="263" r:id="rId25"/>
    <p:sldId id="264" r:id="rId26"/>
    <p:sldId id="265" r:id="rId27"/>
    <p:sldId id="266" r:id="rId28"/>
    <p:sldId id="267" r:id="rId29"/>
    <p:sldId id="318" r:id="rId30"/>
    <p:sldId id="319" r:id="rId31"/>
    <p:sldId id="320" r:id="rId32"/>
    <p:sldId id="321" r:id="rId33"/>
    <p:sldId id="322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27167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apital_expenditure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df2db7c9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df2db7c9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2db7c9_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f2db7c9_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2db7c9_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f2db7c9_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2db7c9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f2db7c9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2db7c9_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f2db7c9_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f2db7c9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f2db7c9_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f2db7c9_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f2db7c9_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f2db7c9_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f2db7c9_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f2db7c9_0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f2db7c9_0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0c80817_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0c80817_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0c80817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0c80817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0c80817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0c80817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0c80817_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0c80817_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0c80817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0c80817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0c80817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0c80817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0c80817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0c80817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0c80817_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0c80817_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101df34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101df34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101df34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101df34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101df34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101df34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101df34_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101df34_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df2db7c9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df2db7c9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101df34_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101df34_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f4c7da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f4c7da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f4c7da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f4c7da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f4c7da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f4c7da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f4c7da2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f4c7da2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f4c7da2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f4c7da2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f4c7da2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f4c7da2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f4c7da2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f4c7da2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f4c7da2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f4c7da2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f4c7da2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f4c7da2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Cloud computing is a model for enabling convenient, on-demand network access to a shared pool of configurable computing resources (e.g., networks, servers, storage, applications, and services) that can be rapidly provisioned and released with minimal management effort or service provider interaction.</a:t>
            </a:r>
          </a:p>
          <a:p>
            <a:pPr eaLnBrk="1" hangingPunct="1"/>
            <a:r>
              <a:rPr lang="en-US" smtClean="0"/>
              <a:t>cloud computing customers do not own the physical infrastructure.</a:t>
            </a:r>
          </a:p>
          <a:p>
            <a:pPr eaLnBrk="1" hangingPunct="1"/>
            <a:r>
              <a:rPr lang="en-US" smtClean="0"/>
              <a:t>Cloud computing users avoid </a:t>
            </a:r>
            <a:r>
              <a:rPr lang="en-US" smtClean="0">
                <a:hlinkClick r:id="rId3" action="ppaction://hlinkfile" tooltip="Capital expenditure"/>
              </a:rPr>
              <a:t>capital expenditure</a:t>
            </a:r>
            <a:r>
              <a:rPr lang="en-US" smtClean="0"/>
              <a:t> (CapEx) on hardware, software, and services when they pay a provider only for what they use.</a:t>
            </a:r>
          </a:p>
          <a:p>
            <a:pPr eaLnBrk="1" hangingPunct="1"/>
            <a:r>
              <a:rPr lang="en-US" smtClean="0"/>
              <a:t>Low shared infrastructure and costs, low management overhead, and immediate access to a broad range of applications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429FB6-C674-44C4-839D-251C8016C319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101df34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101df34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101df34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101df34_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101df34_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c101df34_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101df34_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101df34_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f2db7c9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f2db7c9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101df34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c101df34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c101df34_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c101df34_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101df34_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101df34_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489cf1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f489cf1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2db7c9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f2db7c9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2db7c9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f2db7c9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E238ABD-1E61-498F-86C0-6F31E504D1F5}" type="datetime1">
              <a:rPr lang="en-US"/>
              <a:pPr>
                <a:defRPr/>
              </a:pPr>
              <a:t>9/10/2020</a:t>
            </a:fld>
            <a:endParaRPr lang="en-IN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82CDC1F-A59A-48CC-93DC-F5CEA3DE0C0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6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wmf"/><Relationship Id="rId12" Type="http://schemas.openxmlformats.org/officeDocument/2006/relationships/image" Target="../media/image25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11" Type="http://schemas.openxmlformats.org/officeDocument/2006/relationships/image" Target="../media/image24.png"/><Relationship Id="rId5" Type="http://schemas.openxmlformats.org/officeDocument/2006/relationships/image" Target="../media/image18.wmf"/><Relationship Id="rId10" Type="http://schemas.openxmlformats.org/officeDocument/2006/relationships/image" Target="../media/image23.png"/><Relationship Id="rId4" Type="http://schemas.openxmlformats.org/officeDocument/2006/relationships/image" Target="../media/image17.wmf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gif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3" Type="http://schemas.openxmlformats.org/officeDocument/2006/relationships/image" Target="../media/image50.jpg"/><Relationship Id="rId7" Type="http://schemas.openxmlformats.org/officeDocument/2006/relationships/image" Target="../media/image5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7" Type="http://schemas.openxmlformats.org/officeDocument/2006/relationships/image" Target="../media/image7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g"/><Relationship Id="rId5" Type="http://schemas.openxmlformats.org/officeDocument/2006/relationships/image" Target="../media/image70.jpg"/><Relationship Id="rId4" Type="http://schemas.openxmlformats.org/officeDocument/2006/relationships/image" Target="../media/image6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jpg"/><Relationship Id="rId4" Type="http://schemas.openxmlformats.org/officeDocument/2006/relationships/image" Target="../media/image7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g"/><Relationship Id="rId5" Type="http://schemas.openxmlformats.org/officeDocument/2006/relationships/image" Target="../media/image81.jpg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jpg"/><Relationship Id="rId4" Type="http://schemas.openxmlformats.org/officeDocument/2006/relationships/image" Target="../media/image87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jpg"/><Relationship Id="rId4" Type="http://schemas.openxmlformats.org/officeDocument/2006/relationships/image" Target="../media/image92.jp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jpg"/><Relationship Id="rId3" Type="http://schemas.openxmlformats.org/officeDocument/2006/relationships/image" Target="../media/image94.jpg"/><Relationship Id="rId7" Type="http://schemas.openxmlformats.org/officeDocument/2006/relationships/image" Target="../media/image9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jpg"/><Relationship Id="rId5" Type="http://schemas.openxmlformats.org/officeDocument/2006/relationships/image" Target="../media/image96.gif"/><Relationship Id="rId4" Type="http://schemas.openxmlformats.org/officeDocument/2006/relationships/image" Target="../media/image95.jpg"/><Relationship Id="rId9" Type="http://schemas.openxmlformats.org/officeDocument/2006/relationships/image" Target="../media/image100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jpg"/><Relationship Id="rId3" Type="http://schemas.openxmlformats.org/officeDocument/2006/relationships/image" Target="../media/image103.jpg"/><Relationship Id="rId7" Type="http://schemas.openxmlformats.org/officeDocument/2006/relationships/image" Target="../media/image10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jpg"/><Relationship Id="rId5" Type="http://schemas.openxmlformats.org/officeDocument/2006/relationships/image" Target="../media/image105.jpg"/><Relationship Id="rId4" Type="http://schemas.openxmlformats.org/officeDocument/2006/relationships/image" Target="../media/image104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jpg"/><Relationship Id="rId5" Type="http://schemas.openxmlformats.org/officeDocument/2006/relationships/image" Target="../media/image113.jpg"/><Relationship Id="rId4" Type="http://schemas.openxmlformats.org/officeDocument/2006/relationships/image" Target="../media/image112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jpg"/><Relationship Id="rId4" Type="http://schemas.openxmlformats.org/officeDocument/2006/relationships/image" Target="../media/image116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g"/><Relationship Id="rId7" Type="http://schemas.openxmlformats.org/officeDocument/2006/relationships/image" Target="../media/image12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jpg"/><Relationship Id="rId5" Type="http://schemas.openxmlformats.org/officeDocument/2006/relationships/image" Target="../media/image120.jpg"/><Relationship Id="rId4" Type="http://schemas.openxmlformats.org/officeDocument/2006/relationships/image" Target="../media/image119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jpg"/><Relationship Id="rId5" Type="http://schemas.openxmlformats.org/officeDocument/2006/relationships/image" Target="../media/image125.jpg"/><Relationship Id="rId4" Type="http://schemas.openxmlformats.org/officeDocument/2006/relationships/image" Target="../media/image124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g"/><Relationship Id="rId7" Type="http://schemas.openxmlformats.org/officeDocument/2006/relationships/image" Target="../media/image13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jpg"/><Relationship Id="rId5" Type="http://schemas.openxmlformats.org/officeDocument/2006/relationships/image" Target="../media/image129.jpg"/><Relationship Id="rId4" Type="http://schemas.openxmlformats.org/officeDocument/2006/relationships/image" Target="../media/image128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jpg"/><Relationship Id="rId4" Type="http://schemas.openxmlformats.org/officeDocument/2006/relationships/image" Target="../media/image133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jpg"/><Relationship Id="rId4" Type="http://schemas.openxmlformats.org/officeDocument/2006/relationships/image" Target="../media/image136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jpg"/><Relationship Id="rId5" Type="http://schemas.openxmlformats.org/officeDocument/2006/relationships/image" Target="../media/image140.jpg"/><Relationship Id="rId4" Type="http://schemas.openxmlformats.org/officeDocument/2006/relationships/image" Target="../media/image139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jpg"/><Relationship Id="rId4" Type="http://schemas.openxmlformats.org/officeDocument/2006/relationships/image" Target="../media/image143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jpg"/><Relationship Id="rId4" Type="http://schemas.openxmlformats.org/officeDocument/2006/relationships/image" Target="../media/image14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1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computing4postgraduates.blogspot.in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CLOUD COMPUTING              UNIT – I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3754760" cy="4967574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n-US" sz="2400" b="1" dirty="0"/>
              <a:t>Introduction</a:t>
            </a:r>
            <a:r>
              <a:rPr lang="en-US" sz="2400" b="1" dirty="0" smtClean="0"/>
              <a:t>:</a:t>
            </a:r>
          </a:p>
          <a:p>
            <a:pPr lvl="1" algn="just"/>
            <a:r>
              <a:rPr lang="en-US" dirty="0"/>
              <a:t>Business and IT perspective, </a:t>
            </a:r>
            <a:endParaRPr lang="en-US" dirty="0" smtClean="0"/>
          </a:p>
          <a:p>
            <a:pPr lvl="1" algn="just"/>
            <a:r>
              <a:rPr lang="en-US" dirty="0" smtClean="0"/>
              <a:t>Cloud </a:t>
            </a:r>
            <a:r>
              <a:rPr lang="en-US" dirty="0"/>
              <a:t>and virtualization, </a:t>
            </a:r>
            <a:endParaRPr lang="en-US" dirty="0" smtClean="0"/>
          </a:p>
          <a:p>
            <a:pPr lvl="1" algn="just"/>
            <a:r>
              <a:rPr lang="en-US" dirty="0" smtClean="0"/>
              <a:t>Cloud </a:t>
            </a:r>
            <a:r>
              <a:rPr lang="en-US" dirty="0"/>
              <a:t>services requirements</a:t>
            </a:r>
            <a:r>
              <a:rPr lang="en-US" dirty="0" smtClean="0"/>
              <a:t>,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cloud and dynamic infrastructure, </a:t>
            </a:r>
            <a:endParaRPr lang="en-US" dirty="0" smtClean="0"/>
          </a:p>
          <a:p>
            <a:pPr lvl="1" algn="just"/>
            <a:r>
              <a:rPr lang="en-US" dirty="0" smtClean="0"/>
              <a:t>cloud </a:t>
            </a:r>
            <a:r>
              <a:rPr lang="en-US" dirty="0"/>
              <a:t>computing characteristics, </a:t>
            </a:r>
            <a:endParaRPr lang="en-US" dirty="0" smtClean="0"/>
          </a:p>
          <a:p>
            <a:pPr lvl="1" algn="just"/>
            <a:r>
              <a:rPr lang="en-US" dirty="0" smtClean="0"/>
              <a:t>cloud </a:t>
            </a:r>
            <a:r>
              <a:rPr lang="en-US" dirty="0"/>
              <a:t>adoption.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716016" y="1650470"/>
            <a:ext cx="4104456" cy="49675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400" b="1" dirty="0"/>
              <a:t>Cloud Deployment models :</a:t>
            </a:r>
            <a:r>
              <a:rPr lang="en-US" sz="2400" dirty="0"/>
              <a:t> </a:t>
            </a:r>
            <a:endParaRPr lang="en-US" sz="2400" dirty="0" smtClean="0"/>
          </a:p>
          <a:p>
            <a:pPr lvl="1" algn="just"/>
            <a:r>
              <a:rPr lang="en-US" dirty="0" smtClean="0"/>
              <a:t>Cloud </a:t>
            </a:r>
            <a:r>
              <a:rPr lang="en-US" dirty="0"/>
              <a:t>characteristics, </a:t>
            </a:r>
            <a:endParaRPr lang="en-US" dirty="0" smtClean="0"/>
          </a:p>
          <a:p>
            <a:pPr lvl="1" algn="just"/>
            <a:r>
              <a:rPr lang="en-US" dirty="0" smtClean="0"/>
              <a:t>Measured </a:t>
            </a:r>
            <a:r>
              <a:rPr lang="en-US" dirty="0"/>
              <a:t>Service, </a:t>
            </a:r>
            <a:endParaRPr lang="en-US" dirty="0" smtClean="0"/>
          </a:p>
          <a:p>
            <a:pPr lvl="1" algn="just"/>
            <a:r>
              <a:rPr lang="en-US" dirty="0" smtClean="0"/>
              <a:t>Cloud </a:t>
            </a:r>
            <a:r>
              <a:rPr lang="en-US" dirty="0"/>
              <a:t>deployment models, </a:t>
            </a:r>
            <a:endParaRPr lang="en-US" dirty="0" smtClean="0"/>
          </a:p>
          <a:p>
            <a:pPr lvl="1" algn="just"/>
            <a:r>
              <a:rPr lang="en-US" dirty="0" smtClean="0"/>
              <a:t>security </a:t>
            </a:r>
            <a:r>
              <a:rPr lang="en-US" dirty="0"/>
              <a:t>in a public cloud, </a:t>
            </a:r>
            <a:endParaRPr lang="en-US" dirty="0" smtClean="0"/>
          </a:p>
          <a:p>
            <a:pPr lvl="1" algn="just"/>
            <a:r>
              <a:rPr lang="en-US" dirty="0" smtClean="0"/>
              <a:t>public </a:t>
            </a:r>
            <a:r>
              <a:rPr lang="en-US" dirty="0"/>
              <a:t>verses private clouds</a:t>
            </a:r>
            <a:r>
              <a:rPr lang="en-US" dirty="0" smtClean="0"/>
              <a:t>,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cloud infrastructure self-service.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00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88950"/>
            <a:ext cx="7467600" cy="4873625"/>
          </a:xfrm>
        </p:spPr>
        <p:txBody>
          <a:bodyPr/>
          <a:lstStyle/>
          <a:p>
            <a:pPr algn="just"/>
            <a:r>
              <a:rPr lang="en-GB" smtClean="0"/>
              <a:t>Traditionally, software has been written for </a:t>
            </a:r>
            <a:r>
              <a:rPr lang="en-GB" b="1" i="1" smtClean="0"/>
              <a:t>serial</a:t>
            </a:r>
            <a:r>
              <a:rPr lang="en-GB" smtClean="0"/>
              <a:t> computation: </a:t>
            </a:r>
            <a:endParaRPr lang="fr-FR" smtClean="0"/>
          </a:p>
          <a:p>
            <a:pPr lvl="1" algn="just"/>
            <a:r>
              <a:rPr lang="en-GB" smtClean="0"/>
              <a:t>To be run on a single computer having a single Central Processing Unit (CPU); </a:t>
            </a:r>
            <a:endParaRPr lang="fr-FR" smtClean="0"/>
          </a:p>
          <a:p>
            <a:pPr lvl="1" algn="just"/>
            <a:r>
              <a:rPr lang="en-GB" smtClean="0"/>
              <a:t>A problem is broken into a discrete series of instructions. </a:t>
            </a:r>
            <a:endParaRPr lang="fr-FR" smtClean="0"/>
          </a:p>
          <a:p>
            <a:pPr lvl="1" algn="just"/>
            <a:r>
              <a:rPr lang="en-GB" smtClean="0"/>
              <a:t>Instructions are executed one after another. </a:t>
            </a:r>
            <a:endParaRPr lang="fr-FR" smtClean="0"/>
          </a:p>
          <a:p>
            <a:pPr lvl="1" algn="just"/>
            <a:r>
              <a:rPr lang="en-GB" smtClean="0"/>
              <a:t>Only one instruction may execute at any moment in time. </a:t>
            </a:r>
            <a:endParaRPr lang="fr-FR" smtClean="0"/>
          </a:p>
          <a:p>
            <a:pPr algn="just"/>
            <a:endParaRPr lang="fr-FR" smtClean="0"/>
          </a:p>
          <a:p>
            <a:pPr algn="just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D77F71-C9A0-40DB-9848-DEC7E77E9BF8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  <p:pic>
        <p:nvPicPr>
          <p:cNvPr id="22532" name="Picture 4" descr="Serial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800475"/>
            <a:ext cx="5749925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4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57225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800" smtClean="0"/>
              <a:t>In the simplest sense, </a:t>
            </a:r>
            <a:r>
              <a:rPr lang="en-GB" sz="1800" b="1" i="1" smtClean="0"/>
              <a:t>parallel computing</a:t>
            </a:r>
            <a:r>
              <a:rPr lang="en-GB" sz="1800" smtClean="0"/>
              <a:t> is the simultaneous use of multiple compute resources to solve a computational problem. </a:t>
            </a:r>
            <a:endParaRPr lang="fr-FR" sz="1800" smtClean="0"/>
          </a:p>
          <a:p>
            <a:pPr lvl="1">
              <a:lnSpc>
                <a:spcPct val="90000"/>
              </a:lnSpc>
            </a:pPr>
            <a:r>
              <a:rPr lang="en-GB" sz="1600" smtClean="0"/>
              <a:t>To be run using multiple CPUs </a:t>
            </a:r>
            <a:endParaRPr lang="fr-FR" sz="1600" smtClean="0"/>
          </a:p>
          <a:p>
            <a:pPr lvl="1">
              <a:lnSpc>
                <a:spcPct val="90000"/>
              </a:lnSpc>
            </a:pPr>
            <a:r>
              <a:rPr lang="en-GB" sz="1600" smtClean="0"/>
              <a:t>A problem is broken into discrete parts that can be solved concurrently </a:t>
            </a:r>
            <a:endParaRPr lang="fr-FR" sz="1600" smtClean="0"/>
          </a:p>
          <a:p>
            <a:pPr lvl="1">
              <a:lnSpc>
                <a:spcPct val="90000"/>
              </a:lnSpc>
            </a:pPr>
            <a:r>
              <a:rPr lang="en-GB" sz="1600" smtClean="0"/>
              <a:t>Each part is further broken down to a series of instructions </a:t>
            </a:r>
            <a:endParaRPr lang="fr-FR" sz="1600" smtClean="0"/>
          </a:p>
          <a:p>
            <a:pPr>
              <a:lnSpc>
                <a:spcPct val="90000"/>
              </a:lnSpc>
            </a:pPr>
            <a:r>
              <a:rPr lang="en-GB" altLang="ja-JP" sz="1800" smtClean="0"/>
              <a:t>Instructions from each part execute simultaneously on different CPUs </a:t>
            </a:r>
            <a:endParaRPr lang="fr-FR" sz="1800" smtClean="0"/>
          </a:p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CC3737-EF89-48F8-B2FE-2B1CF789416C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  <p:pic>
        <p:nvPicPr>
          <p:cNvPr id="23556" name="Picture 4" descr="Parallel comput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284538"/>
            <a:ext cx="5781675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7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b="1" dirty="0" smtClean="0"/>
              <a:t>Distributed computing</a:t>
            </a:r>
            <a:endParaRPr lang="en-IN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29175" cy="4873625"/>
          </a:xfrm>
        </p:spPr>
        <p:txBody>
          <a:bodyPr/>
          <a:lstStyle/>
          <a:p>
            <a:pPr algn="just"/>
            <a:r>
              <a:rPr lang="en-IN" sz="2000" b="1" dirty="0" smtClean="0"/>
              <a:t>Distributed computing</a:t>
            </a:r>
            <a:r>
              <a:rPr lang="en-IN" sz="2000" dirty="0" smtClean="0"/>
              <a:t> is a field of </a:t>
            </a:r>
            <a:r>
              <a:rPr lang="en-IN" sz="2000" b="1" dirty="0" smtClean="0"/>
              <a:t>computer</a:t>
            </a:r>
            <a:r>
              <a:rPr lang="en-IN" sz="2000" dirty="0" smtClean="0"/>
              <a:t> science that studies </a:t>
            </a:r>
            <a:r>
              <a:rPr lang="en-IN" sz="2000" b="1" dirty="0" smtClean="0"/>
              <a:t>distributed</a:t>
            </a:r>
            <a:r>
              <a:rPr lang="en-IN" sz="2000" dirty="0" smtClean="0"/>
              <a:t> systems. </a:t>
            </a:r>
          </a:p>
          <a:p>
            <a:pPr algn="just"/>
            <a:r>
              <a:rPr lang="en-IN" sz="2000" dirty="0" smtClean="0"/>
              <a:t>A </a:t>
            </a:r>
            <a:r>
              <a:rPr lang="en-IN" sz="2000" b="1" dirty="0" smtClean="0"/>
              <a:t>distributed</a:t>
            </a:r>
            <a:r>
              <a:rPr lang="en-IN" sz="2000" dirty="0" smtClean="0"/>
              <a:t> system is a model in which components located on networked </a:t>
            </a:r>
            <a:r>
              <a:rPr lang="en-IN" sz="2000" b="1" dirty="0" smtClean="0"/>
              <a:t>computers</a:t>
            </a:r>
            <a:r>
              <a:rPr lang="en-IN" sz="2000" dirty="0" smtClean="0"/>
              <a:t> communicate and coordinate their actions by passing messages. </a:t>
            </a:r>
          </a:p>
          <a:p>
            <a:pPr algn="just"/>
            <a:r>
              <a:rPr lang="en-IN" sz="2000" dirty="0" smtClean="0"/>
              <a:t>The components interact with each other in order to achieve a common goal.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45AB60-9082-48E7-9573-CF550D8596B5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  <p:pic>
        <p:nvPicPr>
          <p:cNvPr id="25605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1428750"/>
            <a:ext cx="28575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1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D09423-2AC9-4E42-A833-90F71A7AD754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  <p:grpSp>
        <p:nvGrpSpPr>
          <p:cNvPr id="27653" name="Group 3"/>
          <p:cNvGrpSpPr>
            <a:grpSpLocks/>
          </p:cNvGrpSpPr>
          <p:nvPr/>
        </p:nvGrpSpPr>
        <p:grpSpPr bwMode="auto">
          <a:xfrm>
            <a:off x="457200" y="1219200"/>
            <a:ext cx="7208838" cy="4684713"/>
            <a:chOff x="949" y="1071"/>
            <a:chExt cx="3739" cy="2740"/>
          </a:xfrm>
        </p:grpSpPr>
        <p:grpSp>
          <p:nvGrpSpPr>
            <p:cNvPr id="27654" name="Group 48"/>
            <p:cNvGrpSpPr>
              <a:grpSpLocks/>
            </p:cNvGrpSpPr>
            <p:nvPr/>
          </p:nvGrpSpPr>
          <p:grpSpPr bwMode="auto">
            <a:xfrm>
              <a:off x="1674" y="1351"/>
              <a:ext cx="3014" cy="905"/>
              <a:chOff x="1655" y="1397"/>
              <a:chExt cx="3014" cy="905"/>
            </a:xfrm>
          </p:grpSpPr>
          <p:sp>
            <p:nvSpPr>
              <p:cNvPr id="27699" name="Freeform 35"/>
              <p:cNvSpPr>
                <a:spLocks/>
              </p:cNvSpPr>
              <p:nvPr/>
            </p:nvSpPr>
            <p:spPr bwMode="auto">
              <a:xfrm>
                <a:off x="1746" y="1525"/>
                <a:ext cx="665" cy="199"/>
              </a:xfrm>
              <a:custGeom>
                <a:avLst/>
                <a:gdLst>
                  <a:gd name="T0" fmla="*/ 0 w 912"/>
                  <a:gd name="T1" fmla="*/ 1 h 288"/>
                  <a:gd name="T2" fmla="*/ 1 w 912"/>
                  <a:gd name="T3" fmla="*/ 0 h 288"/>
                  <a:gd name="T4" fmla="*/ 0 60000 65536"/>
                  <a:gd name="T5" fmla="*/ 0 60000 65536"/>
                  <a:gd name="T6" fmla="*/ 0 w 912"/>
                  <a:gd name="T7" fmla="*/ 0 h 288"/>
                  <a:gd name="T8" fmla="*/ 912 w 912"/>
                  <a:gd name="T9" fmla="*/ 288 h 28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12" h="288">
                    <a:moveTo>
                      <a:pt x="0" y="288"/>
                    </a:moveTo>
                    <a:cubicBezTo>
                      <a:pt x="352" y="144"/>
                      <a:pt x="704" y="0"/>
                      <a:pt x="912" y="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prstDash val="sysDot"/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0" name="Freeform 36"/>
              <p:cNvSpPr>
                <a:spLocks/>
              </p:cNvSpPr>
              <p:nvPr/>
            </p:nvSpPr>
            <p:spPr bwMode="auto">
              <a:xfrm>
                <a:off x="3110" y="1481"/>
                <a:ext cx="490" cy="44"/>
              </a:xfrm>
              <a:custGeom>
                <a:avLst/>
                <a:gdLst>
                  <a:gd name="T0" fmla="*/ 0 w 672"/>
                  <a:gd name="T1" fmla="*/ 1 h 64"/>
                  <a:gd name="T2" fmla="*/ 1 w 672"/>
                  <a:gd name="T3" fmla="*/ 1 h 64"/>
                  <a:gd name="T4" fmla="*/ 0 60000 65536"/>
                  <a:gd name="T5" fmla="*/ 0 60000 65536"/>
                  <a:gd name="T6" fmla="*/ 0 w 672"/>
                  <a:gd name="T7" fmla="*/ 0 h 64"/>
                  <a:gd name="T8" fmla="*/ 672 w 672"/>
                  <a:gd name="T9" fmla="*/ 64 h 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2" h="64">
                    <a:moveTo>
                      <a:pt x="0" y="16"/>
                    </a:moveTo>
                    <a:cubicBezTo>
                      <a:pt x="284" y="8"/>
                      <a:pt x="568" y="0"/>
                      <a:pt x="672" y="64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prstDash val="sysDot"/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1" name="Freeform 37"/>
              <p:cNvSpPr>
                <a:spLocks/>
              </p:cNvSpPr>
              <p:nvPr/>
            </p:nvSpPr>
            <p:spPr bwMode="auto">
              <a:xfrm>
                <a:off x="3969" y="1640"/>
                <a:ext cx="280" cy="662"/>
              </a:xfrm>
              <a:custGeom>
                <a:avLst/>
                <a:gdLst>
                  <a:gd name="T0" fmla="*/ 0 w 384"/>
                  <a:gd name="T1" fmla="*/ 0 h 960"/>
                  <a:gd name="T2" fmla="*/ 1 w 384"/>
                  <a:gd name="T3" fmla="*/ 1 h 960"/>
                  <a:gd name="T4" fmla="*/ 0 60000 65536"/>
                  <a:gd name="T5" fmla="*/ 0 60000 65536"/>
                  <a:gd name="T6" fmla="*/ 0 w 384"/>
                  <a:gd name="T7" fmla="*/ 0 h 960"/>
                  <a:gd name="T8" fmla="*/ 384 w 384"/>
                  <a:gd name="T9" fmla="*/ 960 h 9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4" h="960">
                    <a:moveTo>
                      <a:pt x="0" y="0"/>
                    </a:moveTo>
                    <a:cubicBezTo>
                      <a:pt x="192" y="368"/>
                      <a:pt x="384" y="736"/>
                      <a:pt x="384" y="96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prstDash val="sysDot"/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2" name="Text Box 38"/>
              <p:cNvSpPr txBox="1">
                <a:spLocks noChangeArrowheads="1"/>
              </p:cNvSpPr>
              <p:nvPr/>
            </p:nvSpPr>
            <p:spPr bwMode="auto">
              <a:xfrm>
                <a:off x="1655" y="1397"/>
                <a:ext cx="562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ko-KR" sz="1200" b="1">
                    <a:solidFill>
                      <a:schemeClr val="hlink"/>
                    </a:solidFill>
                    <a:ea typeface="굴림" pitchFamily="34" charset="-127"/>
                  </a:rPr>
                  <a:t>Cooperation</a:t>
                </a:r>
              </a:p>
            </p:txBody>
          </p:sp>
          <p:sp>
            <p:nvSpPr>
              <p:cNvPr id="27703" name="Text Box 39"/>
              <p:cNvSpPr txBox="1">
                <a:spLocks noChangeArrowheads="1"/>
              </p:cNvSpPr>
              <p:nvPr/>
            </p:nvSpPr>
            <p:spPr bwMode="auto">
              <a:xfrm>
                <a:off x="2971" y="1488"/>
                <a:ext cx="562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ko-KR" sz="1200" b="1">
                    <a:solidFill>
                      <a:schemeClr val="hlink"/>
                    </a:solidFill>
                    <a:ea typeface="굴림" pitchFamily="34" charset="-127"/>
                  </a:rPr>
                  <a:t>Cooperation</a:t>
                </a:r>
              </a:p>
            </p:txBody>
          </p:sp>
          <p:sp>
            <p:nvSpPr>
              <p:cNvPr id="27704" name="Text Box 40"/>
              <p:cNvSpPr txBox="1">
                <a:spLocks noChangeArrowheads="1"/>
              </p:cNvSpPr>
              <p:nvPr/>
            </p:nvSpPr>
            <p:spPr bwMode="auto">
              <a:xfrm>
                <a:off x="4108" y="1765"/>
                <a:ext cx="561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ko-KR" sz="1200" b="1">
                    <a:solidFill>
                      <a:schemeClr val="hlink"/>
                    </a:solidFill>
                    <a:ea typeface="굴림" pitchFamily="34" charset="-127"/>
                  </a:rPr>
                  <a:t>Cooperation</a:t>
                </a:r>
              </a:p>
            </p:txBody>
          </p:sp>
        </p:grpSp>
        <p:sp>
          <p:nvSpPr>
            <p:cNvPr id="7" name="Cloud"/>
            <p:cNvSpPr>
              <a:spLocks noChangeAspect="1" noEditPoints="1" noChangeArrowheads="1"/>
            </p:cNvSpPr>
            <p:nvPr/>
          </p:nvSpPr>
          <p:spPr bwMode="auto">
            <a:xfrm>
              <a:off x="1953" y="1893"/>
              <a:ext cx="1679" cy="82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solidFill>
                    <a:schemeClr val="bg2"/>
                  </a:solidFill>
                  <a:latin typeface="+mn-lt"/>
                  <a:cs typeface="Arial" charset="0"/>
                </a:rPr>
                <a:t>Internet</a:t>
              </a:r>
            </a:p>
          </p:txBody>
        </p:sp>
        <p:grpSp>
          <p:nvGrpSpPr>
            <p:cNvPr id="27656" name="Group 5"/>
            <p:cNvGrpSpPr>
              <a:grpSpLocks/>
            </p:cNvGrpSpPr>
            <p:nvPr/>
          </p:nvGrpSpPr>
          <p:grpSpPr bwMode="auto">
            <a:xfrm>
              <a:off x="2897" y="3017"/>
              <a:ext cx="700" cy="628"/>
              <a:chOff x="2400" y="2880"/>
              <a:chExt cx="1152" cy="1104"/>
            </a:xfrm>
          </p:grpSpPr>
          <p:pic>
            <p:nvPicPr>
              <p:cNvPr id="27697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0" y="2880"/>
                <a:ext cx="1152" cy="1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98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" y="2922"/>
                <a:ext cx="672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657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" y="1662"/>
              <a:ext cx="48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8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" y="1265"/>
              <a:ext cx="33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9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" y="1265"/>
              <a:ext cx="35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0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" y="2290"/>
              <a:ext cx="38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661" name="Group 12"/>
            <p:cNvGrpSpPr>
              <a:grpSpLocks/>
            </p:cNvGrpSpPr>
            <p:nvPr/>
          </p:nvGrpSpPr>
          <p:grpSpPr bwMode="auto">
            <a:xfrm>
              <a:off x="1218" y="2918"/>
              <a:ext cx="805" cy="694"/>
              <a:chOff x="672" y="2832"/>
              <a:chExt cx="816" cy="816"/>
            </a:xfrm>
          </p:grpSpPr>
          <p:pic>
            <p:nvPicPr>
              <p:cNvPr id="27695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2832"/>
                <a:ext cx="816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96" name="Picture 1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2976"/>
                <a:ext cx="384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662" name="Freeform 15"/>
            <p:cNvSpPr>
              <a:spLocks/>
            </p:cNvSpPr>
            <p:nvPr/>
          </p:nvSpPr>
          <p:spPr bwMode="auto">
            <a:xfrm>
              <a:off x="1708" y="2687"/>
              <a:ext cx="1399" cy="330"/>
            </a:xfrm>
            <a:custGeom>
              <a:avLst/>
              <a:gdLst>
                <a:gd name="T0" fmla="*/ 0 w 1968"/>
                <a:gd name="T1" fmla="*/ 11317388 h 480"/>
                <a:gd name="T2" fmla="*/ 18072806 w 1968"/>
                <a:gd name="T3" fmla="*/ 0 h 480"/>
                <a:gd name="T4" fmla="*/ 18072806 w 1968"/>
                <a:gd name="T5" fmla="*/ 11317388 h 480"/>
                <a:gd name="T6" fmla="*/ 0 60000 65536"/>
                <a:gd name="T7" fmla="*/ 0 60000 65536"/>
                <a:gd name="T8" fmla="*/ 0 60000 65536"/>
                <a:gd name="T9" fmla="*/ 0 w 1968"/>
                <a:gd name="T10" fmla="*/ 0 h 480"/>
                <a:gd name="T11" fmla="*/ 1968 w 1968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480">
                  <a:moveTo>
                    <a:pt x="0" y="480"/>
                  </a:moveTo>
                  <a:cubicBezTo>
                    <a:pt x="340" y="240"/>
                    <a:pt x="680" y="0"/>
                    <a:pt x="1008" y="0"/>
                  </a:cubicBezTo>
                  <a:cubicBezTo>
                    <a:pt x="1336" y="0"/>
                    <a:pt x="1928" y="360"/>
                    <a:pt x="1968" y="480"/>
                  </a:cubicBezTo>
                </a:path>
              </a:pathLst>
            </a:custGeom>
            <a:noFill/>
            <a:ln w="15875">
              <a:solidFill>
                <a:srgbClr val="FF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63" name="Freeform 16"/>
            <p:cNvSpPr>
              <a:spLocks/>
            </p:cNvSpPr>
            <p:nvPr/>
          </p:nvSpPr>
          <p:spPr bwMode="auto">
            <a:xfrm>
              <a:off x="1533" y="1992"/>
              <a:ext cx="1644" cy="1025"/>
            </a:xfrm>
            <a:custGeom>
              <a:avLst/>
              <a:gdLst>
                <a:gd name="T0" fmla="*/ 25574370 w 2256"/>
                <a:gd name="T1" fmla="*/ 11631095 h 1488"/>
                <a:gd name="T2" fmla="*/ 25574370 w 2256"/>
                <a:gd name="T3" fmla="*/ 11631095 h 1488"/>
                <a:gd name="T4" fmla="*/ 25574370 w 2256"/>
                <a:gd name="T5" fmla="*/ 11631095 h 1488"/>
                <a:gd name="T6" fmla="*/ 0 w 2256"/>
                <a:gd name="T7" fmla="*/ 0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6"/>
                <a:gd name="T13" fmla="*/ 0 h 1488"/>
                <a:gd name="T14" fmla="*/ 2256 w 2256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6" h="1488">
                  <a:moveTo>
                    <a:pt x="2256" y="1488"/>
                  </a:moveTo>
                  <a:cubicBezTo>
                    <a:pt x="1956" y="1180"/>
                    <a:pt x="1656" y="872"/>
                    <a:pt x="1392" y="672"/>
                  </a:cubicBezTo>
                  <a:cubicBezTo>
                    <a:pt x="1128" y="472"/>
                    <a:pt x="904" y="400"/>
                    <a:pt x="672" y="288"/>
                  </a:cubicBezTo>
                  <a:cubicBezTo>
                    <a:pt x="440" y="176"/>
                    <a:pt x="24" y="48"/>
                    <a:pt x="0" y="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64" name="Freeform 17"/>
            <p:cNvSpPr>
              <a:spLocks/>
            </p:cNvSpPr>
            <p:nvPr/>
          </p:nvSpPr>
          <p:spPr bwMode="auto">
            <a:xfrm>
              <a:off x="2618" y="1662"/>
              <a:ext cx="594" cy="1355"/>
            </a:xfrm>
            <a:custGeom>
              <a:avLst/>
              <a:gdLst>
                <a:gd name="T0" fmla="*/ 25192794 w 816"/>
                <a:gd name="T1" fmla="*/ 11553850 h 1968"/>
                <a:gd name="T2" fmla="*/ 25192794 w 816"/>
                <a:gd name="T3" fmla="*/ 11553850 h 1968"/>
                <a:gd name="T4" fmla="*/ 25192794 w 816"/>
                <a:gd name="T5" fmla="*/ 11553850 h 1968"/>
                <a:gd name="T6" fmla="*/ 25192794 w 816"/>
                <a:gd name="T7" fmla="*/ 0 h 19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1968"/>
                <a:gd name="T14" fmla="*/ 816 w 816"/>
                <a:gd name="T15" fmla="*/ 1968 h 19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1968">
                  <a:moveTo>
                    <a:pt x="816" y="1968"/>
                  </a:moveTo>
                  <a:cubicBezTo>
                    <a:pt x="732" y="1808"/>
                    <a:pt x="648" y="1648"/>
                    <a:pt x="528" y="1392"/>
                  </a:cubicBezTo>
                  <a:cubicBezTo>
                    <a:pt x="408" y="1136"/>
                    <a:pt x="176" y="664"/>
                    <a:pt x="96" y="432"/>
                  </a:cubicBezTo>
                  <a:cubicBezTo>
                    <a:pt x="16" y="200"/>
                    <a:pt x="0" y="72"/>
                    <a:pt x="48" y="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65" name="Freeform 18"/>
            <p:cNvSpPr>
              <a:spLocks/>
            </p:cNvSpPr>
            <p:nvPr/>
          </p:nvSpPr>
          <p:spPr bwMode="auto">
            <a:xfrm>
              <a:off x="3124" y="1596"/>
              <a:ext cx="578" cy="1421"/>
            </a:xfrm>
            <a:custGeom>
              <a:avLst/>
              <a:gdLst>
                <a:gd name="T0" fmla="*/ 26107484 w 792"/>
                <a:gd name="T1" fmla="*/ 11542736 h 2064"/>
                <a:gd name="T2" fmla="*/ 26107484 w 792"/>
                <a:gd name="T3" fmla="*/ 11542736 h 2064"/>
                <a:gd name="T4" fmla="*/ 26107484 w 792"/>
                <a:gd name="T5" fmla="*/ 11542736 h 2064"/>
                <a:gd name="T6" fmla="*/ 26107484 w 792"/>
                <a:gd name="T7" fmla="*/ 0 h 20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2"/>
                <a:gd name="T13" fmla="*/ 0 h 2064"/>
                <a:gd name="T14" fmla="*/ 792 w 792"/>
                <a:gd name="T15" fmla="*/ 2064 h 20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2" h="2064">
                  <a:moveTo>
                    <a:pt x="168" y="2064"/>
                  </a:moveTo>
                  <a:cubicBezTo>
                    <a:pt x="84" y="1856"/>
                    <a:pt x="0" y="1648"/>
                    <a:pt x="24" y="1392"/>
                  </a:cubicBezTo>
                  <a:cubicBezTo>
                    <a:pt x="48" y="1136"/>
                    <a:pt x="184" y="760"/>
                    <a:pt x="312" y="528"/>
                  </a:cubicBezTo>
                  <a:cubicBezTo>
                    <a:pt x="440" y="296"/>
                    <a:pt x="704" y="32"/>
                    <a:pt x="792" y="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66" name="Freeform 19"/>
            <p:cNvSpPr>
              <a:spLocks/>
            </p:cNvSpPr>
            <p:nvPr/>
          </p:nvSpPr>
          <p:spPr bwMode="auto">
            <a:xfrm>
              <a:off x="3282" y="2361"/>
              <a:ext cx="770" cy="656"/>
            </a:xfrm>
            <a:custGeom>
              <a:avLst/>
              <a:gdLst>
                <a:gd name="T0" fmla="*/ 0 w 1056"/>
                <a:gd name="T1" fmla="*/ 11685966 h 952"/>
                <a:gd name="T2" fmla="*/ 25793069 w 1056"/>
                <a:gd name="T3" fmla="*/ 11685966 h 952"/>
                <a:gd name="T4" fmla="*/ 25793069 w 1056"/>
                <a:gd name="T5" fmla="*/ 11685966 h 952"/>
                <a:gd name="T6" fmla="*/ 25793069 w 1056"/>
                <a:gd name="T7" fmla="*/ 11685966 h 9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952"/>
                <a:gd name="T14" fmla="*/ 1056 w 1056"/>
                <a:gd name="T15" fmla="*/ 952 h 9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952">
                  <a:moveTo>
                    <a:pt x="0" y="952"/>
                  </a:moveTo>
                  <a:cubicBezTo>
                    <a:pt x="8" y="716"/>
                    <a:pt x="16" y="480"/>
                    <a:pt x="96" y="328"/>
                  </a:cubicBezTo>
                  <a:cubicBezTo>
                    <a:pt x="176" y="176"/>
                    <a:pt x="320" y="80"/>
                    <a:pt x="480" y="40"/>
                  </a:cubicBezTo>
                  <a:cubicBezTo>
                    <a:pt x="640" y="0"/>
                    <a:pt x="952" y="24"/>
                    <a:pt x="1056" y="88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pic>
          <p:nvPicPr>
            <p:cNvPr id="27667" name="Picture 2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" y="3249"/>
              <a:ext cx="31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8" name="Picture 2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" y="3017"/>
              <a:ext cx="31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9" name="Text Box 22"/>
            <p:cNvSpPr txBox="1">
              <a:spLocks noChangeArrowheads="1"/>
            </p:cNvSpPr>
            <p:nvPr/>
          </p:nvSpPr>
          <p:spPr bwMode="auto">
            <a:xfrm>
              <a:off x="3581" y="3447"/>
              <a:ext cx="60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ko-KR" sz="1400" b="1">
                  <a:ea typeface="굴림" pitchFamily="34" charset="-127"/>
                </a:rPr>
                <a:t>Large-scale</a:t>
              </a:r>
            </a:p>
            <a:p>
              <a:pPr eaLnBrk="1" hangingPunct="1"/>
              <a:r>
                <a:rPr lang="en-US" altLang="ko-KR" sz="1400" b="1">
                  <a:ea typeface="굴림" pitchFamily="34" charset="-127"/>
                </a:rPr>
                <a:t>Application</a:t>
              </a:r>
            </a:p>
          </p:txBody>
        </p:sp>
        <p:sp>
          <p:nvSpPr>
            <p:cNvPr id="27670" name="Text Box 23"/>
            <p:cNvSpPr txBox="1">
              <a:spLocks noChangeArrowheads="1"/>
            </p:cNvSpPr>
            <p:nvPr/>
          </p:nvSpPr>
          <p:spPr bwMode="auto">
            <a:xfrm>
              <a:off x="1721" y="3508"/>
              <a:ext cx="65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ko-KR" sz="1400" b="1">
                  <a:ea typeface="굴림" pitchFamily="34" charset="-127"/>
                </a:rPr>
                <a:t>Resource</a:t>
              </a:r>
            </a:p>
            <a:p>
              <a:pPr algn="ctr" eaLnBrk="1" hangingPunct="1"/>
              <a:r>
                <a:rPr lang="en-US" altLang="ko-KR" sz="1400" b="1">
                  <a:ea typeface="굴림" pitchFamily="34" charset="-127"/>
                </a:rPr>
                <a:t>Management</a:t>
              </a:r>
            </a:p>
          </p:txBody>
        </p:sp>
        <p:pic>
          <p:nvPicPr>
            <p:cNvPr id="27671" name="Picture 2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" y="1596"/>
              <a:ext cx="24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2" name="Picture 2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" y="1331"/>
              <a:ext cx="24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3" name="Picture 2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2" y="1365"/>
              <a:ext cx="24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4" name="Picture 2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6" y="2290"/>
              <a:ext cx="24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5" name="Freeform 28"/>
            <p:cNvSpPr>
              <a:spLocks/>
            </p:cNvSpPr>
            <p:nvPr/>
          </p:nvSpPr>
          <p:spPr bwMode="auto">
            <a:xfrm>
              <a:off x="1218" y="2025"/>
              <a:ext cx="280" cy="960"/>
            </a:xfrm>
            <a:custGeom>
              <a:avLst/>
              <a:gdLst>
                <a:gd name="T0" fmla="*/ 25793090 w 384"/>
                <a:gd name="T1" fmla="*/ 0 h 1392"/>
                <a:gd name="T2" fmla="*/ 25793090 w 384"/>
                <a:gd name="T3" fmla="*/ 11824300 h 1392"/>
                <a:gd name="T4" fmla="*/ 25793090 w 384"/>
                <a:gd name="T5" fmla="*/ 11824300 h 1392"/>
                <a:gd name="T6" fmla="*/ 0 60000 65536"/>
                <a:gd name="T7" fmla="*/ 0 60000 65536"/>
                <a:gd name="T8" fmla="*/ 0 60000 65536"/>
                <a:gd name="T9" fmla="*/ 0 w 384"/>
                <a:gd name="T10" fmla="*/ 0 h 1392"/>
                <a:gd name="T11" fmla="*/ 384 w 384"/>
                <a:gd name="T12" fmla="*/ 1392 h 1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392">
                  <a:moveTo>
                    <a:pt x="96" y="0"/>
                  </a:moveTo>
                  <a:cubicBezTo>
                    <a:pt x="48" y="244"/>
                    <a:pt x="0" y="488"/>
                    <a:pt x="48" y="720"/>
                  </a:cubicBezTo>
                  <a:cubicBezTo>
                    <a:pt x="96" y="952"/>
                    <a:pt x="248" y="1352"/>
                    <a:pt x="384" y="1392"/>
                  </a:cubicBezTo>
                </a:path>
              </a:pathLst>
            </a:custGeom>
            <a:noFill/>
            <a:ln w="15875" cap="rnd">
              <a:solidFill>
                <a:srgbClr val="993300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76" name="Text Box 29"/>
            <p:cNvSpPr txBox="1">
              <a:spLocks noChangeArrowheads="1"/>
            </p:cNvSpPr>
            <p:nvPr/>
          </p:nvSpPr>
          <p:spPr bwMode="auto">
            <a:xfrm>
              <a:off x="1130" y="2423"/>
              <a:ext cx="52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ko-KR" sz="1200">
                  <a:ea typeface="굴림" pitchFamily="34" charset="-127"/>
                </a:rPr>
                <a:t>Subscription</a:t>
              </a:r>
            </a:p>
          </p:txBody>
        </p:sp>
        <p:sp>
          <p:nvSpPr>
            <p:cNvPr id="27677" name="Text Box 30"/>
            <p:cNvSpPr txBox="1">
              <a:spLocks noChangeArrowheads="1"/>
            </p:cNvSpPr>
            <p:nvPr/>
          </p:nvSpPr>
          <p:spPr bwMode="auto">
            <a:xfrm>
              <a:off x="1584" y="1933"/>
              <a:ext cx="48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ko-KR" sz="1200">
                  <a:ea typeface="굴림" pitchFamily="34" charset="-127"/>
                </a:rPr>
                <a:t>Distribution</a:t>
              </a:r>
            </a:p>
          </p:txBody>
        </p:sp>
        <p:sp>
          <p:nvSpPr>
            <p:cNvPr id="27678" name="Text Box 31"/>
            <p:cNvSpPr txBox="1">
              <a:spLocks noChangeArrowheads="1"/>
            </p:cNvSpPr>
            <p:nvPr/>
          </p:nvSpPr>
          <p:spPr bwMode="auto">
            <a:xfrm>
              <a:off x="2355" y="1706"/>
              <a:ext cx="48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ko-KR" sz="1200">
                  <a:ea typeface="굴림" pitchFamily="34" charset="-127"/>
                </a:rPr>
                <a:t>Distribution</a:t>
              </a:r>
            </a:p>
          </p:txBody>
        </p:sp>
        <p:sp>
          <p:nvSpPr>
            <p:cNvPr id="27679" name="Text Box 32"/>
            <p:cNvSpPr txBox="1">
              <a:spLocks noChangeArrowheads="1"/>
            </p:cNvSpPr>
            <p:nvPr/>
          </p:nvSpPr>
          <p:spPr bwMode="auto">
            <a:xfrm>
              <a:off x="3217" y="1706"/>
              <a:ext cx="48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ko-KR" sz="1200">
                  <a:ea typeface="굴림" pitchFamily="34" charset="-127"/>
                </a:rPr>
                <a:t>Distribution</a:t>
              </a:r>
            </a:p>
          </p:txBody>
        </p:sp>
        <p:sp>
          <p:nvSpPr>
            <p:cNvPr id="27680" name="Text Box 33"/>
            <p:cNvSpPr txBox="1">
              <a:spLocks noChangeArrowheads="1"/>
            </p:cNvSpPr>
            <p:nvPr/>
          </p:nvSpPr>
          <p:spPr bwMode="auto">
            <a:xfrm>
              <a:off x="3579" y="2386"/>
              <a:ext cx="48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ko-KR" sz="1200">
                  <a:ea typeface="굴림" pitchFamily="34" charset="-127"/>
                </a:rPr>
                <a:t>Distribution</a:t>
              </a:r>
            </a:p>
          </p:txBody>
        </p:sp>
        <p:sp>
          <p:nvSpPr>
            <p:cNvPr id="27681" name="Text Box 41"/>
            <p:cNvSpPr txBox="1">
              <a:spLocks noChangeArrowheads="1"/>
            </p:cNvSpPr>
            <p:nvPr/>
          </p:nvSpPr>
          <p:spPr bwMode="auto">
            <a:xfrm>
              <a:off x="949" y="1435"/>
              <a:ext cx="30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ko-KR" sz="1200">
                  <a:ea typeface="굴림" pitchFamily="34" charset="-127"/>
                </a:rPr>
                <a:t>Agent</a:t>
              </a:r>
            </a:p>
          </p:txBody>
        </p:sp>
        <p:sp>
          <p:nvSpPr>
            <p:cNvPr id="27682" name="Text Box 42"/>
            <p:cNvSpPr txBox="1">
              <a:spLocks noChangeArrowheads="1"/>
            </p:cNvSpPr>
            <p:nvPr/>
          </p:nvSpPr>
          <p:spPr bwMode="auto">
            <a:xfrm>
              <a:off x="2522" y="1071"/>
              <a:ext cx="30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ko-KR" sz="1200">
                  <a:ea typeface="굴림" pitchFamily="34" charset="-127"/>
                </a:rPr>
                <a:t>Agent</a:t>
              </a:r>
            </a:p>
          </p:txBody>
        </p:sp>
        <p:sp>
          <p:nvSpPr>
            <p:cNvPr id="27683" name="Text Box 43"/>
            <p:cNvSpPr txBox="1">
              <a:spLocks noChangeArrowheads="1"/>
            </p:cNvSpPr>
            <p:nvPr/>
          </p:nvSpPr>
          <p:spPr bwMode="auto">
            <a:xfrm>
              <a:off x="3711" y="1071"/>
              <a:ext cx="30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ko-KR" sz="1200">
                  <a:ea typeface="굴림" pitchFamily="34" charset="-127"/>
                </a:rPr>
                <a:t>Agent</a:t>
              </a:r>
            </a:p>
          </p:txBody>
        </p:sp>
        <p:sp>
          <p:nvSpPr>
            <p:cNvPr id="27684" name="Text Box 44"/>
            <p:cNvSpPr txBox="1">
              <a:spLocks noChangeArrowheads="1"/>
            </p:cNvSpPr>
            <p:nvPr/>
          </p:nvSpPr>
          <p:spPr bwMode="auto">
            <a:xfrm>
              <a:off x="4351" y="2114"/>
              <a:ext cx="30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ko-KR" sz="1200">
                  <a:ea typeface="굴림" pitchFamily="34" charset="-127"/>
                </a:rPr>
                <a:t>Agent</a:t>
              </a:r>
            </a:p>
          </p:txBody>
        </p:sp>
        <p:sp>
          <p:nvSpPr>
            <p:cNvPr id="27685" name="Text Box 45"/>
            <p:cNvSpPr txBox="1">
              <a:spLocks noChangeArrowheads="1"/>
            </p:cNvSpPr>
            <p:nvPr/>
          </p:nvSpPr>
          <p:spPr bwMode="auto">
            <a:xfrm>
              <a:off x="2128" y="2719"/>
              <a:ext cx="53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ko-KR" sz="1200">
                  <a:ea typeface="굴림" pitchFamily="34" charset="-127"/>
                </a:rPr>
                <a:t>Job Request</a:t>
              </a:r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3072" y="2976"/>
              <a:ext cx="49" cy="4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3168" y="2976"/>
              <a:ext cx="48" cy="9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3216" y="3024"/>
              <a:ext cx="96" cy="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3264" y="3024"/>
              <a:ext cx="96" cy="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3312" y="3024"/>
              <a:ext cx="48" cy="4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3" name="4-Point Star 42"/>
            <p:cNvSpPr/>
            <p:nvPr/>
          </p:nvSpPr>
          <p:spPr>
            <a:xfrm>
              <a:off x="1248" y="1920"/>
              <a:ext cx="96" cy="97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" name="4-Point Star 43"/>
            <p:cNvSpPr/>
            <p:nvPr/>
          </p:nvSpPr>
          <p:spPr>
            <a:xfrm>
              <a:off x="2448" y="1440"/>
              <a:ext cx="96" cy="32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" name="4-Point Star 44"/>
            <p:cNvSpPr/>
            <p:nvPr/>
          </p:nvSpPr>
          <p:spPr>
            <a:xfrm>
              <a:off x="3648" y="1392"/>
              <a:ext cx="48" cy="45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6" name="4-Point Star 45"/>
            <p:cNvSpPr/>
            <p:nvPr/>
          </p:nvSpPr>
          <p:spPr>
            <a:xfrm>
              <a:off x="3936" y="1488"/>
              <a:ext cx="144" cy="97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2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b="1" dirty="0" smtClean="0"/>
              <a:t>Utility computing</a:t>
            </a:r>
            <a:endParaRPr lang="en-IN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en-IN" b="1" smtClean="0"/>
              <a:t>Utility computing</a:t>
            </a:r>
            <a:r>
              <a:rPr lang="en-IN" smtClean="0"/>
              <a:t>, or The Computer </a:t>
            </a:r>
            <a:r>
              <a:rPr lang="en-IN" b="1" smtClean="0"/>
              <a:t>Utility</a:t>
            </a:r>
            <a:r>
              <a:rPr lang="en-IN" smtClean="0"/>
              <a:t>, is a service provisioning model in which a service provider makes </a:t>
            </a:r>
            <a:r>
              <a:rPr lang="en-IN" b="1" smtClean="0"/>
              <a:t>computing</a:t>
            </a:r>
            <a:r>
              <a:rPr lang="en-IN" smtClean="0"/>
              <a:t> resources and infrastructure management available to the customer as needed, and charges them for specific usage rather than a flat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B02ACC-0AC9-4C4C-97B1-F554D24FCF53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Cloud Computing	</a:t>
            </a:r>
            <a:endParaRPr lang="en-IN" dirty="0"/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 eaLnBrk="1" hangingPunct="1"/>
            <a:r>
              <a:rPr lang="en-US" smtClean="0"/>
              <a:t>Cloud computing is an emerging computing technology that uses internet and central remote servers to maintain data and application.</a:t>
            </a:r>
            <a:endParaRPr lang="en-IN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491F3-0E98-466D-A25C-E5A4C12B4C65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6569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en-US" sz="2000" b="1" smtClean="0"/>
              <a:t>Cloud Computing </a:t>
            </a:r>
            <a:r>
              <a:rPr lang="en-US" sz="2000" smtClean="0"/>
              <a:t>is a general term used to describe a new class of network based computing that takes place over the Internet, </a:t>
            </a:r>
          </a:p>
          <a:p>
            <a:pPr lvl="1" algn="just"/>
            <a:r>
              <a:rPr lang="en-US" sz="2000" smtClean="0"/>
              <a:t>basically a step on from Utility Computing</a:t>
            </a:r>
          </a:p>
          <a:p>
            <a:pPr lvl="1" algn="just"/>
            <a:r>
              <a:rPr lang="en-US" sz="2000" smtClean="0"/>
              <a:t>a collection/group of integrated and networked hardware, software and Internet infrastructure (called a platform).</a:t>
            </a:r>
          </a:p>
          <a:p>
            <a:pPr lvl="1" algn="just"/>
            <a:r>
              <a:rPr lang="en-US" sz="2000" smtClean="0"/>
              <a:t>Using the Internet for communication and transport provides hardware, software and networking services to clients</a:t>
            </a:r>
          </a:p>
          <a:p>
            <a:pPr algn="just"/>
            <a:r>
              <a:rPr lang="en-US" sz="2000" smtClean="0"/>
              <a:t>These platforms hide the complexity and details of the underlying infrastructure from users and applications by providing very simple graphical interface or API (Applications Programming Interface).</a:t>
            </a:r>
          </a:p>
          <a:p>
            <a:pPr algn="just"/>
            <a:endParaRPr lang="en-IN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2EA614-58D5-494C-BAD1-29975406CB2A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762000" y="914400"/>
            <a:ext cx="7315200" cy="4038600"/>
          </a:xfrm>
          <a:prstGeom prst="cloud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057400" lvl="4" indent="-228600" algn="ctr">
              <a:defRPr/>
            </a:pPr>
            <a:endParaRPr lang="en-US" sz="1600" b="1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7239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Cloud Computing</a:t>
            </a:r>
          </a:p>
        </p:txBody>
      </p:sp>
      <p:pic>
        <p:nvPicPr>
          <p:cNvPr id="1043" name="Picture 19" descr="C:\Documents and Settings\hemaj\Local Settings\Temporary Internet Files\Content.IE5\94AVCMI7\MC900016667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144145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257800" y="3200400"/>
            <a:ext cx="24384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Arial" charset="0"/>
              </a:rPr>
              <a:t>Computer Network</a:t>
            </a:r>
          </a:p>
        </p:txBody>
      </p:sp>
      <p:pic>
        <p:nvPicPr>
          <p:cNvPr id="1047" name="Picture 23" descr="C:\Documents and Settings\hemaj\Local Settings\Temporary Internet Files\Content.IE5\QAMRBPPQ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 descr="C:\Documents and Settings\hemaj\Local Settings\Temporary Internet Files\Content.IE5\6LL7HR2V\MC900197438[1]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95600"/>
            <a:ext cx="1447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447800" y="3886200"/>
            <a:ext cx="23622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Arial" charset="0"/>
              </a:rPr>
              <a:t>Storage (Database)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2400" y="4495800"/>
            <a:ext cx="11430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Arial" charset="0"/>
              </a:rPr>
              <a:t>SERvers</a:t>
            </a:r>
            <a:endParaRPr 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Arial" charset="0"/>
            </a:endParaRPr>
          </a:p>
        </p:txBody>
      </p:sp>
      <p:pic>
        <p:nvPicPr>
          <p:cNvPr id="1075" name="Picture 51" descr="C:\Documents and Settings\hemaj\Local Settings\Temporary Internet Files\Content.IE5\6LL7HR2V\MC900149562[1]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0"/>
            <a:ext cx="131445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133600" y="1676400"/>
            <a:ext cx="11430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29000" y="1371600"/>
            <a:ext cx="16002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32781" name="TextBox 64"/>
          <p:cNvSpPr txBox="1">
            <a:spLocks noChangeArrowheads="1"/>
          </p:cNvSpPr>
          <p:nvPr/>
        </p:nvSpPr>
        <p:spPr bwMode="auto">
          <a:xfrm>
            <a:off x="838200" y="5181600"/>
            <a:ext cx="762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sz="160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181600" y="2590800"/>
            <a:ext cx="609600" cy="1143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4972050" y="2174875"/>
            <a:ext cx="819150" cy="4159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0" idx="2"/>
          </p:cNvCxnSpPr>
          <p:nvPr/>
        </p:nvCxnSpPr>
        <p:spPr>
          <a:xfrm flipV="1">
            <a:off x="2438400" y="2260600"/>
            <a:ext cx="266700" cy="10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2971800" y="3200400"/>
            <a:ext cx="7620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2667000" y="1905000"/>
            <a:ext cx="9906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7" name="TextBox 7"/>
          <p:cNvSpPr txBox="1">
            <a:spLocks noChangeArrowheads="1"/>
          </p:cNvSpPr>
          <p:nvPr/>
        </p:nvSpPr>
        <p:spPr bwMode="auto">
          <a:xfrm>
            <a:off x="457200" y="6400800"/>
            <a:ext cx="57086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>
                <a:solidFill>
                  <a:schemeClr val="bg1"/>
                </a:solidFill>
              </a:rPr>
              <a:t>Adopted from: Effectively and Securely Using the Cloud Computing Paradigm by peter Mell, Tim Grance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63" y="2214563"/>
            <a:ext cx="8229600" cy="4830762"/>
          </a:xfrm>
        </p:spPr>
        <p:txBody>
          <a:bodyPr/>
          <a:lstStyle/>
          <a:p>
            <a:pPr marL="342882" indent="-342882" eaLnBrk="1" hangingPunct="1">
              <a:defRPr/>
            </a:pPr>
            <a:endParaRPr lang="en-US" dirty="0" smtClean="0"/>
          </a:p>
          <a:p>
            <a:pPr marL="342882" indent="-342882" eaLnBrk="1" hangingPunct="1">
              <a:defRPr/>
            </a:pPr>
            <a:endParaRPr lang="en-US" dirty="0"/>
          </a:p>
          <a:p>
            <a:pPr marL="342882" indent="-342882" eaLnBrk="1" hangingPunct="1">
              <a:defRPr/>
            </a:pPr>
            <a:endParaRPr lang="en-US" dirty="0" smtClean="0"/>
          </a:p>
          <a:p>
            <a:pPr marL="342882" indent="-342882" eaLnBrk="1" hangingPunct="1">
              <a:defRPr/>
            </a:pPr>
            <a:endParaRPr lang="en-US" dirty="0" smtClean="0"/>
          </a:p>
          <a:p>
            <a:pPr marL="342882" indent="-342882" eaLnBrk="1" hangingPunct="1">
              <a:defRPr/>
            </a:pPr>
            <a:endParaRPr lang="en-US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  <a:p>
            <a:pPr marL="342882" indent="-342882" eaLnBrk="1" hangingPunct="1">
              <a:defRPr/>
            </a:pPr>
            <a:r>
              <a:rPr lang="en-US" sz="2000" dirty="0" smtClean="0"/>
              <a:t>Shared pool of configurable computing resources</a:t>
            </a:r>
          </a:p>
          <a:p>
            <a:pPr marL="342882" indent="-342882" eaLnBrk="1" hangingPunct="1">
              <a:defRPr/>
            </a:pPr>
            <a:r>
              <a:rPr lang="en-US" sz="2000" dirty="0" smtClean="0"/>
              <a:t>On-demand network access</a:t>
            </a:r>
          </a:p>
          <a:p>
            <a:pPr marL="342882" indent="-342882" eaLnBrk="1" hangingPunct="1">
              <a:defRPr/>
            </a:pPr>
            <a:r>
              <a:rPr lang="en-US" sz="2000" dirty="0" smtClean="0"/>
              <a:t>Provisioned by the Service Provider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471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ctrTitle"/>
          </p:nvPr>
        </p:nvSpPr>
        <p:spPr>
          <a:xfrm>
            <a:off x="685800" y="2339099"/>
            <a:ext cx="7772400" cy="5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685800" y="2783774"/>
            <a:ext cx="77724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Users - Different Perspectives</a:t>
            </a:r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173"/>
            <a:ext cx="2857500" cy="20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0" y="87556"/>
            <a:ext cx="6286500" cy="209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2450" y="3421875"/>
            <a:ext cx="7279099" cy="34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>
            <a:off x="685800" y="479502"/>
            <a:ext cx="7772400" cy="31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685800" y="6291600"/>
            <a:ext cx="77724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Definition - Twitter Poll Results</a:t>
            </a:r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9" y="110551"/>
            <a:ext cx="8881135" cy="614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ctrTitle"/>
          </p:nvPr>
        </p:nvSpPr>
        <p:spPr>
          <a:xfrm>
            <a:off x="658269" y="0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Computing ?</a:t>
            </a:r>
            <a:endParaRPr dirty="0"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539552" y="1844824"/>
            <a:ext cx="8136904" cy="1267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use of a computer to process data or perform calculations.</a:t>
            </a:r>
            <a:endParaRPr dirty="0"/>
          </a:p>
        </p:txBody>
      </p:sp>
      <p:pic>
        <p:nvPicPr>
          <p:cNvPr id="36" name="Google Shape;3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12976"/>
            <a:ext cx="9110642" cy="36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0" y="81900"/>
            <a:ext cx="9144000" cy="6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r>
              <a:rPr lang="en"/>
              <a:t> : Business and IT perspective, Cloud and virtualization, Cloud services requirements, cloud and dynamic infrastructure, cloud computing characteristics, cloud adoption.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6209"/>
            <a:ext cx="9062459" cy="452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adopting cloud: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Massive, Web-scale infrastructure</a:t>
            </a:r>
          </a:p>
          <a:p>
            <a:r>
              <a:rPr lang="en-US" dirty="0" smtClean="0"/>
              <a:t>Dynamic allocation, scaling</a:t>
            </a:r>
          </a:p>
          <a:p>
            <a:r>
              <a:rPr lang="en-US" dirty="0" smtClean="0"/>
              <a:t>Pay per use</a:t>
            </a:r>
          </a:p>
          <a:p>
            <a:r>
              <a:rPr lang="en-US" dirty="0" smtClean="0"/>
              <a:t>No-long commitments</a:t>
            </a:r>
          </a:p>
          <a:p>
            <a:r>
              <a:rPr lang="en-US" dirty="0" smtClean="0"/>
              <a:t>OS / Application independent</a:t>
            </a:r>
          </a:p>
          <a:p>
            <a:r>
              <a:rPr lang="en-US" dirty="0" smtClean="0"/>
              <a:t>No hardware or software to install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602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to business / IT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Innovative projects can lead to new revenue</a:t>
            </a:r>
          </a:p>
          <a:p>
            <a:r>
              <a:rPr lang="en-US" dirty="0" smtClean="0"/>
              <a:t>No barrier</a:t>
            </a:r>
          </a:p>
          <a:p>
            <a:r>
              <a:rPr lang="en-US" dirty="0" smtClean="0"/>
              <a:t>Effective service model</a:t>
            </a:r>
          </a:p>
          <a:p>
            <a:r>
              <a:rPr lang="en-US" dirty="0" smtClean="0"/>
              <a:t>Deliver service in less cost</a:t>
            </a:r>
          </a:p>
          <a:p>
            <a:r>
              <a:rPr lang="en-US" dirty="0" smtClean="0"/>
              <a:t>Deploy applications as and when required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071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57200" y="274654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Business and IT Perspective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90734" y="692795"/>
            <a:ext cx="8962800" cy="60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impressive success of companies such as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Google</a:t>
            </a:r>
            <a:r>
              <a:rPr lang="en"/>
              <a:t>, </a:t>
            </a:r>
            <a:r>
              <a:rPr lang="en" b="1"/>
              <a:t>Facebook </a:t>
            </a:r>
            <a:r>
              <a:rPr lang="en"/>
              <a:t>  with the use of  Cloud Computing  has made companies to think towards making similar </a:t>
            </a:r>
            <a:r>
              <a:rPr lang="en" b="1"/>
              <a:t>services </a:t>
            </a:r>
            <a:r>
              <a:rPr lang="en"/>
              <a:t>and </a:t>
            </a:r>
            <a:r>
              <a:rPr lang="en" b="1"/>
              <a:t>user experience</a:t>
            </a:r>
            <a:r>
              <a:rPr lang="en"/>
              <a:t> to their users - employees, partners and customers.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071" y="3156355"/>
            <a:ext cx="3439928" cy="3161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17" y="3156355"/>
            <a:ext cx="4018587" cy="200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50" y="5159713"/>
            <a:ext cx="4109321" cy="169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3954" y="3156355"/>
            <a:ext cx="17907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57200" y="399225"/>
            <a:ext cx="82296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1.1 Business and IT Perspective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0" y="612506"/>
            <a:ext cx="9144000" cy="62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Delivering IT -enabled services                             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via internet, that are built for the 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end-users  to be in control</a:t>
            </a:r>
            <a:r>
              <a:rPr lang="en"/>
              <a:t> is 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has come to be called as "Cloud Computing".  Ex: Gmail.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Self-Service</a:t>
            </a:r>
            <a:r>
              <a:rPr lang="en"/>
              <a:t> is an important characteristic of Cloud Computing. 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 -1: Bank ATM - 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2- PNR Status Check in Railway Stations.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217" y="478907"/>
            <a:ext cx="3320783" cy="2261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575" y="5033000"/>
            <a:ext cx="2530625" cy="8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7750" y="4937288"/>
            <a:ext cx="2187925" cy="10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8225" y="3380850"/>
            <a:ext cx="2754833" cy="10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Service - Illustration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200"/>
            <a:ext cx="4762525" cy="46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25" y="1600200"/>
            <a:ext cx="4381476" cy="46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1.1 Business and IT Perspective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0" y="584638"/>
            <a:ext cx="9095400" cy="6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Cloud Computing is an emerging </a:t>
            </a:r>
            <a:r>
              <a:rPr lang="en" b="1"/>
              <a:t>consumption and delivery model 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 enables provisioning of </a:t>
            </a:r>
            <a:r>
              <a:rPr lang="en" b="1"/>
              <a:t>standardised business and computing services</a:t>
            </a:r>
            <a:r>
              <a:rPr lang="en"/>
              <a:t> through a shared infrastructure, where-in end user is enabled to control the interaction in-order to accomplish the business task. 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977" y="1245903"/>
            <a:ext cx="2555951" cy="15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389" y="1208388"/>
            <a:ext cx="3313011" cy="1583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2120" y="4827793"/>
            <a:ext cx="3443233" cy="1969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993" y="5373216"/>
            <a:ext cx="2954967" cy="1424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69950" y="1194875"/>
            <a:ext cx="8229600" cy="10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1.1 Business and IT Perspective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82015" y="598460"/>
            <a:ext cx="8980200" cy="62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Computing resources such as hardware                     , software </a:t>
            </a:r>
            <a:endParaRPr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networks -                                                    ,storage, </a:t>
            </a:r>
            <a:endParaRPr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services                                          </a:t>
            </a:r>
            <a:endParaRPr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and interfaces are no longer confined within the four walls of the enterprise.</a:t>
            </a:r>
            <a:endParaRPr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75" y="1194874"/>
            <a:ext cx="2400650" cy="16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981" y="1297148"/>
            <a:ext cx="2466975" cy="119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1338" y="3037563"/>
            <a:ext cx="2619375" cy="105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3881" y="2657368"/>
            <a:ext cx="2514600" cy="1431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9905" y="4423389"/>
            <a:ext cx="3616170" cy="123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25219" y="4509120"/>
            <a:ext cx="2965712" cy="116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7575" y="2278321"/>
            <a:ext cx="8282100" cy="4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1.1 Business and IT Perspective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2017" y="494122"/>
            <a:ext cx="9049800" cy="61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Essentially everything needed from a computing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resources perspective is provisioned by the cloud ,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much like electrical power grid - 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470" y="1698552"/>
            <a:ext cx="3688397" cy="346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78332"/>
            <a:ext cx="5532470" cy="452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7980" y="5342162"/>
            <a:ext cx="3517377" cy="1465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375780"/>
            <a:ext cx="8229600" cy="1143000"/>
          </a:xfrm>
        </p:spPr>
        <p:txBody>
          <a:bodyPr/>
          <a:lstStyle/>
          <a:p>
            <a:r>
              <a:rPr lang="en-US" dirty="0" smtClean="0"/>
              <a:t>Assume!!!!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732336"/>
            <a:ext cx="8229600" cy="5504975"/>
          </a:xfrm>
        </p:spPr>
        <p:txBody>
          <a:bodyPr/>
          <a:lstStyle/>
          <a:p>
            <a:r>
              <a:rPr lang="en-US" dirty="0" smtClean="0"/>
              <a:t>If you want to charge your mobile phone, what all u need??</a:t>
            </a:r>
          </a:p>
          <a:p>
            <a:pPr marL="38100" indent="0">
              <a:buNone/>
            </a:pPr>
            <a:r>
              <a:rPr lang="en-US" dirty="0" smtClean="0"/>
              <a:t>          1 charger                          1 </a:t>
            </a:r>
            <a:r>
              <a:rPr lang="en-US" dirty="0" err="1" smtClean="0"/>
              <a:t>usb</a:t>
            </a:r>
            <a:r>
              <a:rPr lang="en-US" dirty="0" smtClean="0"/>
              <a:t> cable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endParaRPr lang="en-US" dirty="0" smtClean="0"/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 smtClean="0"/>
              <a:t>If you want to charge 5 mobile phone???</a:t>
            </a:r>
          </a:p>
          <a:p>
            <a:pPr marL="38100" indent="0">
              <a:buNone/>
            </a:pPr>
            <a:endParaRPr lang="en-US" dirty="0" smtClean="0"/>
          </a:p>
          <a:p>
            <a:pPr marL="38100" indent="0">
              <a:buNone/>
            </a:pPr>
            <a:r>
              <a:rPr lang="en-US" dirty="0"/>
              <a:t> </a:t>
            </a:r>
            <a:r>
              <a:rPr lang="en-US" dirty="0" smtClean="0"/>
              <a:t>     5 chargers                               5 </a:t>
            </a:r>
            <a:r>
              <a:rPr lang="en-US" dirty="0" err="1" smtClean="0"/>
              <a:t>usb</a:t>
            </a:r>
            <a:r>
              <a:rPr lang="en-US" dirty="0" smtClean="0"/>
              <a:t> cable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48880"/>
            <a:ext cx="1671836" cy="1236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476954"/>
            <a:ext cx="1768996" cy="1108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4" y="5877272"/>
            <a:ext cx="835918" cy="754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97" y="5877272"/>
            <a:ext cx="835918" cy="754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05" y="5983578"/>
            <a:ext cx="835918" cy="754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5983578"/>
            <a:ext cx="835918" cy="7544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17" y="5515071"/>
            <a:ext cx="835918" cy="7544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92" y="6023721"/>
            <a:ext cx="884498" cy="5543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6023721"/>
            <a:ext cx="884498" cy="554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6090194"/>
            <a:ext cx="884498" cy="554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60" y="6090194"/>
            <a:ext cx="884498" cy="5543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535825"/>
            <a:ext cx="884498" cy="5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5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ctrTitle"/>
          </p:nvPr>
        </p:nvSpPr>
        <p:spPr>
          <a:xfrm>
            <a:off x="683568" y="26965"/>
            <a:ext cx="7772400" cy="154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Computing Evolution</a:t>
            </a:r>
            <a:endParaRPr dirty="0"/>
          </a:p>
        </p:txBody>
      </p:sp>
      <p:pic>
        <p:nvPicPr>
          <p:cNvPr id="6" name="Picture 2" descr="http://growmysmb.com/wp-content/uploads/2014/11/EvolutionOfCloudComputing-400x3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984776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china!!!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308587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221088"/>
            <a:ext cx="2533650" cy="1800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348880"/>
            <a:ext cx="331236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Virtulization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41767"/>
            <a:ext cx="8712968" cy="50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280920" cy="48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813690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7575" y="2429745"/>
            <a:ext cx="8282100" cy="33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1.2 Cloud and Virtualization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82017" y="547547"/>
            <a:ext cx="9049800" cy="6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b="1"/>
              <a:t>Virtualization </a:t>
            </a:r>
            <a:r>
              <a:rPr lang="en"/>
              <a:t>has a longer history of  more than 30 years.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b="1"/>
              <a:t>Virtualization </a:t>
            </a:r>
            <a:r>
              <a:rPr lang="en"/>
              <a:t>is the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foundation for all that is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possible through cloud -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623" y="1186552"/>
            <a:ext cx="3219253" cy="2999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877" y="2686314"/>
            <a:ext cx="3668940" cy="417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7575" y="2429750"/>
            <a:ext cx="8282100" cy="8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1.2 Cloud and Virtualization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-12183" y="629101"/>
            <a:ext cx="9144000" cy="6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Scalability -    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, Automation -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, Standardised services -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, are possible only because of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underlying </a:t>
            </a:r>
            <a:r>
              <a:rPr lang="en" b="1"/>
              <a:t>Virtualization</a:t>
            </a:r>
            <a:r>
              <a:rPr lang="en"/>
              <a:t>.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100" y="629101"/>
            <a:ext cx="2987346" cy="1884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446" y="629101"/>
            <a:ext cx="2015047" cy="28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7213" y="3465466"/>
            <a:ext cx="3954829" cy="162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8455" y="5149125"/>
            <a:ext cx="3668826" cy="17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4494" y="829812"/>
            <a:ext cx="1955879" cy="2549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17585" y="2429755"/>
            <a:ext cx="8282100" cy="3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1.2 Cloud and Virtualization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-12183" y="823651"/>
            <a:ext cx="9144000" cy="60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Cloud Computing promises :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self-service -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self-provisioning -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rapid provisioning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(web-based - takes minutes) - </a:t>
            </a:r>
            <a:endParaRPr sz="24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To be able to realise </a:t>
            </a:r>
            <a:r>
              <a:rPr lang="en" b="1" i="1"/>
              <a:t>these</a:t>
            </a:r>
            <a:r>
              <a:rPr lang="en"/>
              <a:t> in practise </a:t>
            </a:r>
            <a:r>
              <a:rPr lang="en" b="1"/>
              <a:t>virtualization </a:t>
            </a:r>
            <a:r>
              <a:rPr lang="en"/>
              <a:t>must be implemented.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925" y="1527910"/>
            <a:ext cx="4063723" cy="216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3948" y="217975"/>
            <a:ext cx="2047875" cy="2019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6099" y="3575103"/>
            <a:ext cx="2973584" cy="226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17585" y="2429755"/>
            <a:ext cx="8282100" cy="3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1.2 Cloud and Virtualization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82017" y="823651"/>
            <a:ext cx="9049800" cy="60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b="1"/>
              <a:t>Virtualization</a:t>
            </a:r>
            <a:r>
              <a:rPr lang="en"/>
              <a:t> gives rise to </a:t>
            </a:r>
            <a:r>
              <a:rPr lang="en" b="1"/>
              <a:t>cost savings</a:t>
            </a:r>
            <a:r>
              <a:rPr lang="en"/>
              <a:t> -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 b="1"/>
              <a:t>improve services - 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8342"/>
            <a:ext cx="5767674" cy="26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871" y="1348542"/>
            <a:ext cx="3093946" cy="237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0863" y="3842347"/>
            <a:ext cx="4680954" cy="301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1.2 Cloud and Virtualization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1.2 Cloud and Virtualization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1.2 Cloud and Virtualization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1.2 Cloud and Virtualization</a:t>
            </a:r>
            <a:endParaRPr sz="3000"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64565" y="692795"/>
            <a:ext cx="9067200" cy="61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5" y="737238"/>
            <a:ext cx="4503487" cy="2857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052" y="692795"/>
            <a:ext cx="4452032" cy="2930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4" y="3622839"/>
            <a:ext cx="5130616" cy="3198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1025" y="3848913"/>
            <a:ext cx="4300740" cy="2857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457215" y="135038"/>
            <a:ext cx="82296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000000"/>
                </a:solidFill>
              </a:rPr>
              <a:t>1.2 Cloud and Virtualization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47115" y="832394"/>
            <a:ext cx="9049800" cy="60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Results of </a:t>
            </a:r>
            <a:r>
              <a:rPr lang="en" b="1" dirty="0">
                <a:solidFill>
                  <a:srgbClr val="000000"/>
                </a:solidFill>
              </a:rPr>
              <a:t>Virtualization</a:t>
            </a:r>
            <a:r>
              <a:rPr lang="en" dirty="0" smtClean="0">
                <a:solidFill>
                  <a:srgbClr val="000000"/>
                </a:solidFill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>
                <a:solidFill>
                  <a:srgbClr val="000000"/>
                </a:solidFill>
              </a:rPr>
              <a:t>Server/Storage - pooled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>
                <a:solidFill>
                  <a:srgbClr val="000000"/>
                </a:solidFill>
              </a:rPr>
              <a:t>Automation using self -service portal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>
                <a:solidFill>
                  <a:srgbClr val="000000"/>
                </a:solidFill>
              </a:rPr>
              <a:t>Standardization thorough catalogue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" name="Google Shape;4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9" y="1295423"/>
            <a:ext cx="9083183" cy="557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790" y="73314"/>
            <a:ext cx="1847930" cy="1199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1721" y="87941"/>
            <a:ext cx="2087318" cy="117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0524" y="-3690"/>
            <a:ext cx="1941853" cy="134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3863" y="-3690"/>
            <a:ext cx="2253592" cy="134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8477" y="2492896"/>
            <a:ext cx="894704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457215" y="135038"/>
            <a:ext cx="82296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000000"/>
                </a:solidFill>
              </a:rPr>
              <a:t>1.2 Cloud and Virtualization</a:t>
            </a:r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47115" y="736426"/>
            <a:ext cx="9049800" cy="61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Results of </a:t>
            </a:r>
            <a:r>
              <a:rPr lang="en" b="1" dirty="0">
                <a:solidFill>
                  <a:srgbClr val="000000"/>
                </a:solidFill>
              </a:rPr>
              <a:t>Virtualization</a:t>
            </a:r>
            <a:r>
              <a:rPr lang="en" dirty="0" smtClean="0">
                <a:solidFill>
                  <a:srgbClr val="000000"/>
                </a:solidFill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>
                <a:solidFill>
                  <a:srgbClr val="000000"/>
                </a:solidFill>
              </a:rPr>
              <a:t>Server/Storage - IT resources such as storage, network, application are </a:t>
            </a:r>
            <a:r>
              <a:rPr lang="en" i="1" dirty="0">
                <a:solidFill>
                  <a:srgbClr val="000000"/>
                </a:solidFill>
              </a:rPr>
              <a:t>pooled </a:t>
            </a:r>
            <a:endParaRPr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   to enable </a:t>
            </a:r>
            <a:r>
              <a:rPr lang="en" i="1" dirty="0">
                <a:solidFill>
                  <a:srgbClr val="000000"/>
                </a:solidFill>
              </a:rPr>
              <a:t>elastic scaling</a:t>
            </a:r>
            <a:r>
              <a:rPr lang="en" dirty="0">
                <a:solidFill>
                  <a:srgbClr val="000000"/>
                </a:solidFill>
              </a:rPr>
              <a:t> -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967" y="2677788"/>
            <a:ext cx="1829415" cy="286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5" y="2677805"/>
            <a:ext cx="4530437" cy="3129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1800" y="2543643"/>
            <a:ext cx="2362200" cy="42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57215" y="135038"/>
            <a:ext cx="82296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000000"/>
                </a:solidFill>
              </a:rPr>
              <a:t>1.2 Cloud and Virtualization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47115" y="832394"/>
            <a:ext cx="9049800" cy="60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Results of </a:t>
            </a:r>
            <a:r>
              <a:rPr lang="en" b="1" dirty="0">
                <a:solidFill>
                  <a:srgbClr val="000000"/>
                </a:solidFill>
              </a:rPr>
              <a:t>Virtualization</a:t>
            </a:r>
            <a:r>
              <a:rPr lang="en" dirty="0" smtClean="0">
                <a:solidFill>
                  <a:srgbClr val="000000"/>
                </a:solidFill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>
                <a:solidFill>
                  <a:srgbClr val="000000"/>
                </a:solidFill>
              </a:rPr>
              <a:t>Automation using self -service portal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489" y="2922077"/>
            <a:ext cx="5027511" cy="340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32493"/>
            <a:ext cx="4266392" cy="168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924776"/>
            <a:ext cx="4116489" cy="2913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457215" y="135038"/>
            <a:ext cx="82296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000000"/>
                </a:solidFill>
              </a:rPr>
              <a:t>1.2 Cloud and Virtualization</a:t>
            </a:r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47115" y="645365"/>
            <a:ext cx="9049800" cy="6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Results of </a:t>
            </a:r>
            <a:r>
              <a:rPr lang="en" b="1" dirty="0">
                <a:solidFill>
                  <a:srgbClr val="000000"/>
                </a:solidFill>
              </a:rPr>
              <a:t>Virtualization</a:t>
            </a:r>
            <a:r>
              <a:rPr lang="en" dirty="0" smtClean="0">
                <a:solidFill>
                  <a:srgbClr val="000000"/>
                </a:solidFill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>
                <a:solidFill>
                  <a:srgbClr val="000000"/>
                </a:solidFill>
              </a:rPr>
              <a:t>Standardization thorough catalogue -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5" y="2152925"/>
            <a:ext cx="9049800" cy="46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457200" y="141037"/>
            <a:ext cx="8229600" cy="4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1.3 Cloud Service Requirements</a:t>
            </a:r>
            <a:endParaRPr sz="3000"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47125" y="456250"/>
            <a:ext cx="9032400" cy="6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 proven </a:t>
            </a:r>
            <a:r>
              <a:rPr lang="en" b="1"/>
              <a:t>service management system</a:t>
            </a:r>
            <a:r>
              <a:rPr lang="en"/>
              <a:t> to provide visibility, control and automation across IT.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Services to help accelerate standardization, rapid client payback on investment.</a:t>
            </a:r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80" y="1545057"/>
            <a:ext cx="8074521" cy="4000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457200" y="158862"/>
            <a:ext cx="82296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1.4 Cloud and Dynamic Infrastructure</a:t>
            </a:r>
            <a:endParaRPr sz="3000"/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47115" y="690061"/>
            <a:ext cx="9032400" cy="6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Cloud Computing is Dynamic in Nature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 allows clients to access standardised IT resources to deploy new applications, services or computing resources - 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rapidly </a:t>
            </a:r>
            <a:r>
              <a:rPr lang="en" i="1"/>
              <a:t>without </a:t>
            </a:r>
            <a:r>
              <a:rPr lang="en"/>
              <a:t>reengineering their entire infrastructure, thus making it </a:t>
            </a:r>
            <a:r>
              <a:rPr lang="en" b="1"/>
              <a:t>dynamic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550" y="158850"/>
            <a:ext cx="1465450" cy="15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841" y="4473622"/>
            <a:ext cx="4753160" cy="227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5" y="4675767"/>
            <a:ext cx="4207330" cy="21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1.3 Cloud Service Requirements</a:t>
            </a:r>
            <a:endParaRPr sz="3000"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47115" y="640447"/>
            <a:ext cx="9032400" cy="62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Cloud Dynamic Infrastructure provides the following features: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32004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Service Management</a:t>
            </a:r>
            <a:endParaRPr sz="1800" dirty="0"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32004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Asset Management</a:t>
            </a:r>
            <a:endParaRPr sz="1800" dirty="0"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32004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Virtualization and Consolidation</a:t>
            </a:r>
            <a:endParaRPr sz="1800" dirty="0"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32004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Information Infrastructure</a:t>
            </a:r>
            <a:endParaRPr sz="1800" dirty="0"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32004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Energy Efficiency</a:t>
            </a:r>
            <a:endParaRPr sz="1800" dirty="0"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32004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Security</a:t>
            </a:r>
            <a:endParaRPr sz="1800" dirty="0"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32004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Resilience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450" y="1185800"/>
            <a:ext cx="2286000" cy="1029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732959"/>
            <a:ext cx="2211430" cy="201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2083" y="2107633"/>
            <a:ext cx="2473313" cy="1477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6202" y="5349175"/>
            <a:ext cx="2505075" cy="1439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1974" y="4777017"/>
            <a:ext cx="1703476" cy="98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505" y="3923900"/>
            <a:ext cx="2143125" cy="202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68102" y="3746985"/>
            <a:ext cx="2581275" cy="15527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15816" y="1700561"/>
            <a:ext cx="288032" cy="28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915816" y="2348880"/>
            <a:ext cx="288032" cy="28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933911" y="3140968"/>
            <a:ext cx="288032" cy="28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933911" y="3789287"/>
            <a:ext cx="288032" cy="28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946437" y="4488227"/>
            <a:ext cx="288032" cy="28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946437" y="5136546"/>
            <a:ext cx="288032" cy="28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915816" y="5924876"/>
            <a:ext cx="288032" cy="28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29665" y="274638"/>
            <a:ext cx="91545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 Characteristics - </a:t>
            </a:r>
            <a:r>
              <a:rPr lang="en" sz="1800"/>
              <a:t>Primary</a:t>
            </a:r>
            <a:endParaRPr sz="1800"/>
          </a:p>
        </p:txBody>
      </p:sp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12215" y="684065"/>
            <a:ext cx="9067200" cy="61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Cloud computing uses commodity based hardware as its base - replace h/w without affecting the cloud.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 uses commodity based software container system - </a:t>
            </a:r>
            <a:r>
              <a:rPr lang="en" sz="1800"/>
              <a:t>Ex: service should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 be able to be moved from one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 cloud provider to any other cloud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 provider with no effect on the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 service.</a:t>
            </a:r>
            <a:endParaRPr sz="1800"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913" y="1895938"/>
            <a:ext cx="4045691" cy="191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925" y="4348624"/>
            <a:ext cx="4762500" cy="25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29665" y="143757"/>
            <a:ext cx="90846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1.5 Cloud Computing Characteristics</a:t>
            </a:r>
            <a:r>
              <a:rPr lang="en"/>
              <a:t> </a:t>
            </a:r>
            <a:r>
              <a:rPr lang="en" sz="1800"/>
              <a:t>- Secondary</a:t>
            </a:r>
            <a:endParaRPr sz="1800"/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1"/>
          </p:nvPr>
        </p:nvSpPr>
        <p:spPr>
          <a:xfrm>
            <a:off x="64565" y="718965"/>
            <a:ext cx="9032400" cy="61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Virtualization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Abstraction layer for h/w, s/w and configuration systems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Multi-tenant system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Pay as you go with no-lock in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Privacy and Security of Data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Flexible migration and restart capabilities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Autonomic Computing - Automated restarts, automated resource expansion and contraction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Dynamic Scaling - Horizontal / Vertical</a:t>
            </a:r>
            <a:endParaRPr sz="2400"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780" y="1521288"/>
            <a:ext cx="1539822" cy="185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902" y="1635363"/>
            <a:ext cx="1740003" cy="1221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5256" y="4087230"/>
            <a:ext cx="2141709" cy="213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4725" y="5218349"/>
            <a:ext cx="3487474" cy="16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8614" y="2540161"/>
            <a:ext cx="2112126" cy="93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700" y="5104300"/>
            <a:ext cx="2409825" cy="17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-6946" y="161207"/>
            <a:ext cx="9082200" cy="5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Cloud Computing - Essential Characteristics</a:t>
            </a:r>
            <a:endParaRPr sz="3000"/>
          </a:p>
        </p:txBody>
      </p:sp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29665" y="666615"/>
            <a:ext cx="9084600" cy="61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21" y="863941"/>
            <a:ext cx="8934088" cy="574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xfrm>
            <a:off x="0" y="437925"/>
            <a:ext cx="9144000" cy="8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Cloud Computing - Essential Characteristics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1"/>
          </p:nvPr>
        </p:nvSpPr>
        <p:spPr>
          <a:xfrm>
            <a:off x="457200" y="684065"/>
            <a:ext cx="8229600" cy="58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0" y="983800"/>
            <a:ext cx="8779200" cy="5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625"/>
          </a:xfrm>
        </p:spPr>
        <p:txBody>
          <a:bodyPr/>
          <a:lstStyle/>
          <a:p>
            <a:pPr algn="just"/>
            <a:r>
              <a:rPr lang="en-US" sz="2000" dirty="0" smtClean="0"/>
              <a:t>Computers that can support thousands of applications and  input/output devices to simultaneously serve thousands of users. </a:t>
            </a:r>
            <a:r>
              <a:rPr lang="en-US" sz="2000" dirty="0" smtClean="0">
                <a:solidFill>
                  <a:srgbClr val="FF0000"/>
                </a:solidFill>
              </a:rPr>
              <a:t>(e.g:homeshop18, </a:t>
            </a:r>
            <a:r>
              <a:rPr lang="en-US" sz="2000" dirty="0" err="1" smtClean="0">
                <a:solidFill>
                  <a:srgbClr val="FF0000"/>
                </a:solidFill>
              </a:rPr>
              <a:t>flipkart</a:t>
            </a:r>
            <a:r>
              <a:rPr lang="en-US" sz="2000" dirty="0" smtClean="0">
                <a:solidFill>
                  <a:srgbClr val="FF0000"/>
                </a:solidFill>
              </a:rPr>
              <a:t>, amazon </a:t>
            </a:r>
            <a:r>
              <a:rPr lang="en-US" sz="2000" dirty="0" err="1" smtClean="0">
                <a:solidFill>
                  <a:srgbClr val="FF0000"/>
                </a:solidFill>
              </a:rPr>
              <a:t>etc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 marL="38100" indent="0" algn="just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algn="just"/>
            <a:r>
              <a:rPr lang="en-US" sz="2000" dirty="0" smtClean="0"/>
              <a:t>A mainframe is the central data repository, or </a:t>
            </a:r>
            <a:r>
              <a:rPr lang="en-US" sz="2000" i="1" dirty="0" smtClean="0"/>
              <a:t>hub, </a:t>
            </a:r>
            <a:r>
              <a:rPr lang="en-US" sz="2000" dirty="0" smtClean="0"/>
              <a:t>in a  corporation’s data processing center, linked to users through less  powerful devices such as workstations, terminals or media devices.</a:t>
            </a:r>
          </a:p>
          <a:p>
            <a:pPr marL="3810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Can run multiple, but isolated operating systems concurrently.</a:t>
            </a:r>
          </a:p>
          <a:p>
            <a:pPr marL="3810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Centralized control of resources.</a:t>
            </a:r>
          </a:p>
          <a:p>
            <a:pPr algn="just"/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43608" y="620688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Main Frame Computers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457200" y="143757"/>
            <a:ext cx="82296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Cloud Adoption</a:t>
            </a:r>
            <a:endParaRPr/>
          </a:p>
        </p:txBody>
      </p:sp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99465" y="753865"/>
            <a:ext cx="8962500" cy="59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Business function that suits cloud adoption can be low-priority business applications 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2400"/>
              <a:t>Business intelligence                                                        against large database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2400"/>
              <a:t>Partner facing project sites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2400"/>
              <a:t>Low priority services</a:t>
            </a:r>
            <a:endParaRPr sz="2400"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518" y="1762653"/>
            <a:ext cx="3378447" cy="292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100" y="2792469"/>
            <a:ext cx="3372038" cy="1417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8421" y="5032782"/>
            <a:ext cx="3998379" cy="1718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4464" y="-26475"/>
            <a:ext cx="2857500" cy="9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428775" y="75727"/>
            <a:ext cx="8258100" cy="6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Cloud Adoption - cntd</a:t>
            </a:r>
            <a:endParaRPr/>
          </a:p>
        </p:txBody>
      </p:sp>
      <p:sp>
        <p:nvSpPr>
          <p:cNvPr id="292" name="Google Shape;292;p38"/>
          <p:cNvSpPr txBox="1">
            <a:spLocks noGrp="1"/>
          </p:cNvSpPr>
          <p:nvPr>
            <p:ph type="body" idx="1"/>
          </p:nvPr>
        </p:nvSpPr>
        <p:spPr>
          <a:xfrm>
            <a:off x="49879" y="681369"/>
            <a:ext cx="9110400" cy="6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Cloud favours traditional web applications and interactive applications that comprise two or more data sources and services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services with low availability requirements and short life spans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1800"/>
              <a:t>Enterprise marketing campaigns need quick delivery of services and  can just be quickly be switched off</a:t>
            </a:r>
            <a:r>
              <a:rPr lang="en"/>
              <a:t>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538" y="1775812"/>
            <a:ext cx="2954459" cy="928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971" y="4136420"/>
            <a:ext cx="3262757" cy="266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8600" y="4532325"/>
            <a:ext cx="2685125" cy="22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>
            <a:spLocks noGrp="1"/>
          </p:cNvSpPr>
          <p:nvPr>
            <p:ph type="title"/>
          </p:nvPr>
        </p:nvSpPr>
        <p:spPr>
          <a:xfrm>
            <a:off x="457200" y="132564"/>
            <a:ext cx="8229600" cy="4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Cloud Adoption - Cntd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body" idx="1"/>
          </p:nvPr>
        </p:nvSpPr>
        <p:spPr>
          <a:xfrm>
            <a:off x="12004" y="690838"/>
            <a:ext cx="9120000" cy="6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>
                <a:solidFill>
                  <a:srgbClr val="000000"/>
                </a:solidFill>
              </a:rPr>
              <a:t>Helpful for high volume, low cost analytics and disaster recovery scenarios, business continuity, backup/recovery-based implementation.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ghdgh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jjh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One time batch processing with limited security requirements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Record retention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4" y="2302913"/>
            <a:ext cx="32289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375" y="2302913"/>
            <a:ext cx="2628900" cy="133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7279" y="2267043"/>
            <a:ext cx="2762250" cy="140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8125" y="4419923"/>
            <a:ext cx="3433875" cy="23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8504" y="4612813"/>
            <a:ext cx="2306983" cy="223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1.6 Cloud Adoption - Cntd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body" idx="1"/>
          </p:nvPr>
        </p:nvSpPr>
        <p:spPr>
          <a:xfrm>
            <a:off x="12004" y="605594"/>
            <a:ext cx="9101100" cy="61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Media distribution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Mature packaged offerings - email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Collaboration infrastructure and collaborative business networks</a:t>
            </a:r>
            <a:endParaRPr/>
          </a:p>
        </p:txBody>
      </p:sp>
      <p:pic>
        <p:nvPicPr>
          <p:cNvPr id="313" name="Google Shape;3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943" y="0"/>
            <a:ext cx="2818148" cy="162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956" y="1568844"/>
            <a:ext cx="2709758" cy="115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1375" y="3685900"/>
            <a:ext cx="4039163" cy="298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475" y="3920900"/>
            <a:ext cx="4241925" cy="28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-35378" y="132564"/>
            <a:ext cx="9233700" cy="5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Cloud Adoption - </a:t>
            </a:r>
            <a:r>
              <a:rPr lang="en" sz="1400"/>
              <a:t>cntd (based on technical characteristics)</a:t>
            </a:r>
            <a:endParaRPr sz="1400"/>
          </a:p>
        </p:txBody>
      </p:sp>
      <p:sp>
        <p:nvSpPr>
          <p:cNvPr id="322" name="Google Shape;322;p41"/>
          <p:cNvSpPr txBox="1">
            <a:spLocks noGrp="1"/>
          </p:cNvSpPr>
          <p:nvPr>
            <p:ph type="body" idx="1"/>
          </p:nvPr>
        </p:nvSpPr>
        <p:spPr>
          <a:xfrm>
            <a:off x="12004" y="738219"/>
            <a:ext cx="9082200" cy="60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that are modular and loosely coupled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Isolated workloads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Single Virtual Appliance Workload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Software Development and Testing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Pre-Production Systems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 &amp; D Projects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Prototyping to test new services and applications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Design models and applications that scale horizontally on small servers </a:t>
            </a:r>
            <a:endParaRPr/>
          </a:p>
        </p:txBody>
      </p:sp>
      <p:pic>
        <p:nvPicPr>
          <p:cNvPr id="323" name="Google Shape;3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281" y="1546291"/>
            <a:ext cx="2207244" cy="179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25" y="5206031"/>
            <a:ext cx="3165597" cy="159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4800" y="4605275"/>
            <a:ext cx="2099200" cy="21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8392" y="2778677"/>
            <a:ext cx="2099198" cy="82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0554" y="5242280"/>
            <a:ext cx="3050723" cy="158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>
            <a:spLocks noGrp="1"/>
          </p:cNvSpPr>
          <p:nvPr>
            <p:ph type="title"/>
          </p:nvPr>
        </p:nvSpPr>
        <p:spPr>
          <a:xfrm>
            <a:off x="457200" y="56764"/>
            <a:ext cx="82296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Cloud Adoption - cntd</a:t>
            </a:r>
            <a:endParaRPr/>
          </a:p>
        </p:txBody>
      </p:sp>
      <p:sp>
        <p:nvSpPr>
          <p:cNvPr id="333" name="Google Shape;333;p42"/>
          <p:cNvSpPr txBox="1">
            <a:spLocks noGrp="1"/>
          </p:cNvSpPr>
          <p:nvPr>
            <p:ph type="body" idx="1"/>
          </p:nvPr>
        </p:nvSpPr>
        <p:spPr>
          <a:xfrm>
            <a:off x="135140" y="548769"/>
            <a:ext cx="9015600" cy="6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that need significantly different levels of infrastructure throughout the day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that are used solely during business day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with seasonal demand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that need different levels of infrastructure throughout the month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663" y="1616408"/>
            <a:ext cx="2431591" cy="1190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675" y="5018749"/>
            <a:ext cx="2630450" cy="18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6875" y="5018749"/>
            <a:ext cx="3217125" cy="18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>
            <a:spLocks noGrp="1"/>
          </p:cNvSpPr>
          <p:nvPr>
            <p:ph type="title"/>
          </p:nvPr>
        </p:nvSpPr>
        <p:spPr>
          <a:xfrm>
            <a:off x="457200" y="370700"/>
            <a:ext cx="8229600" cy="8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1.6 Cloud Adoption - cntd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3"/>
          <p:cNvSpPr txBox="1">
            <a:spLocks noGrp="1"/>
          </p:cNvSpPr>
          <p:nvPr>
            <p:ph type="body" idx="1"/>
          </p:nvPr>
        </p:nvSpPr>
        <p:spPr>
          <a:xfrm>
            <a:off x="68829" y="738219"/>
            <a:ext cx="8987400" cy="60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Applications where demand is unknown in advance - web start -up will need to support a spike in demand when it becomes popular, followed by reduction once some of visitors turn away.</a:t>
            </a:r>
            <a:endParaRPr/>
          </a:p>
        </p:txBody>
      </p:sp>
      <p:pic>
        <p:nvPicPr>
          <p:cNvPr id="343" name="Google Shape;3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9" y="2886867"/>
            <a:ext cx="4931641" cy="347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626" y="4231838"/>
            <a:ext cx="3989603" cy="2626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0469" y="2708208"/>
            <a:ext cx="4038993" cy="144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>
            <a:spLocks noGrp="1"/>
          </p:cNvSpPr>
          <p:nvPr>
            <p:ph type="title"/>
          </p:nvPr>
        </p:nvSpPr>
        <p:spPr>
          <a:xfrm>
            <a:off x="30954" y="37839"/>
            <a:ext cx="90822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Adoption - Not Suitable</a:t>
            </a:r>
            <a:endParaRPr/>
          </a:p>
        </p:txBody>
      </p:sp>
      <p:sp>
        <p:nvSpPr>
          <p:cNvPr id="351" name="Google Shape;351;p44"/>
          <p:cNvSpPr txBox="1">
            <a:spLocks noGrp="1"/>
          </p:cNvSpPr>
          <p:nvPr>
            <p:ph type="body" idx="1"/>
          </p:nvPr>
        </p:nvSpPr>
        <p:spPr>
          <a:xfrm>
            <a:off x="-25896" y="700319"/>
            <a:ext cx="9138900" cy="60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Mission critical and core business applications, transaction processing and application that depend on sensitive data normally restricted to organization requiring high level of accountability and auditability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that run 24/7/365 with steady demand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" name="Google Shape;3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625" y="5318150"/>
            <a:ext cx="2228850" cy="1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854" y="2935338"/>
            <a:ext cx="2619375" cy="161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6725" y="2935337"/>
            <a:ext cx="3015934" cy="161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7150" y="5318152"/>
            <a:ext cx="3317800" cy="14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>
            <a:spLocks noGrp="1"/>
          </p:cNvSpPr>
          <p:nvPr>
            <p:ph type="title"/>
          </p:nvPr>
        </p:nvSpPr>
        <p:spPr>
          <a:xfrm>
            <a:off x="-25896" y="274638"/>
            <a:ext cx="9138900" cy="9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Cloud Adoption - Not Suitable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5"/>
          <p:cNvSpPr txBox="1">
            <a:spLocks noGrp="1"/>
          </p:cNvSpPr>
          <p:nvPr>
            <p:ph type="body" idx="1"/>
          </p:nvPr>
        </p:nvSpPr>
        <p:spPr>
          <a:xfrm>
            <a:off x="457200" y="814000"/>
            <a:ext cx="8655900" cy="5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that consume significant amount of memory, that demand large memory cache, database, data-sets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that take full advantages of multiple cores - parallel processing - that benefit from many cores on a single server are not good for cloud  deployment.</a:t>
            </a:r>
            <a:endParaRPr/>
          </a:p>
        </p:txBody>
      </p:sp>
      <p:pic>
        <p:nvPicPr>
          <p:cNvPr id="362" name="Google Shape;3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61" y="2357289"/>
            <a:ext cx="2670683" cy="224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698" y="2421250"/>
            <a:ext cx="2546106" cy="215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0879" y="2173601"/>
            <a:ext cx="2397377" cy="252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>
            <a:spLocks noGrp="1"/>
          </p:cNvSpPr>
          <p:nvPr>
            <p:ph type="title"/>
          </p:nvPr>
        </p:nvSpPr>
        <p:spPr>
          <a:xfrm>
            <a:off x="457200" y="625126"/>
            <a:ext cx="8229600" cy="11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Cloud Adoption - Not Suitable - cntd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6"/>
          <p:cNvSpPr txBox="1">
            <a:spLocks noGrp="1"/>
          </p:cNvSpPr>
          <p:nvPr>
            <p:ph type="body" idx="1"/>
          </p:nvPr>
        </p:nvSpPr>
        <p:spPr>
          <a:xfrm>
            <a:off x="-49746" y="625114"/>
            <a:ext cx="9144000" cy="6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that require high -performance file system I/O , needing bandwidth, inter-server communications - highly distributed applications,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Cloud does not work well with applications that scale vertically on single server,  and applications dependent on third party software,  which does not have virtualization or cloud aware licensing strategy.</a:t>
            </a:r>
            <a:endParaRPr/>
          </a:p>
        </p:txBody>
      </p:sp>
      <p:pic>
        <p:nvPicPr>
          <p:cNvPr id="371" name="Google Shape;3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79" y="2274447"/>
            <a:ext cx="2657475" cy="202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366" y="2274446"/>
            <a:ext cx="2524125" cy="2020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2321783"/>
            <a:ext cx="2590800" cy="192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Client Server Architecture </a:t>
            </a:r>
            <a:endParaRPr lang="en-IN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600200"/>
            <a:ext cx="5643563" cy="4873625"/>
          </a:xfrm>
        </p:spPr>
        <p:txBody>
          <a:bodyPr/>
          <a:lstStyle/>
          <a:p>
            <a:pPr algn="just"/>
            <a:r>
              <a:rPr lang="en-IN" sz="2000" b="1" dirty="0" smtClean="0"/>
              <a:t>Client</a:t>
            </a:r>
            <a:r>
              <a:rPr lang="en-IN" sz="2000" dirty="0" smtClean="0"/>
              <a:t>-</a:t>
            </a:r>
            <a:r>
              <a:rPr lang="en-IN" sz="2000" b="1" dirty="0" smtClean="0"/>
              <a:t>server architecture</a:t>
            </a:r>
            <a:r>
              <a:rPr lang="en-IN" sz="2000" dirty="0" smtClean="0"/>
              <a:t> (</a:t>
            </a:r>
            <a:r>
              <a:rPr lang="en-IN" sz="2000" b="1" dirty="0" smtClean="0"/>
              <a:t>client</a:t>
            </a:r>
            <a:r>
              <a:rPr lang="en-IN" sz="2000" dirty="0" smtClean="0"/>
              <a:t>/</a:t>
            </a:r>
            <a:r>
              <a:rPr lang="en-IN" sz="2000" b="1" dirty="0" smtClean="0"/>
              <a:t>server</a:t>
            </a:r>
            <a:r>
              <a:rPr lang="en-IN" sz="2000" dirty="0" smtClean="0"/>
              <a:t>) is a network </a:t>
            </a:r>
            <a:r>
              <a:rPr lang="en-IN" sz="2000" b="1" dirty="0" smtClean="0"/>
              <a:t>architecture </a:t>
            </a:r>
            <a:r>
              <a:rPr lang="en-IN" sz="2000" dirty="0" smtClean="0"/>
              <a:t>in which each computer or process on the network is either a </a:t>
            </a:r>
            <a:r>
              <a:rPr lang="en-IN" sz="2000" b="1" dirty="0" smtClean="0"/>
              <a:t>client</a:t>
            </a:r>
            <a:r>
              <a:rPr lang="en-IN" sz="2000" dirty="0" smtClean="0"/>
              <a:t> or a </a:t>
            </a:r>
            <a:r>
              <a:rPr lang="en-IN" sz="2000" b="1" dirty="0" smtClean="0"/>
              <a:t>server</a:t>
            </a:r>
            <a:r>
              <a:rPr lang="en-IN" sz="2000" dirty="0" smtClean="0"/>
              <a:t>. </a:t>
            </a:r>
          </a:p>
          <a:p>
            <a:pPr algn="just"/>
            <a:r>
              <a:rPr lang="en-IN" sz="2000" dirty="0" smtClean="0"/>
              <a:t>Servers are powerful computers or processes dedicated to managing disk drives (file servers), printers (print servers), or network traffic (network servers).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29EA8-8014-421A-9F04-6CDFCC9DE61E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  <p:pic>
        <p:nvPicPr>
          <p:cNvPr id="18437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1563688"/>
            <a:ext cx="2328862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5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>
            <a:spLocks noGrp="1"/>
          </p:cNvSpPr>
          <p:nvPr>
            <p:ph type="title"/>
          </p:nvPr>
        </p:nvSpPr>
        <p:spPr>
          <a:xfrm>
            <a:off x="457200" y="157050"/>
            <a:ext cx="82296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79" name="Google Shape;379;p47"/>
          <p:cNvSpPr txBox="1">
            <a:spLocks noGrp="1"/>
          </p:cNvSpPr>
          <p:nvPr>
            <p:ph type="body" idx="1"/>
          </p:nvPr>
        </p:nvSpPr>
        <p:spPr>
          <a:xfrm>
            <a:off x="457200" y="963265"/>
            <a:ext cx="8229600" cy="56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0" name="Google Shape;3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4595"/>
            <a:ext cx="9144000" cy="634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>
            <a:spLocks noGrp="1"/>
          </p:cNvSpPr>
          <p:nvPr>
            <p:ph type="title"/>
          </p:nvPr>
        </p:nvSpPr>
        <p:spPr>
          <a:xfrm>
            <a:off x="457200" y="117578"/>
            <a:ext cx="8229600" cy="4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86" name="Google Shape;386;p48"/>
          <p:cNvSpPr txBox="1">
            <a:spLocks noGrp="1"/>
          </p:cNvSpPr>
          <p:nvPr>
            <p:ph type="body" idx="1"/>
          </p:nvPr>
        </p:nvSpPr>
        <p:spPr>
          <a:xfrm>
            <a:off x="457200" y="1225015"/>
            <a:ext cx="8229600" cy="5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6678"/>
            <a:ext cx="9144000" cy="632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>
            <a:spLocks noGrp="1"/>
          </p:cNvSpPr>
          <p:nvPr>
            <p:ph type="ctrTitle"/>
          </p:nvPr>
        </p:nvSpPr>
        <p:spPr>
          <a:xfrm>
            <a:off x="685800" y="968127"/>
            <a:ext cx="7772400" cy="49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3" name="Google Shape;3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0914"/>
            <a:ext cx="9144000" cy="6087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2343" y="0"/>
            <a:ext cx="2701657" cy="1455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0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1" name="Google Shape;40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407" name="Google Shape;407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1) Dr. Kumar Saurabh - Contents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2) Prof. Ravindra Dastikop's Blog -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http://cloudcomputing4postgraduates.blogspot.in/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3) All images are from - Google Images Service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4" name="Google Shape;4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650"/>
            <a:ext cx="9144000" cy="6544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b="1" dirty="0" smtClean="0"/>
              <a:t>Cluster computing</a:t>
            </a:r>
            <a:endParaRPr lang="en-IN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72113" cy="4972050"/>
          </a:xfrm>
        </p:spPr>
        <p:txBody>
          <a:bodyPr/>
          <a:lstStyle/>
          <a:p>
            <a:pPr algn="just"/>
            <a:r>
              <a:rPr lang="en-IN" sz="2000" smtClean="0"/>
              <a:t>In cluster computing, a group of similar computers is hooked up locally to operate as a single compute.</a:t>
            </a:r>
          </a:p>
          <a:p>
            <a:pPr algn="just"/>
            <a:r>
              <a:rPr lang="en-IN" sz="2000" smtClean="0"/>
              <a:t>This facility utilized for load balance of servers.</a:t>
            </a:r>
          </a:p>
          <a:p>
            <a:pPr algn="just"/>
            <a:r>
              <a:rPr lang="en-IN" sz="2000" smtClean="0"/>
              <a:t>Main advantages of this computer technology is distributed the load of server among the each servers of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AB0CF6-2233-4720-87C9-D09B15486505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  <p:pic>
        <p:nvPicPr>
          <p:cNvPr id="19461" name="Picture 2" descr="Image result for cluster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1571625"/>
            <a:ext cx="2500312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8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b="1" dirty="0" smtClean="0"/>
              <a:t>Grid Computing</a:t>
            </a:r>
            <a:endParaRPr lang="en-IN" dirty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329113" cy="4873625"/>
          </a:xfrm>
        </p:spPr>
        <p:txBody>
          <a:bodyPr/>
          <a:lstStyle/>
          <a:p>
            <a:pPr algn="just"/>
            <a:r>
              <a:rPr lang="en-IN" sz="2000" smtClean="0"/>
              <a:t>Grid computing is the collection computers resources from multiple locations to reach a common goal.</a:t>
            </a:r>
          </a:p>
          <a:p>
            <a:pPr algn="just"/>
            <a:r>
              <a:rPr lang="en-IN" sz="2000" smtClean="0"/>
              <a:t>Benefits of grid computing are Increase access to data and collaboration.</a:t>
            </a:r>
          </a:p>
          <a:p>
            <a:pPr algn="just"/>
            <a:r>
              <a:rPr lang="en-IN" sz="2000" smtClean="0"/>
              <a:t>Join data and distribute it globally.</a:t>
            </a:r>
          </a:p>
          <a:p>
            <a:pPr algn="just"/>
            <a:r>
              <a:rPr lang="en-IN" sz="2000" smtClean="0"/>
              <a:t>Workload balance, data security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9AE7C3-18D5-4E67-B28C-EC1E850AA6FE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642938"/>
            <a:ext cx="3609975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3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b="1" dirty="0" smtClean="0"/>
              <a:t>Parallel computing</a:t>
            </a:r>
            <a:endParaRPr lang="en-IN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86238" cy="4873625"/>
          </a:xfrm>
        </p:spPr>
        <p:txBody>
          <a:bodyPr/>
          <a:lstStyle/>
          <a:p>
            <a:pPr algn="just"/>
            <a:r>
              <a:rPr lang="en-IN" sz="2400" b="1" dirty="0" smtClean="0"/>
              <a:t>Parallel computing</a:t>
            </a:r>
            <a:r>
              <a:rPr lang="en-IN" sz="2400" dirty="0" smtClean="0"/>
              <a:t> is a type of </a:t>
            </a:r>
            <a:r>
              <a:rPr lang="en-IN" sz="2400" b="1" dirty="0" smtClean="0"/>
              <a:t>computation</a:t>
            </a:r>
            <a:r>
              <a:rPr lang="en-IN" sz="2400" dirty="0" smtClean="0"/>
              <a:t> in which many calculations or the execution of processes are carried out simultaneously. 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Large problems can often be divided into smaller ones, which can then be solved at the same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BBE4EF-8C79-4691-B272-6627C6F7EAD5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  <p:sp>
        <p:nvSpPr>
          <p:cNvPr id="21509" name="AutoShape 2" descr="Image result for parallel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0" name="AutoShape 4" descr="Image result for parallel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1511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3" y="2000250"/>
            <a:ext cx="37814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AutoShape 8" descr="Image result for parallel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8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1885</Words>
  <Application>Microsoft Office PowerPoint</Application>
  <PresentationFormat>On-screen Show (4:3)</PresentationFormat>
  <Paragraphs>420</Paragraphs>
  <Slides>65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Simple Light</vt:lpstr>
      <vt:lpstr>CLOUD COMPUTING              UNIT – I </vt:lpstr>
      <vt:lpstr>What is Computing ?</vt:lpstr>
      <vt:lpstr>Computing Evolution</vt:lpstr>
      <vt:lpstr>PowerPoint Presentation</vt:lpstr>
      <vt:lpstr>PowerPoint Presentation</vt:lpstr>
      <vt:lpstr>Client Server Architecture </vt:lpstr>
      <vt:lpstr>Cluster computing</vt:lpstr>
      <vt:lpstr>Grid Computing</vt:lpstr>
      <vt:lpstr>Parallel computing</vt:lpstr>
      <vt:lpstr>PowerPoint Presentation</vt:lpstr>
      <vt:lpstr>PowerPoint Presentation</vt:lpstr>
      <vt:lpstr>Distributed computing</vt:lpstr>
      <vt:lpstr>PowerPoint Presentation</vt:lpstr>
      <vt:lpstr>Utility computing</vt:lpstr>
      <vt:lpstr>Cloud Computing </vt:lpstr>
      <vt:lpstr>PowerPoint Presentation</vt:lpstr>
      <vt:lpstr>What is Cloud Computing</vt:lpstr>
      <vt:lpstr>Cloud Computing</vt:lpstr>
      <vt:lpstr>PowerPoint Presentation</vt:lpstr>
      <vt:lpstr>PowerPoint Presentation</vt:lpstr>
      <vt:lpstr>Reasons for adopting cloud:</vt:lpstr>
      <vt:lpstr>Benefits to business / IT</vt:lpstr>
      <vt:lpstr>1.1 Business and IT Perspective</vt:lpstr>
      <vt:lpstr>1.1 Business and IT Perspective </vt:lpstr>
      <vt:lpstr>Self Service - Illustration</vt:lpstr>
      <vt:lpstr>1.1 Business and IT Perspective  </vt:lpstr>
      <vt:lpstr>1.1 Business and IT Perspective   </vt:lpstr>
      <vt:lpstr>1.1 Business and IT Perspective    </vt:lpstr>
      <vt:lpstr>Assume!!!!</vt:lpstr>
      <vt:lpstr>Thanks to china!!!</vt:lpstr>
      <vt:lpstr>Virtulization</vt:lpstr>
      <vt:lpstr>PowerPoint Presentation</vt:lpstr>
      <vt:lpstr>PowerPoint Presentation</vt:lpstr>
      <vt:lpstr>1.2 Cloud and Virtualization    </vt:lpstr>
      <vt:lpstr>1.2 Cloud and Virtualization     </vt:lpstr>
      <vt:lpstr>1.2 Cloud and Virtualization    </vt:lpstr>
      <vt:lpstr>1.2 Cloud and Virtualization    </vt:lpstr>
      <vt:lpstr>1.2 Cloud and Virtualization    1.2 Cloud and Virtualization      1.2 Cloud and Virtualization     1.2 Cloud and Virtualization</vt:lpstr>
      <vt:lpstr>1.2 Cloud and Virtualization</vt:lpstr>
      <vt:lpstr>1.2 Cloud and Virtualization</vt:lpstr>
      <vt:lpstr>1.2 Cloud and Virtualization</vt:lpstr>
      <vt:lpstr>1.2 Cloud and Virtualization</vt:lpstr>
      <vt:lpstr>1.3 Cloud Service Requirements</vt:lpstr>
      <vt:lpstr>1.4 Cloud and Dynamic Infrastructure</vt:lpstr>
      <vt:lpstr>1.3 Cloud Service Requirements</vt:lpstr>
      <vt:lpstr>Cloud Computing Characteristics - Primary</vt:lpstr>
      <vt:lpstr>1.5 Cloud Computing Characteristics - Secondary</vt:lpstr>
      <vt:lpstr>Cloud Computing - Essential Characteristics</vt:lpstr>
      <vt:lpstr>Cloud Computing - Essential Characteristics </vt:lpstr>
      <vt:lpstr>1.6 Cloud Adoption</vt:lpstr>
      <vt:lpstr>1.6 Cloud Adoption - cntd</vt:lpstr>
      <vt:lpstr>1.6 Cloud Adoption - Cntd</vt:lpstr>
      <vt:lpstr>1.6 Cloud Adoption - Cntd </vt:lpstr>
      <vt:lpstr>1.6 Cloud Adoption - cntd (based on technical characteristics)</vt:lpstr>
      <vt:lpstr>1.6 Cloud Adoption - cntd</vt:lpstr>
      <vt:lpstr>1.6 Cloud Adoption - cntd </vt:lpstr>
      <vt:lpstr>Cloud Adoption - Not Suitable</vt:lpstr>
      <vt:lpstr>Cloud Adoption - Not Suitable </vt:lpstr>
      <vt:lpstr>Cloud Adoption - Not Suitable - cntd  </vt:lpstr>
      <vt:lpstr>Summary</vt:lpstr>
      <vt:lpstr>Summary</vt:lpstr>
      <vt:lpstr>PowerPoint Presentation</vt:lpstr>
      <vt:lpstr>PowerPoint Presentation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             UNIT – I </dc:title>
  <cp:lastModifiedBy>KULDEEP</cp:lastModifiedBy>
  <cp:revision>13</cp:revision>
  <dcterms:modified xsi:type="dcterms:W3CDTF">2020-09-10T14:19:14Z</dcterms:modified>
</cp:coreProperties>
</file>