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1" r:id="rId14"/>
    <p:sldId id="273" r:id="rId15"/>
    <p:sldId id="274" r:id="rId16"/>
    <p:sldId id="275" r:id="rId17"/>
    <p:sldId id="278" r:id="rId18"/>
    <p:sldId id="279" r:id="rId19"/>
    <p:sldId id="277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56AD-652D-43AC-93C5-051765E55746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Cloud Deployment Models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can cloud vendor’s address clients challenges?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Prioritising cloud apps based on business impact and risk</a:t>
            </a:r>
          </a:p>
          <a:p>
            <a:r>
              <a:rPr lang="en-IN" dirty="0" smtClean="0"/>
              <a:t>Identifying apps that are suitable and have high business impact</a:t>
            </a:r>
          </a:p>
          <a:p>
            <a:r>
              <a:rPr lang="en-IN" dirty="0" smtClean="0"/>
              <a:t>Addressing problems of workloads to improve the client experience</a:t>
            </a:r>
          </a:p>
          <a:p>
            <a:r>
              <a:rPr lang="en-IN" dirty="0" smtClean="0"/>
              <a:t>Mitigating risk of costly implementation delays</a:t>
            </a:r>
          </a:p>
          <a:p>
            <a:r>
              <a:rPr lang="en-IN" dirty="0" smtClean="0"/>
              <a:t>Avoiding apps with complex and integrated workloads</a:t>
            </a:r>
          </a:p>
          <a:p>
            <a:r>
              <a:rPr lang="en-IN" dirty="0" smtClean="0"/>
              <a:t>Leveraging expertise to help successfully migrate apps to cloud environment</a:t>
            </a:r>
          </a:p>
          <a:p>
            <a:r>
              <a:rPr lang="en-IN" dirty="0" smtClean="0"/>
              <a:t>Help accelerate cloud initiatives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Virtualization and standardization allows to deliver services with fewer resources and drive up utilization</a:t>
            </a:r>
          </a:p>
          <a:p>
            <a:r>
              <a:rPr lang="en-IN" dirty="0" smtClean="0"/>
              <a:t>Automation reduces labour cost  to give cost benefit</a:t>
            </a:r>
          </a:p>
          <a:p>
            <a:r>
              <a:rPr lang="en-IN" dirty="0" smtClean="0"/>
              <a:t>Frees up budget to be diverted to core services and to innovation and development of new services</a:t>
            </a:r>
          </a:p>
          <a:p>
            <a:r>
              <a:rPr lang="en-IN" dirty="0" smtClean="0"/>
              <a:t>Enables smarter way to deliver services because of self service portals</a:t>
            </a:r>
          </a:p>
          <a:p>
            <a:r>
              <a:rPr lang="en-IN" dirty="0" smtClean="0"/>
              <a:t>Cost also matters when high security requirement leads to high level SLA’s</a:t>
            </a:r>
          </a:p>
          <a:p>
            <a:r>
              <a:rPr lang="en-IN" dirty="0" smtClean="0"/>
              <a:t> increases productivity by providing dynamic infrastructure, and </a:t>
            </a:r>
          </a:p>
          <a:p>
            <a:r>
              <a:rPr lang="en-IN" dirty="0" smtClean="0"/>
              <a:t>Providing resources to team wherever and whenever required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Virtualization driving up utilisation lowers current and future capital investments</a:t>
            </a:r>
          </a:p>
          <a:p>
            <a:r>
              <a:rPr lang="en-IN" dirty="0" smtClean="0"/>
              <a:t>Self service portals enables clients to help themselves with less support people</a:t>
            </a:r>
          </a:p>
          <a:p>
            <a:r>
              <a:rPr lang="en-IN" dirty="0" smtClean="0"/>
              <a:t>Automation reduces IT operation costs</a:t>
            </a:r>
          </a:p>
          <a:p>
            <a:r>
              <a:rPr lang="en-IN" dirty="0" smtClean="0"/>
              <a:t>Test and development environments are different and complex, so</a:t>
            </a:r>
          </a:p>
          <a:p>
            <a:r>
              <a:rPr lang="en-IN" dirty="0" smtClean="0"/>
              <a:t>Multiple skills such as for OS, DB, apps , middleware skills are required to deliver to customers</a:t>
            </a:r>
          </a:p>
          <a:p>
            <a:r>
              <a:rPr lang="en-IN" dirty="0" smtClean="0"/>
              <a:t>Cloud that allows to define environments and reuse </a:t>
            </a:r>
            <a:r>
              <a:rPr lang="en-IN" smtClean="0"/>
              <a:t>it, drives </a:t>
            </a:r>
            <a:r>
              <a:rPr lang="en-IN" dirty="0" smtClean="0"/>
              <a:t>down the labour cost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91264" cy="1143000"/>
          </a:xfrm>
        </p:spPr>
        <p:txBody>
          <a:bodyPr/>
          <a:lstStyle/>
          <a:p>
            <a:r>
              <a:rPr lang="en-IN" dirty="0" smtClean="0"/>
              <a:t>Cloud Deployment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en-IN" dirty="0" smtClean="0"/>
              <a:t>Cloud delivery models classified into 3 types:</a:t>
            </a:r>
          </a:p>
          <a:p>
            <a:pPr lvl="1"/>
            <a:r>
              <a:rPr lang="en-IN" b="1" dirty="0" smtClean="0"/>
              <a:t>Public</a:t>
            </a:r>
            <a:r>
              <a:rPr lang="en-IN" dirty="0" smtClean="0"/>
              <a:t>: </a:t>
            </a:r>
          </a:p>
          <a:p>
            <a:pPr lvl="2"/>
            <a:r>
              <a:rPr lang="en-IN" dirty="0" smtClean="0"/>
              <a:t>capabilities are rented and paid by use</a:t>
            </a:r>
          </a:p>
          <a:p>
            <a:pPr lvl="2"/>
            <a:r>
              <a:rPr lang="en-IN" dirty="0" smtClean="0"/>
              <a:t>Drives efficiency </a:t>
            </a:r>
          </a:p>
          <a:p>
            <a:pPr lvl="2"/>
            <a:r>
              <a:rPr lang="en-IN" dirty="0" smtClean="0"/>
              <a:t>Retains more control and customization</a:t>
            </a:r>
          </a:p>
          <a:p>
            <a:pPr lvl="1"/>
            <a:r>
              <a:rPr lang="en-IN" b="1" dirty="0" smtClean="0"/>
              <a:t>Private: </a:t>
            </a:r>
          </a:p>
          <a:p>
            <a:pPr lvl="2"/>
            <a:r>
              <a:rPr lang="en-IN" dirty="0" smtClean="0"/>
              <a:t>business convert their IT environment into cloud to deliver services</a:t>
            </a:r>
          </a:p>
          <a:p>
            <a:pPr lvl="2"/>
            <a:r>
              <a:rPr lang="en-IN" dirty="0" smtClean="0"/>
              <a:t>Standardised and low security risk</a:t>
            </a:r>
          </a:p>
          <a:p>
            <a:pPr lvl="1"/>
            <a:r>
              <a:rPr lang="en-IN" b="1" dirty="0" smtClean="0"/>
              <a:t>Hybrid: </a:t>
            </a:r>
            <a:r>
              <a:rPr lang="en-IN" dirty="0" smtClean="0"/>
              <a:t>combine elements of public and private</a:t>
            </a:r>
            <a:endParaRPr lang="en-I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en-IN" dirty="0" smtClean="0"/>
              <a:t>Public clouds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r>
              <a:rPr lang="en-IN" dirty="0" smtClean="0"/>
              <a:t> the services and infrastructure are provided off-site over the Internet</a:t>
            </a:r>
          </a:p>
          <a:p>
            <a:r>
              <a:rPr lang="en-IN" dirty="0" smtClean="0"/>
              <a:t> offer the greatest level of efficiency in shared resources</a:t>
            </a:r>
          </a:p>
          <a:p>
            <a:r>
              <a:rPr lang="en-IN" dirty="0" smtClean="0"/>
              <a:t>are also more vulnerable than private clouds</a:t>
            </a:r>
          </a:p>
          <a:p>
            <a:r>
              <a:rPr lang="en-IN" dirty="0" smtClean="0"/>
              <a:t>Need not buy, service or maintain any infrastructure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It is a good choice when:</a:t>
            </a:r>
          </a:p>
          <a:p>
            <a:r>
              <a:rPr lang="en-IN" dirty="0" smtClean="0"/>
              <a:t>Standardized applications is used by lots of people, such as </a:t>
            </a:r>
            <a:r>
              <a:rPr lang="en-IN" dirty="0" smtClean="0"/>
              <a:t>e-mail</a:t>
            </a:r>
            <a:endParaRPr lang="en-IN" dirty="0" smtClean="0"/>
          </a:p>
          <a:p>
            <a:r>
              <a:rPr lang="en-IN" dirty="0" smtClean="0"/>
              <a:t>There are </a:t>
            </a:r>
            <a:r>
              <a:rPr lang="en-IN" dirty="0" err="1" smtClean="0"/>
              <a:t>SaaS</a:t>
            </a:r>
            <a:r>
              <a:rPr lang="en-IN" dirty="0" smtClean="0"/>
              <a:t> (Software as a Service) applications from a vendor who has a well-implemented security strategy</a:t>
            </a:r>
          </a:p>
          <a:p>
            <a:r>
              <a:rPr lang="en-IN" dirty="0" smtClean="0"/>
              <a:t>need incremental capacity (the ability to add computer capacity for peak times)</a:t>
            </a:r>
          </a:p>
          <a:p>
            <a:r>
              <a:rPr lang="en-IN" dirty="0" smtClean="0"/>
              <a:t>doing an ad-hoc software development project using a Platform as a Service (</a:t>
            </a:r>
            <a:r>
              <a:rPr lang="en-IN" dirty="0" err="1" smtClean="0"/>
              <a:t>PaaS</a:t>
            </a:r>
            <a:r>
              <a:rPr lang="en-IN" dirty="0" smtClean="0"/>
              <a:t>) offered by cloud</a:t>
            </a:r>
          </a:p>
          <a:p>
            <a:r>
              <a:rPr lang="en-IN" dirty="0" smtClean="0"/>
              <a:t>Wiki’s, blogs, social networking websites</a:t>
            </a:r>
          </a:p>
          <a:p>
            <a:r>
              <a:rPr lang="en-IN" dirty="0" smtClean="0"/>
              <a:t>Batch processing with limited security requirements</a:t>
            </a:r>
          </a:p>
          <a:p>
            <a:r>
              <a:rPr lang="en-IN" dirty="0" smtClean="0"/>
              <a:t>Looking for online storage solutions</a:t>
            </a:r>
          </a:p>
          <a:p>
            <a:r>
              <a:rPr lang="en-IN" dirty="0" smtClean="0"/>
              <a:t>In applications where latency is not an issue</a:t>
            </a:r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Public clouds are NOT suitable when:</a:t>
            </a:r>
          </a:p>
          <a:p>
            <a:r>
              <a:rPr lang="en-IN" dirty="0" smtClean="0"/>
              <a:t>Apps composed on multiple co-dependent services</a:t>
            </a:r>
          </a:p>
          <a:p>
            <a:r>
              <a:rPr lang="en-IN" dirty="0" smtClean="0"/>
              <a:t>Online transaction processing systems</a:t>
            </a:r>
          </a:p>
          <a:p>
            <a:r>
              <a:rPr lang="en-IN" dirty="0" smtClean="0"/>
              <a:t>That require high level of </a:t>
            </a:r>
            <a:r>
              <a:rPr lang="en-IN" dirty="0" err="1" smtClean="0"/>
              <a:t>auditability</a:t>
            </a:r>
            <a:r>
              <a:rPr lang="en-IN" dirty="0" smtClean="0"/>
              <a:t> and accountability</a:t>
            </a:r>
          </a:p>
          <a:p>
            <a:r>
              <a:rPr lang="en-IN" dirty="0" smtClean="0"/>
              <a:t>Apps that are based on third party software that does not have virtualization or </a:t>
            </a:r>
            <a:r>
              <a:rPr lang="en-IN" i="1" dirty="0" smtClean="0"/>
              <a:t>cloud aware licensing strategy</a:t>
            </a:r>
            <a:r>
              <a:rPr lang="en-IN" dirty="0" smtClean="0"/>
              <a:t>.</a:t>
            </a:r>
          </a:p>
          <a:p>
            <a:r>
              <a:rPr lang="en-IN" dirty="0" smtClean="0"/>
              <a:t>Data is sensitive information like employee info and  health care records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N" dirty="0" smtClean="0"/>
              <a:t>Private clouds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r>
              <a:rPr lang="en-IN" dirty="0" smtClean="0"/>
              <a:t>Are deployment inside the company’s firewall</a:t>
            </a:r>
          </a:p>
          <a:p>
            <a:r>
              <a:rPr lang="en-IN" dirty="0" smtClean="0"/>
              <a:t>Have onsite </a:t>
            </a:r>
            <a:r>
              <a:rPr lang="en-IN" dirty="0" smtClean="0"/>
              <a:t>data </a:t>
            </a:r>
            <a:r>
              <a:rPr lang="en-IN" dirty="0" err="1" smtClean="0"/>
              <a:t>centers</a:t>
            </a:r>
            <a:endParaRPr lang="en-IN" dirty="0" smtClean="0"/>
          </a:p>
          <a:p>
            <a:r>
              <a:rPr lang="en-IN" dirty="0" smtClean="0"/>
              <a:t>services and infrastructure are maintained on a private network</a:t>
            </a:r>
          </a:p>
          <a:p>
            <a:r>
              <a:rPr lang="en-IN" dirty="0" smtClean="0"/>
              <a:t>Has greater control over infrastructure</a:t>
            </a:r>
          </a:p>
          <a:p>
            <a:r>
              <a:rPr lang="en-IN" dirty="0" smtClean="0"/>
              <a:t>Improved security</a:t>
            </a:r>
          </a:p>
          <a:p>
            <a:r>
              <a:rPr lang="en-IN" dirty="0" smtClean="0"/>
              <a:t>Enterprises have to still purchase and maintain all the software and infrastructure, which increases the costs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Is suitable when:</a:t>
            </a:r>
          </a:p>
          <a:p>
            <a:r>
              <a:rPr lang="en-IN" dirty="0" smtClean="0"/>
              <a:t>Data is business hence, control and security are critical</a:t>
            </a:r>
          </a:p>
          <a:p>
            <a:r>
              <a:rPr lang="en-IN" dirty="0" smtClean="0"/>
              <a:t>Business enforces strict security and data privacy issues</a:t>
            </a:r>
          </a:p>
          <a:p>
            <a:r>
              <a:rPr lang="en-IN" dirty="0" smtClean="0"/>
              <a:t>Enterprise is large enough to run a cloud data centre efficiently and effectively on its own</a:t>
            </a:r>
          </a:p>
          <a:p>
            <a:r>
              <a:rPr lang="en-IN" dirty="0" smtClean="0"/>
              <a:t>Vendor lock-in problems are to be avoided</a:t>
            </a:r>
          </a:p>
          <a:p>
            <a:pPr lvl="1"/>
            <a:r>
              <a:rPr lang="en-IN" dirty="0" smtClean="0"/>
              <a:t>It can be </a:t>
            </a:r>
            <a:r>
              <a:rPr lang="en-IN" i="1" dirty="0" smtClean="0"/>
              <a:t>data or tools or platform</a:t>
            </a:r>
            <a:r>
              <a:rPr lang="en-IN" dirty="0" smtClean="0"/>
              <a:t> lock-in due specific vendors having rights or license over some tools or platforms and makes migrating difficult on public cloud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N" dirty="0" smtClean="0"/>
              <a:t>High cost of privacy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r>
              <a:rPr lang="en-IN" dirty="0" smtClean="0"/>
              <a:t>Ownership of hardware or software eliminates the pay per use feature</a:t>
            </a:r>
          </a:p>
          <a:p>
            <a:r>
              <a:rPr lang="en-IN" dirty="0" smtClean="0"/>
              <a:t>There is huge upfront cost</a:t>
            </a:r>
          </a:p>
          <a:p>
            <a:r>
              <a:rPr lang="en-IN" dirty="0" smtClean="0"/>
              <a:t>Hardware is sized for peal loads hence there will be inefficient excess capacity.</a:t>
            </a:r>
          </a:p>
          <a:p>
            <a:r>
              <a:rPr lang="en-IN" dirty="0" smtClean="0"/>
              <a:t>Involves complex procurement cycles</a:t>
            </a:r>
          </a:p>
          <a:p>
            <a:r>
              <a:rPr lang="en-IN" dirty="0" smtClean="0"/>
              <a:t>Complete ownership of implementation and hence complete control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Models include:</a:t>
            </a:r>
          </a:p>
          <a:p>
            <a:pPr lvl="1"/>
            <a:r>
              <a:rPr lang="en-IN" dirty="0" smtClean="0"/>
              <a:t>Private cloud (deployed within organisation’s firewall)</a:t>
            </a:r>
          </a:p>
          <a:p>
            <a:pPr lvl="1"/>
            <a:r>
              <a:rPr lang="en-IN" dirty="0" smtClean="0"/>
              <a:t>Public cloud (deployed outside organisation’s firewall), hosted by third party</a:t>
            </a:r>
          </a:p>
          <a:p>
            <a:r>
              <a:rPr lang="en-IN" dirty="0" smtClean="0"/>
              <a:t>Datacenter</a:t>
            </a:r>
          </a:p>
          <a:p>
            <a:pPr lvl="1"/>
            <a:r>
              <a:rPr lang="en-IN" dirty="0" smtClean="0"/>
              <a:t>Houses computer systems and related components such as for communications and storage systems</a:t>
            </a:r>
          </a:p>
          <a:p>
            <a:pPr lvl="1"/>
            <a:r>
              <a:rPr lang="en-IN" dirty="0" smtClean="0"/>
              <a:t>Has redundant or backup power supplies, data communication connections, environment controls like AC, fire suppression, and also security</a:t>
            </a:r>
          </a:p>
          <a:p>
            <a:r>
              <a:rPr lang="en-IN" dirty="0" smtClean="0"/>
              <a:t>Clouds are locations dependent</a:t>
            </a:r>
          </a:p>
          <a:p>
            <a:r>
              <a:rPr lang="en-IN" dirty="0" smtClean="0"/>
              <a:t>Reliability and redundancy supported by multiple data </a:t>
            </a:r>
            <a:r>
              <a:rPr lang="en-IN" dirty="0" err="1" smtClean="0"/>
              <a:t>centers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Clouds certainly span One or many </a:t>
            </a:r>
            <a:r>
              <a:rPr lang="en-IN" dirty="0" err="1" smtClean="0"/>
              <a:t>datacenters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81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6567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Public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Private cloud</a:t>
                      </a:r>
                    </a:p>
                  </a:txBody>
                  <a:tcPr anchor="ctr"/>
                </a:tc>
              </a:tr>
              <a:tr h="565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zero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 anchor="ctr"/>
                </a:tc>
              </a:tr>
              <a:tr h="565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Running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Unpredictable</a:t>
                      </a:r>
                    </a:p>
                  </a:txBody>
                  <a:tcPr anchor="ctr"/>
                </a:tc>
              </a:tr>
              <a:tr h="565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Impossible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Possible</a:t>
                      </a:r>
                    </a:p>
                  </a:txBody>
                  <a:tcPr anchor="ctr"/>
                </a:tc>
              </a:tr>
              <a:tr h="97637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Privacy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</a:t>
                      </a:r>
                      <a:r>
                        <a:rPr lang="en-IN" dirty="0" smtClean="0"/>
                        <a:t>(provider has </a:t>
                      </a:r>
                      <a:r>
                        <a:rPr lang="en-IN" dirty="0"/>
                        <a:t>access to the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</a:tr>
              <a:tr h="565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Single sign-on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difficult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Possible</a:t>
                      </a:r>
                    </a:p>
                  </a:txBody>
                  <a:tcPr anchor="ctr"/>
                </a:tc>
              </a:tr>
              <a:tr h="9763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Scaling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Easy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Difficult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Combination of private and public cloud</a:t>
            </a:r>
          </a:p>
          <a:p>
            <a:r>
              <a:rPr lang="en-IN" dirty="0" smtClean="0"/>
              <a:t>Can outsource non business critical info processing to public cloud and keep business critical services and data in private</a:t>
            </a:r>
          </a:p>
          <a:p>
            <a:r>
              <a:rPr lang="en-IN" dirty="0" smtClean="0"/>
              <a:t>It is usually used in evolution process of outsourcing to public clouds.</a:t>
            </a:r>
          </a:p>
          <a:p>
            <a:r>
              <a:rPr lang="en-IN" dirty="0" smtClean="0"/>
              <a:t>Try to keep different aspects of business in suitable clouds</a:t>
            </a:r>
          </a:p>
          <a:p>
            <a:r>
              <a:rPr lang="en-IN" dirty="0" smtClean="0"/>
              <a:t>Can address different security and control requirements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in public clouds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Private clouds tend to use older technology than public clouds</a:t>
            </a:r>
          </a:p>
          <a:p>
            <a:r>
              <a:rPr lang="en-IN" dirty="0" smtClean="0"/>
              <a:t>Public clouds are hardened through continual hacking attempts</a:t>
            </a:r>
          </a:p>
          <a:p>
            <a:r>
              <a:rPr lang="en-IN" dirty="0" smtClean="0"/>
              <a:t>Public clouds attract the best security people available</a:t>
            </a:r>
          </a:p>
          <a:p>
            <a:r>
              <a:rPr lang="en-IN" dirty="0" smtClean="0"/>
              <a:t>As they seek out the top security experts and treat them as the most important part of their businesses</a:t>
            </a:r>
          </a:p>
          <a:p>
            <a:r>
              <a:rPr lang="en-IN" dirty="0" smtClean="0"/>
              <a:t>So Private cloud staff competence is less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Multi tenancy</a:t>
            </a:r>
          </a:p>
          <a:p>
            <a:pPr lvl="1"/>
            <a:r>
              <a:rPr lang="en-IN" dirty="0" smtClean="0"/>
              <a:t>As long as the provider provides security to highest-risk client, all the lower risk clients get better security</a:t>
            </a:r>
          </a:p>
          <a:p>
            <a:r>
              <a:rPr lang="en-IN" dirty="0" smtClean="0"/>
              <a:t>Security assessment</a:t>
            </a:r>
          </a:p>
          <a:p>
            <a:pPr lvl="1"/>
            <a:r>
              <a:rPr lang="en-IN" dirty="0" smtClean="0"/>
              <a:t>Assessment can be done regularly by the provider and each client can given the assessment to know the current state of security</a:t>
            </a:r>
          </a:p>
          <a:p>
            <a:r>
              <a:rPr lang="en-IN" dirty="0" smtClean="0"/>
              <a:t>Shared risk</a:t>
            </a:r>
          </a:p>
          <a:p>
            <a:pPr lvl="1"/>
            <a:r>
              <a:rPr lang="en-IN" dirty="0" smtClean="0"/>
              <a:t>A cloud provider may not be the cloud operator</a:t>
            </a:r>
          </a:p>
          <a:p>
            <a:pPr lvl="1"/>
            <a:r>
              <a:rPr lang="en-IN" dirty="0" smtClean="0"/>
              <a:t>A provider of </a:t>
            </a:r>
            <a:r>
              <a:rPr lang="en-IN" dirty="0" err="1" smtClean="0"/>
              <a:t>SaaS</a:t>
            </a:r>
            <a:r>
              <a:rPr lang="en-IN" dirty="0" smtClean="0"/>
              <a:t> may be using the </a:t>
            </a:r>
            <a:r>
              <a:rPr lang="en-IN" dirty="0" err="1" smtClean="0"/>
              <a:t>IaaS</a:t>
            </a:r>
            <a:r>
              <a:rPr lang="en-IN" dirty="0" smtClean="0"/>
              <a:t> service provided by another provider</a:t>
            </a:r>
          </a:p>
          <a:p>
            <a:pPr lvl="1"/>
            <a:r>
              <a:rPr lang="en-IN" dirty="0" smtClean="0"/>
              <a:t>Multi-tier service provider arrangement shares the risk of security issues among many layers</a:t>
            </a:r>
          </a:p>
          <a:p>
            <a:r>
              <a:rPr lang="en-IN" dirty="0" smtClean="0"/>
              <a:t>Staff security screening</a:t>
            </a:r>
          </a:p>
          <a:p>
            <a:r>
              <a:rPr lang="en-IN" dirty="0" smtClean="0"/>
              <a:t>Distributed data </a:t>
            </a:r>
            <a:r>
              <a:rPr lang="en-IN" dirty="0" err="1" smtClean="0"/>
              <a:t>centers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6215084"/>
          </a:xfrm>
        </p:spPr>
        <p:txBody>
          <a:bodyPr>
            <a:normAutofit/>
          </a:bodyPr>
          <a:lstStyle/>
          <a:p>
            <a:r>
              <a:rPr lang="en-IN" dirty="0" smtClean="0"/>
              <a:t>Physical Security</a:t>
            </a:r>
          </a:p>
          <a:p>
            <a:r>
              <a:rPr lang="en-IN" dirty="0" smtClean="0"/>
              <a:t>Coding</a:t>
            </a:r>
          </a:p>
          <a:p>
            <a:r>
              <a:rPr lang="en-IN" dirty="0" smtClean="0"/>
              <a:t>Data Leakage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r>
              <a:rPr lang="en-IN" dirty="0" smtClean="0"/>
              <a:t>On-demand service</a:t>
            </a:r>
          </a:p>
          <a:p>
            <a:r>
              <a:rPr lang="en-IN" dirty="0" smtClean="0"/>
              <a:t>Ubiquitous n/w access</a:t>
            </a:r>
          </a:p>
          <a:p>
            <a:r>
              <a:rPr lang="en-IN" dirty="0" smtClean="0"/>
              <a:t>Location independent resource pooling</a:t>
            </a:r>
          </a:p>
          <a:p>
            <a:r>
              <a:rPr lang="en-IN" dirty="0" smtClean="0"/>
              <a:t>Rapid elasticity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On-demand service</a:t>
            </a:r>
          </a:p>
          <a:p>
            <a:pPr lvl="1"/>
            <a:r>
              <a:rPr lang="en-IN" dirty="0" smtClean="0"/>
              <a:t>Provisions computing capabilities such as server time and n/w storage</a:t>
            </a:r>
          </a:p>
          <a:p>
            <a:pPr lvl="1"/>
            <a:r>
              <a:rPr lang="en-IN" dirty="0" smtClean="0"/>
              <a:t>Automatically without requiring human interaction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Ubiquitous n/w access</a:t>
            </a:r>
          </a:p>
          <a:p>
            <a:pPr lvl="1"/>
            <a:r>
              <a:rPr lang="en-IN" dirty="0" smtClean="0"/>
              <a:t>Services available over the n/w accessed through standard mechanisms</a:t>
            </a:r>
          </a:p>
          <a:p>
            <a:pPr lvl="1"/>
            <a:r>
              <a:rPr lang="en-IN" dirty="0" smtClean="0"/>
              <a:t>Can be used on heterogeneous client platforms( mobiles, laptops , PCs)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Location independent resource pooling</a:t>
            </a:r>
          </a:p>
          <a:p>
            <a:pPr lvl="1"/>
            <a:r>
              <a:rPr lang="en-IN" dirty="0" smtClean="0"/>
              <a:t>Multitenant</a:t>
            </a:r>
          </a:p>
          <a:p>
            <a:pPr lvl="1"/>
            <a:r>
              <a:rPr lang="en-IN" dirty="0" smtClean="0"/>
              <a:t>Resources pooled to serve multiple customers</a:t>
            </a:r>
          </a:p>
          <a:p>
            <a:pPr lvl="1"/>
            <a:r>
              <a:rPr lang="en-IN" dirty="0" smtClean="0"/>
              <a:t>Physical and virtual servers dynamically assigned based on demand</a:t>
            </a:r>
          </a:p>
          <a:p>
            <a:pPr lvl="1"/>
            <a:r>
              <a:rPr lang="en-IN" dirty="0" smtClean="0"/>
              <a:t>Location independence, customer has no control of the locations of services located</a:t>
            </a:r>
          </a:p>
          <a:p>
            <a:pPr lvl="1"/>
            <a:r>
              <a:rPr lang="en-IN" dirty="0" smtClean="0"/>
              <a:t>Example of resources storage, processing</a:t>
            </a:r>
            <a:r>
              <a:rPr lang="en-IN" smtClean="0"/>
              <a:t>, memory, n/w bandwidth.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Rapid elasticity</a:t>
            </a:r>
          </a:p>
          <a:p>
            <a:pPr lvl="1"/>
            <a:r>
              <a:rPr lang="en-IN" dirty="0" smtClean="0"/>
              <a:t>Services can be rapidly and elastically provisioned</a:t>
            </a:r>
          </a:p>
          <a:p>
            <a:pPr lvl="1"/>
            <a:r>
              <a:rPr lang="en-IN" dirty="0" smtClean="0"/>
              <a:t>Can scale out automatically and rapidly, and</a:t>
            </a:r>
          </a:p>
          <a:p>
            <a:pPr lvl="1"/>
            <a:r>
              <a:rPr lang="en-IN" dirty="0" smtClean="0"/>
              <a:t>Can be quickly released</a:t>
            </a:r>
          </a:p>
          <a:p>
            <a:pPr lvl="1"/>
            <a:r>
              <a:rPr lang="en-IN" dirty="0" smtClean="0"/>
              <a:t>Customer have unlimited services that can be purchased in any quantity at any time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Measured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Cloud systems automatically control and optimise resources</a:t>
            </a:r>
          </a:p>
          <a:p>
            <a:r>
              <a:rPr lang="en-IN" dirty="0" smtClean="0"/>
              <a:t>Leverages metering at some level of abstraction suitable for a service</a:t>
            </a:r>
          </a:p>
          <a:p>
            <a:r>
              <a:rPr lang="en-IN" dirty="0" smtClean="0"/>
              <a:t>Resource usage can be monitored, controlled and reported providing transparency for the utilized service</a:t>
            </a:r>
          </a:p>
          <a:p>
            <a:r>
              <a:rPr lang="en-IN" dirty="0" smtClean="0"/>
              <a:t>More the standardization, and virtualization, more the reduction in infrastructure costs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organizations migrating to cloud?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Greater flexibility</a:t>
            </a:r>
          </a:p>
          <a:p>
            <a:r>
              <a:rPr lang="en-IN" dirty="0" smtClean="0"/>
              <a:t>Cost reduction</a:t>
            </a:r>
          </a:p>
          <a:p>
            <a:r>
              <a:rPr lang="en-IN" dirty="0" smtClean="0"/>
              <a:t>Avoid problems and delays arising from apps that have varying loads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1117</Words>
  <Application>Microsoft Office PowerPoint</Application>
  <PresentationFormat>On-screen Show (4:3)</PresentationFormat>
  <Paragraphs>161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Deployment Models</vt:lpstr>
      <vt:lpstr>Introduction</vt:lpstr>
      <vt:lpstr>Cloud characteristics</vt:lpstr>
      <vt:lpstr>Cloud characteristics</vt:lpstr>
      <vt:lpstr>Slide 5</vt:lpstr>
      <vt:lpstr>Slide 6</vt:lpstr>
      <vt:lpstr>Slide 7</vt:lpstr>
      <vt:lpstr>Measured service</vt:lpstr>
      <vt:lpstr>Why organizations migrating to cloud?</vt:lpstr>
      <vt:lpstr>How can cloud vendor’s address clients challenges?</vt:lpstr>
      <vt:lpstr>Cost factor</vt:lpstr>
      <vt:lpstr>Slide 12</vt:lpstr>
      <vt:lpstr>Cloud Deployment Models</vt:lpstr>
      <vt:lpstr>Public clouds</vt:lpstr>
      <vt:lpstr>Slide 15</vt:lpstr>
      <vt:lpstr>Slide 16</vt:lpstr>
      <vt:lpstr>Private clouds</vt:lpstr>
      <vt:lpstr>Slide 18</vt:lpstr>
      <vt:lpstr>High cost of privacy</vt:lpstr>
      <vt:lpstr>Comparison</vt:lpstr>
      <vt:lpstr>Hybrid cloud</vt:lpstr>
      <vt:lpstr>Security in public clouds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Trivikrama</dc:creator>
  <cp:lastModifiedBy>Compaq</cp:lastModifiedBy>
  <cp:revision>325</cp:revision>
  <dcterms:created xsi:type="dcterms:W3CDTF">2013-04-25T14:08:40Z</dcterms:created>
  <dcterms:modified xsi:type="dcterms:W3CDTF">2020-09-10T05:35:08Z</dcterms:modified>
</cp:coreProperties>
</file>