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8781-5563-48D1-BB5C-C6F9FC351F12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656B-51B6-4631-AE56-E16B680DC7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656B-51B6-4631-AE56-E16B680DC79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56AD-652D-43AC-93C5-051765E55746}" type="datetimeFigureOut">
              <a:rPr lang="en-IN" smtClean="0"/>
              <a:pPr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5D5F-AF9F-48D7-98E1-D5F45785C7E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Cloud as a service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Cloud orchestrator and provisioning engine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1" dirty="0" smtClean="0"/>
              <a:t>Cloud orchestrator and provisioning engine </a:t>
            </a:r>
            <a:r>
              <a:rPr lang="en-IN" dirty="0" smtClean="0"/>
              <a:t>can define enterprises and users that can share the cloud infrastructure securely</a:t>
            </a:r>
          </a:p>
          <a:p>
            <a:r>
              <a:rPr lang="en-IN" dirty="0" smtClean="0"/>
              <a:t>This allows them to create standardized collections of VMs </a:t>
            </a:r>
          </a:p>
          <a:p>
            <a:r>
              <a:rPr lang="en-IN" dirty="0" smtClean="0"/>
              <a:t>It define the policies of how the users can access the VMs</a:t>
            </a:r>
          </a:p>
          <a:p>
            <a:r>
              <a:rPr lang="en-IN" dirty="0" smtClean="0"/>
              <a:t>Users can login to orchestrator to self provision resources</a:t>
            </a:r>
          </a:p>
          <a:p>
            <a:r>
              <a:rPr lang="en-IN" dirty="0" smtClean="0"/>
              <a:t>Allows writing workflows to automate creation of cloud infrastructure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96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5651">
                <a:tc>
                  <a:txBody>
                    <a:bodyPr/>
                    <a:lstStyle/>
                    <a:p>
                      <a:pPr algn="ctr"/>
                      <a:r>
                        <a:rPr lang="en-IN" sz="3600" b="0" i="0" dirty="0" smtClean="0"/>
                        <a:t>Cloud orchestrator and provisioning engine</a:t>
                      </a:r>
                      <a:endParaRPr lang="en-IN" sz="36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651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                                  </a:t>
                      </a:r>
                      <a:r>
                        <a:rPr lang="en-IN" sz="4000" dirty="0" smtClean="0"/>
                        <a:t>Hypervisor</a:t>
                      </a:r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651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                                </a:t>
                      </a:r>
                      <a:r>
                        <a:rPr lang="en-IN" sz="3200" dirty="0" smtClean="0"/>
                        <a:t>Physical</a:t>
                      </a:r>
                      <a:r>
                        <a:rPr lang="en-IN" sz="3200" baseline="0" dirty="0" smtClean="0"/>
                        <a:t> hardware</a:t>
                      </a:r>
                      <a:endParaRPr lang="en-IN" sz="2800" baseline="0" dirty="0" smtClean="0"/>
                    </a:p>
                    <a:p>
                      <a:r>
                        <a:rPr lang="en-IN" sz="2800" dirty="0" smtClean="0"/>
                        <a:t>Network                           server                                storage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N" dirty="0" smtClean="0"/>
              <a:t>Cloud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r>
              <a:rPr lang="en-IN" dirty="0" smtClean="0"/>
              <a:t>High level guidance to define the cloud strategy </a:t>
            </a:r>
          </a:p>
          <a:p>
            <a:r>
              <a:rPr lang="en-IN" b="1" dirty="0" smtClean="0"/>
              <a:t>Implementation planning phase </a:t>
            </a:r>
            <a:r>
              <a:rPr lang="en-IN" dirty="0" smtClean="0"/>
              <a:t>of cloud enables to implement an app that lies b/w business strategy </a:t>
            </a:r>
            <a:r>
              <a:rPr lang="en-IN" b="1" i="1" dirty="0" smtClean="0"/>
              <a:t>and</a:t>
            </a:r>
            <a:r>
              <a:rPr lang="en-IN" dirty="0" smtClean="0"/>
              <a:t> design, development and implementation phases of app</a:t>
            </a:r>
          </a:p>
          <a:p>
            <a:r>
              <a:rPr lang="en-IN" dirty="0" smtClean="0"/>
              <a:t>Takes care of linking the business strategy and the IT requirements for the app that supports the business strategy.</a:t>
            </a:r>
          </a:p>
          <a:p>
            <a:r>
              <a:rPr lang="en-IN" dirty="0" smtClean="0"/>
              <a:t>Implementation planning translates the business intent to a set of IT requirement for cloud app.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implementation planning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Planning derives the high level structures of cloud app</a:t>
            </a:r>
          </a:p>
          <a:p>
            <a:r>
              <a:rPr lang="en-IN" dirty="0" smtClean="0"/>
              <a:t>Planning define the roadmap to implement the app</a:t>
            </a:r>
          </a:p>
          <a:p>
            <a:r>
              <a:rPr lang="en-IN" dirty="0" smtClean="0"/>
              <a:t>Input to the implementation planning phase is cloud strategy based on the business that is driving the implementation of apps on cloud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b="1" dirty="0" smtClean="0"/>
              <a:t>Key steps in cloud implementation planning</a:t>
            </a:r>
          </a:p>
          <a:p>
            <a:r>
              <a:rPr lang="en-IN" dirty="0" smtClean="0"/>
              <a:t>Understand cloud strategy</a:t>
            </a:r>
          </a:p>
          <a:p>
            <a:r>
              <a:rPr lang="en-IN" dirty="0" smtClean="0"/>
              <a:t>Define the cloud app requirements</a:t>
            </a:r>
          </a:p>
          <a:p>
            <a:r>
              <a:rPr lang="en-IN" dirty="0" smtClean="0"/>
              <a:t>Access cloud readiness</a:t>
            </a:r>
          </a:p>
          <a:p>
            <a:r>
              <a:rPr lang="en-IN" dirty="0" smtClean="0"/>
              <a:t>Define high level cloud architecture</a:t>
            </a:r>
          </a:p>
          <a:p>
            <a:r>
              <a:rPr lang="en-IN" dirty="0" smtClean="0"/>
              <a:t>Identify requirements change management</a:t>
            </a:r>
          </a:p>
          <a:p>
            <a:r>
              <a:rPr lang="en-IN" dirty="0" smtClean="0"/>
              <a:t>Develop roadmap and implementation plan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Infrastructure strategy and planning for cloud helps develop cloud strategy.</a:t>
            </a:r>
          </a:p>
          <a:p>
            <a:r>
              <a:rPr lang="en-IN" dirty="0" smtClean="0"/>
              <a:t>Strategy and planning includes:</a:t>
            </a:r>
          </a:p>
          <a:p>
            <a:pPr lvl="1"/>
            <a:r>
              <a:rPr lang="en-IN" dirty="0" smtClean="0"/>
              <a:t>IT executive workshop to identify where and how cloud can help drive business value</a:t>
            </a:r>
          </a:p>
          <a:p>
            <a:pPr lvl="1"/>
            <a:r>
              <a:rPr lang="en-IN" dirty="0" smtClean="0"/>
              <a:t>Develop a value proposition (unique selling proposition) for cloud</a:t>
            </a:r>
            <a:r>
              <a:rPr lang="en-IN" dirty="0"/>
              <a:t> </a:t>
            </a:r>
            <a:r>
              <a:rPr lang="en-IN" dirty="0" smtClean="0"/>
              <a:t>in an enterprise</a:t>
            </a:r>
          </a:p>
          <a:p>
            <a:pPr lvl="1"/>
            <a:r>
              <a:rPr lang="en-IN" dirty="0" smtClean="0"/>
              <a:t>Prioritize the apps or requirements to be migrated</a:t>
            </a:r>
          </a:p>
          <a:p>
            <a:pPr lvl="1"/>
            <a:r>
              <a:rPr lang="en-IN" dirty="0" smtClean="0"/>
              <a:t>Assess current environment to determine strengths, gaps, and readiness</a:t>
            </a:r>
          </a:p>
          <a:p>
            <a:pPr lvl="1"/>
            <a:r>
              <a:rPr lang="en-IN" dirty="0" smtClean="0"/>
              <a:t>Strategy and plan to implement the select cloud</a:t>
            </a:r>
          </a:p>
          <a:p>
            <a:pPr lvl="1"/>
            <a:r>
              <a:rPr lang="en-IN" dirty="0" smtClean="0"/>
              <a:t>Analyse the cloud opportunity</a:t>
            </a:r>
          </a:p>
          <a:p>
            <a:pPr lvl="1"/>
            <a:r>
              <a:rPr lang="en-IN" dirty="0" smtClean="0"/>
              <a:t>Analyse the IT environment and capability gap</a:t>
            </a:r>
          </a:p>
          <a:p>
            <a:pPr lvl="1"/>
            <a:r>
              <a:rPr lang="en-IN" dirty="0" smtClean="0"/>
              <a:t>Develop high level cloud roadmap and value proposition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Conceptual cloud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Includes</a:t>
            </a:r>
          </a:p>
          <a:p>
            <a:r>
              <a:rPr lang="en-IN" dirty="0" smtClean="0"/>
              <a:t>Standards</a:t>
            </a:r>
          </a:p>
          <a:p>
            <a:r>
              <a:rPr lang="en-IN" dirty="0" smtClean="0"/>
              <a:t>Risk and compliance controls</a:t>
            </a:r>
          </a:p>
          <a:p>
            <a:r>
              <a:rPr lang="en-IN" dirty="0" smtClean="0"/>
              <a:t>Governance and controls</a:t>
            </a:r>
          </a:p>
          <a:p>
            <a:r>
              <a:rPr lang="en-IN" dirty="0" smtClean="0"/>
              <a:t>Identity and access management</a:t>
            </a:r>
          </a:p>
          <a:p>
            <a:r>
              <a:rPr lang="en-IN" dirty="0" smtClean="0"/>
              <a:t>Access and intrusion management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7984" y="1600200"/>
            <a:ext cx="4716016" cy="4525963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SLAs</a:t>
            </a:r>
          </a:p>
          <a:p>
            <a:r>
              <a:rPr lang="en-IN" dirty="0" smtClean="0"/>
              <a:t>Service accounting</a:t>
            </a:r>
          </a:p>
          <a:p>
            <a:r>
              <a:rPr lang="en-IN" dirty="0" smtClean="0"/>
              <a:t>Performance capacity and availability</a:t>
            </a:r>
          </a:p>
          <a:p>
            <a:r>
              <a:rPr lang="en-IN" dirty="0" smtClean="0"/>
              <a:t>Configuration management</a:t>
            </a:r>
          </a:p>
          <a:p>
            <a:r>
              <a:rPr lang="en-IN" dirty="0" smtClean="0"/>
              <a:t>Provisioning</a:t>
            </a:r>
          </a:p>
          <a:p>
            <a:r>
              <a:rPr lang="en-IN" dirty="0" smtClean="0"/>
              <a:t>Data protection</a:t>
            </a:r>
          </a:p>
          <a:p>
            <a:r>
              <a:rPr lang="en-IN" smtClean="0"/>
              <a:t>Infrastructure services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53752"/>
            <a:ext cx="8229600" cy="1143000"/>
          </a:xfrm>
        </p:spPr>
        <p:txBody>
          <a:bodyPr/>
          <a:lstStyle/>
          <a:p>
            <a:r>
              <a:rPr lang="en-IN" dirty="0" smtClean="0"/>
              <a:t>Service definitions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Service</a:t>
            </a:r>
            <a:r>
              <a:rPr lang="en-IN" dirty="0" smtClean="0"/>
              <a:t>: specific IT deliverable that provides customer value, it is measurable and basis of business</a:t>
            </a:r>
          </a:p>
          <a:p>
            <a:r>
              <a:rPr lang="en-IN" b="1" dirty="0" smtClean="0"/>
              <a:t>Services portfolio: </a:t>
            </a:r>
            <a:r>
              <a:rPr lang="en-IN" dirty="0" smtClean="0"/>
              <a:t>collection of services</a:t>
            </a:r>
          </a:p>
          <a:p>
            <a:r>
              <a:rPr lang="en-IN" b="1" dirty="0" smtClean="0"/>
              <a:t>Service component: </a:t>
            </a:r>
            <a:r>
              <a:rPr lang="en-IN" dirty="0" smtClean="0"/>
              <a:t>part of service that are logically grouped</a:t>
            </a:r>
          </a:p>
          <a:p>
            <a:r>
              <a:rPr lang="en-IN" b="1" dirty="0" smtClean="0"/>
              <a:t>Service owner</a:t>
            </a:r>
          </a:p>
          <a:p>
            <a:r>
              <a:rPr lang="en-IN" b="1" dirty="0" smtClean="0"/>
              <a:t>Process: </a:t>
            </a:r>
            <a:r>
              <a:rPr lang="en-IN" dirty="0" smtClean="0"/>
              <a:t>collection of activities that take inputs, transforms them and gives o/p</a:t>
            </a:r>
          </a:p>
          <a:p>
            <a:r>
              <a:rPr lang="en-IN" b="1" dirty="0" smtClean="0"/>
              <a:t>Service level agreement: </a:t>
            </a:r>
            <a:r>
              <a:rPr lang="en-IN" dirty="0" smtClean="0"/>
              <a:t>specific delivery commitments and roles identified with </a:t>
            </a:r>
            <a:r>
              <a:rPr lang="en-IN" smtClean="0"/>
              <a:t>the customer.</a:t>
            </a:r>
            <a:endParaRPr lang="en-IN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N" dirty="0" smtClean="0"/>
              <a:t>Gamut of cloud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 smtClean="0"/>
              <a:t>PaaS</a:t>
            </a:r>
            <a:endParaRPr lang="en-IN" dirty="0" smtClean="0"/>
          </a:p>
          <a:p>
            <a:pPr lvl="1"/>
            <a:r>
              <a:rPr lang="en-IN" dirty="0" smtClean="0"/>
              <a:t>Provisioning of h/w and OS, frameworks and DBs, for app development</a:t>
            </a:r>
          </a:p>
          <a:p>
            <a:r>
              <a:rPr lang="en-IN" dirty="0" err="1" smtClean="0"/>
              <a:t>SaaS</a:t>
            </a:r>
            <a:endParaRPr lang="en-IN" dirty="0" smtClean="0"/>
          </a:p>
          <a:p>
            <a:pPr lvl="1"/>
            <a:r>
              <a:rPr lang="en-IN" dirty="0" smtClean="0"/>
              <a:t>Special purpose s/w on top of hardware and OS is provisioned</a:t>
            </a:r>
          </a:p>
          <a:p>
            <a:r>
              <a:rPr lang="en-IN" dirty="0" err="1" smtClean="0"/>
              <a:t>IaaS</a:t>
            </a:r>
            <a:endParaRPr lang="en-IN" dirty="0" smtClean="0"/>
          </a:p>
          <a:p>
            <a:pPr lvl="1"/>
            <a:r>
              <a:rPr lang="en-IN" dirty="0" smtClean="0"/>
              <a:t>Provisioning of h/w or virtual computers where the enterprise has control over the OS through which some s/w is executed</a:t>
            </a:r>
          </a:p>
          <a:p>
            <a:r>
              <a:rPr lang="en-IN" dirty="0" smtClean="0"/>
              <a:t>Storage as a service</a:t>
            </a:r>
          </a:p>
          <a:p>
            <a:pPr lvl="1"/>
            <a:r>
              <a:rPr lang="en-IN" dirty="0" smtClean="0"/>
              <a:t>Provisioning of DB like services, billed based on utility like per gigabyte per month</a:t>
            </a:r>
          </a:p>
          <a:p>
            <a:r>
              <a:rPr lang="en-IN" dirty="0" smtClean="0"/>
              <a:t>Desktop as service</a:t>
            </a:r>
          </a:p>
          <a:p>
            <a:pPr lvl="1"/>
            <a:r>
              <a:rPr lang="en-IN" dirty="0" smtClean="0"/>
              <a:t>Provisioning of desktop environment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Provides foundation to build scalable web based applications</a:t>
            </a:r>
          </a:p>
          <a:p>
            <a:r>
              <a:rPr lang="en-IN" dirty="0" smtClean="0"/>
              <a:t>Reduces upfront s/w licensing and infrastructure costs</a:t>
            </a:r>
          </a:p>
          <a:p>
            <a:r>
              <a:rPr lang="en-IN" dirty="0" smtClean="0"/>
              <a:t>Reduces operational costs for development, testing and hosting environments</a:t>
            </a:r>
          </a:p>
          <a:p>
            <a:r>
              <a:rPr lang="en-IN" dirty="0" smtClean="0"/>
              <a:t>Removes challenges of integration with services such as db, middleware, web frameworks, and security</a:t>
            </a:r>
          </a:p>
          <a:p>
            <a:r>
              <a:rPr lang="en-IN" dirty="0" smtClean="0"/>
              <a:t>s/w development and delivery times are shortened</a:t>
            </a:r>
          </a:p>
          <a:p>
            <a:r>
              <a:rPr lang="en-IN" dirty="0" smtClean="0"/>
              <a:t>No need to maintain separate development and test environments</a:t>
            </a:r>
          </a:p>
          <a:p>
            <a:r>
              <a:rPr lang="en-IN" dirty="0" smtClean="0"/>
              <a:t>Simplifies s/w project management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Tight binding of apps with the platform </a:t>
            </a:r>
          </a:p>
          <a:p>
            <a:r>
              <a:rPr lang="en-IN" dirty="0" smtClean="0"/>
              <a:t>Makes portability across vendors difficult</a:t>
            </a:r>
          </a:p>
          <a:p>
            <a:r>
              <a:rPr lang="en-IN" dirty="0" smtClean="0"/>
              <a:t>Still evolving</a:t>
            </a:r>
          </a:p>
          <a:p>
            <a:r>
              <a:rPr lang="en-IN" dirty="0" smtClean="0"/>
              <a:t>Lacks the functionality needed to convert legacy applications into cloud services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Saves costs by eliminating the effort of development, maintenance and delivery of s/w</a:t>
            </a:r>
          </a:p>
          <a:p>
            <a:r>
              <a:rPr lang="en-IN" dirty="0" smtClean="0"/>
              <a:t>Eliminates upfront software licensing and infrastructure costs</a:t>
            </a:r>
          </a:p>
          <a:p>
            <a:r>
              <a:rPr lang="en-IN" dirty="0" smtClean="0"/>
              <a:t>Reduces ongoing operational costs for support and maintenance</a:t>
            </a:r>
          </a:p>
          <a:p>
            <a:r>
              <a:rPr lang="en-IN" dirty="0" smtClean="0"/>
              <a:t>Time to build and deploy new service much less than traditional s/w development</a:t>
            </a:r>
          </a:p>
          <a:p>
            <a:r>
              <a:rPr lang="en-IN" dirty="0" smtClean="0"/>
              <a:t>As the management and software support is shouldered by vendors, internal staff will focus on high-value activities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Apps requiring extensive customisation are not good candidates</a:t>
            </a:r>
          </a:p>
          <a:p>
            <a:r>
              <a:rPr lang="en-IN" dirty="0" smtClean="0"/>
              <a:t>May require upgrades to local infrastructure to handle increase in bandwidth usage</a:t>
            </a:r>
          </a:p>
          <a:p>
            <a:r>
              <a:rPr lang="en-IN" dirty="0" smtClean="0"/>
              <a:t>The local upgrades may have to be scheduled in agreement with the vendors.</a:t>
            </a:r>
          </a:p>
          <a:p>
            <a:r>
              <a:rPr lang="en-IN" dirty="0" smtClean="0"/>
              <a:t>Compatibility problems may arise due to multiple vendor offering</a:t>
            </a:r>
          </a:p>
          <a:p>
            <a:r>
              <a:rPr lang="en-IN" dirty="0" smtClean="0"/>
              <a:t>Suitable for apps which can have multiple app-servers</a:t>
            </a:r>
          </a:p>
          <a:p>
            <a:r>
              <a:rPr lang="en-IN" dirty="0" smtClean="0"/>
              <a:t>May lead to bottleneck if data servers cannot scale </a:t>
            </a:r>
          </a:p>
          <a:p>
            <a:r>
              <a:rPr lang="en-IN" dirty="0" smtClean="0"/>
              <a:t>Speed determined by internet connection speed and not internal n/w speed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Eliminates the need to over provision resources to handle peak times</a:t>
            </a:r>
          </a:p>
          <a:p>
            <a:r>
              <a:rPr lang="en-IN" dirty="0" smtClean="0"/>
              <a:t>Resources dynamically scale up and down</a:t>
            </a:r>
          </a:p>
          <a:p>
            <a:r>
              <a:rPr lang="en-IN" dirty="0" smtClean="0"/>
              <a:t>Reduced capital investment </a:t>
            </a:r>
          </a:p>
          <a:p>
            <a:r>
              <a:rPr lang="en-IN" dirty="0" smtClean="0"/>
              <a:t>Reduced operational costs for support and maintenance</a:t>
            </a:r>
          </a:p>
          <a:p>
            <a:r>
              <a:rPr lang="en-IN" dirty="0" smtClean="0"/>
              <a:t>Can scale up resources without increasing the people needed to support it</a:t>
            </a:r>
          </a:p>
          <a:p>
            <a:r>
              <a:rPr lang="en-IN" dirty="0" smtClean="0"/>
              <a:t>Supports wide range of OS and frameworks and hence minimizes vendor lock-in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Apps must be designed to scale and execute on vendor infrastructure</a:t>
            </a:r>
          </a:p>
          <a:p>
            <a:r>
              <a:rPr lang="en-IN" dirty="0" smtClean="0"/>
              <a:t>There can be integration challenges because of third party s/w</a:t>
            </a:r>
          </a:p>
          <a:p>
            <a:r>
              <a:rPr lang="en-IN" dirty="0" smtClean="0"/>
              <a:t>More suitable for small and medium scale businesses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N" dirty="0" smtClean="0"/>
              <a:t>Principle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Key to dynamic cloud infrastructure is the </a:t>
            </a:r>
            <a:r>
              <a:rPr lang="en-IN" b="1" i="1" dirty="0" smtClean="0"/>
              <a:t>virtualization layer </a:t>
            </a:r>
            <a:r>
              <a:rPr lang="en-IN" dirty="0" smtClean="0"/>
              <a:t>that is between the cloud instances and physical hardware .</a:t>
            </a:r>
          </a:p>
          <a:p>
            <a:r>
              <a:rPr lang="en-IN" b="1" i="1" dirty="0" smtClean="0"/>
              <a:t>Hypervisor </a:t>
            </a:r>
            <a:r>
              <a:rPr lang="en-IN" dirty="0" smtClean="0"/>
              <a:t>is the platform virtualization s/w to allow multiple OS to run on same server.</a:t>
            </a:r>
          </a:p>
          <a:p>
            <a:r>
              <a:rPr lang="en-IN" dirty="0" smtClean="0"/>
              <a:t>Cloud infrastructure is built using </a:t>
            </a:r>
            <a:r>
              <a:rPr lang="en-IN" b="1" i="1" dirty="0" smtClean="0"/>
              <a:t>cloud orchestrator and provisioning engine </a:t>
            </a:r>
            <a:r>
              <a:rPr lang="en-IN" dirty="0" smtClean="0"/>
              <a:t>which is above the virtualisation layer working with n/w, server, and storage.</a:t>
            </a:r>
          </a:p>
          <a:p>
            <a:r>
              <a:rPr lang="en-IN" b="1" i="1" dirty="0" smtClean="0"/>
              <a:t>C</a:t>
            </a:r>
            <a:r>
              <a:rPr lang="en-IN" dirty="0" smtClean="0"/>
              <a:t>loud orchestrator and provisioning engine is built on top of hypervisor</a:t>
            </a:r>
          </a:p>
          <a:p>
            <a:r>
              <a:rPr lang="en-IN" dirty="0" smtClean="0"/>
              <a:t>This layer of s/w:</a:t>
            </a:r>
          </a:p>
          <a:p>
            <a:pPr lvl="1"/>
            <a:r>
              <a:rPr lang="en-IN" dirty="0" smtClean="0"/>
              <a:t>Interacts with multiple servers</a:t>
            </a:r>
          </a:p>
          <a:p>
            <a:pPr lvl="1"/>
            <a:r>
              <a:rPr lang="en-IN" dirty="0" smtClean="0"/>
              <a:t>Enables pooling of resources across servers</a:t>
            </a:r>
          </a:p>
          <a:p>
            <a:pPr lvl="1"/>
            <a:r>
              <a:rPr lang="en-IN" dirty="0" smtClean="0"/>
              <a:t>Defines standardized services called </a:t>
            </a:r>
            <a:r>
              <a:rPr lang="en-IN" b="1" i="1" dirty="0" smtClean="0"/>
              <a:t>virtual compute centres</a:t>
            </a:r>
          </a:p>
          <a:p>
            <a:r>
              <a:rPr lang="en-IN" dirty="0" smtClean="0"/>
              <a:t>This layer helps to break the infrastructure pool to drive sharing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899</Words>
  <Application>Microsoft Office PowerPoint</Application>
  <PresentationFormat>On-screen Show (4:3)</PresentationFormat>
  <Paragraphs>119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Cloud as a service</vt:lpstr>
      <vt:lpstr>Gamut of cloud solutions</vt:lpstr>
      <vt:lpstr>PaaS</vt:lpstr>
      <vt:lpstr>Challenges</vt:lpstr>
      <vt:lpstr>SaaS</vt:lpstr>
      <vt:lpstr>Challenges</vt:lpstr>
      <vt:lpstr>IaaS</vt:lpstr>
      <vt:lpstr>Challenges</vt:lpstr>
      <vt:lpstr>Principle technologies</vt:lpstr>
      <vt:lpstr>Cloud orchestrator and provisioning engine</vt:lpstr>
      <vt:lpstr>PowerPoint Presentation</vt:lpstr>
      <vt:lpstr>Cloud strategy</vt:lpstr>
      <vt:lpstr>The implementation planning phase</vt:lpstr>
      <vt:lpstr>PowerPoint Presentation</vt:lpstr>
      <vt:lpstr>PowerPoint Presentation</vt:lpstr>
      <vt:lpstr>Conceptual cloud model</vt:lpstr>
      <vt:lpstr>Service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Trivikrama</dc:creator>
  <cp:lastModifiedBy>Windows User</cp:lastModifiedBy>
  <cp:revision>485</cp:revision>
  <dcterms:created xsi:type="dcterms:W3CDTF">2013-04-25T14:08:40Z</dcterms:created>
  <dcterms:modified xsi:type="dcterms:W3CDTF">2019-09-09T05:57:23Z</dcterms:modified>
</cp:coreProperties>
</file>