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036928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2c6807e98_2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2c6807e9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23ed994_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23ed994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a4e34f6_0_2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a4e34f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a4e34f6_0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a4e34f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a4e34f6_0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a4e34f6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a4e34f6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a4e34f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23ed994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723ed994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723ed994_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723ed994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23ed994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723ed994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23ed994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723ed994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d7d74fd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d7d74fd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5a4e34f6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g5a4e34f6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326ee9c1_0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326ee9c1_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326ee9c1_0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326ee9c1_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a4e34f6_0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a4e34f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2723ed994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2723ed99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6d7d74fd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6d7d74fd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723ed994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723ed99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a4e34f6_0_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a4e34f6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723ed994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723ed994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723ed994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723ed994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ingidentity.com/our-solutions/images/GoogleApps_1.p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ourceforge.net/projects/assetmgmtsyste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taging.synechron.com/images/content/cloud-governance.p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hyperlink" Target="http://www.google.com/appsstatus#hl=en&amp;v=status" TargetMode="External"/><Relationship Id="rId7"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hyperlink" Target="https://www.google.co.in/search?hl=en&amp;site=imghp&amp;tbm=isch&amp;source=hp&amp;biw=1366&amp;bih=624&amp;q=CLOUD+MANAGEMENT&amp;oq=CLOUD+MANAGEMENT&amp;gs_l=img.3...21678.21678.0.22026.1.1.0.0.0.0.0.0..0.0....0...1ac.1.42.img..1.0.0.b4ay7mL94LU#hl=en&amp;q=High+availability+and+disaster+recovery+clip+art&amp;tbm=isch&amp;imgdii=_" TargetMode="External"/><Relationship Id="rId4" Type="http://schemas.openxmlformats.org/officeDocument/2006/relationships/hyperlink" Target="http://googleblog.blogspot.in/2014/01/todays-outage-for-several-google.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blog.zuora.com/.a/6a00e551d4584a88340163057a91a9970d-pi"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in/search?hl=en&amp;site=imghp&amp;tbm=isch&amp;source=hp&amp;biw=1366&amp;bih=624&amp;q=CLOUD+MANAGEMENT&amp;oq=CLOUD+MANAGEMENT&amp;gs_l=img.3...21678.21678.0.22026.1.1.0.0.0.0.0.0..0.0....0...1ac.1.42.img..1.0.0.b4ay7mL94LU#hl=en&amp;q=usage+reporting%2C+billing+and+metering+clipart&amp;tbm=isch&amp;imgdii=_"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hyperlink" Target="http://www.vmware.com/files/images/diagrams/vmw-dgrm-vcenter-chargeback-r5-lg.jpg" TargetMode="External"/><Relationship Id="rId7"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hyperlink" Target="http://bythebell.com/wp-content/uploads/2012/09/Getting-private-cloud-Better-change-your-funding-model.jpg" TargetMode="Externa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hyperlink" Target="http://guardian.co.tt/sites/default/files/field/image/internet.p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hyperlink" Target="http://resources.pandasecurity.com/solutions/CloudPartnerCenter/img/PCPC_icon.gi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19.xml.rels><?xml version="1.0" encoding="UTF-8" standalone="yes"?>
<Relationships xmlns="http://schemas.openxmlformats.org/package/2006/relationships"><Relationship Id="rId3" Type="http://schemas.openxmlformats.org/officeDocument/2006/relationships/hyperlink" Target="https://encrypted-tbn1.gstatic.com/images?q=tbn:ANd9GcQJ-q4UfxD1NunJPBfVwpVERwfLjlVSGPG3KdFmUiJiFJumTZo8Yw"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hyperlink" Target="http://www.cloudtp.com/wp-content/uploads/2012/01/Flat_Tire.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dotnetcodr.files.wordpress.com/2013/06/openplatformprovisioning.png?w=630"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loudcomputing4postgraduates.blogspot.i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rimetelecomblog.files.wordpress.com/2013/05/using-the-cloud-to-speed-up-the-business-provisioning-process.jp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blog.stackoverflow.com/wp-content/uploads/stack-overflow-server-rack-back-small.jpg" TargetMode="External"/><Relationship Id="rId7" Type="http://schemas.openxmlformats.org/officeDocument/2006/relationships/hyperlink" Target="http://www.harbach.de/fileadmin/citrix/PVS_Ansatz.p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hyperlink" Target="http://www.ironsystems.com/sites/default/files/rack-stack-serv.jpg"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285625" y="1401113"/>
            <a:ext cx="8773200" cy="8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85200C"/>
                </a:solidFill>
                <a:latin typeface="Droid Sans"/>
                <a:ea typeface="Droid Sans"/>
                <a:cs typeface="Droid Sans"/>
                <a:sym typeface="Droid Sans"/>
              </a:rPr>
              <a:t>CLOUD MANAGEMENT</a:t>
            </a:r>
            <a:endParaRPr sz="6000">
              <a:solidFill>
                <a:srgbClr val="85200C"/>
              </a:solidFill>
              <a:latin typeface="Droid Sans"/>
              <a:ea typeface="Droid Sans"/>
              <a:cs typeface="Droid Sans"/>
              <a:sym typeface="Droid Sans"/>
            </a:endParaRPr>
          </a:p>
        </p:txBody>
      </p:sp>
      <p:sp>
        <p:nvSpPr>
          <p:cNvPr id="28" name="Google Shape;28;p8"/>
          <p:cNvSpPr txBox="1"/>
          <p:nvPr/>
        </p:nvSpPr>
        <p:spPr>
          <a:xfrm>
            <a:off x="0" y="266175"/>
            <a:ext cx="9144000" cy="7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ctr" rtl="0">
              <a:spcBef>
                <a:spcPts val="0"/>
              </a:spcBef>
              <a:spcAft>
                <a:spcPts val="0"/>
              </a:spcAft>
              <a:buNone/>
            </a:pPr>
            <a:r>
              <a:rPr lang="en" sz="3000" b="1" dirty="0" smtClean="0">
                <a:solidFill>
                  <a:srgbClr val="85200C"/>
                </a:solidFill>
                <a:latin typeface="Droid Sans"/>
                <a:ea typeface="Droid Sans"/>
                <a:cs typeface="Droid Sans"/>
                <a:sym typeface="Droid Sans"/>
              </a:rPr>
              <a:t>Unit-4 </a:t>
            </a:r>
            <a:endParaRPr sz="3000" b="1" dirty="0">
              <a:solidFill>
                <a:srgbClr val="85200C"/>
              </a:solidFill>
              <a:latin typeface="Droid Sans"/>
              <a:ea typeface="Droid Sans"/>
              <a:cs typeface="Droid Sans"/>
              <a:sym typeface="Droid Sans"/>
            </a:endParaRPr>
          </a:p>
        </p:txBody>
      </p:sp>
      <p:pic>
        <p:nvPicPr>
          <p:cNvPr id="30" name="Google Shape;30;p8"/>
          <p:cNvPicPr preferRelativeResize="0"/>
          <p:nvPr/>
        </p:nvPicPr>
        <p:blipFill>
          <a:blip r:embed="rId3">
            <a:alphaModFix/>
          </a:blip>
          <a:stretch>
            <a:fillRect/>
          </a:stretch>
        </p:blipFill>
        <p:spPr>
          <a:xfrm>
            <a:off x="1471825" y="2333000"/>
            <a:ext cx="6400800" cy="3798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457200" y="274646"/>
            <a:ext cx="8229600" cy="78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90" name="Google Shape;90;p17"/>
          <p:cNvSpPr txBox="1">
            <a:spLocks noGrp="1"/>
          </p:cNvSpPr>
          <p:nvPr>
            <p:ph type="body" idx="1"/>
          </p:nvPr>
        </p:nvSpPr>
        <p:spPr>
          <a:xfrm>
            <a:off x="85550" y="926750"/>
            <a:ext cx="8982300" cy="5859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6.3.3. Benefits </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1800">
                <a:solidFill>
                  <a:srgbClr val="000000"/>
                </a:solidFill>
                <a:latin typeface="Droid Sans"/>
                <a:ea typeface="Droid Sans"/>
                <a:cs typeface="Droid Sans"/>
                <a:sym typeface="Droid Sans"/>
              </a:rPr>
              <a:t>Here are some benefits of provisioning</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SzPts val="1800"/>
              <a:buFont typeface="Droid Sans"/>
              <a:buChar char="●"/>
            </a:pPr>
            <a:r>
              <a:rPr lang="en" sz="1800">
                <a:solidFill>
                  <a:srgbClr val="000000"/>
                </a:solidFill>
                <a:latin typeface="Droid Sans"/>
                <a:ea typeface="Droid Sans"/>
                <a:cs typeface="Droid Sans"/>
                <a:sym typeface="Droid Sans"/>
              </a:rPr>
              <a:t>ability to measure progress of all the work related to one RfS</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continuous improvement activities based on process measurements</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Isolation of the build, install, configure, and customise tasks from requirements design, and hardware setup activities</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Role players performing a finite set of repeatable activities</a:t>
            </a: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sz="2400">
              <a:solidFill>
                <a:srgbClr val="000000"/>
              </a:solidFill>
              <a:latin typeface="Droid Sans"/>
              <a:ea typeface="Droid Sans"/>
              <a:cs typeface="Droid Sans"/>
              <a:sym typeface="Droid Sans"/>
            </a:endParaRPr>
          </a:p>
          <a:p>
            <a:pPr marL="0" lvl="0" indent="0" algn="l" rtl="0">
              <a:spcBef>
                <a:spcPts val="600"/>
              </a:spcBef>
              <a:spcAft>
                <a:spcPts val="0"/>
              </a:spcAft>
              <a:buNone/>
            </a:pPr>
            <a:endParaRPr b="1">
              <a:solidFill>
                <a:srgbClr val="660000"/>
              </a:solidFill>
              <a:latin typeface="Droid Sans"/>
              <a:ea typeface="Droid Sans"/>
              <a:cs typeface="Droid Sans"/>
              <a:sym typeface="Droid Sans"/>
            </a:endParaRPr>
          </a:p>
        </p:txBody>
      </p:sp>
      <p:pic>
        <p:nvPicPr>
          <p:cNvPr id="91" name="Google Shape;91;p17">
            <a:hlinkClick r:id="rId3"/>
          </p:cNvPr>
          <p:cNvPicPr preferRelativeResize="0"/>
          <p:nvPr/>
        </p:nvPicPr>
        <p:blipFill>
          <a:blip r:embed="rId4">
            <a:alphaModFix/>
          </a:blip>
          <a:stretch>
            <a:fillRect/>
          </a:stretch>
        </p:blipFill>
        <p:spPr>
          <a:xfrm>
            <a:off x="220925" y="3468975"/>
            <a:ext cx="8725600" cy="331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57200" y="274645"/>
            <a:ext cx="8229600" cy="65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rPr>
              <a:t> </a:t>
            </a:r>
            <a:r>
              <a:rPr lang="en" sz="4800" dirty="0">
                <a:solidFill>
                  <a:srgbClr val="660000"/>
                </a:solidFill>
              </a:rPr>
              <a:t>Cloud management</a:t>
            </a:r>
            <a:endParaRPr sz="4800" dirty="0">
              <a:solidFill>
                <a:srgbClr val="660000"/>
              </a:solidFill>
            </a:endParaRPr>
          </a:p>
        </p:txBody>
      </p:sp>
      <p:sp>
        <p:nvSpPr>
          <p:cNvPr id="97" name="Google Shape;97;p18"/>
          <p:cNvSpPr txBox="1">
            <a:spLocks noGrp="1"/>
          </p:cNvSpPr>
          <p:nvPr>
            <p:ph type="body" idx="1"/>
          </p:nvPr>
        </p:nvSpPr>
        <p:spPr>
          <a:xfrm>
            <a:off x="85550" y="812700"/>
            <a:ext cx="8996700" cy="5945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6.4 Asset management</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1800">
                <a:solidFill>
                  <a:srgbClr val="000000"/>
                </a:solidFill>
                <a:latin typeface="Droid Sans"/>
                <a:ea typeface="Droid Sans"/>
                <a:cs typeface="Droid Sans"/>
                <a:sym typeface="Droid Sans"/>
              </a:rPr>
              <a:t>Asset management and change management interact regularly. The asset management strategy includes</a:t>
            </a: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Software packaging  </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Incident management</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Pool Management</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Release management</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configuration management</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Systems management</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Operational readiness Management</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Backup management </a:t>
            </a:r>
            <a:endParaRPr sz="1800">
              <a:solidFill>
                <a:srgbClr val="000000"/>
              </a:solidFill>
              <a:latin typeface="Droid Sans"/>
              <a:ea typeface="Droid Sans"/>
              <a:cs typeface="Droid Sans"/>
              <a:sym typeface="Droid Sans"/>
            </a:endParaRPr>
          </a:p>
          <a:p>
            <a:pPr marL="0" lvl="0" indent="0" algn="l" rtl="0">
              <a:spcBef>
                <a:spcPts val="600"/>
              </a:spcBef>
              <a:spcAft>
                <a:spcPts val="0"/>
              </a:spcAft>
              <a:buNone/>
            </a:pPr>
            <a:endParaRPr b="1">
              <a:solidFill>
                <a:srgbClr val="783F04"/>
              </a:solidFill>
              <a:latin typeface="Droid Sans"/>
              <a:ea typeface="Droid Sans"/>
              <a:cs typeface="Droid Sans"/>
              <a:sym typeface="Droid Sans"/>
            </a:endParaRPr>
          </a:p>
        </p:txBody>
      </p:sp>
      <p:pic>
        <p:nvPicPr>
          <p:cNvPr id="98" name="Google Shape;98;p18">
            <a:hlinkClick r:id="rId3"/>
          </p:cNvPr>
          <p:cNvPicPr preferRelativeResize="0"/>
          <p:nvPr/>
        </p:nvPicPr>
        <p:blipFill>
          <a:blip r:embed="rId4">
            <a:alphaModFix/>
          </a:blip>
          <a:stretch>
            <a:fillRect/>
          </a:stretch>
        </p:blipFill>
        <p:spPr>
          <a:xfrm>
            <a:off x="4391400" y="2075675"/>
            <a:ext cx="4690850" cy="2358500"/>
          </a:xfrm>
          <a:prstGeom prst="rect">
            <a:avLst/>
          </a:prstGeom>
          <a:noFill/>
          <a:ln>
            <a:noFill/>
          </a:ln>
        </p:spPr>
      </p:pic>
      <p:pic>
        <p:nvPicPr>
          <p:cNvPr id="99" name="Google Shape;99;p18">
            <a:hlinkClick r:id="rId3"/>
          </p:cNvPr>
          <p:cNvPicPr preferRelativeResize="0"/>
          <p:nvPr/>
        </p:nvPicPr>
        <p:blipFill>
          <a:blip r:embed="rId5">
            <a:alphaModFix/>
          </a:blip>
          <a:stretch>
            <a:fillRect/>
          </a:stretch>
        </p:blipFill>
        <p:spPr>
          <a:xfrm>
            <a:off x="4391400" y="4320100"/>
            <a:ext cx="4633801" cy="253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457200" y="274645"/>
            <a:ext cx="82296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rPr>
              <a:t> </a:t>
            </a:r>
            <a:r>
              <a:rPr lang="en" sz="4800" dirty="0">
                <a:solidFill>
                  <a:srgbClr val="660000"/>
                </a:solidFill>
              </a:rPr>
              <a:t>Cloud management</a:t>
            </a:r>
            <a:endParaRPr sz="4800" dirty="0">
              <a:solidFill>
                <a:srgbClr val="660000"/>
              </a:solidFill>
            </a:endParaRPr>
          </a:p>
        </p:txBody>
      </p:sp>
      <p:sp>
        <p:nvSpPr>
          <p:cNvPr id="105" name="Google Shape;105;p19"/>
          <p:cNvSpPr txBox="1">
            <a:spLocks noGrp="1"/>
          </p:cNvSpPr>
          <p:nvPr>
            <p:ph type="body" idx="1"/>
          </p:nvPr>
        </p:nvSpPr>
        <p:spPr>
          <a:xfrm>
            <a:off x="130650" y="883975"/>
            <a:ext cx="8882700" cy="58743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rPr>
              <a:t>6.5 Cloud Governance</a:t>
            </a:r>
            <a:endParaRPr b="1">
              <a:solidFill>
                <a:srgbClr val="660000"/>
              </a:solidFill>
            </a:endParaRPr>
          </a:p>
          <a:p>
            <a:pPr marL="0" lvl="0" indent="0" algn="just" rtl="0">
              <a:lnSpc>
                <a:spcPct val="115000"/>
              </a:lnSpc>
              <a:spcBef>
                <a:spcPts val="0"/>
              </a:spcBef>
              <a:spcAft>
                <a:spcPts val="0"/>
              </a:spcAft>
              <a:buNone/>
            </a:pP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2400">
                <a:solidFill>
                  <a:srgbClr val="000000"/>
                </a:solidFill>
                <a:latin typeface="Droid Sans"/>
                <a:ea typeface="Droid Sans"/>
                <a:cs typeface="Droid Sans"/>
                <a:sym typeface="Droid Sans"/>
              </a:rPr>
              <a:t>Cloud Governance is broken down into the following </a:t>
            </a:r>
            <a:endParaRPr sz="2400">
              <a:solidFill>
                <a:srgbClr val="000000"/>
              </a:solidFill>
              <a:latin typeface="Droid Sans"/>
              <a:ea typeface="Droid Sans"/>
              <a:cs typeface="Droid Sans"/>
              <a:sym typeface="Droid Sans"/>
            </a:endParaRPr>
          </a:p>
          <a:p>
            <a:pPr marL="457200" lvl="0" indent="-381000" algn="just" rtl="0">
              <a:lnSpc>
                <a:spcPct val="115000"/>
              </a:lnSpc>
              <a:spcBef>
                <a:spcPts val="0"/>
              </a:spcBef>
              <a:spcAft>
                <a:spcPts val="0"/>
              </a:spcAft>
              <a:buSzPts val="2400"/>
              <a:buFont typeface="Droid Sans"/>
              <a:buChar char="●"/>
            </a:pPr>
            <a:r>
              <a:rPr lang="en" sz="2400">
                <a:solidFill>
                  <a:srgbClr val="000000"/>
                </a:solidFill>
                <a:latin typeface="Droid Sans"/>
                <a:ea typeface="Droid Sans"/>
                <a:cs typeface="Droid Sans"/>
                <a:sym typeface="Droid Sans"/>
              </a:rPr>
              <a:t>Regulation of new service creation</a:t>
            </a:r>
            <a:endParaRPr sz="2400">
              <a:solidFill>
                <a:srgbClr val="000000"/>
              </a:solidFill>
              <a:latin typeface="Droid Sans"/>
              <a:ea typeface="Droid Sans"/>
              <a:cs typeface="Droid Sans"/>
              <a:sym typeface="Droid Sans"/>
            </a:endParaRPr>
          </a:p>
          <a:p>
            <a:pPr marL="457200" lvl="0" indent="-381000" algn="just" rtl="0">
              <a:lnSpc>
                <a:spcPct val="115000"/>
              </a:lnSpc>
              <a:spcBef>
                <a:spcPts val="0"/>
              </a:spcBef>
              <a:spcAft>
                <a:spcPts val="0"/>
              </a:spcAft>
              <a:buClr>
                <a:srgbClr val="000000"/>
              </a:buClr>
              <a:buSzPts val="2400"/>
              <a:buFont typeface="Droid Sans"/>
              <a:buChar char="●"/>
            </a:pPr>
            <a:r>
              <a:rPr lang="en" sz="2400">
                <a:solidFill>
                  <a:srgbClr val="000000"/>
                </a:solidFill>
                <a:latin typeface="Droid Sans"/>
                <a:ea typeface="Droid Sans"/>
                <a:cs typeface="Droid Sans"/>
                <a:sym typeface="Droid Sans"/>
              </a:rPr>
              <a:t>Getting more use of services</a:t>
            </a:r>
            <a:endParaRPr sz="2400">
              <a:solidFill>
                <a:srgbClr val="000000"/>
              </a:solidFill>
              <a:latin typeface="Droid Sans"/>
              <a:ea typeface="Droid Sans"/>
              <a:cs typeface="Droid Sans"/>
              <a:sym typeface="Droid Sans"/>
            </a:endParaRPr>
          </a:p>
          <a:p>
            <a:pPr marL="457200" lvl="0" indent="-381000" algn="just" rtl="0">
              <a:lnSpc>
                <a:spcPct val="115000"/>
              </a:lnSpc>
              <a:spcBef>
                <a:spcPts val="0"/>
              </a:spcBef>
              <a:spcAft>
                <a:spcPts val="0"/>
              </a:spcAft>
              <a:buClr>
                <a:srgbClr val="000000"/>
              </a:buClr>
              <a:buSzPts val="2400"/>
              <a:buFont typeface="Droid Sans"/>
              <a:buChar char="●"/>
            </a:pPr>
            <a:r>
              <a:rPr lang="en" sz="2400">
                <a:solidFill>
                  <a:srgbClr val="000000"/>
                </a:solidFill>
                <a:latin typeface="Droid Sans"/>
                <a:ea typeface="Droid Sans"/>
                <a:cs typeface="Droid Sans"/>
                <a:sym typeface="Droid Sans"/>
              </a:rPr>
              <a:t>Enforcing standards and best practices</a:t>
            </a:r>
            <a:endParaRPr sz="2400">
              <a:solidFill>
                <a:srgbClr val="000000"/>
              </a:solidFill>
              <a:latin typeface="Droid Sans"/>
              <a:ea typeface="Droid Sans"/>
              <a:cs typeface="Droid Sans"/>
              <a:sym typeface="Droid Sans"/>
            </a:endParaRPr>
          </a:p>
          <a:p>
            <a:pPr marL="457200" lvl="0" indent="-381000" algn="just" rtl="0">
              <a:lnSpc>
                <a:spcPct val="115000"/>
              </a:lnSpc>
              <a:spcBef>
                <a:spcPts val="0"/>
              </a:spcBef>
              <a:spcAft>
                <a:spcPts val="0"/>
              </a:spcAft>
              <a:buClr>
                <a:srgbClr val="000000"/>
              </a:buClr>
              <a:buSzPts val="2400"/>
              <a:buFont typeface="Droid Sans"/>
              <a:buChar char="●"/>
            </a:pPr>
            <a:r>
              <a:rPr lang="en" sz="2400">
                <a:solidFill>
                  <a:srgbClr val="000000"/>
                </a:solidFill>
                <a:latin typeface="Droid Sans"/>
                <a:ea typeface="Droid Sans"/>
                <a:cs typeface="Droid Sans"/>
                <a:sym typeface="Droid Sans"/>
              </a:rPr>
              <a:t>Service change management and service version control </a:t>
            </a:r>
            <a:endParaRPr sz="24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sz="1800">
              <a:solidFill>
                <a:srgbClr val="000000"/>
              </a:solidFill>
              <a:latin typeface="Droid Sans"/>
              <a:ea typeface="Droid Sans"/>
              <a:cs typeface="Droid Sans"/>
              <a:sym typeface="Droid Sans"/>
            </a:endParaRPr>
          </a:p>
          <a:p>
            <a:pPr marL="0" lvl="0" indent="0" algn="l" rtl="0">
              <a:spcBef>
                <a:spcPts val="600"/>
              </a:spcBef>
              <a:spcAft>
                <a:spcPts val="0"/>
              </a:spcAft>
              <a:buNone/>
            </a:pPr>
            <a:endParaRPr/>
          </a:p>
        </p:txBody>
      </p:sp>
      <p:pic>
        <p:nvPicPr>
          <p:cNvPr id="106" name="Google Shape;106;p19">
            <a:hlinkClick r:id="rId3"/>
          </p:cNvPr>
          <p:cNvPicPr preferRelativeResize="0"/>
          <p:nvPr/>
        </p:nvPicPr>
        <p:blipFill>
          <a:blip r:embed="rId4">
            <a:alphaModFix/>
          </a:blip>
          <a:stretch>
            <a:fillRect/>
          </a:stretch>
        </p:blipFill>
        <p:spPr>
          <a:xfrm>
            <a:off x="2452688" y="3878125"/>
            <a:ext cx="4238625" cy="276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rPr>
              <a:t> </a:t>
            </a:r>
            <a:r>
              <a:rPr lang="en" sz="4800" dirty="0">
                <a:solidFill>
                  <a:srgbClr val="660000"/>
                </a:solidFill>
              </a:rPr>
              <a:t>Cloud management</a:t>
            </a:r>
            <a:endParaRPr sz="4800" dirty="0">
              <a:solidFill>
                <a:srgbClr val="660000"/>
              </a:solidFill>
            </a:endParaRPr>
          </a:p>
        </p:txBody>
      </p:sp>
      <p:sp>
        <p:nvSpPr>
          <p:cNvPr id="112" name="Google Shape;112;p20"/>
          <p:cNvSpPr txBox="1">
            <a:spLocks noGrp="1"/>
          </p:cNvSpPr>
          <p:nvPr>
            <p:ph type="body" idx="1"/>
          </p:nvPr>
        </p:nvSpPr>
        <p:spPr>
          <a:xfrm>
            <a:off x="185350" y="1600200"/>
            <a:ext cx="8854200" cy="4967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b="1">
                <a:solidFill>
                  <a:srgbClr val="660000"/>
                </a:solidFill>
                <a:latin typeface="Droid Sans"/>
                <a:ea typeface="Droid Sans"/>
                <a:cs typeface="Droid Sans"/>
                <a:sym typeface="Droid Sans"/>
              </a:rPr>
              <a:t>6.6  High availability </a:t>
            </a:r>
            <a:r>
              <a:rPr lang="en"/>
              <a:t>and </a:t>
            </a:r>
            <a:r>
              <a:rPr lang="en" b="1">
                <a:solidFill>
                  <a:srgbClr val="660000"/>
                </a:solidFill>
                <a:latin typeface="Droid Sans"/>
                <a:ea typeface="Droid Sans"/>
                <a:cs typeface="Droid Sans"/>
                <a:sym typeface="Droid Sans"/>
              </a:rPr>
              <a:t>disaster recovery</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1800">
                <a:solidFill>
                  <a:srgbClr val="000000"/>
                </a:solidFill>
                <a:latin typeface="Droid Sans"/>
                <a:ea typeface="Droid Sans"/>
                <a:cs typeface="Droid Sans"/>
                <a:sym typeface="Droid Sans"/>
              </a:rPr>
              <a:t>High availability(HA)  and disaster recovery (DR) are important factors for cloud deployments. </a:t>
            </a: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Mean time between failures</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Mean time to recover</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High availability</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Continuous operations</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Continuous availability</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Availability management </a:t>
            </a: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1800" u="sng">
                <a:solidFill>
                  <a:schemeClr val="hlink"/>
                </a:solidFill>
                <a:latin typeface="Droid Sans"/>
                <a:ea typeface="Droid Sans"/>
                <a:cs typeface="Droid Sans"/>
                <a:sym typeface="Droid Sans"/>
                <a:hlinkClick r:id="rId3"/>
              </a:rPr>
              <a:t> Google Dashboard </a:t>
            </a:r>
            <a:r>
              <a:rPr lang="en" sz="1800">
                <a:solidFill>
                  <a:srgbClr val="000000"/>
                </a:solidFill>
                <a:latin typeface="Droid Sans"/>
                <a:ea typeface="Droid Sans"/>
                <a:cs typeface="Droid Sans"/>
                <a:sym typeface="Droid Sans"/>
              </a:rPr>
              <a:t>      </a:t>
            </a:r>
            <a:r>
              <a:rPr lang="en" sz="1800" u="sng">
                <a:solidFill>
                  <a:schemeClr val="hlink"/>
                </a:solidFill>
                <a:latin typeface="Droid Sans"/>
                <a:ea typeface="Droid Sans"/>
                <a:cs typeface="Droid Sans"/>
                <a:sym typeface="Droid Sans"/>
                <a:hlinkClick r:id="rId4"/>
              </a:rPr>
              <a:t>Gmail Outage case study</a:t>
            </a:r>
            <a:endParaRPr sz="1800">
              <a:solidFill>
                <a:srgbClr val="000000"/>
              </a:solidFill>
              <a:latin typeface="Droid Sans"/>
              <a:ea typeface="Droid Sans"/>
              <a:cs typeface="Droid Sans"/>
              <a:sym typeface="Droid Sans"/>
            </a:endParaRPr>
          </a:p>
          <a:p>
            <a:pPr marL="0" lvl="0" indent="0" algn="l" rtl="0">
              <a:spcBef>
                <a:spcPts val="600"/>
              </a:spcBef>
              <a:spcAft>
                <a:spcPts val="0"/>
              </a:spcAft>
              <a:buNone/>
            </a:pPr>
            <a:endParaRPr/>
          </a:p>
        </p:txBody>
      </p:sp>
      <p:pic>
        <p:nvPicPr>
          <p:cNvPr id="113" name="Google Shape;113;p20">
            <a:hlinkClick r:id="rId5"/>
          </p:cNvPr>
          <p:cNvPicPr preferRelativeResize="0"/>
          <p:nvPr/>
        </p:nvPicPr>
        <p:blipFill>
          <a:blip r:embed="rId6">
            <a:alphaModFix/>
          </a:blip>
          <a:stretch>
            <a:fillRect/>
          </a:stretch>
        </p:blipFill>
        <p:spPr>
          <a:xfrm>
            <a:off x="6544325" y="4851400"/>
            <a:ext cx="2495225" cy="1935300"/>
          </a:xfrm>
          <a:prstGeom prst="rect">
            <a:avLst/>
          </a:prstGeom>
          <a:noFill/>
          <a:ln>
            <a:noFill/>
          </a:ln>
        </p:spPr>
      </p:pic>
      <p:pic>
        <p:nvPicPr>
          <p:cNvPr id="114" name="Google Shape;114;p20">
            <a:hlinkClick r:id="rId5"/>
          </p:cNvPr>
          <p:cNvPicPr preferRelativeResize="0"/>
          <p:nvPr/>
        </p:nvPicPr>
        <p:blipFill>
          <a:blip r:embed="rId7">
            <a:alphaModFix/>
          </a:blip>
          <a:stretch>
            <a:fillRect/>
          </a:stretch>
        </p:blipFill>
        <p:spPr>
          <a:xfrm>
            <a:off x="6544325" y="2965650"/>
            <a:ext cx="2495225" cy="1800225"/>
          </a:xfrm>
          <a:prstGeom prst="rect">
            <a:avLst/>
          </a:prstGeom>
          <a:noFill/>
          <a:ln>
            <a:noFill/>
          </a:ln>
        </p:spPr>
      </p:pic>
      <p:pic>
        <p:nvPicPr>
          <p:cNvPr id="115" name="Google Shape;115;p20">
            <a:hlinkClick r:id="rId5"/>
          </p:cNvPr>
          <p:cNvPicPr preferRelativeResize="0"/>
          <p:nvPr/>
        </p:nvPicPr>
        <p:blipFill>
          <a:blip r:embed="rId8">
            <a:alphaModFix/>
          </a:blip>
          <a:stretch>
            <a:fillRect/>
          </a:stretch>
        </p:blipFill>
        <p:spPr>
          <a:xfrm>
            <a:off x="3364825" y="3792575"/>
            <a:ext cx="3265050" cy="180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121" name="Google Shape;121;p21"/>
          <p:cNvSpPr txBox="1">
            <a:spLocks noGrp="1"/>
          </p:cNvSpPr>
          <p:nvPr>
            <p:ph type="body" idx="1"/>
          </p:nvPr>
        </p:nvSpPr>
        <p:spPr>
          <a:xfrm>
            <a:off x="352050" y="1549025"/>
            <a:ext cx="8463300" cy="5209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6.7 Charging models, usage reporting, billing and metering.</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1800">
                <a:solidFill>
                  <a:srgbClr val="000000"/>
                </a:solidFill>
                <a:latin typeface="Droid Sans"/>
                <a:ea typeface="Droid Sans"/>
                <a:cs typeface="Droid Sans"/>
                <a:sym typeface="Droid Sans"/>
              </a:rPr>
              <a:t>Charging models are approaches taken to recover expenses.  </a:t>
            </a:r>
            <a:endParaRPr sz="1800">
              <a:solidFill>
                <a:srgbClr val="000000"/>
              </a:solidFill>
              <a:latin typeface="Droid Sans"/>
              <a:ea typeface="Droid Sans"/>
              <a:cs typeface="Droid Sans"/>
              <a:sym typeface="Droid Sans"/>
            </a:endParaRPr>
          </a:p>
          <a:p>
            <a:pPr marL="0" lvl="0" indent="0" algn="l" rtl="0">
              <a:spcBef>
                <a:spcPts val="600"/>
              </a:spcBef>
              <a:spcAft>
                <a:spcPts val="0"/>
              </a:spcAft>
              <a:buNone/>
            </a:pPr>
            <a:endParaRPr/>
          </a:p>
        </p:txBody>
      </p:sp>
      <p:pic>
        <p:nvPicPr>
          <p:cNvPr id="122" name="Google Shape;122;p21">
            <a:hlinkClick r:id="rId3"/>
          </p:cNvPr>
          <p:cNvPicPr preferRelativeResize="0"/>
          <p:nvPr/>
        </p:nvPicPr>
        <p:blipFill>
          <a:blip r:embed="rId4">
            <a:alphaModFix/>
          </a:blip>
          <a:stretch>
            <a:fillRect/>
          </a:stretch>
        </p:blipFill>
        <p:spPr>
          <a:xfrm>
            <a:off x="1996100" y="2979875"/>
            <a:ext cx="5581650" cy="3878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smtClean="0">
                <a:solidFill>
                  <a:srgbClr val="660000"/>
                </a:solidFill>
                <a:latin typeface="Droid Sans"/>
                <a:ea typeface="Droid Sans"/>
                <a:cs typeface="Droid Sans"/>
                <a:sym typeface="Droid Sans"/>
              </a:rPr>
              <a:t> </a:t>
            </a:r>
            <a:r>
              <a:rPr lang="en" sz="480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128" name="Google Shape;128;p22"/>
          <p:cNvSpPr txBox="1">
            <a:spLocks noGrp="1"/>
          </p:cNvSpPr>
          <p:nvPr>
            <p:ph type="body" idx="1"/>
          </p:nvPr>
        </p:nvSpPr>
        <p:spPr>
          <a:xfrm>
            <a:off x="99800" y="1600200"/>
            <a:ext cx="8911200" cy="4967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6.7.2 Benefits</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1800">
                <a:solidFill>
                  <a:srgbClr val="000000"/>
                </a:solidFill>
                <a:latin typeface="Droid Sans"/>
                <a:ea typeface="Droid Sans"/>
                <a:cs typeface="Droid Sans"/>
                <a:sym typeface="Droid Sans"/>
              </a:rPr>
              <a:t>Charging models build transparency to enterprise cost and help companies to figure out increase resources and also weed out wastes. </a:t>
            </a:r>
            <a:endParaRPr sz="1800">
              <a:solidFill>
                <a:srgbClr val="000000"/>
              </a:solidFill>
              <a:latin typeface="Droid Sans"/>
              <a:ea typeface="Droid Sans"/>
              <a:cs typeface="Droid Sans"/>
              <a:sym typeface="Droid Sans"/>
            </a:endParaRPr>
          </a:p>
          <a:p>
            <a:pPr marL="0" lvl="0" indent="0" algn="l" rtl="0">
              <a:spcBef>
                <a:spcPts val="600"/>
              </a:spcBef>
              <a:spcAft>
                <a:spcPts val="0"/>
              </a:spcAft>
              <a:buNone/>
            </a:pPr>
            <a:endParaRPr/>
          </a:p>
        </p:txBody>
      </p:sp>
      <p:pic>
        <p:nvPicPr>
          <p:cNvPr id="129" name="Google Shape;129;p22">
            <a:hlinkClick r:id="rId3"/>
          </p:cNvPr>
          <p:cNvPicPr preferRelativeResize="0"/>
          <p:nvPr/>
        </p:nvPicPr>
        <p:blipFill>
          <a:blip r:embed="rId4">
            <a:alphaModFix/>
          </a:blip>
          <a:stretch>
            <a:fillRect/>
          </a:stretch>
        </p:blipFill>
        <p:spPr>
          <a:xfrm>
            <a:off x="4976000" y="3336325"/>
            <a:ext cx="2366775" cy="3150975"/>
          </a:xfrm>
          <a:prstGeom prst="rect">
            <a:avLst/>
          </a:prstGeom>
          <a:noFill/>
          <a:ln>
            <a:noFill/>
          </a:ln>
        </p:spPr>
      </p:pic>
      <p:pic>
        <p:nvPicPr>
          <p:cNvPr id="130" name="Google Shape;130;p22">
            <a:hlinkClick r:id="rId3"/>
          </p:cNvPr>
          <p:cNvPicPr preferRelativeResize="0"/>
          <p:nvPr/>
        </p:nvPicPr>
        <p:blipFill>
          <a:blip r:embed="rId5">
            <a:alphaModFix/>
          </a:blip>
          <a:stretch>
            <a:fillRect/>
          </a:stretch>
        </p:blipFill>
        <p:spPr>
          <a:xfrm>
            <a:off x="1497050" y="3678500"/>
            <a:ext cx="2609175" cy="2637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136" name="Google Shape;136;p23"/>
          <p:cNvSpPr txBox="1">
            <a:spLocks noGrp="1"/>
          </p:cNvSpPr>
          <p:nvPr>
            <p:ph type="body" idx="1"/>
          </p:nvPr>
        </p:nvSpPr>
        <p:spPr>
          <a:xfrm>
            <a:off x="128325" y="1600200"/>
            <a:ext cx="8558400" cy="4967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6.7.3 Cloud Chargeback models</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b="1">
              <a:solidFill>
                <a:srgbClr val="660000"/>
              </a:solidFill>
              <a:latin typeface="Droid Sans"/>
              <a:ea typeface="Droid Sans"/>
              <a:cs typeface="Droid Sans"/>
              <a:sym typeface="Droid Sans"/>
            </a:endParaRPr>
          </a:p>
          <a:p>
            <a:pPr marL="457200" lvl="0" indent="-342900" algn="just" rtl="0">
              <a:lnSpc>
                <a:spcPct val="115000"/>
              </a:lnSpc>
              <a:spcBef>
                <a:spcPts val="0"/>
              </a:spcBef>
              <a:spcAft>
                <a:spcPts val="0"/>
              </a:spcAft>
              <a:buSzPts val="1800"/>
              <a:buFont typeface="Droid Sans"/>
              <a:buChar char="●"/>
            </a:pPr>
            <a:r>
              <a:rPr lang="en" sz="1800">
                <a:solidFill>
                  <a:srgbClr val="000000"/>
                </a:solidFill>
                <a:latin typeface="Droid Sans"/>
                <a:ea typeface="Droid Sans"/>
                <a:cs typeface="Droid Sans"/>
                <a:sym typeface="Droid Sans"/>
              </a:rPr>
              <a:t>Standard subscription-based model  </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Pay-per use model</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Premium pricing model</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Hybrid model</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Allocation-based</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Flat Fee</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Usage-based</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Product or service based</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Activity-based</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Market based </a:t>
            </a:r>
            <a:endParaRPr sz="1800">
              <a:solidFill>
                <a:srgbClr val="000000"/>
              </a:solidFill>
              <a:latin typeface="Droid Sans"/>
              <a:ea typeface="Droid Sans"/>
              <a:cs typeface="Droid Sans"/>
              <a:sym typeface="Droid Sans"/>
            </a:endParaRPr>
          </a:p>
          <a:p>
            <a:pPr marL="0" lvl="0" indent="0" algn="l" rtl="0">
              <a:spcBef>
                <a:spcPts val="600"/>
              </a:spcBef>
              <a:spcAft>
                <a:spcPts val="0"/>
              </a:spcAft>
              <a:buNone/>
            </a:pPr>
            <a:endParaRPr sz="1800">
              <a:solidFill>
                <a:srgbClr val="000000"/>
              </a:solidFill>
              <a:latin typeface="Droid Sans"/>
              <a:ea typeface="Droid Sans"/>
              <a:cs typeface="Droid Sans"/>
              <a:sym typeface="Droid Sans"/>
            </a:endParaRPr>
          </a:p>
        </p:txBody>
      </p:sp>
      <p:pic>
        <p:nvPicPr>
          <p:cNvPr id="137" name="Google Shape;137;p23">
            <a:hlinkClick r:id="rId3"/>
          </p:cNvPr>
          <p:cNvPicPr preferRelativeResize="0"/>
          <p:nvPr/>
        </p:nvPicPr>
        <p:blipFill>
          <a:blip r:embed="rId4">
            <a:alphaModFix/>
          </a:blip>
          <a:stretch>
            <a:fillRect/>
          </a:stretch>
        </p:blipFill>
        <p:spPr>
          <a:xfrm>
            <a:off x="4505475" y="3222250"/>
            <a:ext cx="4568824" cy="3476550"/>
          </a:xfrm>
          <a:prstGeom prst="rect">
            <a:avLst/>
          </a:prstGeom>
          <a:noFill/>
          <a:ln>
            <a:noFill/>
          </a:ln>
        </p:spPr>
      </p:pic>
      <p:pic>
        <p:nvPicPr>
          <p:cNvPr id="138" name="Google Shape;138;p23">
            <a:hlinkClick r:id="rId5"/>
          </p:cNvPr>
          <p:cNvPicPr preferRelativeResize="0"/>
          <p:nvPr/>
        </p:nvPicPr>
        <p:blipFill>
          <a:blip r:embed="rId6">
            <a:alphaModFix/>
          </a:blip>
          <a:stretch>
            <a:fillRect/>
          </a:stretch>
        </p:blipFill>
        <p:spPr>
          <a:xfrm>
            <a:off x="6401725" y="1283200"/>
            <a:ext cx="1953325" cy="2053125"/>
          </a:xfrm>
          <a:prstGeom prst="rect">
            <a:avLst/>
          </a:prstGeom>
          <a:noFill/>
          <a:ln>
            <a:noFill/>
          </a:ln>
        </p:spPr>
      </p:pic>
      <p:pic>
        <p:nvPicPr>
          <p:cNvPr id="139" name="Google Shape;139;p23"/>
          <p:cNvPicPr preferRelativeResize="0"/>
          <p:nvPr/>
        </p:nvPicPr>
        <p:blipFill>
          <a:blip r:embed="rId7">
            <a:alphaModFix/>
          </a:blip>
          <a:stretch>
            <a:fillRect/>
          </a:stretch>
        </p:blipFill>
        <p:spPr>
          <a:xfrm>
            <a:off x="3179500" y="3079700"/>
            <a:ext cx="1682400" cy="189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457200" y="274645"/>
            <a:ext cx="8229600" cy="65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660000"/>
                </a:solidFill>
                <a:latin typeface="Droid Sans"/>
                <a:ea typeface="Droid Sans"/>
                <a:cs typeface="Droid Sans"/>
                <a:sym typeface="Droid Sans"/>
              </a:rPr>
              <a:t>6. Cloud management</a:t>
            </a:r>
            <a:endParaRPr sz="4800">
              <a:solidFill>
                <a:srgbClr val="660000"/>
              </a:solidFill>
              <a:latin typeface="Droid Sans"/>
              <a:ea typeface="Droid Sans"/>
              <a:cs typeface="Droid Sans"/>
              <a:sym typeface="Droid Sans"/>
            </a:endParaRPr>
          </a:p>
        </p:txBody>
      </p:sp>
      <p:sp>
        <p:nvSpPr>
          <p:cNvPr id="145" name="Google Shape;145;p24"/>
          <p:cNvSpPr txBox="1">
            <a:spLocks noGrp="1"/>
          </p:cNvSpPr>
          <p:nvPr>
            <p:ph type="body" idx="1"/>
          </p:nvPr>
        </p:nvSpPr>
        <p:spPr>
          <a:xfrm>
            <a:off x="128325" y="926850"/>
            <a:ext cx="8925300" cy="5859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6.7.4 IT infrastructure Governance</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2400">
                <a:latin typeface="Droid Sans"/>
                <a:ea typeface="Droid Sans"/>
                <a:cs typeface="Droid Sans"/>
                <a:sym typeface="Droid Sans"/>
              </a:rPr>
              <a:t>Governance in a shared infrastructure becomes a paramount, as resources shared by all business units require some level of policies and control mechanisms that define boundaries and upload business unit requirements. </a:t>
            </a:r>
            <a:endParaRPr sz="2400">
              <a:latin typeface="Droid Sans"/>
              <a:ea typeface="Droid Sans"/>
              <a:cs typeface="Droid Sans"/>
              <a:sym typeface="Droid Sans"/>
            </a:endParaRPr>
          </a:p>
          <a:p>
            <a:pPr marL="0" lvl="0" indent="0" algn="l" rtl="0">
              <a:spcBef>
                <a:spcPts val="600"/>
              </a:spcBef>
              <a:spcAft>
                <a:spcPts val="0"/>
              </a:spcAft>
              <a:buNone/>
            </a:pPr>
            <a:endParaRPr/>
          </a:p>
        </p:txBody>
      </p:sp>
      <p:pic>
        <p:nvPicPr>
          <p:cNvPr id="146" name="Google Shape;146;p24">
            <a:hlinkClick r:id="rId3"/>
          </p:cNvPr>
          <p:cNvPicPr preferRelativeResize="0"/>
          <p:nvPr/>
        </p:nvPicPr>
        <p:blipFill>
          <a:blip r:embed="rId4">
            <a:alphaModFix/>
          </a:blip>
          <a:stretch>
            <a:fillRect/>
          </a:stretch>
        </p:blipFill>
        <p:spPr>
          <a:xfrm>
            <a:off x="457200" y="3208000"/>
            <a:ext cx="8153399" cy="3649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660000"/>
                </a:solidFill>
                <a:latin typeface="Droid Sans"/>
                <a:ea typeface="Droid Sans"/>
                <a:cs typeface="Droid Sans"/>
                <a:sym typeface="Droid Sans"/>
              </a:rPr>
              <a:t>6. Cloud management</a:t>
            </a:r>
            <a:endParaRPr sz="4800">
              <a:solidFill>
                <a:srgbClr val="660000"/>
              </a:solidFill>
              <a:latin typeface="Droid Sans"/>
              <a:ea typeface="Droid Sans"/>
              <a:cs typeface="Droid Sans"/>
              <a:sym typeface="Droid Sans"/>
            </a:endParaRPr>
          </a:p>
        </p:txBody>
      </p:sp>
      <p:sp>
        <p:nvSpPr>
          <p:cNvPr id="152" name="Google Shape;152;p25"/>
          <p:cNvSpPr txBox="1">
            <a:spLocks noGrp="1"/>
          </p:cNvSpPr>
          <p:nvPr>
            <p:ph type="body" idx="1"/>
          </p:nvPr>
        </p:nvSpPr>
        <p:spPr>
          <a:xfrm>
            <a:off x="99800" y="1600200"/>
            <a:ext cx="8868300" cy="4967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6.7.5 Basic Requirements</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b="1">
              <a:solidFill>
                <a:srgbClr val="660000"/>
              </a:solidFill>
              <a:latin typeface="Droid Sans"/>
              <a:ea typeface="Droid Sans"/>
              <a:cs typeface="Droid Sans"/>
              <a:sym typeface="Droid Sans"/>
            </a:endParaRPr>
          </a:p>
          <a:p>
            <a:pPr marL="457200" lvl="0" indent="-381000" algn="just" rtl="0">
              <a:lnSpc>
                <a:spcPct val="115000"/>
              </a:lnSpc>
              <a:spcBef>
                <a:spcPts val="0"/>
              </a:spcBef>
              <a:spcAft>
                <a:spcPts val="0"/>
              </a:spcAft>
              <a:buSzPts val="2400"/>
              <a:buFont typeface="Droid Sans"/>
              <a:buChar char="●"/>
            </a:pPr>
            <a:r>
              <a:rPr lang="en" sz="2400">
                <a:solidFill>
                  <a:srgbClr val="660000"/>
                </a:solidFill>
                <a:latin typeface="Droid Sans"/>
                <a:ea typeface="Droid Sans"/>
                <a:cs typeface="Droid Sans"/>
                <a:sym typeface="Droid Sans"/>
              </a:rPr>
              <a:t>Fairness</a:t>
            </a:r>
            <a:endParaRPr sz="2400">
              <a:solidFill>
                <a:srgbClr val="660000"/>
              </a:solidFill>
              <a:latin typeface="Droid Sans"/>
              <a:ea typeface="Droid Sans"/>
              <a:cs typeface="Droid Sans"/>
              <a:sym typeface="Droid Sans"/>
            </a:endParaRPr>
          </a:p>
          <a:p>
            <a:pPr marL="457200" lvl="0" indent="-381000" algn="just" rtl="0">
              <a:lnSpc>
                <a:spcPct val="115000"/>
              </a:lnSpc>
              <a:spcBef>
                <a:spcPts val="0"/>
              </a:spcBef>
              <a:spcAft>
                <a:spcPts val="0"/>
              </a:spcAft>
              <a:buSzPts val="2400"/>
              <a:buFont typeface="Droid Sans"/>
              <a:buChar char="●"/>
            </a:pPr>
            <a:r>
              <a:rPr lang="en" sz="2400">
                <a:solidFill>
                  <a:srgbClr val="660000"/>
                </a:solidFill>
                <a:latin typeface="Droid Sans"/>
                <a:ea typeface="Droid Sans"/>
                <a:cs typeface="Droid Sans"/>
                <a:sym typeface="Droid Sans"/>
              </a:rPr>
              <a:t>Control</a:t>
            </a:r>
            <a:endParaRPr sz="2400">
              <a:solidFill>
                <a:srgbClr val="660000"/>
              </a:solidFill>
              <a:latin typeface="Droid Sans"/>
              <a:ea typeface="Droid Sans"/>
              <a:cs typeface="Droid Sans"/>
              <a:sym typeface="Droid Sans"/>
            </a:endParaRPr>
          </a:p>
          <a:p>
            <a:pPr marL="457200" lvl="0" indent="-381000" algn="just" rtl="0">
              <a:lnSpc>
                <a:spcPct val="115000"/>
              </a:lnSpc>
              <a:spcBef>
                <a:spcPts val="0"/>
              </a:spcBef>
              <a:spcAft>
                <a:spcPts val="0"/>
              </a:spcAft>
              <a:buSzPts val="2400"/>
              <a:buFont typeface="Droid Sans"/>
              <a:buChar char="●"/>
            </a:pPr>
            <a:r>
              <a:rPr lang="en" sz="2400">
                <a:solidFill>
                  <a:srgbClr val="660000"/>
                </a:solidFill>
                <a:latin typeface="Droid Sans"/>
                <a:ea typeface="Droid Sans"/>
                <a:cs typeface="Droid Sans"/>
                <a:sym typeface="Droid Sans"/>
              </a:rPr>
              <a:t>Repeatability</a:t>
            </a:r>
            <a:endParaRPr sz="2400">
              <a:solidFill>
                <a:srgbClr val="660000"/>
              </a:solidFill>
              <a:latin typeface="Droid Sans"/>
              <a:ea typeface="Droid Sans"/>
              <a:cs typeface="Droid Sans"/>
              <a:sym typeface="Droid Sans"/>
            </a:endParaRPr>
          </a:p>
          <a:p>
            <a:pPr marL="457200" lvl="0" indent="-381000" algn="just" rtl="0">
              <a:lnSpc>
                <a:spcPct val="115000"/>
              </a:lnSpc>
              <a:spcBef>
                <a:spcPts val="0"/>
              </a:spcBef>
              <a:spcAft>
                <a:spcPts val="0"/>
              </a:spcAft>
              <a:buSzPts val="2400"/>
              <a:buFont typeface="Droid Sans"/>
              <a:buChar char="●"/>
            </a:pPr>
            <a:r>
              <a:rPr lang="en" sz="2400">
                <a:solidFill>
                  <a:srgbClr val="660000"/>
                </a:solidFill>
                <a:latin typeface="Droid Sans"/>
                <a:ea typeface="Droid Sans"/>
                <a:cs typeface="Droid Sans"/>
                <a:sym typeface="Droid Sans"/>
              </a:rPr>
              <a:t>Simplicity </a:t>
            </a:r>
            <a:endParaRPr sz="2400">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1800">
                <a:solidFill>
                  <a:srgbClr val="660000"/>
                </a:solidFill>
                <a:latin typeface="Droid Sans"/>
                <a:ea typeface="Droid Sans"/>
                <a:cs typeface="Droid Sans"/>
                <a:sym typeface="Droid Sans"/>
              </a:rPr>
              <a:t> </a:t>
            </a:r>
            <a:endParaRPr sz="1800">
              <a:solidFill>
                <a:srgbClr val="660000"/>
              </a:solidFill>
              <a:latin typeface="Droid Sans"/>
              <a:ea typeface="Droid Sans"/>
              <a:cs typeface="Droid Sans"/>
              <a:sym typeface="Droid Sans"/>
            </a:endParaRPr>
          </a:p>
          <a:p>
            <a:pPr marL="0" lvl="0" indent="0" algn="l" rtl="0">
              <a:spcBef>
                <a:spcPts val="600"/>
              </a:spcBef>
              <a:spcAft>
                <a:spcPts val="0"/>
              </a:spcAft>
              <a:buNone/>
            </a:pPr>
            <a:endParaRPr/>
          </a:p>
        </p:txBody>
      </p:sp>
      <p:pic>
        <p:nvPicPr>
          <p:cNvPr id="153" name="Google Shape;153;p25">
            <a:hlinkClick r:id="rId3"/>
          </p:cNvPr>
          <p:cNvPicPr preferRelativeResize="0"/>
          <p:nvPr/>
        </p:nvPicPr>
        <p:blipFill>
          <a:blip r:embed="rId4">
            <a:alphaModFix/>
          </a:blip>
          <a:stretch>
            <a:fillRect/>
          </a:stretch>
        </p:blipFill>
        <p:spPr>
          <a:xfrm>
            <a:off x="5643050" y="2530350"/>
            <a:ext cx="2982175" cy="284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660000"/>
                </a:solidFill>
                <a:latin typeface="Droid Sans"/>
                <a:ea typeface="Droid Sans"/>
                <a:cs typeface="Droid Sans"/>
                <a:sym typeface="Droid Sans"/>
              </a:rPr>
              <a:t>6. Cloud management</a:t>
            </a:r>
            <a:endParaRPr/>
          </a:p>
        </p:txBody>
      </p:sp>
      <p:sp>
        <p:nvSpPr>
          <p:cNvPr id="159" name="Google Shape;159;p26"/>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b="1">
                <a:solidFill>
                  <a:srgbClr val="660000"/>
                </a:solidFill>
              </a:rPr>
              <a:t>Chapter Summary</a:t>
            </a:r>
            <a:endParaRPr b="1">
              <a:solidFill>
                <a:srgbClr val="660000"/>
              </a:solidFill>
            </a:endParaRPr>
          </a:p>
          <a:p>
            <a:pPr marL="0" lvl="0" indent="0" algn="just" rtl="0">
              <a:spcBef>
                <a:spcPts val="0"/>
              </a:spcBef>
              <a:spcAft>
                <a:spcPts val="0"/>
              </a:spcAft>
              <a:buNone/>
            </a:pPr>
            <a:endParaRPr sz="1800"/>
          </a:p>
          <a:p>
            <a:pPr marL="0" lvl="0" indent="0" algn="just" rtl="0">
              <a:spcBef>
                <a:spcPts val="0"/>
              </a:spcBef>
              <a:spcAft>
                <a:spcPts val="0"/>
              </a:spcAft>
              <a:buNone/>
            </a:pPr>
            <a:r>
              <a:rPr lang="en" sz="1800">
                <a:latin typeface="Droid Sans"/>
                <a:ea typeface="Droid Sans"/>
                <a:cs typeface="Droid Sans"/>
                <a:sym typeface="Droid Sans"/>
              </a:rPr>
              <a:t>Today IT delivers technology to the business units and assesses charge based </a:t>
            </a:r>
            <a:endParaRPr>
              <a:latin typeface="Droid Sans"/>
              <a:ea typeface="Droid Sans"/>
              <a:cs typeface="Droid Sans"/>
              <a:sym typeface="Droid Sans"/>
            </a:endParaRPr>
          </a:p>
        </p:txBody>
      </p:sp>
      <p:pic>
        <p:nvPicPr>
          <p:cNvPr id="160" name="Google Shape;160;p26">
            <a:hlinkClick r:id="rId3"/>
          </p:cNvPr>
          <p:cNvPicPr preferRelativeResize="0"/>
          <p:nvPr/>
        </p:nvPicPr>
        <p:blipFill>
          <a:blip r:embed="rId4">
            <a:alphaModFix/>
          </a:blip>
          <a:stretch>
            <a:fillRect/>
          </a:stretch>
        </p:blipFill>
        <p:spPr>
          <a:xfrm>
            <a:off x="926750" y="3450375"/>
            <a:ext cx="7100375" cy="276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57200" y="274647"/>
            <a:ext cx="8229600" cy="83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Chap:6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36" name="Google Shape;36;p9"/>
          <p:cNvSpPr txBox="1">
            <a:spLocks noGrp="1"/>
          </p:cNvSpPr>
          <p:nvPr>
            <p:ph type="body" idx="1"/>
          </p:nvPr>
        </p:nvSpPr>
        <p:spPr>
          <a:xfrm>
            <a:off x="109600" y="1600200"/>
            <a:ext cx="9034500" cy="51483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5B0F00"/>
                </a:solidFill>
                <a:latin typeface="Droid Sans"/>
                <a:ea typeface="Droid Sans"/>
                <a:cs typeface="Droid Sans"/>
                <a:sym typeface="Droid Sans"/>
              </a:rPr>
              <a:t>Chapter Topics</a:t>
            </a:r>
            <a:endParaRPr b="1">
              <a:solidFill>
                <a:srgbClr val="5B0F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b="1">
              <a:solidFill>
                <a:srgbClr val="5B0F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2400">
                <a:latin typeface="Droid Sans"/>
                <a:ea typeface="Droid Sans"/>
                <a:cs typeface="Droid Sans"/>
                <a:sym typeface="Droid Sans"/>
              </a:rPr>
              <a:t>6.1 Introduction</a:t>
            </a:r>
            <a:endParaRPr sz="2400">
              <a:latin typeface="Droid Sans"/>
              <a:ea typeface="Droid Sans"/>
              <a:cs typeface="Droid Sans"/>
              <a:sym typeface="Droid Sans"/>
            </a:endParaRPr>
          </a:p>
          <a:p>
            <a:pPr marL="0" lvl="0" indent="0" algn="just" rtl="0">
              <a:lnSpc>
                <a:spcPct val="115000"/>
              </a:lnSpc>
              <a:spcBef>
                <a:spcPts val="0"/>
              </a:spcBef>
              <a:spcAft>
                <a:spcPts val="0"/>
              </a:spcAft>
              <a:buNone/>
            </a:pPr>
            <a:r>
              <a:rPr lang="en" sz="2400">
                <a:latin typeface="Droid Sans"/>
                <a:ea typeface="Droid Sans"/>
                <a:cs typeface="Droid Sans"/>
                <a:sym typeface="Droid Sans"/>
              </a:rPr>
              <a:t>6.2 Resiliency,</a:t>
            </a:r>
            <a:endParaRPr sz="2400">
              <a:latin typeface="Droid Sans"/>
              <a:ea typeface="Droid Sans"/>
              <a:cs typeface="Droid Sans"/>
              <a:sym typeface="Droid Sans"/>
            </a:endParaRPr>
          </a:p>
          <a:p>
            <a:pPr marL="0" lvl="0" indent="0" algn="just" rtl="0">
              <a:lnSpc>
                <a:spcPct val="115000"/>
              </a:lnSpc>
              <a:spcBef>
                <a:spcPts val="0"/>
              </a:spcBef>
              <a:spcAft>
                <a:spcPts val="0"/>
              </a:spcAft>
              <a:buNone/>
            </a:pPr>
            <a:r>
              <a:rPr lang="en" sz="2400">
                <a:latin typeface="Droid Sans"/>
                <a:ea typeface="Droid Sans"/>
                <a:cs typeface="Droid Sans"/>
                <a:sym typeface="Droid Sans"/>
              </a:rPr>
              <a:t>6.3 Provisioning, </a:t>
            </a:r>
            <a:endParaRPr sz="2400">
              <a:latin typeface="Droid Sans"/>
              <a:ea typeface="Droid Sans"/>
              <a:cs typeface="Droid Sans"/>
              <a:sym typeface="Droid Sans"/>
            </a:endParaRPr>
          </a:p>
          <a:p>
            <a:pPr marL="0" lvl="0" indent="0" algn="just" rtl="0">
              <a:lnSpc>
                <a:spcPct val="115000"/>
              </a:lnSpc>
              <a:spcBef>
                <a:spcPts val="0"/>
              </a:spcBef>
              <a:spcAft>
                <a:spcPts val="0"/>
              </a:spcAft>
              <a:buNone/>
            </a:pPr>
            <a:r>
              <a:rPr lang="en" sz="2400">
                <a:latin typeface="Droid Sans"/>
                <a:ea typeface="Droid Sans"/>
                <a:cs typeface="Droid Sans"/>
                <a:sym typeface="Droid Sans"/>
              </a:rPr>
              <a:t>6.4 Asset management, </a:t>
            </a:r>
            <a:endParaRPr sz="2400">
              <a:latin typeface="Droid Sans"/>
              <a:ea typeface="Droid Sans"/>
              <a:cs typeface="Droid Sans"/>
              <a:sym typeface="Droid Sans"/>
            </a:endParaRPr>
          </a:p>
          <a:p>
            <a:pPr marL="0" lvl="0" indent="0" algn="just" rtl="0">
              <a:lnSpc>
                <a:spcPct val="115000"/>
              </a:lnSpc>
              <a:spcBef>
                <a:spcPts val="0"/>
              </a:spcBef>
              <a:spcAft>
                <a:spcPts val="0"/>
              </a:spcAft>
              <a:buNone/>
            </a:pPr>
            <a:r>
              <a:rPr lang="en" sz="2400">
                <a:latin typeface="Droid Sans"/>
                <a:ea typeface="Droid Sans"/>
                <a:cs typeface="Droid Sans"/>
                <a:sym typeface="Droid Sans"/>
              </a:rPr>
              <a:t>6.5 Cloud governance,</a:t>
            </a:r>
            <a:endParaRPr sz="2400">
              <a:latin typeface="Droid Sans"/>
              <a:ea typeface="Droid Sans"/>
              <a:cs typeface="Droid Sans"/>
              <a:sym typeface="Droid Sans"/>
            </a:endParaRPr>
          </a:p>
          <a:p>
            <a:pPr marL="0" lvl="0" indent="0" algn="just" rtl="0">
              <a:lnSpc>
                <a:spcPct val="115000"/>
              </a:lnSpc>
              <a:spcBef>
                <a:spcPts val="0"/>
              </a:spcBef>
              <a:spcAft>
                <a:spcPts val="0"/>
              </a:spcAft>
              <a:buNone/>
            </a:pPr>
            <a:r>
              <a:rPr lang="en" sz="2400">
                <a:latin typeface="Droid Sans"/>
                <a:ea typeface="Droid Sans"/>
                <a:cs typeface="Droid Sans"/>
                <a:sym typeface="Droid Sans"/>
              </a:rPr>
              <a:t>6.6  High availability and disaster recovery, </a:t>
            </a:r>
            <a:endParaRPr sz="2400">
              <a:latin typeface="Droid Sans"/>
              <a:ea typeface="Droid Sans"/>
              <a:cs typeface="Droid Sans"/>
              <a:sym typeface="Droid Sans"/>
            </a:endParaRPr>
          </a:p>
          <a:p>
            <a:pPr marL="0" lvl="0" indent="0" algn="l" rtl="0">
              <a:lnSpc>
                <a:spcPct val="115000"/>
              </a:lnSpc>
              <a:spcBef>
                <a:spcPts val="0"/>
              </a:spcBef>
              <a:spcAft>
                <a:spcPts val="0"/>
              </a:spcAft>
              <a:buNone/>
            </a:pPr>
            <a:r>
              <a:rPr lang="en" sz="2400">
                <a:latin typeface="Droid Sans"/>
                <a:ea typeface="Droid Sans"/>
                <a:cs typeface="Droid Sans"/>
                <a:sym typeface="Droid Sans"/>
              </a:rPr>
              <a:t>6.7 Charging models, usage reporting, billing and metering.</a:t>
            </a:r>
            <a:endParaRPr sz="2400">
              <a:latin typeface="Droid Sans"/>
              <a:ea typeface="Droid Sans"/>
              <a:cs typeface="Droid Sans"/>
              <a:sym typeface="Droid Sans"/>
            </a:endParaRPr>
          </a:p>
          <a:p>
            <a:pPr marL="0" lvl="0" indent="0" algn="l" rtl="0">
              <a:spcBef>
                <a:spcPts val="600"/>
              </a:spcBef>
              <a:spcAft>
                <a:spcPts val="0"/>
              </a:spcAft>
              <a:buNone/>
            </a:pPr>
            <a:endParaRPr/>
          </a:p>
        </p:txBody>
      </p:sp>
      <p:pic>
        <p:nvPicPr>
          <p:cNvPr id="37" name="Google Shape;37;p9">
            <a:hlinkClick r:id="rId3"/>
          </p:cNvPr>
          <p:cNvPicPr preferRelativeResize="0"/>
          <p:nvPr/>
        </p:nvPicPr>
        <p:blipFill>
          <a:blip r:embed="rId4">
            <a:alphaModFix/>
          </a:blip>
          <a:stretch>
            <a:fillRect/>
          </a:stretch>
        </p:blipFill>
        <p:spPr>
          <a:xfrm>
            <a:off x="6231700" y="2129400"/>
            <a:ext cx="2743200" cy="1828800"/>
          </a:xfrm>
          <a:prstGeom prst="rect">
            <a:avLst/>
          </a:prstGeom>
          <a:noFill/>
          <a:ln>
            <a:noFill/>
          </a:ln>
        </p:spPr>
      </p:pic>
      <p:pic>
        <p:nvPicPr>
          <p:cNvPr id="38" name="Google Shape;38;p9">
            <a:hlinkClick r:id="rId5"/>
          </p:cNvPr>
          <p:cNvPicPr preferRelativeResize="0"/>
          <p:nvPr/>
        </p:nvPicPr>
        <p:blipFill>
          <a:blip r:embed="rId6">
            <a:alphaModFix/>
          </a:blip>
          <a:stretch>
            <a:fillRect/>
          </a:stretch>
        </p:blipFill>
        <p:spPr>
          <a:xfrm>
            <a:off x="2937100" y="1839250"/>
            <a:ext cx="3236526" cy="2118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66" name="Google Shape;166;p27"/>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pic>
        <p:nvPicPr>
          <p:cNvPr id="167" name="Google Shape;167;p27"/>
          <p:cNvPicPr preferRelativeResize="0"/>
          <p:nvPr/>
        </p:nvPicPr>
        <p:blipFill>
          <a:blip r:embed="rId3">
            <a:alphaModFix/>
          </a:blip>
          <a:stretch>
            <a:fillRect/>
          </a:stretch>
        </p:blipFill>
        <p:spPr>
          <a:xfrm>
            <a:off x="457200" y="527550"/>
            <a:ext cx="8229600" cy="586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 to -</a:t>
            </a:r>
            <a:endParaRPr/>
          </a:p>
        </p:txBody>
      </p:sp>
      <p:sp>
        <p:nvSpPr>
          <p:cNvPr id="173" name="Google Shape;173;p28"/>
          <p:cNvSpPr txBox="1">
            <a:spLocks noGrp="1"/>
          </p:cNvSpPr>
          <p:nvPr>
            <p:ph type="body" idx="1"/>
          </p:nvPr>
        </p:nvSpPr>
        <p:spPr>
          <a:xfrm>
            <a:off x="99800" y="1600200"/>
            <a:ext cx="88968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1) Dr. Kumar Saurabh</a:t>
            </a:r>
            <a:endParaRPr/>
          </a:p>
          <a:p>
            <a:pPr marL="0" lvl="0" indent="0" algn="l" rtl="0">
              <a:spcBef>
                <a:spcPts val="600"/>
              </a:spcBef>
              <a:spcAft>
                <a:spcPts val="0"/>
              </a:spcAft>
              <a:buClr>
                <a:schemeClr val="dk1"/>
              </a:buClr>
              <a:buSzPts val="1100"/>
              <a:buFont typeface="Arial"/>
              <a:buNone/>
            </a:pPr>
            <a:r>
              <a:rPr lang="en"/>
              <a:t>2) </a:t>
            </a:r>
            <a:r>
              <a:rPr lang="en" sz="2400" u="sng">
                <a:solidFill>
                  <a:schemeClr val="hlink"/>
                </a:solidFill>
                <a:hlinkClick r:id="rId3"/>
              </a:rPr>
              <a:t>http://cloudcomputing4postgraduates.blogspot.in/</a:t>
            </a:r>
            <a:endParaRPr sz="2400"/>
          </a:p>
          <a:p>
            <a:pPr marL="0" lvl="0" indent="0" algn="l" rtl="0">
              <a:spcBef>
                <a:spcPts val="600"/>
              </a:spcBef>
              <a:spcAft>
                <a:spcPts val="0"/>
              </a:spcAft>
              <a:buNone/>
            </a:pPr>
            <a:r>
              <a:rPr lang="en" sz="2400"/>
              <a:t>3) Google Images </a:t>
            </a:r>
            <a:endParaRPr sz="2400"/>
          </a:p>
          <a:p>
            <a:pPr marL="0" lvl="0" indent="0" algn="l" rtl="0">
              <a:spcBef>
                <a:spcPts val="600"/>
              </a:spcBef>
              <a:spcAft>
                <a:spcPts val="0"/>
              </a:spcAft>
              <a:buNone/>
            </a:pPr>
            <a:endParaRPr sz="2400"/>
          </a:p>
          <a:p>
            <a:pPr marL="0" lvl="0" indent="0" algn="l" rtl="0">
              <a:spcBef>
                <a:spcPts val="600"/>
              </a:spcBef>
              <a:spcAft>
                <a:spcPts val="0"/>
              </a:spcAft>
              <a:buClr>
                <a:schemeClr val="dk1"/>
              </a:buClr>
              <a:buSzPts val="1100"/>
              <a:buFont typeface="Arial"/>
              <a:buNone/>
            </a:pPr>
            <a:endParaRPr sz="2400"/>
          </a:p>
          <a:p>
            <a:pPr marL="0" lvl="0" indent="0" algn="l" rtl="0">
              <a:spcBef>
                <a:spcPts val="600"/>
              </a:spcBef>
              <a:spcAft>
                <a:spcPts val="0"/>
              </a:spcAft>
              <a:buNone/>
            </a:pPr>
            <a:endParaRPr/>
          </a:p>
        </p:txBody>
      </p:sp>
      <p:pic>
        <p:nvPicPr>
          <p:cNvPr id="174" name="Google Shape;174;p28"/>
          <p:cNvPicPr preferRelativeResize="0"/>
          <p:nvPr/>
        </p:nvPicPr>
        <p:blipFill>
          <a:blip r:embed="rId4">
            <a:alphaModFix/>
          </a:blip>
          <a:stretch>
            <a:fillRect/>
          </a:stretch>
        </p:blipFill>
        <p:spPr>
          <a:xfrm>
            <a:off x="3236525" y="3150975"/>
            <a:ext cx="5303900" cy="335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44" name="Google Shape;44;p10"/>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6.1 Introduction</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b="1">
                <a:latin typeface="Droid Sans"/>
                <a:ea typeface="Droid Sans"/>
                <a:cs typeface="Droid Sans"/>
                <a:sym typeface="Droid Sans"/>
              </a:rPr>
              <a:t> </a:t>
            </a:r>
            <a:r>
              <a:rPr lang="en" sz="2400">
                <a:latin typeface="Droid Sans"/>
                <a:ea typeface="Droid Sans"/>
                <a:cs typeface="Droid Sans"/>
                <a:sym typeface="Droid Sans"/>
              </a:rPr>
              <a:t>To provide value, IT cost model has to be:</a:t>
            </a:r>
            <a:endParaRPr sz="2400">
              <a:latin typeface="Droid Sans"/>
              <a:ea typeface="Droid Sans"/>
              <a:cs typeface="Droid Sans"/>
              <a:sym typeface="Droid Sans"/>
            </a:endParaRPr>
          </a:p>
          <a:p>
            <a:pPr marL="457200" lvl="0" indent="-381000" algn="just" rtl="0">
              <a:lnSpc>
                <a:spcPct val="115000"/>
              </a:lnSpc>
              <a:spcBef>
                <a:spcPts val="0"/>
              </a:spcBef>
              <a:spcAft>
                <a:spcPts val="0"/>
              </a:spcAft>
              <a:buSzPts val="2400"/>
              <a:buFont typeface="Droid Sans"/>
              <a:buChar char="●"/>
            </a:pPr>
            <a:r>
              <a:rPr lang="en" sz="2400">
                <a:latin typeface="Droid Sans"/>
                <a:ea typeface="Droid Sans"/>
                <a:cs typeface="Droid Sans"/>
                <a:sym typeface="Droid Sans"/>
              </a:rPr>
              <a:t>Equitable</a:t>
            </a:r>
            <a:endParaRPr sz="2400">
              <a:latin typeface="Droid Sans"/>
              <a:ea typeface="Droid Sans"/>
              <a:cs typeface="Droid Sans"/>
              <a:sym typeface="Droid Sans"/>
            </a:endParaRPr>
          </a:p>
          <a:p>
            <a:pPr marL="457200" lvl="0" indent="-381000" algn="just" rtl="0">
              <a:lnSpc>
                <a:spcPct val="115000"/>
              </a:lnSpc>
              <a:spcBef>
                <a:spcPts val="0"/>
              </a:spcBef>
              <a:spcAft>
                <a:spcPts val="0"/>
              </a:spcAft>
              <a:buSzPts val="2400"/>
              <a:buFont typeface="Droid Sans"/>
              <a:buChar char="●"/>
            </a:pPr>
            <a:r>
              <a:rPr lang="en" sz="2400">
                <a:latin typeface="Droid Sans"/>
                <a:ea typeface="Droid Sans"/>
                <a:cs typeface="Droid Sans"/>
                <a:sym typeface="Droid Sans"/>
              </a:rPr>
              <a:t>Controllable</a:t>
            </a:r>
            <a:endParaRPr sz="2400">
              <a:latin typeface="Droid Sans"/>
              <a:ea typeface="Droid Sans"/>
              <a:cs typeface="Droid Sans"/>
              <a:sym typeface="Droid Sans"/>
            </a:endParaRPr>
          </a:p>
          <a:p>
            <a:pPr marL="457200" lvl="0" indent="-381000" algn="just" rtl="0">
              <a:lnSpc>
                <a:spcPct val="115000"/>
              </a:lnSpc>
              <a:spcBef>
                <a:spcPts val="0"/>
              </a:spcBef>
              <a:spcAft>
                <a:spcPts val="0"/>
              </a:spcAft>
              <a:buSzPts val="2400"/>
              <a:buFont typeface="Droid Sans"/>
              <a:buChar char="●"/>
            </a:pPr>
            <a:r>
              <a:rPr lang="en" sz="2400">
                <a:latin typeface="Droid Sans"/>
                <a:ea typeface="Droid Sans"/>
                <a:cs typeface="Droid Sans"/>
                <a:sym typeface="Droid Sans"/>
              </a:rPr>
              <a:t>Repeatable and predictable</a:t>
            </a:r>
            <a:endParaRPr sz="2400">
              <a:latin typeface="Droid Sans"/>
              <a:ea typeface="Droid Sans"/>
              <a:cs typeface="Droid Sans"/>
              <a:sym typeface="Droid Sans"/>
            </a:endParaRPr>
          </a:p>
          <a:p>
            <a:pPr marL="457200" lvl="0" indent="-381000" algn="just" rtl="0">
              <a:lnSpc>
                <a:spcPct val="115000"/>
              </a:lnSpc>
              <a:spcBef>
                <a:spcPts val="0"/>
              </a:spcBef>
              <a:spcAft>
                <a:spcPts val="0"/>
              </a:spcAft>
              <a:buSzPts val="2400"/>
              <a:buFont typeface="Droid Sans"/>
              <a:buChar char="●"/>
            </a:pPr>
            <a:r>
              <a:rPr lang="en" sz="2400">
                <a:latin typeface="Droid Sans"/>
                <a:ea typeface="Droid Sans"/>
                <a:cs typeface="Droid Sans"/>
                <a:sym typeface="Droid Sans"/>
              </a:rPr>
              <a:t>Simple</a:t>
            </a:r>
            <a:endParaRPr sz="2400">
              <a:latin typeface="Droid Sans"/>
              <a:ea typeface="Droid Sans"/>
              <a:cs typeface="Droid Sans"/>
              <a:sym typeface="Droid Sans"/>
            </a:endParaRPr>
          </a:p>
          <a:p>
            <a:pPr marL="457200" lvl="0" indent="-381000" algn="just" rtl="0">
              <a:lnSpc>
                <a:spcPct val="115000"/>
              </a:lnSpc>
              <a:spcBef>
                <a:spcPts val="0"/>
              </a:spcBef>
              <a:spcAft>
                <a:spcPts val="0"/>
              </a:spcAft>
              <a:buSzPts val="2400"/>
              <a:buFont typeface="Droid Sans"/>
              <a:buChar char="●"/>
            </a:pPr>
            <a:r>
              <a:rPr lang="en" sz="2400">
                <a:latin typeface="Droid Sans"/>
                <a:ea typeface="Droid Sans"/>
                <a:cs typeface="Droid Sans"/>
                <a:sym typeface="Droid Sans"/>
              </a:rPr>
              <a:t>Comprehensive </a:t>
            </a:r>
            <a:endParaRPr sz="2400">
              <a:latin typeface="Droid Sans"/>
              <a:ea typeface="Droid Sans"/>
              <a:cs typeface="Droid Sans"/>
              <a:sym typeface="Droid Sans"/>
            </a:endParaRPr>
          </a:p>
          <a:p>
            <a:pPr marL="0" lvl="0" indent="0" algn="just" rtl="0">
              <a:lnSpc>
                <a:spcPct val="115000"/>
              </a:lnSpc>
              <a:spcBef>
                <a:spcPts val="0"/>
              </a:spcBef>
              <a:spcAft>
                <a:spcPts val="0"/>
              </a:spcAft>
              <a:buNone/>
            </a:pPr>
            <a:endParaRPr b="1">
              <a:latin typeface="Droid Sans"/>
              <a:ea typeface="Droid Sans"/>
              <a:cs typeface="Droid Sans"/>
              <a:sym typeface="Droid Sans"/>
            </a:endParaRPr>
          </a:p>
          <a:p>
            <a:pPr marL="0" lvl="0" indent="0" algn="l" rtl="0">
              <a:spcBef>
                <a:spcPts val="6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50" name="Google Shape;50;p11"/>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6.1.1 Service- based Model</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2400">
                <a:latin typeface="Droid Sans"/>
                <a:ea typeface="Droid Sans"/>
                <a:cs typeface="Droid Sans"/>
                <a:sym typeface="Droid Sans"/>
              </a:rPr>
              <a:t>Service-based model offers cost-transparency and cost-reductions options  </a:t>
            </a:r>
            <a:endParaRPr sz="2400">
              <a:latin typeface="Droid Sans"/>
              <a:ea typeface="Droid Sans"/>
              <a:cs typeface="Droid Sans"/>
              <a:sym typeface="Droid Sans"/>
            </a:endParaRPr>
          </a:p>
          <a:p>
            <a:pPr marL="0" lvl="0" indent="0" algn="just" rtl="0">
              <a:lnSpc>
                <a:spcPct val="115000"/>
              </a:lnSpc>
              <a:spcBef>
                <a:spcPts val="0"/>
              </a:spcBef>
              <a:spcAft>
                <a:spcPts val="0"/>
              </a:spcAft>
              <a:buNone/>
            </a:pPr>
            <a:endParaRPr sz="2400">
              <a:latin typeface="Droid Sans"/>
              <a:ea typeface="Droid Sans"/>
              <a:cs typeface="Droid Sans"/>
              <a:sym typeface="Droid Sans"/>
            </a:endParaRPr>
          </a:p>
          <a:p>
            <a:pPr marL="0" lvl="0" indent="0" algn="just" rtl="0">
              <a:lnSpc>
                <a:spcPct val="115000"/>
              </a:lnSpc>
              <a:spcBef>
                <a:spcPts val="0"/>
              </a:spcBef>
              <a:spcAft>
                <a:spcPts val="0"/>
              </a:spcAft>
              <a:buNone/>
            </a:pPr>
            <a:endParaRPr sz="2400">
              <a:latin typeface="Droid Sans"/>
              <a:ea typeface="Droid Sans"/>
              <a:cs typeface="Droid Sans"/>
              <a:sym typeface="Droid Sans"/>
            </a:endParaRPr>
          </a:p>
          <a:p>
            <a:pPr marL="0" lvl="0" indent="0" algn="just" rtl="0">
              <a:lnSpc>
                <a:spcPct val="115000"/>
              </a:lnSpc>
              <a:spcBef>
                <a:spcPts val="0"/>
              </a:spcBef>
              <a:spcAft>
                <a:spcPts val="0"/>
              </a:spcAft>
              <a:buNone/>
            </a:pPr>
            <a:endParaRPr b="1">
              <a:latin typeface="Droid Sans"/>
              <a:ea typeface="Droid Sans"/>
              <a:cs typeface="Droid Sans"/>
              <a:sym typeface="Droid Sans"/>
            </a:endParaRPr>
          </a:p>
          <a:p>
            <a:pPr marL="0" lvl="0" indent="0" algn="l" rtl="0">
              <a:spcBef>
                <a:spcPts val="6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56" name="Google Shape;56;p12"/>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6.2 Resiliency</a:t>
            </a:r>
            <a:endParaRPr b="1">
              <a:solidFill>
                <a:srgbClr val="660000"/>
              </a:solidFill>
              <a:latin typeface="Droid Sans"/>
              <a:ea typeface="Droid Sans"/>
              <a:cs typeface="Droid Sans"/>
              <a:sym typeface="Droid Sans"/>
            </a:endParaRPr>
          </a:p>
          <a:p>
            <a:pPr marL="457200" lvl="0" indent="-342900" algn="just" rtl="0">
              <a:lnSpc>
                <a:spcPct val="115000"/>
              </a:lnSpc>
              <a:spcBef>
                <a:spcPts val="0"/>
              </a:spcBef>
              <a:spcAft>
                <a:spcPts val="0"/>
              </a:spcAft>
              <a:buSzPts val="1800"/>
              <a:buFont typeface="Droid Sans"/>
              <a:buChar char="●"/>
            </a:pPr>
            <a:r>
              <a:rPr lang="en" sz="1800">
                <a:solidFill>
                  <a:srgbClr val="000000"/>
                </a:solidFill>
                <a:latin typeface="Droid Sans"/>
                <a:ea typeface="Droid Sans"/>
                <a:cs typeface="Droid Sans"/>
                <a:sym typeface="Droid Sans"/>
              </a:rPr>
              <a:t>Resiliency is the capacity to rapidly adapt and respond to risks, as well as opportunities.</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This maintains continuous business operations that support growth and operate in potential adverse conditions.</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The reach and range step of the assessment process examines business driven, data-driven and event -driven risks.</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The resiliency blueprint includes different layers- facilities, technology, applications and data, processes </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The framework enables people to examine business, understand what areas of vulnerabilities that might exist and quickly pinpoint areas of concern and help them understand what actions they can take to reduce the risk associated with those areas.   </a:t>
            </a:r>
            <a:endParaRPr sz="1800">
              <a:solidFill>
                <a:srgbClr val="000000"/>
              </a:solidFill>
              <a:latin typeface="Droid Sans"/>
              <a:ea typeface="Droid Sans"/>
              <a:cs typeface="Droid Sans"/>
              <a:sym typeface="Droid Sans"/>
            </a:endParaRPr>
          </a:p>
          <a:p>
            <a:pPr marL="0" lvl="0" indent="0" algn="l" rtl="0">
              <a:spcBef>
                <a:spcPts val="600"/>
              </a:spcBef>
              <a:spcAft>
                <a:spcPts val="0"/>
              </a:spcAft>
              <a:buNone/>
            </a:pPr>
            <a:endParaRPr>
              <a:solidFill>
                <a:srgbClr val="660000"/>
              </a:solidFill>
              <a:latin typeface="Droid Sans"/>
              <a:ea typeface="Droid Sans"/>
              <a:cs typeface="Droid Sans"/>
              <a:sym typeface="Droid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457200" y="274645"/>
            <a:ext cx="8229600" cy="62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62" name="Google Shape;62;p13"/>
          <p:cNvSpPr txBox="1">
            <a:spLocks noGrp="1"/>
          </p:cNvSpPr>
          <p:nvPr>
            <p:ph type="body" idx="1"/>
          </p:nvPr>
        </p:nvSpPr>
        <p:spPr>
          <a:xfrm>
            <a:off x="71300" y="898350"/>
            <a:ext cx="9072600" cy="5888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6.2.1 Resiliency capabilities</a:t>
            </a:r>
            <a:endParaRPr b="1">
              <a:solidFill>
                <a:srgbClr val="660000"/>
              </a:solidFill>
              <a:latin typeface="Droid Sans"/>
              <a:ea typeface="Droid Sans"/>
              <a:cs typeface="Droid Sans"/>
              <a:sym typeface="Droid Sans"/>
            </a:endParaRPr>
          </a:p>
          <a:p>
            <a:pPr marL="0" lvl="0" indent="0" algn="just" rtl="0">
              <a:lnSpc>
                <a:spcPct val="100000"/>
              </a:lnSpc>
              <a:spcBef>
                <a:spcPts val="0"/>
              </a:spcBef>
              <a:spcAft>
                <a:spcPts val="0"/>
              </a:spcAft>
              <a:buNone/>
            </a:pPr>
            <a:r>
              <a:rPr lang="en" sz="1800">
                <a:solidFill>
                  <a:srgbClr val="000000"/>
                </a:solidFill>
                <a:latin typeface="Droid Sans"/>
                <a:ea typeface="Droid Sans"/>
                <a:cs typeface="Droid Sans"/>
                <a:sym typeface="Droid Sans"/>
              </a:rPr>
              <a:t>The framework combines multiple parts to mitigate risks and improve business resilience</a:t>
            </a:r>
            <a:endParaRPr sz="1800">
              <a:solidFill>
                <a:srgbClr val="000000"/>
              </a:solidFill>
              <a:latin typeface="Droid Sans"/>
              <a:ea typeface="Droid Sans"/>
              <a:cs typeface="Droid Sans"/>
              <a:sym typeface="Droid Sans"/>
            </a:endParaRPr>
          </a:p>
          <a:p>
            <a:pPr marL="457200" lvl="0" indent="-419100" algn="just" rtl="0">
              <a:lnSpc>
                <a:spcPct val="100000"/>
              </a:lnSpc>
              <a:spcBef>
                <a:spcPts val="0"/>
              </a:spcBef>
              <a:spcAft>
                <a:spcPts val="0"/>
              </a:spcAft>
              <a:buSzPts val="3000"/>
              <a:buFont typeface="Droid Sans"/>
              <a:buChar char="●"/>
            </a:pPr>
            <a:r>
              <a:rPr lang="en" sz="1800">
                <a:solidFill>
                  <a:srgbClr val="000000"/>
                </a:solidFill>
                <a:latin typeface="Droid Sans"/>
                <a:ea typeface="Droid Sans"/>
                <a:cs typeface="Droid Sans"/>
                <a:sym typeface="Droid Sans"/>
              </a:rPr>
              <a:t>From a facilities perspective, you may need to implement power protection</a:t>
            </a:r>
            <a:endParaRPr sz="1800">
              <a:solidFill>
                <a:srgbClr val="000000"/>
              </a:solidFill>
              <a:latin typeface="Droid Sans"/>
              <a:ea typeface="Droid Sans"/>
              <a:cs typeface="Droid Sans"/>
              <a:sym typeface="Droid Sans"/>
            </a:endParaRPr>
          </a:p>
          <a:p>
            <a:pPr marL="457200" lvl="0" indent="-419100" algn="just" rtl="0">
              <a:lnSpc>
                <a:spcPct val="100000"/>
              </a:lnSpc>
              <a:spcBef>
                <a:spcPts val="0"/>
              </a:spcBef>
              <a:spcAft>
                <a:spcPts val="0"/>
              </a:spcAft>
              <a:buSzPts val="3000"/>
              <a:buFont typeface="Droid Sans"/>
              <a:buChar char="●"/>
            </a:pPr>
            <a:r>
              <a:rPr lang="en" sz="1800">
                <a:solidFill>
                  <a:srgbClr val="000000"/>
                </a:solidFill>
                <a:latin typeface="Droid Sans"/>
                <a:ea typeface="Droid Sans"/>
                <a:cs typeface="Droid Sans"/>
                <a:sym typeface="Droid Sans"/>
              </a:rPr>
              <a:t>from security perspective- to protect applications and data</a:t>
            </a:r>
            <a:endParaRPr sz="1800">
              <a:solidFill>
                <a:srgbClr val="000000"/>
              </a:solidFill>
              <a:latin typeface="Droid Sans"/>
              <a:ea typeface="Droid Sans"/>
              <a:cs typeface="Droid Sans"/>
              <a:sym typeface="Droid Sans"/>
            </a:endParaRPr>
          </a:p>
          <a:p>
            <a:pPr marL="457200" lvl="0" indent="-419100" algn="just" rtl="0">
              <a:lnSpc>
                <a:spcPct val="100000"/>
              </a:lnSpc>
              <a:spcBef>
                <a:spcPts val="0"/>
              </a:spcBef>
              <a:spcAft>
                <a:spcPts val="0"/>
              </a:spcAft>
              <a:buSzPts val="3000"/>
              <a:buFont typeface="Droid Sans"/>
              <a:buChar char="●"/>
            </a:pPr>
            <a:r>
              <a:rPr lang="en" sz="1800">
                <a:solidFill>
                  <a:srgbClr val="000000"/>
                </a:solidFill>
                <a:latin typeface="Droid Sans"/>
                <a:ea typeface="Droid Sans"/>
                <a:cs typeface="Droid Sans"/>
                <a:sym typeface="Droid Sans"/>
              </a:rPr>
              <a:t>From process perspective- you may implement identification and documentation of most critical business process</a:t>
            </a:r>
            <a:endParaRPr sz="1800">
              <a:solidFill>
                <a:srgbClr val="000000"/>
              </a:solidFill>
              <a:latin typeface="Droid Sans"/>
              <a:ea typeface="Droid Sans"/>
              <a:cs typeface="Droid Sans"/>
              <a:sym typeface="Droid Sans"/>
            </a:endParaRPr>
          </a:p>
          <a:p>
            <a:pPr marL="457200" lvl="0" indent="-419100" algn="just" rtl="0">
              <a:lnSpc>
                <a:spcPct val="100000"/>
              </a:lnSpc>
              <a:spcBef>
                <a:spcPts val="0"/>
              </a:spcBef>
              <a:spcAft>
                <a:spcPts val="0"/>
              </a:spcAft>
              <a:buSzPts val="3000"/>
              <a:buFont typeface="Droid Sans"/>
              <a:buChar char="●"/>
            </a:pPr>
            <a:r>
              <a:rPr lang="en" sz="1800">
                <a:solidFill>
                  <a:srgbClr val="000000"/>
                </a:solidFill>
                <a:latin typeface="Droid Sans"/>
                <a:ea typeface="Droid Sans"/>
                <a:cs typeface="Droid Sans"/>
                <a:sym typeface="Droid Sans"/>
              </a:rPr>
              <a:t>From organizational perspective- geographical diversity, backup of workstation data </a:t>
            </a:r>
            <a:endParaRPr sz="1800">
              <a:solidFill>
                <a:srgbClr val="000000"/>
              </a:solidFill>
              <a:latin typeface="Droid Sans"/>
              <a:ea typeface="Droid Sans"/>
              <a:cs typeface="Droid Sans"/>
              <a:sym typeface="Droid Sans"/>
            </a:endParaRPr>
          </a:p>
          <a:p>
            <a:pPr marL="457200" lvl="0" indent="-342900" algn="just" rtl="0">
              <a:lnSpc>
                <a:spcPct val="100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From strategy and vision perspective, you would want to have a crisis management </a:t>
            </a: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b="1">
              <a:solidFill>
                <a:srgbClr val="660000"/>
              </a:solidFill>
              <a:latin typeface="Droid Sans"/>
              <a:ea typeface="Droid Sans"/>
              <a:cs typeface="Droid Sans"/>
              <a:sym typeface="Droid Sans"/>
            </a:endParaRPr>
          </a:p>
          <a:p>
            <a:pPr marL="0" lvl="0" indent="0" algn="l" rtl="0">
              <a:spcBef>
                <a:spcPts val="6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457200" y="274645"/>
            <a:ext cx="82296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68" name="Google Shape;68;p14"/>
          <p:cNvSpPr txBox="1">
            <a:spLocks noGrp="1"/>
          </p:cNvSpPr>
          <p:nvPr>
            <p:ph type="body" idx="1"/>
          </p:nvPr>
        </p:nvSpPr>
        <p:spPr>
          <a:xfrm>
            <a:off x="71300" y="833400"/>
            <a:ext cx="8953800" cy="5939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6.3 Provisioning </a:t>
            </a: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1800">
                <a:solidFill>
                  <a:srgbClr val="000000"/>
                </a:solidFill>
                <a:latin typeface="Droid Sans"/>
                <a:ea typeface="Droid Sans"/>
                <a:cs typeface="Droid Sans"/>
                <a:sym typeface="Droid Sans"/>
              </a:rPr>
              <a:t>Provisioning process is a service that uses group of compliant processes called “ solution Realization” </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provisioned products are servers built with all the software and infrastructure required to support a business application.</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Standard solutions are defined so that standard workflows can be derived</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server hardware is assembled, cabled and connected to the network and SAN before work orders are released.  </a:t>
            </a:r>
            <a:endParaRPr sz="1800">
              <a:solidFill>
                <a:srgbClr val="000000"/>
              </a:solidFill>
              <a:latin typeface="Droid Sans"/>
              <a:ea typeface="Droid Sans"/>
              <a:cs typeface="Droid Sans"/>
              <a:sym typeface="Droid Sans"/>
            </a:endParaRPr>
          </a:p>
          <a:p>
            <a:pPr marL="0" lvl="0" indent="0" algn="l" rtl="0">
              <a:spcBef>
                <a:spcPts val="600"/>
              </a:spcBef>
              <a:spcAft>
                <a:spcPts val="0"/>
              </a:spcAft>
              <a:buNone/>
            </a:pPr>
            <a:endParaRPr b="1">
              <a:solidFill>
                <a:srgbClr val="660000"/>
              </a:solidFill>
              <a:latin typeface="Droid Sans"/>
              <a:ea typeface="Droid Sans"/>
              <a:cs typeface="Droid Sans"/>
              <a:sym typeface="Droid Sans"/>
            </a:endParaRPr>
          </a:p>
        </p:txBody>
      </p:sp>
      <p:pic>
        <p:nvPicPr>
          <p:cNvPr id="69" name="Google Shape;69;p14">
            <a:hlinkClick r:id="rId3"/>
          </p:cNvPr>
          <p:cNvPicPr preferRelativeResize="0"/>
          <p:nvPr/>
        </p:nvPicPr>
        <p:blipFill>
          <a:blip r:embed="rId4">
            <a:alphaModFix/>
          </a:blip>
          <a:stretch>
            <a:fillRect/>
          </a:stretch>
        </p:blipFill>
        <p:spPr>
          <a:xfrm>
            <a:off x="184963" y="3621088"/>
            <a:ext cx="8774076" cy="31514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75" name="Google Shape;75;p15"/>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6.3.1 Characteristics </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1800">
                <a:solidFill>
                  <a:srgbClr val="000000"/>
                </a:solidFill>
                <a:latin typeface="Droid Sans"/>
                <a:ea typeface="Droid Sans"/>
                <a:cs typeface="Droid Sans"/>
                <a:sym typeface="Droid Sans"/>
              </a:rPr>
              <a:t>Each process has the owner who is responsible for the successful implementation of the product  </a:t>
            </a:r>
            <a:endParaRPr sz="1800">
              <a:solidFill>
                <a:srgbClr val="000000"/>
              </a:solidFill>
              <a:latin typeface="Droid Sans"/>
              <a:ea typeface="Droid Sans"/>
              <a:cs typeface="Droid Sans"/>
              <a:sym typeface="Droid Sans"/>
            </a:endParaRPr>
          </a:p>
          <a:p>
            <a:pPr marL="0" lvl="0" indent="0" algn="l" rtl="0">
              <a:spcBef>
                <a:spcPts val="600"/>
              </a:spcBef>
              <a:spcAft>
                <a:spcPts val="0"/>
              </a:spcAft>
              <a:buNone/>
            </a:pPr>
            <a:endParaRPr b="1">
              <a:solidFill>
                <a:srgbClr val="660000"/>
              </a:solidFill>
              <a:latin typeface="Droid Sans"/>
              <a:ea typeface="Droid Sans"/>
              <a:cs typeface="Droid Sans"/>
              <a:sym typeface="Droid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457200" y="274644"/>
            <a:ext cx="8229600" cy="60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rgbClr val="660000"/>
                </a:solidFill>
                <a:latin typeface="Droid Sans"/>
                <a:ea typeface="Droid Sans"/>
                <a:cs typeface="Droid Sans"/>
                <a:sym typeface="Droid Sans"/>
              </a:rPr>
              <a:t> </a:t>
            </a:r>
            <a:r>
              <a:rPr lang="en" sz="4800" dirty="0">
                <a:solidFill>
                  <a:srgbClr val="660000"/>
                </a:solidFill>
                <a:latin typeface="Droid Sans"/>
                <a:ea typeface="Droid Sans"/>
                <a:cs typeface="Droid Sans"/>
                <a:sym typeface="Droid Sans"/>
              </a:rPr>
              <a:t>Cloud Management</a:t>
            </a:r>
            <a:endParaRPr sz="4800" dirty="0">
              <a:solidFill>
                <a:srgbClr val="660000"/>
              </a:solidFill>
              <a:latin typeface="Droid Sans"/>
              <a:ea typeface="Droid Sans"/>
              <a:cs typeface="Droid Sans"/>
              <a:sym typeface="Droid Sans"/>
            </a:endParaRPr>
          </a:p>
        </p:txBody>
      </p:sp>
      <p:sp>
        <p:nvSpPr>
          <p:cNvPr id="81" name="Google Shape;81;p16"/>
          <p:cNvSpPr txBox="1">
            <a:spLocks noGrp="1"/>
          </p:cNvSpPr>
          <p:nvPr>
            <p:ph type="body" idx="1"/>
          </p:nvPr>
        </p:nvSpPr>
        <p:spPr>
          <a:xfrm>
            <a:off x="0" y="883950"/>
            <a:ext cx="9053700" cy="5888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rgbClr val="660000"/>
                </a:solidFill>
                <a:latin typeface="Droid Sans"/>
                <a:ea typeface="Droid Sans"/>
                <a:cs typeface="Droid Sans"/>
                <a:sym typeface="Droid Sans"/>
              </a:rPr>
              <a:t>6.3.1 Approach</a:t>
            </a:r>
            <a:endParaRPr b="1">
              <a:solidFill>
                <a:srgbClr val="66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r>
              <a:rPr lang="en" sz="1800">
                <a:solidFill>
                  <a:srgbClr val="000000"/>
                </a:solidFill>
                <a:latin typeface="Droid Sans"/>
                <a:ea typeface="Droid Sans"/>
                <a:cs typeface="Droid Sans"/>
                <a:sym typeface="Droid Sans"/>
              </a:rPr>
              <a:t>The approach involves the following activities </a:t>
            </a:r>
            <a:endParaRPr sz="1800">
              <a:solidFill>
                <a:srgbClr val="000000"/>
              </a:solidFill>
              <a:latin typeface="Droid Sans"/>
              <a:ea typeface="Droid Sans"/>
              <a:cs typeface="Droid Sans"/>
              <a:sym typeface="Droid Sans"/>
            </a:endParaRPr>
          </a:p>
          <a:p>
            <a:pPr marL="0" lvl="0" indent="0" algn="just" rtl="0">
              <a:lnSpc>
                <a:spcPct val="115000"/>
              </a:lnSpc>
              <a:spcBef>
                <a:spcPts val="0"/>
              </a:spcBef>
              <a:spcAft>
                <a:spcPts val="0"/>
              </a:spcAft>
              <a:buNone/>
            </a:pP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Planning precedes execution </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Validating build specification precede building</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Packaged software installation on respective servers</a:t>
            </a:r>
            <a:endParaRPr sz="1800">
              <a:solidFill>
                <a:srgbClr val="000000"/>
              </a:solidFill>
              <a:latin typeface="Droid Sans"/>
              <a:ea typeface="Droid Sans"/>
              <a:cs typeface="Droid Sans"/>
              <a:sym typeface="Droid Sans"/>
            </a:endParaRPr>
          </a:p>
          <a:p>
            <a:pPr marL="457200" lvl="0" indent="-342900" algn="just" rtl="0">
              <a:lnSpc>
                <a:spcPct val="115000"/>
              </a:lnSpc>
              <a:spcBef>
                <a:spcPts val="0"/>
              </a:spcBef>
              <a:spcAft>
                <a:spcPts val="0"/>
              </a:spcAft>
              <a:buClr>
                <a:srgbClr val="000000"/>
              </a:buClr>
              <a:buSzPts val="1800"/>
              <a:buFont typeface="Droid Sans"/>
              <a:buChar char="●"/>
            </a:pPr>
            <a:r>
              <a:rPr lang="en" sz="1800">
                <a:solidFill>
                  <a:srgbClr val="000000"/>
                </a:solidFill>
                <a:latin typeface="Droid Sans"/>
                <a:ea typeface="Droid Sans"/>
                <a:cs typeface="Droid Sans"/>
                <a:sym typeface="Droid Sans"/>
              </a:rPr>
              <a:t>Having servers racked , stacked, cabled and connected to storage and networks precedes issuing work-orders </a:t>
            </a:r>
            <a:endParaRPr sz="1800">
              <a:solidFill>
                <a:srgbClr val="000000"/>
              </a:solidFill>
              <a:latin typeface="Droid Sans"/>
              <a:ea typeface="Droid Sans"/>
              <a:cs typeface="Droid Sans"/>
              <a:sym typeface="Droid Sans"/>
            </a:endParaRPr>
          </a:p>
          <a:p>
            <a:pPr marL="0" lvl="0" indent="0" algn="l" rtl="0">
              <a:spcBef>
                <a:spcPts val="600"/>
              </a:spcBef>
              <a:spcAft>
                <a:spcPts val="0"/>
              </a:spcAft>
              <a:buNone/>
            </a:pPr>
            <a:endParaRPr b="1">
              <a:solidFill>
                <a:srgbClr val="660000"/>
              </a:solidFill>
              <a:latin typeface="Droid Sans"/>
              <a:ea typeface="Droid Sans"/>
              <a:cs typeface="Droid Sans"/>
              <a:sym typeface="Droid Sans"/>
            </a:endParaRPr>
          </a:p>
        </p:txBody>
      </p:sp>
      <p:pic>
        <p:nvPicPr>
          <p:cNvPr id="82" name="Google Shape;82;p16">
            <a:hlinkClick r:id="rId3"/>
          </p:cNvPr>
          <p:cNvPicPr preferRelativeResize="0"/>
          <p:nvPr/>
        </p:nvPicPr>
        <p:blipFill>
          <a:blip r:embed="rId4">
            <a:alphaModFix/>
          </a:blip>
          <a:stretch>
            <a:fillRect/>
          </a:stretch>
        </p:blipFill>
        <p:spPr>
          <a:xfrm>
            <a:off x="3792575" y="3807025"/>
            <a:ext cx="5261125" cy="2965626"/>
          </a:xfrm>
          <a:prstGeom prst="rect">
            <a:avLst/>
          </a:prstGeom>
          <a:noFill/>
          <a:ln>
            <a:noFill/>
          </a:ln>
        </p:spPr>
      </p:pic>
      <p:pic>
        <p:nvPicPr>
          <p:cNvPr id="83" name="Google Shape;83;p16">
            <a:hlinkClick r:id="rId5"/>
          </p:cNvPr>
          <p:cNvPicPr preferRelativeResize="0"/>
          <p:nvPr/>
        </p:nvPicPr>
        <p:blipFill>
          <a:blip r:embed="rId6">
            <a:alphaModFix/>
          </a:blip>
          <a:stretch>
            <a:fillRect/>
          </a:stretch>
        </p:blipFill>
        <p:spPr>
          <a:xfrm>
            <a:off x="-128325" y="4049225"/>
            <a:ext cx="3920900" cy="2723425"/>
          </a:xfrm>
          <a:prstGeom prst="rect">
            <a:avLst/>
          </a:prstGeom>
          <a:noFill/>
          <a:ln>
            <a:noFill/>
          </a:ln>
        </p:spPr>
      </p:pic>
      <p:pic>
        <p:nvPicPr>
          <p:cNvPr id="84" name="Google Shape;84;p16">
            <a:hlinkClick r:id="rId7"/>
          </p:cNvPr>
          <p:cNvPicPr preferRelativeResize="0"/>
          <p:nvPr/>
        </p:nvPicPr>
        <p:blipFill>
          <a:blip r:embed="rId8">
            <a:alphaModFix/>
          </a:blip>
          <a:stretch>
            <a:fillRect/>
          </a:stretch>
        </p:blipFill>
        <p:spPr>
          <a:xfrm>
            <a:off x="4961700" y="755675"/>
            <a:ext cx="4092000" cy="1782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On-screen Show (4:3)</PresentationFormat>
  <Paragraphs>141</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Light</vt:lpstr>
      <vt:lpstr>CLOUD MANAGEMENT</vt:lpstr>
      <vt:lpstr>Chap:6 Cloud Management</vt:lpstr>
      <vt:lpstr> Cloud management</vt:lpstr>
      <vt:lpstr> Cloud management</vt:lpstr>
      <vt:lpstr> Cloud management</vt:lpstr>
      <vt:lpstr> Cloud management</vt:lpstr>
      <vt:lpstr> Cloud management</vt:lpstr>
      <vt:lpstr> Cloud management</vt:lpstr>
      <vt:lpstr> Cloud Management</vt:lpstr>
      <vt:lpstr> Cloud Management</vt:lpstr>
      <vt:lpstr> Cloud management</vt:lpstr>
      <vt:lpstr> Cloud management</vt:lpstr>
      <vt:lpstr> Cloud management</vt:lpstr>
      <vt:lpstr> Cloud management</vt:lpstr>
      <vt:lpstr> Cloud management</vt:lpstr>
      <vt:lpstr> Cloud management</vt:lpstr>
      <vt:lpstr>6. Cloud management</vt:lpstr>
      <vt:lpstr>6. Cloud management</vt:lpstr>
      <vt:lpstr>6. Cloud management</vt:lpstr>
      <vt:lpstr>PowerPoint Presentation</vt:lpstr>
      <vt:lpstr>Thanks to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MANAGEMENT</dc:title>
  <cp:lastModifiedBy>KULDEEP</cp:lastModifiedBy>
  <cp:revision>2</cp:revision>
  <dcterms:modified xsi:type="dcterms:W3CDTF">2020-11-19T07:21:32Z</dcterms:modified>
</cp:coreProperties>
</file>