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png" ContentType="image/png"/>
  <Override PartName="/ppt/media/image3.jpeg" ContentType="image/jpeg"/>
  <Override PartName="/ppt/media/image4.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30" name="PlaceHolder 2"/>
          <p:cNvSpPr>
            <a:spLocks noGrp="1"/>
          </p:cNvSpPr>
          <p:nvPr>
            <p:ph type="body"/>
          </p:nvPr>
        </p:nvSpPr>
        <p:spPr>
          <a:xfrm>
            <a:off x="457200" y="160020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1" name="PlaceHolder 3"/>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33"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4"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5"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6" name="PlaceHolder 5"/>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38" name="PlaceHolder 2"/>
          <p:cNvSpPr>
            <a:spLocks noGrp="1"/>
          </p:cNvSpPr>
          <p:nvPr>
            <p:ph type="body"/>
          </p:nvPr>
        </p:nvSpPr>
        <p:spPr>
          <a:xfrm>
            <a:off x="45720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9" name="PlaceHolder 3"/>
          <p:cNvSpPr>
            <a:spLocks noGrp="1"/>
          </p:cNvSpPr>
          <p:nvPr>
            <p:ph type="body"/>
          </p:nvPr>
        </p:nvSpPr>
        <p:spPr>
          <a:xfrm>
            <a:off x="323964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0" name="PlaceHolder 4"/>
          <p:cNvSpPr>
            <a:spLocks noGrp="1"/>
          </p:cNvSpPr>
          <p:nvPr>
            <p:ph type="body"/>
          </p:nvPr>
        </p:nvSpPr>
        <p:spPr>
          <a:xfrm>
            <a:off x="602208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1" name="PlaceHolder 5"/>
          <p:cNvSpPr>
            <a:spLocks noGrp="1"/>
          </p:cNvSpPr>
          <p:nvPr>
            <p:ph type="body"/>
          </p:nvPr>
        </p:nvSpPr>
        <p:spPr>
          <a:xfrm>
            <a:off x="45720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2" name="PlaceHolder 6"/>
          <p:cNvSpPr>
            <a:spLocks noGrp="1"/>
          </p:cNvSpPr>
          <p:nvPr>
            <p:ph type="body"/>
          </p:nvPr>
        </p:nvSpPr>
        <p:spPr>
          <a:xfrm>
            <a:off x="323964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3" name="PlaceHolder 7"/>
          <p:cNvSpPr>
            <a:spLocks noGrp="1"/>
          </p:cNvSpPr>
          <p:nvPr>
            <p:ph type="body"/>
          </p:nvPr>
        </p:nvSpPr>
        <p:spPr>
          <a:xfrm>
            <a:off x="602208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52" name="PlaceHolder 2"/>
          <p:cNvSpPr>
            <a:spLocks noGrp="1"/>
          </p:cNvSpPr>
          <p:nvPr>
            <p:ph type="subTitle"/>
          </p:nvPr>
        </p:nvSpPr>
        <p:spPr>
          <a:xfrm>
            <a:off x="457200" y="1600200"/>
            <a:ext cx="8229240" cy="4876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54" name="PlaceHolder 2"/>
          <p:cNvSpPr>
            <a:spLocks noGrp="1"/>
          </p:cNvSpPr>
          <p:nvPr>
            <p:ph type="body"/>
          </p:nvPr>
        </p:nvSpPr>
        <p:spPr>
          <a:xfrm>
            <a:off x="457200" y="1600200"/>
            <a:ext cx="822924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56"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57"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533520"/>
            <a:ext cx="8229240" cy="4592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61"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62"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63"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9" name="PlaceHolder 2"/>
          <p:cNvSpPr>
            <a:spLocks noGrp="1"/>
          </p:cNvSpPr>
          <p:nvPr>
            <p:ph type="subTitle"/>
          </p:nvPr>
        </p:nvSpPr>
        <p:spPr>
          <a:xfrm>
            <a:off x="457200" y="1600200"/>
            <a:ext cx="8229240" cy="4876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65"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66"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67" name="PlaceHolder 4"/>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69"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0"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1" name="PlaceHolder 4"/>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73" name="PlaceHolder 2"/>
          <p:cNvSpPr>
            <a:spLocks noGrp="1"/>
          </p:cNvSpPr>
          <p:nvPr>
            <p:ph type="body"/>
          </p:nvPr>
        </p:nvSpPr>
        <p:spPr>
          <a:xfrm>
            <a:off x="457200" y="160020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4" name="PlaceHolder 3"/>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76"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7"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8"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9" name="PlaceHolder 5"/>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81" name="PlaceHolder 2"/>
          <p:cNvSpPr>
            <a:spLocks noGrp="1"/>
          </p:cNvSpPr>
          <p:nvPr>
            <p:ph type="body"/>
          </p:nvPr>
        </p:nvSpPr>
        <p:spPr>
          <a:xfrm>
            <a:off x="45720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2" name="PlaceHolder 3"/>
          <p:cNvSpPr>
            <a:spLocks noGrp="1"/>
          </p:cNvSpPr>
          <p:nvPr>
            <p:ph type="body"/>
          </p:nvPr>
        </p:nvSpPr>
        <p:spPr>
          <a:xfrm>
            <a:off x="323964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3" name="PlaceHolder 4"/>
          <p:cNvSpPr>
            <a:spLocks noGrp="1"/>
          </p:cNvSpPr>
          <p:nvPr>
            <p:ph type="body"/>
          </p:nvPr>
        </p:nvSpPr>
        <p:spPr>
          <a:xfrm>
            <a:off x="602208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4" name="PlaceHolder 5"/>
          <p:cNvSpPr>
            <a:spLocks noGrp="1"/>
          </p:cNvSpPr>
          <p:nvPr>
            <p:ph type="body"/>
          </p:nvPr>
        </p:nvSpPr>
        <p:spPr>
          <a:xfrm>
            <a:off x="45720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5" name="PlaceHolder 6"/>
          <p:cNvSpPr>
            <a:spLocks noGrp="1"/>
          </p:cNvSpPr>
          <p:nvPr>
            <p:ph type="body"/>
          </p:nvPr>
        </p:nvSpPr>
        <p:spPr>
          <a:xfrm>
            <a:off x="323964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6" name="PlaceHolder 7"/>
          <p:cNvSpPr>
            <a:spLocks noGrp="1"/>
          </p:cNvSpPr>
          <p:nvPr>
            <p:ph type="body"/>
          </p:nvPr>
        </p:nvSpPr>
        <p:spPr>
          <a:xfrm>
            <a:off x="602208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11" name="PlaceHolder 2"/>
          <p:cNvSpPr>
            <a:spLocks noGrp="1"/>
          </p:cNvSpPr>
          <p:nvPr>
            <p:ph type="body"/>
          </p:nvPr>
        </p:nvSpPr>
        <p:spPr>
          <a:xfrm>
            <a:off x="457200" y="1600200"/>
            <a:ext cx="822924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13"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14"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533520"/>
            <a:ext cx="8229240" cy="4592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18"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19"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20"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22"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23"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24" name="PlaceHolder 4"/>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533520"/>
            <a:ext cx="8229240" cy="990360"/>
          </a:xfrm>
          <a:prstGeom prst="rect">
            <a:avLst/>
          </a:prstGeom>
        </p:spPr>
        <p:txBody>
          <a:bodyPr lIns="0" rIns="0" tIns="0" bIns="0" anchor="ctr">
            <a:noAutofit/>
          </a:bodyPr>
          <a:p>
            <a:endParaRPr b="0" lang="en-US" sz="1800" spc="-1" strike="noStrike">
              <a:solidFill>
                <a:srgbClr val="292934"/>
              </a:solidFill>
              <a:latin typeface="Arial"/>
            </a:endParaRPr>
          </a:p>
        </p:txBody>
      </p:sp>
      <p:sp>
        <p:nvSpPr>
          <p:cNvPr id="26"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27"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28" name="PlaceHolder 4"/>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5800" y="1371600"/>
            <a:ext cx="7848360" cy="1926720"/>
          </a:xfrm>
          <a:prstGeom prst="rect">
            <a:avLst/>
          </a:prstGeom>
        </p:spPr>
        <p:txBody>
          <a:bodyPr anchor="b">
            <a:noAutofit/>
          </a:bodyPr>
          <a:p>
            <a:pPr>
              <a:lnSpc>
                <a:spcPct val="100000"/>
              </a:lnSpc>
            </a:pPr>
            <a:r>
              <a:rPr b="0" lang="en-US" sz="5400" spc="-100" strike="noStrike" cap="all">
                <a:solidFill>
                  <a:srgbClr val="d2533c"/>
                </a:solidFill>
                <a:latin typeface="Arial"/>
              </a:rPr>
              <a:t>Click to edit Master </a:t>
            </a:r>
            <a:r>
              <a:rPr b="0" lang="en-US" sz="5400" spc="-100" strike="noStrike" cap="all">
                <a:solidFill>
                  <a:srgbClr val="d2533c"/>
                </a:solidFill>
                <a:latin typeface="Arial"/>
              </a:rPr>
              <a:t>title style</a:t>
            </a:r>
            <a:endParaRPr b="0" lang="en-US" sz="5400" spc="-1" strike="noStrike">
              <a:solidFill>
                <a:srgbClr val="292934"/>
              </a:solidFill>
              <a:latin typeface="Arial"/>
            </a:endParaRPr>
          </a:p>
        </p:txBody>
      </p:sp>
      <p:sp>
        <p:nvSpPr>
          <p:cNvPr id="3" name="PlaceHolder 4"/>
          <p:cNvSpPr>
            <a:spLocks noGrp="1"/>
          </p:cNvSpPr>
          <p:nvPr>
            <p:ph type="dt"/>
          </p:nvPr>
        </p:nvSpPr>
        <p:spPr>
          <a:xfrm>
            <a:off x="457200" y="18360"/>
            <a:ext cx="2895120" cy="328680"/>
          </a:xfrm>
          <a:prstGeom prst="rect">
            <a:avLst/>
          </a:prstGeom>
        </p:spPr>
        <p:txBody>
          <a:bodyPr anchor="ctr">
            <a:noAutofit/>
          </a:bodyPr>
          <a:p>
            <a:pPr>
              <a:lnSpc>
                <a:spcPct val="100000"/>
              </a:lnSpc>
            </a:pPr>
            <a:fld id="{69BB3968-52C4-4EE9-9644-E98015FFBFAD}" type="datetime">
              <a:rPr b="0" lang="en-US" sz="1200" spc="-1" strike="noStrike">
                <a:solidFill>
                  <a:srgbClr val="ffffff"/>
                </a:solidFill>
                <a:latin typeface="Arial"/>
              </a:rPr>
              <a:t>11/20/20</a:t>
            </a:fld>
            <a:endParaRPr b="0" lang="en-IN" sz="1200" spc="-1" strike="noStrike">
              <a:latin typeface="Times New Roman"/>
            </a:endParaRPr>
          </a:p>
        </p:txBody>
      </p:sp>
      <p:sp>
        <p:nvSpPr>
          <p:cNvPr id="4" name="PlaceHolder 5"/>
          <p:cNvSpPr>
            <a:spLocks noGrp="1"/>
          </p:cNvSpPr>
          <p:nvPr>
            <p:ph type="ftr"/>
          </p:nvPr>
        </p:nvSpPr>
        <p:spPr>
          <a:xfrm>
            <a:off x="3429000" y="18360"/>
            <a:ext cx="4114440" cy="328680"/>
          </a:xfrm>
          <a:prstGeom prst="rect">
            <a:avLst/>
          </a:prstGeom>
        </p:spPr>
        <p:txBody>
          <a:bodyPr anchor="ctr">
            <a:noAutofit/>
          </a:bodyPr>
          <a:p>
            <a:endParaRPr b="0" lang="en-IN" sz="2400" spc="-1" strike="noStrike">
              <a:latin typeface="Times New Roman"/>
            </a:endParaRPr>
          </a:p>
        </p:txBody>
      </p:sp>
      <p:sp>
        <p:nvSpPr>
          <p:cNvPr id="5" name="PlaceHolder 6"/>
          <p:cNvSpPr>
            <a:spLocks noGrp="1"/>
          </p:cNvSpPr>
          <p:nvPr>
            <p:ph type="sldNum"/>
          </p:nvPr>
        </p:nvSpPr>
        <p:spPr>
          <a:xfrm>
            <a:off x="7620120" y="18360"/>
            <a:ext cx="1066320" cy="328680"/>
          </a:xfrm>
          <a:prstGeom prst="rect">
            <a:avLst/>
          </a:prstGeom>
        </p:spPr>
        <p:txBody>
          <a:bodyPr anchor="ctr">
            <a:noAutofit/>
          </a:bodyPr>
          <a:p>
            <a:pPr>
              <a:lnSpc>
                <a:spcPct val="100000"/>
              </a:lnSpc>
            </a:pPr>
            <a:fld id="{BD26E84C-C935-42F2-BC3F-0E271F31583B}" type="slidenum">
              <a:rPr b="1" lang="en-US" sz="1400" spc="-1" strike="noStrike">
                <a:solidFill>
                  <a:srgbClr val="ffffff"/>
                </a:solidFill>
                <a:latin typeface="Arial"/>
              </a:rPr>
              <a:t>3</a:t>
            </a:fld>
            <a:endParaRPr b="0" lang="en-IN" sz="1400" spc="-1" strike="noStrike">
              <a:latin typeface="Times New Roman"/>
            </a:endParaRPr>
          </a:p>
        </p:txBody>
      </p:sp>
      <p:sp>
        <p:nvSpPr>
          <p:cNvPr id="6" name="Line 7"/>
          <p:cNvSpPr/>
          <p:nvPr/>
        </p:nvSpPr>
        <p:spPr>
          <a:xfrm>
            <a:off x="685800" y="3398400"/>
            <a:ext cx="7848360" cy="144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92934"/>
                </a:solidFill>
                <a:latin typeface="Arial"/>
              </a:rPr>
              <a:t>Click to edit the outline text format</a:t>
            </a:r>
            <a:endParaRPr b="0" lang="en-US" sz="24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292934"/>
                </a:solidFill>
                <a:latin typeface="Arial"/>
              </a:rPr>
              <a:t>Second Outline Level</a:t>
            </a:r>
            <a:endParaRPr b="0" lang="en-US" sz="1800" spc="-1" strike="noStrike">
              <a:solidFill>
                <a:srgbClr val="292934"/>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292934"/>
                </a:solidFill>
                <a:latin typeface="Arial"/>
              </a:rPr>
              <a:t>Third Outline Level</a:t>
            </a:r>
            <a:endParaRPr b="0" lang="en-US" sz="1600" spc="-1" strike="noStrike">
              <a:solidFill>
                <a:srgbClr val="292934"/>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292934"/>
                </a:solidFill>
                <a:latin typeface="Arial"/>
              </a:rPr>
              <a:t>Fourth Outline Level</a:t>
            </a:r>
            <a:endParaRPr b="0" lang="en-US" sz="1400" spc="-1" strike="noStrike">
              <a:solidFill>
                <a:srgbClr val="292934"/>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292934"/>
                </a:solidFill>
                <a:latin typeface="Arial"/>
              </a:rPr>
              <a:t>Fifth Outline Level</a:t>
            </a:r>
            <a:endParaRPr b="0" lang="en-US" sz="2000" spc="-1" strike="noStrike">
              <a:solidFill>
                <a:srgbClr val="292934"/>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292934"/>
                </a:solidFill>
                <a:latin typeface="Arial"/>
              </a:rPr>
              <a:t>Sixth Outline Level</a:t>
            </a:r>
            <a:endParaRPr b="0" lang="en-US" sz="2000" spc="-1" strike="noStrike">
              <a:solidFill>
                <a:srgbClr val="292934"/>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292934"/>
                </a:solidFill>
                <a:latin typeface="Arial"/>
              </a:rPr>
              <a:t>Seventh Outline Level</a:t>
            </a:r>
            <a:endParaRPr b="0" lang="en-US" sz="2000" spc="-1" strike="noStrike">
              <a:solidFill>
                <a:srgbClr val="292934"/>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PlaceHolder 3"/>
          <p:cNvSpPr>
            <a:spLocks noGrp="1"/>
          </p:cNvSpPr>
          <p:nvPr>
            <p:ph type="title"/>
          </p:nvPr>
        </p:nvSpPr>
        <p:spPr>
          <a:xfrm>
            <a:off x="457200" y="533520"/>
            <a:ext cx="8229240" cy="990360"/>
          </a:xfrm>
          <a:prstGeom prst="rect">
            <a:avLst/>
          </a:prstGeom>
        </p:spPr>
        <p:txBody>
          <a:bodyPr anchor="ctr">
            <a:noAutofit/>
          </a:bodyPr>
          <a:p>
            <a:pPr>
              <a:lnSpc>
                <a:spcPct val="100000"/>
              </a:lnSpc>
            </a:pPr>
            <a:r>
              <a:rPr b="0" lang="en-US" sz="4000" spc="-100" strike="noStrike">
                <a:solidFill>
                  <a:srgbClr val="d2533c"/>
                </a:solidFill>
                <a:latin typeface="Arial"/>
              </a:rPr>
              <a:t>Click to edit Master title style</a:t>
            </a:r>
            <a:endParaRPr b="0" lang="en-US" sz="4000" spc="-1" strike="noStrike">
              <a:solidFill>
                <a:srgbClr val="292934"/>
              </a:solidFill>
              <a:latin typeface="Arial"/>
            </a:endParaRPr>
          </a:p>
        </p:txBody>
      </p:sp>
      <p:sp>
        <p:nvSpPr>
          <p:cNvPr id="47" name="PlaceHolder 4"/>
          <p:cNvSpPr>
            <a:spLocks noGrp="1"/>
          </p:cNvSpPr>
          <p:nvPr>
            <p:ph type="body"/>
          </p:nvPr>
        </p:nvSpPr>
        <p:spPr>
          <a:xfrm>
            <a:off x="457200" y="1600200"/>
            <a:ext cx="8229240" cy="4876560"/>
          </a:xfrm>
          <a:prstGeom prst="rect">
            <a:avLst/>
          </a:prstGeom>
        </p:spPr>
        <p:txBody>
          <a:bodyPr>
            <a:noAutofit/>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Click to edit Master text styles</a:t>
            </a:r>
            <a:endParaRPr b="0" lang="en-US" sz="2400" spc="-1" strike="noStrike">
              <a:solidFill>
                <a:srgbClr val="292934"/>
              </a:solidFill>
              <a:latin typeface="Arial"/>
            </a:endParaRPr>
          </a:p>
          <a:p>
            <a:pPr lvl="1" marL="457200" indent="-182520">
              <a:lnSpc>
                <a:spcPct val="100000"/>
              </a:lnSpc>
              <a:spcBef>
                <a:spcPts val="400"/>
              </a:spcBef>
              <a:buClr>
                <a:srgbClr val="93a299"/>
              </a:buClr>
              <a:buSzPct val="85000"/>
              <a:buFont typeface="Arial"/>
              <a:buChar char="•"/>
            </a:pPr>
            <a:r>
              <a:rPr b="0" lang="en-US" sz="2000" spc="-1" strike="noStrike">
                <a:solidFill>
                  <a:srgbClr val="292934"/>
                </a:solidFill>
                <a:latin typeface="Arial"/>
              </a:rPr>
              <a:t>Second level</a:t>
            </a:r>
            <a:endParaRPr b="0" lang="en-US" sz="2000" spc="-1" strike="noStrike">
              <a:solidFill>
                <a:srgbClr val="292934"/>
              </a:solidFill>
              <a:latin typeface="Arial"/>
            </a:endParaRPr>
          </a:p>
          <a:p>
            <a:pPr lvl="2" marL="731520" indent="-182520">
              <a:lnSpc>
                <a:spcPct val="100000"/>
              </a:lnSpc>
              <a:spcBef>
                <a:spcPts val="360"/>
              </a:spcBef>
              <a:buClr>
                <a:srgbClr val="93a299"/>
              </a:buClr>
              <a:buSzPct val="90000"/>
              <a:buFont typeface="Arial"/>
              <a:buChar char="•"/>
            </a:pPr>
            <a:r>
              <a:rPr b="0" lang="en-US" sz="1800" spc="-1" strike="noStrike">
                <a:solidFill>
                  <a:srgbClr val="292934"/>
                </a:solidFill>
                <a:latin typeface="Arial"/>
              </a:rPr>
              <a:t>Third level</a:t>
            </a:r>
            <a:endParaRPr b="0" lang="en-US" sz="1800" spc="-1" strike="noStrike">
              <a:solidFill>
                <a:srgbClr val="292934"/>
              </a:solidFill>
              <a:latin typeface="Arial"/>
            </a:endParaRPr>
          </a:p>
          <a:p>
            <a:pPr lvl="3" marL="1005840" indent="-182520">
              <a:lnSpc>
                <a:spcPct val="100000"/>
              </a:lnSpc>
              <a:spcBef>
                <a:spcPts val="320"/>
              </a:spcBef>
              <a:buClr>
                <a:srgbClr val="93a299"/>
              </a:buClr>
              <a:buFont typeface="Arial"/>
              <a:buChar char="•"/>
            </a:pPr>
            <a:r>
              <a:rPr b="0" lang="en-US" sz="1600" spc="-1" strike="noStrike">
                <a:solidFill>
                  <a:srgbClr val="292934"/>
                </a:solidFill>
                <a:latin typeface="Arial"/>
              </a:rPr>
              <a:t>Fourth level</a:t>
            </a:r>
            <a:endParaRPr b="0" lang="en-US" sz="1600" spc="-1" strike="noStrike">
              <a:solidFill>
                <a:srgbClr val="292934"/>
              </a:solidFill>
              <a:latin typeface="Arial"/>
            </a:endParaRPr>
          </a:p>
          <a:p>
            <a:pPr lvl="4" marL="1188720" indent="-136800">
              <a:lnSpc>
                <a:spcPct val="100000"/>
              </a:lnSpc>
              <a:spcBef>
                <a:spcPts val="281"/>
              </a:spcBef>
              <a:buClr>
                <a:srgbClr val="93a299"/>
              </a:buClr>
              <a:buFont typeface="Arial"/>
              <a:buChar char="•"/>
            </a:pPr>
            <a:r>
              <a:rPr b="0" lang="en-US" sz="1400" spc="-1" strike="noStrike">
                <a:solidFill>
                  <a:srgbClr val="292934"/>
                </a:solidFill>
                <a:latin typeface="Arial"/>
              </a:rPr>
              <a:t>Fifth level</a:t>
            </a:r>
            <a:endParaRPr b="0" lang="en-US" sz="1400" spc="-1" strike="noStrike">
              <a:solidFill>
                <a:srgbClr val="292934"/>
              </a:solidFill>
              <a:latin typeface="Arial"/>
            </a:endParaRPr>
          </a:p>
        </p:txBody>
      </p:sp>
      <p:sp>
        <p:nvSpPr>
          <p:cNvPr id="48" name="PlaceHolder 5"/>
          <p:cNvSpPr>
            <a:spLocks noGrp="1"/>
          </p:cNvSpPr>
          <p:nvPr>
            <p:ph type="dt"/>
          </p:nvPr>
        </p:nvSpPr>
        <p:spPr>
          <a:xfrm>
            <a:off x="457200" y="18360"/>
            <a:ext cx="2895120" cy="328680"/>
          </a:xfrm>
          <a:prstGeom prst="rect">
            <a:avLst/>
          </a:prstGeom>
        </p:spPr>
        <p:txBody>
          <a:bodyPr anchor="ctr">
            <a:noAutofit/>
          </a:bodyPr>
          <a:p>
            <a:pPr>
              <a:lnSpc>
                <a:spcPct val="100000"/>
              </a:lnSpc>
            </a:pPr>
            <a:fld id="{D72FE4C0-07AA-487B-B429-D39B4E055062}" type="datetime">
              <a:rPr b="0" lang="en-US" sz="1200" spc="-1" strike="noStrike">
                <a:solidFill>
                  <a:srgbClr val="ffffff"/>
                </a:solidFill>
                <a:latin typeface="Arial"/>
              </a:rPr>
              <a:t>11/20/20</a:t>
            </a:fld>
            <a:endParaRPr b="0" lang="en-IN" sz="1200" spc="-1" strike="noStrike">
              <a:latin typeface="Times New Roman"/>
            </a:endParaRPr>
          </a:p>
        </p:txBody>
      </p:sp>
      <p:sp>
        <p:nvSpPr>
          <p:cNvPr id="49" name="PlaceHolder 6"/>
          <p:cNvSpPr>
            <a:spLocks noGrp="1"/>
          </p:cNvSpPr>
          <p:nvPr>
            <p:ph type="ftr"/>
          </p:nvPr>
        </p:nvSpPr>
        <p:spPr>
          <a:xfrm>
            <a:off x="3429000" y="18360"/>
            <a:ext cx="4114440" cy="328680"/>
          </a:xfrm>
          <a:prstGeom prst="rect">
            <a:avLst/>
          </a:prstGeom>
        </p:spPr>
        <p:txBody>
          <a:bodyPr anchor="ctr">
            <a:noAutofit/>
          </a:bodyPr>
          <a:p>
            <a:endParaRPr b="0" lang="en-IN" sz="2400" spc="-1" strike="noStrike">
              <a:latin typeface="Times New Roman"/>
            </a:endParaRPr>
          </a:p>
        </p:txBody>
      </p:sp>
      <p:sp>
        <p:nvSpPr>
          <p:cNvPr id="50" name="PlaceHolder 7"/>
          <p:cNvSpPr>
            <a:spLocks noGrp="1"/>
          </p:cNvSpPr>
          <p:nvPr>
            <p:ph type="sldNum"/>
          </p:nvPr>
        </p:nvSpPr>
        <p:spPr>
          <a:xfrm>
            <a:off x="7620120" y="18360"/>
            <a:ext cx="1066320" cy="328680"/>
          </a:xfrm>
          <a:prstGeom prst="rect">
            <a:avLst/>
          </a:prstGeom>
        </p:spPr>
        <p:txBody>
          <a:bodyPr anchor="ctr">
            <a:noAutofit/>
          </a:bodyPr>
          <a:p>
            <a:pPr>
              <a:lnSpc>
                <a:spcPct val="100000"/>
              </a:lnSpc>
            </a:pPr>
            <a:fld id="{FB9BE02E-F07D-49A9-B305-C61CBFB295C8}" type="slidenum">
              <a:rPr b="1" lang="en-US" sz="1400" spc="-1" strike="noStrike">
                <a:solidFill>
                  <a:srgbClr val="ffffff"/>
                </a:solidFill>
                <a:latin typeface="Arial"/>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685800" y="1066680"/>
            <a:ext cx="7772040" cy="2285640"/>
          </a:xfrm>
          <a:prstGeom prst="rect">
            <a:avLst/>
          </a:prstGeom>
          <a:noFill/>
          <a:ln>
            <a:noFill/>
          </a:ln>
        </p:spPr>
        <p:txBody>
          <a:bodyPr anchor="b">
            <a:normAutofit fontScale="61000"/>
          </a:bodyPr>
          <a:p>
            <a:pPr>
              <a:lnSpc>
                <a:spcPct val="100000"/>
              </a:lnSpc>
            </a:pPr>
            <a:br/>
            <a:r>
              <a:rPr b="0" lang="en-US" sz="4000" spc="-100" strike="noStrike" cap="all">
                <a:solidFill>
                  <a:srgbClr val="d2533c"/>
                </a:solidFill>
                <a:latin typeface="Times New Roman"/>
              </a:rPr>
              <a:t>Introduction to Convolutional Neural Network</a:t>
            </a:r>
            <a:br/>
            <a:endParaRPr b="0" lang="en-US" sz="4000" spc="-1" strike="noStrike">
              <a:solidFill>
                <a:srgbClr val="292934"/>
              </a:solidFill>
              <a:latin typeface="Arial"/>
            </a:endParaRPr>
          </a:p>
        </p:txBody>
      </p:sp>
      <p:sp>
        <p:nvSpPr>
          <p:cNvPr id="88" name="TextShape 2"/>
          <p:cNvSpPr txBox="1"/>
          <p:nvPr/>
        </p:nvSpPr>
        <p:spPr>
          <a:xfrm>
            <a:off x="685800" y="3505320"/>
            <a:ext cx="6400440" cy="1752120"/>
          </a:xfrm>
          <a:prstGeom prst="rect">
            <a:avLst/>
          </a:prstGeom>
          <a:noFill/>
          <a:ln>
            <a:noFill/>
          </a:ln>
        </p:spPr>
        <p:txBody>
          <a:bodyPr>
            <a:noAutofit/>
          </a:bodyPr>
          <a:p>
            <a:pPr>
              <a:lnSpc>
                <a:spcPct val="100000"/>
              </a:lnSpc>
              <a:spcBef>
                <a:spcPts val="400"/>
              </a:spcBef>
            </a:pPr>
            <a:r>
              <a:rPr b="0" lang="en-US" sz="2000" spc="-1" strike="noStrike">
                <a:solidFill>
                  <a:srgbClr val="57576e"/>
                </a:solidFill>
                <a:latin typeface="Times New Roman"/>
              </a:rPr>
              <a:t>       </a:t>
            </a:r>
            <a:r>
              <a:rPr b="0" lang="en-US" sz="2000" spc="-1" strike="noStrike">
                <a:solidFill>
                  <a:srgbClr val="57576e"/>
                </a:solidFill>
                <a:latin typeface="Times New Roman"/>
              </a:rPr>
              <a:t>Presented by:</a:t>
            </a:r>
            <a:endParaRPr b="0" lang="en-IN" sz="2000" spc="-1" strike="noStrike">
              <a:latin typeface="Arial"/>
            </a:endParaRPr>
          </a:p>
          <a:p>
            <a:pPr>
              <a:lnSpc>
                <a:spcPct val="100000"/>
              </a:lnSpc>
              <a:spcBef>
                <a:spcPts val="400"/>
              </a:spcBef>
            </a:pPr>
            <a:r>
              <a:rPr b="0" lang="en-US" sz="2000" spc="-1" strike="noStrike">
                <a:solidFill>
                  <a:srgbClr val="57576e"/>
                </a:solidFill>
                <a:latin typeface="Times New Roman"/>
              </a:rPr>
              <a:t>                                              </a:t>
            </a:r>
            <a:r>
              <a:rPr b="0" lang="en-US" sz="2000" spc="-1" strike="noStrike">
                <a:solidFill>
                  <a:srgbClr val="57576e"/>
                </a:solidFill>
                <a:latin typeface="Times New Roman"/>
              </a:rPr>
              <a:t>Abhishek Tadkod  2GI17CS002</a:t>
            </a:r>
            <a:endParaRPr b="0" lang="en-IN" sz="2000" spc="-1" strike="noStrike">
              <a:latin typeface="Arial"/>
            </a:endParaRPr>
          </a:p>
          <a:p>
            <a:pPr>
              <a:lnSpc>
                <a:spcPct val="100000"/>
              </a:lnSpc>
              <a:spcBef>
                <a:spcPts val="400"/>
              </a:spcBef>
            </a:pPr>
            <a:r>
              <a:rPr b="0" lang="en-US" sz="2000" spc="-1" strike="noStrike">
                <a:solidFill>
                  <a:srgbClr val="57576e"/>
                </a:solidFill>
                <a:latin typeface="Times New Roman"/>
              </a:rPr>
              <a:t>                                              </a:t>
            </a:r>
            <a:r>
              <a:rPr b="0" lang="en-US" sz="2000" spc="-1" strike="noStrike">
                <a:solidFill>
                  <a:srgbClr val="57576e"/>
                </a:solidFill>
                <a:latin typeface="Times New Roman"/>
              </a:rPr>
              <a:t>Cheryl D’souza 2GI17CS030</a:t>
            </a:r>
            <a:endParaRPr b="0" lang="en-IN" sz="2000" spc="-1" strike="noStrike">
              <a:latin typeface="Arial"/>
            </a:endParaRPr>
          </a:p>
          <a:p>
            <a:pPr>
              <a:lnSpc>
                <a:spcPct val="100000"/>
              </a:lnSpc>
              <a:spcBef>
                <a:spcPts val="400"/>
              </a:spcBef>
            </a:pPr>
            <a:r>
              <a:rPr b="0" lang="en-US" sz="2000" spc="-1" strike="noStrike">
                <a:solidFill>
                  <a:srgbClr val="57576e"/>
                </a:solidFill>
                <a:latin typeface="Times New Roman"/>
              </a:rPr>
              <a:t>                                              </a:t>
            </a:r>
            <a:r>
              <a:rPr b="0" lang="en-US" sz="2000" spc="-1" strike="noStrike">
                <a:solidFill>
                  <a:srgbClr val="57576e"/>
                </a:solidFill>
                <a:latin typeface="Times New Roman"/>
              </a:rPr>
              <a:t>Chetana Bhat 2GI17CS031</a:t>
            </a:r>
            <a:endParaRPr b="0" lang="en-IN" sz="2000" spc="-1" strike="noStrike">
              <a:latin typeface="Arial"/>
            </a:endParaRPr>
          </a:p>
          <a:p>
            <a:pPr>
              <a:lnSpc>
                <a:spcPct val="100000"/>
              </a:lnSpc>
              <a:spcBef>
                <a:spcPts val="400"/>
              </a:spcBef>
            </a:pPr>
            <a:r>
              <a:rPr b="0" lang="en-US" sz="2000" spc="-1" strike="noStrike">
                <a:solidFill>
                  <a:srgbClr val="57576e"/>
                </a:solidFill>
                <a:latin typeface="Times New Roman"/>
              </a:rPr>
              <a:t>                                              </a:t>
            </a:r>
            <a:r>
              <a:rPr b="0" lang="en-US" sz="2000" spc="-1" strike="noStrike">
                <a:solidFill>
                  <a:srgbClr val="57576e"/>
                </a:solidFill>
                <a:latin typeface="Times New Roman"/>
              </a:rPr>
              <a:t>K S Chitra  2GI17CS047</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533520"/>
            <a:ext cx="8229240" cy="990360"/>
          </a:xfrm>
          <a:prstGeom prst="rect">
            <a:avLst/>
          </a:prstGeom>
          <a:noFill/>
          <a:ln>
            <a:noFill/>
          </a:ln>
        </p:spPr>
        <p:txBody>
          <a:bodyPr anchor="ctr">
            <a:noAutofit/>
          </a:bodyPr>
          <a:p>
            <a:pPr>
              <a:lnSpc>
                <a:spcPct val="100000"/>
              </a:lnSpc>
            </a:pPr>
            <a:r>
              <a:rPr b="0" lang="en-US" sz="4000" spc="-100" strike="noStrike">
                <a:solidFill>
                  <a:srgbClr val="d2533c"/>
                </a:solidFill>
                <a:latin typeface="Arial"/>
              </a:rPr>
              <a:t>   </a:t>
            </a:r>
            <a:endParaRPr b="0" lang="en-US" sz="4000" spc="-1" strike="noStrike">
              <a:solidFill>
                <a:srgbClr val="292934"/>
              </a:solidFill>
              <a:latin typeface="Arial"/>
            </a:endParaRPr>
          </a:p>
        </p:txBody>
      </p:sp>
      <p:sp>
        <p:nvSpPr>
          <p:cNvPr id="108" name="TextShape 2"/>
          <p:cNvSpPr txBox="1"/>
          <p:nvPr/>
        </p:nvSpPr>
        <p:spPr>
          <a:xfrm>
            <a:off x="457200" y="1600200"/>
            <a:ext cx="8229240" cy="4876560"/>
          </a:xfrm>
          <a:prstGeom prst="rect">
            <a:avLst/>
          </a:prstGeom>
          <a:noFill/>
          <a:ln>
            <a:noFill/>
          </a:ln>
        </p:spPr>
        <p:txBody>
          <a:bodyPr>
            <a:noAutofit/>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Times New Roman"/>
              </a:rPr>
              <a:t>The input is often a 3 channel RGB image. </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Times New Roman"/>
              </a:rPr>
              <a:t>For simplicity, if we take a grey scale image that has one channel (a two dimensional matrix) and a 3x3 convolutional kernel (a two dimensional matrix). The kernel strides over the input matrix of numbers moving horizontally column by column, sliding/scanning over the first rows in the matrix containing the images pixel values.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Times New Roman"/>
              </a:rPr>
              <a:t>Then the kernel strides down vertically to subsequent rows. Note, the filter may stride over one or several pixels at a time</a:t>
            </a:r>
            <a:endParaRPr b="0" lang="en-US" sz="2400" spc="-1" strike="noStrike">
              <a:solidFill>
                <a:srgbClr val="292934"/>
              </a:solidFill>
              <a:latin typeface="Arial"/>
            </a:endParaRPr>
          </a:p>
          <a:p>
            <a:pPr>
              <a:lnSpc>
                <a:spcPct val="100000"/>
              </a:lnSpc>
              <a:spcBef>
                <a:spcPts val="479"/>
              </a:spcBef>
            </a:pPr>
            <a:r>
              <a:rPr b="0" lang="en-US" sz="2400" spc="-1" strike="noStrike">
                <a:solidFill>
                  <a:srgbClr val="292934"/>
                </a:solidFill>
                <a:latin typeface="Times New Roman"/>
              </a:rPr>
              <a:t>     </a:t>
            </a:r>
            <a:endParaRPr b="0" lang="en-US" sz="24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533520"/>
            <a:ext cx="8229240" cy="990360"/>
          </a:xfrm>
          <a:prstGeom prst="rect">
            <a:avLst/>
          </a:prstGeom>
          <a:noFill/>
          <a:ln>
            <a:noFill/>
          </a:ln>
        </p:spPr>
        <p:txBody>
          <a:bodyPr anchor="ctr">
            <a:noAutofit/>
          </a:bodyPr>
          <a:p>
            <a:pPr>
              <a:lnSpc>
                <a:spcPct val="100000"/>
              </a:lnSpc>
            </a:pPr>
            <a:r>
              <a:rPr b="0" lang="en-US" sz="3600" spc="-100" strike="noStrike">
                <a:solidFill>
                  <a:srgbClr val="d2533c"/>
                </a:solidFill>
                <a:latin typeface="Times New Roman"/>
              </a:rPr>
              <a:t>diagram showing the operation of the convolutional kernel.</a:t>
            </a:r>
            <a:endParaRPr b="0" lang="en-US" sz="3600" spc="-1" strike="noStrike">
              <a:solidFill>
                <a:srgbClr val="292934"/>
              </a:solidFill>
              <a:latin typeface="Arial"/>
            </a:endParaRPr>
          </a:p>
        </p:txBody>
      </p:sp>
      <p:pic>
        <p:nvPicPr>
          <p:cNvPr id="110" name="Content Placeholder 3" descr=""/>
          <p:cNvPicPr/>
          <p:nvPr/>
        </p:nvPicPr>
        <p:blipFill>
          <a:blip r:embed="rId1"/>
          <a:stretch/>
        </p:blipFill>
        <p:spPr>
          <a:xfrm>
            <a:off x="2209680" y="2286000"/>
            <a:ext cx="4251600" cy="3112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457200" y="533520"/>
            <a:ext cx="8229240" cy="990360"/>
          </a:xfrm>
          <a:prstGeom prst="rect">
            <a:avLst/>
          </a:prstGeom>
          <a:noFill/>
          <a:ln>
            <a:noFill/>
          </a:ln>
        </p:spPr>
        <p:txBody>
          <a:bodyPr anchor="ctr">
            <a:normAutofit fontScale="38000"/>
          </a:bodyPr>
          <a:p>
            <a:pPr>
              <a:lnSpc>
                <a:spcPct val="100000"/>
              </a:lnSpc>
            </a:pPr>
            <a:br/>
            <a:r>
              <a:rPr b="0" lang="en-US" sz="4000" spc="-100" strike="noStrike">
                <a:solidFill>
                  <a:srgbClr val="d2533c"/>
                </a:solidFill>
                <a:latin typeface="Times New Roman"/>
              </a:rPr>
              <a:t>Padding</a:t>
            </a:r>
            <a:br/>
            <a:endParaRPr b="0" lang="en-US" sz="4000" spc="-1" strike="noStrike">
              <a:solidFill>
                <a:srgbClr val="292934"/>
              </a:solidFill>
              <a:latin typeface="Arial"/>
            </a:endParaRPr>
          </a:p>
        </p:txBody>
      </p:sp>
      <p:sp>
        <p:nvSpPr>
          <p:cNvPr id="112" name="TextShape 2"/>
          <p:cNvSpPr txBox="1"/>
          <p:nvPr/>
        </p:nvSpPr>
        <p:spPr>
          <a:xfrm>
            <a:off x="457200" y="1600200"/>
            <a:ext cx="8229240" cy="4876560"/>
          </a:xfrm>
          <a:prstGeom prst="rect">
            <a:avLst/>
          </a:prstGeom>
          <a:noFill/>
          <a:ln>
            <a:noFill/>
          </a:ln>
        </p:spPr>
        <p:txBody>
          <a:bodyPr>
            <a:normAutofit/>
          </a:bodyPr>
          <a:p>
            <a:pPr>
              <a:lnSpc>
                <a:spcPct val="100000"/>
              </a:lnSpc>
              <a:spcBef>
                <a:spcPts val="561"/>
              </a:spcBef>
            </a:pPr>
            <a:r>
              <a:rPr b="0" lang="en-US" sz="2800" spc="-1" strike="noStrike">
                <a:solidFill>
                  <a:srgbClr val="292934"/>
                </a:solidFill>
                <a:latin typeface="Times New Roman"/>
              </a:rPr>
              <a:t>To handle the edge pixels there are several    approaches:</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Losing the edge pixels</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Padding with zero value pixels</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Reflection padding</a:t>
            </a:r>
            <a:endParaRPr b="0" lang="en-US" sz="2800" spc="-1" strike="noStrike">
              <a:solidFill>
                <a:srgbClr val="292934"/>
              </a:solidFill>
              <a:latin typeface="Arial"/>
            </a:endParaRPr>
          </a:p>
          <a:p>
            <a:pPr>
              <a:lnSpc>
                <a:spcPct val="100000"/>
              </a:lnSpc>
              <a:spcBef>
                <a:spcPts val="561"/>
              </a:spcBef>
            </a:pP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533520"/>
            <a:ext cx="8229240" cy="990360"/>
          </a:xfrm>
          <a:prstGeom prst="rect">
            <a:avLst/>
          </a:prstGeom>
          <a:noFill/>
          <a:ln>
            <a:noFill/>
          </a:ln>
        </p:spPr>
        <p:txBody>
          <a:bodyPr anchor="ctr">
            <a:noAutofit/>
          </a:bodyPr>
          <a:p>
            <a:pPr>
              <a:lnSpc>
                <a:spcPct val="100000"/>
              </a:lnSpc>
            </a:pPr>
            <a:r>
              <a:rPr b="0" lang="en-US" sz="4000" spc="-100" strike="noStrike">
                <a:solidFill>
                  <a:srgbClr val="d2533c"/>
                </a:solidFill>
                <a:latin typeface="Arial"/>
              </a:rPr>
              <a:t>  </a:t>
            </a:r>
            <a:endParaRPr b="0" lang="en-US" sz="4000" spc="-1" strike="noStrike">
              <a:solidFill>
                <a:srgbClr val="292934"/>
              </a:solidFill>
              <a:latin typeface="Arial"/>
            </a:endParaRPr>
          </a:p>
        </p:txBody>
      </p:sp>
      <p:sp>
        <p:nvSpPr>
          <p:cNvPr id="114" name="TextShape 2"/>
          <p:cNvSpPr txBox="1"/>
          <p:nvPr/>
        </p:nvSpPr>
        <p:spPr>
          <a:xfrm>
            <a:off x="457200" y="1600200"/>
            <a:ext cx="8229240" cy="4876560"/>
          </a:xfrm>
          <a:prstGeom prst="rect">
            <a:avLst/>
          </a:prstGeom>
          <a:noFill/>
          <a:ln>
            <a:noFill/>
          </a:ln>
        </p:spPr>
        <p:txBody>
          <a:bodyPr>
            <a:normAutofit/>
          </a:bodyPr>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Reflection padding is by far the best approach.</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Here the number of pixels needed for the convolutional kernel to process the edge pixels are added onto the outside copying the pixels from the edge of the image.</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For a 3x3 kernel, one pixel needs to be added around the outside, for a 7x7 kernel then three pixels would be reflected around the outside. The pixels added around each side is the dimension, halved and rounded down.</a:t>
            </a: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533520"/>
            <a:ext cx="8229240" cy="990360"/>
          </a:xfrm>
          <a:prstGeom prst="rect">
            <a:avLst/>
          </a:prstGeom>
          <a:noFill/>
          <a:ln>
            <a:noFill/>
          </a:ln>
        </p:spPr>
        <p:txBody>
          <a:bodyPr anchor="ctr">
            <a:normAutofit fontScale="37000"/>
          </a:bodyPr>
          <a:p>
            <a:pPr>
              <a:lnSpc>
                <a:spcPct val="100000"/>
              </a:lnSpc>
            </a:pPr>
            <a:br/>
            <a:r>
              <a:rPr b="0" lang="en-US" sz="4000" spc="-100" strike="noStrike">
                <a:solidFill>
                  <a:srgbClr val="d2533c"/>
                </a:solidFill>
                <a:latin typeface="Arial"/>
              </a:rPr>
              <a:t>Many kernels</a:t>
            </a:r>
            <a:br/>
            <a:endParaRPr b="0" lang="en-US" sz="4000" spc="-1" strike="noStrike">
              <a:solidFill>
                <a:srgbClr val="292934"/>
              </a:solidFill>
              <a:latin typeface="Arial"/>
            </a:endParaRPr>
          </a:p>
        </p:txBody>
      </p:sp>
      <p:sp>
        <p:nvSpPr>
          <p:cNvPr id="116" name="TextShape 2"/>
          <p:cNvSpPr txBox="1"/>
          <p:nvPr/>
        </p:nvSpPr>
        <p:spPr>
          <a:xfrm>
            <a:off x="457200" y="1600200"/>
            <a:ext cx="8229240" cy="4876560"/>
          </a:xfrm>
          <a:prstGeom prst="rect">
            <a:avLst/>
          </a:prstGeom>
          <a:noFill/>
          <a:ln>
            <a:noFill/>
          </a:ln>
        </p:spPr>
        <p:txBody>
          <a:bodyPr>
            <a:normAutofit/>
          </a:bodyPr>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In CNN models there are often there are many more than three convolutional kernels, 16 kernels or even 64 kernels in a convolutional layer is common.</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These different convolution kernels each act as a different filter creating a channel/feature map representing something different.</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 </a:t>
            </a:r>
            <a:r>
              <a:rPr b="0" lang="en-US" sz="2800" spc="-1" strike="noStrike">
                <a:solidFill>
                  <a:srgbClr val="292934"/>
                </a:solidFill>
                <a:latin typeface="Times New Roman"/>
              </a:rPr>
              <a:t>For example, kernels could be filtering top edges, bottom edges, diagonal lines and so on. </a:t>
            </a: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457200" y="533520"/>
            <a:ext cx="8229240" cy="990360"/>
          </a:xfrm>
          <a:prstGeom prst="rect">
            <a:avLst/>
          </a:prstGeom>
          <a:noFill/>
          <a:ln>
            <a:noFill/>
          </a:ln>
        </p:spPr>
        <p:txBody>
          <a:bodyPr anchor="ctr">
            <a:normAutofit fontScale="37000"/>
          </a:bodyPr>
          <a:p>
            <a:pPr>
              <a:lnSpc>
                <a:spcPct val="100000"/>
              </a:lnSpc>
            </a:pPr>
            <a:br/>
            <a:r>
              <a:rPr b="0" lang="en-US" sz="4000" spc="-100" strike="noStrike">
                <a:solidFill>
                  <a:srgbClr val="d2533c"/>
                </a:solidFill>
                <a:latin typeface="Arial"/>
              </a:rPr>
              <a:t>Common uses for CNNs</a:t>
            </a:r>
            <a:br/>
            <a:endParaRPr b="0" lang="en-US" sz="4000" spc="-1" strike="noStrike">
              <a:solidFill>
                <a:srgbClr val="292934"/>
              </a:solidFill>
              <a:latin typeface="Arial"/>
            </a:endParaRPr>
          </a:p>
        </p:txBody>
      </p:sp>
      <p:sp>
        <p:nvSpPr>
          <p:cNvPr id="118" name="TextShape 2"/>
          <p:cNvSpPr txBox="1"/>
          <p:nvPr/>
        </p:nvSpPr>
        <p:spPr>
          <a:xfrm>
            <a:off x="457200" y="1600200"/>
            <a:ext cx="8229240" cy="4876560"/>
          </a:xfrm>
          <a:prstGeom prst="rect">
            <a:avLst/>
          </a:prstGeom>
          <a:noFill/>
          <a:ln>
            <a:noFill/>
          </a:ln>
        </p:spPr>
        <p:txBody>
          <a:bodyPr>
            <a:normAutofit/>
          </a:bodyPr>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The most common use for CNNs is image classification, for example identifying satellite images that contain roads or classifying hand written letters and digits. There are other quite mainstream tasks such as image segmentation and signal processing, for which CNNs perform well at.</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CNNs have been used for understanding in Natural Language Processing (NLP) and speech recognition.</a:t>
            </a:r>
            <a:endParaRPr b="0" lang="en-US" sz="2800" spc="-1" strike="noStrike">
              <a:solidFill>
                <a:srgbClr val="292934"/>
              </a:solidFill>
              <a:latin typeface="Arial"/>
            </a:endParaRPr>
          </a:p>
          <a:p>
            <a:pPr>
              <a:lnSpc>
                <a:spcPct val="100000"/>
              </a:lnSpc>
              <a:spcBef>
                <a:spcPts val="561"/>
              </a:spcBef>
            </a:pP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100" strike="noStrike">
                <a:solidFill>
                  <a:srgbClr val="d2533c"/>
                </a:solidFill>
                <a:latin typeface="Arial"/>
              </a:rPr>
              <a:t>Advantages and disadvantages</a:t>
            </a:r>
            <a:endParaRPr b="0" lang="en-US" sz="4000" spc="-1" strike="noStrike">
              <a:solidFill>
                <a:srgbClr val="292934"/>
              </a:solidFill>
              <a:latin typeface="Arial"/>
            </a:endParaRPr>
          </a:p>
        </p:txBody>
      </p:sp>
      <p:sp>
        <p:nvSpPr>
          <p:cNvPr id="120" name="TextShape 2"/>
          <p:cNvSpPr txBox="1"/>
          <p:nvPr/>
        </p:nvSpPr>
        <p:spPr>
          <a:xfrm>
            <a:off x="457200" y="1600200"/>
            <a:ext cx="8229240" cy="4876560"/>
          </a:xfrm>
          <a:prstGeom prst="rect">
            <a:avLst/>
          </a:prstGeom>
          <a:noFill/>
          <a:ln>
            <a:noFill/>
          </a:ln>
        </p:spPr>
        <p:txBody>
          <a:bodyPr>
            <a:normAutofit/>
          </a:bodyPr>
          <a:p>
            <a:pPr>
              <a:lnSpc>
                <a:spcPct val="100000"/>
              </a:lnSpc>
              <a:spcBef>
                <a:spcPts val="561"/>
              </a:spcBef>
            </a:pPr>
            <a:r>
              <a:rPr b="0" lang="en-US" sz="2800" spc="-1" strike="noStrike">
                <a:solidFill>
                  <a:srgbClr val="292934"/>
                </a:solidFill>
                <a:latin typeface="Times New Roman"/>
              </a:rPr>
              <a:t>Advantages</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Accuracy in image recognition problems.</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Has high statistical efficiency.</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Has high computational efficiency.</a:t>
            </a:r>
            <a:endParaRPr b="0" lang="en-US" sz="2800" spc="-1" strike="noStrike">
              <a:solidFill>
                <a:srgbClr val="292934"/>
              </a:solidFill>
              <a:latin typeface="Arial"/>
            </a:endParaRPr>
          </a:p>
          <a:p>
            <a:pPr>
              <a:lnSpc>
                <a:spcPct val="100000"/>
              </a:lnSpc>
              <a:spcBef>
                <a:spcPts val="561"/>
              </a:spcBef>
            </a:pPr>
            <a:r>
              <a:rPr b="0" lang="en-US" sz="2800" spc="-1" strike="noStrike">
                <a:solidFill>
                  <a:srgbClr val="292934"/>
                </a:solidFill>
                <a:latin typeface="Times New Roman"/>
              </a:rPr>
              <a:t>Disadvantages:</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High computational cost.</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If we don't have a good GPU they are quite slow to train (for complex tasks).</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They use to need a lot of training data.</a:t>
            </a:r>
            <a:endParaRPr b="0" lang="en-US" sz="2800" spc="-1" strike="noStrike">
              <a:solidFill>
                <a:srgbClr val="292934"/>
              </a:solidFill>
              <a:latin typeface="Arial"/>
            </a:endParaRPr>
          </a:p>
          <a:p>
            <a:pPr>
              <a:lnSpc>
                <a:spcPct val="100000"/>
              </a:lnSpc>
              <a:spcBef>
                <a:spcPts val="561"/>
              </a:spcBef>
            </a:pPr>
            <a:endParaRPr b="0" lang="en-US" sz="2800" spc="-1" strike="noStrike">
              <a:solidFill>
                <a:srgbClr val="292934"/>
              </a:solidFill>
              <a:latin typeface="Arial"/>
            </a:endParaRPr>
          </a:p>
          <a:p>
            <a:pPr>
              <a:lnSpc>
                <a:spcPct val="100000"/>
              </a:lnSpc>
              <a:spcBef>
                <a:spcPts val="561"/>
              </a:spcBef>
            </a:pP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533520"/>
            <a:ext cx="8229240" cy="990360"/>
          </a:xfrm>
          <a:prstGeom prst="rect">
            <a:avLst/>
          </a:prstGeom>
          <a:noFill/>
          <a:ln>
            <a:noFill/>
          </a:ln>
        </p:spPr>
        <p:txBody>
          <a:bodyPr anchor="ctr">
            <a:noAutofit/>
          </a:bodyPr>
          <a:p>
            <a:pPr>
              <a:lnSpc>
                <a:spcPct val="100000"/>
              </a:lnSpc>
            </a:pPr>
            <a:r>
              <a:rPr b="0" lang="en-US" sz="4000" spc="-100" strike="noStrike">
                <a:solidFill>
                  <a:srgbClr val="d2533c"/>
                </a:solidFill>
                <a:latin typeface="Arial"/>
              </a:rPr>
              <a:t>Definition</a:t>
            </a:r>
            <a:endParaRPr b="0" lang="en-US" sz="4000" spc="-1" strike="noStrike">
              <a:solidFill>
                <a:srgbClr val="292934"/>
              </a:solidFill>
              <a:latin typeface="Arial"/>
            </a:endParaRPr>
          </a:p>
        </p:txBody>
      </p:sp>
      <p:sp>
        <p:nvSpPr>
          <p:cNvPr id="90" name="TextShape 2"/>
          <p:cNvSpPr txBox="1"/>
          <p:nvPr/>
        </p:nvSpPr>
        <p:spPr>
          <a:xfrm>
            <a:off x="457200" y="1600200"/>
            <a:ext cx="8229240" cy="4876560"/>
          </a:xfrm>
          <a:prstGeom prst="rect">
            <a:avLst/>
          </a:prstGeom>
          <a:noFill/>
          <a:ln>
            <a:noFill/>
          </a:ln>
        </p:spPr>
        <p:txBody>
          <a:bodyPr>
            <a:normAutofit/>
          </a:bodyPr>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A convolutional neural network (CNN) is a specific type of artificial neural network that uses a machine learning unit algorithm, for supervised learning, to analyze data. CNNs apply to image processing, natural language processing and other kinds of cognitive tasks.</a:t>
            </a: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533520"/>
            <a:ext cx="8229240" cy="990360"/>
          </a:xfrm>
          <a:prstGeom prst="rect">
            <a:avLst/>
          </a:prstGeom>
          <a:noFill/>
          <a:ln>
            <a:noFill/>
          </a:ln>
        </p:spPr>
        <p:txBody>
          <a:bodyPr anchor="ctr">
            <a:normAutofit fontScale="38000"/>
          </a:bodyPr>
          <a:p>
            <a:pPr>
              <a:lnSpc>
                <a:spcPct val="100000"/>
              </a:lnSpc>
            </a:pPr>
            <a:br/>
            <a:r>
              <a:rPr b="0" lang="en-US" sz="4000" spc="-100" strike="noStrike">
                <a:solidFill>
                  <a:srgbClr val="d2533c"/>
                </a:solidFill>
                <a:latin typeface="Times New Roman"/>
              </a:rPr>
              <a:t>Classical Image Classification</a:t>
            </a:r>
            <a:br/>
            <a:endParaRPr b="0" lang="en-US" sz="4000" spc="-1" strike="noStrike">
              <a:solidFill>
                <a:srgbClr val="292934"/>
              </a:solidFill>
              <a:latin typeface="Arial"/>
            </a:endParaRPr>
          </a:p>
        </p:txBody>
      </p:sp>
      <p:sp>
        <p:nvSpPr>
          <p:cNvPr id="92" name="TextShape 2"/>
          <p:cNvSpPr txBox="1"/>
          <p:nvPr/>
        </p:nvSpPr>
        <p:spPr>
          <a:xfrm>
            <a:off x="457200" y="1600200"/>
            <a:ext cx="8229240" cy="4876560"/>
          </a:xfrm>
          <a:prstGeom prst="rect">
            <a:avLst/>
          </a:prstGeom>
          <a:noFill/>
          <a:ln>
            <a:noFill/>
          </a:ln>
        </p:spPr>
        <p:txBody>
          <a:bodyPr>
            <a:normAutofit/>
          </a:bodyPr>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In the past, image classification models used raw pixels to classify the images. </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For example You can classify cats by color histogram and edge detection which allows you to classify cats by color and ear shape. This method has been successful but until the method encounters more complex variants.</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That’s where the classical image recognition fails because the model does not account for other features. To overcome this problem CNN was used.</a:t>
            </a: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533520"/>
            <a:ext cx="8229240" cy="990360"/>
          </a:xfrm>
          <a:prstGeom prst="rect">
            <a:avLst/>
          </a:prstGeom>
          <a:noFill/>
          <a:ln>
            <a:noFill/>
          </a:ln>
        </p:spPr>
        <p:txBody>
          <a:bodyPr anchor="ctr">
            <a:normAutofit fontScale="37000"/>
          </a:bodyPr>
          <a:p>
            <a:pPr>
              <a:lnSpc>
                <a:spcPct val="100000"/>
              </a:lnSpc>
            </a:pPr>
            <a:br/>
            <a:r>
              <a:rPr b="0" lang="en-US" sz="4000" spc="-100" strike="noStrike">
                <a:solidFill>
                  <a:srgbClr val="d2533c"/>
                </a:solidFill>
                <a:latin typeface="Arial"/>
              </a:rPr>
              <a:t>Convolutional Neural Networks</a:t>
            </a:r>
            <a:br/>
            <a:endParaRPr b="0" lang="en-US" sz="4000" spc="-1" strike="noStrike">
              <a:solidFill>
                <a:srgbClr val="292934"/>
              </a:solidFill>
              <a:latin typeface="Arial"/>
            </a:endParaRPr>
          </a:p>
        </p:txBody>
      </p:sp>
      <p:sp>
        <p:nvSpPr>
          <p:cNvPr id="94" name="TextShape 2"/>
          <p:cNvSpPr txBox="1"/>
          <p:nvPr/>
        </p:nvSpPr>
        <p:spPr>
          <a:xfrm>
            <a:off x="457200" y="1600200"/>
            <a:ext cx="8229240" cy="4876560"/>
          </a:xfrm>
          <a:prstGeom prst="rect">
            <a:avLst/>
          </a:prstGeom>
          <a:noFill/>
          <a:ln>
            <a:noFill/>
          </a:ln>
        </p:spPr>
        <p:txBody>
          <a:bodyPr>
            <a:normAutofit/>
          </a:bodyPr>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CNN is a type of neural network model which allows us to extract higher representations for the image content. Unlike the classical image recognition where you define the image features yourself, CNN takes the image’s raw pixel data, trains the model, then extracts the features automatically for better classification.</a:t>
            </a: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533520"/>
            <a:ext cx="8229240" cy="990360"/>
          </a:xfrm>
          <a:prstGeom prst="rect">
            <a:avLst/>
          </a:prstGeom>
          <a:noFill/>
          <a:ln>
            <a:noFill/>
          </a:ln>
        </p:spPr>
        <p:txBody>
          <a:bodyPr anchor="ctr">
            <a:noAutofit/>
          </a:bodyPr>
          <a:p>
            <a:pPr>
              <a:lnSpc>
                <a:spcPct val="100000"/>
              </a:lnSpc>
            </a:pPr>
            <a:r>
              <a:rPr b="0" lang="en-US" sz="4000" spc="-100" strike="noStrike">
                <a:solidFill>
                  <a:srgbClr val="d2533c"/>
                </a:solidFill>
                <a:latin typeface="Arial"/>
              </a:rPr>
              <a:t>  </a:t>
            </a:r>
            <a:endParaRPr b="0" lang="en-US" sz="4000" spc="-1" strike="noStrike">
              <a:solidFill>
                <a:srgbClr val="292934"/>
              </a:solidFill>
              <a:latin typeface="Arial"/>
            </a:endParaRPr>
          </a:p>
        </p:txBody>
      </p:sp>
      <p:pic>
        <p:nvPicPr>
          <p:cNvPr id="96" name="Content Placeholder 3" descr=""/>
          <p:cNvPicPr/>
          <p:nvPr/>
        </p:nvPicPr>
        <p:blipFill>
          <a:blip r:embed="rId1"/>
          <a:stretch/>
        </p:blipFill>
        <p:spPr>
          <a:xfrm>
            <a:off x="990720" y="1981080"/>
            <a:ext cx="7009920" cy="2895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533520"/>
            <a:ext cx="8229240" cy="990360"/>
          </a:xfrm>
          <a:prstGeom prst="rect">
            <a:avLst/>
          </a:prstGeom>
          <a:noFill/>
          <a:ln>
            <a:noFill/>
          </a:ln>
        </p:spPr>
        <p:txBody>
          <a:bodyPr anchor="ctr">
            <a:normAutofit fontScale="37000"/>
          </a:bodyPr>
          <a:p>
            <a:pPr>
              <a:lnSpc>
                <a:spcPct val="100000"/>
              </a:lnSpc>
            </a:pPr>
            <a:br/>
            <a:r>
              <a:rPr b="0" lang="en-US" sz="4000" spc="-100" strike="noStrike">
                <a:solidFill>
                  <a:srgbClr val="d2533c"/>
                </a:solidFill>
                <a:latin typeface="Arial"/>
              </a:rPr>
              <a:t>Principles of CNN</a:t>
            </a:r>
            <a:br/>
            <a:endParaRPr b="0" lang="en-US" sz="4000" spc="-1" strike="noStrike">
              <a:solidFill>
                <a:srgbClr val="292934"/>
              </a:solidFill>
              <a:latin typeface="Arial"/>
            </a:endParaRPr>
          </a:p>
        </p:txBody>
      </p:sp>
      <p:sp>
        <p:nvSpPr>
          <p:cNvPr id="98" name="TextShape 2"/>
          <p:cNvSpPr txBox="1"/>
          <p:nvPr/>
        </p:nvSpPr>
        <p:spPr>
          <a:xfrm>
            <a:off x="457200" y="1600200"/>
            <a:ext cx="8229240" cy="4876560"/>
          </a:xfrm>
          <a:prstGeom prst="rect">
            <a:avLst/>
          </a:prstGeom>
          <a:noFill/>
          <a:ln>
            <a:noFill/>
          </a:ln>
        </p:spPr>
        <p:txBody>
          <a:bodyPr>
            <a:normAutofit/>
          </a:bodyPr>
          <a:p>
            <a:pPr>
              <a:lnSpc>
                <a:spcPct val="100000"/>
              </a:lnSpc>
              <a:spcBef>
                <a:spcPts val="561"/>
              </a:spcBef>
            </a:pPr>
            <a:r>
              <a:rPr b="1" lang="en-US" sz="2800" spc="-1" strike="noStrike">
                <a:solidFill>
                  <a:srgbClr val="292934"/>
                </a:solidFill>
                <a:latin typeface="Times New Roman"/>
              </a:rPr>
              <a:t>Convolution</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A convolution sweeps the window through images then calculates its input and filter dot product pixel values. This allows convolution to emphasize the relevant features.</a:t>
            </a:r>
            <a:endParaRPr b="0" lang="en-US" sz="2800" spc="-1" strike="noStrike">
              <a:solidFill>
                <a:srgbClr val="292934"/>
              </a:solidFill>
              <a:latin typeface="Arial"/>
            </a:endParaRPr>
          </a:p>
          <a:p>
            <a:pPr>
              <a:lnSpc>
                <a:spcPct val="100000"/>
              </a:lnSpc>
              <a:spcBef>
                <a:spcPts val="561"/>
              </a:spcBef>
            </a:pP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100" strike="noStrike">
                <a:solidFill>
                  <a:srgbClr val="d2533c"/>
                </a:solidFill>
                <a:latin typeface="Arial"/>
              </a:rPr>
              <a:t>1D Convolution Operation</a:t>
            </a:r>
            <a:endParaRPr b="0" lang="en-US" sz="4000" spc="-1" strike="noStrike">
              <a:solidFill>
                <a:srgbClr val="292934"/>
              </a:solidFill>
              <a:latin typeface="Arial"/>
            </a:endParaRPr>
          </a:p>
        </p:txBody>
      </p:sp>
      <p:sp>
        <p:nvSpPr>
          <p:cNvPr id="100" name="TextShape 2"/>
          <p:cNvSpPr txBox="1"/>
          <p:nvPr/>
        </p:nvSpPr>
        <p:spPr>
          <a:xfrm>
            <a:off x="457200" y="1600200"/>
            <a:ext cx="8229240" cy="4876560"/>
          </a:xfrm>
          <a:prstGeom prst="rect">
            <a:avLst/>
          </a:prstGeom>
          <a:noFill/>
          <a:ln>
            <a:noFill/>
          </a:ln>
        </p:spPr>
        <p:txBody>
          <a:bodyPr>
            <a:normAutofit/>
          </a:bodyPr>
          <a:p>
            <a:pPr>
              <a:lnSpc>
                <a:spcPct val="100000"/>
              </a:lnSpc>
              <a:spcBef>
                <a:spcPts val="400"/>
              </a:spcBef>
            </a:pPr>
            <a:r>
              <a:rPr b="0" lang="en-US" sz="2000" spc="-1" strike="noStrike">
                <a:solidFill>
                  <a:srgbClr val="292934"/>
                </a:solidFill>
                <a:latin typeface="Times New Roman"/>
              </a:rPr>
              <a:t> </a:t>
            </a:r>
            <a:endParaRPr b="0" lang="en-US" sz="2000" spc="-1" strike="noStrike">
              <a:solidFill>
                <a:srgbClr val="292934"/>
              </a:solidFill>
              <a:latin typeface="Arial"/>
            </a:endParaRPr>
          </a:p>
          <a:p>
            <a:pPr>
              <a:lnSpc>
                <a:spcPct val="100000"/>
              </a:lnSpc>
              <a:spcBef>
                <a:spcPts val="400"/>
              </a:spcBef>
            </a:pPr>
            <a:endParaRPr b="0" lang="en-US" sz="2000" spc="-1" strike="noStrike">
              <a:solidFill>
                <a:srgbClr val="292934"/>
              </a:solidFill>
              <a:latin typeface="Arial"/>
            </a:endParaRPr>
          </a:p>
          <a:p>
            <a:pPr>
              <a:lnSpc>
                <a:spcPct val="100000"/>
              </a:lnSpc>
              <a:spcBef>
                <a:spcPts val="400"/>
              </a:spcBef>
            </a:pPr>
            <a:endParaRPr b="0" lang="en-US" sz="2000" spc="-1" strike="noStrike">
              <a:solidFill>
                <a:srgbClr val="292934"/>
              </a:solidFill>
              <a:latin typeface="Arial"/>
            </a:endParaRPr>
          </a:p>
          <a:p>
            <a:pPr>
              <a:lnSpc>
                <a:spcPct val="100000"/>
              </a:lnSpc>
              <a:spcBef>
                <a:spcPts val="400"/>
              </a:spcBef>
            </a:pPr>
            <a:endParaRPr b="0" lang="en-US" sz="2000" spc="-1" strike="noStrike">
              <a:solidFill>
                <a:srgbClr val="292934"/>
              </a:solidFill>
              <a:latin typeface="Arial"/>
            </a:endParaRPr>
          </a:p>
          <a:p>
            <a:pPr>
              <a:lnSpc>
                <a:spcPct val="100000"/>
              </a:lnSpc>
              <a:spcBef>
                <a:spcPts val="400"/>
              </a:spcBef>
            </a:pPr>
            <a:endParaRPr b="0" lang="en-US" sz="2000" spc="-1" strike="noStrike">
              <a:solidFill>
                <a:srgbClr val="292934"/>
              </a:solidFill>
              <a:latin typeface="Arial"/>
            </a:endParaRPr>
          </a:p>
          <a:p>
            <a:pPr>
              <a:lnSpc>
                <a:spcPct val="100000"/>
              </a:lnSpc>
              <a:spcBef>
                <a:spcPts val="400"/>
              </a:spcBef>
            </a:pPr>
            <a:endParaRPr b="0" lang="en-US" sz="2000" spc="-1" strike="noStrike">
              <a:solidFill>
                <a:srgbClr val="292934"/>
              </a:solidFill>
              <a:latin typeface="Arial"/>
            </a:endParaRPr>
          </a:p>
          <a:p>
            <a:pPr>
              <a:lnSpc>
                <a:spcPct val="100000"/>
              </a:lnSpc>
              <a:spcBef>
                <a:spcPts val="400"/>
              </a:spcBef>
            </a:pPr>
            <a:endParaRPr b="0" lang="en-US" sz="2000" spc="-1" strike="noStrike">
              <a:solidFill>
                <a:srgbClr val="292934"/>
              </a:solidFill>
              <a:latin typeface="Arial"/>
            </a:endParaRPr>
          </a:p>
          <a:p>
            <a:pPr>
              <a:lnSpc>
                <a:spcPct val="100000"/>
              </a:lnSpc>
              <a:spcBef>
                <a:spcPts val="400"/>
              </a:spcBef>
            </a:pPr>
            <a:r>
              <a:rPr b="0" lang="en-US" sz="2000" spc="-1" strike="noStrike">
                <a:solidFill>
                  <a:srgbClr val="292934"/>
                </a:solidFill>
                <a:latin typeface="Times New Roman"/>
              </a:rPr>
              <a:t>Here We will encase the window elements with a small window, dot multiplies it with the filter elements, and save the output. We will repeat each operation to derive 5 output elements as [0,0,0,1,0]. From this output, we can know that the feature change(1 becomes 0) in sequence 4. The filter has done well to identify the input values. Similarly, this happened for 2D Convolutions as well.</a:t>
            </a:r>
            <a:endParaRPr b="0" lang="en-US" sz="2000" spc="-1" strike="noStrike">
              <a:solidFill>
                <a:srgbClr val="292934"/>
              </a:solidFill>
              <a:latin typeface="Arial"/>
            </a:endParaRPr>
          </a:p>
        </p:txBody>
      </p:sp>
      <p:pic>
        <p:nvPicPr>
          <p:cNvPr id="101" name="Picture 5" descr=""/>
          <p:cNvPicPr/>
          <p:nvPr/>
        </p:nvPicPr>
        <p:blipFill>
          <a:blip r:embed="rId1"/>
          <a:stretch/>
        </p:blipFill>
        <p:spPr>
          <a:xfrm>
            <a:off x="1371600" y="1402200"/>
            <a:ext cx="6667200" cy="2620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100" strike="noStrike">
                <a:solidFill>
                  <a:srgbClr val="d2533c"/>
                </a:solidFill>
                <a:latin typeface="Arial"/>
              </a:rPr>
              <a:t> </a:t>
            </a:r>
            <a:r>
              <a:rPr b="0" lang="en-US" sz="4000" spc="-100" strike="noStrike">
                <a:solidFill>
                  <a:srgbClr val="d2533c"/>
                </a:solidFill>
                <a:latin typeface="Arial"/>
              </a:rPr>
              <a:t>2D Convolutions Operation</a:t>
            </a:r>
            <a:endParaRPr b="0" lang="en-US" sz="4000" spc="-1" strike="noStrike">
              <a:solidFill>
                <a:srgbClr val="292934"/>
              </a:solidFill>
              <a:latin typeface="Arial"/>
            </a:endParaRPr>
          </a:p>
        </p:txBody>
      </p:sp>
      <p:sp>
        <p:nvSpPr>
          <p:cNvPr id="103" name="TextShape 2"/>
          <p:cNvSpPr txBox="1"/>
          <p:nvPr/>
        </p:nvSpPr>
        <p:spPr>
          <a:xfrm>
            <a:off x="457200" y="1600200"/>
            <a:ext cx="8229240" cy="4876560"/>
          </a:xfrm>
          <a:prstGeom prst="rect">
            <a:avLst/>
          </a:prstGeom>
          <a:noFill/>
          <a:ln>
            <a:noFill/>
          </a:ln>
        </p:spPr>
        <p:txBody>
          <a:bodyPr>
            <a:normAutofit/>
          </a:bodyPr>
          <a:p>
            <a:pPr>
              <a:lnSpc>
                <a:spcPct val="100000"/>
              </a:lnSpc>
              <a:spcBef>
                <a:spcPts val="400"/>
              </a:spcBef>
            </a:pPr>
            <a:endParaRPr b="0" lang="en-US" sz="2400" spc="-1" strike="noStrike">
              <a:solidFill>
                <a:srgbClr val="292934"/>
              </a:solidFill>
              <a:latin typeface="Arial"/>
            </a:endParaRPr>
          </a:p>
          <a:p>
            <a:pPr>
              <a:lnSpc>
                <a:spcPct val="100000"/>
              </a:lnSpc>
              <a:spcBef>
                <a:spcPts val="400"/>
              </a:spcBef>
            </a:pPr>
            <a:endParaRPr b="0" lang="en-US" sz="2400" spc="-1" strike="noStrike">
              <a:solidFill>
                <a:srgbClr val="292934"/>
              </a:solidFill>
              <a:latin typeface="Arial"/>
            </a:endParaRPr>
          </a:p>
          <a:p>
            <a:pPr>
              <a:lnSpc>
                <a:spcPct val="100000"/>
              </a:lnSpc>
              <a:spcBef>
                <a:spcPts val="400"/>
              </a:spcBef>
            </a:pPr>
            <a:endParaRPr b="0" lang="en-US" sz="2400" spc="-1" strike="noStrike">
              <a:solidFill>
                <a:srgbClr val="292934"/>
              </a:solidFill>
              <a:latin typeface="Arial"/>
            </a:endParaRPr>
          </a:p>
          <a:p>
            <a:pPr>
              <a:lnSpc>
                <a:spcPct val="100000"/>
              </a:lnSpc>
              <a:spcBef>
                <a:spcPts val="400"/>
              </a:spcBef>
            </a:pPr>
            <a:endParaRPr b="0" lang="en-US" sz="2400" spc="-1" strike="noStrike">
              <a:solidFill>
                <a:srgbClr val="292934"/>
              </a:solidFill>
              <a:latin typeface="Arial"/>
            </a:endParaRPr>
          </a:p>
          <a:p>
            <a:pPr>
              <a:lnSpc>
                <a:spcPct val="100000"/>
              </a:lnSpc>
              <a:spcBef>
                <a:spcPts val="400"/>
              </a:spcBef>
            </a:pPr>
            <a:endParaRPr b="0" lang="en-US" sz="2400" spc="-1" strike="noStrike">
              <a:solidFill>
                <a:srgbClr val="292934"/>
              </a:solidFill>
              <a:latin typeface="Arial"/>
            </a:endParaRPr>
          </a:p>
          <a:p>
            <a:pPr>
              <a:lnSpc>
                <a:spcPct val="100000"/>
              </a:lnSpc>
              <a:spcBef>
                <a:spcPts val="400"/>
              </a:spcBef>
            </a:pPr>
            <a:endParaRPr b="0" lang="en-US" sz="2400" spc="-1" strike="noStrike">
              <a:solidFill>
                <a:srgbClr val="292934"/>
              </a:solidFill>
              <a:latin typeface="Arial"/>
            </a:endParaRPr>
          </a:p>
          <a:p>
            <a:pPr>
              <a:lnSpc>
                <a:spcPct val="100000"/>
              </a:lnSpc>
              <a:spcBef>
                <a:spcPts val="400"/>
              </a:spcBef>
            </a:pPr>
            <a:endParaRPr b="0" lang="en-US" sz="2400" spc="-1" strike="noStrike">
              <a:solidFill>
                <a:srgbClr val="292934"/>
              </a:solidFill>
              <a:latin typeface="Arial"/>
            </a:endParaRPr>
          </a:p>
          <a:p>
            <a:pPr>
              <a:lnSpc>
                <a:spcPct val="100000"/>
              </a:lnSpc>
              <a:spcBef>
                <a:spcPts val="400"/>
              </a:spcBef>
            </a:pPr>
            <a:endParaRPr b="0" lang="en-US" sz="2400" spc="-1" strike="noStrike">
              <a:solidFill>
                <a:srgbClr val="292934"/>
              </a:solidFill>
              <a:latin typeface="Arial"/>
            </a:endParaRPr>
          </a:p>
          <a:p>
            <a:pPr>
              <a:lnSpc>
                <a:spcPct val="100000"/>
              </a:lnSpc>
              <a:spcBef>
                <a:spcPts val="400"/>
              </a:spcBef>
            </a:pPr>
            <a:r>
              <a:rPr b="0" lang="en-US" sz="2000" spc="-1" strike="noStrike">
                <a:solidFill>
                  <a:srgbClr val="292934"/>
                </a:solidFill>
                <a:latin typeface="Times New Roman"/>
              </a:rPr>
              <a:t>With this computation, we can detect a particular feature from the input image and produce</a:t>
            </a:r>
            <a:r>
              <a:rPr b="1" lang="en-US" sz="2000" spc="-1" strike="noStrike">
                <a:solidFill>
                  <a:srgbClr val="292934"/>
                </a:solidFill>
                <a:latin typeface="Times New Roman"/>
              </a:rPr>
              <a:t> feature maps </a:t>
            </a:r>
            <a:r>
              <a:rPr b="0" lang="en-US" sz="2000" spc="-1" strike="noStrike">
                <a:solidFill>
                  <a:srgbClr val="292934"/>
                </a:solidFill>
                <a:latin typeface="Times New Roman"/>
              </a:rPr>
              <a:t>(convolved features) which emphasizes the important features. These convolved features will always change depending on the filter values affected by the gradient descent to minimize prediction loss.</a:t>
            </a:r>
            <a:endParaRPr b="0" lang="en-US" sz="2000" spc="-1" strike="noStrike">
              <a:solidFill>
                <a:srgbClr val="292934"/>
              </a:solidFill>
              <a:latin typeface="Arial"/>
            </a:endParaRPr>
          </a:p>
        </p:txBody>
      </p:sp>
      <p:pic>
        <p:nvPicPr>
          <p:cNvPr id="104" name="Picture 3" descr=""/>
          <p:cNvPicPr/>
          <p:nvPr/>
        </p:nvPicPr>
        <p:blipFill>
          <a:blip r:embed="rId1"/>
          <a:stretch/>
        </p:blipFill>
        <p:spPr>
          <a:xfrm>
            <a:off x="1371600" y="1676520"/>
            <a:ext cx="6156720" cy="2742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533520"/>
            <a:ext cx="8229240" cy="990360"/>
          </a:xfrm>
          <a:prstGeom prst="rect">
            <a:avLst/>
          </a:prstGeom>
          <a:noFill/>
          <a:ln>
            <a:noFill/>
          </a:ln>
        </p:spPr>
        <p:txBody>
          <a:bodyPr anchor="ctr">
            <a:normAutofit fontScale="37000"/>
          </a:bodyPr>
          <a:p>
            <a:pPr>
              <a:lnSpc>
                <a:spcPct val="100000"/>
              </a:lnSpc>
            </a:pPr>
            <a:br/>
            <a:r>
              <a:rPr b="0" lang="en-US" sz="4000" spc="-100" strike="noStrike">
                <a:solidFill>
                  <a:srgbClr val="d2533c"/>
                </a:solidFill>
                <a:latin typeface="Arial"/>
              </a:rPr>
              <a:t>Convolutional kernels</a:t>
            </a:r>
            <a:br/>
            <a:endParaRPr b="0" lang="en-US" sz="4000" spc="-1" strike="noStrike">
              <a:solidFill>
                <a:srgbClr val="292934"/>
              </a:solidFill>
              <a:latin typeface="Arial"/>
            </a:endParaRPr>
          </a:p>
        </p:txBody>
      </p:sp>
      <p:sp>
        <p:nvSpPr>
          <p:cNvPr id="106" name="TextShape 2"/>
          <p:cNvSpPr txBox="1"/>
          <p:nvPr/>
        </p:nvSpPr>
        <p:spPr>
          <a:xfrm>
            <a:off x="457200" y="1600200"/>
            <a:ext cx="8229240" cy="4876560"/>
          </a:xfrm>
          <a:prstGeom prst="rect">
            <a:avLst/>
          </a:prstGeom>
          <a:noFill/>
          <a:ln>
            <a:noFill/>
          </a:ln>
        </p:spPr>
        <p:txBody>
          <a:bodyPr>
            <a:normAutofit/>
          </a:bodyPr>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Each convolutional layer contains a series of filters known as convolutional kernels.</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The filter is a matrix of integers that are used on a subset of the input pixel values, the same size as the kernel.</a:t>
            </a:r>
            <a:endParaRPr b="0" lang="en-US" sz="2800" spc="-1" strike="noStrike">
              <a:solidFill>
                <a:srgbClr val="292934"/>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Times New Roman"/>
              </a:rPr>
              <a:t>Each pixel is multiplied by the corresponding value in the kernel, then the result is summed up for a single value for simplicity representing a grid cell, like a pixel, in the output channel/feature map.</a:t>
            </a:r>
            <a:endParaRPr b="0" lang="en-US" sz="28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Clarity</Template>
  <TotalTime>71</TotalTime>
  <Application>LibreOffice/6.4.2.2$Linux_X86_64 LibreOffice_project/40$Build-2</Application>
  <Words>648</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2020-11-19T14:41:59Z</dcterms:created>
  <dc:creator>Windows User</dc:creator>
  <dc:description/>
  <dc:language>en-IN</dc:language>
  <cp:lastModifiedBy/>
  <dcterms:modified xsi:type="dcterms:W3CDTF">2020-11-20T17:55:32Z</dcterms:modified>
  <cp:revision>10</cp:revision>
  <dc:subject/>
  <dc:title>Introduction to Convolutional Neural Network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