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0"/>
  </p:notesMasterIdLst>
  <p:handoutMasterIdLst>
    <p:handoutMasterId r:id="rId101"/>
  </p:handoutMasterIdLst>
  <p:sldIdLst>
    <p:sldId id="256" r:id="rId2"/>
    <p:sldId id="413" r:id="rId3"/>
    <p:sldId id="353" r:id="rId4"/>
    <p:sldId id="354" r:id="rId5"/>
    <p:sldId id="355" r:id="rId6"/>
    <p:sldId id="263" r:id="rId7"/>
    <p:sldId id="317" r:id="rId8"/>
    <p:sldId id="414" r:id="rId9"/>
    <p:sldId id="356" r:id="rId10"/>
    <p:sldId id="411" r:id="rId11"/>
    <p:sldId id="357" r:id="rId12"/>
    <p:sldId id="358" r:id="rId13"/>
    <p:sldId id="318" r:id="rId14"/>
    <p:sldId id="336" r:id="rId15"/>
    <p:sldId id="319" r:id="rId16"/>
    <p:sldId id="338" r:id="rId17"/>
    <p:sldId id="412" r:id="rId18"/>
    <p:sldId id="327" r:id="rId19"/>
    <p:sldId id="340" r:id="rId20"/>
    <p:sldId id="341" r:id="rId21"/>
    <p:sldId id="342" r:id="rId22"/>
    <p:sldId id="343" r:id="rId23"/>
    <p:sldId id="415" r:id="rId24"/>
    <p:sldId id="418" r:id="rId25"/>
    <p:sldId id="417" r:id="rId26"/>
    <p:sldId id="419" r:id="rId27"/>
    <p:sldId id="420" r:id="rId28"/>
    <p:sldId id="421" r:id="rId29"/>
    <p:sldId id="422" r:id="rId30"/>
    <p:sldId id="423" r:id="rId31"/>
    <p:sldId id="424" r:id="rId32"/>
    <p:sldId id="425" r:id="rId33"/>
    <p:sldId id="427" r:id="rId34"/>
    <p:sldId id="426" r:id="rId35"/>
    <p:sldId id="429" r:id="rId36"/>
    <p:sldId id="430" r:id="rId37"/>
    <p:sldId id="348" r:id="rId38"/>
    <p:sldId id="428" r:id="rId39"/>
    <p:sldId id="431" r:id="rId40"/>
    <p:sldId id="432" r:id="rId41"/>
    <p:sldId id="433" r:id="rId42"/>
    <p:sldId id="434" r:id="rId43"/>
    <p:sldId id="435" r:id="rId44"/>
    <p:sldId id="436" r:id="rId45"/>
    <p:sldId id="437" r:id="rId46"/>
    <p:sldId id="349" r:id="rId47"/>
    <p:sldId id="351" r:id="rId48"/>
    <p:sldId id="352"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 id="371" r:id="rId62"/>
    <p:sldId id="372" r:id="rId63"/>
    <p:sldId id="373" r:id="rId64"/>
    <p:sldId id="374"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 id="392" r:id="rId83"/>
    <p:sldId id="393" r:id="rId84"/>
    <p:sldId id="394" r:id="rId85"/>
    <p:sldId id="395" r:id="rId86"/>
    <p:sldId id="396" r:id="rId87"/>
    <p:sldId id="397" r:id="rId88"/>
    <p:sldId id="398" r:id="rId89"/>
    <p:sldId id="399" r:id="rId90"/>
    <p:sldId id="400" r:id="rId91"/>
    <p:sldId id="401" r:id="rId92"/>
    <p:sldId id="402" r:id="rId93"/>
    <p:sldId id="403" r:id="rId94"/>
    <p:sldId id="404" r:id="rId95"/>
    <p:sldId id="405" r:id="rId96"/>
    <p:sldId id="406" r:id="rId97"/>
    <p:sldId id="407" r:id="rId98"/>
    <p:sldId id="408" r:id="rId99"/>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1"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48E3EBB-EB9F-4ED9-BB67-240EC4F85EA3}" type="slidenum">
              <a:rPr lang="en-US"/>
              <a:pPr>
                <a:defRPr/>
              </a:pPr>
              <a:t>‹#›</a:t>
            </a:fld>
            <a:endParaRPr lang="en-US"/>
          </a:p>
        </p:txBody>
      </p:sp>
    </p:spTree>
    <p:extLst>
      <p:ext uri="{BB962C8B-B14F-4D97-AF65-F5344CB8AC3E}">
        <p14:creationId xmlns:p14="http://schemas.microsoft.com/office/powerpoint/2010/main" val="2242557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C043217-C34C-4E52-A89C-9355539AFCCC}" type="slidenum">
              <a:rPr lang="en-US"/>
              <a:pPr>
                <a:defRPr/>
              </a:pPr>
              <a:t>‹#›</a:t>
            </a:fld>
            <a:endParaRPr lang="en-US"/>
          </a:p>
        </p:txBody>
      </p:sp>
    </p:spTree>
    <p:extLst>
      <p:ext uri="{BB962C8B-B14F-4D97-AF65-F5344CB8AC3E}">
        <p14:creationId xmlns:p14="http://schemas.microsoft.com/office/powerpoint/2010/main" val="3021201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1</a:t>
            </a:fld>
            <a:endParaRPr lang="en-US"/>
          </a:p>
        </p:txBody>
      </p:sp>
    </p:spTree>
    <p:extLst>
      <p:ext uri="{BB962C8B-B14F-4D97-AF65-F5344CB8AC3E}">
        <p14:creationId xmlns:p14="http://schemas.microsoft.com/office/powerpoint/2010/main" val="4140348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20</a:t>
            </a:fld>
            <a:endParaRPr lang="en-US" smtClean="0"/>
          </a:p>
        </p:txBody>
      </p:sp>
    </p:spTree>
    <p:extLst>
      <p:ext uri="{BB962C8B-B14F-4D97-AF65-F5344CB8AC3E}">
        <p14:creationId xmlns:p14="http://schemas.microsoft.com/office/powerpoint/2010/main" val="3190170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21</a:t>
            </a:fld>
            <a:endParaRPr lang="en-US" smtClean="0"/>
          </a:p>
        </p:txBody>
      </p:sp>
    </p:spTree>
    <p:extLst>
      <p:ext uri="{BB962C8B-B14F-4D97-AF65-F5344CB8AC3E}">
        <p14:creationId xmlns:p14="http://schemas.microsoft.com/office/powerpoint/2010/main" val="97666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22</a:t>
            </a:fld>
            <a:endParaRPr lang="en-US" smtClean="0"/>
          </a:p>
        </p:txBody>
      </p:sp>
    </p:spTree>
    <p:extLst>
      <p:ext uri="{BB962C8B-B14F-4D97-AF65-F5344CB8AC3E}">
        <p14:creationId xmlns:p14="http://schemas.microsoft.com/office/powerpoint/2010/main" val="124132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46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49</a:t>
            </a:fld>
            <a:endParaRPr lang="en-US" dirty="0"/>
          </a:p>
        </p:txBody>
      </p:sp>
    </p:spTree>
    <p:extLst>
      <p:ext uri="{BB962C8B-B14F-4D97-AF65-F5344CB8AC3E}">
        <p14:creationId xmlns:p14="http://schemas.microsoft.com/office/powerpoint/2010/main" val="4131339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50</a:t>
            </a:fld>
            <a:endParaRPr lang="en-US"/>
          </a:p>
        </p:txBody>
      </p:sp>
    </p:spTree>
    <p:extLst>
      <p:ext uri="{BB962C8B-B14F-4D97-AF65-F5344CB8AC3E}">
        <p14:creationId xmlns:p14="http://schemas.microsoft.com/office/powerpoint/2010/main" val="1849124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51</a:t>
            </a:fld>
            <a:endParaRPr lang="en-US"/>
          </a:p>
        </p:txBody>
      </p:sp>
    </p:spTree>
    <p:extLst>
      <p:ext uri="{BB962C8B-B14F-4D97-AF65-F5344CB8AC3E}">
        <p14:creationId xmlns:p14="http://schemas.microsoft.com/office/powerpoint/2010/main" val="236216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52</a:t>
            </a:fld>
            <a:endParaRPr lang="en-US"/>
          </a:p>
        </p:txBody>
      </p:sp>
    </p:spTree>
    <p:extLst>
      <p:ext uri="{BB962C8B-B14F-4D97-AF65-F5344CB8AC3E}">
        <p14:creationId xmlns:p14="http://schemas.microsoft.com/office/powerpoint/2010/main" val="64232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53</a:t>
            </a:fld>
            <a:endParaRPr lang="en-US"/>
          </a:p>
        </p:txBody>
      </p:sp>
    </p:spTree>
    <p:extLst>
      <p:ext uri="{BB962C8B-B14F-4D97-AF65-F5344CB8AC3E}">
        <p14:creationId xmlns:p14="http://schemas.microsoft.com/office/powerpoint/2010/main" val="3841447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54</a:t>
            </a:fld>
            <a:endParaRPr lang="en-US"/>
          </a:p>
        </p:txBody>
      </p:sp>
    </p:spTree>
    <p:extLst>
      <p:ext uri="{BB962C8B-B14F-4D97-AF65-F5344CB8AC3E}">
        <p14:creationId xmlns:p14="http://schemas.microsoft.com/office/powerpoint/2010/main" val="2611938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6</a:t>
            </a:fld>
            <a:endParaRPr lang="en-US"/>
          </a:p>
        </p:txBody>
      </p:sp>
    </p:spTree>
    <p:extLst>
      <p:ext uri="{BB962C8B-B14F-4D97-AF65-F5344CB8AC3E}">
        <p14:creationId xmlns:p14="http://schemas.microsoft.com/office/powerpoint/2010/main" val="88797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55</a:t>
            </a:fld>
            <a:endParaRPr lang="en-US"/>
          </a:p>
        </p:txBody>
      </p:sp>
    </p:spTree>
    <p:extLst>
      <p:ext uri="{BB962C8B-B14F-4D97-AF65-F5344CB8AC3E}">
        <p14:creationId xmlns:p14="http://schemas.microsoft.com/office/powerpoint/2010/main" val="274352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56</a:t>
            </a:fld>
            <a:endParaRPr lang="en-US"/>
          </a:p>
        </p:txBody>
      </p:sp>
    </p:spTree>
    <p:extLst>
      <p:ext uri="{BB962C8B-B14F-4D97-AF65-F5344CB8AC3E}">
        <p14:creationId xmlns:p14="http://schemas.microsoft.com/office/powerpoint/2010/main" val="3510999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57</a:t>
            </a:fld>
            <a:endParaRPr lang="en-US"/>
          </a:p>
        </p:txBody>
      </p:sp>
    </p:spTree>
    <p:extLst>
      <p:ext uri="{BB962C8B-B14F-4D97-AF65-F5344CB8AC3E}">
        <p14:creationId xmlns:p14="http://schemas.microsoft.com/office/powerpoint/2010/main" val="2696931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58</a:t>
            </a:fld>
            <a:endParaRPr lang="en-US"/>
          </a:p>
        </p:txBody>
      </p:sp>
    </p:spTree>
    <p:extLst>
      <p:ext uri="{BB962C8B-B14F-4D97-AF65-F5344CB8AC3E}">
        <p14:creationId xmlns:p14="http://schemas.microsoft.com/office/powerpoint/2010/main" val="565611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59</a:t>
            </a:fld>
            <a:endParaRPr lang="en-US" smtClean="0"/>
          </a:p>
        </p:txBody>
      </p:sp>
    </p:spTree>
    <p:extLst>
      <p:ext uri="{BB962C8B-B14F-4D97-AF65-F5344CB8AC3E}">
        <p14:creationId xmlns:p14="http://schemas.microsoft.com/office/powerpoint/2010/main" val="1904437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60</a:t>
            </a:fld>
            <a:endParaRPr lang="en-US" smtClean="0"/>
          </a:p>
        </p:txBody>
      </p:sp>
    </p:spTree>
    <p:extLst>
      <p:ext uri="{BB962C8B-B14F-4D97-AF65-F5344CB8AC3E}">
        <p14:creationId xmlns:p14="http://schemas.microsoft.com/office/powerpoint/2010/main" val="1278615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61</a:t>
            </a:fld>
            <a:endParaRPr lang="en-US" smtClean="0"/>
          </a:p>
        </p:txBody>
      </p:sp>
    </p:spTree>
    <p:extLst>
      <p:ext uri="{BB962C8B-B14F-4D97-AF65-F5344CB8AC3E}">
        <p14:creationId xmlns:p14="http://schemas.microsoft.com/office/powerpoint/2010/main" val="1067654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62</a:t>
            </a:fld>
            <a:endParaRPr lang="en-US" smtClean="0"/>
          </a:p>
        </p:txBody>
      </p:sp>
    </p:spTree>
    <p:extLst>
      <p:ext uri="{BB962C8B-B14F-4D97-AF65-F5344CB8AC3E}">
        <p14:creationId xmlns:p14="http://schemas.microsoft.com/office/powerpoint/2010/main" val="1152358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63</a:t>
            </a:fld>
            <a:endParaRPr lang="en-US" smtClean="0"/>
          </a:p>
        </p:txBody>
      </p:sp>
    </p:spTree>
    <p:extLst>
      <p:ext uri="{BB962C8B-B14F-4D97-AF65-F5344CB8AC3E}">
        <p14:creationId xmlns:p14="http://schemas.microsoft.com/office/powerpoint/2010/main" val="1475727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64</a:t>
            </a:fld>
            <a:endParaRPr lang="en-US" smtClean="0"/>
          </a:p>
        </p:txBody>
      </p:sp>
    </p:spTree>
    <p:extLst>
      <p:ext uri="{BB962C8B-B14F-4D97-AF65-F5344CB8AC3E}">
        <p14:creationId xmlns:p14="http://schemas.microsoft.com/office/powerpoint/2010/main" val="252034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7</a:t>
            </a:fld>
            <a:endParaRPr lang="en-US"/>
          </a:p>
        </p:txBody>
      </p:sp>
    </p:spTree>
    <p:extLst>
      <p:ext uri="{BB962C8B-B14F-4D97-AF65-F5344CB8AC3E}">
        <p14:creationId xmlns:p14="http://schemas.microsoft.com/office/powerpoint/2010/main" val="847003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65</a:t>
            </a:fld>
            <a:endParaRPr lang="en-US" smtClean="0"/>
          </a:p>
        </p:txBody>
      </p:sp>
    </p:spTree>
    <p:extLst>
      <p:ext uri="{BB962C8B-B14F-4D97-AF65-F5344CB8AC3E}">
        <p14:creationId xmlns:p14="http://schemas.microsoft.com/office/powerpoint/2010/main" val="3432465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66</a:t>
            </a:fld>
            <a:endParaRPr lang="en-US" smtClean="0"/>
          </a:p>
        </p:txBody>
      </p:sp>
    </p:spTree>
    <p:extLst>
      <p:ext uri="{BB962C8B-B14F-4D97-AF65-F5344CB8AC3E}">
        <p14:creationId xmlns:p14="http://schemas.microsoft.com/office/powerpoint/2010/main" val="2721901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67</a:t>
            </a:fld>
            <a:endParaRPr lang="en-US" smtClean="0"/>
          </a:p>
        </p:txBody>
      </p:sp>
    </p:spTree>
    <p:extLst>
      <p:ext uri="{BB962C8B-B14F-4D97-AF65-F5344CB8AC3E}">
        <p14:creationId xmlns:p14="http://schemas.microsoft.com/office/powerpoint/2010/main" val="2851756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68</a:t>
            </a:fld>
            <a:endParaRPr lang="en-US" smtClean="0"/>
          </a:p>
        </p:txBody>
      </p:sp>
    </p:spTree>
    <p:extLst>
      <p:ext uri="{BB962C8B-B14F-4D97-AF65-F5344CB8AC3E}">
        <p14:creationId xmlns:p14="http://schemas.microsoft.com/office/powerpoint/2010/main" val="1764846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69</a:t>
            </a:fld>
            <a:endParaRPr lang="en-US" smtClean="0"/>
          </a:p>
        </p:txBody>
      </p:sp>
    </p:spTree>
    <p:extLst>
      <p:ext uri="{BB962C8B-B14F-4D97-AF65-F5344CB8AC3E}">
        <p14:creationId xmlns:p14="http://schemas.microsoft.com/office/powerpoint/2010/main" val="3035185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70</a:t>
            </a:fld>
            <a:endParaRPr lang="en-US" smtClean="0"/>
          </a:p>
        </p:txBody>
      </p:sp>
    </p:spTree>
    <p:extLst>
      <p:ext uri="{BB962C8B-B14F-4D97-AF65-F5344CB8AC3E}">
        <p14:creationId xmlns:p14="http://schemas.microsoft.com/office/powerpoint/2010/main" val="2043993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71</a:t>
            </a:fld>
            <a:endParaRPr lang="en-US" smtClean="0"/>
          </a:p>
        </p:txBody>
      </p:sp>
    </p:spTree>
    <p:extLst>
      <p:ext uri="{BB962C8B-B14F-4D97-AF65-F5344CB8AC3E}">
        <p14:creationId xmlns:p14="http://schemas.microsoft.com/office/powerpoint/2010/main" val="2376218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72</a:t>
            </a:fld>
            <a:endParaRPr lang="en-US" smtClean="0"/>
          </a:p>
        </p:txBody>
      </p:sp>
    </p:spTree>
    <p:extLst>
      <p:ext uri="{BB962C8B-B14F-4D97-AF65-F5344CB8AC3E}">
        <p14:creationId xmlns:p14="http://schemas.microsoft.com/office/powerpoint/2010/main" val="3915934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73</a:t>
            </a:fld>
            <a:endParaRPr lang="en-US" smtClean="0"/>
          </a:p>
        </p:txBody>
      </p:sp>
    </p:spTree>
    <p:extLst>
      <p:ext uri="{BB962C8B-B14F-4D97-AF65-F5344CB8AC3E}">
        <p14:creationId xmlns:p14="http://schemas.microsoft.com/office/powerpoint/2010/main" val="3711392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74</a:t>
            </a:fld>
            <a:endParaRPr lang="en-US" smtClean="0"/>
          </a:p>
        </p:txBody>
      </p:sp>
    </p:spTree>
    <p:extLst>
      <p:ext uri="{BB962C8B-B14F-4D97-AF65-F5344CB8AC3E}">
        <p14:creationId xmlns:p14="http://schemas.microsoft.com/office/powerpoint/2010/main" val="33038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13</a:t>
            </a:fld>
            <a:endParaRPr lang="en-US" smtClean="0"/>
          </a:p>
        </p:txBody>
      </p:sp>
    </p:spTree>
    <p:extLst>
      <p:ext uri="{BB962C8B-B14F-4D97-AF65-F5344CB8AC3E}">
        <p14:creationId xmlns:p14="http://schemas.microsoft.com/office/powerpoint/2010/main" val="2217266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75</a:t>
            </a:fld>
            <a:endParaRPr lang="en-US" smtClean="0"/>
          </a:p>
        </p:txBody>
      </p:sp>
    </p:spTree>
    <p:extLst>
      <p:ext uri="{BB962C8B-B14F-4D97-AF65-F5344CB8AC3E}">
        <p14:creationId xmlns:p14="http://schemas.microsoft.com/office/powerpoint/2010/main" val="3823373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76</a:t>
            </a:fld>
            <a:endParaRPr lang="en-US" smtClean="0"/>
          </a:p>
        </p:txBody>
      </p:sp>
    </p:spTree>
    <p:extLst>
      <p:ext uri="{BB962C8B-B14F-4D97-AF65-F5344CB8AC3E}">
        <p14:creationId xmlns:p14="http://schemas.microsoft.com/office/powerpoint/2010/main" val="2820859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77</a:t>
            </a:fld>
            <a:endParaRPr lang="en-US" smtClean="0"/>
          </a:p>
        </p:txBody>
      </p:sp>
    </p:spTree>
    <p:extLst>
      <p:ext uri="{BB962C8B-B14F-4D97-AF65-F5344CB8AC3E}">
        <p14:creationId xmlns:p14="http://schemas.microsoft.com/office/powerpoint/2010/main" val="3769650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78</a:t>
            </a:fld>
            <a:endParaRPr lang="en-US" smtClean="0"/>
          </a:p>
        </p:txBody>
      </p:sp>
    </p:spTree>
    <p:extLst>
      <p:ext uri="{BB962C8B-B14F-4D97-AF65-F5344CB8AC3E}">
        <p14:creationId xmlns:p14="http://schemas.microsoft.com/office/powerpoint/2010/main" val="564329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79</a:t>
            </a:fld>
            <a:endParaRPr lang="en-US" smtClean="0"/>
          </a:p>
        </p:txBody>
      </p:sp>
    </p:spTree>
    <p:extLst>
      <p:ext uri="{BB962C8B-B14F-4D97-AF65-F5344CB8AC3E}">
        <p14:creationId xmlns:p14="http://schemas.microsoft.com/office/powerpoint/2010/main" val="25921191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80</a:t>
            </a:fld>
            <a:endParaRPr lang="en-US" smtClean="0"/>
          </a:p>
        </p:txBody>
      </p:sp>
    </p:spTree>
    <p:extLst>
      <p:ext uri="{BB962C8B-B14F-4D97-AF65-F5344CB8AC3E}">
        <p14:creationId xmlns:p14="http://schemas.microsoft.com/office/powerpoint/2010/main" val="6635761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81</a:t>
            </a:fld>
            <a:endParaRPr lang="en-US" smtClean="0"/>
          </a:p>
        </p:txBody>
      </p:sp>
    </p:spTree>
    <p:extLst>
      <p:ext uri="{BB962C8B-B14F-4D97-AF65-F5344CB8AC3E}">
        <p14:creationId xmlns:p14="http://schemas.microsoft.com/office/powerpoint/2010/main" val="1589463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82</a:t>
            </a:fld>
            <a:endParaRPr lang="en-US" smtClean="0"/>
          </a:p>
        </p:txBody>
      </p:sp>
    </p:spTree>
    <p:extLst>
      <p:ext uri="{BB962C8B-B14F-4D97-AF65-F5344CB8AC3E}">
        <p14:creationId xmlns:p14="http://schemas.microsoft.com/office/powerpoint/2010/main" val="3291718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83</a:t>
            </a:fld>
            <a:endParaRPr lang="en-US"/>
          </a:p>
        </p:txBody>
      </p:sp>
    </p:spTree>
    <p:extLst>
      <p:ext uri="{BB962C8B-B14F-4D97-AF65-F5344CB8AC3E}">
        <p14:creationId xmlns:p14="http://schemas.microsoft.com/office/powerpoint/2010/main" val="30719673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84</a:t>
            </a:fld>
            <a:endParaRPr lang="en-US"/>
          </a:p>
        </p:txBody>
      </p:sp>
    </p:spTree>
    <p:extLst>
      <p:ext uri="{BB962C8B-B14F-4D97-AF65-F5344CB8AC3E}">
        <p14:creationId xmlns:p14="http://schemas.microsoft.com/office/powerpoint/2010/main" val="303333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14</a:t>
            </a:fld>
            <a:endParaRPr lang="en-US" smtClean="0"/>
          </a:p>
        </p:txBody>
      </p:sp>
    </p:spTree>
    <p:extLst>
      <p:ext uri="{BB962C8B-B14F-4D97-AF65-F5344CB8AC3E}">
        <p14:creationId xmlns:p14="http://schemas.microsoft.com/office/powerpoint/2010/main" val="269117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85</a:t>
            </a:fld>
            <a:endParaRPr lang="en-US"/>
          </a:p>
        </p:txBody>
      </p:sp>
    </p:spTree>
    <p:extLst>
      <p:ext uri="{BB962C8B-B14F-4D97-AF65-F5344CB8AC3E}">
        <p14:creationId xmlns:p14="http://schemas.microsoft.com/office/powerpoint/2010/main" val="1967392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86</a:t>
            </a:fld>
            <a:endParaRPr lang="en-US"/>
          </a:p>
        </p:txBody>
      </p:sp>
    </p:spTree>
    <p:extLst>
      <p:ext uri="{BB962C8B-B14F-4D97-AF65-F5344CB8AC3E}">
        <p14:creationId xmlns:p14="http://schemas.microsoft.com/office/powerpoint/2010/main" val="18060596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87</a:t>
            </a:fld>
            <a:endParaRPr lang="en-US"/>
          </a:p>
        </p:txBody>
      </p:sp>
    </p:spTree>
    <p:extLst>
      <p:ext uri="{BB962C8B-B14F-4D97-AF65-F5344CB8AC3E}">
        <p14:creationId xmlns:p14="http://schemas.microsoft.com/office/powerpoint/2010/main" val="34261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88</a:t>
            </a:fld>
            <a:endParaRPr lang="en-US"/>
          </a:p>
        </p:txBody>
      </p:sp>
    </p:spTree>
    <p:extLst>
      <p:ext uri="{BB962C8B-B14F-4D97-AF65-F5344CB8AC3E}">
        <p14:creationId xmlns:p14="http://schemas.microsoft.com/office/powerpoint/2010/main" val="34752912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89</a:t>
            </a:fld>
            <a:endParaRPr lang="en-US"/>
          </a:p>
        </p:txBody>
      </p:sp>
    </p:spTree>
    <p:extLst>
      <p:ext uri="{BB962C8B-B14F-4D97-AF65-F5344CB8AC3E}">
        <p14:creationId xmlns:p14="http://schemas.microsoft.com/office/powerpoint/2010/main" val="34430836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90</a:t>
            </a:fld>
            <a:endParaRPr lang="en-US"/>
          </a:p>
        </p:txBody>
      </p:sp>
    </p:spTree>
    <p:extLst>
      <p:ext uri="{BB962C8B-B14F-4D97-AF65-F5344CB8AC3E}">
        <p14:creationId xmlns:p14="http://schemas.microsoft.com/office/powerpoint/2010/main" val="5645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91</a:t>
            </a:fld>
            <a:endParaRPr lang="en-US"/>
          </a:p>
        </p:txBody>
      </p:sp>
    </p:spTree>
    <p:extLst>
      <p:ext uri="{BB962C8B-B14F-4D97-AF65-F5344CB8AC3E}">
        <p14:creationId xmlns:p14="http://schemas.microsoft.com/office/powerpoint/2010/main" val="270197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92</a:t>
            </a:fld>
            <a:endParaRPr lang="en-US"/>
          </a:p>
        </p:txBody>
      </p:sp>
    </p:spTree>
    <p:extLst>
      <p:ext uri="{BB962C8B-B14F-4D97-AF65-F5344CB8AC3E}">
        <p14:creationId xmlns:p14="http://schemas.microsoft.com/office/powerpoint/2010/main" val="12796794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93</a:t>
            </a:fld>
            <a:endParaRPr lang="en-US"/>
          </a:p>
        </p:txBody>
      </p:sp>
    </p:spTree>
    <p:extLst>
      <p:ext uri="{BB962C8B-B14F-4D97-AF65-F5344CB8AC3E}">
        <p14:creationId xmlns:p14="http://schemas.microsoft.com/office/powerpoint/2010/main" val="34904493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94</a:t>
            </a:fld>
            <a:endParaRPr lang="en-US"/>
          </a:p>
        </p:txBody>
      </p:sp>
    </p:spTree>
    <p:extLst>
      <p:ext uri="{BB962C8B-B14F-4D97-AF65-F5344CB8AC3E}">
        <p14:creationId xmlns:p14="http://schemas.microsoft.com/office/powerpoint/2010/main" val="41746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15</a:t>
            </a:fld>
            <a:endParaRPr lang="en-US" smtClean="0"/>
          </a:p>
        </p:txBody>
      </p:sp>
    </p:spTree>
    <p:extLst>
      <p:ext uri="{BB962C8B-B14F-4D97-AF65-F5344CB8AC3E}">
        <p14:creationId xmlns:p14="http://schemas.microsoft.com/office/powerpoint/2010/main" val="722165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95</a:t>
            </a:fld>
            <a:endParaRPr lang="en-US"/>
          </a:p>
        </p:txBody>
      </p:sp>
    </p:spTree>
    <p:extLst>
      <p:ext uri="{BB962C8B-B14F-4D97-AF65-F5344CB8AC3E}">
        <p14:creationId xmlns:p14="http://schemas.microsoft.com/office/powerpoint/2010/main" val="3706402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96</a:t>
            </a:fld>
            <a:endParaRPr lang="en-US"/>
          </a:p>
        </p:txBody>
      </p:sp>
    </p:spTree>
    <p:extLst>
      <p:ext uri="{BB962C8B-B14F-4D97-AF65-F5344CB8AC3E}">
        <p14:creationId xmlns:p14="http://schemas.microsoft.com/office/powerpoint/2010/main" val="2947635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97</a:t>
            </a:fld>
            <a:endParaRPr lang="en-US"/>
          </a:p>
        </p:txBody>
      </p:sp>
    </p:spTree>
    <p:extLst>
      <p:ext uri="{BB962C8B-B14F-4D97-AF65-F5344CB8AC3E}">
        <p14:creationId xmlns:p14="http://schemas.microsoft.com/office/powerpoint/2010/main" val="995556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98</a:t>
            </a:fld>
            <a:endParaRPr lang="en-US"/>
          </a:p>
        </p:txBody>
      </p:sp>
    </p:spTree>
    <p:extLst>
      <p:ext uri="{BB962C8B-B14F-4D97-AF65-F5344CB8AC3E}">
        <p14:creationId xmlns:p14="http://schemas.microsoft.com/office/powerpoint/2010/main" val="424985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16</a:t>
            </a:fld>
            <a:endParaRPr lang="en-US" smtClean="0"/>
          </a:p>
        </p:txBody>
      </p:sp>
    </p:spTree>
    <p:extLst>
      <p:ext uri="{BB962C8B-B14F-4D97-AF65-F5344CB8AC3E}">
        <p14:creationId xmlns:p14="http://schemas.microsoft.com/office/powerpoint/2010/main" val="2517526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18</a:t>
            </a:fld>
            <a:endParaRPr lang="en-US" smtClean="0"/>
          </a:p>
        </p:txBody>
      </p:sp>
    </p:spTree>
    <p:extLst>
      <p:ext uri="{BB962C8B-B14F-4D97-AF65-F5344CB8AC3E}">
        <p14:creationId xmlns:p14="http://schemas.microsoft.com/office/powerpoint/2010/main" val="92209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19</a:t>
            </a:fld>
            <a:endParaRPr lang="en-US" smtClean="0"/>
          </a:p>
        </p:txBody>
      </p:sp>
    </p:spTree>
    <p:extLst>
      <p:ext uri="{BB962C8B-B14F-4D97-AF65-F5344CB8AC3E}">
        <p14:creationId xmlns:p14="http://schemas.microsoft.com/office/powerpoint/2010/main" val="289026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6EDFFD3-B2AB-41C9-810F-E7CDC7A702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510536E-9FDD-4421-9B37-54552EBC735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0486BF4F-90C0-410F-91A5-D74FEC3217B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4749497-F451-4D4A-BFAF-599A5A5D040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AA72D7E8-04A2-4272-9F57-8A4B569AA69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95A919-286D-4F00-BCB7-7A0B74DE79F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A0627B7-6776-4A55-A4AC-65F16D8172C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7AE1A08-4B44-4798-8F9D-6AEE9A33575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69E4547A-2F1A-4A39-8E3B-06E3C0A072E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5A878752-B87A-4FCD-97C6-565A3C075A9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82632CF9-F83F-4833-8536-F3DB2D7646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24FD543-9517-43F6-826D-782AF1921C6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B5D2681-50FC-4AA2-8C99-DE19AF538C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2458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05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2458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2458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6D2D1C29-CD60-4B8E-ACFF-A46D5D2672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0"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dureka.co/blog/logistic-regression-in-python/" TargetMode="External"/><Relationship Id="rId2" Type="http://schemas.openxmlformats.org/officeDocument/2006/relationships/hyperlink" Target="https://www.edureka.co/blog/football-world-cup-best-xi-analysis-using-python/" TargetMode="External"/><Relationship Id="rId1" Type="http://schemas.openxmlformats.org/officeDocument/2006/relationships/slideLayout" Target="../slideLayouts/slideLayout2.xml"/><Relationship Id="rId4" Type="http://schemas.openxmlformats.org/officeDocument/2006/relationships/hyperlink" Target="https://www.edureka.co/blog/python-pandas-tutoria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edureka.co/blog/python-matplotlib-tutorial/#Scatt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edureka.co/blog/introduction-to-machine-learn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springboard.com/blog/31-free-data-visualization-tool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Scientific_method" TargetMode="External"/><Relationship Id="rId7" Type="http://schemas.openxmlformats.org/officeDocument/2006/relationships/hyperlink" Target="https://pafnuty.wordpress.com/2013/03/15/reading-log-mad-skills-new-analysis-practices-for-big-data-cohe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Applied_information_economics" TargetMode="External"/><Relationship Id="rId5" Type="http://schemas.openxmlformats.org/officeDocument/2006/relationships/hyperlink" Target="http://www.informationweek.com/software/information-management/analytics-at-work-qanda-with-tom-davenport/d/d-id/1085869?" TargetMode="External"/><Relationship Id="rId4" Type="http://schemas.openxmlformats.org/officeDocument/2006/relationships/hyperlink" Target="https://en.wikipedia.org/wiki/Cross_Industry_Standard_Process_for_Data_Mining"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57158" y="1219200"/>
            <a:ext cx="8358246" cy="1709734"/>
          </a:xfrm>
        </p:spPr>
        <p:txBody>
          <a:bodyPr/>
          <a:lstStyle/>
          <a:p>
            <a:pPr algn="ctr" eaLnBrk="1" hangingPunct="1"/>
            <a:r>
              <a:rPr lang="en-US" dirty="0" smtClean="0"/>
              <a:t>Data Science </a:t>
            </a:r>
            <a:br>
              <a:rPr lang="en-US" dirty="0" smtClean="0"/>
            </a:br>
            <a:r>
              <a:rPr lang="en-US" dirty="0" smtClean="0"/>
              <a:t> </a:t>
            </a:r>
            <a:r>
              <a:rPr lang="en-US" sz="3600" dirty="0" smtClean="0">
                <a:solidFill>
                  <a:srgbClr val="FF0000"/>
                </a:solidFill>
                <a:cs typeface="Arial" pitchFamily="34" charset="0"/>
              </a:rPr>
              <a:t>Chapter 2: Statistical Analysis, Exploratory Data Analysis and Data Science Process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0938" y="857232"/>
            <a:ext cx="5564201" cy="819168"/>
          </a:xfrm>
        </p:spPr>
        <p:txBody>
          <a:bodyPr/>
          <a:lstStyle/>
          <a:p>
            <a:r>
              <a:rPr lang="en-US" sz="3600" dirty="0" smtClean="0">
                <a:solidFill>
                  <a:srgbClr val="FF0000"/>
                </a:solidFill>
              </a:rPr>
              <a:t>Population &amp; Samples</a:t>
            </a:r>
            <a:endParaRPr lang="en-US" sz="3600" dirty="0">
              <a:solidFill>
                <a:srgbClr val="FF0000"/>
              </a:solidFill>
            </a:endParaRPr>
          </a:p>
        </p:txBody>
      </p:sp>
      <p:pic>
        <p:nvPicPr>
          <p:cNvPr id="5" name="Picture 4" descr="Image result for Population Vs S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0" y="2000240"/>
            <a:ext cx="8634574" cy="4051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857232"/>
            <a:ext cx="5564201" cy="819168"/>
          </a:xfrm>
        </p:spPr>
        <p:txBody>
          <a:bodyPr/>
          <a:lstStyle/>
          <a:p>
            <a:r>
              <a:rPr lang="en-US" sz="3600" dirty="0" smtClean="0">
                <a:solidFill>
                  <a:srgbClr val="FF0000"/>
                </a:solidFill>
              </a:rPr>
              <a:t>Types Inferential Statistics</a:t>
            </a:r>
            <a:endParaRPr lang="en-US" sz="3600" dirty="0">
              <a:solidFill>
                <a:srgbClr val="FF0000"/>
              </a:solidFill>
            </a:endParaRPr>
          </a:p>
        </p:txBody>
      </p:sp>
      <p:sp>
        <p:nvSpPr>
          <p:cNvPr id="3" name="Content Placeholder 2"/>
          <p:cNvSpPr>
            <a:spLocks noGrp="1"/>
          </p:cNvSpPr>
          <p:nvPr>
            <p:ph idx="1"/>
          </p:nvPr>
        </p:nvSpPr>
        <p:spPr/>
        <p:txBody>
          <a:bodyPr/>
          <a:lstStyle/>
          <a:p>
            <a:pPr eaLnBrk="1" hangingPunct="1">
              <a:lnSpc>
                <a:spcPct val="110000"/>
              </a:lnSpc>
            </a:pPr>
            <a:r>
              <a:rPr lang="en-US" sz="2400" dirty="0" smtClean="0"/>
              <a:t>Estimation</a:t>
            </a:r>
          </a:p>
          <a:p>
            <a:pPr lvl="1" eaLnBrk="1" hangingPunct="1">
              <a:lnSpc>
                <a:spcPct val="110000"/>
              </a:lnSpc>
            </a:pPr>
            <a:r>
              <a:rPr lang="en-US" sz="2300" dirty="0" smtClean="0"/>
              <a:t>e.g., Estimate the population mean weight using the sample mean weight</a:t>
            </a:r>
          </a:p>
          <a:p>
            <a:pPr eaLnBrk="1" hangingPunct="1">
              <a:lnSpc>
                <a:spcPct val="110000"/>
              </a:lnSpc>
            </a:pPr>
            <a:r>
              <a:rPr lang="en-US" sz="2400" dirty="0" smtClean="0"/>
              <a:t>Hypothesis testing</a:t>
            </a:r>
          </a:p>
          <a:p>
            <a:pPr lvl="1" eaLnBrk="1" hangingPunct="1">
              <a:lnSpc>
                <a:spcPct val="110000"/>
              </a:lnSpc>
            </a:pPr>
            <a:r>
              <a:rPr lang="en-US" sz="2300" dirty="0" smtClean="0"/>
              <a:t>e.g., Test the claim that the population mean weight is 70 kg</a:t>
            </a:r>
          </a:p>
          <a:p>
            <a:pPr>
              <a:buNone/>
            </a:pPr>
            <a:endParaRPr lang="en-US" dirty="0"/>
          </a:p>
        </p:txBody>
      </p:sp>
      <p:sp>
        <p:nvSpPr>
          <p:cNvPr id="4" name="Rectangle 4"/>
          <p:cNvSpPr>
            <a:spLocks noChangeArrowheads="1"/>
          </p:cNvSpPr>
          <p:nvPr/>
        </p:nvSpPr>
        <p:spPr bwMode="auto">
          <a:xfrm>
            <a:off x="1000100" y="4857760"/>
            <a:ext cx="7772400" cy="1145442"/>
          </a:xfrm>
          <a:prstGeom prst="rect">
            <a:avLst/>
          </a:prstGeom>
          <a:solidFill>
            <a:srgbClr val="CBDDF7"/>
          </a:solidFill>
          <a:ln w="12700">
            <a:solidFill>
              <a:schemeClr val="tx1"/>
            </a:solidFill>
            <a:miter lim="800000"/>
            <a:headEnd/>
            <a:tailEnd/>
          </a:ln>
        </p:spPr>
        <p:txBody>
          <a:bodyPr wrap="square" lIns="90488" tIns="44450" rIns="90488" bIns="44450">
            <a:spAutoFit/>
          </a:bodyPr>
          <a:lstStyle/>
          <a:p>
            <a:pPr algn="ctr" eaLnBrk="0" hangingPunct="0">
              <a:lnSpc>
                <a:spcPct val="80000"/>
              </a:lnSpc>
              <a:spcBef>
                <a:spcPct val="50000"/>
              </a:spcBef>
            </a:pPr>
            <a:r>
              <a:rPr lang="en-US" sz="2800" b="1" dirty="0">
                <a:solidFill>
                  <a:srgbClr val="000066"/>
                </a:solidFill>
                <a:latin typeface="Perpetua" pitchFamily="18" charset="0"/>
              </a:rPr>
              <a:t>Inference is the process of drawing conclusions or making decisions about a </a:t>
            </a:r>
            <a:r>
              <a:rPr lang="en-US" sz="2800" b="1" dirty="0">
                <a:solidFill>
                  <a:schemeClr val="folHlink"/>
                </a:solidFill>
                <a:latin typeface="Perpetua" pitchFamily="18" charset="0"/>
              </a:rPr>
              <a:t>population</a:t>
            </a:r>
            <a:r>
              <a:rPr lang="en-US" sz="2800" b="1" dirty="0">
                <a:solidFill>
                  <a:schemeClr val="bg2"/>
                </a:solidFill>
                <a:latin typeface="Perpetua" pitchFamily="18" charset="0"/>
              </a:rPr>
              <a:t> </a:t>
            </a:r>
            <a:r>
              <a:rPr lang="en-US" sz="2800" b="1" dirty="0">
                <a:solidFill>
                  <a:srgbClr val="000066"/>
                </a:solidFill>
                <a:latin typeface="Perpetua" pitchFamily="18" charset="0"/>
              </a:rPr>
              <a:t>based on </a:t>
            </a:r>
            <a:r>
              <a:rPr lang="en-US" sz="2800" b="1" dirty="0">
                <a:solidFill>
                  <a:srgbClr val="FF0000"/>
                </a:solidFill>
                <a:latin typeface="Perpetua" pitchFamily="18" charset="0"/>
              </a:rPr>
              <a:t>sample</a:t>
            </a:r>
            <a:r>
              <a:rPr lang="en-US" sz="2800" b="1" dirty="0">
                <a:solidFill>
                  <a:srgbClr val="000066"/>
                </a:solidFill>
                <a:latin typeface="Perpetua" pitchFamily="18" charset="0"/>
              </a:rPr>
              <a:t> results</a:t>
            </a:r>
          </a:p>
        </p:txBody>
      </p:sp>
    </p:spTree>
    <p:extLst>
      <p:ext uri="{BB962C8B-B14F-4D97-AF65-F5344CB8AC3E}">
        <p14:creationId xmlns:p14="http://schemas.microsoft.com/office/powerpoint/2010/main" val="1594913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857232"/>
            <a:ext cx="3206748" cy="819168"/>
          </a:xfrm>
        </p:spPr>
        <p:txBody>
          <a:bodyPr/>
          <a:lstStyle/>
          <a:p>
            <a:r>
              <a:rPr lang="en-US" sz="3600" dirty="0" smtClean="0">
                <a:solidFill>
                  <a:srgbClr val="FF0000"/>
                </a:solidFill>
              </a:rPr>
              <a:t>Sampling</a:t>
            </a:r>
            <a:endParaRPr lang="en-US" sz="3600" dirty="0">
              <a:solidFill>
                <a:srgbClr val="FF0000"/>
              </a:solidFill>
            </a:endParaRPr>
          </a:p>
        </p:txBody>
      </p:sp>
      <p:sp>
        <p:nvSpPr>
          <p:cNvPr id="3" name="Content Placeholder 2"/>
          <p:cNvSpPr>
            <a:spLocks noGrp="1"/>
          </p:cNvSpPr>
          <p:nvPr>
            <p:ph idx="1"/>
          </p:nvPr>
        </p:nvSpPr>
        <p:spPr>
          <a:xfrm>
            <a:off x="1182688" y="2017712"/>
            <a:ext cx="7772400" cy="4411683"/>
          </a:xfrm>
        </p:spPr>
        <p:txBody>
          <a:bodyPr/>
          <a:lstStyle/>
          <a:p>
            <a:pPr eaLnBrk="1" hangingPunct="1">
              <a:buFontTx/>
              <a:buNone/>
            </a:pPr>
            <a:r>
              <a:rPr lang="en-US" sz="2800" dirty="0" smtClean="0"/>
              <a:t>A sample should have the same characteristics</a:t>
            </a:r>
          </a:p>
          <a:p>
            <a:pPr eaLnBrk="1" hangingPunct="1">
              <a:buFontTx/>
              <a:buNone/>
            </a:pPr>
            <a:r>
              <a:rPr lang="en-US" sz="2800" dirty="0" smtClean="0"/>
              <a:t>as the population it is representing. </a:t>
            </a:r>
          </a:p>
          <a:p>
            <a:pPr eaLnBrk="1" hangingPunct="1">
              <a:buFontTx/>
              <a:buNone/>
            </a:pPr>
            <a:r>
              <a:rPr lang="en-US" sz="2800" dirty="0" smtClean="0"/>
              <a:t>Sampling can be:</a:t>
            </a:r>
          </a:p>
          <a:p>
            <a:pPr eaLnBrk="1" hangingPunct="1"/>
            <a:r>
              <a:rPr lang="en-US" sz="2800" b="1" dirty="0" smtClean="0"/>
              <a:t>with replacement</a:t>
            </a:r>
            <a:r>
              <a:rPr lang="en-US" sz="2800" dirty="0" smtClean="0"/>
              <a:t>: a member of the population may be chosen more than once (picking the candy from the bowl)</a:t>
            </a:r>
          </a:p>
          <a:p>
            <a:pPr eaLnBrk="1" hangingPunct="1"/>
            <a:r>
              <a:rPr lang="en-US" sz="2800" dirty="0" smtClean="0"/>
              <a:t> </a:t>
            </a:r>
            <a:r>
              <a:rPr lang="en-US" sz="2800" b="1" dirty="0" smtClean="0"/>
              <a:t>without replacement</a:t>
            </a:r>
            <a:r>
              <a:rPr lang="en-US" sz="2800" dirty="0" smtClean="0"/>
              <a:t>: a member of the population may be chosen only once (lottery ticket)</a:t>
            </a:r>
          </a:p>
          <a:p>
            <a:pPr>
              <a:buNone/>
            </a:pPr>
            <a:endParaRPr lang="en-US" dirty="0"/>
          </a:p>
          <a:p>
            <a:endParaRPr lang="en-US" dirty="0"/>
          </a:p>
        </p:txBody>
      </p:sp>
    </p:spTree>
    <p:extLst>
      <p:ext uri="{BB962C8B-B14F-4D97-AF65-F5344CB8AC3E}">
        <p14:creationId xmlns:p14="http://schemas.microsoft.com/office/powerpoint/2010/main" val="2096566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57290" y="1142984"/>
            <a:ext cx="5929354" cy="509607"/>
          </a:xfrm>
        </p:spPr>
        <p:txBody>
          <a:bodyPr/>
          <a:lstStyle/>
          <a:p>
            <a:pPr algn="ctr" eaLnBrk="1" hangingPunct="1"/>
            <a:r>
              <a:rPr lang="en-US" sz="3600" dirty="0" smtClean="0">
                <a:solidFill>
                  <a:srgbClr val="FF0000"/>
                </a:solidFill>
                <a:cs typeface="Arial" pitchFamily="34" charset="0"/>
              </a:rPr>
              <a:t>Sampling Methods</a:t>
            </a:r>
          </a:p>
        </p:txBody>
      </p:sp>
      <p:sp>
        <p:nvSpPr>
          <p:cNvPr id="8195" name="Rectangle 3"/>
          <p:cNvSpPr>
            <a:spLocks noGrp="1" noChangeArrowheads="1"/>
          </p:cNvSpPr>
          <p:nvPr>
            <p:ph type="body" idx="1"/>
          </p:nvPr>
        </p:nvSpPr>
        <p:spPr>
          <a:xfrm>
            <a:off x="285720" y="1928802"/>
            <a:ext cx="8686832" cy="4786346"/>
          </a:xfrm>
        </p:spPr>
        <p:txBody>
          <a:bodyPr/>
          <a:lstStyle/>
          <a:p>
            <a:pPr eaLnBrk="1" hangingPunct="1">
              <a:lnSpc>
                <a:spcPct val="90000"/>
              </a:lnSpc>
              <a:buFontTx/>
              <a:buNone/>
            </a:pPr>
            <a:r>
              <a:rPr lang="en-US" sz="2400" dirty="0" smtClean="0"/>
              <a:t>Sampling methods can be:</a:t>
            </a:r>
          </a:p>
          <a:p>
            <a:pPr eaLnBrk="1" hangingPunct="1">
              <a:lnSpc>
                <a:spcPct val="90000"/>
              </a:lnSpc>
              <a:buFontTx/>
              <a:buNone/>
            </a:pPr>
            <a:endParaRPr lang="en-US" sz="2400" dirty="0" smtClean="0"/>
          </a:p>
          <a:p>
            <a:pPr eaLnBrk="1" hangingPunct="1">
              <a:lnSpc>
                <a:spcPct val="90000"/>
              </a:lnSpc>
            </a:pPr>
            <a:r>
              <a:rPr lang="en-US" sz="2400" b="1" dirty="0" smtClean="0"/>
              <a:t>random </a:t>
            </a:r>
            <a:r>
              <a:rPr lang="en-US" sz="2400" dirty="0" smtClean="0"/>
              <a:t>(each member of the population has an equal chance of being selected</a:t>
            </a:r>
            <a:r>
              <a:rPr lang="en-US" sz="2400" b="1" dirty="0" smtClean="0"/>
              <a:t>)	</a:t>
            </a:r>
          </a:p>
          <a:p>
            <a:pPr eaLnBrk="1" hangingPunct="1">
              <a:lnSpc>
                <a:spcPct val="90000"/>
              </a:lnSpc>
            </a:pPr>
            <a:r>
              <a:rPr lang="en-US" sz="2400" b="1" dirty="0" smtClean="0"/>
              <a:t>Non-random </a:t>
            </a:r>
            <a:r>
              <a:rPr lang="en-US" sz="2400" dirty="0" smtClean="0"/>
              <a:t>The actual process of sampling causes </a:t>
            </a:r>
            <a:r>
              <a:rPr lang="en-US" sz="2400" b="1" dirty="0" smtClean="0"/>
              <a:t>sampling</a:t>
            </a:r>
            <a:r>
              <a:rPr lang="en-US" sz="2400" dirty="0" smtClean="0"/>
              <a:t> </a:t>
            </a:r>
            <a:r>
              <a:rPr lang="en-US" sz="2400" b="1" dirty="0" smtClean="0"/>
              <a:t>errors</a:t>
            </a:r>
            <a:r>
              <a:rPr lang="en-US" sz="2400" dirty="0" smtClean="0"/>
              <a:t>. For example, the sample may not be large enough or representative of the population. Factors not related to the sampling process cause non-sampling errors. A defective counting device can cause a non-sampling error.</a:t>
            </a:r>
            <a:endParaRPr lang="sk-SK" sz="2400" dirty="0" smtClean="0"/>
          </a:p>
          <a:p>
            <a:pPr eaLnBrk="1" hangingPunct="1">
              <a:buNone/>
            </a:pPr>
            <a:endParaRPr 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714356"/>
            <a:ext cx="3508076" cy="584775"/>
          </a:xfrm>
          <a:prstGeom prst="rect">
            <a:avLst/>
          </a:prstGeom>
        </p:spPr>
        <p:txBody>
          <a:bodyPr wrap="none">
            <a:spAutoFit/>
          </a:bodyPr>
          <a:lstStyle/>
          <a:p>
            <a:r>
              <a:rPr lang="en-US" sz="3200" dirty="0" smtClean="0">
                <a:solidFill>
                  <a:srgbClr val="FF0000"/>
                </a:solidFill>
                <a:cs typeface="Arial" pitchFamily="34" charset="0"/>
              </a:rPr>
              <a:t>Sampling Methods</a:t>
            </a:r>
            <a:endParaRPr lang="en-US" sz="3200" dirty="0"/>
          </a:p>
        </p:txBody>
      </p:sp>
      <p:sp>
        <p:nvSpPr>
          <p:cNvPr id="5" name="Rectangle 4"/>
          <p:cNvSpPr/>
          <p:nvPr/>
        </p:nvSpPr>
        <p:spPr>
          <a:xfrm>
            <a:off x="714348" y="1942438"/>
            <a:ext cx="7929618" cy="3416320"/>
          </a:xfrm>
          <a:prstGeom prst="rect">
            <a:avLst/>
          </a:prstGeom>
        </p:spPr>
        <p:txBody>
          <a:bodyPr wrap="square">
            <a:spAutoFit/>
          </a:bodyPr>
          <a:lstStyle/>
          <a:p>
            <a:pPr eaLnBrk="1" hangingPunct="1">
              <a:lnSpc>
                <a:spcPct val="90000"/>
              </a:lnSpc>
            </a:pPr>
            <a:r>
              <a:rPr lang="en-US" sz="2400" b="1" dirty="0" smtClean="0"/>
              <a:t>simple random sample</a:t>
            </a:r>
            <a:r>
              <a:rPr lang="en-US" sz="2400" dirty="0" smtClean="0"/>
              <a:t> (each sample of the same size has an equal chance of being selected)</a:t>
            </a:r>
          </a:p>
          <a:p>
            <a:pPr eaLnBrk="1" hangingPunct="1">
              <a:lnSpc>
                <a:spcPct val="90000"/>
              </a:lnSpc>
            </a:pPr>
            <a:r>
              <a:rPr lang="en-US" sz="2400" b="1" dirty="0" smtClean="0"/>
              <a:t>stratified sample</a:t>
            </a:r>
            <a:r>
              <a:rPr lang="en-US" sz="2400" dirty="0" smtClean="0"/>
              <a:t> (divide the population into groups called strata and then take a sample from each stratum)</a:t>
            </a:r>
          </a:p>
          <a:p>
            <a:pPr eaLnBrk="1" hangingPunct="1">
              <a:lnSpc>
                <a:spcPct val="90000"/>
              </a:lnSpc>
            </a:pPr>
            <a:r>
              <a:rPr lang="en-US" sz="2400" b="1" dirty="0" smtClean="0"/>
              <a:t>cluster sample</a:t>
            </a:r>
            <a:r>
              <a:rPr lang="en-US" sz="2400" dirty="0" smtClean="0"/>
              <a:t> (divide the population into strata and then randomly select some of the strata. All the members from these strata are in the cluster sample.)</a:t>
            </a:r>
          </a:p>
          <a:p>
            <a:pPr eaLnBrk="1" hangingPunct="1">
              <a:lnSpc>
                <a:spcPct val="90000"/>
              </a:lnSpc>
            </a:pPr>
            <a:r>
              <a:rPr lang="en-US" sz="2400" b="1" dirty="0" smtClean="0"/>
              <a:t>systematic sample</a:t>
            </a:r>
            <a:r>
              <a:rPr lang="en-US" sz="2400" dirty="0" smtClean="0"/>
              <a:t> (</a:t>
            </a:r>
            <a:r>
              <a:rPr lang="sk-SK" sz="2400" dirty="0" smtClean="0"/>
              <a:t>randomly select a starting point and take every n</a:t>
            </a:r>
            <a:r>
              <a:rPr lang="en-US" sz="2400" dirty="0" smtClean="0"/>
              <a:t>-</a:t>
            </a:r>
            <a:r>
              <a:rPr lang="sk-SK" sz="2400" dirty="0" smtClean="0"/>
              <a:t>th piece of data from a</a:t>
            </a:r>
            <a:r>
              <a:rPr lang="en-US" sz="2400" dirty="0" smtClean="0"/>
              <a:t> </a:t>
            </a:r>
            <a:r>
              <a:rPr lang="sk-SK" sz="2400" dirty="0" smtClean="0"/>
              <a:t>listing of the population</a:t>
            </a:r>
            <a:r>
              <a:rPr lang="en-US" sz="2400" dirty="0" smtClean="0"/>
              <a:t>)</a:t>
            </a:r>
            <a:endParaRPr lang="sk-SK"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976" y="1071546"/>
            <a:ext cx="5000660" cy="604854"/>
          </a:xfrm>
        </p:spPr>
        <p:txBody>
          <a:bodyPr/>
          <a:lstStyle/>
          <a:p>
            <a:pPr eaLnBrk="1" hangingPunct="1"/>
            <a:r>
              <a:rPr lang="en-US" sz="3600" dirty="0" smtClean="0">
                <a:solidFill>
                  <a:srgbClr val="FF0000"/>
                </a:solidFill>
                <a:cs typeface="Arial" pitchFamily="34" charset="0"/>
              </a:rPr>
              <a:t/>
            </a:r>
            <a:br>
              <a:rPr lang="en-US" sz="3600" dirty="0" smtClean="0">
                <a:solidFill>
                  <a:srgbClr val="FF0000"/>
                </a:solidFill>
                <a:cs typeface="Arial" pitchFamily="34" charset="0"/>
              </a:rPr>
            </a:br>
            <a:r>
              <a:rPr lang="en-US" sz="3600" dirty="0" smtClean="0">
                <a:solidFill>
                  <a:srgbClr val="FF0000"/>
                </a:solidFill>
                <a:cs typeface="Arial" pitchFamily="34" charset="0"/>
              </a:rPr>
              <a:t>Descriptive Statistics</a:t>
            </a:r>
            <a:endParaRPr lang="en-US" dirty="0" smtClean="0"/>
          </a:p>
        </p:txBody>
      </p:sp>
      <p:sp>
        <p:nvSpPr>
          <p:cNvPr id="4" name="Rectangle 3"/>
          <p:cNvSpPr/>
          <p:nvPr/>
        </p:nvSpPr>
        <p:spPr>
          <a:xfrm>
            <a:off x="1071538" y="1928802"/>
            <a:ext cx="7715304" cy="3653308"/>
          </a:xfrm>
          <a:prstGeom prst="rect">
            <a:avLst/>
          </a:prstGeom>
        </p:spPr>
        <p:txBody>
          <a:bodyPr wrap="square">
            <a:spAutoFit/>
          </a:bodyPr>
          <a:lstStyle/>
          <a:p>
            <a:pPr eaLnBrk="1" hangingPunct="1">
              <a:lnSpc>
                <a:spcPct val="130000"/>
              </a:lnSpc>
            </a:pPr>
            <a:r>
              <a:rPr lang="en-US" sz="3200" dirty="0" smtClean="0"/>
              <a:t>Collect data          </a:t>
            </a:r>
          </a:p>
          <a:p>
            <a:pPr lvl="1" eaLnBrk="1" hangingPunct="1">
              <a:lnSpc>
                <a:spcPct val="130000"/>
              </a:lnSpc>
            </a:pPr>
            <a:r>
              <a:rPr lang="en-US" sz="2700" dirty="0" smtClean="0"/>
              <a:t>e.g., Survey</a:t>
            </a:r>
          </a:p>
          <a:p>
            <a:pPr eaLnBrk="1" hangingPunct="1">
              <a:lnSpc>
                <a:spcPct val="130000"/>
              </a:lnSpc>
            </a:pPr>
            <a:r>
              <a:rPr lang="en-US" sz="3200" dirty="0" smtClean="0"/>
              <a:t>Present data</a:t>
            </a:r>
          </a:p>
          <a:p>
            <a:pPr lvl="1" eaLnBrk="1" hangingPunct="1">
              <a:lnSpc>
                <a:spcPct val="130000"/>
              </a:lnSpc>
            </a:pPr>
            <a:r>
              <a:rPr lang="en-US" sz="2700" dirty="0" smtClean="0"/>
              <a:t>e.g., Tables and graphs</a:t>
            </a:r>
          </a:p>
          <a:p>
            <a:pPr eaLnBrk="1" hangingPunct="1">
              <a:lnSpc>
                <a:spcPct val="130000"/>
              </a:lnSpc>
            </a:pPr>
            <a:r>
              <a:rPr lang="en-US" sz="3200" dirty="0" smtClean="0"/>
              <a:t>Summarize data</a:t>
            </a:r>
          </a:p>
          <a:p>
            <a:pPr lvl="1" eaLnBrk="1" hangingPunct="1">
              <a:lnSpc>
                <a:spcPct val="130000"/>
              </a:lnSpc>
            </a:pPr>
            <a:r>
              <a:rPr lang="en-US" sz="2700" dirty="0" smtClean="0"/>
              <a:t>e.g., Sample mean =  </a:t>
            </a:r>
            <a:r>
              <a:rPr lang="en-US" sz="2800" dirty="0" smtClean="0"/>
              <a:t> </a:t>
            </a:r>
          </a:p>
        </p:txBody>
      </p:sp>
      <p:pic>
        <p:nvPicPr>
          <p:cNvPr id="5" name="Picture 17" descr="j0283537"/>
          <p:cNvPicPr>
            <a:picLocks noChangeAspect="1" noChangeArrowheads="1" noCrop="1"/>
          </p:cNvPicPr>
          <p:nvPr/>
        </p:nvPicPr>
        <p:blipFill>
          <a:blip r:embed="rId4"/>
          <a:srcRect/>
          <a:stretch>
            <a:fillRect/>
          </a:stretch>
        </p:blipFill>
        <p:spPr bwMode="auto">
          <a:xfrm>
            <a:off x="4214810" y="2000240"/>
            <a:ext cx="1385894" cy="1345916"/>
          </a:xfrm>
          <a:prstGeom prst="rect">
            <a:avLst/>
          </a:prstGeom>
          <a:noFill/>
          <a:ln w="9525">
            <a:noFill/>
            <a:miter lim="800000"/>
            <a:headEnd/>
            <a:tailEnd/>
          </a:ln>
        </p:spPr>
      </p:pic>
      <p:graphicFrame>
        <p:nvGraphicFramePr>
          <p:cNvPr id="1026" name="Object 3">
            <a:hlinkClick r:id="" action="ppaction://ole?verb=0"/>
          </p:cNvPr>
          <p:cNvGraphicFramePr>
            <a:graphicFrameLocks/>
          </p:cNvGraphicFramePr>
          <p:nvPr/>
        </p:nvGraphicFramePr>
        <p:xfrm>
          <a:off x="5715008" y="3500438"/>
          <a:ext cx="1803400" cy="1274762"/>
        </p:xfrm>
        <a:graphic>
          <a:graphicData uri="http://schemas.openxmlformats.org/presentationml/2006/ole">
            <mc:AlternateContent xmlns:mc="http://schemas.openxmlformats.org/markup-compatibility/2006">
              <mc:Choice xmlns:v="urn:schemas-microsoft-com:vml" Requires="v">
                <p:oleObj spid="_x0000_s1056" name="Clip" r:id="rId5" imgW="1800275" imgH="1272553" progId="">
                  <p:embed/>
                </p:oleObj>
              </mc:Choice>
              <mc:Fallback>
                <p:oleObj name="Clip" r:id="rId5" imgW="1800275" imgH="1272553" progId="">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8" y="3500438"/>
                        <a:ext cx="180340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6"/>
          <p:cNvGrpSpPr/>
          <p:nvPr/>
        </p:nvGrpSpPr>
        <p:grpSpPr>
          <a:xfrm>
            <a:off x="7143768" y="4286256"/>
            <a:ext cx="1600200" cy="992187"/>
            <a:chOff x="7010400" y="3678238"/>
            <a:chExt cx="1600200" cy="992187"/>
          </a:xfrm>
        </p:grpSpPr>
        <p:sp>
          <p:nvSpPr>
            <p:cNvPr id="8" name="Line 7"/>
            <p:cNvSpPr>
              <a:spLocks noChangeShapeType="1"/>
            </p:cNvSpPr>
            <p:nvPr/>
          </p:nvSpPr>
          <p:spPr bwMode="auto">
            <a:xfrm>
              <a:off x="7010400" y="3678238"/>
              <a:ext cx="1588" cy="990600"/>
            </a:xfrm>
            <a:prstGeom prst="line">
              <a:avLst/>
            </a:prstGeom>
            <a:noFill/>
            <a:ln w="9525">
              <a:solidFill>
                <a:schemeClr val="tx1"/>
              </a:solidFill>
              <a:miter lim="800000"/>
              <a:headEnd/>
              <a:tailEnd/>
            </a:ln>
          </p:spPr>
          <p:txBody>
            <a:bodyPr wrap="none"/>
            <a:lstStyle/>
            <a:p>
              <a:endParaRPr lang="en-US"/>
            </a:p>
          </p:txBody>
        </p:sp>
        <p:sp>
          <p:nvSpPr>
            <p:cNvPr id="9" name="Line 8"/>
            <p:cNvSpPr>
              <a:spLocks noChangeShapeType="1"/>
            </p:cNvSpPr>
            <p:nvPr/>
          </p:nvSpPr>
          <p:spPr bwMode="auto">
            <a:xfrm>
              <a:off x="7010400" y="4668838"/>
              <a:ext cx="1600200" cy="1587"/>
            </a:xfrm>
            <a:prstGeom prst="line">
              <a:avLst/>
            </a:prstGeom>
            <a:noFill/>
            <a:ln w="9525">
              <a:solidFill>
                <a:schemeClr val="tx1"/>
              </a:solidFill>
              <a:miter lim="800000"/>
              <a:headEnd/>
              <a:tailEnd/>
            </a:ln>
          </p:spPr>
          <p:txBody>
            <a:bodyPr wrap="none"/>
            <a:lstStyle/>
            <a:p>
              <a:endParaRPr lang="en-US"/>
            </a:p>
          </p:txBody>
        </p:sp>
        <p:sp>
          <p:nvSpPr>
            <p:cNvPr id="10" name="Rectangle 9"/>
            <p:cNvSpPr>
              <a:spLocks noChangeArrowheads="1"/>
            </p:cNvSpPr>
            <p:nvPr/>
          </p:nvSpPr>
          <p:spPr bwMode="auto">
            <a:xfrm>
              <a:off x="7239000" y="4211638"/>
              <a:ext cx="152400" cy="4572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sp>
          <p:nvSpPr>
            <p:cNvPr id="11" name="Rectangle 10"/>
            <p:cNvSpPr>
              <a:spLocks noChangeArrowheads="1"/>
            </p:cNvSpPr>
            <p:nvPr/>
          </p:nvSpPr>
          <p:spPr bwMode="auto">
            <a:xfrm>
              <a:off x="7391400" y="4287838"/>
              <a:ext cx="152400" cy="3810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sp>
          <p:nvSpPr>
            <p:cNvPr id="12" name="Rectangle 11"/>
            <p:cNvSpPr>
              <a:spLocks noChangeArrowheads="1"/>
            </p:cNvSpPr>
            <p:nvPr/>
          </p:nvSpPr>
          <p:spPr bwMode="auto">
            <a:xfrm>
              <a:off x="7543800" y="3983038"/>
              <a:ext cx="152400" cy="6858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sp>
          <p:nvSpPr>
            <p:cNvPr id="13" name="Rectangle 12"/>
            <p:cNvSpPr>
              <a:spLocks noChangeArrowheads="1"/>
            </p:cNvSpPr>
            <p:nvPr/>
          </p:nvSpPr>
          <p:spPr bwMode="auto">
            <a:xfrm>
              <a:off x="7696200" y="4059238"/>
              <a:ext cx="152400" cy="6096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sp>
          <p:nvSpPr>
            <p:cNvPr id="14" name="Rectangle 13"/>
            <p:cNvSpPr>
              <a:spLocks noChangeArrowheads="1"/>
            </p:cNvSpPr>
            <p:nvPr/>
          </p:nvSpPr>
          <p:spPr bwMode="auto">
            <a:xfrm>
              <a:off x="7848600" y="4211638"/>
              <a:ext cx="152400" cy="4572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sp>
          <p:nvSpPr>
            <p:cNvPr id="15" name="Rectangle 14"/>
            <p:cNvSpPr>
              <a:spLocks noChangeArrowheads="1"/>
            </p:cNvSpPr>
            <p:nvPr/>
          </p:nvSpPr>
          <p:spPr bwMode="auto">
            <a:xfrm>
              <a:off x="8001000" y="4440238"/>
              <a:ext cx="152400" cy="2286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sp>
          <p:nvSpPr>
            <p:cNvPr id="16" name="Rectangle 15"/>
            <p:cNvSpPr>
              <a:spLocks noChangeArrowheads="1"/>
            </p:cNvSpPr>
            <p:nvPr/>
          </p:nvSpPr>
          <p:spPr bwMode="auto">
            <a:xfrm>
              <a:off x="7086600" y="4440238"/>
              <a:ext cx="152400" cy="2286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sp>
          <p:nvSpPr>
            <p:cNvPr id="17" name="Rectangle 16"/>
            <p:cNvSpPr>
              <a:spLocks noChangeArrowheads="1"/>
            </p:cNvSpPr>
            <p:nvPr/>
          </p:nvSpPr>
          <p:spPr bwMode="auto">
            <a:xfrm>
              <a:off x="8153400" y="4516438"/>
              <a:ext cx="152400" cy="152400"/>
            </a:xfrm>
            <a:prstGeom prst="rect">
              <a:avLst/>
            </a:prstGeom>
            <a:solidFill>
              <a:schemeClr val="accent1"/>
            </a:solidFill>
            <a:ln w="9525">
              <a:solidFill>
                <a:schemeClr val="tx1"/>
              </a:solidFill>
              <a:miter lim="800000"/>
              <a:headEnd/>
              <a:tailEnd/>
            </a:ln>
          </p:spPr>
          <p:txBody>
            <a:bodyPr wrap="none" anchor="ctr"/>
            <a:lstStyle/>
            <a:p>
              <a:endParaRPr lang="en-US">
                <a:latin typeface="Perpetua" pitchFamily="18" charset="0"/>
              </a:endParaRPr>
            </a:p>
          </p:txBody>
        </p:sp>
      </p:grpSp>
      <p:graphicFrame>
        <p:nvGraphicFramePr>
          <p:cNvPr id="1027" name="Object 2"/>
          <p:cNvGraphicFramePr>
            <a:graphicFrameLocks noChangeAspect="1"/>
          </p:cNvGraphicFramePr>
          <p:nvPr/>
        </p:nvGraphicFramePr>
        <p:xfrm>
          <a:off x="5143504" y="4714884"/>
          <a:ext cx="887413" cy="914400"/>
        </p:xfrm>
        <a:graphic>
          <a:graphicData uri="http://schemas.openxmlformats.org/presentationml/2006/ole">
            <mc:AlternateContent xmlns:mc="http://schemas.openxmlformats.org/markup-compatibility/2006">
              <mc:Choice xmlns:v="urn:schemas-microsoft-com:vml" Requires="v">
                <p:oleObj spid="_x0000_s1057" name="Equation" r:id="rId7" imgW="418918" imgH="431613" progId="">
                  <p:embed/>
                </p:oleObj>
              </mc:Choice>
              <mc:Fallback>
                <p:oleObj name="Equation" r:id="rId7" imgW="418918" imgH="431613"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4" y="4714884"/>
                        <a:ext cx="8874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85852" y="928670"/>
            <a:ext cx="5929354" cy="747730"/>
          </a:xfrm>
        </p:spPr>
        <p:txBody>
          <a:bodyPr/>
          <a:lstStyle/>
          <a:p>
            <a:pPr algn="ctr" eaLnBrk="1" hangingPunct="1"/>
            <a:r>
              <a:rPr lang="en-US" sz="3600" dirty="0" smtClean="0">
                <a:solidFill>
                  <a:srgbClr val="FF0000"/>
                </a:solidFill>
                <a:cs typeface="Arial" pitchFamily="34" charset="0"/>
              </a:rPr>
              <a:t>Statistical Data</a:t>
            </a:r>
          </a:p>
        </p:txBody>
      </p:sp>
      <p:sp>
        <p:nvSpPr>
          <p:cNvPr id="4" name="Content Placeholder 2"/>
          <p:cNvSpPr>
            <a:spLocks noGrp="1"/>
          </p:cNvSpPr>
          <p:nvPr>
            <p:ph sz="quarter" idx="1"/>
          </p:nvPr>
        </p:nvSpPr>
        <p:spPr>
          <a:xfrm>
            <a:off x="857224" y="1785926"/>
            <a:ext cx="7872442" cy="5072074"/>
          </a:xfrm>
        </p:spPr>
        <p:txBody>
          <a:bodyPr>
            <a:normAutofit fontScale="85000" lnSpcReduction="10000"/>
          </a:bodyPr>
          <a:lstStyle/>
          <a:p>
            <a:pPr marL="274320" indent="-274320" eaLnBrk="1" fontAlgn="auto" hangingPunct="1">
              <a:spcBef>
                <a:spcPts val="580"/>
              </a:spcBef>
              <a:spcAft>
                <a:spcPts val="0"/>
              </a:spcAft>
              <a:buFont typeface="Wingdings 2"/>
              <a:buChar char=""/>
              <a:defRPr/>
            </a:pPr>
            <a:r>
              <a:rPr lang="sk-SK" dirty="0" smtClean="0"/>
              <a:t>The collection of data that are relevant to the problem being studied is commonly the most difficult, expensive, and time-consuming part of the entire research project.</a:t>
            </a:r>
          </a:p>
          <a:p>
            <a:pPr marL="274320" indent="-274320" eaLnBrk="1" fontAlgn="auto" hangingPunct="1">
              <a:spcBef>
                <a:spcPts val="580"/>
              </a:spcBef>
              <a:spcAft>
                <a:spcPts val="0"/>
              </a:spcAft>
              <a:buFont typeface="Wingdings 2"/>
              <a:buChar char=""/>
              <a:defRPr/>
            </a:pPr>
            <a:r>
              <a:rPr lang="sk-SK" dirty="0" smtClean="0"/>
              <a:t>Statistical data are usually obtained by counting or measuring items.</a:t>
            </a:r>
          </a:p>
          <a:p>
            <a:pPr marL="548640" lvl="1" eaLnBrk="1" fontAlgn="auto" hangingPunct="1">
              <a:spcBef>
                <a:spcPts val="370"/>
              </a:spcBef>
              <a:spcAft>
                <a:spcPts val="0"/>
              </a:spcAft>
              <a:buFont typeface="Wingdings 2"/>
              <a:buChar char=""/>
              <a:defRPr/>
            </a:pPr>
            <a:r>
              <a:rPr lang="sk-SK" b="1" dirty="0" smtClean="0"/>
              <a:t>Primary data </a:t>
            </a:r>
            <a:r>
              <a:rPr lang="sk-SK" dirty="0" smtClean="0"/>
              <a:t>are collected specifically  for the analysis desired</a:t>
            </a:r>
          </a:p>
          <a:p>
            <a:pPr marL="548640" lvl="1" eaLnBrk="1" fontAlgn="auto" hangingPunct="1">
              <a:spcBef>
                <a:spcPts val="370"/>
              </a:spcBef>
              <a:spcAft>
                <a:spcPts val="0"/>
              </a:spcAft>
              <a:buFont typeface="Wingdings 2"/>
              <a:buChar char=""/>
              <a:defRPr/>
            </a:pPr>
            <a:r>
              <a:rPr lang="sk-SK" b="1" dirty="0" smtClean="0"/>
              <a:t>Secondary data </a:t>
            </a:r>
            <a:r>
              <a:rPr lang="sk-SK" dirty="0" smtClean="0"/>
              <a:t>have already been compiled and are available for statistical analysis</a:t>
            </a:r>
          </a:p>
          <a:p>
            <a:pPr marL="274320" indent="-274320" eaLnBrk="1" fontAlgn="auto" hangingPunct="1">
              <a:spcBef>
                <a:spcPts val="580"/>
              </a:spcBef>
              <a:spcAft>
                <a:spcPts val="0"/>
              </a:spcAft>
              <a:buFont typeface="Wingdings 2"/>
              <a:buChar char=""/>
              <a:defRPr/>
            </a:pPr>
            <a:r>
              <a:rPr lang="sk-SK" sz="2800" dirty="0" smtClean="0"/>
              <a:t>A </a:t>
            </a:r>
            <a:r>
              <a:rPr lang="sk-SK" sz="2800" b="1" dirty="0" smtClean="0"/>
              <a:t>variable</a:t>
            </a:r>
            <a:r>
              <a:rPr lang="sk-SK" sz="2800" dirty="0" smtClean="0"/>
              <a:t> is an item of interest that can take on many different numerical values.</a:t>
            </a:r>
          </a:p>
          <a:p>
            <a:pPr marL="274320" indent="-274320" eaLnBrk="1" fontAlgn="auto" hangingPunct="1">
              <a:spcBef>
                <a:spcPts val="580"/>
              </a:spcBef>
              <a:spcAft>
                <a:spcPts val="0"/>
              </a:spcAft>
              <a:buFont typeface="Wingdings 2"/>
              <a:buChar char=""/>
              <a:defRPr/>
            </a:pPr>
            <a:r>
              <a:rPr lang="sk-SK" sz="2800" dirty="0" smtClean="0"/>
              <a:t>A </a:t>
            </a:r>
            <a:r>
              <a:rPr lang="sk-SK" sz="2800" b="1" dirty="0" smtClean="0"/>
              <a:t>constant</a:t>
            </a:r>
            <a:r>
              <a:rPr lang="sk-SK" sz="2800" dirty="0" smtClean="0"/>
              <a:t> has a fixed numerical value.</a:t>
            </a:r>
            <a:endParaRPr lang="sk-SK" sz="2800" dirty="0"/>
          </a:p>
        </p:txBody>
      </p:sp>
    </p:spTree>
    <p:extLst>
      <p:ext uri="{BB962C8B-B14F-4D97-AF65-F5344CB8AC3E}">
        <p14:creationId xmlns:p14="http://schemas.microsoft.com/office/powerpoint/2010/main" val="4016068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017712"/>
            <a:ext cx="8097864" cy="4697435"/>
          </a:xfrm>
        </p:spPr>
        <p:txBody>
          <a:bodyPr/>
          <a:lstStyle/>
          <a:p>
            <a:r>
              <a:rPr lang="en-US" sz="2400" dirty="0" smtClean="0"/>
              <a:t>Data Gathering Methods</a:t>
            </a:r>
          </a:p>
          <a:p>
            <a:pPr lvl="1"/>
            <a:r>
              <a:rPr lang="en-US" sz="2400" dirty="0" smtClean="0"/>
              <a:t>Observation and Recording</a:t>
            </a:r>
          </a:p>
          <a:p>
            <a:pPr lvl="1"/>
            <a:r>
              <a:rPr lang="en-US" sz="2400" dirty="0" smtClean="0"/>
              <a:t>Experts Suggestion</a:t>
            </a:r>
          </a:p>
          <a:p>
            <a:pPr lvl="1"/>
            <a:r>
              <a:rPr lang="en-US" sz="2400" dirty="0" smtClean="0"/>
              <a:t>Feedback Mechanism</a:t>
            </a:r>
          </a:p>
          <a:p>
            <a:pPr lvl="1" algn="just">
              <a:buNone/>
            </a:pPr>
            <a:endParaRPr lang="en-US" sz="2400" dirty="0" smtClean="0"/>
          </a:p>
          <a:p>
            <a:pPr lvl="1" algn="just">
              <a:buNone/>
            </a:pPr>
            <a:r>
              <a:rPr lang="en-US" sz="2400" dirty="0" smtClean="0"/>
              <a:t>Data represents the traces of the real-world processes. </a:t>
            </a:r>
            <a:r>
              <a:rPr lang="en-US" sz="2400" dirty="0" smtClean="0">
                <a:solidFill>
                  <a:srgbClr val="FF0000"/>
                </a:solidFill>
              </a:rPr>
              <a:t>This represents data collection or sampling method.</a:t>
            </a:r>
          </a:p>
          <a:p>
            <a:pPr marL="457200" lvl="1" indent="0">
              <a:buNone/>
            </a:pPr>
            <a:r>
              <a:rPr lang="en-US" sz="2400" dirty="0" smtClean="0"/>
              <a:t>Observer information converted into data. Thus it is </a:t>
            </a:r>
            <a:r>
              <a:rPr lang="en-US" sz="2400" dirty="0" smtClean="0">
                <a:solidFill>
                  <a:srgbClr val="FF0000"/>
                </a:solidFill>
              </a:rPr>
              <a:t>subjective </a:t>
            </a:r>
            <a:r>
              <a:rPr lang="en-US" sz="2400" dirty="0" smtClean="0"/>
              <a:t>process, </a:t>
            </a:r>
            <a:r>
              <a:rPr lang="en-US" sz="2400" dirty="0" smtClean="0">
                <a:solidFill>
                  <a:srgbClr val="FF0000"/>
                </a:solidFill>
              </a:rPr>
              <a:t>not objective</a:t>
            </a:r>
            <a:r>
              <a:rPr lang="en-US" sz="2400" dirty="0" smtClean="0"/>
              <a:t>.</a:t>
            </a:r>
          </a:p>
          <a:p>
            <a:pPr marL="457200" lvl="1" indent="0">
              <a:buNone/>
            </a:pPr>
            <a:r>
              <a:rPr lang="en-US" sz="2400" dirty="0" smtClean="0">
                <a:solidFill>
                  <a:srgbClr val="FF0000"/>
                </a:solidFill>
              </a:rPr>
              <a:t>Uncertainty and Randomness</a:t>
            </a:r>
            <a:r>
              <a:rPr lang="en-US" sz="2400" dirty="0" smtClean="0"/>
              <a:t> associated with underlying data collection process itself.</a:t>
            </a:r>
          </a:p>
          <a:p>
            <a:pPr>
              <a:buNone/>
            </a:pPr>
            <a:endParaRPr lang="en-US" dirty="0"/>
          </a:p>
        </p:txBody>
      </p:sp>
      <p:sp>
        <p:nvSpPr>
          <p:cNvPr id="4" name="Rectangle 2"/>
          <p:cNvSpPr>
            <a:spLocks noGrp="1" noChangeArrowheads="1"/>
          </p:cNvSpPr>
          <p:nvPr>
            <p:ph type="title"/>
          </p:nvPr>
        </p:nvSpPr>
        <p:spPr>
          <a:xfrm>
            <a:off x="1285852" y="928670"/>
            <a:ext cx="5929354" cy="747730"/>
          </a:xfrm>
        </p:spPr>
        <p:txBody>
          <a:bodyPr/>
          <a:lstStyle/>
          <a:p>
            <a:pPr algn="ctr" eaLnBrk="1" hangingPunct="1"/>
            <a:r>
              <a:rPr lang="en-US" sz="3600" dirty="0" smtClean="0">
                <a:solidFill>
                  <a:srgbClr val="FF0000"/>
                </a:solidFill>
                <a:cs typeface="Arial" pitchFamily="34" charset="0"/>
              </a:rPr>
              <a:t>Data Generating Process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2000240"/>
            <a:ext cx="8458200" cy="4400560"/>
          </a:xfrm>
        </p:spPr>
        <p:txBody>
          <a:bodyPr/>
          <a:lstStyle/>
          <a:p>
            <a:pPr eaLnBrk="1" hangingPunct="1">
              <a:buFontTx/>
              <a:buNone/>
            </a:pPr>
            <a:r>
              <a:rPr lang="sk-SK" sz="2400" dirty="0" smtClean="0"/>
              <a:t>Most data can be put into the following categories:</a:t>
            </a:r>
            <a:endParaRPr lang="en-US" sz="2400" dirty="0" smtClean="0"/>
          </a:p>
          <a:p>
            <a:pPr eaLnBrk="1" hangingPunct="1">
              <a:buFontTx/>
              <a:buNone/>
            </a:pPr>
            <a:endParaRPr lang="en-US" sz="2400" dirty="0" smtClean="0"/>
          </a:p>
          <a:p>
            <a:pPr eaLnBrk="1" hangingPunct="1"/>
            <a:r>
              <a:rPr lang="en-US" sz="2400" b="1" dirty="0" smtClean="0"/>
              <a:t>Qualitative</a:t>
            </a:r>
            <a:r>
              <a:rPr lang="sk-SK" sz="2400" b="1" dirty="0" smtClean="0"/>
              <a:t> - </a:t>
            </a:r>
            <a:r>
              <a:rPr lang="en-US" sz="2400" dirty="0" smtClean="0"/>
              <a:t>data are measurements that </a:t>
            </a:r>
            <a:r>
              <a:rPr lang="en-US" sz="2400" smtClean="0"/>
              <a:t>each fall </a:t>
            </a:r>
            <a:r>
              <a:rPr lang="en-US" sz="2400" dirty="0" smtClean="0"/>
              <a:t>into one of several categories</a:t>
            </a:r>
            <a:r>
              <a:rPr lang="sk-SK" sz="2400" dirty="0" smtClean="0"/>
              <a:t>.</a:t>
            </a:r>
            <a:r>
              <a:rPr lang="en-US" sz="2400" dirty="0" smtClean="0"/>
              <a:t> (hair color, ethnic groups and other attributes of the population)</a:t>
            </a:r>
          </a:p>
          <a:p>
            <a:pPr eaLnBrk="1" hangingPunct="1"/>
            <a:r>
              <a:rPr lang="en-US" sz="2400" b="1" dirty="0" smtClean="0"/>
              <a:t>Quantitative</a:t>
            </a:r>
            <a:r>
              <a:rPr lang="en-US" sz="2400" dirty="0" smtClean="0"/>
              <a:t> </a:t>
            </a:r>
            <a:r>
              <a:rPr lang="sk-SK" sz="2400" dirty="0" smtClean="0"/>
              <a:t>- </a:t>
            </a:r>
            <a:r>
              <a:rPr lang="en-US" sz="2400" dirty="0" smtClean="0"/>
              <a:t>data are observations that are measured on a numerical scale (</a:t>
            </a:r>
            <a:r>
              <a:rPr lang="sk-SK" sz="2400" dirty="0" smtClean="0"/>
              <a:t>distance traveled to college, number of children in a family, etc.</a:t>
            </a:r>
            <a:r>
              <a:rPr lang="en-US" sz="2400" dirty="0" smtClean="0"/>
              <a:t>)</a:t>
            </a:r>
            <a:endParaRPr lang="sk-SK" sz="2400" dirty="0" smtClean="0"/>
          </a:p>
          <a:p>
            <a:pPr eaLnBrk="1" hangingPunct="1">
              <a:buNone/>
            </a:pP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14414" y="1000108"/>
            <a:ext cx="6000792" cy="666768"/>
          </a:xfrm>
        </p:spPr>
        <p:txBody>
          <a:bodyPr/>
          <a:lstStyle/>
          <a:p>
            <a:pPr algn="ctr" eaLnBrk="1" hangingPunct="1"/>
            <a:r>
              <a:rPr lang="en-US" sz="3600" dirty="0" smtClean="0">
                <a:solidFill>
                  <a:srgbClr val="FF0000"/>
                </a:solidFill>
                <a:cs typeface="Arial" pitchFamily="34" charset="0"/>
              </a:rPr>
              <a:t>Qualitative Data</a:t>
            </a:r>
          </a:p>
        </p:txBody>
      </p:sp>
      <p:sp>
        <p:nvSpPr>
          <p:cNvPr id="4" name="Content Placeholder 2"/>
          <p:cNvSpPr>
            <a:spLocks noGrp="1"/>
          </p:cNvSpPr>
          <p:nvPr>
            <p:ph sz="quarter" idx="1"/>
          </p:nvPr>
        </p:nvSpPr>
        <p:spPr>
          <a:xfrm>
            <a:off x="928662" y="2000240"/>
            <a:ext cx="8001056" cy="4643470"/>
          </a:xfrm>
        </p:spPr>
        <p:txBody>
          <a:bodyPr>
            <a:normAutofit fontScale="92500" lnSpcReduction="20000"/>
          </a:bodyPr>
          <a:lstStyle/>
          <a:p>
            <a:pPr marL="274320" indent="-274320" algn="just" eaLnBrk="1" fontAlgn="auto" hangingPunct="1">
              <a:spcBef>
                <a:spcPts val="580"/>
              </a:spcBef>
              <a:spcAft>
                <a:spcPts val="0"/>
              </a:spcAft>
              <a:buFontTx/>
              <a:buNone/>
              <a:defRPr/>
            </a:pPr>
            <a:r>
              <a:rPr lang="en-US" sz="2600" dirty="0" smtClean="0"/>
              <a:t>Qualitative data are generally described by words or</a:t>
            </a:r>
          </a:p>
          <a:p>
            <a:pPr marL="274320" indent="-274320" algn="just" eaLnBrk="1" fontAlgn="auto" hangingPunct="1">
              <a:spcBef>
                <a:spcPts val="580"/>
              </a:spcBef>
              <a:spcAft>
                <a:spcPts val="0"/>
              </a:spcAft>
              <a:buFontTx/>
              <a:buNone/>
              <a:defRPr/>
            </a:pPr>
            <a:r>
              <a:rPr lang="en-US" sz="2600" dirty="0" smtClean="0"/>
              <a:t> letters. They are not as widely used as quantitative data </a:t>
            </a:r>
          </a:p>
          <a:p>
            <a:pPr marL="274320" indent="-274320" algn="just" eaLnBrk="1" fontAlgn="auto" hangingPunct="1">
              <a:spcBef>
                <a:spcPts val="580"/>
              </a:spcBef>
              <a:spcAft>
                <a:spcPts val="0"/>
              </a:spcAft>
              <a:buFontTx/>
              <a:buNone/>
              <a:defRPr/>
            </a:pPr>
            <a:r>
              <a:rPr lang="en-US" sz="2600" dirty="0" smtClean="0"/>
              <a:t>because many numerical techniques do not apply to the </a:t>
            </a:r>
          </a:p>
          <a:p>
            <a:pPr marL="274320" indent="-274320" algn="just" eaLnBrk="1" fontAlgn="auto" hangingPunct="1">
              <a:spcBef>
                <a:spcPts val="580"/>
              </a:spcBef>
              <a:spcAft>
                <a:spcPts val="0"/>
              </a:spcAft>
              <a:buFontTx/>
              <a:buNone/>
              <a:defRPr/>
            </a:pPr>
            <a:r>
              <a:rPr lang="en-US" sz="2600" dirty="0" smtClean="0"/>
              <a:t>qualitative data. For example, it does not make sense to</a:t>
            </a:r>
          </a:p>
          <a:p>
            <a:pPr marL="274320" indent="-274320" algn="just" eaLnBrk="1" fontAlgn="auto" hangingPunct="1">
              <a:spcBef>
                <a:spcPts val="580"/>
              </a:spcBef>
              <a:spcAft>
                <a:spcPts val="0"/>
              </a:spcAft>
              <a:buFontTx/>
              <a:buNone/>
              <a:defRPr/>
            </a:pPr>
            <a:r>
              <a:rPr lang="en-US" sz="2600" dirty="0" smtClean="0"/>
              <a:t>find an average hair color or blood type.</a:t>
            </a:r>
          </a:p>
          <a:p>
            <a:pPr marL="274320" indent="-274320" eaLnBrk="1" fontAlgn="auto" hangingPunct="1">
              <a:spcBef>
                <a:spcPts val="580"/>
              </a:spcBef>
              <a:spcAft>
                <a:spcPts val="0"/>
              </a:spcAft>
              <a:buFontTx/>
              <a:buNone/>
              <a:defRPr/>
            </a:pPr>
            <a:endParaRPr lang="en-US" sz="2600" dirty="0" smtClean="0"/>
          </a:p>
          <a:p>
            <a:pPr marL="274320" indent="-274320" eaLnBrk="1" fontAlgn="auto" hangingPunct="1">
              <a:spcBef>
                <a:spcPts val="580"/>
              </a:spcBef>
              <a:spcAft>
                <a:spcPts val="0"/>
              </a:spcAft>
              <a:buFontTx/>
              <a:buNone/>
              <a:defRPr/>
            </a:pPr>
            <a:r>
              <a:rPr lang="en-US" sz="2600" dirty="0" smtClean="0"/>
              <a:t>Qualitative data can be separated into two subgroups: </a:t>
            </a:r>
          </a:p>
          <a:p>
            <a:pPr marL="274320" indent="-274320" eaLnBrk="1" fontAlgn="auto" hangingPunct="1">
              <a:spcBef>
                <a:spcPts val="580"/>
              </a:spcBef>
              <a:spcAft>
                <a:spcPts val="0"/>
              </a:spcAft>
              <a:buFont typeface="Wingdings 2"/>
              <a:buChar char=""/>
              <a:defRPr/>
            </a:pPr>
            <a:r>
              <a:rPr lang="en-US" sz="2600" b="1" dirty="0" err="1" smtClean="0"/>
              <a:t>dichotomic</a:t>
            </a:r>
            <a:r>
              <a:rPr lang="en-US" sz="2600" dirty="0" smtClean="0"/>
              <a:t> (if it takes the form of a word with two options (gender - male or female)</a:t>
            </a:r>
          </a:p>
          <a:p>
            <a:pPr marL="274320" indent="-274320" eaLnBrk="1" fontAlgn="auto" hangingPunct="1">
              <a:spcBef>
                <a:spcPts val="580"/>
              </a:spcBef>
              <a:spcAft>
                <a:spcPts val="0"/>
              </a:spcAft>
              <a:buFont typeface="Wingdings 2"/>
              <a:buChar char=""/>
              <a:defRPr/>
            </a:pPr>
            <a:r>
              <a:rPr lang="en-US" sz="2600" b="1" dirty="0" smtClean="0"/>
              <a:t>polynomic</a:t>
            </a:r>
            <a:r>
              <a:rPr lang="en-US" sz="2600" dirty="0" smtClean="0"/>
              <a:t> (if it takes the form of a word with more than two options (education - primary school, secondary school and university).</a:t>
            </a:r>
          </a:p>
          <a:p>
            <a:pPr marL="274320" indent="-274320" eaLnBrk="1" fontAlgn="auto" hangingPunct="1">
              <a:spcBef>
                <a:spcPts val="580"/>
              </a:spcBef>
              <a:spcAft>
                <a:spcPts val="0"/>
              </a:spcAft>
              <a:buFont typeface="Wingdings 2"/>
              <a:buChar char=""/>
              <a:defRPr/>
            </a:pPr>
            <a:endParaRPr lang="sk-SK" dirty="0"/>
          </a:p>
        </p:txBody>
      </p:sp>
    </p:spTree>
    <p:extLst>
      <p:ext uri="{BB962C8B-B14F-4D97-AF65-F5344CB8AC3E}">
        <p14:creationId xmlns:p14="http://schemas.microsoft.com/office/powerpoint/2010/main" val="2031379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82439"/>
          </a:xfrm>
        </p:spPr>
        <p:txBody>
          <a:bodyPr/>
          <a:lstStyle/>
          <a:p>
            <a:r>
              <a:rPr lang="en-IN" dirty="0" smtClean="0"/>
              <a:t>Refreshing..</a:t>
            </a:r>
            <a:endParaRPr lang="en-IN" dirty="0"/>
          </a:p>
        </p:txBody>
      </p:sp>
      <p:sp>
        <p:nvSpPr>
          <p:cNvPr id="3" name="Content Placeholder 2"/>
          <p:cNvSpPr>
            <a:spLocks noGrp="1"/>
          </p:cNvSpPr>
          <p:nvPr>
            <p:ph idx="1"/>
          </p:nvPr>
        </p:nvSpPr>
        <p:spPr/>
        <p:txBody>
          <a:bodyPr/>
          <a:lstStyle/>
          <a:p>
            <a:r>
              <a:rPr lang="en-IN" dirty="0" smtClean="0"/>
              <a:t>What is Big data and data Science?</a:t>
            </a:r>
          </a:p>
          <a:p>
            <a:r>
              <a:rPr lang="en-IN" dirty="0" smtClean="0"/>
              <a:t>Why DS  now?</a:t>
            </a:r>
          </a:p>
          <a:p>
            <a:r>
              <a:rPr lang="en-IN" dirty="0" smtClean="0"/>
              <a:t>Data Science is a combination of…..</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3965399"/>
            <a:ext cx="2664296" cy="2415929"/>
          </a:xfrm>
          <a:prstGeom prst="rect">
            <a:avLst/>
          </a:prstGeom>
        </p:spPr>
      </p:pic>
    </p:spTree>
    <p:extLst>
      <p:ext uri="{BB962C8B-B14F-4D97-AF65-F5344CB8AC3E}">
        <p14:creationId xmlns:p14="http://schemas.microsoft.com/office/powerpoint/2010/main" val="561138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976" y="1000108"/>
            <a:ext cx="5857916" cy="609566"/>
          </a:xfrm>
        </p:spPr>
        <p:txBody>
          <a:bodyPr/>
          <a:lstStyle/>
          <a:p>
            <a:pPr algn="ctr" eaLnBrk="1" hangingPunct="1"/>
            <a:r>
              <a:rPr lang="en-US" sz="3600" dirty="0" smtClean="0">
                <a:solidFill>
                  <a:srgbClr val="FF0000"/>
                </a:solidFill>
                <a:cs typeface="Arial" pitchFamily="34" charset="0"/>
              </a:rPr>
              <a:t>Quantitative Data</a:t>
            </a:r>
          </a:p>
        </p:txBody>
      </p:sp>
      <p:sp>
        <p:nvSpPr>
          <p:cNvPr id="5" name="Rectangle 4"/>
          <p:cNvSpPr/>
          <p:nvPr/>
        </p:nvSpPr>
        <p:spPr>
          <a:xfrm>
            <a:off x="857224" y="1857364"/>
            <a:ext cx="7786742" cy="3785652"/>
          </a:xfrm>
          <a:prstGeom prst="rect">
            <a:avLst/>
          </a:prstGeom>
        </p:spPr>
        <p:txBody>
          <a:bodyPr wrap="square">
            <a:spAutoFit/>
          </a:bodyPr>
          <a:lstStyle/>
          <a:p>
            <a:pPr eaLnBrk="1" hangingPunct="1">
              <a:buFontTx/>
              <a:buNone/>
            </a:pPr>
            <a:r>
              <a:rPr lang="en-US" sz="2400" dirty="0" smtClean="0"/>
              <a:t>Quantitative data are always numbers and are the</a:t>
            </a:r>
          </a:p>
          <a:p>
            <a:pPr eaLnBrk="1" hangingPunct="1">
              <a:buFontTx/>
              <a:buNone/>
            </a:pPr>
            <a:r>
              <a:rPr lang="en-US" sz="2400" b="1" dirty="0" smtClean="0"/>
              <a:t>result of counting or measuring</a:t>
            </a:r>
            <a:r>
              <a:rPr lang="en-US" sz="2400" dirty="0" smtClean="0"/>
              <a:t> attributes of a population.</a:t>
            </a:r>
          </a:p>
          <a:p>
            <a:pPr eaLnBrk="1" hangingPunct="1">
              <a:buFontTx/>
              <a:buNone/>
            </a:pPr>
            <a:r>
              <a:rPr lang="en-US" sz="2400" dirty="0" smtClean="0"/>
              <a:t>Quantitative data can be separated into two </a:t>
            </a:r>
          </a:p>
          <a:p>
            <a:pPr eaLnBrk="1" hangingPunct="1">
              <a:buFontTx/>
              <a:buNone/>
            </a:pPr>
            <a:r>
              <a:rPr lang="en-US" sz="2400" dirty="0" smtClean="0"/>
              <a:t>subgroups: </a:t>
            </a:r>
          </a:p>
          <a:p>
            <a:pPr eaLnBrk="1" hangingPunct="1"/>
            <a:r>
              <a:rPr lang="en-US" sz="2400" b="1" dirty="0" smtClean="0"/>
              <a:t>discrete</a:t>
            </a:r>
            <a:r>
              <a:rPr lang="en-US" sz="2400" dirty="0" smtClean="0"/>
              <a:t> (if it is the result of </a:t>
            </a:r>
            <a:r>
              <a:rPr lang="en-US" sz="2400" i="1" dirty="0" smtClean="0"/>
              <a:t>counting</a:t>
            </a:r>
            <a:r>
              <a:rPr lang="en-US" sz="2400" dirty="0" smtClean="0"/>
              <a:t> (the number of students of a given ethnic group in a class, the number of books on a shelf, ...)</a:t>
            </a:r>
          </a:p>
          <a:p>
            <a:pPr eaLnBrk="1" hangingPunct="1"/>
            <a:r>
              <a:rPr lang="en-US" sz="2400" b="1" dirty="0" smtClean="0"/>
              <a:t>continuous</a:t>
            </a:r>
            <a:r>
              <a:rPr lang="en-US" sz="2400" dirty="0" smtClean="0"/>
              <a:t> (if it is the result of </a:t>
            </a:r>
            <a:r>
              <a:rPr lang="en-US" sz="2400" i="1" dirty="0" smtClean="0"/>
              <a:t>measuring</a:t>
            </a:r>
            <a:r>
              <a:rPr lang="en-US" sz="2400" dirty="0" smtClean="0"/>
              <a:t> (distance traveled, weight of luggage, …)</a:t>
            </a:r>
            <a:endParaRPr lang="sk-SK" sz="2400" dirty="0" smtClean="0"/>
          </a:p>
        </p:txBody>
      </p:sp>
    </p:spTree>
    <p:extLst>
      <p:ext uri="{BB962C8B-B14F-4D97-AF65-F5344CB8AC3E}">
        <p14:creationId xmlns:p14="http://schemas.microsoft.com/office/powerpoint/2010/main" val="389072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00166" y="1000108"/>
            <a:ext cx="5929354" cy="1143008"/>
          </a:xfrm>
        </p:spPr>
        <p:txBody>
          <a:bodyPr/>
          <a:lstStyle/>
          <a:p>
            <a:pPr algn="ctr" eaLnBrk="1" hangingPunct="1"/>
            <a:r>
              <a:rPr lang="en-US" sz="3600" dirty="0" smtClean="0">
                <a:solidFill>
                  <a:srgbClr val="FF0000"/>
                </a:solidFill>
                <a:cs typeface="Arial" pitchFamily="34" charset="0"/>
              </a:rPr>
              <a:t/>
            </a:r>
            <a:br>
              <a:rPr lang="en-US" sz="3600" dirty="0" smtClean="0">
                <a:solidFill>
                  <a:srgbClr val="FF0000"/>
                </a:solidFill>
                <a:cs typeface="Arial" pitchFamily="34" charset="0"/>
              </a:rPr>
            </a:br>
            <a:r>
              <a:rPr lang="en-US" sz="3600" dirty="0" smtClean="0">
                <a:solidFill>
                  <a:srgbClr val="FF0000"/>
                </a:solidFill>
                <a:cs typeface="Arial" pitchFamily="34" charset="0"/>
              </a:rPr>
              <a:t/>
            </a:r>
            <a:br>
              <a:rPr lang="en-US" sz="3600" dirty="0" smtClean="0">
                <a:solidFill>
                  <a:srgbClr val="FF0000"/>
                </a:solidFill>
                <a:cs typeface="Arial" pitchFamily="34" charset="0"/>
              </a:rPr>
            </a:br>
            <a:r>
              <a:rPr lang="en-US" sz="3600" dirty="0" smtClean="0">
                <a:solidFill>
                  <a:srgbClr val="FF0000"/>
                </a:solidFill>
                <a:cs typeface="Arial" pitchFamily="34" charset="0"/>
              </a:rPr>
              <a:t/>
            </a:r>
            <a:br>
              <a:rPr lang="en-US" sz="3600" dirty="0" smtClean="0">
                <a:solidFill>
                  <a:srgbClr val="FF0000"/>
                </a:solidFill>
                <a:cs typeface="Arial" pitchFamily="34" charset="0"/>
              </a:rPr>
            </a:br>
            <a:r>
              <a:rPr lang="en-US" sz="3600" dirty="0" smtClean="0">
                <a:solidFill>
                  <a:srgbClr val="FF0000"/>
                </a:solidFill>
                <a:cs typeface="Arial" pitchFamily="34" charset="0"/>
              </a:rPr>
              <a:t/>
            </a:r>
            <a:br>
              <a:rPr lang="en-US" sz="3600" dirty="0" smtClean="0">
                <a:solidFill>
                  <a:srgbClr val="FF0000"/>
                </a:solidFill>
                <a:cs typeface="Arial" pitchFamily="34" charset="0"/>
              </a:rPr>
            </a:br>
            <a:r>
              <a:rPr lang="en-US" sz="3600" dirty="0" smtClean="0">
                <a:solidFill>
                  <a:srgbClr val="FF0000"/>
                </a:solidFill>
                <a:cs typeface="Arial" pitchFamily="34" charset="0"/>
              </a:rPr>
              <a:t/>
            </a:r>
            <a:br>
              <a:rPr lang="en-US" sz="3600" dirty="0" smtClean="0">
                <a:solidFill>
                  <a:srgbClr val="FF0000"/>
                </a:solidFill>
                <a:cs typeface="Arial" pitchFamily="34" charset="0"/>
              </a:rPr>
            </a:br>
            <a:r>
              <a:rPr lang="en-US" sz="3600" dirty="0" smtClean="0">
                <a:solidFill>
                  <a:srgbClr val="FF0000"/>
                </a:solidFill>
                <a:cs typeface="Arial" pitchFamily="34" charset="0"/>
              </a:rPr>
              <a:t>Types of Variables</a:t>
            </a:r>
            <a:r>
              <a:rPr lang="en-US" dirty="0" smtClean="0"/>
              <a:t/>
            </a:r>
            <a:br>
              <a:rPr lang="en-US" dirty="0" smtClean="0"/>
            </a:br>
            <a:endParaRPr lang="en-US" sz="2800" dirty="0" smtClean="0"/>
          </a:p>
        </p:txBody>
      </p:sp>
      <p:grpSp>
        <p:nvGrpSpPr>
          <p:cNvPr id="5" name="Group 4"/>
          <p:cNvGrpSpPr/>
          <p:nvPr/>
        </p:nvGrpSpPr>
        <p:grpSpPr>
          <a:xfrm>
            <a:off x="571472" y="2000240"/>
            <a:ext cx="8215370" cy="4165610"/>
            <a:chOff x="0" y="1341438"/>
            <a:chExt cx="9144000" cy="4824412"/>
          </a:xfrm>
        </p:grpSpPr>
        <p:sp>
          <p:nvSpPr>
            <p:cNvPr id="6" name="Rounded Rectangle 5"/>
            <p:cNvSpPr/>
            <p:nvPr/>
          </p:nvSpPr>
          <p:spPr>
            <a:xfrm>
              <a:off x="0"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Dichotomic</a:t>
              </a:r>
            </a:p>
          </p:txBody>
        </p:sp>
        <p:sp>
          <p:nvSpPr>
            <p:cNvPr id="7" name="Rounded Rectangle 6"/>
            <p:cNvSpPr/>
            <p:nvPr/>
          </p:nvSpPr>
          <p:spPr>
            <a:xfrm>
              <a:off x="0" y="5229225"/>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Gender, marital status</a:t>
              </a:r>
            </a:p>
          </p:txBody>
        </p:sp>
        <p:sp>
          <p:nvSpPr>
            <p:cNvPr id="8" name="Rounded Rectangle 7"/>
            <p:cNvSpPr/>
            <p:nvPr/>
          </p:nvSpPr>
          <p:spPr>
            <a:xfrm>
              <a:off x="3492500" y="1341438"/>
              <a:ext cx="2087563" cy="935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Variables</a:t>
              </a:r>
            </a:p>
          </p:txBody>
        </p:sp>
        <p:sp>
          <p:nvSpPr>
            <p:cNvPr id="9" name="Rounded Rectangle 8"/>
            <p:cNvSpPr/>
            <p:nvPr/>
          </p:nvSpPr>
          <p:spPr>
            <a:xfrm>
              <a:off x="529272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Quantitative</a:t>
              </a:r>
            </a:p>
          </p:txBody>
        </p:sp>
        <p:sp>
          <p:nvSpPr>
            <p:cNvPr id="10" name="Rounded Rectangle 9"/>
            <p:cNvSpPr/>
            <p:nvPr/>
          </p:nvSpPr>
          <p:spPr>
            <a:xfrm>
              <a:off x="169227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Qualitativ</a:t>
              </a:r>
              <a:r>
                <a:rPr lang="sk-SK" dirty="0"/>
                <a:t>e</a:t>
              </a:r>
            </a:p>
          </p:txBody>
        </p:sp>
        <p:sp>
          <p:nvSpPr>
            <p:cNvPr id="11" name="Rounded Rectangle 10"/>
            <p:cNvSpPr/>
            <p:nvPr/>
          </p:nvSpPr>
          <p:spPr>
            <a:xfrm>
              <a:off x="2339975"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Polynomic</a:t>
              </a:r>
            </a:p>
          </p:txBody>
        </p:sp>
        <p:sp>
          <p:nvSpPr>
            <p:cNvPr id="12" name="Rounded Rectangle 11"/>
            <p:cNvSpPr/>
            <p:nvPr/>
          </p:nvSpPr>
          <p:spPr>
            <a:xfrm>
              <a:off x="4643438"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Discrete</a:t>
              </a:r>
            </a:p>
          </p:txBody>
        </p:sp>
        <p:sp>
          <p:nvSpPr>
            <p:cNvPr id="13" name="Rounded Rectangle 12"/>
            <p:cNvSpPr/>
            <p:nvPr/>
          </p:nvSpPr>
          <p:spPr>
            <a:xfrm>
              <a:off x="6983413"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Continuous</a:t>
              </a:r>
            </a:p>
          </p:txBody>
        </p:sp>
        <p:sp>
          <p:nvSpPr>
            <p:cNvPr id="14" name="Rounded Rectangle 13"/>
            <p:cNvSpPr/>
            <p:nvPr/>
          </p:nvSpPr>
          <p:spPr>
            <a:xfrm>
              <a:off x="2339975" y="5229225"/>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Brand of Pc, hair color</a:t>
              </a:r>
            </a:p>
          </p:txBody>
        </p:sp>
        <p:sp>
          <p:nvSpPr>
            <p:cNvPr id="15" name="Rounded Rectangle 14"/>
            <p:cNvSpPr/>
            <p:nvPr/>
          </p:nvSpPr>
          <p:spPr>
            <a:xfrm>
              <a:off x="4643438" y="5229225"/>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Children in family, Strokes on a golf hole</a:t>
              </a:r>
            </a:p>
          </p:txBody>
        </p:sp>
        <p:sp>
          <p:nvSpPr>
            <p:cNvPr id="16" name="Rounded Rectangle 15"/>
            <p:cNvSpPr/>
            <p:nvPr/>
          </p:nvSpPr>
          <p:spPr>
            <a:xfrm>
              <a:off x="6983413" y="5229225"/>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solidFill>
                    <a:schemeClr val="tx1"/>
                  </a:solidFill>
                </a:rPr>
                <a:t>Amount of income tax paid, weight of a student</a:t>
              </a:r>
            </a:p>
          </p:txBody>
        </p:sp>
        <p:cxnSp>
          <p:nvCxnSpPr>
            <p:cNvPr id="17" name="Straight Connector 16"/>
            <p:cNvCxnSpPr>
              <a:stCxn id="8" idx="2"/>
              <a:endCxn id="10" idx="0"/>
            </p:cNvCxnSpPr>
            <p:nvPr/>
          </p:nvCxnSpPr>
          <p:spPr>
            <a:xfrm flipH="1">
              <a:off x="2771775" y="2276475"/>
              <a:ext cx="1763713"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9" idx="0"/>
            </p:cNvCxnSpPr>
            <p:nvPr/>
          </p:nvCxnSpPr>
          <p:spPr>
            <a:xfrm>
              <a:off x="4535488" y="2276475"/>
              <a:ext cx="1836737"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2"/>
              <a:endCxn id="11" idx="0"/>
            </p:cNvCxnSpPr>
            <p:nvPr/>
          </p:nvCxnSpPr>
          <p:spPr>
            <a:xfrm>
              <a:off x="2771775" y="3500438"/>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6" idx="0"/>
            </p:cNvCxnSpPr>
            <p:nvPr/>
          </p:nvCxnSpPr>
          <p:spPr>
            <a:xfrm flipH="1">
              <a:off x="1079500" y="3500438"/>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2"/>
              <a:endCxn id="12" idx="0"/>
            </p:cNvCxnSpPr>
            <p:nvPr/>
          </p:nvCxnSpPr>
          <p:spPr>
            <a:xfrm flipH="1">
              <a:off x="5724525" y="3500438"/>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13" idx="0"/>
            </p:cNvCxnSpPr>
            <p:nvPr/>
          </p:nvCxnSpPr>
          <p:spPr>
            <a:xfrm>
              <a:off x="6372225" y="3500438"/>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0"/>
            </p:cNvCxnSpPr>
            <p:nvPr/>
          </p:nvCxnSpPr>
          <p:spPr>
            <a:xfrm>
              <a:off x="1079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4" idx="0"/>
            </p:cNvCxnSpPr>
            <p:nvPr/>
          </p:nvCxnSpPr>
          <p:spPr>
            <a:xfrm>
              <a:off x="341947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5" idx="0"/>
            </p:cNvCxnSpPr>
            <p:nvPr/>
          </p:nvCxnSpPr>
          <p:spPr>
            <a:xfrm>
              <a:off x="572452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6" idx="0"/>
            </p:cNvCxnSpPr>
            <p:nvPr/>
          </p:nvCxnSpPr>
          <p:spPr>
            <a:xfrm>
              <a:off x="8064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568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14414" y="928670"/>
            <a:ext cx="6929486" cy="1023958"/>
          </a:xfrm>
        </p:spPr>
        <p:txBody>
          <a:bodyPr/>
          <a:lstStyle/>
          <a:p>
            <a:pPr algn="ctr" eaLnBrk="1" hangingPunct="1"/>
            <a:r>
              <a:rPr lang="en-US" sz="3600" dirty="0" smtClean="0">
                <a:solidFill>
                  <a:srgbClr val="FF0000"/>
                </a:solidFill>
                <a:cs typeface="Arial" pitchFamily="34" charset="0"/>
              </a:rPr>
              <a:t>Numerical Scale of Measurement</a:t>
            </a:r>
            <a:r>
              <a:rPr lang="en-US" dirty="0" smtClean="0"/>
              <a:t/>
            </a:r>
            <a:br>
              <a:rPr lang="en-US" dirty="0" smtClean="0"/>
            </a:br>
            <a:endParaRPr lang="en-US" sz="3000" dirty="0" smtClean="0"/>
          </a:p>
        </p:txBody>
      </p:sp>
      <p:sp>
        <p:nvSpPr>
          <p:cNvPr id="4" name="Rectangle 3"/>
          <p:cNvSpPr/>
          <p:nvPr/>
        </p:nvSpPr>
        <p:spPr>
          <a:xfrm>
            <a:off x="500034" y="1928802"/>
            <a:ext cx="8501122" cy="4832092"/>
          </a:xfrm>
          <a:prstGeom prst="rect">
            <a:avLst/>
          </a:prstGeom>
        </p:spPr>
        <p:txBody>
          <a:bodyPr wrap="square">
            <a:spAutoFit/>
          </a:bodyPr>
          <a:lstStyle/>
          <a:p>
            <a:pPr eaLnBrk="1" hangingPunct="1"/>
            <a:r>
              <a:rPr lang="sk-SK" sz="2200" b="1" dirty="0" smtClean="0"/>
              <a:t>Nominal</a:t>
            </a:r>
            <a:r>
              <a:rPr lang="sk-SK" sz="2200" dirty="0" smtClean="0"/>
              <a:t> – consist of categories in each of which the number of respective observations is recorded. The categories are in no logical order and  have no particular relationship. The categories are said to be </a:t>
            </a:r>
            <a:r>
              <a:rPr lang="sk-SK" sz="2200" b="1" i="1" dirty="0" smtClean="0"/>
              <a:t>mutually exclusive </a:t>
            </a:r>
            <a:r>
              <a:rPr lang="sk-SK" sz="2200" dirty="0" smtClean="0"/>
              <a:t>since an individual, object, or measurement can be included in only one  of them. </a:t>
            </a:r>
          </a:p>
          <a:p>
            <a:pPr eaLnBrk="1" hangingPunct="1"/>
            <a:r>
              <a:rPr lang="sk-SK" sz="2200" b="1" dirty="0" smtClean="0"/>
              <a:t>Ordinal </a:t>
            </a:r>
            <a:r>
              <a:rPr lang="sk-SK" sz="2200" dirty="0" smtClean="0"/>
              <a:t>– contain more information. Consists of distinct categories in which order is implied. Values in one category are larger or smaller than values in other categories (e.g. rating-excelent, good, fair, poor)</a:t>
            </a:r>
          </a:p>
          <a:p>
            <a:pPr eaLnBrk="1" hangingPunct="1"/>
            <a:r>
              <a:rPr lang="sk-SK" sz="2200" b="1" dirty="0" smtClean="0"/>
              <a:t>Interval</a:t>
            </a:r>
            <a:r>
              <a:rPr lang="sk-SK" sz="2200" dirty="0" smtClean="0"/>
              <a:t> – is a set of numerical measurements in which the distance between numbers is of a known, sonstant size.</a:t>
            </a:r>
          </a:p>
          <a:p>
            <a:pPr eaLnBrk="1" hangingPunct="1"/>
            <a:r>
              <a:rPr lang="sk-SK" sz="2200" b="1" dirty="0" smtClean="0"/>
              <a:t>Ratio</a:t>
            </a:r>
            <a:r>
              <a:rPr lang="sk-SK" sz="2200" dirty="0" smtClean="0"/>
              <a:t> – consists of numerical measurements where the distance between numbers is of a known, constant size, in addition, there is a nonarbitrary zero point.</a:t>
            </a:r>
          </a:p>
        </p:txBody>
      </p:sp>
    </p:spTree>
    <p:extLst>
      <p:ext uri="{BB962C8B-B14F-4D97-AF65-F5344CB8AC3E}">
        <p14:creationId xmlns:p14="http://schemas.microsoft.com/office/powerpoint/2010/main" val="65176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10431"/>
          </a:xfrm>
        </p:spPr>
        <p:txBody>
          <a:bodyPr/>
          <a:lstStyle/>
          <a:p>
            <a:r>
              <a:rPr lang="en-IN" sz="3600" dirty="0" smtClean="0"/>
              <a:t>Population and samples of Big Data</a:t>
            </a:r>
            <a:endParaRPr lang="en-IN" sz="3600" dirty="0"/>
          </a:p>
        </p:txBody>
      </p:sp>
      <p:sp>
        <p:nvSpPr>
          <p:cNvPr id="3" name="Content Placeholder 2"/>
          <p:cNvSpPr>
            <a:spLocks noGrp="1"/>
          </p:cNvSpPr>
          <p:nvPr>
            <p:ph idx="1"/>
          </p:nvPr>
        </p:nvSpPr>
        <p:spPr>
          <a:xfrm>
            <a:off x="467544" y="1988840"/>
            <a:ext cx="8487544" cy="4579639"/>
          </a:xfrm>
        </p:spPr>
        <p:txBody>
          <a:bodyPr/>
          <a:lstStyle/>
          <a:p>
            <a:r>
              <a:rPr lang="en-IN" sz="2800" dirty="0" smtClean="0"/>
              <a:t>Sampling solves some engineering challenges.</a:t>
            </a:r>
          </a:p>
          <a:p>
            <a:r>
              <a:rPr lang="en-IN" sz="2800" dirty="0" smtClean="0"/>
              <a:t>Bias : </a:t>
            </a:r>
            <a:r>
              <a:rPr lang="en-IN" sz="2800" dirty="0"/>
              <a:t>Uncertainty in sampling: sample distribution. </a:t>
            </a:r>
            <a:endParaRPr lang="en-IN" sz="2800" dirty="0" smtClean="0"/>
          </a:p>
          <a:p>
            <a:r>
              <a:rPr lang="en-IN" sz="2800" dirty="0" smtClean="0"/>
              <a:t>Simplifying assumptions</a:t>
            </a:r>
          </a:p>
          <a:p>
            <a:r>
              <a:rPr lang="en-IN" sz="2800" dirty="0" smtClean="0"/>
              <a:t>Big is when we cannot fit it on one machine</a:t>
            </a:r>
          </a:p>
          <a:p>
            <a:r>
              <a:rPr lang="en-IN" sz="2800" dirty="0" smtClean="0"/>
              <a:t>Big Data is a cultural phenomenon</a:t>
            </a:r>
          </a:p>
          <a:p>
            <a:r>
              <a:rPr lang="en-IN" sz="2800" dirty="0" smtClean="0"/>
              <a:t>4 v`s. Volume, variety, velocity and value.</a:t>
            </a:r>
          </a:p>
        </p:txBody>
      </p:sp>
    </p:spTree>
    <p:extLst>
      <p:ext uri="{BB962C8B-B14F-4D97-AF65-F5344CB8AC3E}">
        <p14:creationId xmlns:p14="http://schemas.microsoft.com/office/powerpoint/2010/main" val="347734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126455"/>
          </a:xfrm>
        </p:spPr>
        <p:txBody>
          <a:bodyPr/>
          <a:lstStyle/>
          <a:p>
            <a:r>
              <a:rPr lang="en-US" b="1" dirty="0"/>
              <a:t>Exploratory Data Analysis </a:t>
            </a:r>
            <a:endParaRPr lang="en-IN" dirty="0"/>
          </a:p>
        </p:txBody>
      </p:sp>
      <p:sp>
        <p:nvSpPr>
          <p:cNvPr id="3" name="Content Placeholder 2"/>
          <p:cNvSpPr>
            <a:spLocks noGrp="1"/>
          </p:cNvSpPr>
          <p:nvPr>
            <p:ph idx="1"/>
          </p:nvPr>
        </p:nvSpPr>
        <p:spPr>
          <a:xfrm>
            <a:off x="611560" y="2017712"/>
            <a:ext cx="8343528" cy="4435623"/>
          </a:xfrm>
        </p:spPr>
        <p:txBody>
          <a:bodyPr/>
          <a:lstStyle/>
          <a:p>
            <a:r>
              <a:rPr lang="en-US" sz="1600" dirty="0" smtClean="0"/>
              <a:t>is </a:t>
            </a:r>
            <a:r>
              <a:rPr lang="en-US" sz="1600" dirty="0"/>
              <a:t>the first step in your data analysis process developed by “</a:t>
            </a:r>
            <a:r>
              <a:rPr lang="en-US" sz="1600" b="1" dirty="0"/>
              <a:t>John Tukey</a:t>
            </a:r>
            <a:r>
              <a:rPr lang="en-US" sz="1600" dirty="0"/>
              <a:t>” in the 1970s. </a:t>
            </a:r>
            <a:endParaRPr lang="en-US" sz="1600" dirty="0" smtClean="0"/>
          </a:p>
          <a:p>
            <a:r>
              <a:rPr lang="en-US" sz="1600" dirty="0" smtClean="0"/>
              <a:t>is </a:t>
            </a:r>
            <a:r>
              <a:rPr lang="en-US" sz="1600" dirty="0"/>
              <a:t>an approach to </a:t>
            </a:r>
            <a:r>
              <a:rPr lang="en-US" sz="1600" dirty="0">
                <a:solidFill>
                  <a:schemeClr val="accent4"/>
                </a:solidFill>
                <a:hlinkClick r:id="rId2"/>
              </a:rPr>
              <a:t>analyzing data sets</a:t>
            </a:r>
            <a:r>
              <a:rPr lang="en-US" sz="1600" dirty="0"/>
              <a:t> to summarize their main characteristics, often with visual methods</a:t>
            </a:r>
            <a:r>
              <a:rPr lang="en-US" sz="1600" dirty="0" smtClean="0"/>
              <a:t>.</a:t>
            </a:r>
          </a:p>
          <a:p>
            <a:r>
              <a:rPr lang="en-US" sz="1600" b="1" dirty="0" smtClean="0"/>
              <a:t>Ex:</a:t>
            </a:r>
            <a:r>
              <a:rPr lang="en-US" sz="1600" dirty="0"/>
              <a:t> You are planning to go on a trip to the “</a:t>
            </a:r>
            <a:r>
              <a:rPr lang="en-US" sz="1600" b="1" dirty="0"/>
              <a:t>X</a:t>
            </a:r>
            <a:r>
              <a:rPr lang="en-US" sz="1600" dirty="0"/>
              <a:t>” location. Things you do before taking a decision:</a:t>
            </a:r>
          </a:p>
          <a:p>
            <a:r>
              <a:rPr lang="en-US" sz="1600" dirty="0"/>
              <a:t>You will explore the location on what all places, waterfalls, trekking, beaches, restaurants that location has in Google, Instagram, Facebook, and other social Websites.</a:t>
            </a:r>
          </a:p>
          <a:p>
            <a:r>
              <a:rPr lang="en-US" sz="1600" dirty="0"/>
              <a:t>Calculate whether it is in your budget or not.</a:t>
            </a:r>
          </a:p>
          <a:p>
            <a:r>
              <a:rPr lang="en-US" sz="1600" dirty="0"/>
              <a:t>Check for the time to cover all the places.</a:t>
            </a:r>
          </a:p>
          <a:p>
            <a:r>
              <a:rPr lang="en-US" sz="1600" dirty="0"/>
              <a:t>Type of Travel method.</a:t>
            </a:r>
          </a:p>
          <a:p>
            <a:r>
              <a:rPr lang="en-US" sz="1600" dirty="0"/>
              <a:t>Similarly, when you are trying to build a </a:t>
            </a:r>
            <a:r>
              <a:rPr lang="en-US" sz="1600" dirty="0">
                <a:hlinkClick r:id="rId3"/>
              </a:rPr>
              <a:t>machine </a:t>
            </a:r>
            <a:r>
              <a:rPr lang="en-US" sz="1600" dirty="0">
                <a:solidFill>
                  <a:schemeClr val="accent4"/>
                </a:solidFill>
                <a:hlinkClick r:id="rId3"/>
              </a:rPr>
              <a:t>learning</a:t>
            </a:r>
            <a:r>
              <a:rPr lang="en-US" sz="1600" dirty="0">
                <a:hlinkClick r:id="rId3"/>
              </a:rPr>
              <a:t> model</a:t>
            </a:r>
            <a:r>
              <a:rPr lang="en-US" sz="1600" dirty="0"/>
              <a:t> you need to be pretty sure whether your data is making sense or not. The main aim of exploratory </a:t>
            </a:r>
            <a:r>
              <a:rPr lang="en-US" sz="1600" dirty="0">
                <a:hlinkClick r:id="rId4"/>
              </a:rPr>
              <a:t>data analysis</a:t>
            </a:r>
            <a:r>
              <a:rPr lang="en-US" sz="1600" dirty="0"/>
              <a:t> is to obtain confidence in your data to an extent where you’re ready to engage a machine learning algorithm.</a:t>
            </a:r>
          </a:p>
          <a:p>
            <a:endParaRPr lang="en-IN" sz="1600" dirty="0"/>
          </a:p>
        </p:txBody>
      </p:sp>
    </p:spTree>
    <p:extLst>
      <p:ext uri="{BB962C8B-B14F-4D97-AF65-F5344CB8AC3E}">
        <p14:creationId xmlns:p14="http://schemas.microsoft.com/office/powerpoint/2010/main" val="3789853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38423"/>
          </a:xfrm>
        </p:spPr>
        <p:txBody>
          <a:bodyPr/>
          <a:lstStyle/>
          <a:p>
            <a:r>
              <a:rPr lang="en-IN" sz="3200" b="1" dirty="0"/>
              <a:t>Need For Exploratory Data Analysis</a:t>
            </a:r>
            <a:endParaRPr lang="en-IN" sz="3200" dirty="0"/>
          </a:p>
        </p:txBody>
      </p:sp>
      <p:sp>
        <p:nvSpPr>
          <p:cNvPr id="3" name="Content Placeholder 2"/>
          <p:cNvSpPr>
            <a:spLocks noGrp="1"/>
          </p:cNvSpPr>
          <p:nvPr>
            <p:ph idx="1"/>
          </p:nvPr>
        </p:nvSpPr>
        <p:spPr>
          <a:xfrm>
            <a:off x="539552" y="2017713"/>
            <a:ext cx="8415536" cy="4114800"/>
          </a:xfrm>
        </p:spPr>
        <p:txBody>
          <a:bodyPr/>
          <a:lstStyle/>
          <a:p>
            <a:r>
              <a:rPr lang="en-IN" sz="2400" dirty="0"/>
              <a:t>its feature can be used for supervised and unsupervised machine learning </a:t>
            </a:r>
            <a:r>
              <a:rPr lang="en-IN" sz="2400" dirty="0" err="1"/>
              <a:t>modeling</a:t>
            </a:r>
            <a:r>
              <a:rPr lang="en-IN" sz="2400" dirty="0"/>
              <a:t>.</a:t>
            </a:r>
          </a:p>
          <a:p>
            <a:r>
              <a:rPr lang="en-IN" sz="2400" dirty="0"/>
              <a:t>you will have many plots, heat-maps, frequency distribution, graphs, correlation matrix along with the hypothesis by which any individual can understand what your data is all about and what insights you got from exploring your data set</a:t>
            </a:r>
            <a:r>
              <a:rPr lang="en-IN" sz="2400" dirty="0" smtClean="0"/>
              <a:t>.</a:t>
            </a:r>
          </a:p>
          <a:p>
            <a:r>
              <a:rPr lang="en-IN" sz="2400" dirty="0"/>
              <a:t>“</a:t>
            </a:r>
            <a:r>
              <a:rPr lang="en-IN" sz="2400" b="1" dirty="0"/>
              <a:t>A Plot is worth a thousand rows</a:t>
            </a:r>
            <a:r>
              <a:rPr lang="en-IN" sz="2400" dirty="0" smtClean="0"/>
              <a:t>“</a:t>
            </a:r>
          </a:p>
          <a:p>
            <a:r>
              <a:rPr lang="en-IN" sz="2400" dirty="0" smtClean="0"/>
              <a:t>EX: Trip data. </a:t>
            </a:r>
            <a:endParaRPr lang="en-IN" sz="2400" dirty="0"/>
          </a:p>
          <a:p>
            <a:r>
              <a:rPr lang="en-US" sz="2400" dirty="0"/>
              <a:t>They can be two: informative or operative.</a:t>
            </a:r>
          </a:p>
          <a:p>
            <a:endParaRPr lang="en-US" sz="2400" dirty="0"/>
          </a:p>
        </p:txBody>
      </p:sp>
    </p:spTree>
    <p:extLst>
      <p:ext uri="{BB962C8B-B14F-4D97-AF65-F5344CB8AC3E}">
        <p14:creationId xmlns:p14="http://schemas.microsoft.com/office/powerpoint/2010/main" val="1906126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10431"/>
          </a:xfrm>
        </p:spPr>
        <p:txBody>
          <a:bodyPr/>
          <a:lstStyle/>
          <a:p>
            <a:r>
              <a:rPr lang="en-IN" dirty="0" smtClean="0"/>
              <a:t>Applying EDA</a:t>
            </a:r>
            <a:endParaRPr lang="en-IN" dirty="0"/>
          </a:p>
        </p:txBody>
      </p:sp>
      <p:sp>
        <p:nvSpPr>
          <p:cNvPr id="3" name="Content Placeholder 2"/>
          <p:cNvSpPr>
            <a:spLocks noGrp="1"/>
          </p:cNvSpPr>
          <p:nvPr>
            <p:ph idx="1"/>
          </p:nvPr>
        </p:nvSpPr>
        <p:spPr>
          <a:xfrm>
            <a:off x="683568" y="1772816"/>
            <a:ext cx="7772400" cy="4840287"/>
          </a:xfrm>
        </p:spPr>
        <p:txBody>
          <a:bodyPr/>
          <a:lstStyle/>
          <a:p>
            <a:r>
              <a:rPr lang="en-US" sz="2000" dirty="0"/>
              <a:t>Step 1 - First approach to data</a:t>
            </a:r>
          </a:p>
          <a:p>
            <a:r>
              <a:rPr lang="en-US" sz="2000" dirty="0"/>
              <a:t>Step 2 - Analyzing categorical variables</a:t>
            </a:r>
          </a:p>
          <a:p>
            <a:r>
              <a:rPr lang="en-US" sz="2000" dirty="0"/>
              <a:t>Step 3 - Analyzing numerical variables</a:t>
            </a:r>
          </a:p>
          <a:p>
            <a:r>
              <a:rPr lang="en-US" sz="2000" dirty="0"/>
              <a:t>Step 4 - Analyzing numerical and categorical at the same time</a:t>
            </a:r>
          </a:p>
          <a:p>
            <a:pPr marL="0" indent="0">
              <a:buNone/>
            </a:pPr>
            <a:r>
              <a:rPr lang="en-US" sz="2000" dirty="0"/>
              <a:t>Covering some key points in a basic EDA:</a:t>
            </a:r>
          </a:p>
          <a:p>
            <a:r>
              <a:rPr lang="en-US" sz="2000" dirty="0"/>
              <a:t>Data types</a:t>
            </a:r>
          </a:p>
          <a:p>
            <a:r>
              <a:rPr lang="en-US" sz="2000" dirty="0"/>
              <a:t>Outliers</a:t>
            </a:r>
          </a:p>
          <a:p>
            <a:r>
              <a:rPr lang="en-US" sz="2000" dirty="0"/>
              <a:t>Missing </a:t>
            </a:r>
            <a:r>
              <a:rPr lang="en-US" sz="2000" dirty="0" smtClean="0"/>
              <a:t>values</a:t>
            </a:r>
          </a:p>
          <a:p>
            <a:r>
              <a:rPr lang="en-US" sz="2000" dirty="0"/>
              <a:t>Distributions (numerically and graphically) for both, numerical and categorical variables</a:t>
            </a:r>
            <a:r>
              <a:rPr lang="en-US" sz="2000" dirty="0" smtClean="0"/>
              <a:t>.</a:t>
            </a:r>
          </a:p>
          <a:p>
            <a:pPr marL="0" indent="0">
              <a:buNone/>
            </a:pPr>
            <a:endParaRPr lang="en-US" sz="2000" dirty="0"/>
          </a:p>
          <a:p>
            <a:endParaRPr lang="en-IN" sz="2000" dirty="0"/>
          </a:p>
        </p:txBody>
      </p:sp>
    </p:spTree>
    <p:extLst>
      <p:ext uri="{BB962C8B-B14F-4D97-AF65-F5344CB8AC3E}">
        <p14:creationId xmlns:p14="http://schemas.microsoft.com/office/powerpoint/2010/main" val="2841539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38423"/>
          </a:xfrm>
        </p:spPr>
        <p:txBody>
          <a:bodyPr/>
          <a:lstStyle/>
          <a:p>
            <a:r>
              <a:rPr lang="en-IN" b="1" dirty="0"/>
              <a:t>What Are The </a:t>
            </a:r>
            <a:r>
              <a:rPr lang="en-IN" b="1" dirty="0" smtClean="0"/>
              <a:t>Steps in EDA</a:t>
            </a:r>
            <a:endParaRPr lang="en-IN" dirty="0"/>
          </a:p>
        </p:txBody>
      </p:sp>
      <p:sp>
        <p:nvSpPr>
          <p:cNvPr id="3" name="Content Placeholder 2"/>
          <p:cNvSpPr>
            <a:spLocks noGrp="1"/>
          </p:cNvSpPr>
          <p:nvPr>
            <p:ph idx="1"/>
          </p:nvPr>
        </p:nvSpPr>
        <p:spPr>
          <a:xfrm>
            <a:off x="395536" y="2132856"/>
            <a:ext cx="7772400" cy="4114800"/>
          </a:xfrm>
        </p:spPr>
        <p:txBody>
          <a:bodyPr/>
          <a:lstStyle/>
          <a:p>
            <a:pPr lvl="0"/>
            <a:r>
              <a:rPr lang="en-IN" sz="1800" dirty="0"/>
              <a:t>Description of data</a:t>
            </a:r>
          </a:p>
          <a:p>
            <a:pPr lvl="0"/>
            <a:r>
              <a:rPr lang="en-IN" sz="1800" dirty="0"/>
              <a:t>Handling missing </a:t>
            </a:r>
            <a:r>
              <a:rPr lang="en-IN" sz="1800" dirty="0" smtClean="0"/>
              <a:t>data</a:t>
            </a:r>
          </a:p>
          <a:p>
            <a:pPr marL="1771650" lvl="3" indent="-514350">
              <a:buFont typeface="+mj-lt"/>
              <a:buAutoNum type="arabicPeriod"/>
            </a:pPr>
            <a:r>
              <a:rPr lang="en-IN" sz="1800" dirty="0" smtClean="0"/>
              <a:t>	 </a:t>
            </a:r>
            <a:r>
              <a:rPr lang="en-IN" sz="1800" dirty="0"/>
              <a:t>Drop NULL or missing values</a:t>
            </a:r>
          </a:p>
          <a:p>
            <a:pPr marL="1771650" lvl="3" indent="-514350">
              <a:buFont typeface="+mj-lt"/>
              <a:buAutoNum type="arabicPeriod"/>
            </a:pPr>
            <a:r>
              <a:rPr lang="en-IN" sz="1800" dirty="0" smtClean="0"/>
              <a:t>	Fill </a:t>
            </a:r>
            <a:r>
              <a:rPr lang="en-IN" sz="1800" dirty="0"/>
              <a:t>Missing Values</a:t>
            </a:r>
          </a:p>
          <a:p>
            <a:pPr marL="1771650" lvl="3" indent="-514350">
              <a:buFont typeface="+mj-lt"/>
              <a:buAutoNum type="arabicPeriod"/>
            </a:pPr>
            <a:r>
              <a:rPr lang="en-IN" sz="1800" dirty="0" smtClean="0"/>
              <a:t>	Predict </a:t>
            </a:r>
            <a:r>
              <a:rPr lang="en-IN" sz="1800" dirty="0"/>
              <a:t>Missing values with an ML Algorithm</a:t>
            </a:r>
          </a:p>
          <a:p>
            <a:pPr lvl="0"/>
            <a:r>
              <a:rPr lang="en-IN" sz="1800" dirty="0" smtClean="0"/>
              <a:t>Handling outliers</a:t>
            </a:r>
          </a:p>
          <a:p>
            <a:pPr lvl="4"/>
            <a:r>
              <a:rPr lang="en-IN" sz="1800" dirty="0" err="1" smtClean="0"/>
              <a:t>BoxPlot</a:t>
            </a:r>
            <a:endParaRPr lang="en-IN" sz="1800" dirty="0"/>
          </a:p>
          <a:p>
            <a:pPr lvl="4"/>
            <a:r>
              <a:rPr lang="en-IN" sz="1800" u="sng" dirty="0">
                <a:hlinkClick r:id="rId2"/>
              </a:rPr>
              <a:t>Scatterplot</a:t>
            </a:r>
            <a:endParaRPr lang="en-IN" sz="1800" dirty="0"/>
          </a:p>
          <a:p>
            <a:pPr lvl="4"/>
            <a:r>
              <a:rPr lang="en-IN" sz="1800" dirty="0"/>
              <a:t>Z-score</a:t>
            </a:r>
          </a:p>
          <a:p>
            <a:pPr lvl="4"/>
            <a:r>
              <a:rPr lang="en-IN" sz="1800" dirty="0"/>
              <a:t>IQR(Inter-Quartile </a:t>
            </a:r>
            <a:r>
              <a:rPr lang="en-IN" sz="1800" dirty="0" smtClean="0"/>
              <a:t>Range)</a:t>
            </a:r>
            <a:endParaRPr lang="en-IN" sz="1800" dirty="0"/>
          </a:p>
          <a:p>
            <a:pPr lvl="0"/>
            <a:r>
              <a:rPr lang="en-IN" sz="1800" dirty="0"/>
              <a:t>Understanding relationships and new insights through plots</a:t>
            </a:r>
          </a:p>
          <a:p>
            <a:pPr marL="0" indent="0">
              <a:buNone/>
            </a:pPr>
            <a:endParaRPr lang="en-IN" sz="1800" dirty="0"/>
          </a:p>
        </p:txBody>
      </p:sp>
      <p:pic>
        <p:nvPicPr>
          <p:cNvPr id="4" name="Picture 3" descr="https://d1jnx9ba8s6j9r.cloudfront.net/blog/wp-content/uploads/2019/07/2019-07-26-21_25_40-Window.png"/>
          <p:cNvPicPr/>
          <p:nvPr/>
        </p:nvPicPr>
        <p:blipFill>
          <a:blip r:embed="rId3">
            <a:extLst>
              <a:ext uri="{28A0092B-C50C-407E-A947-70E740481C1C}">
                <a14:useLocalDpi xmlns:a14="http://schemas.microsoft.com/office/drawing/2010/main" val="0"/>
              </a:ext>
            </a:extLst>
          </a:blip>
          <a:srcRect/>
          <a:stretch>
            <a:fillRect/>
          </a:stretch>
        </p:blipFill>
        <p:spPr bwMode="auto">
          <a:xfrm>
            <a:off x="5422187" y="1484784"/>
            <a:ext cx="3488234" cy="1932806"/>
          </a:xfrm>
          <a:prstGeom prst="rect">
            <a:avLst/>
          </a:prstGeom>
          <a:noFill/>
          <a:ln>
            <a:noFill/>
          </a:ln>
        </p:spPr>
      </p:pic>
    </p:spTree>
    <p:extLst>
      <p:ext uri="{BB962C8B-B14F-4D97-AF65-F5344CB8AC3E}">
        <p14:creationId xmlns:p14="http://schemas.microsoft.com/office/powerpoint/2010/main" val="330027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82439"/>
          </a:xfrm>
        </p:spPr>
        <p:txBody>
          <a:bodyPr/>
          <a:lstStyle/>
          <a:p>
            <a:r>
              <a:rPr lang="en-IN" dirty="0" smtClean="0"/>
              <a:t>Steps of EDA </a:t>
            </a:r>
            <a:endParaRPr lang="en-IN" dirty="0"/>
          </a:p>
        </p:txBody>
      </p:sp>
      <p:sp>
        <p:nvSpPr>
          <p:cNvPr id="3" name="Content Placeholder 2"/>
          <p:cNvSpPr>
            <a:spLocks noGrp="1"/>
          </p:cNvSpPr>
          <p:nvPr>
            <p:ph idx="1"/>
          </p:nvPr>
        </p:nvSpPr>
        <p:spPr>
          <a:xfrm>
            <a:off x="827584" y="1844824"/>
            <a:ext cx="8127504" cy="4287689"/>
          </a:xfrm>
        </p:spPr>
        <p:txBody>
          <a:bodyPr/>
          <a:lstStyle/>
          <a:p>
            <a:pPr marL="0" lvl="0" indent="0">
              <a:buNone/>
            </a:pPr>
            <a:r>
              <a:rPr lang="en-US" altLang="en-US" sz="2000" dirty="0">
                <a:solidFill>
                  <a:srgbClr val="000000"/>
                </a:solidFill>
                <a:latin typeface="Consolas" panose="020B0609020204030204" pitchFamily="49" charset="0"/>
              </a:rPr>
              <a:t>data</a:t>
            </a:r>
            <a:r>
              <a:rPr lang="en-US" altLang="en-US" sz="2000" dirty="0">
                <a:solidFill>
                  <a:srgbClr val="A67F59"/>
                </a:solidFill>
                <a:latin typeface="inherit"/>
              </a:rPr>
              <a:t>=</a:t>
            </a:r>
            <a:r>
              <a:rPr lang="en-US" altLang="en-US" sz="2000" dirty="0" err="1">
                <a:solidFill>
                  <a:srgbClr val="000000"/>
                </a:solidFill>
                <a:latin typeface="Consolas" panose="020B0609020204030204" pitchFamily="49" charset="0"/>
              </a:rPr>
              <a:t>heart_disease</a:t>
            </a:r>
            <a:r>
              <a:rPr lang="en-US" altLang="en-US" sz="2000" dirty="0">
                <a:solidFill>
                  <a:srgbClr val="000000"/>
                </a:solidFill>
                <a:latin typeface="Consolas" panose="020B0609020204030204" pitchFamily="49" charset="0"/>
              </a:rPr>
              <a:t> </a:t>
            </a:r>
            <a:r>
              <a:rPr lang="en-US" altLang="en-US" sz="2000" dirty="0">
                <a:solidFill>
                  <a:srgbClr val="A67F59"/>
                </a:solidFill>
                <a:latin typeface="inherit"/>
              </a:rPr>
              <a:t>%&gt;%</a:t>
            </a:r>
            <a:r>
              <a:rPr lang="en-US" altLang="en-US" sz="2000" dirty="0">
                <a:solidFill>
                  <a:srgbClr val="000000"/>
                </a:solidFill>
                <a:latin typeface="Consolas" panose="020B0609020204030204" pitchFamily="49" charset="0"/>
              </a:rPr>
              <a:t> select</a:t>
            </a:r>
            <a:r>
              <a:rPr lang="en-US" altLang="en-US" sz="2000" dirty="0">
                <a:solidFill>
                  <a:srgbClr val="999999"/>
                </a:solidFill>
                <a:latin typeface="inherit"/>
              </a:rPr>
              <a:t>(</a:t>
            </a:r>
            <a:r>
              <a:rPr lang="en-US" altLang="en-US" sz="2000" dirty="0">
                <a:solidFill>
                  <a:srgbClr val="000000"/>
                </a:solidFill>
                <a:latin typeface="Consolas" panose="020B0609020204030204" pitchFamily="49" charset="0"/>
              </a:rPr>
              <a:t>age</a:t>
            </a:r>
            <a:r>
              <a:rPr lang="en-US" altLang="en-US" sz="2000" dirty="0">
                <a:solidFill>
                  <a:srgbClr val="999999"/>
                </a:solidFill>
                <a:latin typeface="inherit"/>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max_heart_rate</a:t>
            </a:r>
            <a:r>
              <a:rPr lang="en-US" altLang="en-US" sz="2000" dirty="0">
                <a:solidFill>
                  <a:srgbClr val="999999"/>
                </a:solidFill>
                <a:latin typeface="inherit"/>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thal</a:t>
            </a:r>
            <a:r>
              <a:rPr lang="en-US" altLang="en-US" sz="2000" dirty="0">
                <a:solidFill>
                  <a:srgbClr val="999999"/>
                </a:solidFill>
                <a:latin typeface="inherit"/>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has_heart_disease</a:t>
            </a:r>
            <a:r>
              <a:rPr lang="en-US" altLang="en-US" sz="2000" dirty="0">
                <a:solidFill>
                  <a:srgbClr val="999999"/>
                </a:solidFill>
                <a:latin typeface="inherit"/>
              </a:rPr>
              <a:t>)</a:t>
            </a:r>
            <a:r>
              <a:rPr lang="en-US" altLang="en-US" sz="2000" dirty="0"/>
              <a:t> </a:t>
            </a:r>
            <a:endParaRPr lang="en-IN" sz="2000" dirty="0" smtClean="0"/>
          </a:p>
          <a:p>
            <a:r>
              <a:rPr lang="en-IN" sz="2000" dirty="0" smtClean="0"/>
              <a:t>Description of data</a:t>
            </a:r>
          </a:p>
          <a:p>
            <a:pPr marL="0" indent="0">
              <a:buNone/>
            </a:pPr>
            <a:r>
              <a:rPr lang="en-IN" sz="2000" dirty="0"/>
              <a:t> </a:t>
            </a:r>
            <a:r>
              <a:rPr lang="en-IN" sz="2000" dirty="0" smtClean="0"/>
              <a:t>         </a:t>
            </a:r>
            <a:r>
              <a:rPr lang="en-US" altLang="en-US" sz="2000" dirty="0" smtClean="0">
                <a:solidFill>
                  <a:srgbClr val="000000"/>
                </a:solidFill>
                <a:latin typeface="Consolas" panose="020B0609020204030204" pitchFamily="49" charset="0"/>
              </a:rPr>
              <a:t>glimpse</a:t>
            </a:r>
            <a:r>
              <a:rPr lang="en-US" altLang="en-US" sz="2000" dirty="0" smtClean="0">
                <a:solidFill>
                  <a:srgbClr val="999999"/>
                </a:solidFill>
                <a:latin typeface="inherit"/>
              </a:rPr>
              <a:t>(</a:t>
            </a:r>
            <a:r>
              <a:rPr lang="en-US" altLang="en-US" sz="2000" dirty="0" smtClean="0">
                <a:solidFill>
                  <a:srgbClr val="000000"/>
                </a:solidFill>
                <a:latin typeface="Consolas" panose="020B0609020204030204" pitchFamily="49" charset="0"/>
              </a:rPr>
              <a:t>data)</a:t>
            </a:r>
          </a:p>
          <a:p>
            <a:pPr marL="0" lvl="0" indent="0">
              <a:buNone/>
            </a:pPr>
            <a:r>
              <a:rPr lang="en-US" altLang="en-US" sz="2000" dirty="0">
                <a:solidFill>
                  <a:srgbClr val="708090"/>
                </a:solidFill>
                <a:latin typeface="inherit"/>
              </a:rPr>
              <a:t>## Observations: 303</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buNone/>
            </a:pPr>
            <a:r>
              <a:rPr lang="en-US" altLang="en-US" sz="2000" dirty="0" smtClean="0">
                <a:solidFill>
                  <a:srgbClr val="708090"/>
                </a:solidFill>
                <a:latin typeface="inherit"/>
              </a:rPr>
              <a:t>## </a:t>
            </a:r>
            <a:r>
              <a:rPr lang="en-US" altLang="en-US" sz="2000" dirty="0">
                <a:solidFill>
                  <a:srgbClr val="708090"/>
                </a:solidFill>
                <a:latin typeface="inherit"/>
              </a:rPr>
              <a:t>Variables: 4</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buNone/>
            </a:pPr>
            <a:r>
              <a:rPr lang="en-US" altLang="en-US" sz="2000" dirty="0" smtClean="0">
                <a:solidFill>
                  <a:srgbClr val="708090"/>
                </a:solidFill>
                <a:latin typeface="inherit"/>
              </a:rPr>
              <a:t>## </a:t>
            </a:r>
            <a:r>
              <a:rPr lang="en-US" altLang="en-US" sz="2000" dirty="0">
                <a:solidFill>
                  <a:srgbClr val="708090"/>
                </a:solidFill>
                <a:latin typeface="inherit"/>
              </a:rPr>
              <a:t>$ age &lt;</a:t>
            </a:r>
            <a:r>
              <a:rPr lang="en-US" altLang="en-US" sz="2000" dirty="0" err="1">
                <a:solidFill>
                  <a:srgbClr val="708090"/>
                </a:solidFill>
                <a:latin typeface="inherit"/>
              </a:rPr>
              <a:t>int</a:t>
            </a:r>
            <a:r>
              <a:rPr lang="en-US" altLang="en-US" sz="2000" dirty="0">
                <a:solidFill>
                  <a:srgbClr val="708090"/>
                </a:solidFill>
                <a:latin typeface="inherit"/>
              </a:rPr>
              <a:t>&gt; 63, 67, 67, 37, 41, 56, 62, 57, 63, 53, 57, ...</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buNone/>
            </a:pPr>
            <a:r>
              <a:rPr lang="en-US" altLang="en-US" sz="2000" dirty="0" smtClean="0">
                <a:solidFill>
                  <a:srgbClr val="708090"/>
                </a:solidFill>
                <a:latin typeface="inherit"/>
              </a:rPr>
              <a:t>## </a:t>
            </a:r>
            <a:r>
              <a:rPr lang="en-US" altLang="en-US" sz="2000" dirty="0">
                <a:solidFill>
                  <a:srgbClr val="708090"/>
                </a:solidFill>
                <a:latin typeface="inherit"/>
              </a:rPr>
              <a:t>$ </a:t>
            </a:r>
            <a:r>
              <a:rPr lang="en-US" altLang="en-US" sz="2000" dirty="0" err="1">
                <a:solidFill>
                  <a:srgbClr val="708090"/>
                </a:solidFill>
                <a:latin typeface="inherit"/>
              </a:rPr>
              <a:t>max_heart_rate</a:t>
            </a:r>
            <a:r>
              <a:rPr lang="en-US" altLang="en-US" sz="2000" dirty="0">
                <a:solidFill>
                  <a:srgbClr val="708090"/>
                </a:solidFill>
                <a:latin typeface="inherit"/>
              </a:rPr>
              <a:t> &lt;</a:t>
            </a:r>
            <a:r>
              <a:rPr lang="en-US" altLang="en-US" sz="2000" dirty="0" err="1">
                <a:solidFill>
                  <a:srgbClr val="708090"/>
                </a:solidFill>
                <a:latin typeface="inherit"/>
              </a:rPr>
              <a:t>int</a:t>
            </a:r>
            <a:r>
              <a:rPr lang="en-US" altLang="en-US" sz="2000" dirty="0">
                <a:solidFill>
                  <a:srgbClr val="708090"/>
                </a:solidFill>
                <a:latin typeface="inherit"/>
              </a:rPr>
              <a:t>&gt; 150, 108, 129, 187, 172, 178, 160, 163, 147,...</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buNone/>
            </a:pPr>
            <a:r>
              <a:rPr lang="en-US" altLang="en-US" sz="2000" dirty="0" smtClean="0">
                <a:solidFill>
                  <a:srgbClr val="708090"/>
                </a:solidFill>
                <a:latin typeface="inherit"/>
              </a:rPr>
              <a:t>## </a:t>
            </a:r>
            <a:r>
              <a:rPr lang="en-US" altLang="en-US" sz="2000" dirty="0">
                <a:solidFill>
                  <a:srgbClr val="708090"/>
                </a:solidFill>
                <a:latin typeface="inherit"/>
              </a:rPr>
              <a:t>$ </a:t>
            </a:r>
            <a:r>
              <a:rPr lang="en-US" altLang="en-US" sz="2000" dirty="0" err="1">
                <a:solidFill>
                  <a:srgbClr val="708090"/>
                </a:solidFill>
                <a:latin typeface="inherit"/>
              </a:rPr>
              <a:t>thal</a:t>
            </a:r>
            <a:r>
              <a:rPr lang="en-US" altLang="en-US" sz="2000" dirty="0">
                <a:solidFill>
                  <a:srgbClr val="708090"/>
                </a:solidFill>
                <a:latin typeface="inherit"/>
              </a:rPr>
              <a:t> &lt;</a:t>
            </a:r>
            <a:r>
              <a:rPr lang="en-US" altLang="en-US" sz="2000" dirty="0" err="1">
                <a:solidFill>
                  <a:srgbClr val="708090"/>
                </a:solidFill>
                <a:latin typeface="inherit"/>
              </a:rPr>
              <a:t>fct</a:t>
            </a:r>
            <a:r>
              <a:rPr lang="en-US" altLang="en-US" sz="2000" dirty="0">
                <a:solidFill>
                  <a:srgbClr val="708090"/>
                </a:solidFill>
                <a:latin typeface="inherit"/>
              </a:rPr>
              <a:t>&gt; 6, 3, 7, 3, 3, 3, 3, 3, 7, 7, 6, 3, 6, 7, 7,...</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buNone/>
            </a:pPr>
            <a:r>
              <a:rPr lang="en-US" altLang="en-US" sz="2000" dirty="0" smtClean="0">
                <a:solidFill>
                  <a:srgbClr val="708090"/>
                </a:solidFill>
                <a:latin typeface="inherit"/>
              </a:rPr>
              <a:t>## </a:t>
            </a:r>
            <a:r>
              <a:rPr lang="en-US" altLang="en-US" sz="2000" dirty="0">
                <a:solidFill>
                  <a:srgbClr val="708090"/>
                </a:solidFill>
                <a:latin typeface="inherit"/>
              </a:rPr>
              <a:t>$ </a:t>
            </a:r>
            <a:r>
              <a:rPr lang="en-US" altLang="en-US" sz="2000" dirty="0" err="1">
                <a:solidFill>
                  <a:srgbClr val="708090"/>
                </a:solidFill>
                <a:latin typeface="inherit"/>
              </a:rPr>
              <a:t>has_heart_disease</a:t>
            </a:r>
            <a:r>
              <a:rPr lang="en-US" altLang="en-US" sz="2000" dirty="0">
                <a:solidFill>
                  <a:srgbClr val="708090"/>
                </a:solidFill>
                <a:latin typeface="inherit"/>
              </a:rPr>
              <a:t> &lt;</a:t>
            </a:r>
            <a:r>
              <a:rPr lang="en-US" altLang="en-US" sz="2000" dirty="0" err="1">
                <a:solidFill>
                  <a:srgbClr val="708090"/>
                </a:solidFill>
                <a:latin typeface="inherit"/>
              </a:rPr>
              <a:t>fct</a:t>
            </a:r>
            <a:r>
              <a:rPr lang="en-US" altLang="en-US" sz="2000" dirty="0">
                <a:solidFill>
                  <a:srgbClr val="708090"/>
                </a:solidFill>
                <a:latin typeface="inherit"/>
              </a:rPr>
              <a:t>&gt; no, yes, yes, no, no, no, yes, no, yes, yes,...</a:t>
            </a:r>
            <a:r>
              <a:rPr lang="en-US" altLang="en-US" sz="2000" dirty="0"/>
              <a:t> </a:t>
            </a:r>
            <a:endParaRPr lang="en-US" altLang="en-US" sz="2000" dirty="0" smtClean="0"/>
          </a:p>
          <a:p>
            <a:pPr marL="0" indent="0">
              <a:buNone/>
            </a:pPr>
            <a:endParaRPr lang="en-IN" sz="2000" dirty="0"/>
          </a:p>
        </p:txBody>
      </p:sp>
      <p:sp>
        <p:nvSpPr>
          <p:cNvPr id="5" name="Rectangle 2"/>
          <p:cNvSpPr>
            <a:spLocks noChangeArrowheads="1"/>
          </p:cNvSpPr>
          <p:nvPr/>
        </p:nvSpPr>
        <p:spPr bwMode="auto">
          <a:xfrm>
            <a:off x="0" y="151656"/>
            <a:ext cx="75342" cy="15388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99999"/>
                </a:solidFill>
                <a:effectLst/>
                <a:latin typeface="inherit"/>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182688" y="2294964"/>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90100"/>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90100"/>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007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2663" y="1904256"/>
            <a:ext cx="7277744" cy="4801314"/>
          </a:xfrm>
          <a:prstGeom prst="rect">
            <a:avLst/>
          </a:prstGeom>
        </p:spPr>
        <p:txBody>
          <a:bodyPr wrap="square">
            <a:spAutoFit/>
          </a:bodyPr>
          <a:lstStyle/>
          <a:p>
            <a:r>
              <a:rPr lang="en-US" altLang="en-US" dirty="0">
                <a:solidFill>
                  <a:srgbClr val="000000"/>
                </a:solidFill>
                <a:latin typeface="Consolas" panose="020B0609020204030204" pitchFamily="49" charset="0"/>
              </a:rPr>
              <a:t>status</a:t>
            </a:r>
            <a:r>
              <a:rPr lang="en-US" altLang="en-US" dirty="0">
                <a:solidFill>
                  <a:srgbClr val="999999"/>
                </a:solidFill>
                <a:latin typeface="inherit"/>
              </a:rPr>
              <a:t>(</a:t>
            </a:r>
            <a:r>
              <a:rPr lang="en-US" altLang="en-US" dirty="0">
                <a:solidFill>
                  <a:srgbClr val="000000"/>
                </a:solidFill>
                <a:latin typeface="Consolas" panose="020B0609020204030204" pitchFamily="49" charset="0"/>
              </a:rPr>
              <a:t>data</a:t>
            </a:r>
            <a:r>
              <a:rPr lang="en-US" altLang="en-US" dirty="0">
                <a:solidFill>
                  <a:srgbClr val="999999"/>
                </a:solidFill>
                <a:latin typeface="inherit"/>
              </a:rPr>
              <a:t>)</a:t>
            </a:r>
            <a:r>
              <a:rPr lang="en-US" altLang="en-US" dirty="0"/>
              <a:t> </a:t>
            </a:r>
            <a:endParaRPr lang="en-US" altLang="en-US" dirty="0">
              <a:latin typeface="Arial" panose="020B0604020202020204" pitchFamily="34" charset="0"/>
            </a:endParaRPr>
          </a:p>
          <a:p>
            <a:pPr lvl="0"/>
            <a:endParaRPr lang="en-US" altLang="en-US" dirty="0" smtClean="0">
              <a:solidFill>
                <a:srgbClr val="708090"/>
              </a:solidFill>
              <a:latin typeface="inherit"/>
            </a:endParaRPr>
          </a:p>
          <a:p>
            <a:pPr lvl="0"/>
            <a:r>
              <a:rPr lang="en-US" altLang="en-US" dirty="0" smtClean="0">
                <a:solidFill>
                  <a:srgbClr val="708090"/>
                </a:solidFill>
                <a:latin typeface="inherit"/>
              </a:rPr>
              <a:t>## </a:t>
            </a:r>
            <a:r>
              <a:rPr lang="en-US" altLang="en-US" dirty="0">
                <a:solidFill>
                  <a:srgbClr val="708090"/>
                </a:solidFill>
                <a:latin typeface="inherit"/>
              </a:rPr>
              <a:t>variable </a:t>
            </a:r>
            <a:r>
              <a:rPr lang="en-US" altLang="en-US" dirty="0" err="1">
                <a:solidFill>
                  <a:srgbClr val="708090"/>
                </a:solidFill>
                <a:latin typeface="inherit"/>
              </a:rPr>
              <a:t>q_zeros</a:t>
            </a:r>
            <a:r>
              <a:rPr lang="en-US" altLang="en-US" dirty="0">
                <a:solidFill>
                  <a:srgbClr val="708090"/>
                </a:solidFill>
                <a:latin typeface="inherit"/>
              </a:rPr>
              <a:t> </a:t>
            </a:r>
            <a:r>
              <a:rPr lang="en-US" altLang="en-US" dirty="0" err="1">
                <a:solidFill>
                  <a:srgbClr val="708090"/>
                </a:solidFill>
                <a:latin typeface="inherit"/>
              </a:rPr>
              <a:t>p_zeros</a:t>
            </a:r>
            <a:r>
              <a:rPr lang="en-US" altLang="en-US" dirty="0">
                <a:solidFill>
                  <a:srgbClr val="708090"/>
                </a:solidFill>
                <a:latin typeface="inherit"/>
              </a:rPr>
              <a:t> </a:t>
            </a:r>
            <a:r>
              <a:rPr lang="en-US" altLang="en-US" dirty="0" err="1">
                <a:solidFill>
                  <a:srgbClr val="708090"/>
                </a:solidFill>
                <a:latin typeface="inherit"/>
              </a:rPr>
              <a:t>q_na</a:t>
            </a:r>
            <a:r>
              <a:rPr lang="en-US" altLang="en-US" dirty="0">
                <a:solidFill>
                  <a:srgbClr val="708090"/>
                </a:solidFill>
                <a:latin typeface="inherit"/>
              </a:rPr>
              <a:t> </a:t>
            </a:r>
            <a:r>
              <a:rPr lang="en-US" altLang="en-US" dirty="0" err="1">
                <a:solidFill>
                  <a:srgbClr val="708090"/>
                </a:solidFill>
                <a:latin typeface="inherit"/>
              </a:rPr>
              <a:t>p_na</a:t>
            </a:r>
            <a:r>
              <a:rPr lang="en-US" altLang="en-US" dirty="0">
                <a:solidFill>
                  <a:srgbClr val="708090"/>
                </a:solidFill>
                <a:latin typeface="inherit"/>
              </a:rPr>
              <a:t> </a:t>
            </a:r>
            <a:r>
              <a:rPr lang="en-US" altLang="en-US" dirty="0" err="1">
                <a:solidFill>
                  <a:srgbClr val="708090"/>
                </a:solidFill>
                <a:latin typeface="inherit"/>
              </a:rPr>
              <a:t>q_inf</a:t>
            </a:r>
            <a:r>
              <a:rPr lang="en-US" altLang="en-US" dirty="0">
                <a:solidFill>
                  <a:srgbClr val="708090"/>
                </a:solidFill>
                <a:latin typeface="inherit"/>
              </a:rPr>
              <a:t> </a:t>
            </a:r>
            <a:r>
              <a:rPr lang="en-US" altLang="en-US" dirty="0" err="1">
                <a:solidFill>
                  <a:srgbClr val="708090"/>
                </a:solidFill>
                <a:latin typeface="inherit"/>
              </a:rPr>
              <a:t>p_inf</a:t>
            </a:r>
            <a:r>
              <a:rPr lang="en-US" altLang="en-US" dirty="0">
                <a:solidFill>
                  <a:srgbClr val="708090"/>
                </a:solidFill>
                <a:latin typeface="inherit"/>
              </a:rPr>
              <a:t> type unique</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lvl="0"/>
            <a:r>
              <a:rPr lang="en-US" altLang="en-US" dirty="0" smtClean="0">
                <a:solidFill>
                  <a:srgbClr val="708090"/>
                </a:solidFill>
                <a:latin typeface="inherit"/>
              </a:rPr>
              <a:t>## </a:t>
            </a:r>
            <a:r>
              <a:rPr lang="en-US" altLang="en-US" dirty="0">
                <a:solidFill>
                  <a:srgbClr val="708090"/>
                </a:solidFill>
                <a:latin typeface="inherit"/>
              </a:rPr>
              <a:t>1 age 0 0 0 0.0000 0 0 integer 41</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lvl="0"/>
            <a:r>
              <a:rPr lang="en-US" altLang="en-US" dirty="0" smtClean="0">
                <a:solidFill>
                  <a:srgbClr val="708090"/>
                </a:solidFill>
                <a:latin typeface="inherit"/>
              </a:rPr>
              <a:t>## </a:t>
            </a:r>
            <a:r>
              <a:rPr lang="en-US" altLang="en-US" dirty="0">
                <a:solidFill>
                  <a:srgbClr val="708090"/>
                </a:solidFill>
                <a:latin typeface="inherit"/>
              </a:rPr>
              <a:t>2 </a:t>
            </a:r>
            <a:r>
              <a:rPr lang="en-US" altLang="en-US" dirty="0" err="1">
                <a:solidFill>
                  <a:srgbClr val="708090"/>
                </a:solidFill>
                <a:latin typeface="inherit"/>
              </a:rPr>
              <a:t>max_heart_rate</a:t>
            </a:r>
            <a:r>
              <a:rPr lang="en-US" altLang="en-US" dirty="0">
                <a:solidFill>
                  <a:srgbClr val="708090"/>
                </a:solidFill>
                <a:latin typeface="inherit"/>
              </a:rPr>
              <a:t> 0 0 0 0.0000 0 0 integer 91</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lvl="0"/>
            <a:r>
              <a:rPr lang="en-US" altLang="en-US" dirty="0" smtClean="0">
                <a:solidFill>
                  <a:srgbClr val="708090"/>
                </a:solidFill>
                <a:latin typeface="inherit"/>
              </a:rPr>
              <a:t>## </a:t>
            </a:r>
            <a:r>
              <a:rPr lang="en-US" altLang="en-US" dirty="0">
                <a:solidFill>
                  <a:srgbClr val="708090"/>
                </a:solidFill>
                <a:latin typeface="inherit"/>
              </a:rPr>
              <a:t>3 </a:t>
            </a:r>
            <a:r>
              <a:rPr lang="en-US" altLang="en-US" dirty="0" err="1">
                <a:solidFill>
                  <a:srgbClr val="708090"/>
                </a:solidFill>
                <a:latin typeface="inherit"/>
              </a:rPr>
              <a:t>thal</a:t>
            </a:r>
            <a:r>
              <a:rPr lang="en-US" altLang="en-US" dirty="0">
                <a:solidFill>
                  <a:srgbClr val="708090"/>
                </a:solidFill>
                <a:latin typeface="inherit"/>
              </a:rPr>
              <a:t> 0 0 2 0.0066 0 0 factor 3</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lvl="0"/>
            <a:r>
              <a:rPr lang="en-US" altLang="en-US" dirty="0" smtClean="0">
                <a:solidFill>
                  <a:srgbClr val="708090"/>
                </a:solidFill>
                <a:latin typeface="inherit"/>
              </a:rPr>
              <a:t>## </a:t>
            </a:r>
            <a:r>
              <a:rPr lang="en-US" altLang="en-US" dirty="0">
                <a:solidFill>
                  <a:srgbClr val="708090"/>
                </a:solidFill>
                <a:latin typeface="inherit"/>
              </a:rPr>
              <a:t>4 </a:t>
            </a:r>
            <a:r>
              <a:rPr lang="en-US" altLang="en-US" dirty="0" err="1">
                <a:solidFill>
                  <a:srgbClr val="708090"/>
                </a:solidFill>
                <a:latin typeface="inherit"/>
              </a:rPr>
              <a:t>has_heart_disease</a:t>
            </a:r>
            <a:r>
              <a:rPr lang="en-US" altLang="en-US" dirty="0">
                <a:solidFill>
                  <a:srgbClr val="708090"/>
                </a:solidFill>
                <a:latin typeface="inherit"/>
              </a:rPr>
              <a:t> 0 0 0 0.0000 0 0 factor 2</a:t>
            </a:r>
            <a:r>
              <a:rPr lang="en-US" altLang="en-US" sz="1200" dirty="0"/>
              <a:t> </a:t>
            </a:r>
            <a:endParaRPr lang="en-US" altLang="en-US" sz="1200" dirty="0" smtClean="0"/>
          </a:p>
          <a:p>
            <a:pPr lvl="0"/>
            <a:endParaRPr lang="en-US" altLang="en-US" sz="1200" dirty="0"/>
          </a:p>
          <a:p>
            <a:r>
              <a:rPr lang="en-US" altLang="en-US" sz="2200" dirty="0">
                <a:solidFill>
                  <a:srgbClr val="3C484E"/>
                </a:solidFill>
                <a:latin typeface="Courier New" panose="02070309020205020404" pitchFamily="49" charset="0"/>
                <a:cs typeface="Courier New" panose="02070309020205020404" pitchFamily="49" charset="0"/>
              </a:rPr>
              <a:t>status</a:t>
            </a:r>
            <a:r>
              <a:rPr lang="en-US" altLang="en-US" sz="2200" dirty="0">
                <a:solidFill>
                  <a:srgbClr val="3C484E"/>
                </a:solidFill>
                <a:latin typeface="Georgia" panose="02040502050405020303" pitchFamily="18" charset="0"/>
              </a:rPr>
              <a:t> returns a table, </a:t>
            </a:r>
            <a:r>
              <a:rPr lang="en-US" altLang="en-US" sz="2200" dirty="0" smtClean="0">
                <a:solidFill>
                  <a:srgbClr val="3C484E"/>
                </a:solidFill>
                <a:latin typeface="Georgia" panose="02040502050405020303" pitchFamily="18" charset="0"/>
              </a:rPr>
              <a:t>that </a:t>
            </a:r>
            <a:r>
              <a:rPr lang="en-US" altLang="en-US" sz="2200" dirty="0">
                <a:solidFill>
                  <a:srgbClr val="3C484E"/>
                </a:solidFill>
                <a:latin typeface="Georgia" panose="02040502050405020303" pitchFamily="18" charset="0"/>
              </a:rPr>
              <a:t>match certain conditions like:</a:t>
            </a:r>
            <a:r>
              <a:rPr lang="en-US" altLang="en-US" sz="2200" dirty="0"/>
              <a:t/>
            </a:r>
            <a:br>
              <a:rPr lang="en-US" altLang="en-US" sz="2200" dirty="0"/>
            </a:br>
            <a:r>
              <a:rPr lang="en-US" altLang="en-US" sz="2200" dirty="0">
                <a:solidFill>
                  <a:srgbClr val="3C484E"/>
                </a:solidFill>
                <a:latin typeface="Georgia" panose="02040502050405020303" pitchFamily="18" charset="0"/>
              </a:rPr>
              <a:t>+ Having at least 80% of non-NA values (</a:t>
            </a:r>
            <a:r>
              <a:rPr lang="en-US" altLang="en-US" sz="2200" dirty="0" err="1" smtClean="0">
                <a:solidFill>
                  <a:srgbClr val="3C484E"/>
                </a:solidFill>
                <a:latin typeface="Courier New" panose="02070309020205020404" pitchFamily="49" charset="0"/>
                <a:cs typeface="Courier New" panose="02070309020205020404" pitchFamily="49" charset="0"/>
              </a:rPr>
              <a:t>p_na</a:t>
            </a:r>
            <a:r>
              <a:rPr lang="en-US" altLang="en-US" sz="2200" dirty="0" smtClean="0">
                <a:solidFill>
                  <a:srgbClr val="3C484E"/>
                </a:solidFill>
                <a:latin typeface="Courier New" panose="02070309020205020404" pitchFamily="49" charset="0"/>
                <a:cs typeface="Courier New" panose="02070309020205020404" pitchFamily="49" charset="0"/>
              </a:rPr>
              <a:t>&lt; </a:t>
            </a:r>
            <a:r>
              <a:rPr lang="en-US" altLang="en-US" sz="2200" dirty="0">
                <a:solidFill>
                  <a:srgbClr val="3C484E"/>
                </a:solidFill>
                <a:latin typeface="Courier New" panose="02070309020205020404" pitchFamily="49" charset="0"/>
                <a:cs typeface="Courier New" panose="02070309020205020404" pitchFamily="49" charset="0"/>
              </a:rPr>
              <a:t>0.2</a:t>
            </a:r>
            <a:r>
              <a:rPr lang="en-US" altLang="en-US" sz="2200" dirty="0">
                <a:solidFill>
                  <a:srgbClr val="3C484E"/>
                </a:solidFill>
                <a:latin typeface="Georgia" panose="02040502050405020303" pitchFamily="18" charset="0"/>
              </a:rPr>
              <a:t>)</a:t>
            </a:r>
            <a:r>
              <a:rPr lang="en-US" altLang="en-US" sz="2200" dirty="0"/>
              <a:t/>
            </a:r>
            <a:br>
              <a:rPr lang="en-US" altLang="en-US" sz="2200" dirty="0"/>
            </a:br>
            <a:r>
              <a:rPr lang="en-US" altLang="en-US" sz="2200" dirty="0">
                <a:solidFill>
                  <a:srgbClr val="3C484E"/>
                </a:solidFill>
                <a:latin typeface="Georgia" panose="02040502050405020303" pitchFamily="18" charset="0"/>
              </a:rPr>
              <a:t>+ Having less than 50 unique values (</a:t>
            </a:r>
            <a:r>
              <a:rPr lang="en-US" altLang="en-US" sz="2200" dirty="0">
                <a:solidFill>
                  <a:srgbClr val="3C484E"/>
                </a:solidFill>
                <a:latin typeface="Courier New" panose="02070309020205020404" pitchFamily="49" charset="0"/>
                <a:cs typeface="Courier New" panose="02070309020205020404" pitchFamily="49" charset="0"/>
              </a:rPr>
              <a:t>unique &lt;= 50</a:t>
            </a:r>
            <a:r>
              <a:rPr lang="en-US" altLang="en-US" sz="2200" dirty="0" smtClean="0">
                <a:solidFill>
                  <a:srgbClr val="3C484E"/>
                </a:solidFill>
                <a:latin typeface="Georgia" panose="02040502050405020303" pitchFamily="18" charset="0"/>
              </a:rPr>
              <a:t>)</a:t>
            </a:r>
          </a:p>
          <a:p>
            <a:pPr lvl="0">
              <a:buFontTx/>
              <a:buChar char="•"/>
            </a:pPr>
            <a:endParaRPr lang="en-US" altLang="en-US" sz="2000" dirty="0" smtClean="0">
              <a:solidFill>
                <a:srgbClr val="3C484E"/>
              </a:solidFill>
              <a:latin typeface="inherit"/>
            </a:endParaRPr>
          </a:p>
          <a:p>
            <a:pPr lvl="0">
              <a:buFontTx/>
              <a:buChar char="•"/>
            </a:pPr>
            <a:r>
              <a:rPr lang="en-US" altLang="en-US" sz="2000" dirty="0" smtClean="0">
                <a:solidFill>
                  <a:srgbClr val="3C484E"/>
                </a:solidFill>
                <a:latin typeface="inherit"/>
              </a:rPr>
              <a:t>Are </a:t>
            </a:r>
            <a:r>
              <a:rPr lang="en-US" altLang="en-US" sz="2000" dirty="0">
                <a:solidFill>
                  <a:srgbClr val="3C484E"/>
                </a:solidFill>
                <a:latin typeface="inherit"/>
              </a:rPr>
              <a:t>all the variables in the correct data type?</a:t>
            </a:r>
          </a:p>
          <a:p>
            <a:pPr lvl="0">
              <a:buFontTx/>
              <a:buChar char="•"/>
            </a:pPr>
            <a:r>
              <a:rPr lang="en-US" altLang="en-US" sz="2000" dirty="0">
                <a:solidFill>
                  <a:srgbClr val="3C484E"/>
                </a:solidFill>
                <a:latin typeface="inherit"/>
              </a:rPr>
              <a:t>Variables with lots of zeros or </a:t>
            </a:r>
            <a:r>
              <a:rPr lang="en-US" altLang="en-US" sz="2000" dirty="0">
                <a:solidFill>
                  <a:srgbClr val="3C484E"/>
                </a:solidFill>
                <a:latin typeface="Courier New" panose="02070309020205020404" pitchFamily="49" charset="0"/>
                <a:cs typeface="Courier New" panose="02070309020205020404" pitchFamily="49" charset="0"/>
              </a:rPr>
              <a:t>NA</a:t>
            </a:r>
            <a:r>
              <a:rPr lang="en-US" altLang="en-US" sz="2000" dirty="0">
                <a:solidFill>
                  <a:srgbClr val="3C484E"/>
                </a:solidFill>
                <a:latin typeface="inherit"/>
              </a:rPr>
              <a:t>s?</a:t>
            </a:r>
          </a:p>
          <a:p>
            <a:pPr lvl="0">
              <a:buFontTx/>
              <a:buChar char="•"/>
            </a:pPr>
            <a:r>
              <a:rPr lang="en-US" altLang="en-US" sz="2000" dirty="0">
                <a:solidFill>
                  <a:srgbClr val="3C484E"/>
                </a:solidFill>
                <a:latin typeface="inherit"/>
              </a:rPr>
              <a:t>Any high cardinality variable</a:t>
            </a:r>
            <a:r>
              <a:rPr lang="en-US" altLang="en-US" sz="2000" dirty="0" smtClean="0">
                <a:solidFill>
                  <a:srgbClr val="3C484E"/>
                </a:solidFill>
                <a:latin typeface="inherit"/>
              </a:rPr>
              <a:t>?</a:t>
            </a:r>
            <a:r>
              <a:rPr lang="en-US" altLang="en-US" sz="2200" dirty="0" smtClean="0"/>
              <a:t> </a:t>
            </a:r>
            <a:endParaRPr lang="en-US" altLang="en-US" sz="2200" dirty="0">
              <a:latin typeface="Arial" panose="020B0604020202020204" pitchFamily="34" charset="0"/>
            </a:endParaRPr>
          </a:p>
          <a:p>
            <a:pPr lvl="0"/>
            <a:endParaRPr lang="en-US" altLang="en-US" sz="1200" dirty="0" smtClean="0"/>
          </a:p>
        </p:txBody>
      </p:sp>
      <p:sp>
        <p:nvSpPr>
          <p:cNvPr id="6" name="Rectangle 2"/>
          <p:cNvSpPr>
            <a:spLocks noChangeArrowheads="1"/>
          </p:cNvSpPr>
          <p:nvPr/>
        </p:nvSpPr>
        <p:spPr bwMode="auto">
          <a:xfrm>
            <a:off x="-200025" y="-138500"/>
            <a:ext cx="65" cy="276999"/>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38499"/>
            <a:ext cx="65" cy="276999"/>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46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928670"/>
            <a:ext cx="4278318" cy="747730"/>
          </a:xfrm>
        </p:spPr>
        <p:txBody>
          <a:bodyPr/>
          <a:lstStyle/>
          <a:p>
            <a:r>
              <a:rPr lang="en-US" sz="3600" dirty="0" smtClean="0">
                <a:solidFill>
                  <a:srgbClr val="FF0000"/>
                </a:solidFill>
              </a:rPr>
              <a:t>For a Data Scientist</a:t>
            </a:r>
            <a:endParaRPr lang="en-US" sz="3600" dirty="0">
              <a:solidFill>
                <a:srgbClr val="FF0000"/>
              </a:solidFill>
            </a:endParaRPr>
          </a:p>
        </p:txBody>
      </p:sp>
      <p:sp>
        <p:nvSpPr>
          <p:cNvPr id="4" name="Content Placeholder 2"/>
          <p:cNvSpPr>
            <a:spLocks noGrp="1"/>
          </p:cNvSpPr>
          <p:nvPr>
            <p:ph idx="1"/>
          </p:nvPr>
        </p:nvSpPr>
        <p:spPr>
          <a:xfrm>
            <a:off x="571472" y="1857364"/>
            <a:ext cx="8229600" cy="4857784"/>
          </a:xfrm>
        </p:spPr>
        <p:txBody>
          <a:bodyPr/>
          <a:lstStyle/>
          <a:p>
            <a:r>
              <a:rPr lang="en-US" sz="2800" dirty="0" smtClean="0"/>
              <a:t>Foundational knowledge</a:t>
            </a:r>
          </a:p>
          <a:p>
            <a:pPr lvl="1"/>
            <a:r>
              <a:rPr lang="en-US" sz="2400" dirty="0" smtClean="0"/>
              <a:t>Statistics</a:t>
            </a:r>
          </a:p>
          <a:p>
            <a:pPr lvl="1"/>
            <a:r>
              <a:rPr lang="en-US" sz="2400" dirty="0" smtClean="0"/>
              <a:t>Linear Algebra</a:t>
            </a:r>
          </a:p>
          <a:p>
            <a:pPr lvl="1"/>
            <a:r>
              <a:rPr lang="en-US" sz="2400" dirty="0" smtClean="0"/>
              <a:t>Some Programming</a:t>
            </a:r>
          </a:p>
          <a:p>
            <a:pPr marL="342900" lvl="1" indent="-342900">
              <a:buClr>
                <a:schemeClr val="folHlink"/>
              </a:buClr>
              <a:buSzPct val="60000"/>
            </a:pPr>
            <a:r>
              <a:rPr lang="en-US" dirty="0" smtClean="0"/>
              <a:t>Skill sets in Data Science</a:t>
            </a:r>
          </a:p>
          <a:p>
            <a:pPr lvl="1"/>
            <a:r>
              <a:rPr lang="en-US" sz="3200" dirty="0" smtClean="0"/>
              <a:t> </a:t>
            </a:r>
            <a:r>
              <a:rPr lang="en-US" sz="2400" dirty="0" smtClean="0"/>
              <a:t>Data Preparation &amp; </a:t>
            </a:r>
            <a:r>
              <a:rPr lang="en-US" sz="2400" dirty="0" err="1" smtClean="0"/>
              <a:t>Munging</a:t>
            </a:r>
            <a:endParaRPr lang="en-US" sz="2400" dirty="0" smtClean="0"/>
          </a:p>
          <a:p>
            <a:pPr lvl="1"/>
            <a:r>
              <a:rPr lang="en-US" sz="2400" dirty="0" smtClean="0"/>
              <a:t> modeling</a:t>
            </a:r>
          </a:p>
          <a:p>
            <a:pPr lvl="1"/>
            <a:r>
              <a:rPr lang="en-US" sz="2400" dirty="0" smtClean="0"/>
              <a:t> Coding </a:t>
            </a:r>
          </a:p>
          <a:p>
            <a:pPr lvl="1"/>
            <a:r>
              <a:rPr lang="en-US" sz="2400" dirty="0" smtClean="0"/>
              <a:t>Visualization </a:t>
            </a:r>
          </a:p>
          <a:p>
            <a:pPr lvl="1"/>
            <a:r>
              <a:rPr lang="en-US" sz="2400" dirty="0" smtClean="0"/>
              <a:t>Communication</a:t>
            </a:r>
          </a:p>
          <a:p>
            <a:pPr marL="342900" lvl="1" indent="-342900">
              <a:buClr>
                <a:schemeClr val="folHlink"/>
              </a:buClr>
              <a:buSzPct val="60000"/>
              <a:buNone/>
            </a:pPr>
            <a:endParaRPr lang="en-US" sz="3200" dirty="0" smtClean="0"/>
          </a:p>
          <a:p>
            <a:endParaRPr lang="en-US" dirty="0" smtClean="0"/>
          </a:p>
          <a:p>
            <a:pPr>
              <a:buNone/>
            </a:pPr>
            <a:endParaRPr lang="en-US" dirty="0" smtClean="0"/>
          </a:p>
          <a:p>
            <a:pPr lvl="1">
              <a:buNone/>
            </a:pPr>
            <a:endParaRPr lang="en-US" dirty="0"/>
          </a:p>
          <a:p>
            <a:pPr lvl="1">
              <a:buNone/>
            </a:pPr>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548680"/>
            <a:ext cx="7772400" cy="5871865"/>
          </a:xfrm>
        </p:spPr>
        <p:txBody>
          <a:bodyPr/>
          <a:lstStyle/>
          <a:p>
            <a:r>
              <a:rPr lang="en-IN" sz="1800" dirty="0" err="1" smtClean="0"/>
              <a:t>Freq</a:t>
            </a:r>
            <a:r>
              <a:rPr lang="en-IN" sz="1800" dirty="0" smtClean="0"/>
              <a:t>(data)</a:t>
            </a:r>
          </a:p>
          <a:p>
            <a:pPr lvl="0"/>
            <a:r>
              <a:rPr lang="en-US" altLang="en-US" sz="1800" dirty="0">
                <a:solidFill>
                  <a:srgbClr val="708090"/>
                </a:solidFill>
                <a:latin typeface="inherit"/>
              </a:rPr>
              <a:t>## </a:t>
            </a:r>
            <a:r>
              <a:rPr lang="en-US" altLang="en-US" sz="1800" dirty="0" err="1">
                <a:solidFill>
                  <a:srgbClr val="708090"/>
                </a:solidFill>
                <a:latin typeface="inherit"/>
              </a:rPr>
              <a:t>thal</a:t>
            </a:r>
            <a:r>
              <a:rPr lang="en-US" altLang="en-US" sz="1800" dirty="0">
                <a:solidFill>
                  <a:srgbClr val="708090"/>
                </a:solidFill>
                <a:latin typeface="inherit"/>
              </a:rPr>
              <a:t> frequency percentage </a:t>
            </a:r>
            <a:r>
              <a:rPr lang="en-US" altLang="en-US" sz="1800" dirty="0" err="1">
                <a:solidFill>
                  <a:srgbClr val="708090"/>
                </a:solidFill>
                <a:latin typeface="inherit"/>
              </a:rPr>
              <a:t>cumulative_perc</a:t>
            </a:r>
            <a:r>
              <a:rPr lang="en-US" altLang="en-US" sz="1800" dirty="0">
                <a:solidFill>
                  <a:srgbClr val="000000"/>
                </a:solidFill>
                <a:latin typeface="Consolas" panose="020B0609020204030204" pitchFamily="49" charset="0"/>
              </a:rPr>
              <a:t> </a:t>
            </a:r>
          </a:p>
          <a:p>
            <a:pPr lvl="0"/>
            <a:r>
              <a:rPr lang="en-US" altLang="en-US" sz="1800" dirty="0" smtClean="0">
                <a:solidFill>
                  <a:srgbClr val="708090"/>
                </a:solidFill>
                <a:latin typeface="inherit"/>
              </a:rPr>
              <a:t>## </a:t>
            </a:r>
            <a:r>
              <a:rPr lang="en-US" altLang="en-US" sz="1800" dirty="0">
                <a:solidFill>
                  <a:srgbClr val="708090"/>
                </a:solidFill>
                <a:latin typeface="inherit"/>
              </a:rPr>
              <a:t>1 3 166 54.79 55</a:t>
            </a:r>
            <a:r>
              <a:rPr lang="en-US" altLang="en-US" sz="1800" dirty="0">
                <a:solidFill>
                  <a:srgbClr val="000000"/>
                </a:solidFill>
                <a:latin typeface="Consolas" panose="020B0609020204030204" pitchFamily="49" charset="0"/>
              </a:rPr>
              <a:t> </a:t>
            </a:r>
            <a:endParaRPr lang="en-US" altLang="en-US" sz="1800" dirty="0" smtClean="0">
              <a:solidFill>
                <a:srgbClr val="000000"/>
              </a:solidFill>
              <a:latin typeface="Consolas" panose="020B0609020204030204" pitchFamily="49" charset="0"/>
            </a:endParaRPr>
          </a:p>
          <a:p>
            <a:pPr lvl="0"/>
            <a:r>
              <a:rPr lang="en-US" altLang="en-US" sz="1800" dirty="0" smtClean="0">
                <a:solidFill>
                  <a:srgbClr val="708090"/>
                </a:solidFill>
                <a:latin typeface="inherit"/>
              </a:rPr>
              <a:t>## </a:t>
            </a:r>
            <a:r>
              <a:rPr lang="en-US" altLang="en-US" sz="1800" dirty="0">
                <a:solidFill>
                  <a:srgbClr val="708090"/>
                </a:solidFill>
                <a:latin typeface="inherit"/>
              </a:rPr>
              <a:t>2 7 117 38.61 93</a:t>
            </a:r>
            <a:r>
              <a:rPr lang="en-US" altLang="en-US" sz="1800" dirty="0">
                <a:solidFill>
                  <a:srgbClr val="000000"/>
                </a:solidFill>
                <a:latin typeface="Consolas" panose="020B0609020204030204" pitchFamily="49" charset="0"/>
              </a:rPr>
              <a:t> </a:t>
            </a:r>
            <a:endParaRPr lang="en-US" altLang="en-US" sz="1800" dirty="0" smtClean="0">
              <a:solidFill>
                <a:srgbClr val="000000"/>
              </a:solidFill>
              <a:latin typeface="Consolas" panose="020B0609020204030204" pitchFamily="49" charset="0"/>
            </a:endParaRPr>
          </a:p>
          <a:p>
            <a:pPr lvl="0"/>
            <a:r>
              <a:rPr lang="en-US" altLang="en-US" sz="1800" dirty="0" smtClean="0">
                <a:solidFill>
                  <a:srgbClr val="708090"/>
                </a:solidFill>
                <a:latin typeface="inherit"/>
              </a:rPr>
              <a:t>## </a:t>
            </a:r>
            <a:r>
              <a:rPr lang="en-US" altLang="en-US" sz="1800" dirty="0">
                <a:solidFill>
                  <a:srgbClr val="708090"/>
                </a:solidFill>
                <a:latin typeface="inherit"/>
              </a:rPr>
              <a:t>3 6 18 5.94 99</a:t>
            </a:r>
            <a:r>
              <a:rPr lang="en-US" altLang="en-US" sz="1800" dirty="0">
                <a:solidFill>
                  <a:srgbClr val="000000"/>
                </a:solidFill>
                <a:latin typeface="Consolas" panose="020B0609020204030204" pitchFamily="49" charset="0"/>
              </a:rPr>
              <a:t> </a:t>
            </a:r>
            <a:endParaRPr lang="en-US" altLang="en-US" sz="1800" dirty="0" smtClean="0">
              <a:solidFill>
                <a:srgbClr val="000000"/>
              </a:solidFill>
              <a:latin typeface="Consolas" panose="020B0609020204030204" pitchFamily="49" charset="0"/>
            </a:endParaRPr>
          </a:p>
          <a:p>
            <a:pPr lvl="0"/>
            <a:r>
              <a:rPr lang="en-US" altLang="en-US" sz="1800" dirty="0" smtClean="0">
                <a:solidFill>
                  <a:srgbClr val="708090"/>
                </a:solidFill>
                <a:latin typeface="inherit"/>
              </a:rPr>
              <a:t>## </a:t>
            </a:r>
            <a:r>
              <a:rPr lang="en-US" altLang="en-US" sz="1800" dirty="0">
                <a:solidFill>
                  <a:srgbClr val="708090"/>
                </a:solidFill>
                <a:latin typeface="inherit"/>
              </a:rPr>
              <a:t>4 &lt;NA&gt; 2 0.66 100</a:t>
            </a:r>
            <a:r>
              <a:rPr lang="en-US" altLang="en-US" sz="1800" dirty="0"/>
              <a:t> </a:t>
            </a:r>
            <a:endParaRPr lang="en-US" altLang="en-US" sz="1800" dirty="0" smtClean="0"/>
          </a:p>
          <a:p>
            <a:pPr marL="0" indent="0">
              <a:buNone/>
            </a:pPr>
            <a:r>
              <a:rPr lang="en-US" altLang="en-US" sz="1800" dirty="0" smtClean="0">
                <a:solidFill>
                  <a:srgbClr val="708090"/>
                </a:solidFill>
                <a:latin typeface="inherit"/>
              </a:rPr>
              <a:t>## </a:t>
            </a:r>
            <a:r>
              <a:rPr lang="en-US" altLang="en-US" sz="1800" dirty="0" err="1">
                <a:solidFill>
                  <a:srgbClr val="708090"/>
                </a:solidFill>
                <a:latin typeface="inherit"/>
              </a:rPr>
              <a:t>has_heart_disease</a:t>
            </a:r>
            <a:r>
              <a:rPr lang="en-US" altLang="en-US" sz="1800" dirty="0">
                <a:solidFill>
                  <a:srgbClr val="708090"/>
                </a:solidFill>
                <a:latin typeface="inherit"/>
              </a:rPr>
              <a:t> frequency percentage </a:t>
            </a:r>
            <a:r>
              <a:rPr lang="en-US" altLang="en-US" sz="1800" dirty="0" err="1">
                <a:solidFill>
                  <a:srgbClr val="708090"/>
                </a:solidFill>
                <a:latin typeface="inherit"/>
              </a:rPr>
              <a:t>cumulative_perc</a:t>
            </a:r>
            <a:r>
              <a:rPr lang="en-US" altLang="en-US" sz="1800" dirty="0">
                <a:solidFill>
                  <a:srgbClr val="000000"/>
                </a:solidFill>
                <a:latin typeface="Consolas" panose="020B0609020204030204" pitchFamily="49" charset="0"/>
              </a:rPr>
              <a:t> </a:t>
            </a:r>
            <a:endParaRPr lang="en-US" altLang="en-US" sz="1800" dirty="0" smtClean="0">
              <a:solidFill>
                <a:srgbClr val="000000"/>
              </a:solidFill>
              <a:latin typeface="Consolas" panose="020B0609020204030204" pitchFamily="49" charset="0"/>
            </a:endParaRPr>
          </a:p>
          <a:p>
            <a:pPr marL="0" indent="0">
              <a:buNone/>
            </a:pPr>
            <a:r>
              <a:rPr lang="en-US" altLang="en-US" sz="1800" dirty="0" smtClean="0">
                <a:solidFill>
                  <a:srgbClr val="708090"/>
                </a:solidFill>
                <a:latin typeface="inherit"/>
              </a:rPr>
              <a:t>## </a:t>
            </a:r>
            <a:r>
              <a:rPr lang="en-US" altLang="en-US" sz="1800" dirty="0">
                <a:solidFill>
                  <a:srgbClr val="708090"/>
                </a:solidFill>
                <a:latin typeface="inherit"/>
              </a:rPr>
              <a:t>1 no 164 54 54</a:t>
            </a:r>
            <a:r>
              <a:rPr lang="en-US" altLang="en-US" sz="1800" dirty="0">
                <a:solidFill>
                  <a:srgbClr val="000000"/>
                </a:solidFill>
                <a:latin typeface="Consolas" panose="020B0609020204030204" pitchFamily="49" charset="0"/>
              </a:rPr>
              <a:t> </a:t>
            </a:r>
            <a:endParaRPr lang="en-US" altLang="en-US" sz="1800" dirty="0" smtClean="0">
              <a:solidFill>
                <a:srgbClr val="000000"/>
              </a:solidFill>
              <a:latin typeface="Consolas" panose="020B0609020204030204" pitchFamily="49" charset="0"/>
            </a:endParaRPr>
          </a:p>
          <a:p>
            <a:pPr marL="0" indent="0">
              <a:buNone/>
            </a:pPr>
            <a:r>
              <a:rPr lang="en-US" altLang="en-US" sz="1800" dirty="0" smtClean="0">
                <a:solidFill>
                  <a:srgbClr val="708090"/>
                </a:solidFill>
                <a:latin typeface="inherit"/>
              </a:rPr>
              <a:t>## </a:t>
            </a:r>
            <a:r>
              <a:rPr lang="en-US" altLang="en-US" sz="1800" dirty="0">
                <a:solidFill>
                  <a:srgbClr val="708090"/>
                </a:solidFill>
                <a:latin typeface="inherit"/>
              </a:rPr>
              <a:t>2 yes 139 46 100</a:t>
            </a:r>
            <a:r>
              <a:rPr lang="en-US" altLang="en-US" sz="1400" dirty="0"/>
              <a:t> </a:t>
            </a:r>
            <a:endParaRPr lang="en-US" altLang="en-US" sz="4000" dirty="0">
              <a:latin typeface="Arial" panose="020B0604020202020204" pitchFamily="34" charset="0"/>
            </a:endParaRPr>
          </a:p>
          <a:p>
            <a:pPr marL="0" lvl="0" indent="0">
              <a:buNone/>
            </a:pPr>
            <a:endParaRPr lang="en-US" altLang="en-US" sz="1800" dirty="0">
              <a:latin typeface="Arial" panose="020B0604020202020204" pitchFamily="34" charset="0"/>
            </a:endParaRPr>
          </a:p>
          <a:p>
            <a:pPr marL="0" lvl="0" indent="0">
              <a:buNone/>
            </a:pPr>
            <a:endParaRPr lang="en-US" altLang="en-US" sz="1800" dirty="0">
              <a:latin typeface="Arial" panose="020B0604020202020204" pitchFamily="34" charset="0"/>
            </a:endParaRPr>
          </a:p>
          <a:p>
            <a:endParaRPr lang="en-IN" dirty="0" smtClean="0"/>
          </a:p>
          <a:p>
            <a:endParaRPr lang="en-IN" dirty="0"/>
          </a:p>
        </p:txBody>
      </p:sp>
      <p:sp>
        <p:nvSpPr>
          <p:cNvPr id="4" name="Rectangle 1"/>
          <p:cNvSpPr>
            <a:spLocks noChangeArrowheads="1"/>
          </p:cNvSpPr>
          <p:nvPr/>
        </p:nvSpPr>
        <p:spPr bwMode="auto">
          <a:xfrm>
            <a:off x="0" y="90100"/>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789040"/>
            <a:ext cx="3724275" cy="24955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822594"/>
            <a:ext cx="3724275" cy="2495550"/>
          </a:xfrm>
          <a:prstGeom prst="rect">
            <a:avLst/>
          </a:prstGeom>
        </p:spPr>
      </p:pic>
    </p:spTree>
    <p:extLst>
      <p:ext uri="{BB962C8B-B14F-4D97-AF65-F5344CB8AC3E}">
        <p14:creationId xmlns:p14="http://schemas.microsoft.com/office/powerpoint/2010/main" val="778174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79512" y="536375"/>
            <a:ext cx="7992888" cy="584775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spcBef>
                <a:spcPct val="0"/>
              </a:spcBef>
              <a:buClrTx/>
              <a:buSzTx/>
              <a:buNone/>
            </a:pPr>
            <a:r>
              <a:rPr lang="en-US" altLang="en-US" sz="2000" dirty="0" err="1">
                <a:solidFill>
                  <a:srgbClr val="000000"/>
                </a:solidFill>
                <a:latin typeface="Consolas" panose="020B0609020204030204" pitchFamily="49" charset="0"/>
              </a:rPr>
              <a:t>plot_num</a:t>
            </a:r>
            <a:r>
              <a:rPr lang="en-US" altLang="en-US" sz="2000" dirty="0">
                <a:solidFill>
                  <a:srgbClr val="999999"/>
                </a:solidFill>
                <a:latin typeface="inherit"/>
              </a:rPr>
              <a:t>(</a:t>
            </a:r>
            <a:r>
              <a:rPr lang="en-US" altLang="en-US" sz="2000" dirty="0">
                <a:solidFill>
                  <a:srgbClr val="000000"/>
                </a:solidFill>
                <a:latin typeface="Consolas" panose="020B0609020204030204" pitchFamily="49" charset="0"/>
              </a:rPr>
              <a:t>data</a:t>
            </a:r>
            <a:r>
              <a:rPr lang="en-US" altLang="en-US" sz="2000" dirty="0" smtClean="0">
                <a:solidFill>
                  <a:srgbClr val="999999"/>
                </a:solidFill>
                <a:latin typeface="inherit"/>
              </a:rPr>
              <a:t>)</a:t>
            </a:r>
          </a:p>
          <a:p>
            <a:pPr marL="0" indent="0">
              <a:spcBef>
                <a:spcPct val="0"/>
              </a:spcBef>
              <a:buClrTx/>
              <a:buSzTx/>
              <a:buNone/>
            </a:pPr>
            <a:endParaRPr lang="en-US" altLang="en-US" sz="2000" dirty="0" smtClean="0">
              <a:solidFill>
                <a:srgbClr val="999999"/>
              </a:solidFill>
              <a:latin typeface="inherit"/>
            </a:endParaRPr>
          </a:p>
          <a:p>
            <a:pPr marL="0" lvl="0" indent="0">
              <a:spcBef>
                <a:spcPct val="0"/>
              </a:spcBef>
              <a:buClrTx/>
              <a:buSzTx/>
              <a:buNone/>
            </a:pPr>
            <a:r>
              <a:rPr lang="en-US" altLang="en-US" sz="2000" dirty="0" err="1" smtClean="0">
                <a:solidFill>
                  <a:srgbClr val="000000"/>
                </a:solidFill>
                <a:latin typeface="Consolas" panose="020B0609020204030204" pitchFamily="49" charset="0"/>
              </a:rPr>
              <a:t>data_prof</a:t>
            </a:r>
            <a:r>
              <a:rPr lang="en-US" altLang="en-US" sz="2000" dirty="0" smtClean="0">
                <a:solidFill>
                  <a:srgbClr val="A67F59"/>
                </a:solidFill>
                <a:latin typeface="inherit"/>
              </a:rPr>
              <a:t>=</a:t>
            </a:r>
            <a:r>
              <a:rPr lang="en-US" altLang="en-US" sz="2000" dirty="0" err="1" smtClean="0">
                <a:solidFill>
                  <a:srgbClr val="000000"/>
                </a:solidFill>
                <a:latin typeface="Consolas" panose="020B0609020204030204" pitchFamily="49" charset="0"/>
              </a:rPr>
              <a:t>profiling_num</a:t>
            </a:r>
            <a:r>
              <a:rPr lang="en-US" altLang="en-US" sz="2000" dirty="0" smtClean="0">
                <a:solidFill>
                  <a:srgbClr val="999999"/>
                </a:solidFill>
                <a:latin typeface="inherit"/>
              </a:rPr>
              <a:t>(</a:t>
            </a:r>
            <a:r>
              <a:rPr lang="en-US" altLang="en-US" sz="2000" dirty="0" smtClean="0">
                <a:solidFill>
                  <a:srgbClr val="000000"/>
                </a:solidFill>
                <a:latin typeface="Consolas" panose="020B0609020204030204" pitchFamily="49" charset="0"/>
              </a:rPr>
              <a:t>data</a:t>
            </a:r>
            <a:r>
              <a:rPr lang="en-US" altLang="en-US" sz="2000" dirty="0">
                <a:solidFill>
                  <a:srgbClr val="999999"/>
                </a:solidFill>
                <a:latin typeface="inherit"/>
              </a:rPr>
              <a:t>)</a:t>
            </a:r>
            <a:r>
              <a:rPr lang="en-US" altLang="en-US" sz="2000" dirty="0"/>
              <a:t> </a:t>
            </a:r>
            <a:endParaRPr lang="en-US" altLang="en-US" sz="2000" dirty="0" smtClean="0">
              <a:latin typeface="Arial" panose="020B0604020202020204" pitchFamily="34" charset="0"/>
            </a:endParaRPr>
          </a:p>
          <a:p>
            <a:pPr marL="0" indent="0">
              <a:spcBef>
                <a:spcPct val="0"/>
              </a:spcBef>
              <a:buClrTx/>
              <a:buSzTx/>
              <a:buNone/>
            </a:pPr>
            <a:endParaRPr lang="en-US" altLang="en-US" sz="2000" dirty="0">
              <a:solidFill>
                <a:srgbClr val="999999"/>
              </a:solidFill>
              <a:latin typeface="Arial" panose="020B0604020202020204" pitchFamily="34" charset="0"/>
            </a:endParaRPr>
          </a:p>
          <a:p>
            <a:pPr marL="0" lvl="0" indent="0">
              <a:spcBef>
                <a:spcPct val="0"/>
              </a:spcBef>
              <a:buClrTx/>
              <a:buSzTx/>
              <a:buNone/>
            </a:pPr>
            <a:r>
              <a:rPr lang="en-US" altLang="en-US" sz="2000" dirty="0">
                <a:solidFill>
                  <a:srgbClr val="708090"/>
                </a:solidFill>
                <a:latin typeface="inherit"/>
              </a:rPr>
              <a:t>## variable mean </a:t>
            </a:r>
            <a:r>
              <a:rPr lang="en-US" altLang="en-US" sz="2000" dirty="0" err="1">
                <a:solidFill>
                  <a:srgbClr val="708090"/>
                </a:solidFill>
                <a:latin typeface="inherit"/>
              </a:rPr>
              <a:t>std_dev</a:t>
            </a:r>
            <a:r>
              <a:rPr lang="en-US" altLang="en-US" sz="2000" dirty="0">
                <a:solidFill>
                  <a:srgbClr val="708090"/>
                </a:solidFill>
                <a:latin typeface="inherit"/>
              </a:rPr>
              <a:t> </a:t>
            </a:r>
            <a:r>
              <a:rPr lang="en-US" altLang="en-US" sz="2000" dirty="0" err="1">
                <a:solidFill>
                  <a:srgbClr val="708090"/>
                </a:solidFill>
                <a:latin typeface="inherit"/>
              </a:rPr>
              <a:t>variation_coef</a:t>
            </a:r>
            <a:r>
              <a:rPr lang="en-US" altLang="en-US" sz="2000" dirty="0">
                <a:solidFill>
                  <a:srgbClr val="708090"/>
                </a:solidFill>
                <a:latin typeface="inherit"/>
              </a:rPr>
              <a:t> </a:t>
            </a:r>
            <a:endParaRPr lang="en-US" altLang="en-US" sz="2000" dirty="0" smtClean="0">
              <a:solidFill>
                <a:srgbClr val="708090"/>
              </a:solidFill>
              <a:latin typeface="inherit"/>
            </a:endParaRPr>
          </a:p>
          <a:p>
            <a:pPr marL="0" lvl="0" indent="0">
              <a:spcBef>
                <a:spcPct val="0"/>
              </a:spcBef>
              <a:buClrTx/>
              <a:buSzTx/>
              <a:buNone/>
            </a:pPr>
            <a:r>
              <a:rPr lang="en-US" altLang="en-US" sz="2000" dirty="0" smtClean="0">
                <a:solidFill>
                  <a:srgbClr val="708090"/>
                </a:solidFill>
                <a:latin typeface="inherit"/>
              </a:rPr>
              <a:t>p_01 </a:t>
            </a:r>
            <a:r>
              <a:rPr lang="en-US" altLang="en-US" sz="2000" dirty="0">
                <a:solidFill>
                  <a:srgbClr val="708090"/>
                </a:solidFill>
                <a:latin typeface="inherit"/>
              </a:rPr>
              <a:t>p_05 p_25 p_50 p_75 p_95</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spcBef>
                <a:spcPct val="0"/>
              </a:spcBef>
              <a:buClrTx/>
              <a:buSzTx/>
              <a:buNone/>
            </a:pPr>
            <a:r>
              <a:rPr lang="en-US" altLang="en-US" sz="2000" dirty="0" smtClean="0">
                <a:solidFill>
                  <a:srgbClr val="708090"/>
                </a:solidFill>
                <a:latin typeface="inherit"/>
              </a:rPr>
              <a:t>## </a:t>
            </a:r>
            <a:r>
              <a:rPr lang="en-US" altLang="en-US" sz="2000" dirty="0">
                <a:solidFill>
                  <a:srgbClr val="708090"/>
                </a:solidFill>
                <a:latin typeface="inherit"/>
              </a:rPr>
              <a:t>1 age 54 9 0.17 35 40 48 56 61 68</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spcBef>
                <a:spcPct val="0"/>
              </a:spcBef>
              <a:buClrTx/>
              <a:buSzTx/>
              <a:buNone/>
            </a:pPr>
            <a:r>
              <a:rPr lang="en-US" altLang="en-US" sz="2000" dirty="0" smtClean="0">
                <a:solidFill>
                  <a:srgbClr val="708090"/>
                </a:solidFill>
                <a:latin typeface="inherit"/>
              </a:rPr>
              <a:t>## </a:t>
            </a:r>
            <a:r>
              <a:rPr lang="en-US" altLang="en-US" sz="2000" dirty="0">
                <a:solidFill>
                  <a:srgbClr val="708090"/>
                </a:solidFill>
                <a:latin typeface="inherit"/>
              </a:rPr>
              <a:t>2 </a:t>
            </a:r>
            <a:r>
              <a:rPr lang="en-US" altLang="en-US" sz="2000" dirty="0" err="1">
                <a:solidFill>
                  <a:srgbClr val="708090"/>
                </a:solidFill>
                <a:latin typeface="inherit"/>
              </a:rPr>
              <a:t>max_heart_rate</a:t>
            </a:r>
            <a:r>
              <a:rPr lang="en-US" altLang="en-US" sz="2000" dirty="0">
                <a:solidFill>
                  <a:srgbClr val="708090"/>
                </a:solidFill>
                <a:latin typeface="inherit"/>
              </a:rPr>
              <a:t> 150 23 0.15 95 108 134 153 166 182</a:t>
            </a:r>
            <a:r>
              <a:rPr lang="en-US" altLang="en-US" sz="2000" dirty="0">
                <a:solidFill>
                  <a:srgbClr val="000000"/>
                </a:solidFill>
                <a:latin typeface="Consolas" panose="020B0609020204030204" pitchFamily="49" charset="0"/>
              </a:rPr>
              <a:t> </a:t>
            </a:r>
            <a:r>
              <a:rPr lang="en-US" altLang="en-US" sz="2000" dirty="0">
                <a:solidFill>
                  <a:srgbClr val="708090"/>
                </a:solidFill>
                <a:latin typeface="inherit"/>
              </a:rPr>
              <a:t>## p_99 skewness kurtosis </a:t>
            </a:r>
            <a:r>
              <a:rPr lang="en-US" altLang="en-US" sz="2000" dirty="0" err="1">
                <a:solidFill>
                  <a:srgbClr val="708090"/>
                </a:solidFill>
                <a:latin typeface="inherit"/>
              </a:rPr>
              <a:t>iqr</a:t>
            </a:r>
            <a:r>
              <a:rPr lang="en-US" altLang="en-US" sz="2000" dirty="0">
                <a:solidFill>
                  <a:srgbClr val="708090"/>
                </a:solidFill>
                <a:latin typeface="inherit"/>
              </a:rPr>
              <a:t> range_98 range_80</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spcBef>
                <a:spcPct val="0"/>
              </a:spcBef>
              <a:buClrTx/>
              <a:buSzTx/>
              <a:buNone/>
            </a:pPr>
            <a:r>
              <a:rPr lang="en-US" altLang="en-US" sz="2000" dirty="0" smtClean="0">
                <a:solidFill>
                  <a:srgbClr val="708090"/>
                </a:solidFill>
                <a:latin typeface="inherit"/>
              </a:rPr>
              <a:t>## </a:t>
            </a:r>
            <a:r>
              <a:rPr lang="en-US" altLang="en-US" sz="2000" dirty="0">
                <a:solidFill>
                  <a:srgbClr val="708090"/>
                </a:solidFill>
                <a:latin typeface="inherit"/>
              </a:rPr>
              <a:t>1 71 -0.21 2.5 13 [35, 71] [42, 66]</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lvl="0" indent="0">
              <a:spcBef>
                <a:spcPct val="0"/>
              </a:spcBef>
              <a:buClrTx/>
              <a:buSzTx/>
              <a:buNone/>
            </a:pPr>
            <a:r>
              <a:rPr lang="en-US" altLang="en-US" sz="2000" dirty="0" smtClean="0">
                <a:solidFill>
                  <a:srgbClr val="708090"/>
                </a:solidFill>
                <a:latin typeface="inherit"/>
              </a:rPr>
              <a:t>## </a:t>
            </a:r>
            <a:r>
              <a:rPr lang="en-US" altLang="en-US" sz="2000" dirty="0">
                <a:solidFill>
                  <a:srgbClr val="708090"/>
                </a:solidFill>
                <a:latin typeface="inherit"/>
              </a:rPr>
              <a:t>2 192 -0.53 2.9 32 [95.02, 191.96] [116, 176.6</a:t>
            </a:r>
            <a:r>
              <a:rPr lang="en-US" altLang="en-US" sz="2000" dirty="0" smtClean="0">
                <a:solidFill>
                  <a:srgbClr val="708090"/>
                </a:solidFill>
                <a:latin typeface="inherit"/>
              </a:rPr>
              <a:t>]</a:t>
            </a:r>
          </a:p>
          <a:p>
            <a:pPr marL="0" lvl="0" indent="0">
              <a:spcBef>
                <a:spcPct val="0"/>
              </a:spcBef>
              <a:buClrTx/>
              <a:buSzTx/>
              <a:buNone/>
            </a:pPr>
            <a:endParaRPr lang="en-US" altLang="en-US" sz="2000" dirty="0">
              <a:latin typeface="Arial" panose="020B0604020202020204" pitchFamily="34" charset="0"/>
            </a:endParaRPr>
          </a:p>
          <a:p>
            <a:pPr marL="0" lvl="0" indent="0">
              <a:spcBef>
                <a:spcPct val="0"/>
              </a:spcBef>
              <a:buClrTx/>
              <a:buSzTx/>
              <a:buFontTx/>
              <a:buChar char="•"/>
            </a:pPr>
            <a:r>
              <a:rPr lang="en-US" altLang="en-US" sz="2000" dirty="0">
                <a:solidFill>
                  <a:srgbClr val="3C484E"/>
                </a:solidFill>
                <a:latin typeface="inherit"/>
              </a:rPr>
              <a:t>Try to describe each variable based on its distribution (also useful for reporting)</a:t>
            </a:r>
          </a:p>
          <a:p>
            <a:pPr marL="0" lvl="0" indent="0">
              <a:spcBef>
                <a:spcPct val="0"/>
              </a:spcBef>
              <a:buClrTx/>
              <a:buSzTx/>
              <a:buFontTx/>
              <a:buChar char="•"/>
            </a:pPr>
            <a:r>
              <a:rPr lang="en-US" altLang="en-US" sz="2000" dirty="0">
                <a:solidFill>
                  <a:srgbClr val="3C484E"/>
                </a:solidFill>
                <a:latin typeface="inherit"/>
              </a:rPr>
              <a:t>Pay attention to variables with high standard deviation.</a:t>
            </a:r>
          </a:p>
          <a:p>
            <a:pPr marL="0" lvl="0" indent="0">
              <a:spcBef>
                <a:spcPct val="0"/>
              </a:spcBef>
              <a:buClrTx/>
              <a:buSzTx/>
              <a:buFontTx/>
              <a:buChar char="•"/>
            </a:pPr>
            <a:r>
              <a:rPr lang="en-US" altLang="en-US" sz="2000" dirty="0">
                <a:solidFill>
                  <a:srgbClr val="3C484E"/>
                </a:solidFill>
                <a:latin typeface="inherit"/>
              </a:rPr>
              <a:t>Select the metrics that you are most familiar with: </a:t>
            </a:r>
            <a:r>
              <a:rPr lang="en-US" altLang="en-US" sz="2000" dirty="0" err="1">
                <a:solidFill>
                  <a:srgbClr val="3C484E"/>
                </a:solidFill>
                <a:latin typeface="Courier New" panose="02070309020205020404" pitchFamily="49" charset="0"/>
                <a:cs typeface="Courier New" panose="02070309020205020404" pitchFamily="49" charset="0"/>
              </a:rPr>
              <a:t>data_prof</a:t>
            </a:r>
            <a:r>
              <a:rPr lang="en-US" altLang="en-US" sz="2000" dirty="0">
                <a:solidFill>
                  <a:srgbClr val="3C484E"/>
                </a:solidFill>
                <a:latin typeface="Courier New" panose="02070309020205020404" pitchFamily="49" charset="0"/>
                <a:cs typeface="Courier New" panose="02070309020205020404" pitchFamily="49" charset="0"/>
              </a:rPr>
              <a:t> %&gt;% select(variable, </a:t>
            </a:r>
            <a:r>
              <a:rPr lang="en-US" altLang="en-US" sz="2000" dirty="0" err="1">
                <a:solidFill>
                  <a:srgbClr val="3C484E"/>
                </a:solidFill>
                <a:latin typeface="Courier New" panose="02070309020205020404" pitchFamily="49" charset="0"/>
                <a:cs typeface="Courier New" panose="02070309020205020404" pitchFamily="49" charset="0"/>
              </a:rPr>
              <a:t>variation_coef</a:t>
            </a:r>
            <a:r>
              <a:rPr lang="en-US" altLang="en-US" sz="2000" dirty="0">
                <a:solidFill>
                  <a:srgbClr val="3C484E"/>
                </a:solidFill>
                <a:latin typeface="Courier New" panose="02070309020205020404" pitchFamily="49" charset="0"/>
                <a:cs typeface="Courier New" panose="02070309020205020404" pitchFamily="49" charset="0"/>
              </a:rPr>
              <a:t>, range_98)</a:t>
            </a:r>
            <a:r>
              <a:rPr lang="en-US" altLang="en-US" sz="2000" dirty="0">
                <a:solidFill>
                  <a:srgbClr val="3C484E"/>
                </a:solidFill>
                <a:latin typeface="inherit"/>
              </a:rPr>
              <a:t>: A high value in </a:t>
            </a:r>
            <a:r>
              <a:rPr lang="en-US" altLang="en-US" sz="2000" dirty="0" err="1">
                <a:solidFill>
                  <a:srgbClr val="3C484E"/>
                </a:solidFill>
                <a:latin typeface="Courier New" panose="02070309020205020404" pitchFamily="49" charset="0"/>
                <a:cs typeface="Courier New" panose="02070309020205020404" pitchFamily="49" charset="0"/>
              </a:rPr>
              <a:t>variation_coef</a:t>
            </a:r>
            <a:r>
              <a:rPr lang="en-US" altLang="en-US" sz="2000" dirty="0">
                <a:solidFill>
                  <a:srgbClr val="3C484E"/>
                </a:solidFill>
                <a:latin typeface="inherit"/>
              </a:rPr>
              <a:t> may </a:t>
            </a:r>
            <a:r>
              <a:rPr lang="en-US" altLang="en-US" sz="2000" dirty="0" err="1">
                <a:solidFill>
                  <a:srgbClr val="3C484E"/>
                </a:solidFill>
                <a:latin typeface="inherit"/>
              </a:rPr>
              <a:t>indictate</a:t>
            </a:r>
            <a:r>
              <a:rPr lang="en-US" altLang="en-US" sz="2000" dirty="0">
                <a:solidFill>
                  <a:srgbClr val="3C484E"/>
                </a:solidFill>
                <a:latin typeface="inherit"/>
              </a:rPr>
              <a:t> outliers. </a:t>
            </a:r>
            <a:r>
              <a:rPr lang="en-US" altLang="en-US" sz="2000" dirty="0">
                <a:solidFill>
                  <a:srgbClr val="3C484E"/>
                </a:solidFill>
                <a:latin typeface="Courier New" panose="02070309020205020404" pitchFamily="49" charset="0"/>
                <a:cs typeface="Courier New" panose="02070309020205020404" pitchFamily="49" charset="0"/>
              </a:rPr>
              <a:t>range_98</a:t>
            </a:r>
            <a:r>
              <a:rPr lang="en-US" altLang="en-US" sz="2000" dirty="0">
                <a:solidFill>
                  <a:srgbClr val="3C484E"/>
                </a:solidFill>
                <a:latin typeface="inherit"/>
              </a:rPr>
              <a:t> indicates where most of the values are</a:t>
            </a:r>
            <a:r>
              <a:rPr lang="en-US" altLang="en-US" sz="2000" dirty="0" smtClean="0">
                <a:solidFill>
                  <a:srgbClr val="3C484E"/>
                </a:solidFill>
                <a:latin typeface="inherit"/>
              </a:rPr>
              <a:t>.</a:t>
            </a:r>
            <a:endParaRPr lang="en-US" altLang="en-US" sz="2000" dirty="0">
              <a:solidFill>
                <a:srgbClr val="3C484E"/>
              </a:solidFill>
              <a:latin typeface="Georgia" panose="02040502050405020303" pitchFamily="18" charset="0"/>
            </a:endParaRPr>
          </a:p>
        </p:txBody>
      </p:sp>
      <p:sp>
        <p:nvSpPr>
          <p:cNvPr id="5" name="Rectangle 2"/>
          <p:cNvSpPr>
            <a:spLocks noChangeArrowheads="1"/>
          </p:cNvSpPr>
          <p:nvPr/>
        </p:nvSpPr>
        <p:spPr bwMode="auto">
          <a:xfrm>
            <a:off x="0" y="90100"/>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8499"/>
            <a:ext cx="65" cy="276999"/>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38500"/>
            <a:ext cx="3724275" cy="2495550"/>
          </a:xfrm>
          <a:prstGeom prst="rect">
            <a:avLst/>
          </a:prstGeom>
        </p:spPr>
      </p:pic>
    </p:spTree>
    <p:extLst>
      <p:ext uri="{BB962C8B-B14F-4D97-AF65-F5344CB8AC3E}">
        <p14:creationId xmlns:p14="http://schemas.microsoft.com/office/powerpoint/2010/main" val="1841866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0"/>
            <a:ext cx="7772400" cy="6597352"/>
          </a:xfrm>
        </p:spPr>
        <p:txBody>
          <a:bodyPr/>
          <a:lstStyle/>
          <a:p>
            <a:r>
              <a:rPr lang="en-IN" sz="1100" dirty="0"/>
              <a:t>## data </a:t>
            </a:r>
          </a:p>
          <a:p>
            <a:r>
              <a:rPr lang="en-IN" sz="1100" dirty="0"/>
              <a:t>##  4  Variables      303  Observations</a:t>
            </a:r>
          </a:p>
          <a:p>
            <a:r>
              <a:rPr lang="en-IN" sz="1100" dirty="0"/>
              <a:t>## ---------------------------------------------------------------------------</a:t>
            </a:r>
          </a:p>
          <a:p>
            <a:r>
              <a:rPr lang="en-IN" sz="1100" dirty="0"/>
              <a:t>## age </a:t>
            </a:r>
          </a:p>
          <a:p>
            <a:r>
              <a:rPr lang="en-IN" sz="1100" dirty="0"/>
              <a:t>##        n  missing distinct     Info     Mean      </a:t>
            </a:r>
            <a:r>
              <a:rPr lang="en-IN" sz="1100" dirty="0" err="1"/>
              <a:t>Gmd</a:t>
            </a:r>
            <a:r>
              <a:rPr lang="en-IN" sz="1100" dirty="0"/>
              <a:t>      .05      .10 </a:t>
            </a:r>
          </a:p>
          <a:p>
            <a:r>
              <a:rPr lang="en-IN" sz="1100" dirty="0"/>
              <a:t>##      303        0       41    0.999    54.44     10.3       40       42 </a:t>
            </a:r>
          </a:p>
          <a:p>
            <a:r>
              <a:rPr lang="en-IN" sz="1100" dirty="0"/>
              <a:t>##      .25      .50      .75      .90      .95 </a:t>
            </a:r>
          </a:p>
          <a:p>
            <a:r>
              <a:rPr lang="en-IN" sz="1100" dirty="0"/>
              <a:t>##       48       56       61       66       68 </a:t>
            </a:r>
          </a:p>
          <a:p>
            <a:r>
              <a:rPr lang="en-IN" sz="1100" dirty="0"/>
              <a:t>## lowest : 29 34 35 37 38, highest: 70 71 74 76 77</a:t>
            </a:r>
          </a:p>
          <a:p>
            <a:r>
              <a:rPr lang="en-IN" sz="1100" dirty="0"/>
              <a:t>## ---------------------------------------------------------------------------</a:t>
            </a:r>
          </a:p>
          <a:p>
            <a:r>
              <a:rPr lang="en-IN" sz="1100" dirty="0"/>
              <a:t>## </a:t>
            </a:r>
            <a:r>
              <a:rPr lang="en-IN" sz="1100" dirty="0" err="1"/>
              <a:t>max_heart_rate</a:t>
            </a:r>
            <a:r>
              <a:rPr lang="en-IN" sz="1100" dirty="0"/>
              <a:t> </a:t>
            </a:r>
          </a:p>
          <a:p>
            <a:r>
              <a:rPr lang="en-IN" sz="1100" dirty="0"/>
              <a:t>##        n  missing distinct     Info     Mean      </a:t>
            </a:r>
            <a:r>
              <a:rPr lang="en-IN" sz="1100" dirty="0" err="1"/>
              <a:t>Gmd</a:t>
            </a:r>
            <a:r>
              <a:rPr lang="en-IN" sz="1100" dirty="0"/>
              <a:t>      .05      .10 </a:t>
            </a:r>
          </a:p>
          <a:p>
            <a:r>
              <a:rPr lang="en-IN" sz="1100" dirty="0"/>
              <a:t>##      303        0       91        1    149.6    25.73    108.1    116.0 </a:t>
            </a:r>
          </a:p>
          <a:p>
            <a:r>
              <a:rPr lang="en-IN" sz="1100" dirty="0"/>
              <a:t>##      .25      .50      .75      .90      .95 </a:t>
            </a:r>
          </a:p>
          <a:p>
            <a:r>
              <a:rPr lang="en-IN" sz="1100" dirty="0"/>
              <a:t>##    133.5    153.0    166.0    176.6    181.9 </a:t>
            </a:r>
          </a:p>
          <a:p>
            <a:r>
              <a:rPr lang="en-IN" sz="1100" dirty="0"/>
              <a:t>## lowest :  71  88  90  95  96, highest: 190 192 194 195 202</a:t>
            </a:r>
          </a:p>
          <a:p>
            <a:r>
              <a:rPr lang="en-IN" sz="1100" dirty="0"/>
              <a:t>## ---------------------------------------------------------------------------</a:t>
            </a:r>
          </a:p>
          <a:p>
            <a:r>
              <a:rPr lang="en-IN" sz="1100" dirty="0"/>
              <a:t>## </a:t>
            </a:r>
            <a:r>
              <a:rPr lang="en-IN" sz="1100" dirty="0" err="1"/>
              <a:t>thal</a:t>
            </a:r>
            <a:r>
              <a:rPr lang="en-IN" sz="1100" dirty="0"/>
              <a:t> </a:t>
            </a:r>
          </a:p>
          <a:p>
            <a:r>
              <a:rPr lang="en-IN" sz="1100" dirty="0"/>
              <a:t>##        n  missing distinct </a:t>
            </a:r>
          </a:p>
          <a:p>
            <a:r>
              <a:rPr lang="en-IN" sz="1100" dirty="0"/>
              <a:t>##      301        2        3 </a:t>
            </a:r>
            <a:r>
              <a:rPr lang="en-IN" sz="1100" dirty="0" smtClean="0"/>
              <a:t>                         </a:t>
            </a:r>
            <a:endParaRPr lang="en-IN" sz="1100" dirty="0"/>
          </a:p>
          <a:p>
            <a:r>
              <a:rPr lang="en-IN" sz="1100" dirty="0"/>
              <a:t>## Value         3    6    7</a:t>
            </a:r>
          </a:p>
          <a:p>
            <a:r>
              <a:rPr lang="en-IN" sz="1100" dirty="0"/>
              <a:t>## Frequency   166   18  117</a:t>
            </a:r>
          </a:p>
          <a:p>
            <a:r>
              <a:rPr lang="en-IN" sz="1100" dirty="0"/>
              <a:t>## Proportion 0.55 0.06 0.39</a:t>
            </a:r>
          </a:p>
          <a:p>
            <a:r>
              <a:rPr lang="en-IN" sz="1100" dirty="0"/>
              <a:t>## ---------------------------------------------------------------------------</a:t>
            </a:r>
          </a:p>
          <a:p>
            <a:r>
              <a:rPr lang="en-IN" sz="1100" dirty="0"/>
              <a:t>## </a:t>
            </a:r>
            <a:r>
              <a:rPr lang="en-IN" sz="1100" dirty="0" err="1"/>
              <a:t>has_heart_disease</a:t>
            </a:r>
            <a:r>
              <a:rPr lang="en-IN" sz="1100" dirty="0"/>
              <a:t> </a:t>
            </a:r>
          </a:p>
          <a:p>
            <a:pPr lvl="0"/>
            <a:r>
              <a:rPr lang="en-IN" sz="1100" dirty="0"/>
              <a:t>##        n  missing distinct </a:t>
            </a:r>
            <a:r>
              <a:rPr lang="en-IN" sz="1100" dirty="0" smtClean="0"/>
              <a:t>                                  </a:t>
            </a:r>
            <a:r>
              <a:rPr lang="en-US" altLang="en-US" sz="1100" dirty="0">
                <a:solidFill>
                  <a:srgbClr val="000000"/>
                </a:solidFill>
                <a:latin typeface="Consolas" panose="020B0609020204030204" pitchFamily="49" charset="0"/>
              </a:rPr>
              <a:t>library</a:t>
            </a:r>
            <a:r>
              <a:rPr lang="en-US" altLang="en-US" sz="1100" dirty="0">
                <a:solidFill>
                  <a:srgbClr val="999999"/>
                </a:solidFill>
                <a:latin typeface="inherit"/>
              </a:rPr>
              <a:t>(</a:t>
            </a:r>
            <a:r>
              <a:rPr lang="en-US" altLang="en-US" sz="1100" dirty="0" err="1">
                <a:solidFill>
                  <a:srgbClr val="000000"/>
                </a:solidFill>
                <a:latin typeface="Consolas" panose="020B0609020204030204" pitchFamily="49" charset="0"/>
              </a:rPr>
              <a:t>Hmisc</a:t>
            </a:r>
            <a:r>
              <a:rPr lang="en-US" altLang="en-US" sz="1100" dirty="0">
                <a:solidFill>
                  <a:srgbClr val="999999"/>
                </a:solidFill>
                <a:latin typeface="inherit"/>
              </a:rPr>
              <a:t>)</a:t>
            </a:r>
            <a:r>
              <a:rPr lang="en-US" altLang="en-US" sz="1100" dirty="0">
                <a:solidFill>
                  <a:srgbClr val="000000"/>
                </a:solidFill>
                <a:latin typeface="Consolas" panose="020B0609020204030204" pitchFamily="49" charset="0"/>
              </a:rPr>
              <a:t> </a:t>
            </a:r>
            <a:r>
              <a:rPr lang="en-US" altLang="en-US" sz="1100" dirty="0" smtClean="0">
                <a:solidFill>
                  <a:srgbClr val="000000"/>
                </a:solidFill>
                <a:latin typeface="Consolas" panose="020B0609020204030204" pitchFamily="49" charset="0"/>
              </a:rPr>
              <a:t>          describe(data)</a:t>
            </a:r>
            <a:endParaRPr lang="en-IN" sz="1100" dirty="0"/>
          </a:p>
          <a:p>
            <a:r>
              <a:rPr lang="en-IN" sz="1100" dirty="0"/>
              <a:t>##      303        0        2 </a:t>
            </a:r>
          </a:p>
          <a:p>
            <a:r>
              <a:rPr lang="en-IN" sz="1100" dirty="0"/>
              <a:t>##                     </a:t>
            </a:r>
          </a:p>
          <a:p>
            <a:r>
              <a:rPr lang="en-IN" sz="1100" dirty="0"/>
              <a:t>## Value        no  yes</a:t>
            </a:r>
          </a:p>
          <a:p>
            <a:r>
              <a:rPr lang="en-IN" sz="1100" dirty="0"/>
              <a:t>## Frequency   164  139</a:t>
            </a:r>
          </a:p>
          <a:p>
            <a:r>
              <a:rPr lang="en-IN" sz="1100" dirty="0"/>
              <a:t>## Proportion 0.54 0.46</a:t>
            </a:r>
          </a:p>
          <a:p>
            <a:r>
              <a:rPr lang="en-IN" sz="1100" dirty="0"/>
              <a:t>## ---------------------------------------------------------------------------</a:t>
            </a:r>
          </a:p>
          <a:p>
            <a:endParaRPr lang="en-IN" sz="1100" dirty="0"/>
          </a:p>
        </p:txBody>
      </p:sp>
      <p:sp>
        <p:nvSpPr>
          <p:cNvPr id="4" name="Rectangle 1"/>
          <p:cNvSpPr>
            <a:spLocks noChangeArrowheads="1"/>
          </p:cNvSpPr>
          <p:nvPr/>
        </p:nvSpPr>
        <p:spPr bwMode="auto">
          <a:xfrm>
            <a:off x="0" y="90100"/>
            <a:ext cx="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480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054447"/>
          </a:xfrm>
        </p:spPr>
        <p:txBody>
          <a:bodyPr/>
          <a:lstStyle/>
          <a:p>
            <a:endParaRPr lang="en-IN" dirty="0"/>
          </a:p>
        </p:txBody>
      </p:sp>
      <p:sp>
        <p:nvSpPr>
          <p:cNvPr id="3" name="Content Placeholder 2"/>
          <p:cNvSpPr>
            <a:spLocks noGrp="1"/>
          </p:cNvSpPr>
          <p:nvPr>
            <p:ph idx="1"/>
          </p:nvPr>
        </p:nvSpPr>
        <p:spPr/>
        <p:txBody>
          <a:bodyPr/>
          <a:lstStyle/>
          <a:p>
            <a:r>
              <a:rPr lang="en-IN" sz="1800" dirty="0"/>
              <a:t>There are plenty of open-source tools exist which automate the steps of predictive </a:t>
            </a:r>
            <a:r>
              <a:rPr lang="en-IN" sz="1800" dirty="0" err="1"/>
              <a:t>modeling</a:t>
            </a:r>
            <a:r>
              <a:rPr lang="en-IN" sz="1800" dirty="0"/>
              <a:t> like data cleaning, data visualization. Some of them are also quite popular like Excel, Tableau, </a:t>
            </a:r>
            <a:r>
              <a:rPr lang="en-IN" sz="1800" dirty="0" err="1"/>
              <a:t>Qlikview</a:t>
            </a:r>
            <a:r>
              <a:rPr lang="en-IN" sz="1800" dirty="0"/>
              <a:t>, Weka and many more apart from the programming.</a:t>
            </a:r>
          </a:p>
          <a:p>
            <a:r>
              <a:rPr lang="en-IN" sz="1800" dirty="0"/>
              <a:t>In programming, we can accomplish EDA using Python, R, SAS</a:t>
            </a:r>
            <a:r>
              <a:rPr lang="en-IN" sz="1800" dirty="0" smtClean="0"/>
              <a:t>.</a:t>
            </a:r>
          </a:p>
          <a:p>
            <a:r>
              <a:rPr lang="en-IN" sz="1800" dirty="0" smtClean="0"/>
              <a:t>hurry </a:t>
            </a:r>
            <a:r>
              <a:rPr lang="en-IN" sz="1800" dirty="0"/>
              <a:t>to get to the </a:t>
            </a:r>
            <a:r>
              <a:rPr lang="en-IN" sz="1800" u="sng" dirty="0">
                <a:hlinkClick r:id="rId2"/>
              </a:rPr>
              <a:t>machine learning</a:t>
            </a:r>
            <a:r>
              <a:rPr lang="en-IN" sz="1800" dirty="0"/>
              <a:t> stage, </a:t>
            </a:r>
            <a:endParaRPr lang="en-IN" sz="1800" dirty="0" smtClean="0"/>
          </a:p>
          <a:p>
            <a:r>
              <a:rPr lang="en-IN" sz="1800" dirty="0" smtClean="0"/>
              <a:t>many </a:t>
            </a:r>
            <a:r>
              <a:rPr lang="en-IN" sz="1800" dirty="0"/>
              <a:t>implications, including generating inaccurate models, </a:t>
            </a:r>
            <a:endParaRPr lang="en-IN" sz="1800" dirty="0" smtClean="0"/>
          </a:p>
          <a:p>
            <a:r>
              <a:rPr lang="en-IN" sz="1800" dirty="0" smtClean="0"/>
              <a:t>generating </a:t>
            </a:r>
            <a:r>
              <a:rPr lang="en-IN" sz="1800" dirty="0"/>
              <a:t>accurate models but on the wrong data, </a:t>
            </a:r>
            <a:endParaRPr lang="en-IN" sz="1800" dirty="0" smtClean="0"/>
          </a:p>
          <a:p>
            <a:r>
              <a:rPr lang="en-IN" sz="1800" dirty="0" smtClean="0"/>
              <a:t>not </a:t>
            </a:r>
            <a:r>
              <a:rPr lang="en-IN" sz="1800" dirty="0"/>
              <a:t>creating the right types of variables in data preparation, </a:t>
            </a:r>
            <a:endParaRPr lang="en-IN" sz="1800" dirty="0" smtClean="0"/>
          </a:p>
          <a:p>
            <a:r>
              <a:rPr lang="en-IN" sz="1800" dirty="0" smtClean="0"/>
              <a:t>using </a:t>
            </a:r>
            <a:r>
              <a:rPr lang="en-IN" sz="1800" dirty="0"/>
              <a:t>resources inefficiently because of realizing only after generating models that perhaps the data is skewed, or has outliers, or has too many missing values, or finding that some values are inconsistent.</a:t>
            </a:r>
          </a:p>
        </p:txBody>
      </p:sp>
    </p:spTree>
    <p:extLst>
      <p:ext uri="{BB962C8B-B14F-4D97-AF65-F5344CB8AC3E}">
        <p14:creationId xmlns:p14="http://schemas.microsoft.com/office/powerpoint/2010/main" val="5355260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ttps://d1jnx9ba8s6j9r.cloudfront.net/blog/wp-content/uploads/2019/07/2019-07-25-18_05_21-Window.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093636"/>
            <a:ext cx="6754573" cy="4287692"/>
          </a:xfrm>
          <a:prstGeom prst="rect">
            <a:avLst/>
          </a:prstGeom>
          <a:noFill/>
          <a:ln>
            <a:noFill/>
          </a:ln>
        </p:spPr>
      </p:pic>
    </p:spTree>
    <p:extLst>
      <p:ext uri="{BB962C8B-B14F-4D97-AF65-F5344CB8AC3E}">
        <p14:creationId xmlns:p14="http://schemas.microsoft.com/office/powerpoint/2010/main" val="2457555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10431"/>
          </a:xfrm>
        </p:spPr>
        <p:txBody>
          <a:bodyPr/>
          <a:lstStyle/>
          <a:p>
            <a:r>
              <a:rPr lang="en-IN" dirty="0" smtClean="0"/>
              <a:t>Data Science process</a:t>
            </a:r>
            <a:endParaRPr lang="en-IN" dirty="0"/>
          </a:p>
        </p:txBody>
      </p:sp>
      <p:sp>
        <p:nvSpPr>
          <p:cNvPr id="3" name="Content Placeholder 2"/>
          <p:cNvSpPr>
            <a:spLocks noGrp="1"/>
          </p:cNvSpPr>
          <p:nvPr>
            <p:ph idx="1"/>
          </p:nvPr>
        </p:nvSpPr>
        <p:spPr>
          <a:xfrm>
            <a:off x="827584" y="1916832"/>
            <a:ext cx="8127504" cy="4215681"/>
          </a:xfrm>
        </p:spPr>
        <p:txBody>
          <a:bodyPr/>
          <a:lstStyle/>
          <a:p>
            <a:r>
              <a:rPr lang="en-US" sz="2000" dirty="0"/>
              <a:t>The power of data science comes from a deep understanding of statistics and algorithms, programming and hacking, and communication skills</a:t>
            </a:r>
            <a:r>
              <a:rPr lang="en-US" sz="2000" dirty="0" smtClean="0"/>
              <a:t>.</a:t>
            </a:r>
          </a:p>
          <a:p>
            <a:r>
              <a:rPr lang="en-US" sz="2000" i="1" dirty="0"/>
              <a:t>“What kinds of data challenges do you think I should be working on?”</a:t>
            </a:r>
            <a:endParaRPr lang="en-IN" sz="2000" dirty="0"/>
          </a:p>
          <a:p>
            <a:r>
              <a:rPr lang="en-US" sz="2000" i="1" dirty="0"/>
              <a:t>“Can you help us optimize our sales funnel and improve our conversion rates?”</a:t>
            </a:r>
            <a:endParaRPr lang="en-IN" sz="2000" dirty="0"/>
          </a:p>
          <a:p>
            <a:r>
              <a:rPr lang="en-US" sz="2000" i="1" dirty="0"/>
              <a:t>What? Is that a data science problem? You didn’t even mention the word ‘data’. What do I need to analyze? What does this mean?</a:t>
            </a:r>
            <a:endParaRPr lang="en-IN" sz="2000" dirty="0"/>
          </a:p>
          <a:p>
            <a:endParaRPr lang="en-IN" sz="2000" dirty="0"/>
          </a:p>
        </p:txBody>
      </p:sp>
    </p:spTree>
    <p:extLst>
      <p:ext uri="{BB962C8B-B14F-4D97-AF65-F5344CB8AC3E}">
        <p14:creationId xmlns:p14="http://schemas.microsoft.com/office/powerpoint/2010/main" val="156042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The data science process: a quick outline</a:t>
            </a:r>
            <a:endParaRPr lang="en-IN" sz="3600" dirty="0"/>
          </a:p>
        </p:txBody>
      </p:sp>
      <p:sp>
        <p:nvSpPr>
          <p:cNvPr id="3" name="Content Placeholder 2"/>
          <p:cNvSpPr>
            <a:spLocks noGrp="1"/>
          </p:cNvSpPr>
          <p:nvPr>
            <p:ph idx="1"/>
          </p:nvPr>
        </p:nvSpPr>
        <p:spPr/>
        <p:txBody>
          <a:bodyPr/>
          <a:lstStyle/>
          <a:p>
            <a:r>
              <a:rPr lang="en-US" sz="2400" dirty="0"/>
              <a:t>Frame the </a:t>
            </a:r>
            <a:r>
              <a:rPr lang="en-US" sz="2400" dirty="0" smtClean="0"/>
              <a:t>problem</a:t>
            </a:r>
          </a:p>
          <a:p>
            <a:r>
              <a:rPr lang="en-US" sz="2400" dirty="0"/>
              <a:t>Collect the raw data needed to solve the problem: </a:t>
            </a:r>
            <a:endParaRPr lang="en-US" sz="2400" dirty="0" smtClean="0"/>
          </a:p>
          <a:p>
            <a:r>
              <a:rPr lang="en-US" sz="2400" dirty="0"/>
              <a:t>Process the data (data wrangling</a:t>
            </a:r>
            <a:r>
              <a:rPr lang="en-US" sz="2400" dirty="0" smtClean="0"/>
              <a:t>)</a:t>
            </a:r>
          </a:p>
          <a:p>
            <a:r>
              <a:rPr lang="en-US" sz="2400" dirty="0"/>
              <a:t>Explore the </a:t>
            </a:r>
            <a:r>
              <a:rPr lang="en-US" sz="2400" dirty="0" smtClean="0"/>
              <a:t>data</a:t>
            </a:r>
          </a:p>
          <a:p>
            <a:r>
              <a:rPr lang="en-US" sz="2400" dirty="0"/>
              <a:t>Perform in-depth analysis (machine learning, statistical models, algorithms</a:t>
            </a:r>
            <a:r>
              <a:rPr lang="en-US" sz="2400" dirty="0" smtClean="0"/>
              <a:t>)</a:t>
            </a:r>
          </a:p>
          <a:p>
            <a:r>
              <a:rPr lang="en-US" sz="2400" dirty="0"/>
              <a:t>Communicate results of the analysis</a:t>
            </a:r>
            <a:endParaRPr lang="en-IN" sz="2400" dirty="0"/>
          </a:p>
        </p:txBody>
      </p:sp>
    </p:spTree>
    <p:extLst>
      <p:ext uri="{BB962C8B-B14F-4D97-AF65-F5344CB8AC3E}">
        <p14:creationId xmlns:p14="http://schemas.microsoft.com/office/powerpoint/2010/main" val="851011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a:srcRect/>
          <a:stretch>
            <a:fillRect/>
          </a:stretch>
        </p:blipFill>
        <p:spPr bwMode="auto">
          <a:xfrm>
            <a:off x="714348" y="1857364"/>
            <a:ext cx="8229600" cy="4814803"/>
          </a:xfrm>
          <a:prstGeom prst="rect">
            <a:avLst/>
          </a:prstGeom>
          <a:noFill/>
          <a:ln w="9525">
            <a:noFill/>
            <a:miter lim="800000"/>
            <a:headEnd/>
            <a:tailEnd/>
          </a:ln>
          <a:effectLst/>
        </p:spPr>
      </p:pic>
      <p:sp>
        <p:nvSpPr>
          <p:cNvPr id="5" name="Title 1"/>
          <p:cNvSpPr>
            <a:spLocks noGrp="1"/>
          </p:cNvSpPr>
          <p:nvPr>
            <p:ph type="title"/>
          </p:nvPr>
        </p:nvSpPr>
        <p:spPr>
          <a:xfrm>
            <a:off x="1357290" y="928670"/>
            <a:ext cx="4564070" cy="676292"/>
          </a:xfrm>
        </p:spPr>
        <p:txBody>
          <a:bodyPr/>
          <a:lstStyle/>
          <a:p>
            <a:r>
              <a:rPr lang="en-US" sz="3600" dirty="0" smtClean="0">
                <a:solidFill>
                  <a:srgbClr val="FF0000"/>
                </a:solidFill>
                <a:cs typeface="Arial" pitchFamily="34" charset="0"/>
              </a:rPr>
              <a:t>Data Science Process</a:t>
            </a:r>
            <a:endParaRPr lang="en-US" sz="3600" dirty="0">
              <a:solidFill>
                <a:srgbClr val="FF0000"/>
              </a:solidFill>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82439"/>
          </a:xfrm>
        </p:spPr>
        <p:txBody>
          <a:bodyPr/>
          <a:lstStyle/>
          <a:p>
            <a:r>
              <a:rPr lang="en-IN" sz="2800" dirty="0" smtClean="0"/>
              <a:t>Step 1 of 6. </a:t>
            </a:r>
            <a:r>
              <a:rPr lang="en-US" sz="2800" b="1" dirty="0"/>
              <a:t>Frame the problem </a:t>
            </a:r>
            <a:endParaRPr lang="en-IN" sz="2800" dirty="0"/>
          </a:p>
        </p:txBody>
      </p:sp>
      <p:sp>
        <p:nvSpPr>
          <p:cNvPr id="3" name="Content Placeholder 2"/>
          <p:cNvSpPr>
            <a:spLocks noGrp="1"/>
          </p:cNvSpPr>
          <p:nvPr>
            <p:ph idx="1"/>
          </p:nvPr>
        </p:nvSpPr>
        <p:spPr/>
        <p:txBody>
          <a:bodyPr/>
          <a:lstStyle/>
          <a:p>
            <a:r>
              <a:rPr lang="en-US" sz="1800" dirty="0"/>
              <a:t>You start by asking a lot of questions.</a:t>
            </a:r>
            <a:endParaRPr lang="en-IN" sz="1800" dirty="0"/>
          </a:p>
          <a:p>
            <a:pPr lvl="4"/>
            <a:r>
              <a:rPr lang="en-US" sz="1800" dirty="0"/>
              <a:t>Who are the customers, and how do you identify them?</a:t>
            </a:r>
            <a:endParaRPr lang="en-IN" sz="1800" dirty="0"/>
          </a:p>
          <a:p>
            <a:pPr lvl="4"/>
            <a:r>
              <a:rPr lang="en-US" sz="1800" dirty="0"/>
              <a:t>What does the sales process look like right now?</a:t>
            </a:r>
            <a:endParaRPr lang="en-IN" sz="1800" dirty="0"/>
          </a:p>
          <a:p>
            <a:pPr lvl="4"/>
            <a:r>
              <a:rPr lang="en-US" sz="1800" dirty="0"/>
              <a:t>What kind of information do you collect about potential customers?</a:t>
            </a:r>
            <a:endParaRPr lang="en-IN" sz="1800" dirty="0"/>
          </a:p>
          <a:p>
            <a:pPr lvl="4"/>
            <a:r>
              <a:rPr lang="en-US" sz="1800" dirty="0"/>
              <a:t>What are the different tiers of service right now?</a:t>
            </a:r>
            <a:endParaRPr lang="en-IN" sz="1800" dirty="0"/>
          </a:p>
          <a:p>
            <a:r>
              <a:rPr lang="en-US" sz="1800" i="1" dirty="0"/>
              <a:t>“I feel like my sales team is spending a lot of time chasing down customers who won’t buy the product. I’d rather they spent their time with customers who are likely to convert. I also want to figure out if there are customer segments who are not converting well and figure out why that is.”</a:t>
            </a:r>
            <a:endParaRPr lang="en-IN" sz="1800" dirty="0"/>
          </a:p>
          <a:p>
            <a:endParaRPr lang="en-IN" sz="1800" dirty="0"/>
          </a:p>
        </p:txBody>
      </p:sp>
    </p:spTree>
    <p:extLst>
      <p:ext uri="{BB962C8B-B14F-4D97-AF65-F5344CB8AC3E}">
        <p14:creationId xmlns:p14="http://schemas.microsoft.com/office/powerpoint/2010/main" val="4194276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buFont typeface="+mj-lt"/>
              <a:buAutoNum type="arabicPeriod"/>
            </a:pPr>
            <a:r>
              <a:rPr lang="en-US" sz="1800" dirty="0"/>
              <a:t>What are some important customer segments?</a:t>
            </a:r>
            <a:endParaRPr lang="en-IN" sz="1800" dirty="0"/>
          </a:p>
          <a:p>
            <a:pPr lvl="0">
              <a:buFont typeface="+mj-lt"/>
              <a:buAutoNum type="arabicPeriod"/>
            </a:pPr>
            <a:r>
              <a:rPr lang="en-US" sz="1800" dirty="0"/>
              <a:t>How do conversion rates differ across these segments? Do some segments perform significantly better or worse than others?</a:t>
            </a:r>
            <a:endParaRPr lang="en-IN" sz="1800" dirty="0"/>
          </a:p>
          <a:p>
            <a:pPr lvl="0">
              <a:buFont typeface="+mj-lt"/>
              <a:buAutoNum type="arabicPeriod"/>
            </a:pPr>
            <a:r>
              <a:rPr lang="en-US" sz="1800" dirty="0"/>
              <a:t>How can we predict if a prospective customer is going to buy the product?</a:t>
            </a:r>
            <a:endParaRPr lang="en-IN" sz="1800" dirty="0"/>
          </a:p>
          <a:p>
            <a:pPr lvl="0">
              <a:buFont typeface="+mj-lt"/>
              <a:buAutoNum type="arabicPeriod"/>
            </a:pPr>
            <a:r>
              <a:rPr lang="en-US" sz="1800" dirty="0"/>
              <a:t>Can we identify customers who might be on the fence?</a:t>
            </a:r>
            <a:endParaRPr lang="en-IN" sz="1800" dirty="0"/>
          </a:p>
          <a:p>
            <a:pPr>
              <a:buFont typeface="+mj-lt"/>
              <a:buAutoNum type="arabicPeriod"/>
            </a:pPr>
            <a:r>
              <a:rPr lang="en-US" sz="1800" dirty="0"/>
              <a:t>What is the return on investment (ROI) for different kinds of customers</a:t>
            </a:r>
            <a:r>
              <a:rPr lang="en-US" sz="1800" dirty="0" smtClean="0"/>
              <a:t>?</a:t>
            </a:r>
          </a:p>
          <a:p>
            <a:pPr marL="0" indent="0">
              <a:buNone/>
            </a:pPr>
            <a:r>
              <a:rPr lang="en-US" i="1" dirty="0" smtClean="0"/>
              <a:t>“</a:t>
            </a:r>
            <a:r>
              <a:rPr lang="en-US" sz="2400" i="1" dirty="0" smtClean="0"/>
              <a:t>I’m </a:t>
            </a:r>
            <a:r>
              <a:rPr lang="en-US" sz="2400" i="1" dirty="0"/>
              <a:t>particularly interested in having a sense of how likely a customer is to convert. The other questions are pretty interesting too!”</a:t>
            </a:r>
            <a:r>
              <a:rPr lang="en-US" i="1" dirty="0"/>
              <a:t> </a:t>
            </a:r>
            <a:endParaRPr lang="en-IN" sz="1800" dirty="0"/>
          </a:p>
        </p:txBody>
      </p:sp>
    </p:spTree>
    <p:extLst>
      <p:ext uri="{BB962C8B-B14F-4D97-AF65-F5344CB8AC3E}">
        <p14:creationId xmlns:p14="http://schemas.microsoft.com/office/powerpoint/2010/main" val="427542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FF0000"/>
                </a:solidFill>
              </a:rPr>
              <a:t>Why study Statistics?</a:t>
            </a:r>
            <a:endParaRPr lang="en-US" sz="3600" dirty="0">
              <a:solidFill>
                <a:srgbClr val="FF0000"/>
              </a:solidFill>
            </a:endParaRPr>
          </a:p>
        </p:txBody>
      </p:sp>
      <p:sp>
        <p:nvSpPr>
          <p:cNvPr id="4" name="Content Placeholder 2"/>
          <p:cNvSpPr>
            <a:spLocks noGrp="1"/>
          </p:cNvSpPr>
          <p:nvPr>
            <p:ph idx="1"/>
          </p:nvPr>
        </p:nvSpPr>
        <p:spPr>
          <a:xfrm>
            <a:off x="571472" y="1928802"/>
            <a:ext cx="8215370" cy="4429156"/>
          </a:xfrm>
        </p:spPr>
        <p:txBody>
          <a:bodyPr/>
          <a:lstStyle/>
          <a:p>
            <a:r>
              <a:rPr lang="en-US" sz="2800" dirty="0" smtClean="0"/>
              <a:t>Data are everywhere – examples…</a:t>
            </a:r>
            <a:endParaRPr lang="en-US" sz="2800" dirty="0"/>
          </a:p>
          <a:p>
            <a:r>
              <a:rPr lang="en-US" sz="2800" dirty="0" smtClean="0"/>
              <a:t>Statistical techniques are used to make many decisions that affect our lives. Live examples..</a:t>
            </a:r>
            <a:endParaRPr lang="en-US" sz="2800" dirty="0"/>
          </a:p>
          <a:p>
            <a:r>
              <a:rPr lang="sk-SK" sz="2800" dirty="0" smtClean="0"/>
              <a:t>No matter what your career,  you will make professional decisions that involve data. An understanding of statistical methods will help you make these decisions efectively</a:t>
            </a:r>
          </a:p>
          <a:p>
            <a:pPr marL="0" indent="0">
              <a:buNone/>
            </a:pP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Step 2 of 6: Collect the right data</a:t>
            </a:r>
            <a:endParaRPr lang="en-IN" sz="2800" dirty="0"/>
          </a:p>
        </p:txBody>
      </p:sp>
      <p:sp>
        <p:nvSpPr>
          <p:cNvPr id="3" name="Content Placeholder 2"/>
          <p:cNvSpPr>
            <a:spLocks noGrp="1"/>
          </p:cNvSpPr>
          <p:nvPr>
            <p:ph idx="1"/>
          </p:nvPr>
        </p:nvSpPr>
        <p:spPr/>
        <p:txBody>
          <a:bodyPr/>
          <a:lstStyle/>
          <a:p>
            <a:r>
              <a:rPr lang="en-US" sz="2400" dirty="0"/>
              <a:t>Now’s the time to start thinking about data. What data do you have available to you</a:t>
            </a:r>
            <a:r>
              <a:rPr lang="en-US" sz="2400" dirty="0" smtClean="0"/>
              <a:t>?</a:t>
            </a:r>
          </a:p>
          <a:p>
            <a:r>
              <a:rPr lang="en-US" sz="2400" dirty="0"/>
              <a:t>What data from the CRM database do you need? How should you extract it? What format should you store the data in to perform your analysis</a:t>
            </a:r>
            <a:r>
              <a:rPr lang="en-US" sz="2400" dirty="0" smtClean="0"/>
              <a:t>?</a:t>
            </a:r>
          </a:p>
          <a:p>
            <a:r>
              <a:rPr lang="en-US" sz="2400" dirty="0"/>
              <a:t>an ethical data scientist concerned with both security and </a:t>
            </a:r>
            <a:r>
              <a:rPr lang="en-US" sz="2400" dirty="0" smtClean="0"/>
              <a:t>privacy..</a:t>
            </a:r>
          </a:p>
          <a:p>
            <a:r>
              <a:rPr lang="en-US" sz="2400" dirty="0"/>
              <a:t>Are you ready to start diving into it and cranking out insights? Not yet</a:t>
            </a:r>
            <a:endParaRPr lang="en-IN" sz="2400" dirty="0"/>
          </a:p>
        </p:txBody>
      </p:sp>
    </p:spTree>
    <p:extLst>
      <p:ext uri="{BB962C8B-B14F-4D97-AF65-F5344CB8AC3E}">
        <p14:creationId xmlns:p14="http://schemas.microsoft.com/office/powerpoint/2010/main" val="223874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38423"/>
          </a:xfrm>
        </p:spPr>
        <p:txBody>
          <a:bodyPr/>
          <a:lstStyle/>
          <a:p>
            <a:r>
              <a:rPr lang="en-US" sz="2400" b="1" dirty="0"/>
              <a:t>Step 3 of 6: How to process </a:t>
            </a:r>
            <a:r>
              <a:rPr lang="en-US" sz="2400" b="1" dirty="0" smtClean="0"/>
              <a:t>your data</a:t>
            </a:r>
            <a:endParaRPr lang="en-IN" sz="2400" dirty="0"/>
          </a:p>
        </p:txBody>
      </p:sp>
      <p:sp>
        <p:nvSpPr>
          <p:cNvPr id="3" name="Content Placeholder 2"/>
          <p:cNvSpPr>
            <a:spLocks noGrp="1"/>
          </p:cNvSpPr>
          <p:nvPr>
            <p:ph idx="1"/>
          </p:nvPr>
        </p:nvSpPr>
        <p:spPr>
          <a:xfrm>
            <a:off x="899592" y="2017713"/>
            <a:ext cx="8055496" cy="4114800"/>
          </a:xfrm>
        </p:spPr>
        <p:txBody>
          <a:bodyPr/>
          <a:lstStyle/>
          <a:p>
            <a:r>
              <a:rPr lang="en-US" sz="2000" dirty="0" smtClean="0"/>
              <a:t>Data </a:t>
            </a:r>
            <a:r>
              <a:rPr lang="en-US" sz="2000" dirty="0"/>
              <a:t>cleaning and wrangling often takes up the bulk of time in a data scientist’s day-to-day work, and it’s a step that requires patience and focus</a:t>
            </a:r>
            <a:r>
              <a:rPr lang="en-US" sz="2000" dirty="0" smtClean="0"/>
              <a:t>.</a:t>
            </a:r>
          </a:p>
          <a:p>
            <a:pPr lvl="0"/>
            <a:r>
              <a:rPr lang="en-US" sz="2000" dirty="0"/>
              <a:t>Are there missing values i.e. are there customers without a first contact date? If not, why not? Is that a good or a bad thing?</a:t>
            </a:r>
            <a:endParaRPr lang="en-IN" sz="2000" dirty="0"/>
          </a:p>
          <a:p>
            <a:pPr lvl="0"/>
            <a:r>
              <a:rPr lang="en-US" sz="2000" dirty="0"/>
              <a:t>What’s the time zone represented by these values? Do all the entries represent the same time zone?</a:t>
            </a:r>
            <a:endParaRPr lang="en-IN" sz="2000" dirty="0"/>
          </a:p>
          <a:p>
            <a:pPr lvl="0"/>
            <a:r>
              <a:rPr lang="en-US" sz="2000" dirty="0"/>
              <a:t>What is the date range? Is the date range valid? For example, if hotshot.io has been around since 2011, are there dates before 2011? Do they mean anything special or are they mistakes? It might be worth verifying the answer with a member of the sales team.</a:t>
            </a:r>
            <a:endParaRPr lang="en-IN" sz="2000" dirty="0"/>
          </a:p>
          <a:p>
            <a:endParaRPr lang="en-IN" sz="2000" dirty="0"/>
          </a:p>
          <a:p>
            <a:endParaRPr lang="en-IN" sz="2000" dirty="0"/>
          </a:p>
        </p:txBody>
      </p:sp>
    </p:spTree>
    <p:extLst>
      <p:ext uri="{BB962C8B-B14F-4D97-AF65-F5344CB8AC3E}">
        <p14:creationId xmlns:p14="http://schemas.microsoft.com/office/powerpoint/2010/main" val="3780592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82439"/>
          </a:xfrm>
        </p:spPr>
        <p:txBody>
          <a:bodyPr/>
          <a:lstStyle/>
          <a:p>
            <a:r>
              <a:rPr lang="en-US" sz="2800" b="1" dirty="0"/>
              <a:t>Step 4 of 6: Explore your </a:t>
            </a:r>
            <a:r>
              <a:rPr lang="en-US" sz="2800" b="1" dirty="0" smtClean="0"/>
              <a:t>data</a:t>
            </a:r>
            <a:endParaRPr lang="en-IN" sz="2800" dirty="0"/>
          </a:p>
        </p:txBody>
      </p:sp>
      <p:sp>
        <p:nvSpPr>
          <p:cNvPr id="3" name="Content Placeholder 2"/>
          <p:cNvSpPr>
            <a:spLocks noGrp="1"/>
          </p:cNvSpPr>
          <p:nvPr>
            <p:ph idx="1"/>
          </p:nvPr>
        </p:nvSpPr>
        <p:spPr/>
        <p:txBody>
          <a:bodyPr/>
          <a:lstStyle/>
          <a:p>
            <a:r>
              <a:rPr lang="en-US" sz="2000" dirty="0"/>
              <a:t>now, you’re finally ready to dive into the data! </a:t>
            </a:r>
            <a:endParaRPr lang="en-US" sz="2000" dirty="0" smtClean="0"/>
          </a:p>
          <a:p>
            <a:r>
              <a:rPr lang="en-US" sz="2000" dirty="0"/>
              <a:t>predict which future prospects are likely to convert. What if you split the data into two segments based on whether the customer converted or not and examine differences between the two groups</a:t>
            </a:r>
            <a:r>
              <a:rPr lang="en-US" sz="2000" dirty="0" smtClean="0"/>
              <a:t>?</a:t>
            </a:r>
          </a:p>
          <a:p>
            <a:r>
              <a:rPr lang="en-US" sz="2000" dirty="0"/>
              <a:t>When you plot the age distributions of customers on a histogram for the two categories, you notice that there are a large number of customers in their early 30s who seem to buy the product and far fewer customers in their 20s. This is surprising, since the product targets people in their 20s.</a:t>
            </a:r>
            <a:endParaRPr lang="en-IN" sz="2000" dirty="0"/>
          </a:p>
        </p:txBody>
      </p:sp>
    </p:spTree>
    <p:extLst>
      <p:ext uri="{BB962C8B-B14F-4D97-AF65-F5344CB8AC3E}">
        <p14:creationId xmlns:p14="http://schemas.microsoft.com/office/powerpoint/2010/main" val="4181647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198463"/>
          </a:xfrm>
        </p:spPr>
        <p:txBody>
          <a:bodyPr/>
          <a:lstStyle/>
          <a:p>
            <a:r>
              <a:rPr lang="en-US" sz="2800" b="1" dirty="0"/>
              <a:t>Step 5 of 6: Analyze Your Data In </a:t>
            </a:r>
            <a:r>
              <a:rPr lang="en-US" sz="2800" b="1" dirty="0" smtClean="0"/>
              <a:t>Depth</a:t>
            </a:r>
            <a:endParaRPr lang="en-IN" sz="2800" dirty="0"/>
          </a:p>
        </p:txBody>
      </p:sp>
      <p:sp>
        <p:nvSpPr>
          <p:cNvPr id="3" name="Content Placeholder 2"/>
          <p:cNvSpPr>
            <a:spLocks noGrp="1"/>
          </p:cNvSpPr>
          <p:nvPr>
            <p:ph idx="1"/>
          </p:nvPr>
        </p:nvSpPr>
        <p:spPr/>
        <p:txBody>
          <a:bodyPr/>
          <a:lstStyle/>
          <a:p>
            <a:r>
              <a:rPr lang="en-US" sz="2000" dirty="0"/>
              <a:t>A machine learning model takes a set of data points, where each data point is expressed as a </a:t>
            </a:r>
            <a:r>
              <a:rPr lang="en-US" sz="2000" i="1" dirty="0"/>
              <a:t>feature vector</a:t>
            </a:r>
            <a:r>
              <a:rPr lang="en-US" sz="2000" i="1" dirty="0" smtClean="0"/>
              <a:t>.</a:t>
            </a:r>
          </a:p>
          <a:p>
            <a:r>
              <a:rPr lang="en-US" sz="2000" dirty="0"/>
              <a:t>How do you come up with these feature vectors</a:t>
            </a:r>
            <a:r>
              <a:rPr lang="en-US" sz="2000" dirty="0" smtClean="0"/>
              <a:t>?</a:t>
            </a:r>
          </a:p>
          <a:p>
            <a:r>
              <a:rPr lang="en-US" sz="2000" dirty="0" smtClean="0"/>
              <a:t>Ex: age </a:t>
            </a:r>
            <a:r>
              <a:rPr lang="en-US" sz="2000" dirty="0"/>
              <a:t>is a numeric value whereas marketing method is a categorical value</a:t>
            </a:r>
            <a:r>
              <a:rPr lang="en-US" sz="2000" dirty="0" smtClean="0"/>
              <a:t>.</a:t>
            </a:r>
          </a:p>
          <a:p>
            <a:r>
              <a:rPr lang="en-US" sz="2000" dirty="0"/>
              <a:t>you have features and labels, you decide to use a simple machine learning classifier algorithm called logistic regression. </a:t>
            </a:r>
            <a:endParaRPr lang="en-US" sz="2000" dirty="0" smtClean="0"/>
          </a:p>
          <a:p>
            <a:r>
              <a:rPr lang="en-US" sz="2000" i="1" dirty="0"/>
              <a:t>“Yes, the predictive model I created with logistic regression has a TPR of 95% and an FPR of 0.5</a:t>
            </a:r>
            <a:r>
              <a:rPr lang="en-US" sz="2000" i="1" dirty="0" smtClean="0"/>
              <a:t>%!”</a:t>
            </a:r>
          </a:p>
          <a:p>
            <a:r>
              <a:rPr lang="en-US" sz="2000" i="1" dirty="0">
                <a:hlinkClick r:id="rId2"/>
              </a:rPr>
              <a:t>communicate your results</a:t>
            </a:r>
            <a:r>
              <a:rPr lang="en-US" sz="2000" i="1" dirty="0"/>
              <a:t> to your client in a way that is compelling and comprehensible for them.</a:t>
            </a:r>
            <a:endParaRPr lang="en-IN" sz="2000" i="1" dirty="0"/>
          </a:p>
          <a:p>
            <a:pPr marL="0" indent="0">
              <a:buNone/>
            </a:pPr>
            <a:endParaRPr lang="en-IN" sz="2000" dirty="0"/>
          </a:p>
        </p:txBody>
      </p:sp>
    </p:spTree>
    <p:extLst>
      <p:ext uri="{BB962C8B-B14F-4D97-AF65-F5344CB8AC3E}">
        <p14:creationId xmlns:p14="http://schemas.microsoft.com/office/powerpoint/2010/main" val="1778359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Step 6 of 6: Visualize and Communicate Your </a:t>
            </a:r>
            <a:r>
              <a:rPr lang="en-US" sz="2800" b="1" dirty="0" smtClean="0"/>
              <a:t>Findings</a:t>
            </a:r>
            <a:endParaRPr lang="en-IN" sz="2800" dirty="0"/>
          </a:p>
        </p:txBody>
      </p:sp>
      <p:sp>
        <p:nvSpPr>
          <p:cNvPr id="3" name="Content Placeholder 2"/>
          <p:cNvSpPr>
            <a:spLocks noGrp="1"/>
          </p:cNvSpPr>
          <p:nvPr>
            <p:ph idx="1"/>
          </p:nvPr>
        </p:nvSpPr>
        <p:spPr/>
        <p:txBody>
          <a:bodyPr/>
          <a:lstStyle/>
          <a:p>
            <a:r>
              <a:rPr lang="en-US" sz="2000" dirty="0"/>
              <a:t>how do you convey its awesomeness to your client, the VP of Sales? How do you present your results to her in a form that she can use</a:t>
            </a:r>
            <a:r>
              <a:rPr lang="en-US" sz="2000" dirty="0" smtClean="0"/>
              <a:t>?</a:t>
            </a:r>
          </a:p>
          <a:p>
            <a:r>
              <a:rPr lang="en-US" sz="2000" dirty="0"/>
              <a:t>you want the story to answer the questions that are most important to your client</a:t>
            </a:r>
            <a:r>
              <a:rPr lang="en-US" sz="2000" dirty="0" smtClean="0"/>
              <a:t>!</a:t>
            </a:r>
          </a:p>
          <a:p>
            <a:pPr lvl="0"/>
            <a:r>
              <a:rPr lang="en-US" sz="2000" b="1" dirty="0"/>
              <a:t>Age:</a:t>
            </a:r>
            <a:r>
              <a:rPr lang="en-US" sz="2000" dirty="0"/>
              <a:t> We’re selling a lot more to prospects in their early 30s, rather than those in their mid-20s. This is unexpected since our product is targets people in their mid-20s!</a:t>
            </a:r>
            <a:endParaRPr lang="en-IN" sz="2000" dirty="0"/>
          </a:p>
          <a:p>
            <a:r>
              <a:rPr lang="en-US" sz="2000" b="1" dirty="0"/>
              <a:t>Marketing methods: </a:t>
            </a:r>
            <a:r>
              <a:rPr lang="en-US" sz="2000" dirty="0"/>
              <a:t>We use social media marketing to target people in their 20s, but email campaigns to people in their 30s. This appears to be a significant factor behind the difference in conversion rates.</a:t>
            </a:r>
            <a:endParaRPr lang="en-IN" sz="2000" dirty="0"/>
          </a:p>
        </p:txBody>
      </p:sp>
    </p:spTree>
    <p:extLst>
      <p:ext uri="{BB962C8B-B14F-4D97-AF65-F5344CB8AC3E}">
        <p14:creationId xmlns:p14="http://schemas.microsoft.com/office/powerpoint/2010/main" val="2607963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000" i="1" dirty="0" smtClean="0"/>
              <a:t>recommend using the spreadsheet with prospect predictions for the next week or two to focus on the most likely targets and see how well that performs. That’ll make your sales team more productive right away, and tell me if the predictive model needs more fine-tuning.</a:t>
            </a:r>
            <a:endParaRPr lang="en-IN" sz="2000" dirty="0" smtClean="0"/>
          </a:p>
          <a:p>
            <a:r>
              <a:rPr lang="en-US" sz="2000" i="1" dirty="0" smtClean="0"/>
              <a:t>Second</a:t>
            </a:r>
            <a:r>
              <a:rPr lang="en-US" sz="2000" i="1" dirty="0"/>
              <a:t>, we should also look into what’s happening with our marketing and figure out whether we should be targeting the mid-20s crowd with email campaigns, or making our social media campaigns more effective.”</a:t>
            </a:r>
            <a:endParaRPr lang="en-IN" sz="2000" dirty="0"/>
          </a:p>
          <a:p>
            <a:endParaRPr lang="en-IN" sz="2000" dirty="0"/>
          </a:p>
        </p:txBody>
      </p:sp>
    </p:spTree>
    <p:extLst>
      <p:ext uri="{BB962C8B-B14F-4D97-AF65-F5344CB8AC3E}">
        <p14:creationId xmlns:p14="http://schemas.microsoft.com/office/powerpoint/2010/main" val="3740736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3"/>
          <a:srcRect/>
          <a:stretch>
            <a:fillRect/>
          </a:stretch>
        </p:blipFill>
        <p:spPr bwMode="auto">
          <a:xfrm>
            <a:off x="1714480" y="2071678"/>
            <a:ext cx="6643734" cy="4577990"/>
          </a:xfrm>
          <a:prstGeom prst="rect">
            <a:avLst/>
          </a:prstGeom>
          <a:noFill/>
          <a:ln w="9525">
            <a:noFill/>
            <a:miter lim="800000"/>
            <a:headEnd/>
            <a:tailEnd/>
          </a:ln>
          <a:effectLst/>
        </p:spPr>
      </p:pic>
      <p:sp>
        <p:nvSpPr>
          <p:cNvPr id="5" name="Title 1"/>
          <p:cNvSpPr>
            <a:spLocks noGrp="1"/>
          </p:cNvSpPr>
          <p:nvPr>
            <p:ph type="title"/>
          </p:nvPr>
        </p:nvSpPr>
        <p:spPr>
          <a:xfrm>
            <a:off x="1357290" y="928670"/>
            <a:ext cx="4564070" cy="676292"/>
          </a:xfrm>
        </p:spPr>
        <p:txBody>
          <a:bodyPr/>
          <a:lstStyle/>
          <a:p>
            <a:r>
              <a:rPr lang="en-US" sz="3600" dirty="0" smtClean="0">
                <a:solidFill>
                  <a:srgbClr val="FF0000"/>
                </a:solidFill>
                <a:cs typeface="Arial" pitchFamily="34" charset="0"/>
              </a:rPr>
              <a:t>Data Scientist Role</a:t>
            </a:r>
            <a:endParaRPr lang="en-US" sz="3600" dirty="0">
              <a:solidFill>
                <a:srgbClr val="FF0000"/>
              </a:solidFill>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928670"/>
            <a:ext cx="4278318" cy="747730"/>
          </a:xfrm>
        </p:spPr>
        <p:txBody>
          <a:bodyPr/>
          <a:lstStyle/>
          <a:p>
            <a:r>
              <a:rPr lang="en-US" sz="3600" dirty="0" smtClean="0">
                <a:solidFill>
                  <a:srgbClr val="FF0000"/>
                </a:solidFill>
                <a:cs typeface="Arial" pitchFamily="34" charset="0"/>
              </a:rPr>
              <a:t>Data Scientists</a:t>
            </a:r>
            <a:endParaRPr lang="en-US" sz="3600" dirty="0"/>
          </a:p>
        </p:txBody>
      </p:sp>
      <p:sp>
        <p:nvSpPr>
          <p:cNvPr id="3" name="Content Placeholder 2"/>
          <p:cNvSpPr>
            <a:spLocks noGrp="1"/>
          </p:cNvSpPr>
          <p:nvPr>
            <p:ph idx="1"/>
          </p:nvPr>
        </p:nvSpPr>
        <p:spPr/>
        <p:txBody>
          <a:bodyPr/>
          <a:lstStyle/>
          <a:p>
            <a:pPr algn="just"/>
            <a:r>
              <a:rPr lang="en-US" dirty="0" smtClean="0"/>
              <a:t>They find stories, extract knowledge. They are not reporters</a:t>
            </a:r>
          </a:p>
          <a:p>
            <a:pPr algn="just"/>
            <a:r>
              <a:rPr lang="en-US" dirty="0" smtClean="0"/>
              <a:t>Data scientists are the key to realizing the opportunities presented by big data. They bring structure to it, find compelling patterns in it, and advise executives on the implications for products, processes, and decisions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1000108"/>
            <a:ext cx="3992566" cy="676292"/>
          </a:xfrm>
        </p:spPr>
        <p:txBody>
          <a:bodyPr/>
          <a:lstStyle/>
          <a:p>
            <a:r>
              <a:rPr lang="en-US" sz="3600" dirty="0" smtClean="0">
                <a:solidFill>
                  <a:srgbClr val="FF0000"/>
                </a:solidFill>
                <a:cs typeface="Arial" pitchFamily="34" charset="0"/>
              </a:rPr>
              <a:t>What do they do?</a:t>
            </a:r>
            <a:endParaRPr lang="en-US" sz="3600" dirty="0"/>
          </a:p>
        </p:txBody>
      </p:sp>
      <p:sp>
        <p:nvSpPr>
          <p:cNvPr id="3" name="Content Placeholder 2"/>
          <p:cNvSpPr>
            <a:spLocks noGrp="1"/>
          </p:cNvSpPr>
          <p:nvPr>
            <p:ph idx="1"/>
          </p:nvPr>
        </p:nvSpPr>
        <p:spPr/>
        <p:txBody>
          <a:bodyPr/>
          <a:lstStyle/>
          <a:p>
            <a:pPr algn="just"/>
            <a:r>
              <a:rPr lang="en-US" dirty="0" smtClean="0"/>
              <a:t>National Security</a:t>
            </a:r>
          </a:p>
          <a:p>
            <a:pPr algn="just"/>
            <a:r>
              <a:rPr lang="en-US" dirty="0" smtClean="0"/>
              <a:t>Cyber Security</a:t>
            </a:r>
          </a:p>
          <a:p>
            <a:pPr algn="just"/>
            <a:r>
              <a:rPr lang="en-US" dirty="0" smtClean="0"/>
              <a:t>Business Analytics</a:t>
            </a:r>
          </a:p>
          <a:p>
            <a:pPr algn="just"/>
            <a:r>
              <a:rPr lang="en-US" dirty="0" smtClean="0"/>
              <a:t>Engineering </a:t>
            </a:r>
          </a:p>
          <a:p>
            <a:pPr algn="just"/>
            <a:r>
              <a:rPr lang="en-US" dirty="0" smtClean="0"/>
              <a:t>Healthcare </a:t>
            </a:r>
          </a:p>
          <a:p>
            <a:pPr algn="just"/>
            <a:r>
              <a:rPr lang="en-US" dirty="0" smtClean="0"/>
              <a:t>And more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85852" y="571480"/>
            <a:ext cx="5572164" cy="1104920"/>
          </a:xfrm>
        </p:spPr>
        <p:txBody>
          <a:bodyPr/>
          <a:lstStyle/>
          <a:p>
            <a:pPr algn="ctr" eaLnBrk="1" hangingPunct="1"/>
            <a:r>
              <a:rPr lang="en-US" sz="3600" dirty="0" smtClean="0">
                <a:solidFill>
                  <a:srgbClr val="FF0000"/>
                </a:solidFill>
              </a:rPr>
              <a:t>Three Recurring </a:t>
            </a:r>
            <a:br>
              <a:rPr lang="en-US" sz="3600" dirty="0" smtClean="0">
                <a:solidFill>
                  <a:srgbClr val="FF0000"/>
                </a:solidFill>
              </a:rPr>
            </a:br>
            <a:r>
              <a:rPr lang="en-US" sz="3600" dirty="0" smtClean="0">
                <a:solidFill>
                  <a:srgbClr val="FF0000"/>
                </a:solidFill>
              </a:rPr>
              <a:t>Data Scientist Activities</a:t>
            </a:r>
          </a:p>
        </p:txBody>
      </p:sp>
      <p:sp>
        <p:nvSpPr>
          <p:cNvPr id="17411" name="Rectangle 3"/>
          <p:cNvSpPr>
            <a:spLocks noGrp="1" noChangeArrowheads="1"/>
          </p:cNvSpPr>
          <p:nvPr>
            <p:ph type="body" idx="1"/>
          </p:nvPr>
        </p:nvSpPr>
        <p:spPr>
          <a:xfrm>
            <a:off x="228600" y="2362200"/>
            <a:ext cx="8686800" cy="3846513"/>
          </a:xfrm>
        </p:spPr>
        <p:txBody>
          <a:bodyPr/>
          <a:lstStyle/>
          <a:p>
            <a:pPr marL="971550" lvl="1" indent="-514350" eaLnBrk="1" hangingPunct="1">
              <a:buFont typeface="+mj-lt"/>
              <a:buAutoNum type="arabicPeriod"/>
            </a:pPr>
            <a:r>
              <a:rPr lang="en-US" sz="3200" dirty="0" smtClean="0"/>
              <a:t>Reframe business challenges as analytics challenges</a:t>
            </a:r>
          </a:p>
          <a:p>
            <a:pPr marL="971550" lvl="1" indent="-514350" eaLnBrk="1" hangingPunct="1">
              <a:buFont typeface="+mj-lt"/>
              <a:buAutoNum type="arabicPeriod"/>
            </a:pPr>
            <a:r>
              <a:rPr lang="en-US" sz="3200" dirty="0" smtClean="0"/>
              <a:t>Design, implement, and deploy statistical models and data mining techniques on Big Data</a:t>
            </a:r>
          </a:p>
          <a:p>
            <a:pPr marL="971550" lvl="1" indent="-514350" eaLnBrk="1" hangingPunct="1">
              <a:buFont typeface="+mj-lt"/>
              <a:buAutoNum type="arabicPeriod"/>
            </a:pPr>
            <a:r>
              <a:rPr lang="en-US" sz="3200" dirty="0" smtClean="0"/>
              <a:t>Develop insights that lead to actionable recommendations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428604"/>
            <a:ext cx="7564465" cy="1247796"/>
          </a:xfrm>
        </p:spPr>
        <p:txBody>
          <a:bodyPr/>
          <a:lstStyle/>
          <a:p>
            <a:r>
              <a:rPr lang="sk-SK" sz="3600" dirty="0" smtClean="0">
                <a:solidFill>
                  <a:srgbClr val="FF0000"/>
                </a:solidFill>
              </a:rPr>
              <a:t>Applications of statistical concepts in the business world</a:t>
            </a:r>
            <a:endParaRPr lang="en-US" sz="3600" dirty="0">
              <a:solidFill>
                <a:srgbClr val="FF0000"/>
              </a:solidFill>
            </a:endParaRPr>
          </a:p>
        </p:txBody>
      </p:sp>
      <p:sp>
        <p:nvSpPr>
          <p:cNvPr id="4" name="Content Placeholder 2"/>
          <p:cNvSpPr>
            <a:spLocks noGrp="1"/>
          </p:cNvSpPr>
          <p:nvPr>
            <p:ph idx="1"/>
          </p:nvPr>
        </p:nvSpPr>
        <p:spPr>
          <a:xfrm>
            <a:off x="428596" y="2071678"/>
            <a:ext cx="8382000" cy="4214842"/>
          </a:xfrm>
        </p:spPr>
        <p:txBody>
          <a:bodyPr/>
          <a:lstStyle/>
          <a:p>
            <a:pPr eaLnBrk="1" hangingPunct="1"/>
            <a:r>
              <a:rPr lang="sk-SK" sz="2800" dirty="0" smtClean="0"/>
              <a:t>Finance – correlation and regression, index numbers, time series analysis</a:t>
            </a:r>
          </a:p>
          <a:p>
            <a:pPr eaLnBrk="1" hangingPunct="1"/>
            <a:r>
              <a:rPr lang="sk-SK" sz="2800" dirty="0" smtClean="0"/>
              <a:t>Marketing – hypothesis testing, chi-square tests, nonparametric statistics</a:t>
            </a:r>
          </a:p>
          <a:p>
            <a:pPr eaLnBrk="1" hangingPunct="1"/>
            <a:r>
              <a:rPr lang="sk-SK" sz="2800" dirty="0" smtClean="0"/>
              <a:t>Personel – hypothesis testing, chi-square tests, nonparametric tests</a:t>
            </a:r>
          </a:p>
          <a:p>
            <a:pPr eaLnBrk="1" hangingPunct="1"/>
            <a:r>
              <a:rPr lang="sk-SK" sz="2800" dirty="0" smtClean="0"/>
              <a:t>Operating  management – hypothesis testing, estimation, analysis of variance, time series analysis</a:t>
            </a:r>
          </a:p>
          <a:p>
            <a:pPr marL="914400" lvl="2" indent="0" eaLnBrk="1" hangingPunct="1">
              <a:buNone/>
              <a:defRPr/>
            </a:pPr>
            <a:endParaRPr lang="en-US"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57290" y="428604"/>
            <a:ext cx="5357850" cy="1295400"/>
          </a:xfrm>
        </p:spPr>
        <p:txBody>
          <a:bodyPr/>
          <a:lstStyle/>
          <a:p>
            <a:pPr algn="ctr" eaLnBrk="1" hangingPunct="1"/>
            <a:r>
              <a:rPr lang="en-US" sz="3600" dirty="0" smtClean="0">
                <a:solidFill>
                  <a:srgbClr val="FF0000"/>
                </a:solidFill>
              </a:rPr>
              <a:t>Profile of Data Scientist</a:t>
            </a:r>
            <a:br>
              <a:rPr lang="en-US" sz="3600" dirty="0" smtClean="0">
                <a:solidFill>
                  <a:srgbClr val="FF0000"/>
                </a:solidFill>
              </a:rPr>
            </a:br>
            <a:r>
              <a:rPr lang="en-US" sz="3600" dirty="0" smtClean="0">
                <a:solidFill>
                  <a:srgbClr val="FF0000"/>
                </a:solidFill>
              </a:rPr>
              <a:t>Five Main Sets of Skills</a:t>
            </a:r>
          </a:p>
        </p:txBody>
      </p:sp>
      <p:pic>
        <p:nvPicPr>
          <p:cNvPr id="5" name="Picture 4"/>
          <p:cNvPicPr>
            <a:picLocks noChangeAspect="1"/>
          </p:cNvPicPr>
          <p:nvPr/>
        </p:nvPicPr>
        <p:blipFill>
          <a:blip r:embed="rId3"/>
          <a:stretch>
            <a:fillRect/>
          </a:stretch>
        </p:blipFill>
        <p:spPr>
          <a:xfrm>
            <a:off x="1357290" y="1857364"/>
            <a:ext cx="6172200" cy="485911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28728" y="428604"/>
            <a:ext cx="5643602" cy="1247796"/>
          </a:xfrm>
        </p:spPr>
        <p:txBody>
          <a:bodyPr/>
          <a:lstStyle/>
          <a:p>
            <a:pPr algn="ctr" eaLnBrk="1" hangingPunct="1"/>
            <a:r>
              <a:rPr lang="en-US" sz="3600" dirty="0" smtClean="0">
                <a:solidFill>
                  <a:srgbClr val="FF0000"/>
                </a:solidFill>
              </a:rPr>
              <a:t>Profile of Data Scientist</a:t>
            </a:r>
            <a:br>
              <a:rPr lang="en-US" sz="3600" dirty="0" smtClean="0">
                <a:solidFill>
                  <a:srgbClr val="FF0000"/>
                </a:solidFill>
              </a:rPr>
            </a:br>
            <a:r>
              <a:rPr lang="en-US" sz="3600" dirty="0" smtClean="0">
                <a:solidFill>
                  <a:srgbClr val="FF0000"/>
                </a:solidFill>
              </a:rPr>
              <a:t>Five Main Sets of Skills</a:t>
            </a:r>
          </a:p>
        </p:txBody>
      </p:sp>
      <p:sp>
        <p:nvSpPr>
          <p:cNvPr id="19459" name="Rectangle 3"/>
          <p:cNvSpPr>
            <a:spLocks noGrp="1" noChangeArrowheads="1"/>
          </p:cNvSpPr>
          <p:nvPr>
            <p:ph type="body" idx="1"/>
          </p:nvPr>
        </p:nvSpPr>
        <p:spPr>
          <a:xfrm>
            <a:off x="785786" y="1928802"/>
            <a:ext cx="8153400" cy="4800600"/>
          </a:xfrm>
        </p:spPr>
        <p:txBody>
          <a:bodyPr/>
          <a:lstStyle/>
          <a:p>
            <a:pPr eaLnBrk="1" hangingPunct="1"/>
            <a:r>
              <a:rPr lang="en-US" dirty="0" smtClean="0"/>
              <a:t>Quantitative skill – e.g., math, statistics</a:t>
            </a:r>
          </a:p>
          <a:p>
            <a:pPr eaLnBrk="1" hangingPunct="1"/>
            <a:r>
              <a:rPr lang="en-US" dirty="0" smtClean="0"/>
              <a:t>Technical aptitude – e.g., software engineering, programming</a:t>
            </a:r>
          </a:p>
          <a:p>
            <a:pPr eaLnBrk="1" hangingPunct="1"/>
            <a:r>
              <a:rPr lang="en-US" dirty="0" smtClean="0"/>
              <a:t>Skeptical mindset and critical thinking – ability to examine work critically</a:t>
            </a:r>
          </a:p>
          <a:p>
            <a:pPr eaLnBrk="1" hangingPunct="1"/>
            <a:r>
              <a:rPr lang="en-US" dirty="0" smtClean="0"/>
              <a:t>Curious and creative – passionate about data and finding creative solutions</a:t>
            </a:r>
          </a:p>
          <a:p>
            <a:pPr eaLnBrk="1" hangingPunct="1"/>
            <a:r>
              <a:rPr lang="en-US" dirty="0" smtClean="0"/>
              <a:t>Communicative and collaborative – can articulate ideas, can work with others</a:t>
            </a:r>
          </a:p>
          <a:p>
            <a:pPr eaLnBrk="1" hangingPunct="1"/>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28596" y="2143116"/>
            <a:ext cx="8610600" cy="4495800"/>
          </a:xfrm>
        </p:spPr>
        <p:txBody>
          <a:bodyPr/>
          <a:lstStyle/>
          <a:p>
            <a:pPr eaLnBrk="1" hangingPunct="1"/>
            <a:r>
              <a:rPr lang="en-US" dirty="0" smtClean="0"/>
              <a:t>Data science projects differ from BI projects</a:t>
            </a:r>
          </a:p>
          <a:p>
            <a:pPr lvl="1" eaLnBrk="1" hangingPunct="1"/>
            <a:r>
              <a:rPr lang="en-US" dirty="0" smtClean="0"/>
              <a:t>More exploratory in nature</a:t>
            </a:r>
          </a:p>
          <a:p>
            <a:pPr lvl="1" eaLnBrk="1" hangingPunct="1"/>
            <a:r>
              <a:rPr lang="en-US" dirty="0" smtClean="0"/>
              <a:t>Critical to have a project process</a:t>
            </a:r>
          </a:p>
          <a:p>
            <a:pPr lvl="1" eaLnBrk="1" hangingPunct="1"/>
            <a:r>
              <a:rPr lang="en-US" dirty="0" smtClean="0"/>
              <a:t>Participants should be thorough and rigorous</a:t>
            </a:r>
            <a:endParaRPr lang="en-US" dirty="0"/>
          </a:p>
          <a:p>
            <a:pPr eaLnBrk="1" hangingPunct="1"/>
            <a:r>
              <a:rPr lang="en-US" dirty="0" smtClean="0"/>
              <a:t>Break large projects into smaller pieces</a:t>
            </a:r>
          </a:p>
          <a:p>
            <a:pPr eaLnBrk="1" hangingPunct="1"/>
            <a:r>
              <a:rPr lang="en-US" dirty="0" smtClean="0"/>
              <a:t>Spend time to plan and scope the work</a:t>
            </a:r>
          </a:p>
          <a:p>
            <a:pPr eaLnBrk="1" hangingPunct="1"/>
            <a:r>
              <a:rPr lang="en-US" dirty="0" smtClean="0"/>
              <a:t>Documenting adds rigor and credibility</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14414" y="1000108"/>
            <a:ext cx="5214974" cy="676292"/>
          </a:xfrm>
        </p:spPr>
        <p:txBody>
          <a:bodyPr/>
          <a:lstStyle/>
          <a:p>
            <a:pPr algn="ctr" eaLnBrk="1" hangingPunct="1"/>
            <a:r>
              <a:rPr lang="en-US" sz="3600" dirty="0" smtClean="0">
                <a:solidFill>
                  <a:srgbClr val="FF0000"/>
                </a:solidFill>
              </a:rPr>
              <a:t>Data Analytics Lifecycle</a:t>
            </a:r>
          </a:p>
        </p:txBody>
      </p:sp>
      <p:sp>
        <p:nvSpPr>
          <p:cNvPr id="6147" name="Rectangle 3"/>
          <p:cNvSpPr>
            <a:spLocks noGrp="1" noChangeArrowheads="1"/>
          </p:cNvSpPr>
          <p:nvPr>
            <p:ph type="body" idx="1"/>
          </p:nvPr>
        </p:nvSpPr>
        <p:spPr>
          <a:xfrm>
            <a:off x="457200" y="2133600"/>
            <a:ext cx="8382000" cy="4572000"/>
          </a:xfrm>
        </p:spPr>
        <p:txBody>
          <a:bodyPr/>
          <a:lstStyle/>
          <a:p>
            <a:pPr eaLnBrk="1" hangingPunct="1"/>
            <a:r>
              <a:rPr lang="en-US" dirty="0" smtClean="0"/>
              <a:t>Data Analytics Lifecycle Overview</a:t>
            </a:r>
          </a:p>
          <a:p>
            <a:pPr eaLnBrk="1" hangingPunct="1"/>
            <a:r>
              <a:rPr lang="en-US" dirty="0" smtClean="0"/>
              <a:t>Phase 1: Discovery</a:t>
            </a:r>
          </a:p>
          <a:p>
            <a:pPr eaLnBrk="1" hangingPunct="1"/>
            <a:r>
              <a:rPr lang="en-US" dirty="0" smtClean="0"/>
              <a:t>Phase 2: Data Preparation</a:t>
            </a:r>
          </a:p>
          <a:p>
            <a:pPr eaLnBrk="1" hangingPunct="1"/>
            <a:r>
              <a:rPr lang="en-US" dirty="0" smtClean="0"/>
              <a:t>Phase 3: Model Planning</a:t>
            </a:r>
          </a:p>
          <a:p>
            <a:pPr eaLnBrk="1" hangingPunct="1"/>
            <a:r>
              <a:rPr lang="en-US" dirty="0" smtClean="0"/>
              <a:t>Phase 4: Model Building</a:t>
            </a:r>
          </a:p>
          <a:p>
            <a:pPr eaLnBrk="1" hangingPunct="1"/>
            <a:r>
              <a:rPr lang="en-US" dirty="0" smtClean="0"/>
              <a:t>Phase 5: Communicate Results</a:t>
            </a:r>
          </a:p>
          <a:p>
            <a:pPr eaLnBrk="1" hangingPunct="1"/>
            <a:r>
              <a:rPr lang="en-US" dirty="0" smtClean="0"/>
              <a:t>Phase 6: </a:t>
            </a:r>
            <a:r>
              <a:rPr lang="en-US" dirty="0" err="1" smtClean="0"/>
              <a:t>Operationalize</a:t>
            </a:r>
            <a:endParaRPr lang="en-US" dirty="0" smtClean="0"/>
          </a:p>
          <a:p>
            <a:pPr eaLnBrk="1" hangingPunct="1">
              <a:buNone/>
            </a:pPr>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3890708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0938" y="928669"/>
            <a:ext cx="7154862" cy="747731"/>
          </a:xfrm>
        </p:spPr>
        <p:txBody>
          <a:bodyPr/>
          <a:lstStyle/>
          <a:p>
            <a:pPr algn="ctr" eaLnBrk="1" hangingPunct="1"/>
            <a:r>
              <a:rPr lang="en-US" sz="3600" dirty="0" smtClean="0">
                <a:solidFill>
                  <a:srgbClr val="FF0000"/>
                </a:solidFill>
              </a:rPr>
              <a:t>Data Analytics Lifecycle Overview</a:t>
            </a:r>
          </a:p>
        </p:txBody>
      </p:sp>
      <p:sp>
        <p:nvSpPr>
          <p:cNvPr id="7171" name="Rectangle 3"/>
          <p:cNvSpPr>
            <a:spLocks noGrp="1" noChangeArrowheads="1"/>
          </p:cNvSpPr>
          <p:nvPr>
            <p:ph type="body" idx="1"/>
          </p:nvPr>
        </p:nvSpPr>
        <p:spPr>
          <a:xfrm>
            <a:off x="500034" y="2071678"/>
            <a:ext cx="8534400" cy="4572000"/>
          </a:xfrm>
        </p:spPr>
        <p:txBody>
          <a:bodyPr/>
          <a:lstStyle/>
          <a:p>
            <a:pPr eaLnBrk="1" hangingPunct="1"/>
            <a:r>
              <a:rPr lang="en-US" dirty="0" smtClean="0"/>
              <a:t>The data analytic lifecycle is designed for Big Data problems and data science projects</a:t>
            </a:r>
          </a:p>
          <a:p>
            <a:pPr eaLnBrk="1" hangingPunct="1"/>
            <a:r>
              <a:rPr lang="en-US" dirty="0" smtClean="0"/>
              <a:t>With six phases the project work can occur in several phases simultaneously</a:t>
            </a:r>
          </a:p>
          <a:p>
            <a:pPr eaLnBrk="1" hangingPunct="1"/>
            <a:r>
              <a:rPr lang="en-US" dirty="0" smtClean="0"/>
              <a:t>The cycle is iterative to portray a real project</a:t>
            </a:r>
          </a:p>
          <a:p>
            <a:pPr eaLnBrk="1" hangingPunct="1"/>
            <a:r>
              <a:rPr lang="en-US" dirty="0" smtClean="0"/>
              <a:t>Work can return to earlier phases as new information is uncovered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85852" y="571480"/>
            <a:ext cx="6000792" cy="1104920"/>
          </a:xfrm>
        </p:spPr>
        <p:txBody>
          <a:bodyPr/>
          <a:lstStyle/>
          <a:p>
            <a:pPr algn="ctr" eaLnBrk="1" hangingPunct="1"/>
            <a:r>
              <a:rPr lang="en-US" sz="3600" dirty="0" smtClean="0">
                <a:solidFill>
                  <a:srgbClr val="FF0000"/>
                </a:solidFill>
              </a:rPr>
              <a:t>Key Roles for a Successful Analytics Project</a:t>
            </a:r>
          </a:p>
        </p:txBody>
      </p:sp>
      <p:pic>
        <p:nvPicPr>
          <p:cNvPr id="3" name="Picture 2"/>
          <p:cNvPicPr>
            <a:picLocks noChangeAspect="1"/>
          </p:cNvPicPr>
          <p:nvPr/>
        </p:nvPicPr>
        <p:blipFill>
          <a:blip r:embed="rId3"/>
          <a:stretch>
            <a:fillRect/>
          </a:stretch>
        </p:blipFill>
        <p:spPr>
          <a:xfrm>
            <a:off x="677138" y="1940805"/>
            <a:ext cx="7966828" cy="4870088"/>
          </a:xfrm>
          <a:prstGeom prst="rect">
            <a:avLst/>
          </a:prstGeom>
        </p:spPr>
      </p:pic>
    </p:spTree>
    <p:extLst>
      <p:ext uri="{BB962C8B-B14F-4D97-AF65-F5344CB8AC3E}">
        <p14:creationId xmlns:p14="http://schemas.microsoft.com/office/powerpoint/2010/main" val="37978057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0938" y="428604"/>
            <a:ext cx="6707210" cy="1247796"/>
          </a:xfrm>
        </p:spPr>
        <p:txBody>
          <a:bodyPr/>
          <a:lstStyle/>
          <a:p>
            <a:pPr algn="ctr" eaLnBrk="1" hangingPunct="1"/>
            <a:r>
              <a:rPr lang="en-US" sz="3600" dirty="0" smtClean="0">
                <a:solidFill>
                  <a:srgbClr val="FF0000"/>
                </a:solidFill>
              </a:rPr>
              <a:t>Key </a:t>
            </a:r>
            <a:r>
              <a:rPr lang="en-US" sz="3600" dirty="0">
                <a:solidFill>
                  <a:srgbClr val="FF0000"/>
                </a:solidFill>
              </a:rPr>
              <a:t>Roles for a </a:t>
            </a:r>
            <a:r>
              <a:rPr lang="en-US" sz="3600" dirty="0" smtClean="0">
                <a:solidFill>
                  <a:srgbClr val="FF0000"/>
                </a:solidFill>
              </a:rPr>
              <a:t/>
            </a:r>
            <a:br>
              <a:rPr lang="en-US" sz="3600" dirty="0" smtClean="0">
                <a:solidFill>
                  <a:srgbClr val="FF0000"/>
                </a:solidFill>
              </a:rPr>
            </a:br>
            <a:r>
              <a:rPr lang="en-US" sz="3600" dirty="0" smtClean="0">
                <a:solidFill>
                  <a:srgbClr val="FF0000"/>
                </a:solidFill>
              </a:rPr>
              <a:t>Successful </a:t>
            </a:r>
            <a:r>
              <a:rPr lang="en-US" sz="3600" dirty="0">
                <a:solidFill>
                  <a:srgbClr val="FF0000"/>
                </a:solidFill>
              </a:rPr>
              <a:t>Analytics Project</a:t>
            </a:r>
            <a:endParaRPr lang="en-US" sz="3600" dirty="0" smtClean="0">
              <a:solidFill>
                <a:srgbClr val="FF0000"/>
              </a:solidFill>
            </a:endParaRPr>
          </a:p>
        </p:txBody>
      </p:sp>
      <p:sp>
        <p:nvSpPr>
          <p:cNvPr id="7171" name="Rectangle 3"/>
          <p:cNvSpPr>
            <a:spLocks noGrp="1" noChangeArrowheads="1"/>
          </p:cNvSpPr>
          <p:nvPr>
            <p:ph type="body" idx="1"/>
          </p:nvPr>
        </p:nvSpPr>
        <p:spPr>
          <a:xfrm>
            <a:off x="500034" y="2214554"/>
            <a:ext cx="8534400" cy="4419600"/>
          </a:xfrm>
        </p:spPr>
        <p:txBody>
          <a:bodyPr/>
          <a:lstStyle/>
          <a:p>
            <a:pPr eaLnBrk="1" hangingPunct="1"/>
            <a:r>
              <a:rPr lang="en-US" sz="2400" dirty="0" smtClean="0"/>
              <a:t>Business User – understands the domain area</a:t>
            </a:r>
          </a:p>
          <a:p>
            <a:pPr eaLnBrk="1" hangingPunct="1"/>
            <a:r>
              <a:rPr lang="en-US" sz="2400" dirty="0" smtClean="0"/>
              <a:t>Project Sponsor – provides requirements</a:t>
            </a:r>
          </a:p>
          <a:p>
            <a:pPr eaLnBrk="1" hangingPunct="1"/>
            <a:r>
              <a:rPr lang="en-US" sz="2400" dirty="0" smtClean="0"/>
              <a:t>Project Manager – ensures meeting objectives</a:t>
            </a:r>
          </a:p>
          <a:p>
            <a:pPr eaLnBrk="1" hangingPunct="1"/>
            <a:r>
              <a:rPr lang="en-US" sz="2400" dirty="0" smtClean="0"/>
              <a:t>Business Intelligence Analyst – provides business domain expertise based on deep understanding of the data</a:t>
            </a:r>
          </a:p>
          <a:p>
            <a:pPr eaLnBrk="1" hangingPunct="1"/>
            <a:r>
              <a:rPr lang="en-US" sz="2400" dirty="0" smtClean="0"/>
              <a:t>Database Administrator (DBA) – creates DB environment</a:t>
            </a:r>
          </a:p>
          <a:p>
            <a:pPr eaLnBrk="1" hangingPunct="1"/>
            <a:r>
              <a:rPr lang="en-US" sz="2400" dirty="0" smtClean="0"/>
              <a:t>Data Engineer – provides technical skills, assists data management and extraction, supports analytic sandbox</a:t>
            </a:r>
          </a:p>
          <a:p>
            <a:pPr eaLnBrk="1" hangingPunct="1"/>
            <a:r>
              <a:rPr lang="en-US" sz="2400" dirty="0" smtClean="0">
                <a:solidFill>
                  <a:srgbClr val="FF0000"/>
                </a:solidFill>
              </a:rPr>
              <a:t>Data Scientist</a:t>
            </a:r>
            <a:r>
              <a:rPr lang="en-US" sz="2400" dirty="0" smtClean="0"/>
              <a:t> – provides analytic techniques and modeling</a:t>
            </a:r>
          </a:p>
        </p:txBody>
      </p:sp>
    </p:spTree>
    <p:extLst>
      <p:ext uri="{BB962C8B-B14F-4D97-AF65-F5344CB8AC3E}">
        <p14:creationId xmlns:p14="http://schemas.microsoft.com/office/powerpoint/2010/main" val="27188926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214313"/>
            <a:ext cx="8382000" cy="1462087"/>
          </a:xfrm>
        </p:spPr>
        <p:txBody>
          <a:bodyPr/>
          <a:lstStyle/>
          <a:p>
            <a:pPr algn="ctr" eaLnBrk="1" hangingPunct="1"/>
            <a:r>
              <a:rPr lang="en-US" sz="3600" dirty="0" smtClean="0">
                <a:solidFill>
                  <a:srgbClr val="FF0000"/>
                </a:solidFill>
              </a:rPr>
              <a:t>Background and Overview of Data </a:t>
            </a:r>
            <a:r>
              <a:rPr lang="en-US" sz="3600" dirty="0">
                <a:solidFill>
                  <a:srgbClr val="FF0000"/>
                </a:solidFill>
              </a:rPr>
              <a:t>Analytics </a:t>
            </a:r>
            <a:r>
              <a:rPr lang="en-US" sz="3600" dirty="0" smtClean="0">
                <a:solidFill>
                  <a:srgbClr val="FF0000"/>
                </a:solidFill>
              </a:rPr>
              <a:t>Lifecycle</a:t>
            </a:r>
          </a:p>
        </p:txBody>
      </p:sp>
      <p:sp>
        <p:nvSpPr>
          <p:cNvPr id="7171" name="Rectangle 3"/>
          <p:cNvSpPr>
            <a:spLocks noGrp="1" noChangeArrowheads="1"/>
          </p:cNvSpPr>
          <p:nvPr>
            <p:ph type="body" idx="1"/>
          </p:nvPr>
        </p:nvSpPr>
        <p:spPr>
          <a:xfrm>
            <a:off x="609600" y="2071678"/>
            <a:ext cx="8248680" cy="4419600"/>
          </a:xfrm>
        </p:spPr>
        <p:txBody>
          <a:bodyPr/>
          <a:lstStyle/>
          <a:p>
            <a:pPr eaLnBrk="1" hangingPunct="1"/>
            <a:r>
              <a:rPr lang="en-US" sz="2400" dirty="0" smtClean="0"/>
              <a:t>Data Analytics Lifecycle defines the analytics process and best practices from discovery to project completion</a:t>
            </a:r>
          </a:p>
          <a:p>
            <a:pPr eaLnBrk="1" hangingPunct="1"/>
            <a:r>
              <a:rPr lang="en-US" sz="2400" dirty="0" smtClean="0"/>
              <a:t>The Lifecycle employs aspects of</a:t>
            </a:r>
          </a:p>
          <a:p>
            <a:pPr lvl="1" eaLnBrk="1" hangingPunct="1"/>
            <a:r>
              <a:rPr lang="en-US" sz="2000" dirty="0" smtClean="0">
                <a:hlinkClick r:id="rId3"/>
              </a:rPr>
              <a:t>Scientific method</a:t>
            </a:r>
            <a:endParaRPr lang="en-US" sz="2000" dirty="0" smtClean="0"/>
          </a:p>
          <a:p>
            <a:pPr lvl="1" eaLnBrk="1" hangingPunct="1"/>
            <a:r>
              <a:rPr lang="en-US" sz="2000" dirty="0">
                <a:hlinkClick r:id="rId4"/>
              </a:rPr>
              <a:t>Cross Industry Standard Process for Data Mining</a:t>
            </a:r>
            <a:r>
              <a:rPr lang="en-US" sz="2000" dirty="0"/>
              <a:t> </a:t>
            </a:r>
            <a:r>
              <a:rPr lang="en-US" sz="2000" dirty="0" smtClean="0"/>
              <a:t>(</a:t>
            </a:r>
            <a:r>
              <a:rPr lang="en-US" sz="2000" dirty="0"/>
              <a:t>CRISP-DM</a:t>
            </a:r>
            <a:r>
              <a:rPr lang="en-US" sz="2000" dirty="0" smtClean="0"/>
              <a:t>)</a:t>
            </a:r>
          </a:p>
          <a:p>
            <a:pPr lvl="2" eaLnBrk="1" hangingPunct="1"/>
            <a:r>
              <a:rPr lang="en-US" sz="1600" dirty="0" smtClean="0"/>
              <a:t>Process model for data mining</a:t>
            </a:r>
            <a:endParaRPr lang="en-US" sz="1600" dirty="0"/>
          </a:p>
          <a:p>
            <a:pPr lvl="1" eaLnBrk="1" hangingPunct="1"/>
            <a:r>
              <a:rPr lang="en-US" sz="2000" dirty="0" smtClean="0"/>
              <a:t>Davenport’s </a:t>
            </a:r>
            <a:r>
              <a:rPr lang="en-US" sz="2000" dirty="0" smtClean="0">
                <a:hlinkClick r:id="rId5"/>
              </a:rPr>
              <a:t>DELTA framework</a:t>
            </a:r>
            <a:endParaRPr lang="en-US" sz="2000" dirty="0" smtClean="0"/>
          </a:p>
          <a:p>
            <a:pPr lvl="1" eaLnBrk="1" hangingPunct="1"/>
            <a:r>
              <a:rPr lang="en-US" sz="2000" dirty="0" smtClean="0"/>
              <a:t>Hubbard’s </a:t>
            </a:r>
            <a:r>
              <a:rPr lang="en-US" sz="2000" dirty="0" smtClean="0">
                <a:hlinkClick r:id="rId6"/>
              </a:rPr>
              <a:t>Applied Information Economics</a:t>
            </a:r>
            <a:r>
              <a:rPr lang="en-US" sz="2000" dirty="0" smtClean="0"/>
              <a:t> (AIE) approach</a:t>
            </a:r>
          </a:p>
          <a:p>
            <a:pPr lvl="1" eaLnBrk="1" hangingPunct="1"/>
            <a:r>
              <a:rPr lang="en-US" sz="2000" dirty="0" smtClean="0">
                <a:hlinkClick r:id="rId7"/>
              </a:rPr>
              <a:t>MAD </a:t>
            </a:r>
            <a:r>
              <a:rPr lang="en-US" sz="2000" dirty="0">
                <a:hlinkClick r:id="rId7"/>
              </a:rPr>
              <a:t>Skills: New Analysis Practices for Big </a:t>
            </a:r>
            <a:r>
              <a:rPr lang="en-US" sz="2000" dirty="0" smtClean="0">
                <a:hlinkClick r:id="rId7"/>
              </a:rPr>
              <a:t>Data</a:t>
            </a:r>
            <a:r>
              <a:rPr lang="en-US" sz="2000" dirty="0" smtClean="0"/>
              <a:t> by Cohen et al.</a:t>
            </a:r>
          </a:p>
        </p:txBody>
      </p:sp>
    </p:spTree>
    <p:extLst>
      <p:ext uri="{BB962C8B-B14F-4D97-AF65-F5344CB8AC3E}">
        <p14:creationId xmlns:p14="http://schemas.microsoft.com/office/powerpoint/2010/main" val="30864467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4282" y="642918"/>
            <a:ext cx="7391400" cy="1176358"/>
          </a:xfrm>
        </p:spPr>
        <p:txBody>
          <a:bodyPr/>
          <a:lstStyle/>
          <a:p>
            <a:pPr algn="ctr" eaLnBrk="1" hangingPunct="1"/>
            <a:r>
              <a:rPr lang="en-US" sz="3600" dirty="0" smtClean="0">
                <a:solidFill>
                  <a:srgbClr val="FF0000"/>
                </a:solidFill>
              </a:rPr>
              <a:t>Overview of </a:t>
            </a:r>
            <a:br>
              <a:rPr lang="en-US" sz="3600" dirty="0" smtClean="0">
                <a:solidFill>
                  <a:srgbClr val="FF0000"/>
                </a:solidFill>
              </a:rPr>
            </a:br>
            <a:r>
              <a:rPr lang="en-US" sz="3600" dirty="0" smtClean="0">
                <a:solidFill>
                  <a:srgbClr val="FF0000"/>
                </a:solidFill>
              </a:rPr>
              <a:t>Data </a:t>
            </a:r>
            <a:r>
              <a:rPr lang="en-US" sz="3600" dirty="0">
                <a:solidFill>
                  <a:srgbClr val="FF0000"/>
                </a:solidFill>
              </a:rPr>
              <a:t>Analytics </a:t>
            </a:r>
            <a:r>
              <a:rPr lang="en-US" sz="3600" dirty="0" smtClean="0">
                <a:solidFill>
                  <a:srgbClr val="FF0000"/>
                </a:solidFill>
              </a:rPr>
              <a:t>Lifecycle</a:t>
            </a:r>
          </a:p>
        </p:txBody>
      </p:sp>
      <p:pic>
        <p:nvPicPr>
          <p:cNvPr id="3" name="Picture 2"/>
          <p:cNvPicPr>
            <a:picLocks noChangeAspect="1"/>
          </p:cNvPicPr>
          <p:nvPr/>
        </p:nvPicPr>
        <p:blipFill>
          <a:blip r:embed="rId3"/>
          <a:stretch>
            <a:fillRect/>
          </a:stretch>
        </p:blipFill>
        <p:spPr>
          <a:xfrm>
            <a:off x="1066800" y="1828800"/>
            <a:ext cx="6858000" cy="5025528"/>
          </a:xfrm>
          <a:prstGeom prst="rect">
            <a:avLst/>
          </a:prstGeom>
        </p:spPr>
      </p:pic>
    </p:spTree>
    <p:extLst>
      <p:ext uri="{BB962C8B-B14F-4D97-AF65-F5344CB8AC3E}">
        <p14:creationId xmlns:p14="http://schemas.microsoft.com/office/powerpoint/2010/main" val="1784050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00166" y="1000108"/>
            <a:ext cx="5500726" cy="652483"/>
          </a:xfrm>
        </p:spPr>
        <p:txBody>
          <a:bodyPr/>
          <a:lstStyle/>
          <a:p>
            <a:pPr algn="ctr" eaLnBrk="1" hangingPunct="1"/>
            <a:r>
              <a:rPr lang="en-US" sz="3600" dirty="0" smtClean="0">
                <a:solidFill>
                  <a:srgbClr val="FF0000"/>
                </a:solidFill>
              </a:rPr>
              <a:t>Phase 1: Discovery</a:t>
            </a:r>
          </a:p>
        </p:txBody>
      </p:sp>
      <p:pic>
        <p:nvPicPr>
          <p:cNvPr id="3" name="Picture 2"/>
          <p:cNvPicPr>
            <a:picLocks noChangeAspect="1"/>
          </p:cNvPicPr>
          <p:nvPr/>
        </p:nvPicPr>
        <p:blipFill>
          <a:blip r:embed="rId3"/>
          <a:stretch>
            <a:fillRect/>
          </a:stretch>
        </p:blipFill>
        <p:spPr>
          <a:xfrm>
            <a:off x="1143000" y="1828800"/>
            <a:ext cx="6477000" cy="5029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85852" y="1000108"/>
            <a:ext cx="4214842" cy="676292"/>
          </a:xfrm>
        </p:spPr>
        <p:txBody>
          <a:bodyPr/>
          <a:lstStyle/>
          <a:p>
            <a:pPr algn="ctr" eaLnBrk="1" hangingPunct="1"/>
            <a:r>
              <a:rPr lang="en-US" sz="3600" dirty="0" smtClean="0">
                <a:solidFill>
                  <a:srgbClr val="FF0000"/>
                </a:solidFill>
                <a:cs typeface="Arial" pitchFamily="34" charset="0"/>
              </a:rPr>
              <a:t>Statistics</a:t>
            </a:r>
          </a:p>
        </p:txBody>
      </p:sp>
      <p:sp>
        <p:nvSpPr>
          <p:cNvPr id="6147" name="Rectangle 3"/>
          <p:cNvSpPr>
            <a:spLocks noGrp="1" noChangeArrowheads="1"/>
          </p:cNvSpPr>
          <p:nvPr>
            <p:ph type="body" idx="1"/>
          </p:nvPr>
        </p:nvSpPr>
        <p:spPr>
          <a:xfrm>
            <a:off x="428596" y="2071678"/>
            <a:ext cx="8382000" cy="4286280"/>
          </a:xfrm>
        </p:spPr>
        <p:txBody>
          <a:bodyPr/>
          <a:lstStyle/>
          <a:p>
            <a:pPr eaLnBrk="1" hangingPunct="1"/>
            <a:r>
              <a:rPr lang="sk-SK" sz="2800" dirty="0" smtClean="0"/>
              <a:t>The science of collecting, organizing, presenting, analyzing, and interpreting data to assist in making more effective decisions</a:t>
            </a:r>
            <a:endParaRPr lang="en-US" sz="2800" dirty="0" smtClean="0"/>
          </a:p>
          <a:p>
            <a:pPr eaLnBrk="1" hangingPunct="1">
              <a:buNone/>
            </a:pPr>
            <a:endParaRPr lang="sk-SK" sz="2800" dirty="0" smtClean="0"/>
          </a:p>
          <a:p>
            <a:pPr eaLnBrk="1" hangingPunct="1"/>
            <a:r>
              <a:rPr lang="sk-SK" sz="2800" dirty="0" smtClean="0"/>
              <a:t>Statistical analysis – used to manipulate  summarize, and investigate data, so that useful decision-making information results.</a:t>
            </a:r>
            <a:endParaRPr lang="en-IN" sz="2800" dirty="0" smtClean="0"/>
          </a:p>
          <a:p>
            <a:pPr eaLnBrk="1" hangingPunct="1"/>
            <a:r>
              <a:rPr lang="en-IN" sz="2800" dirty="0" smtClean="0"/>
              <a:t>It’s a process of going from world to data and from data to world. </a:t>
            </a:r>
            <a:r>
              <a:rPr lang="en-IN" sz="2800" i="1" dirty="0" smtClean="0"/>
              <a:t>Statistic Inference</a:t>
            </a:r>
            <a:endParaRPr lang="sk-SK" sz="2800" i="1" dirty="0" smtClean="0"/>
          </a:p>
          <a:p>
            <a:pPr eaLnBrk="1" hangingPunct="1">
              <a:buNone/>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0100" y="1000108"/>
            <a:ext cx="5867416" cy="723921"/>
          </a:xfrm>
        </p:spPr>
        <p:txBody>
          <a:bodyPr/>
          <a:lstStyle/>
          <a:p>
            <a:pPr algn="ctr" eaLnBrk="1" hangingPunct="1"/>
            <a:r>
              <a:rPr lang="en-US" sz="3600" dirty="0" smtClean="0">
                <a:solidFill>
                  <a:srgbClr val="FF0000"/>
                </a:solidFill>
              </a:rPr>
              <a:t>Phase 1: Discovery</a:t>
            </a:r>
          </a:p>
        </p:txBody>
      </p:sp>
      <p:sp>
        <p:nvSpPr>
          <p:cNvPr id="8195" name="Rectangle 3"/>
          <p:cNvSpPr>
            <a:spLocks noGrp="1" noChangeArrowheads="1"/>
          </p:cNvSpPr>
          <p:nvPr>
            <p:ph type="body" idx="1"/>
          </p:nvPr>
        </p:nvSpPr>
        <p:spPr>
          <a:xfrm>
            <a:off x="714348" y="2071678"/>
            <a:ext cx="8072494" cy="4114800"/>
          </a:xfrm>
        </p:spPr>
        <p:txBody>
          <a:bodyPr/>
          <a:lstStyle/>
          <a:p>
            <a:pPr marL="514350" indent="-514350" eaLnBrk="1" hangingPunct="1">
              <a:buFont typeface="+mj-lt"/>
              <a:buAutoNum type="arabicPeriod"/>
            </a:pPr>
            <a:r>
              <a:rPr lang="en-US" sz="2800" dirty="0" smtClean="0"/>
              <a:t>Learning the Business Domain</a:t>
            </a:r>
          </a:p>
          <a:p>
            <a:pPr marL="514350" indent="-514350" eaLnBrk="1" hangingPunct="1">
              <a:buFont typeface="+mj-lt"/>
              <a:buAutoNum type="arabicPeriod"/>
            </a:pPr>
            <a:r>
              <a:rPr lang="en-US" sz="2800" dirty="0" smtClean="0"/>
              <a:t>Resources</a:t>
            </a:r>
          </a:p>
          <a:p>
            <a:pPr marL="514350" indent="-514350" eaLnBrk="1" hangingPunct="1">
              <a:buFont typeface="+mj-lt"/>
              <a:buAutoNum type="arabicPeriod"/>
            </a:pPr>
            <a:r>
              <a:rPr lang="en-US" sz="2800" dirty="0" smtClean="0"/>
              <a:t>Framing the Problem</a:t>
            </a:r>
          </a:p>
          <a:p>
            <a:pPr marL="514350" indent="-514350" eaLnBrk="1" hangingPunct="1">
              <a:buFont typeface="+mj-lt"/>
              <a:buAutoNum type="arabicPeriod"/>
            </a:pPr>
            <a:r>
              <a:rPr lang="en-US" sz="2800" dirty="0" smtClean="0"/>
              <a:t>Identifying Key Stakeholders</a:t>
            </a:r>
          </a:p>
          <a:p>
            <a:pPr marL="514350" indent="-514350" eaLnBrk="1" hangingPunct="1">
              <a:buFont typeface="+mj-lt"/>
              <a:buAutoNum type="arabicPeriod"/>
            </a:pPr>
            <a:r>
              <a:rPr lang="en-US" sz="2800" dirty="0" smtClean="0"/>
              <a:t>Interviewing the Analytics Sponsor</a:t>
            </a:r>
          </a:p>
          <a:p>
            <a:pPr marL="514350" indent="-514350" eaLnBrk="1" hangingPunct="1">
              <a:buFont typeface="+mj-lt"/>
              <a:buAutoNum type="arabicPeriod"/>
            </a:pPr>
            <a:r>
              <a:rPr lang="en-US" sz="2800" dirty="0" smtClean="0"/>
              <a:t>Developing Initial Hypotheses</a:t>
            </a:r>
          </a:p>
          <a:p>
            <a:pPr marL="514350" indent="-514350" eaLnBrk="1" hangingPunct="1">
              <a:buFont typeface="+mj-lt"/>
              <a:buAutoNum type="arabicPeriod"/>
            </a:pPr>
            <a:r>
              <a:rPr lang="en-US" sz="2800" dirty="0" smtClean="0"/>
              <a:t>Identifying Potential Data Sources</a:t>
            </a:r>
          </a:p>
        </p:txBody>
      </p:sp>
    </p:spTree>
    <p:extLst>
      <p:ext uri="{BB962C8B-B14F-4D97-AF65-F5344CB8AC3E}">
        <p14:creationId xmlns:p14="http://schemas.microsoft.com/office/powerpoint/2010/main" val="17673042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14414" y="857232"/>
            <a:ext cx="6938986" cy="728682"/>
          </a:xfrm>
        </p:spPr>
        <p:txBody>
          <a:bodyPr/>
          <a:lstStyle/>
          <a:p>
            <a:pPr eaLnBrk="1" hangingPunct="1"/>
            <a:r>
              <a:rPr lang="en-US" sz="3600" dirty="0" smtClean="0">
                <a:solidFill>
                  <a:srgbClr val="FF0000"/>
                </a:solidFill>
              </a:rPr>
              <a:t>Phase 2: Data  Preparation</a:t>
            </a:r>
          </a:p>
        </p:txBody>
      </p:sp>
      <p:pic>
        <p:nvPicPr>
          <p:cNvPr id="3" name="Picture 2"/>
          <p:cNvPicPr>
            <a:picLocks noChangeAspect="1"/>
          </p:cNvPicPr>
          <p:nvPr/>
        </p:nvPicPr>
        <p:blipFill>
          <a:blip r:embed="rId3"/>
          <a:stretch>
            <a:fillRect/>
          </a:stretch>
        </p:blipFill>
        <p:spPr>
          <a:xfrm>
            <a:off x="1295400" y="1828800"/>
            <a:ext cx="6553200" cy="502920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00166" y="1000108"/>
            <a:ext cx="6429420" cy="723921"/>
          </a:xfrm>
        </p:spPr>
        <p:txBody>
          <a:bodyPr/>
          <a:lstStyle/>
          <a:p>
            <a:pPr algn="ctr" eaLnBrk="1" hangingPunct="1"/>
            <a:r>
              <a:rPr lang="en-US" sz="3600" dirty="0" smtClean="0">
                <a:solidFill>
                  <a:srgbClr val="FF0000"/>
                </a:solidFill>
              </a:rPr>
              <a:t>Phase </a:t>
            </a:r>
            <a:r>
              <a:rPr lang="en-US" sz="3600" dirty="0">
                <a:solidFill>
                  <a:srgbClr val="FF0000"/>
                </a:solidFill>
              </a:rPr>
              <a:t>2: Data  Preparation</a:t>
            </a:r>
            <a:endParaRPr lang="en-US" sz="3600" dirty="0" smtClean="0">
              <a:solidFill>
                <a:srgbClr val="FF0000"/>
              </a:solidFill>
            </a:endParaRPr>
          </a:p>
        </p:txBody>
      </p:sp>
      <p:sp>
        <p:nvSpPr>
          <p:cNvPr id="8195" name="Rectangle 3"/>
          <p:cNvSpPr>
            <a:spLocks noGrp="1" noChangeArrowheads="1"/>
          </p:cNvSpPr>
          <p:nvPr>
            <p:ph type="body" idx="1"/>
          </p:nvPr>
        </p:nvSpPr>
        <p:spPr>
          <a:xfrm>
            <a:off x="609600" y="2209800"/>
            <a:ext cx="8534400" cy="4114800"/>
          </a:xfrm>
        </p:spPr>
        <p:txBody>
          <a:bodyPr/>
          <a:lstStyle/>
          <a:p>
            <a:pPr eaLnBrk="1" hangingPunct="1"/>
            <a:r>
              <a:rPr lang="en-US" sz="2800" dirty="0" smtClean="0"/>
              <a:t>Includes steps to explore, preprocess, and condition data</a:t>
            </a:r>
          </a:p>
          <a:p>
            <a:pPr eaLnBrk="1" hangingPunct="1"/>
            <a:r>
              <a:rPr lang="en-US" sz="2800" dirty="0" smtClean="0"/>
              <a:t>Create robust environment – analytics sandbox</a:t>
            </a:r>
          </a:p>
          <a:p>
            <a:pPr eaLnBrk="1" hangingPunct="1"/>
            <a:r>
              <a:rPr lang="en-US" sz="2800" dirty="0" smtClean="0"/>
              <a:t>Data preparation tends to be the most labor-intensive step in the analytics lifecycle</a:t>
            </a:r>
          </a:p>
          <a:p>
            <a:pPr lvl="1" eaLnBrk="1" hangingPunct="1"/>
            <a:r>
              <a:rPr lang="en-US" sz="2400" dirty="0" smtClean="0"/>
              <a:t>Often at least 50% of the data science project’s time</a:t>
            </a:r>
          </a:p>
          <a:p>
            <a:pPr eaLnBrk="1" hangingPunct="1"/>
            <a:r>
              <a:rPr lang="en-US" sz="2800" dirty="0" smtClean="0"/>
              <a:t>The data preparation phase is generally the most iterative and the one that teams tend to underestimate most often</a:t>
            </a:r>
          </a:p>
        </p:txBody>
      </p:sp>
    </p:spTree>
    <p:extLst>
      <p:ext uri="{BB962C8B-B14F-4D97-AF65-F5344CB8AC3E}">
        <p14:creationId xmlns:p14="http://schemas.microsoft.com/office/powerpoint/2010/main" val="2171598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2976" y="1000108"/>
            <a:ext cx="7000924" cy="609601"/>
          </a:xfrm>
        </p:spPr>
        <p:txBody>
          <a:bodyPr/>
          <a:lstStyle/>
          <a:p>
            <a:pPr algn="ctr" eaLnBrk="1" hangingPunct="1"/>
            <a:r>
              <a:rPr lang="en-US" sz="3600" dirty="0" smtClean="0">
                <a:solidFill>
                  <a:srgbClr val="FF0000"/>
                </a:solidFill>
              </a:rPr>
              <a:t>Preparing </a:t>
            </a:r>
            <a:r>
              <a:rPr lang="en-US" sz="3600" dirty="0">
                <a:solidFill>
                  <a:srgbClr val="FF0000"/>
                </a:solidFill>
              </a:rPr>
              <a:t>the Analytic </a:t>
            </a:r>
            <a:r>
              <a:rPr lang="en-US" sz="3600" dirty="0" smtClean="0">
                <a:solidFill>
                  <a:srgbClr val="FF0000"/>
                </a:solidFill>
              </a:rPr>
              <a:t>Sandbox</a:t>
            </a:r>
          </a:p>
        </p:txBody>
      </p:sp>
      <p:sp>
        <p:nvSpPr>
          <p:cNvPr id="8195" name="Rectangle 3"/>
          <p:cNvSpPr>
            <a:spLocks noGrp="1" noChangeArrowheads="1"/>
          </p:cNvSpPr>
          <p:nvPr>
            <p:ph type="body" idx="1"/>
          </p:nvPr>
        </p:nvSpPr>
        <p:spPr>
          <a:xfrm>
            <a:off x="457200" y="2071678"/>
            <a:ext cx="8686800" cy="4114800"/>
          </a:xfrm>
        </p:spPr>
        <p:txBody>
          <a:bodyPr/>
          <a:lstStyle/>
          <a:p>
            <a:pPr eaLnBrk="1" hangingPunct="1"/>
            <a:r>
              <a:rPr lang="en-US" sz="2400" dirty="0" smtClean="0"/>
              <a:t>Create the analytic sandbox (also called workspace)</a:t>
            </a:r>
          </a:p>
          <a:p>
            <a:pPr eaLnBrk="1" hangingPunct="1"/>
            <a:r>
              <a:rPr lang="en-US" sz="2400" dirty="0" smtClean="0"/>
              <a:t>Allows team to explore data without interfering with live production data</a:t>
            </a:r>
          </a:p>
          <a:p>
            <a:pPr eaLnBrk="1" hangingPunct="1"/>
            <a:r>
              <a:rPr lang="en-US" sz="2400" dirty="0" smtClean="0"/>
              <a:t>Sandbox collects all kinds of data (expansive approach)</a:t>
            </a:r>
          </a:p>
          <a:p>
            <a:pPr eaLnBrk="1" hangingPunct="1"/>
            <a:r>
              <a:rPr lang="en-US" sz="2400" dirty="0" smtClean="0"/>
              <a:t>The sandbox allows organizations to undertake ambitious projects beyond traditional data analysis and BI to perform advanced predictive analytics</a:t>
            </a:r>
          </a:p>
          <a:p>
            <a:pPr eaLnBrk="1" hangingPunct="1"/>
            <a:r>
              <a:rPr lang="en-US" sz="2400" dirty="0" smtClean="0"/>
              <a:t>Although the concept of an analytics sandbox is relatively new, this concept has become acceptable to data science teams and IT groups</a:t>
            </a:r>
          </a:p>
        </p:txBody>
      </p:sp>
    </p:spTree>
    <p:extLst>
      <p:ext uri="{BB962C8B-B14F-4D97-AF65-F5344CB8AC3E}">
        <p14:creationId xmlns:p14="http://schemas.microsoft.com/office/powerpoint/2010/main" val="12478059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799"/>
            <a:ext cx="8382000" cy="1295401"/>
          </a:xfrm>
        </p:spPr>
        <p:txBody>
          <a:bodyPr/>
          <a:lstStyle/>
          <a:p>
            <a:pPr algn="ctr" eaLnBrk="1" hangingPunct="1"/>
            <a:r>
              <a:rPr lang="en-US" sz="3600" dirty="0" smtClean="0">
                <a:solidFill>
                  <a:srgbClr val="FF0000"/>
                </a:solidFill>
              </a:rPr>
              <a:t>Performing ETLT</a:t>
            </a:r>
            <a:br>
              <a:rPr lang="en-US" sz="3600" dirty="0" smtClean="0">
                <a:solidFill>
                  <a:srgbClr val="FF0000"/>
                </a:solidFill>
              </a:rPr>
            </a:br>
            <a:r>
              <a:rPr lang="en-US" sz="3600" dirty="0">
                <a:solidFill>
                  <a:srgbClr val="FF0000"/>
                </a:solidFill>
              </a:rPr>
              <a:t>(Extract, Transform, Load, Transform)</a:t>
            </a:r>
            <a:endParaRPr lang="en-US" sz="3600" dirty="0" smtClean="0">
              <a:solidFill>
                <a:srgbClr val="FF0000"/>
              </a:solidFill>
            </a:endParaRPr>
          </a:p>
        </p:txBody>
      </p:sp>
      <p:sp>
        <p:nvSpPr>
          <p:cNvPr id="8195" name="Rectangle 3"/>
          <p:cNvSpPr>
            <a:spLocks noGrp="1" noChangeArrowheads="1"/>
          </p:cNvSpPr>
          <p:nvPr>
            <p:ph type="body" idx="1"/>
          </p:nvPr>
        </p:nvSpPr>
        <p:spPr>
          <a:xfrm>
            <a:off x="500034" y="2071678"/>
            <a:ext cx="8534400" cy="4114800"/>
          </a:xfrm>
        </p:spPr>
        <p:txBody>
          <a:bodyPr/>
          <a:lstStyle/>
          <a:p>
            <a:pPr eaLnBrk="1" hangingPunct="1"/>
            <a:r>
              <a:rPr lang="en-US" sz="2800" dirty="0" smtClean="0"/>
              <a:t>In ETL users perform extract, transform, load</a:t>
            </a:r>
          </a:p>
          <a:p>
            <a:pPr eaLnBrk="1" hangingPunct="1"/>
            <a:r>
              <a:rPr lang="en-US" sz="2800" dirty="0" smtClean="0"/>
              <a:t>In the sandbox the process is often ELT – early load preserves the raw data which can be useful to examine</a:t>
            </a:r>
          </a:p>
          <a:p>
            <a:pPr eaLnBrk="1" hangingPunct="1"/>
            <a:r>
              <a:rPr lang="en-US" sz="2800" dirty="0" smtClean="0"/>
              <a:t>Example – in credit card fraud detection, outliers can represent high-risk transactions that might be inadvertently filtered out or transformed before being loaded into the database</a:t>
            </a:r>
          </a:p>
          <a:p>
            <a:pPr eaLnBrk="1" hangingPunct="1"/>
            <a:r>
              <a:rPr lang="en-US" sz="2800" dirty="0" err="1" smtClean="0"/>
              <a:t>Hadoop</a:t>
            </a:r>
            <a:r>
              <a:rPr lang="en-US" sz="2800" dirty="0" smtClean="0"/>
              <a:t> is often used here</a:t>
            </a:r>
          </a:p>
        </p:txBody>
      </p:sp>
    </p:spTree>
    <p:extLst>
      <p:ext uri="{BB962C8B-B14F-4D97-AF65-F5344CB8AC3E}">
        <p14:creationId xmlns:p14="http://schemas.microsoft.com/office/powerpoint/2010/main" val="2458748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28728" y="1000108"/>
            <a:ext cx="5214974" cy="723921"/>
          </a:xfrm>
        </p:spPr>
        <p:txBody>
          <a:bodyPr/>
          <a:lstStyle/>
          <a:p>
            <a:pPr eaLnBrk="1" hangingPunct="1"/>
            <a:r>
              <a:rPr lang="en-US" sz="3600" dirty="0" smtClean="0">
                <a:solidFill>
                  <a:srgbClr val="FF0000"/>
                </a:solidFill>
              </a:rPr>
              <a:t>Learning </a:t>
            </a:r>
            <a:r>
              <a:rPr lang="en-US" sz="3600" dirty="0">
                <a:solidFill>
                  <a:srgbClr val="FF0000"/>
                </a:solidFill>
              </a:rPr>
              <a:t>about the Data</a:t>
            </a:r>
          </a:p>
        </p:txBody>
      </p:sp>
      <p:sp>
        <p:nvSpPr>
          <p:cNvPr id="8195" name="Rectangle 3"/>
          <p:cNvSpPr>
            <a:spLocks noGrp="1" noChangeArrowheads="1"/>
          </p:cNvSpPr>
          <p:nvPr>
            <p:ph type="body" idx="1"/>
          </p:nvPr>
        </p:nvSpPr>
        <p:spPr>
          <a:xfrm>
            <a:off x="609600" y="2286000"/>
            <a:ext cx="7239000" cy="4114800"/>
          </a:xfrm>
        </p:spPr>
        <p:txBody>
          <a:bodyPr/>
          <a:lstStyle/>
          <a:p>
            <a:pPr eaLnBrk="1" hangingPunct="1"/>
            <a:r>
              <a:rPr lang="en-US" sz="2800" dirty="0" smtClean="0"/>
              <a:t>Becoming familiar with the data is critical</a:t>
            </a:r>
          </a:p>
          <a:p>
            <a:pPr eaLnBrk="1" hangingPunct="1"/>
            <a:r>
              <a:rPr lang="en-US" sz="2800" dirty="0" smtClean="0"/>
              <a:t>This activity accomplishes several goals:</a:t>
            </a:r>
          </a:p>
          <a:p>
            <a:pPr lvl="1" eaLnBrk="1" hangingPunct="1"/>
            <a:r>
              <a:rPr lang="en-US" sz="2400" dirty="0" smtClean="0"/>
              <a:t>Determines the data available to the team early in the project</a:t>
            </a:r>
          </a:p>
          <a:p>
            <a:pPr lvl="1" eaLnBrk="1" hangingPunct="1"/>
            <a:r>
              <a:rPr lang="en-US" sz="2400" dirty="0" smtClean="0"/>
              <a:t>Highlights gaps – identifies data not currently available</a:t>
            </a:r>
          </a:p>
          <a:p>
            <a:pPr lvl="1" eaLnBrk="1" hangingPunct="1"/>
            <a:r>
              <a:rPr lang="en-US" sz="2400" dirty="0" smtClean="0"/>
              <a:t>Identifies data outside the organization that might be useful</a:t>
            </a:r>
          </a:p>
        </p:txBody>
      </p:sp>
    </p:spTree>
    <p:extLst>
      <p:ext uri="{BB962C8B-B14F-4D97-AF65-F5344CB8AC3E}">
        <p14:creationId xmlns:p14="http://schemas.microsoft.com/office/powerpoint/2010/main" val="36678964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57290" y="500042"/>
            <a:ext cx="7405710" cy="1176357"/>
          </a:xfrm>
        </p:spPr>
        <p:txBody>
          <a:bodyPr/>
          <a:lstStyle/>
          <a:p>
            <a:pPr algn="ctr" eaLnBrk="1" hangingPunct="1"/>
            <a:r>
              <a:rPr lang="en-US" sz="3600" dirty="0" smtClean="0">
                <a:solidFill>
                  <a:srgbClr val="FF0000"/>
                </a:solidFill>
              </a:rPr>
              <a:t>Learning </a:t>
            </a:r>
            <a:r>
              <a:rPr lang="en-US" sz="3600" dirty="0">
                <a:solidFill>
                  <a:srgbClr val="FF0000"/>
                </a:solidFill>
              </a:rPr>
              <a:t>about the Data</a:t>
            </a:r>
            <a:r>
              <a:rPr lang="en-US" sz="3600" dirty="0" smtClean="0">
                <a:solidFill>
                  <a:srgbClr val="FF0000"/>
                </a:solidFill>
              </a:rPr>
              <a:t> Sample Dataset Inventory</a:t>
            </a:r>
            <a:endParaRPr lang="en-US" sz="3600" dirty="0">
              <a:solidFill>
                <a:srgbClr val="FF0000"/>
              </a:solidFill>
            </a:endParaRPr>
          </a:p>
        </p:txBody>
      </p:sp>
      <p:pic>
        <p:nvPicPr>
          <p:cNvPr id="3" name="Picture 2"/>
          <p:cNvPicPr>
            <a:picLocks noChangeAspect="1"/>
          </p:cNvPicPr>
          <p:nvPr/>
        </p:nvPicPr>
        <p:blipFill>
          <a:blip r:embed="rId3"/>
          <a:stretch>
            <a:fillRect/>
          </a:stretch>
        </p:blipFill>
        <p:spPr>
          <a:xfrm>
            <a:off x="685799" y="2133600"/>
            <a:ext cx="7967341" cy="4343400"/>
          </a:xfrm>
          <a:prstGeom prst="rect">
            <a:avLst/>
          </a:prstGeom>
        </p:spPr>
      </p:pic>
    </p:spTree>
    <p:extLst>
      <p:ext uri="{BB962C8B-B14F-4D97-AF65-F5344CB8AC3E}">
        <p14:creationId xmlns:p14="http://schemas.microsoft.com/office/powerpoint/2010/main" val="28308924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14414" y="1000108"/>
            <a:ext cx="4714908" cy="685801"/>
          </a:xfrm>
        </p:spPr>
        <p:txBody>
          <a:bodyPr/>
          <a:lstStyle/>
          <a:p>
            <a:pPr algn="ctr" eaLnBrk="1" hangingPunct="1"/>
            <a:r>
              <a:rPr lang="en-US" sz="3600" dirty="0" smtClean="0">
                <a:solidFill>
                  <a:srgbClr val="FF0000"/>
                </a:solidFill>
              </a:rPr>
              <a:t>Data Conditioning</a:t>
            </a:r>
          </a:p>
        </p:txBody>
      </p:sp>
      <p:sp>
        <p:nvSpPr>
          <p:cNvPr id="8195" name="Rectangle 3"/>
          <p:cNvSpPr>
            <a:spLocks noGrp="1" noChangeArrowheads="1"/>
          </p:cNvSpPr>
          <p:nvPr>
            <p:ph type="body" idx="1"/>
          </p:nvPr>
        </p:nvSpPr>
        <p:spPr>
          <a:xfrm>
            <a:off x="609600" y="2286000"/>
            <a:ext cx="8534400" cy="4114800"/>
          </a:xfrm>
        </p:spPr>
        <p:txBody>
          <a:bodyPr/>
          <a:lstStyle/>
          <a:p>
            <a:pPr eaLnBrk="1" hangingPunct="1"/>
            <a:r>
              <a:rPr lang="en-US" sz="2800" dirty="0" smtClean="0"/>
              <a:t>Data conditioning includes cleaning data, normalizing datasets, and performing transformations</a:t>
            </a:r>
          </a:p>
          <a:p>
            <a:pPr lvl="1" eaLnBrk="1" hangingPunct="1"/>
            <a:r>
              <a:rPr lang="en-US" sz="2400" dirty="0" smtClean="0"/>
              <a:t>Often viewed as a preprocessing step prior to data analysis, it might be performed by data owner, IT department, DBA, etc.</a:t>
            </a:r>
          </a:p>
          <a:p>
            <a:pPr lvl="1" eaLnBrk="1" hangingPunct="1"/>
            <a:r>
              <a:rPr lang="en-US" sz="2400" dirty="0" smtClean="0"/>
              <a:t>Best to have data scientists involved</a:t>
            </a:r>
          </a:p>
          <a:p>
            <a:pPr lvl="1" eaLnBrk="1" hangingPunct="1"/>
            <a:r>
              <a:rPr lang="en-US" sz="2400" dirty="0" smtClean="0"/>
              <a:t>Data science teams prefer more data than too little</a:t>
            </a:r>
          </a:p>
        </p:txBody>
      </p:sp>
    </p:spTree>
    <p:extLst>
      <p:ext uri="{BB962C8B-B14F-4D97-AF65-F5344CB8AC3E}">
        <p14:creationId xmlns:p14="http://schemas.microsoft.com/office/powerpoint/2010/main" val="3420905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43108" y="928670"/>
            <a:ext cx="5286412" cy="685801"/>
          </a:xfrm>
        </p:spPr>
        <p:txBody>
          <a:bodyPr/>
          <a:lstStyle/>
          <a:p>
            <a:pPr algn="ctr" eaLnBrk="1" hangingPunct="1"/>
            <a:r>
              <a:rPr lang="en-US" sz="3600" dirty="0" smtClean="0">
                <a:solidFill>
                  <a:srgbClr val="FF0000"/>
                </a:solidFill>
              </a:rPr>
              <a:t>Data Conditioning</a:t>
            </a:r>
          </a:p>
        </p:txBody>
      </p:sp>
      <p:sp>
        <p:nvSpPr>
          <p:cNvPr id="8195" name="Rectangle 3"/>
          <p:cNvSpPr>
            <a:spLocks noGrp="1" noChangeArrowheads="1"/>
          </p:cNvSpPr>
          <p:nvPr>
            <p:ph type="body" idx="1"/>
          </p:nvPr>
        </p:nvSpPr>
        <p:spPr>
          <a:xfrm>
            <a:off x="609600" y="2286000"/>
            <a:ext cx="8534400" cy="4114800"/>
          </a:xfrm>
        </p:spPr>
        <p:txBody>
          <a:bodyPr/>
          <a:lstStyle/>
          <a:p>
            <a:pPr eaLnBrk="1" hangingPunct="1"/>
            <a:r>
              <a:rPr lang="en-US" sz="2800" dirty="0" smtClean="0"/>
              <a:t>Additional questions and considerations</a:t>
            </a:r>
          </a:p>
          <a:p>
            <a:pPr lvl="1" eaLnBrk="1" hangingPunct="1"/>
            <a:r>
              <a:rPr lang="en-US" sz="2400" dirty="0" smtClean="0"/>
              <a:t>What are the data sources?  Target fields?</a:t>
            </a:r>
          </a:p>
          <a:p>
            <a:pPr lvl="1" eaLnBrk="1" hangingPunct="1"/>
            <a:r>
              <a:rPr lang="en-US" sz="2400" dirty="0" smtClean="0"/>
              <a:t>How clean is the data?</a:t>
            </a:r>
          </a:p>
          <a:p>
            <a:pPr lvl="1" eaLnBrk="1" hangingPunct="1"/>
            <a:r>
              <a:rPr lang="en-US" sz="2400" dirty="0" smtClean="0"/>
              <a:t>How consistent are the contents and files?  Missing or inconsistent values?</a:t>
            </a:r>
          </a:p>
          <a:p>
            <a:pPr lvl="1" eaLnBrk="1" hangingPunct="1"/>
            <a:r>
              <a:rPr lang="en-US" sz="2400" dirty="0" smtClean="0"/>
              <a:t>Assess the consistence of the data types – numeric, alphanumeric?</a:t>
            </a:r>
          </a:p>
          <a:p>
            <a:pPr lvl="1" eaLnBrk="1" hangingPunct="1"/>
            <a:r>
              <a:rPr lang="en-US" sz="2400" dirty="0" smtClean="0"/>
              <a:t>Review the contents to ensure the data makes sense</a:t>
            </a:r>
          </a:p>
          <a:p>
            <a:pPr lvl="1" eaLnBrk="1" hangingPunct="1"/>
            <a:r>
              <a:rPr lang="en-US" sz="2400" dirty="0" smtClean="0"/>
              <a:t>Look for evidence of systematic error</a:t>
            </a:r>
          </a:p>
        </p:txBody>
      </p:sp>
    </p:spTree>
    <p:extLst>
      <p:ext uri="{BB962C8B-B14F-4D97-AF65-F5344CB8AC3E}">
        <p14:creationId xmlns:p14="http://schemas.microsoft.com/office/powerpoint/2010/main" val="39069971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85852" y="928670"/>
            <a:ext cx="6215106" cy="685801"/>
          </a:xfrm>
        </p:spPr>
        <p:txBody>
          <a:bodyPr/>
          <a:lstStyle/>
          <a:p>
            <a:pPr algn="ctr" eaLnBrk="1" hangingPunct="1"/>
            <a:r>
              <a:rPr lang="en-US" sz="3600" dirty="0" smtClean="0">
                <a:solidFill>
                  <a:srgbClr val="FF0000"/>
                </a:solidFill>
              </a:rPr>
              <a:t>Survey </a:t>
            </a:r>
            <a:r>
              <a:rPr lang="en-US" sz="3600" dirty="0">
                <a:solidFill>
                  <a:srgbClr val="FF0000"/>
                </a:solidFill>
              </a:rPr>
              <a:t>and </a:t>
            </a:r>
            <a:r>
              <a:rPr lang="en-US" sz="3600" dirty="0" smtClean="0">
                <a:solidFill>
                  <a:srgbClr val="FF0000"/>
                </a:solidFill>
              </a:rPr>
              <a:t>Visualize</a:t>
            </a:r>
          </a:p>
        </p:txBody>
      </p:sp>
      <p:sp>
        <p:nvSpPr>
          <p:cNvPr id="8195" name="Rectangle 3"/>
          <p:cNvSpPr>
            <a:spLocks noGrp="1" noChangeArrowheads="1"/>
          </p:cNvSpPr>
          <p:nvPr>
            <p:ph type="body" idx="1"/>
          </p:nvPr>
        </p:nvSpPr>
        <p:spPr>
          <a:xfrm>
            <a:off x="381000" y="2286000"/>
            <a:ext cx="8763000" cy="4114800"/>
          </a:xfrm>
        </p:spPr>
        <p:txBody>
          <a:bodyPr/>
          <a:lstStyle/>
          <a:p>
            <a:pPr eaLnBrk="1" hangingPunct="1"/>
            <a:r>
              <a:rPr lang="en-US" sz="2800" dirty="0" smtClean="0"/>
              <a:t>Leverage data visualization tools to gain an overview of the data</a:t>
            </a:r>
          </a:p>
          <a:p>
            <a:pPr eaLnBrk="1" hangingPunct="1"/>
            <a:r>
              <a:rPr lang="en-US" sz="2800" dirty="0" err="1" smtClean="0"/>
              <a:t>Shneiderman’s</a:t>
            </a:r>
            <a:r>
              <a:rPr lang="en-US" sz="2800" dirty="0" smtClean="0"/>
              <a:t> mantra:</a:t>
            </a:r>
          </a:p>
          <a:p>
            <a:pPr lvl="1" eaLnBrk="1" hangingPunct="1"/>
            <a:r>
              <a:rPr lang="en-US" sz="2400" dirty="0" smtClean="0"/>
              <a:t>“Overview first, zoom and filter, then details-on-demand”</a:t>
            </a:r>
          </a:p>
          <a:p>
            <a:pPr lvl="1" eaLnBrk="1" hangingPunct="1"/>
            <a:r>
              <a:rPr lang="en-US" sz="2400" dirty="0" smtClean="0"/>
              <a:t>This enables the user to find areas of interest, zoom and filter to find more detailed information about a particular area, then find the detailed data in that area</a:t>
            </a:r>
          </a:p>
        </p:txBody>
      </p:sp>
    </p:spTree>
    <p:extLst>
      <p:ext uri="{BB962C8B-B14F-4D97-AF65-F5344CB8AC3E}">
        <p14:creationId xmlns:p14="http://schemas.microsoft.com/office/powerpoint/2010/main" val="2580921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14414" y="642918"/>
            <a:ext cx="5214974" cy="1104920"/>
          </a:xfrm>
        </p:spPr>
        <p:txBody>
          <a:bodyPr/>
          <a:lstStyle/>
          <a:p>
            <a:pPr algn="ctr" eaLnBrk="1" hangingPunct="1"/>
            <a:r>
              <a:rPr lang="en-US" sz="3600" dirty="0" smtClean="0">
                <a:solidFill>
                  <a:srgbClr val="FF0000"/>
                </a:solidFill>
                <a:cs typeface="Arial" pitchFamily="34" charset="0"/>
              </a:rPr>
              <a:t>Types of Statistics</a:t>
            </a:r>
          </a:p>
        </p:txBody>
      </p:sp>
      <p:sp>
        <p:nvSpPr>
          <p:cNvPr id="7171" name="Rectangle 3"/>
          <p:cNvSpPr>
            <a:spLocks noGrp="1" noChangeArrowheads="1"/>
          </p:cNvSpPr>
          <p:nvPr>
            <p:ph type="body" idx="1"/>
          </p:nvPr>
        </p:nvSpPr>
        <p:spPr>
          <a:xfrm>
            <a:off x="428596" y="2071678"/>
            <a:ext cx="8534400" cy="3886200"/>
          </a:xfrm>
        </p:spPr>
        <p:txBody>
          <a:bodyPr/>
          <a:lstStyle/>
          <a:p>
            <a:pPr eaLnBrk="1" hangingPunct="1"/>
            <a:r>
              <a:rPr lang="sk-SK" sz="2400" b="1" dirty="0" smtClean="0"/>
              <a:t>Descriptive statistics </a:t>
            </a:r>
            <a:r>
              <a:rPr lang="sk-SK" sz="2400" dirty="0" smtClean="0"/>
              <a:t>– Methods of organizing, summarizing, and presenting data in an informative way</a:t>
            </a:r>
          </a:p>
          <a:p>
            <a:pPr eaLnBrk="1" hangingPunct="1"/>
            <a:r>
              <a:rPr lang="sk-SK" sz="2400" b="1" dirty="0" smtClean="0"/>
              <a:t>Inferential statistics </a:t>
            </a:r>
            <a:r>
              <a:rPr lang="sk-SK" sz="2400" dirty="0" smtClean="0"/>
              <a:t>– The methods used to determine something about a </a:t>
            </a:r>
            <a:r>
              <a:rPr lang="sk-SK" sz="2400" i="1" dirty="0" smtClean="0"/>
              <a:t>population</a:t>
            </a:r>
            <a:r>
              <a:rPr lang="sk-SK" sz="2400" dirty="0" smtClean="0"/>
              <a:t> on the basis of a </a:t>
            </a:r>
            <a:r>
              <a:rPr lang="sk-SK" sz="2400" i="1" dirty="0" smtClean="0"/>
              <a:t>sample</a:t>
            </a:r>
          </a:p>
          <a:p>
            <a:pPr lvl="1" eaLnBrk="1" hangingPunct="1"/>
            <a:r>
              <a:rPr lang="sk-SK" sz="2400" dirty="0" smtClean="0"/>
              <a:t>Population –The entire set of individuals or objects of interest or the measurements obtained from all individuals or objects of interest</a:t>
            </a:r>
          </a:p>
          <a:p>
            <a:pPr lvl="1" eaLnBrk="1" hangingPunct="1"/>
            <a:r>
              <a:rPr lang="sk-SK" sz="2400" dirty="0" smtClean="0"/>
              <a:t>Sample – A portion, or part, of the population of interest</a:t>
            </a:r>
          </a:p>
          <a:p>
            <a:pPr eaLnBrk="1" hangingPunct="1">
              <a:buNone/>
            </a:pPr>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457201"/>
            <a:ext cx="7543800" cy="1219200"/>
          </a:xfrm>
        </p:spPr>
        <p:txBody>
          <a:bodyPr/>
          <a:lstStyle/>
          <a:p>
            <a:pPr algn="ctr" eaLnBrk="1" hangingPunct="1"/>
            <a:r>
              <a:rPr lang="en-US" sz="3600" dirty="0" smtClean="0">
                <a:solidFill>
                  <a:srgbClr val="FF0000"/>
                </a:solidFill>
              </a:rPr>
              <a:t>Survey </a:t>
            </a:r>
            <a:r>
              <a:rPr lang="en-US" sz="3600" dirty="0">
                <a:solidFill>
                  <a:srgbClr val="FF0000"/>
                </a:solidFill>
              </a:rPr>
              <a:t>and </a:t>
            </a:r>
            <a:r>
              <a:rPr lang="en-US" sz="3600" dirty="0" smtClean="0">
                <a:solidFill>
                  <a:srgbClr val="FF0000"/>
                </a:solidFill>
              </a:rPr>
              <a:t>Visualize</a:t>
            </a:r>
            <a:br>
              <a:rPr lang="en-US" sz="3600" dirty="0" smtClean="0">
                <a:solidFill>
                  <a:srgbClr val="FF0000"/>
                </a:solidFill>
              </a:rPr>
            </a:br>
            <a:r>
              <a:rPr lang="en-US" sz="3600" dirty="0" smtClean="0">
                <a:solidFill>
                  <a:srgbClr val="FF0000"/>
                </a:solidFill>
              </a:rPr>
              <a:t>Guidelines and Considerations</a:t>
            </a:r>
          </a:p>
        </p:txBody>
      </p:sp>
      <p:sp>
        <p:nvSpPr>
          <p:cNvPr id="8195" name="Rectangle 3"/>
          <p:cNvSpPr>
            <a:spLocks noGrp="1" noChangeArrowheads="1"/>
          </p:cNvSpPr>
          <p:nvPr>
            <p:ph type="body" idx="1"/>
          </p:nvPr>
        </p:nvSpPr>
        <p:spPr>
          <a:xfrm>
            <a:off x="381000" y="2286000"/>
            <a:ext cx="8763000" cy="4114800"/>
          </a:xfrm>
        </p:spPr>
        <p:txBody>
          <a:bodyPr/>
          <a:lstStyle/>
          <a:p>
            <a:pPr eaLnBrk="1" hangingPunct="1"/>
            <a:r>
              <a:rPr lang="en-US" sz="2400" dirty="0" smtClean="0"/>
              <a:t>Review data to ensure calculations are consistent</a:t>
            </a:r>
          </a:p>
          <a:p>
            <a:pPr eaLnBrk="1" hangingPunct="1"/>
            <a:r>
              <a:rPr lang="en-US" sz="2400" dirty="0" smtClean="0"/>
              <a:t>Does the data distribution stay consistent?</a:t>
            </a:r>
          </a:p>
          <a:p>
            <a:pPr eaLnBrk="1" hangingPunct="1"/>
            <a:r>
              <a:rPr lang="en-US" sz="2400" dirty="0" smtClean="0"/>
              <a:t>Assess the granularity of the data, the range of values, and the level of aggregation of the data</a:t>
            </a:r>
          </a:p>
          <a:p>
            <a:pPr eaLnBrk="1" hangingPunct="1"/>
            <a:r>
              <a:rPr lang="en-US" sz="2400" dirty="0" smtClean="0"/>
              <a:t>Does the data represent the population of interest?</a:t>
            </a:r>
          </a:p>
          <a:p>
            <a:pPr eaLnBrk="1" hangingPunct="1"/>
            <a:r>
              <a:rPr lang="en-US" sz="2400" dirty="0" smtClean="0"/>
              <a:t>Check time-related variables – daily, weekly, monthly?  Is this good enough?</a:t>
            </a:r>
          </a:p>
          <a:p>
            <a:pPr eaLnBrk="1" hangingPunct="1"/>
            <a:r>
              <a:rPr lang="en-US" sz="2400" dirty="0" smtClean="0"/>
              <a:t>Is the data standardized/normalized? Scales consistent?</a:t>
            </a:r>
          </a:p>
          <a:p>
            <a:pPr eaLnBrk="1" hangingPunct="1"/>
            <a:r>
              <a:rPr lang="en-US" sz="2400" dirty="0" smtClean="0"/>
              <a:t>For geospatial datasets, are state/country abbreviations consistent</a:t>
            </a:r>
            <a:endParaRPr lang="en-US" sz="2000" dirty="0" smtClean="0"/>
          </a:p>
        </p:txBody>
      </p:sp>
    </p:spTree>
    <p:extLst>
      <p:ext uri="{BB962C8B-B14F-4D97-AF65-F5344CB8AC3E}">
        <p14:creationId xmlns:p14="http://schemas.microsoft.com/office/powerpoint/2010/main" val="24751098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00166" y="457200"/>
            <a:ext cx="5572164" cy="1295400"/>
          </a:xfrm>
        </p:spPr>
        <p:txBody>
          <a:bodyPr/>
          <a:lstStyle/>
          <a:p>
            <a:pPr algn="ctr" eaLnBrk="1" hangingPunct="1"/>
            <a:r>
              <a:rPr lang="en-US" sz="3600" dirty="0" smtClean="0">
                <a:solidFill>
                  <a:srgbClr val="FF0000"/>
                </a:solidFill>
              </a:rPr>
              <a:t>Common </a:t>
            </a:r>
            <a:r>
              <a:rPr lang="en-US" sz="3600" dirty="0">
                <a:solidFill>
                  <a:srgbClr val="FF0000"/>
                </a:solidFill>
              </a:rPr>
              <a:t>Tools </a:t>
            </a:r>
            <a:r>
              <a:rPr lang="en-US" sz="3600" dirty="0" smtClean="0">
                <a:solidFill>
                  <a:srgbClr val="FF0000"/>
                </a:solidFill>
              </a:rPr>
              <a:t/>
            </a:r>
            <a:br>
              <a:rPr lang="en-US" sz="3600" dirty="0" smtClean="0">
                <a:solidFill>
                  <a:srgbClr val="FF0000"/>
                </a:solidFill>
              </a:rPr>
            </a:br>
            <a:r>
              <a:rPr lang="en-US" sz="3600" dirty="0" smtClean="0">
                <a:solidFill>
                  <a:srgbClr val="FF0000"/>
                </a:solidFill>
              </a:rPr>
              <a:t>for Data Preparation</a:t>
            </a:r>
          </a:p>
        </p:txBody>
      </p:sp>
      <p:sp>
        <p:nvSpPr>
          <p:cNvPr id="8195" name="Rectangle 3"/>
          <p:cNvSpPr>
            <a:spLocks noGrp="1" noChangeArrowheads="1"/>
          </p:cNvSpPr>
          <p:nvPr>
            <p:ph type="body" idx="1"/>
          </p:nvPr>
        </p:nvSpPr>
        <p:spPr>
          <a:xfrm>
            <a:off x="609600" y="2357430"/>
            <a:ext cx="8534400" cy="3886200"/>
          </a:xfrm>
        </p:spPr>
        <p:txBody>
          <a:bodyPr/>
          <a:lstStyle/>
          <a:p>
            <a:pPr eaLnBrk="1" hangingPunct="1"/>
            <a:r>
              <a:rPr lang="en-US" sz="2800" b="1" dirty="0" smtClean="0"/>
              <a:t>Hadoop</a:t>
            </a:r>
            <a:r>
              <a:rPr lang="en-US" sz="2800" dirty="0" smtClean="0"/>
              <a:t> can perform parallel ingest and analysis</a:t>
            </a:r>
          </a:p>
          <a:p>
            <a:pPr eaLnBrk="1" hangingPunct="1"/>
            <a:r>
              <a:rPr lang="en-US" sz="2800" b="1" dirty="0" smtClean="0"/>
              <a:t>Alpine Miner</a:t>
            </a:r>
            <a:r>
              <a:rPr lang="en-US" sz="2800" dirty="0" smtClean="0"/>
              <a:t> provides a graphical user interface for creating analytic workflows</a:t>
            </a:r>
          </a:p>
          <a:p>
            <a:pPr eaLnBrk="1" hangingPunct="1"/>
            <a:r>
              <a:rPr lang="en-US" sz="2800" b="1" dirty="0" err="1" smtClean="0"/>
              <a:t>OpenRefine</a:t>
            </a:r>
            <a:r>
              <a:rPr lang="en-US" sz="2800" dirty="0" smtClean="0"/>
              <a:t> (formerly Google Refine) is a free, open source tool for working with messy data</a:t>
            </a:r>
          </a:p>
          <a:p>
            <a:pPr eaLnBrk="1" hangingPunct="1"/>
            <a:r>
              <a:rPr lang="en-US" sz="2800" dirty="0" smtClean="0"/>
              <a:t>Similar to </a:t>
            </a:r>
            <a:r>
              <a:rPr lang="en-US" sz="2800" dirty="0" err="1" smtClean="0"/>
              <a:t>OpenRefine</a:t>
            </a:r>
            <a:r>
              <a:rPr lang="en-US" sz="2800" dirty="0" smtClean="0"/>
              <a:t>, </a:t>
            </a:r>
            <a:r>
              <a:rPr lang="en-US" sz="2800" b="1" dirty="0" smtClean="0"/>
              <a:t>Data Wrangler </a:t>
            </a:r>
            <a:r>
              <a:rPr lang="en-US" sz="2800" dirty="0" smtClean="0"/>
              <a:t>is an  interactive tool for data cleansing and transformation</a:t>
            </a:r>
          </a:p>
        </p:txBody>
      </p:sp>
    </p:spTree>
    <p:extLst>
      <p:ext uri="{BB962C8B-B14F-4D97-AF65-F5344CB8AC3E}">
        <p14:creationId xmlns:p14="http://schemas.microsoft.com/office/powerpoint/2010/main" val="31943849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71604" y="928670"/>
            <a:ext cx="5207012" cy="747730"/>
          </a:xfrm>
        </p:spPr>
        <p:txBody>
          <a:bodyPr/>
          <a:lstStyle/>
          <a:p>
            <a:pPr eaLnBrk="1" hangingPunct="1"/>
            <a:r>
              <a:rPr lang="en-US" sz="3600" dirty="0" smtClean="0">
                <a:solidFill>
                  <a:srgbClr val="FF0000"/>
                </a:solidFill>
              </a:rPr>
              <a:t>Phase 3: Model Planning</a:t>
            </a:r>
          </a:p>
        </p:txBody>
      </p:sp>
      <p:pic>
        <p:nvPicPr>
          <p:cNvPr id="3" name="Picture 2"/>
          <p:cNvPicPr>
            <a:picLocks noChangeAspect="1"/>
          </p:cNvPicPr>
          <p:nvPr/>
        </p:nvPicPr>
        <p:blipFill>
          <a:blip r:embed="rId3"/>
          <a:stretch>
            <a:fillRect/>
          </a:stretch>
        </p:blipFill>
        <p:spPr>
          <a:xfrm>
            <a:off x="1295400" y="1905000"/>
            <a:ext cx="6629400" cy="495300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50938" y="785794"/>
            <a:ext cx="5492764" cy="890606"/>
          </a:xfrm>
        </p:spPr>
        <p:txBody>
          <a:bodyPr/>
          <a:lstStyle/>
          <a:p>
            <a:pPr eaLnBrk="1" hangingPunct="1"/>
            <a:r>
              <a:rPr lang="en-US" sz="3600" dirty="0" smtClean="0">
                <a:solidFill>
                  <a:srgbClr val="FF0000"/>
                </a:solidFill>
              </a:rPr>
              <a:t>Phase 3: Model Planning</a:t>
            </a:r>
          </a:p>
        </p:txBody>
      </p:sp>
      <p:sp>
        <p:nvSpPr>
          <p:cNvPr id="9219" name="Rectangle 3"/>
          <p:cNvSpPr>
            <a:spLocks noGrp="1" noChangeArrowheads="1"/>
          </p:cNvSpPr>
          <p:nvPr>
            <p:ph type="body" idx="1"/>
          </p:nvPr>
        </p:nvSpPr>
        <p:spPr>
          <a:xfrm>
            <a:off x="457200" y="1928802"/>
            <a:ext cx="8458200" cy="4929198"/>
          </a:xfrm>
        </p:spPr>
        <p:txBody>
          <a:bodyPr/>
          <a:lstStyle/>
          <a:p>
            <a:pPr eaLnBrk="1" hangingPunct="1"/>
            <a:r>
              <a:rPr lang="en-US" sz="2400" dirty="0" smtClean="0"/>
              <a:t>Activities to consider</a:t>
            </a:r>
          </a:p>
          <a:p>
            <a:pPr lvl="1" eaLnBrk="1" hangingPunct="1"/>
            <a:r>
              <a:rPr lang="en-US" sz="2400" dirty="0" smtClean="0"/>
              <a:t>Assess the structure of the data – this dictates the tools and analytic techniques for the next phase</a:t>
            </a:r>
          </a:p>
          <a:p>
            <a:pPr lvl="1" eaLnBrk="1" hangingPunct="1"/>
            <a:r>
              <a:rPr lang="en-US" sz="2400" dirty="0" smtClean="0"/>
              <a:t>Ensure the analytic techniques enable the team to meet the business objectives and accept or reject the working hypotheses</a:t>
            </a:r>
          </a:p>
          <a:p>
            <a:pPr lvl="1" eaLnBrk="1" hangingPunct="1"/>
            <a:r>
              <a:rPr lang="en-US" sz="2400" dirty="0" smtClean="0"/>
              <a:t>Determine if the situation warrants a single model or a series of techniques as part of a larger analytic workflow</a:t>
            </a:r>
          </a:p>
          <a:p>
            <a:pPr lvl="1" eaLnBrk="1" hangingPunct="1"/>
            <a:r>
              <a:rPr lang="en-US" sz="2400" dirty="0" smtClean="0"/>
              <a:t>Research and understand how other analysts have approached this kind or similar kind of problem</a:t>
            </a:r>
          </a:p>
        </p:txBody>
      </p:sp>
    </p:spTree>
    <p:extLst>
      <p:ext uri="{BB962C8B-B14F-4D97-AF65-F5344CB8AC3E}">
        <p14:creationId xmlns:p14="http://schemas.microsoft.com/office/powerpoint/2010/main" val="17713935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71538" y="357166"/>
            <a:ext cx="7615262" cy="1319234"/>
          </a:xfrm>
        </p:spPr>
        <p:txBody>
          <a:bodyPr/>
          <a:lstStyle/>
          <a:p>
            <a:pPr algn="ctr" eaLnBrk="1" hangingPunct="1"/>
            <a:r>
              <a:rPr lang="en-US" sz="3600" dirty="0" smtClean="0">
                <a:solidFill>
                  <a:srgbClr val="FF0000"/>
                </a:solidFill>
              </a:rPr>
              <a:t>Phase 3: Model Planning</a:t>
            </a:r>
            <a:r>
              <a:rPr lang="en-US" dirty="0" smtClean="0">
                <a:solidFill>
                  <a:srgbClr val="FF0000"/>
                </a:solidFill>
              </a:rPr>
              <a:t/>
            </a:r>
            <a:br>
              <a:rPr lang="en-US" dirty="0" smtClean="0">
                <a:solidFill>
                  <a:srgbClr val="FF0000"/>
                </a:solidFill>
              </a:rPr>
            </a:br>
            <a:r>
              <a:rPr lang="en-US" sz="3600" dirty="0" smtClean="0">
                <a:solidFill>
                  <a:srgbClr val="FF0000"/>
                </a:solidFill>
              </a:rPr>
              <a:t>Model Planning in Industry Verticals</a:t>
            </a:r>
          </a:p>
        </p:txBody>
      </p:sp>
      <p:sp>
        <p:nvSpPr>
          <p:cNvPr id="9219" name="Rectangle 3"/>
          <p:cNvSpPr>
            <a:spLocks noGrp="1" noChangeArrowheads="1"/>
          </p:cNvSpPr>
          <p:nvPr>
            <p:ph type="body" idx="1"/>
          </p:nvPr>
        </p:nvSpPr>
        <p:spPr>
          <a:xfrm>
            <a:off x="457200" y="2514600"/>
            <a:ext cx="8458200" cy="762000"/>
          </a:xfrm>
        </p:spPr>
        <p:txBody>
          <a:bodyPr/>
          <a:lstStyle/>
          <a:p>
            <a:pPr eaLnBrk="1" hangingPunct="1"/>
            <a:r>
              <a:rPr lang="en-US" sz="2400" dirty="0"/>
              <a:t>Example </a:t>
            </a:r>
            <a:r>
              <a:rPr lang="en-US" sz="2400" dirty="0" smtClean="0"/>
              <a:t>of other </a:t>
            </a:r>
            <a:r>
              <a:rPr lang="en-US" sz="2400" dirty="0"/>
              <a:t>analysts </a:t>
            </a:r>
            <a:r>
              <a:rPr lang="en-US" sz="2400" dirty="0" smtClean="0"/>
              <a:t>approaching a similar problem</a:t>
            </a:r>
          </a:p>
        </p:txBody>
      </p:sp>
      <p:pic>
        <p:nvPicPr>
          <p:cNvPr id="2" name="Picture 1"/>
          <p:cNvPicPr>
            <a:picLocks noChangeAspect="1"/>
          </p:cNvPicPr>
          <p:nvPr/>
        </p:nvPicPr>
        <p:blipFill>
          <a:blip r:embed="rId3"/>
          <a:stretch>
            <a:fillRect/>
          </a:stretch>
        </p:blipFill>
        <p:spPr>
          <a:xfrm>
            <a:off x="34887" y="3124200"/>
            <a:ext cx="9106422" cy="3133726"/>
          </a:xfrm>
          <a:prstGeom prst="rect">
            <a:avLst/>
          </a:prstGeom>
        </p:spPr>
      </p:pic>
    </p:spTree>
    <p:extLst>
      <p:ext uri="{BB962C8B-B14F-4D97-AF65-F5344CB8AC3E}">
        <p14:creationId xmlns:p14="http://schemas.microsoft.com/office/powerpoint/2010/main" val="16520220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85918" y="357166"/>
            <a:ext cx="5572164" cy="1214446"/>
          </a:xfrm>
        </p:spPr>
        <p:txBody>
          <a:bodyPr/>
          <a:lstStyle/>
          <a:p>
            <a:pPr algn="ctr" eaLnBrk="1" hangingPunct="1"/>
            <a:r>
              <a:rPr lang="en-US" sz="3600" dirty="0" smtClean="0">
                <a:solidFill>
                  <a:srgbClr val="FF0000"/>
                </a:solidFill>
              </a:rPr>
              <a:t>Data Exploration </a:t>
            </a:r>
            <a:br>
              <a:rPr lang="en-US" sz="3600" dirty="0" smtClean="0">
                <a:solidFill>
                  <a:srgbClr val="FF0000"/>
                </a:solidFill>
              </a:rPr>
            </a:br>
            <a:r>
              <a:rPr lang="en-US" sz="3600" dirty="0" smtClean="0">
                <a:solidFill>
                  <a:srgbClr val="FF0000"/>
                </a:solidFill>
              </a:rPr>
              <a:t>and Variable Selection</a:t>
            </a:r>
          </a:p>
        </p:txBody>
      </p:sp>
      <p:sp>
        <p:nvSpPr>
          <p:cNvPr id="9219" name="Rectangle 3"/>
          <p:cNvSpPr>
            <a:spLocks noGrp="1" noChangeArrowheads="1"/>
          </p:cNvSpPr>
          <p:nvPr>
            <p:ph type="body" idx="1"/>
          </p:nvPr>
        </p:nvSpPr>
        <p:spPr>
          <a:xfrm>
            <a:off x="428596" y="2000216"/>
            <a:ext cx="8186766" cy="4643494"/>
          </a:xfrm>
        </p:spPr>
        <p:txBody>
          <a:bodyPr/>
          <a:lstStyle/>
          <a:p>
            <a:pPr eaLnBrk="1" hangingPunct="1"/>
            <a:r>
              <a:rPr lang="en-US" sz="2200" dirty="0" smtClean="0"/>
              <a:t>Explore the data to understand the relationships among the variables to inform selection of the variables and methods</a:t>
            </a:r>
          </a:p>
          <a:p>
            <a:pPr eaLnBrk="1" hangingPunct="1"/>
            <a:r>
              <a:rPr lang="en-US" sz="2200" dirty="0" smtClean="0"/>
              <a:t>A common way to do this is to use data visualization tools</a:t>
            </a:r>
          </a:p>
          <a:p>
            <a:pPr eaLnBrk="1" hangingPunct="1"/>
            <a:r>
              <a:rPr lang="en-US" sz="2200" dirty="0" smtClean="0"/>
              <a:t>Often, stakeholders and subject matter experts may have ideas</a:t>
            </a:r>
          </a:p>
          <a:p>
            <a:pPr lvl="1" eaLnBrk="1" hangingPunct="1"/>
            <a:r>
              <a:rPr lang="en-US" sz="2200" dirty="0" smtClean="0"/>
              <a:t>For example, some hypothesis that led to the project</a:t>
            </a:r>
          </a:p>
          <a:p>
            <a:pPr eaLnBrk="1" hangingPunct="1"/>
            <a:r>
              <a:rPr lang="en-US" sz="2200" dirty="0" smtClean="0"/>
              <a:t>Aim for capturing the most essential predictors and variables</a:t>
            </a:r>
          </a:p>
          <a:p>
            <a:pPr lvl="1" eaLnBrk="1" hangingPunct="1"/>
            <a:r>
              <a:rPr lang="en-US" sz="2200" dirty="0" smtClean="0"/>
              <a:t>This often requires iterations and testing to identify key variables</a:t>
            </a:r>
            <a:endParaRPr lang="en-US" sz="2200" dirty="0"/>
          </a:p>
          <a:p>
            <a:pPr eaLnBrk="1" hangingPunct="1"/>
            <a:r>
              <a:rPr lang="en-US" sz="2200" dirty="0" smtClean="0"/>
              <a:t>If the team plans to run regression analysis, identify the candidate predictors and outcome variables of the model</a:t>
            </a:r>
            <a:endParaRPr lang="en-US" sz="2200" dirty="0"/>
          </a:p>
          <a:p>
            <a:pPr eaLnBrk="1" hangingPunct="1"/>
            <a:endParaRPr lang="en-US" sz="2000" dirty="0" smtClean="0"/>
          </a:p>
        </p:txBody>
      </p:sp>
    </p:spTree>
    <p:extLst>
      <p:ext uri="{BB962C8B-B14F-4D97-AF65-F5344CB8AC3E}">
        <p14:creationId xmlns:p14="http://schemas.microsoft.com/office/powerpoint/2010/main" val="4720322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28728" y="928670"/>
            <a:ext cx="4572032" cy="819168"/>
          </a:xfrm>
        </p:spPr>
        <p:txBody>
          <a:bodyPr/>
          <a:lstStyle/>
          <a:p>
            <a:pPr algn="ctr" eaLnBrk="1" hangingPunct="1"/>
            <a:r>
              <a:rPr lang="en-US" sz="3600" dirty="0" smtClean="0">
                <a:solidFill>
                  <a:srgbClr val="FF0000"/>
                </a:solidFill>
              </a:rPr>
              <a:t>Model Selection</a:t>
            </a:r>
          </a:p>
        </p:txBody>
      </p:sp>
      <p:sp>
        <p:nvSpPr>
          <p:cNvPr id="9219" name="Rectangle 3"/>
          <p:cNvSpPr>
            <a:spLocks noGrp="1" noChangeArrowheads="1"/>
          </p:cNvSpPr>
          <p:nvPr>
            <p:ph type="body" idx="1"/>
          </p:nvPr>
        </p:nvSpPr>
        <p:spPr>
          <a:xfrm>
            <a:off x="428596" y="2071678"/>
            <a:ext cx="8458200" cy="3886200"/>
          </a:xfrm>
        </p:spPr>
        <p:txBody>
          <a:bodyPr/>
          <a:lstStyle/>
          <a:p>
            <a:pPr eaLnBrk="1" hangingPunct="1"/>
            <a:r>
              <a:rPr lang="en-US" sz="2000" dirty="0" smtClean="0"/>
              <a:t>The main goal is to choose an analytical technique, or several candidates, based on the end goal of the project</a:t>
            </a:r>
          </a:p>
          <a:p>
            <a:pPr eaLnBrk="1" hangingPunct="1"/>
            <a:r>
              <a:rPr lang="en-US" sz="2000" dirty="0" smtClean="0"/>
              <a:t>We observe events in the real world and attempt to construct models that emulate this behavior with a set of rules and conditions</a:t>
            </a:r>
          </a:p>
          <a:p>
            <a:pPr lvl="1" eaLnBrk="1" hangingPunct="1"/>
            <a:r>
              <a:rPr lang="en-US" sz="1600" dirty="0"/>
              <a:t>A model </a:t>
            </a:r>
            <a:r>
              <a:rPr lang="en-US" sz="1600" dirty="0" smtClean="0"/>
              <a:t>is </a:t>
            </a:r>
            <a:r>
              <a:rPr lang="en-US" sz="1600" dirty="0"/>
              <a:t>simply an abstraction from </a:t>
            </a:r>
            <a:r>
              <a:rPr lang="en-US" sz="1600" dirty="0" smtClean="0"/>
              <a:t>reality</a:t>
            </a:r>
          </a:p>
          <a:p>
            <a:pPr eaLnBrk="1" hangingPunct="1"/>
            <a:r>
              <a:rPr lang="en-US" sz="2000" dirty="0" smtClean="0"/>
              <a:t>Determine whether to use techniques best suited for structured data, unstructured data, or a hybrid approach</a:t>
            </a:r>
          </a:p>
          <a:p>
            <a:pPr eaLnBrk="1" hangingPunct="1"/>
            <a:r>
              <a:rPr lang="en-US" sz="2000" dirty="0" smtClean="0"/>
              <a:t>Teams often create initial models using statistical software packages such as R, SAS, or </a:t>
            </a:r>
            <a:r>
              <a:rPr lang="en-US" sz="2000" dirty="0" err="1" smtClean="0"/>
              <a:t>Matlab</a:t>
            </a:r>
            <a:endParaRPr lang="en-US" sz="2000" dirty="0"/>
          </a:p>
          <a:p>
            <a:pPr lvl="1" eaLnBrk="1" hangingPunct="1"/>
            <a:r>
              <a:rPr lang="en-US" sz="1600" dirty="0" smtClean="0"/>
              <a:t>Which may have limitations when applied to very large datasets</a:t>
            </a:r>
          </a:p>
          <a:p>
            <a:pPr eaLnBrk="1" hangingPunct="1"/>
            <a:r>
              <a:rPr lang="en-US" sz="2000" dirty="0" smtClean="0"/>
              <a:t>The team moves to the model building phase once it has a good idea about the type of model to try</a:t>
            </a:r>
          </a:p>
        </p:txBody>
      </p:sp>
    </p:spTree>
    <p:extLst>
      <p:ext uri="{BB962C8B-B14F-4D97-AF65-F5344CB8AC3E}">
        <p14:creationId xmlns:p14="http://schemas.microsoft.com/office/powerpoint/2010/main" val="10153939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50938" y="214313"/>
            <a:ext cx="6926262" cy="1462087"/>
          </a:xfrm>
        </p:spPr>
        <p:txBody>
          <a:bodyPr/>
          <a:lstStyle/>
          <a:p>
            <a:pPr algn="ctr" eaLnBrk="1" hangingPunct="1"/>
            <a:r>
              <a:rPr lang="en-US" sz="3600" dirty="0" smtClean="0">
                <a:solidFill>
                  <a:srgbClr val="FF0000"/>
                </a:solidFill>
              </a:rPr>
              <a:t>Common Tools for the Model Planning Phase</a:t>
            </a:r>
          </a:p>
        </p:txBody>
      </p:sp>
      <p:sp>
        <p:nvSpPr>
          <p:cNvPr id="9219" name="Rectangle 3"/>
          <p:cNvSpPr>
            <a:spLocks noGrp="1" noChangeArrowheads="1"/>
          </p:cNvSpPr>
          <p:nvPr>
            <p:ph type="body" idx="1"/>
          </p:nvPr>
        </p:nvSpPr>
        <p:spPr>
          <a:xfrm>
            <a:off x="457200" y="2514600"/>
            <a:ext cx="8458200" cy="3886200"/>
          </a:xfrm>
        </p:spPr>
        <p:txBody>
          <a:bodyPr/>
          <a:lstStyle/>
          <a:p>
            <a:pPr eaLnBrk="1" hangingPunct="1"/>
            <a:r>
              <a:rPr lang="en-US" sz="2000" b="1" dirty="0" smtClean="0"/>
              <a:t>R</a:t>
            </a:r>
            <a:r>
              <a:rPr lang="en-US" sz="2000" dirty="0" smtClean="0"/>
              <a:t> has a complete set of modeling capabilities</a:t>
            </a:r>
          </a:p>
          <a:p>
            <a:pPr lvl="1" eaLnBrk="1" hangingPunct="1"/>
            <a:r>
              <a:rPr lang="en-US" sz="1600" dirty="0" smtClean="0"/>
              <a:t>R contains about 5000 packages for data analysis and graphical presentation </a:t>
            </a:r>
            <a:endParaRPr lang="en-US" sz="1600" dirty="0"/>
          </a:p>
          <a:p>
            <a:pPr eaLnBrk="1" hangingPunct="1"/>
            <a:r>
              <a:rPr lang="en-US" sz="2000" b="1" dirty="0" smtClean="0"/>
              <a:t>SQL Analysis services </a:t>
            </a:r>
            <a:r>
              <a:rPr lang="en-US" sz="2000" dirty="0" smtClean="0"/>
              <a:t>can perform in-database analytics of common data mining functions, involved aggregations, and basic predictive models</a:t>
            </a:r>
          </a:p>
          <a:p>
            <a:pPr eaLnBrk="1" hangingPunct="1"/>
            <a:r>
              <a:rPr lang="en-US" sz="2000" b="1" dirty="0" smtClean="0"/>
              <a:t>SAS/ACCESS</a:t>
            </a:r>
            <a:r>
              <a:rPr lang="en-US" sz="2000" dirty="0" smtClean="0"/>
              <a:t> provides integration between SAS and the analytics sandbox via multiple data connections</a:t>
            </a:r>
          </a:p>
          <a:p>
            <a:pPr eaLnBrk="1" hangingPunct="1"/>
            <a:endParaRPr lang="en-US" sz="2000" dirty="0" smtClean="0"/>
          </a:p>
        </p:txBody>
      </p:sp>
    </p:spTree>
    <p:extLst>
      <p:ext uri="{BB962C8B-B14F-4D97-AF65-F5344CB8AC3E}">
        <p14:creationId xmlns:p14="http://schemas.microsoft.com/office/powerpoint/2010/main" val="12689568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28728" y="928670"/>
            <a:ext cx="5715040" cy="733444"/>
          </a:xfrm>
        </p:spPr>
        <p:txBody>
          <a:bodyPr/>
          <a:lstStyle/>
          <a:p>
            <a:pPr algn="ctr" eaLnBrk="1" hangingPunct="1"/>
            <a:r>
              <a:rPr lang="en-US" sz="3600" dirty="0" smtClean="0">
                <a:solidFill>
                  <a:srgbClr val="FF0000"/>
                </a:solidFill>
              </a:rPr>
              <a:t>Phase 4: Model Building</a:t>
            </a:r>
          </a:p>
        </p:txBody>
      </p:sp>
      <p:pic>
        <p:nvPicPr>
          <p:cNvPr id="3" name="Picture 2"/>
          <p:cNvPicPr>
            <a:picLocks noChangeAspect="1"/>
          </p:cNvPicPr>
          <p:nvPr/>
        </p:nvPicPr>
        <p:blipFill>
          <a:blip r:embed="rId3"/>
          <a:stretch>
            <a:fillRect/>
          </a:stretch>
        </p:blipFill>
        <p:spPr>
          <a:xfrm>
            <a:off x="957549" y="1828800"/>
            <a:ext cx="7043451" cy="502920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85852" y="1000108"/>
            <a:ext cx="7029472" cy="733444"/>
          </a:xfrm>
        </p:spPr>
        <p:txBody>
          <a:bodyPr/>
          <a:lstStyle/>
          <a:p>
            <a:pPr algn="ctr" eaLnBrk="1" hangingPunct="1"/>
            <a:r>
              <a:rPr lang="en-US" sz="3600" dirty="0" smtClean="0">
                <a:solidFill>
                  <a:srgbClr val="FF0000"/>
                </a:solidFill>
              </a:rPr>
              <a:t>Phase 4: Model Building</a:t>
            </a:r>
          </a:p>
        </p:txBody>
      </p:sp>
      <p:sp>
        <p:nvSpPr>
          <p:cNvPr id="9219" name="Rectangle 3"/>
          <p:cNvSpPr>
            <a:spLocks noGrp="1" noChangeArrowheads="1"/>
          </p:cNvSpPr>
          <p:nvPr>
            <p:ph type="body" idx="1"/>
          </p:nvPr>
        </p:nvSpPr>
        <p:spPr>
          <a:xfrm>
            <a:off x="357158" y="2143116"/>
            <a:ext cx="8458200" cy="4343400"/>
          </a:xfrm>
        </p:spPr>
        <p:txBody>
          <a:bodyPr/>
          <a:lstStyle/>
          <a:p>
            <a:pPr eaLnBrk="1" hangingPunct="1"/>
            <a:r>
              <a:rPr lang="en-US" sz="2400" dirty="0" smtClean="0"/>
              <a:t>Execute the models defined in Phase 3</a:t>
            </a:r>
          </a:p>
          <a:p>
            <a:pPr eaLnBrk="1" hangingPunct="1"/>
            <a:r>
              <a:rPr lang="en-US" sz="2400" dirty="0" smtClean="0"/>
              <a:t>Develop datasets for training, testing, and production</a:t>
            </a:r>
          </a:p>
          <a:p>
            <a:pPr eaLnBrk="1" hangingPunct="1"/>
            <a:r>
              <a:rPr lang="en-US" sz="2400" dirty="0" smtClean="0"/>
              <a:t>Develop analytic model on training data, test on test data</a:t>
            </a:r>
          </a:p>
          <a:p>
            <a:pPr eaLnBrk="1" hangingPunct="1"/>
            <a:r>
              <a:rPr lang="en-US" sz="2400" dirty="0" smtClean="0"/>
              <a:t>Question to consider</a:t>
            </a:r>
          </a:p>
          <a:p>
            <a:pPr lvl="1" eaLnBrk="1" hangingPunct="1"/>
            <a:r>
              <a:rPr lang="en-US" sz="1600" dirty="0" smtClean="0"/>
              <a:t>Does the model appear valid and accurate on the test data?</a:t>
            </a:r>
          </a:p>
          <a:p>
            <a:pPr lvl="1" eaLnBrk="1" hangingPunct="1"/>
            <a:r>
              <a:rPr lang="en-US" sz="1600" dirty="0" smtClean="0"/>
              <a:t>Does the model output/behavior make sense to the domain experts?</a:t>
            </a:r>
          </a:p>
          <a:p>
            <a:pPr lvl="1" eaLnBrk="1" hangingPunct="1"/>
            <a:r>
              <a:rPr lang="en-US" sz="1600" dirty="0" smtClean="0"/>
              <a:t>Do the parameter values make sense in the context of the domain?</a:t>
            </a:r>
          </a:p>
          <a:p>
            <a:pPr lvl="1" eaLnBrk="1" hangingPunct="1"/>
            <a:r>
              <a:rPr lang="en-US" sz="1600" dirty="0" smtClean="0"/>
              <a:t>Is the model sufficiently accurate to meet the goal?</a:t>
            </a:r>
          </a:p>
          <a:p>
            <a:pPr lvl="1" eaLnBrk="1" hangingPunct="1"/>
            <a:r>
              <a:rPr lang="en-US" sz="1600" dirty="0" smtClean="0"/>
              <a:t>Does the model avoid intolerable mistakes?  </a:t>
            </a:r>
          </a:p>
          <a:p>
            <a:pPr lvl="1" eaLnBrk="1" hangingPunct="1"/>
            <a:r>
              <a:rPr lang="en-US" sz="1600" dirty="0" smtClean="0"/>
              <a:t>Are more data or inputs needed?</a:t>
            </a:r>
          </a:p>
          <a:p>
            <a:pPr lvl="1" eaLnBrk="1" hangingPunct="1"/>
            <a:r>
              <a:rPr lang="en-US" sz="1600" dirty="0" smtClean="0"/>
              <a:t>Will the kind of model chosen support the runtime environment?</a:t>
            </a:r>
          </a:p>
          <a:p>
            <a:pPr lvl="1" eaLnBrk="1" hangingPunct="1"/>
            <a:r>
              <a:rPr lang="en-US" sz="1600" dirty="0" smtClean="0"/>
              <a:t>Is a different form of the model required to address the business problem?</a:t>
            </a:r>
          </a:p>
        </p:txBody>
      </p:sp>
    </p:spTree>
    <p:extLst>
      <p:ext uri="{BB962C8B-B14F-4D97-AF65-F5344CB8AC3E}">
        <p14:creationId xmlns:p14="http://schemas.microsoft.com/office/powerpoint/2010/main" val="203633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54" y="2564904"/>
            <a:ext cx="8452166" cy="3456384"/>
          </a:xfrm>
        </p:spPr>
      </p:pic>
    </p:spTree>
    <p:extLst>
      <p:ext uri="{BB962C8B-B14F-4D97-AF65-F5344CB8AC3E}">
        <p14:creationId xmlns:p14="http://schemas.microsoft.com/office/powerpoint/2010/main" val="5273928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57290" y="428604"/>
            <a:ext cx="6429420" cy="1233487"/>
          </a:xfrm>
        </p:spPr>
        <p:txBody>
          <a:bodyPr/>
          <a:lstStyle/>
          <a:p>
            <a:pPr algn="ctr" eaLnBrk="1" hangingPunct="1"/>
            <a:r>
              <a:rPr lang="en-US" sz="3600" dirty="0" smtClean="0">
                <a:solidFill>
                  <a:srgbClr val="FF0000"/>
                </a:solidFill>
              </a:rPr>
              <a:t>Common Tools for </a:t>
            </a:r>
            <a:br>
              <a:rPr lang="en-US" sz="3600" dirty="0" smtClean="0">
                <a:solidFill>
                  <a:srgbClr val="FF0000"/>
                </a:solidFill>
              </a:rPr>
            </a:br>
            <a:r>
              <a:rPr lang="en-US" sz="3600" dirty="0" smtClean="0">
                <a:solidFill>
                  <a:srgbClr val="FF0000"/>
                </a:solidFill>
              </a:rPr>
              <a:t>the Model Building Phase</a:t>
            </a:r>
          </a:p>
        </p:txBody>
      </p:sp>
      <p:sp>
        <p:nvSpPr>
          <p:cNvPr id="9219" name="Rectangle 3"/>
          <p:cNvSpPr>
            <a:spLocks noGrp="1" noChangeArrowheads="1"/>
          </p:cNvSpPr>
          <p:nvPr>
            <p:ph type="body" idx="1"/>
          </p:nvPr>
        </p:nvSpPr>
        <p:spPr>
          <a:xfrm>
            <a:off x="365393" y="2071678"/>
            <a:ext cx="8564325" cy="4481522"/>
          </a:xfrm>
        </p:spPr>
        <p:txBody>
          <a:bodyPr/>
          <a:lstStyle/>
          <a:p>
            <a:pPr eaLnBrk="1" hangingPunct="1"/>
            <a:r>
              <a:rPr lang="en-US" sz="2400" dirty="0" smtClean="0"/>
              <a:t>Commercial Tools</a:t>
            </a:r>
          </a:p>
          <a:p>
            <a:pPr lvl="1" eaLnBrk="1" hangingPunct="1"/>
            <a:r>
              <a:rPr lang="en-US" sz="1800" dirty="0" smtClean="0"/>
              <a:t>SAS Enterprise Miner – built for enterprise-level computing and analytics</a:t>
            </a:r>
          </a:p>
          <a:p>
            <a:pPr lvl="1" eaLnBrk="1" hangingPunct="1"/>
            <a:r>
              <a:rPr lang="en-US" sz="1800" dirty="0" smtClean="0"/>
              <a:t>SPSS Modeler (IBM) – </a:t>
            </a:r>
            <a:r>
              <a:rPr lang="en-US" sz="1800" dirty="0"/>
              <a:t>provides enterprise-level computing and analytics </a:t>
            </a:r>
            <a:endParaRPr lang="en-US" sz="1800" dirty="0" smtClean="0"/>
          </a:p>
          <a:p>
            <a:pPr lvl="1" eaLnBrk="1" hangingPunct="1"/>
            <a:r>
              <a:rPr lang="en-US" sz="1800" dirty="0" err="1" smtClean="0"/>
              <a:t>Matlab</a:t>
            </a:r>
            <a:r>
              <a:rPr lang="en-US" sz="1800" dirty="0" smtClean="0"/>
              <a:t> – high-level language for data analytics, algorithms, data exploration</a:t>
            </a:r>
          </a:p>
          <a:p>
            <a:pPr lvl="1" eaLnBrk="1" hangingPunct="1"/>
            <a:r>
              <a:rPr lang="en-US" sz="1800" dirty="0" smtClean="0"/>
              <a:t>Alpine Miner – provides GUI frontend for backend analytics tools</a:t>
            </a:r>
          </a:p>
          <a:p>
            <a:pPr lvl="1" eaLnBrk="1" hangingPunct="1"/>
            <a:r>
              <a:rPr lang="en-US" sz="1800" dirty="0" smtClean="0"/>
              <a:t>STATISTICA and MATHEMATICA</a:t>
            </a:r>
            <a:r>
              <a:rPr lang="en-US" sz="1800" dirty="0"/>
              <a:t> – </a:t>
            </a:r>
            <a:r>
              <a:rPr lang="en-US" sz="1800" dirty="0" smtClean="0"/>
              <a:t>popular data </a:t>
            </a:r>
            <a:r>
              <a:rPr lang="en-US" sz="1800" dirty="0"/>
              <a:t>mining </a:t>
            </a:r>
            <a:r>
              <a:rPr lang="en-US" sz="1800" dirty="0" smtClean="0"/>
              <a:t>and analytics tools</a:t>
            </a:r>
          </a:p>
          <a:p>
            <a:pPr eaLnBrk="1" hangingPunct="1"/>
            <a:r>
              <a:rPr lang="en-US" sz="2400" dirty="0" smtClean="0"/>
              <a:t>Free or Open Source Tools</a:t>
            </a:r>
          </a:p>
          <a:p>
            <a:pPr lvl="1" eaLnBrk="1" hangingPunct="1"/>
            <a:r>
              <a:rPr lang="en-US" sz="1800" dirty="0" smtClean="0"/>
              <a:t>R and PL/R </a:t>
            </a:r>
            <a:r>
              <a:rPr lang="en-US" sz="1800" dirty="0"/>
              <a:t>- </a:t>
            </a:r>
            <a:r>
              <a:rPr lang="en-US" sz="1800" dirty="0" smtClean="0"/>
              <a:t>PL/R is a procedural language for PostgreSQL with R</a:t>
            </a:r>
          </a:p>
          <a:p>
            <a:pPr lvl="1" eaLnBrk="1" hangingPunct="1"/>
            <a:r>
              <a:rPr lang="en-US" sz="1800" dirty="0" smtClean="0"/>
              <a:t>Octave – language for computational modeling</a:t>
            </a:r>
          </a:p>
          <a:p>
            <a:pPr lvl="1" eaLnBrk="1" hangingPunct="1"/>
            <a:r>
              <a:rPr lang="en-US" sz="1800" dirty="0" smtClean="0"/>
              <a:t>WEKA – data mining software package with analytic workbench</a:t>
            </a:r>
          </a:p>
          <a:p>
            <a:pPr lvl="1" eaLnBrk="1" hangingPunct="1"/>
            <a:r>
              <a:rPr lang="en-US" sz="1800" dirty="0" smtClean="0"/>
              <a:t>Python – language providing toolkits for machine learning and analysis</a:t>
            </a:r>
          </a:p>
          <a:p>
            <a:pPr lvl="1" eaLnBrk="1" hangingPunct="1"/>
            <a:r>
              <a:rPr lang="en-US" sz="1800" dirty="0" smtClean="0"/>
              <a:t>SQL – in-database implementations provide an alternative tool </a:t>
            </a:r>
          </a:p>
        </p:txBody>
      </p:sp>
    </p:spTree>
    <p:extLst>
      <p:ext uri="{BB962C8B-B14F-4D97-AF65-F5344CB8AC3E}">
        <p14:creationId xmlns:p14="http://schemas.microsoft.com/office/powerpoint/2010/main" val="35170080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85852" y="1071546"/>
            <a:ext cx="6572296" cy="571497"/>
          </a:xfrm>
        </p:spPr>
        <p:txBody>
          <a:bodyPr/>
          <a:lstStyle/>
          <a:p>
            <a:pPr eaLnBrk="1" hangingPunct="1"/>
            <a:r>
              <a:rPr lang="en-US" sz="3600" dirty="0" smtClean="0">
                <a:solidFill>
                  <a:srgbClr val="FF0000"/>
                </a:solidFill>
              </a:rPr>
              <a:t>Phase 5: Communicate Results</a:t>
            </a:r>
          </a:p>
        </p:txBody>
      </p:sp>
      <p:pic>
        <p:nvPicPr>
          <p:cNvPr id="3" name="Picture 2"/>
          <p:cNvPicPr>
            <a:picLocks noChangeAspect="1"/>
          </p:cNvPicPr>
          <p:nvPr/>
        </p:nvPicPr>
        <p:blipFill>
          <a:blip r:embed="rId3"/>
          <a:stretch>
            <a:fillRect/>
          </a:stretch>
        </p:blipFill>
        <p:spPr>
          <a:xfrm>
            <a:off x="990600" y="1828800"/>
            <a:ext cx="6858000" cy="5029200"/>
          </a:xfrm>
          <a:prstGeom prst="rect">
            <a:avLst/>
          </a:prstGeom>
        </p:spPr>
      </p:pic>
    </p:spTree>
    <p:extLst>
      <p:ext uri="{BB962C8B-B14F-4D97-AF65-F5344CB8AC3E}">
        <p14:creationId xmlns:p14="http://schemas.microsoft.com/office/powerpoint/2010/main" val="11693189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85852" y="714356"/>
            <a:ext cx="7858148" cy="928687"/>
          </a:xfrm>
        </p:spPr>
        <p:txBody>
          <a:bodyPr/>
          <a:lstStyle/>
          <a:p>
            <a:pPr eaLnBrk="1" hangingPunct="1"/>
            <a:r>
              <a:rPr lang="en-US" sz="3600" dirty="0" smtClean="0">
                <a:solidFill>
                  <a:srgbClr val="FF0000"/>
                </a:solidFill>
              </a:rPr>
              <a:t>Phase 5: Communicate Results</a:t>
            </a:r>
          </a:p>
        </p:txBody>
      </p:sp>
      <p:sp>
        <p:nvSpPr>
          <p:cNvPr id="9219" name="Rectangle 3"/>
          <p:cNvSpPr>
            <a:spLocks noGrp="1" noChangeArrowheads="1"/>
          </p:cNvSpPr>
          <p:nvPr>
            <p:ph type="body" idx="1"/>
          </p:nvPr>
        </p:nvSpPr>
        <p:spPr>
          <a:xfrm>
            <a:off x="457200" y="2514600"/>
            <a:ext cx="8458200" cy="3886200"/>
          </a:xfrm>
        </p:spPr>
        <p:txBody>
          <a:bodyPr/>
          <a:lstStyle/>
          <a:p>
            <a:pPr eaLnBrk="1" hangingPunct="1"/>
            <a:r>
              <a:rPr lang="en-US" sz="2400" dirty="0" smtClean="0"/>
              <a:t>Determine if the team succeeded or failed in its objectives</a:t>
            </a:r>
          </a:p>
          <a:p>
            <a:pPr eaLnBrk="1" hangingPunct="1"/>
            <a:r>
              <a:rPr lang="en-US" sz="2400" dirty="0" smtClean="0"/>
              <a:t>Assess if the results are statistically significant and valid</a:t>
            </a:r>
          </a:p>
          <a:p>
            <a:pPr lvl="1" eaLnBrk="1" hangingPunct="1"/>
            <a:r>
              <a:rPr lang="en-US" sz="2000" dirty="0" smtClean="0"/>
              <a:t>If so, identify aspects of the results that present salient findings</a:t>
            </a:r>
          </a:p>
          <a:p>
            <a:pPr lvl="1" eaLnBrk="1" hangingPunct="1"/>
            <a:r>
              <a:rPr lang="en-US" sz="2000" dirty="0" smtClean="0"/>
              <a:t>Identify surprising results and those in line with the hypotheses</a:t>
            </a:r>
            <a:endParaRPr lang="en-US" sz="2000" dirty="0"/>
          </a:p>
          <a:p>
            <a:pPr eaLnBrk="1" hangingPunct="1"/>
            <a:r>
              <a:rPr lang="en-US" sz="2400" dirty="0" smtClean="0"/>
              <a:t>Communicate and document the key findings and major insights derived from the analysis</a:t>
            </a:r>
          </a:p>
          <a:p>
            <a:pPr lvl="1" eaLnBrk="1" hangingPunct="1"/>
            <a:r>
              <a:rPr lang="en-US" sz="2000" dirty="0" smtClean="0"/>
              <a:t>This is the most visible portion of the process to the outside stakeholders and sponsors</a:t>
            </a:r>
          </a:p>
          <a:p>
            <a:pPr eaLnBrk="1" hangingPunct="1"/>
            <a:endParaRPr lang="en-US" sz="2400" dirty="0"/>
          </a:p>
          <a:p>
            <a:pPr eaLnBrk="1" hangingPunct="1"/>
            <a:endParaRPr lang="en-US" sz="2000" dirty="0" smtClean="0"/>
          </a:p>
        </p:txBody>
      </p:sp>
    </p:spTree>
    <p:extLst>
      <p:ext uri="{BB962C8B-B14F-4D97-AF65-F5344CB8AC3E}">
        <p14:creationId xmlns:p14="http://schemas.microsoft.com/office/powerpoint/2010/main" val="33305446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71603" y="857232"/>
            <a:ext cx="5214975" cy="819168"/>
          </a:xfrm>
        </p:spPr>
        <p:txBody>
          <a:bodyPr/>
          <a:lstStyle/>
          <a:p>
            <a:pPr eaLnBrk="1" hangingPunct="1"/>
            <a:r>
              <a:rPr lang="en-US" sz="3600" dirty="0" smtClean="0">
                <a:solidFill>
                  <a:srgbClr val="FF0000"/>
                </a:solidFill>
              </a:rPr>
              <a:t>Phase 6: Operationalize</a:t>
            </a:r>
          </a:p>
        </p:txBody>
      </p:sp>
      <p:pic>
        <p:nvPicPr>
          <p:cNvPr id="3" name="Picture 2"/>
          <p:cNvPicPr>
            <a:picLocks noChangeAspect="1"/>
          </p:cNvPicPr>
          <p:nvPr/>
        </p:nvPicPr>
        <p:blipFill>
          <a:blip r:embed="rId3"/>
          <a:stretch>
            <a:fillRect/>
          </a:stretch>
        </p:blipFill>
        <p:spPr>
          <a:xfrm>
            <a:off x="1150938" y="1806766"/>
            <a:ext cx="7010400" cy="5014511"/>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4414" y="1000108"/>
            <a:ext cx="6858048" cy="676292"/>
          </a:xfrm>
        </p:spPr>
        <p:txBody>
          <a:bodyPr/>
          <a:lstStyle/>
          <a:p>
            <a:pPr algn="ctr" eaLnBrk="1" hangingPunct="1"/>
            <a:r>
              <a:rPr lang="en-US" sz="3600" dirty="0" smtClean="0">
                <a:solidFill>
                  <a:srgbClr val="FF0000"/>
                </a:solidFill>
              </a:rPr>
              <a:t>Phase 6: Operationalize</a:t>
            </a:r>
          </a:p>
        </p:txBody>
      </p:sp>
      <p:sp>
        <p:nvSpPr>
          <p:cNvPr id="10243" name="Rectangle 3"/>
          <p:cNvSpPr>
            <a:spLocks noGrp="1" noChangeArrowheads="1"/>
          </p:cNvSpPr>
          <p:nvPr>
            <p:ph type="body" idx="1"/>
          </p:nvPr>
        </p:nvSpPr>
        <p:spPr>
          <a:xfrm>
            <a:off x="500034" y="2143116"/>
            <a:ext cx="8382000" cy="4419600"/>
          </a:xfrm>
        </p:spPr>
        <p:txBody>
          <a:bodyPr/>
          <a:lstStyle/>
          <a:p>
            <a:pPr eaLnBrk="1" hangingPunct="1"/>
            <a:r>
              <a:rPr lang="en-US" sz="2200" dirty="0" smtClean="0"/>
              <a:t>In this last phase, the team communicates the benefits of the project more broadly and sets up a pilot project to deploy the work in a controlled way</a:t>
            </a:r>
          </a:p>
          <a:p>
            <a:pPr eaLnBrk="1" hangingPunct="1"/>
            <a:r>
              <a:rPr lang="en-US" sz="2200" dirty="0" smtClean="0"/>
              <a:t>Risk is managed effectively by undertaking small scope, pilot deployment before a wide-scale rollout</a:t>
            </a:r>
          </a:p>
          <a:p>
            <a:pPr eaLnBrk="1" hangingPunct="1"/>
            <a:r>
              <a:rPr lang="en-US" sz="2200" dirty="0" smtClean="0"/>
              <a:t>During the pilot project, the team may need to execute the algorithm more efficiently in the database rather than with in-memory tools like R, especially with larger datasets</a:t>
            </a:r>
          </a:p>
          <a:p>
            <a:pPr eaLnBrk="1" hangingPunct="1"/>
            <a:r>
              <a:rPr lang="en-US" sz="2200" dirty="0" smtClean="0"/>
              <a:t>To test the model in a live setting, consider running the model in a production environment for a discrete set of products or a single line of business</a:t>
            </a:r>
          </a:p>
          <a:p>
            <a:pPr eaLnBrk="1" hangingPunct="1"/>
            <a:r>
              <a:rPr lang="en-US" sz="2200" dirty="0" smtClean="0"/>
              <a:t>Monitor model accuracy and retrain the model if necessary</a:t>
            </a:r>
          </a:p>
        </p:txBody>
      </p:sp>
    </p:spTree>
    <p:extLst>
      <p:ext uri="{BB962C8B-B14F-4D97-AF65-F5344CB8AC3E}">
        <p14:creationId xmlns:p14="http://schemas.microsoft.com/office/powerpoint/2010/main" val="33123939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428604"/>
            <a:ext cx="8305800" cy="1247796"/>
          </a:xfrm>
        </p:spPr>
        <p:txBody>
          <a:bodyPr/>
          <a:lstStyle/>
          <a:p>
            <a:pPr algn="ctr" eaLnBrk="1" hangingPunct="1"/>
            <a:r>
              <a:rPr lang="en-US" sz="3600" dirty="0" smtClean="0">
                <a:solidFill>
                  <a:srgbClr val="FF0000"/>
                </a:solidFill>
              </a:rPr>
              <a:t>Phase 6: Operationalize</a:t>
            </a:r>
            <a:r>
              <a:rPr lang="en-US" dirty="0" smtClean="0">
                <a:solidFill>
                  <a:srgbClr val="FF0000"/>
                </a:solidFill>
              </a:rPr>
              <a:t/>
            </a:r>
            <a:br>
              <a:rPr lang="en-US" dirty="0" smtClean="0">
                <a:solidFill>
                  <a:srgbClr val="FF0000"/>
                </a:solidFill>
              </a:rPr>
            </a:br>
            <a:r>
              <a:rPr lang="en-US" sz="3200" dirty="0" smtClean="0">
                <a:solidFill>
                  <a:srgbClr val="FF0000"/>
                </a:solidFill>
              </a:rPr>
              <a:t>Key outputs from successful analytics project</a:t>
            </a:r>
          </a:p>
        </p:txBody>
      </p:sp>
      <p:pic>
        <p:nvPicPr>
          <p:cNvPr id="3" name="Picture 2"/>
          <p:cNvPicPr>
            <a:picLocks noChangeAspect="1"/>
          </p:cNvPicPr>
          <p:nvPr/>
        </p:nvPicPr>
        <p:blipFill>
          <a:blip r:embed="rId3"/>
          <a:stretch>
            <a:fillRect/>
          </a:stretch>
        </p:blipFill>
        <p:spPr>
          <a:xfrm>
            <a:off x="990600" y="1931648"/>
            <a:ext cx="7696200" cy="4926352"/>
          </a:xfrm>
          <a:prstGeom prst="rect">
            <a:avLst/>
          </a:prstGeom>
        </p:spPr>
      </p:pic>
    </p:spTree>
    <p:extLst>
      <p:ext uri="{BB962C8B-B14F-4D97-AF65-F5344CB8AC3E}">
        <p14:creationId xmlns:p14="http://schemas.microsoft.com/office/powerpoint/2010/main" val="10149194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428604"/>
            <a:ext cx="8305800" cy="1247796"/>
          </a:xfrm>
        </p:spPr>
        <p:txBody>
          <a:bodyPr/>
          <a:lstStyle/>
          <a:p>
            <a:pPr algn="ctr" eaLnBrk="1" hangingPunct="1"/>
            <a:r>
              <a:rPr lang="en-US" sz="3600" dirty="0" smtClean="0">
                <a:solidFill>
                  <a:srgbClr val="FF0000"/>
                </a:solidFill>
              </a:rPr>
              <a:t>Phase 6: Operationalize</a:t>
            </a:r>
            <a:r>
              <a:rPr lang="en-US" dirty="0" smtClean="0">
                <a:solidFill>
                  <a:srgbClr val="FF0000"/>
                </a:solidFill>
              </a:rPr>
              <a:t/>
            </a:r>
            <a:br>
              <a:rPr lang="en-US" dirty="0" smtClean="0">
                <a:solidFill>
                  <a:srgbClr val="FF0000"/>
                </a:solidFill>
              </a:rPr>
            </a:br>
            <a:r>
              <a:rPr lang="en-US" sz="3200" dirty="0" smtClean="0">
                <a:solidFill>
                  <a:srgbClr val="FF0000"/>
                </a:solidFill>
              </a:rPr>
              <a:t>Key outputs from successful analytics project</a:t>
            </a:r>
          </a:p>
        </p:txBody>
      </p:sp>
      <p:sp>
        <p:nvSpPr>
          <p:cNvPr id="10243" name="Rectangle 3"/>
          <p:cNvSpPr>
            <a:spLocks noGrp="1" noChangeArrowheads="1"/>
          </p:cNvSpPr>
          <p:nvPr>
            <p:ph type="body" idx="1"/>
          </p:nvPr>
        </p:nvSpPr>
        <p:spPr>
          <a:xfrm>
            <a:off x="609600" y="2286000"/>
            <a:ext cx="8534400" cy="4343400"/>
          </a:xfrm>
        </p:spPr>
        <p:txBody>
          <a:bodyPr/>
          <a:lstStyle/>
          <a:p>
            <a:pPr eaLnBrk="1" hangingPunct="1"/>
            <a:r>
              <a:rPr lang="en-US" sz="2400" dirty="0" smtClean="0"/>
              <a:t>Business user – tries to determine business benefits and implications</a:t>
            </a:r>
          </a:p>
          <a:p>
            <a:pPr eaLnBrk="1" hangingPunct="1"/>
            <a:r>
              <a:rPr lang="en-US" sz="2400" dirty="0" smtClean="0"/>
              <a:t>Project sponsor – wants business impact, risks, ROI</a:t>
            </a:r>
          </a:p>
          <a:p>
            <a:pPr eaLnBrk="1" hangingPunct="1"/>
            <a:r>
              <a:rPr lang="en-US" sz="2400" dirty="0" smtClean="0"/>
              <a:t>Project manager – needs to determine if project completed on time, within budget, goals met</a:t>
            </a:r>
          </a:p>
          <a:p>
            <a:pPr eaLnBrk="1" hangingPunct="1"/>
            <a:r>
              <a:rPr lang="en-US" sz="2400" dirty="0" smtClean="0"/>
              <a:t>Business intelligence analyst – needs to know if reports and dashboards will be impacted and need to change</a:t>
            </a:r>
          </a:p>
          <a:p>
            <a:pPr eaLnBrk="1" hangingPunct="1"/>
            <a:r>
              <a:rPr lang="en-US" sz="2400" dirty="0" smtClean="0"/>
              <a:t>Data engineer and DBA – must share code and document</a:t>
            </a:r>
          </a:p>
          <a:p>
            <a:pPr eaLnBrk="1" hangingPunct="1"/>
            <a:r>
              <a:rPr lang="en-US" sz="2400" dirty="0" smtClean="0"/>
              <a:t>Data scientist – must share code and explain model to peers, managers, stakeholders</a:t>
            </a:r>
          </a:p>
        </p:txBody>
      </p:sp>
    </p:spTree>
    <p:extLst>
      <p:ext uri="{BB962C8B-B14F-4D97-AF65-F5344CB8AC3E}">
        <p14:creationId xmlns:p14="http://schemas.microsoft.com/office/powerpoint/2010/main" val="11450798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00166" y="500042"/>
            <a:ext cx="6143668" cy="1176358"/>
          </a:xfrm>
        </p:spPr>
        <p:txBody>
          <a:bodyPr/>
          <a:lstStyle/>
          <a:p>
            <a:pPr algn="ctr" eaLnBrk="1" hangingPunct="1"/>
            <a:r>
              <a:rPr lang="en-US" sz="3600" dirty="0" smtClean="0">
                <a:solidFill>
                  <a:srgbClr val="FF0000"/>
                </a:solidFill>
              </a:rPr>
              <a:t>Phase 6: Operationalize</a:t>
            </a:r>
            <a:r>
              <a:rPr lang="en-US" dirty="0" smtClean="0">
                <a:solidFill>
                  <a:srgbClr val="FF0000"/>
                </a:solidFill>
              </a:rPr>
              <a:t/>
            </a:r>
            <a:br>
              <a:rPr lang="en-US" dirty="0" smtClean="0">
                <a:solidFill>
                  <a:srgbClr val="FF0000"/>
                </a:solidFill>
              </a:rPr>
            </a:br>
            <a:r>
              <a:rPr lang="en-US" sz="3200" dirty="0" smtClean="0">
                <a:solidFill>
                  <a:srgbClr val="FF0000"/>
                </a:solidFill>
              </a:rPr>
              <a:t>Four main deliverables</a:t>
            </a:r>
          </a:p>
        </p:txBody>
      </p:sp>
      <p:sp>
        <p:nvSpPr>
          <p:cNvPr id="10243" name="Rectangle 3"/>
          <p:cNvSpPr>
            <a:spLocks noGrp="1" noChangeArrowheads="1"/>
          </p:cNvSpPr>
          <p:nvPr>
            <p:ph type="body" idx="1"/>
          </p:nvPr>
        </p:nvSpPr>
        <p:spPr>
          <a:xfrm>
            <a:off x="457200" y="2143116"/>
            <a:ext cx="8686800" cy="4343400"/>
          </a:xfrm>
        </p:spPr>
        <p:txBody>
          <a:bodyPr/>
          <a:lstStyle/>
          <a:p>
            <a:pPr eaLnBrk="1" hangingPunct="1"/>
            <a:r>
              <a:rPr lang="en-US" sz="2400" dirty="0" smtClean="0"/>
              <a:t>Although the seven roles represent many interests, the interests overlap and can be met with four main deliverables</a:t>
            </a:r>
          </a:p>
          <a:p>
            <a:pPr marL="914400" lvl="1" indent="-457200" eaLnBrk="1" hangingPunct="1">
              <a:buFont typeface="+mj-lt"/>
              <a:buAutoNum type="arabicPeriod"/>
            </a:pPr>
            <a:r>
              <a:rPr lang="en-US" sz="2000" dirty="0" smtClean="0"/>
              <a:t>Presentation for project sponsors – high-level takeaways for executive level stakeholders</a:t>
            </a:r>
          </a:p>
          <a:p>
            <a:pPr marL="914400" lvl="1" indent="-457200" eaLnBrk="1" hangingPunct="1">
              <a:buFont typeface="+mj-lt"/>
              <a:buAutoNum type="arabicPeriod"/>
            </a:pPr>
            <a:r>
              <a:rPr lang="en-US" sz="2000" dirty="0" smtClean="0"/>
              <a:t>Presentation for analysts – describes business </a:t>
            </a:r>
            <a:r>
              <a:rPr lang="en-US" sz="2000" dirty="0"/>
              <a:t>process changes and </a:t>
            </a:r>
            <a:r>
              <a:rPr lang="en-US" sz="2000" dirty="0" smtClean="0"/>
              <a:t>reporting changes, includes details and technical graphs</a:t>
            </a:r>
            <a:endParaRPr lang="en-US" sz="1600" dirty="0" smtClean="0"/>
          </a:p>
          <a:p>
            <a:pPr marL="914400" lvl="1" indent="-457200" eaLnBrk="1" hangingPunct="1">
              <a:buFont typeface="+mj-lt"/>
              <a:buAutoNum type="arabicPeriod"/>
            </a:pPr>
            <a:r>
              <a:rPr lang="en-US" sz="2000" dirty="0" smtClean="0"/>
              <a:t>Code for technical people</a:t>
            </a:r>
          </a:p>
          <a:p>
            <a:pPr marL="914400" lvl="1" indent="-457200" eaLnBrk="1" hangingPunct="1">
              <a:buFont typeface="+mj-lt"/>
              <a:buAutoNum type="arabicPeriod"/>
            </a:pPr>
            <a:r>
              <a:rPr lang="en-US" sz="2000" dirty="0" smtClean="0"/>
              <a:t>Technical specifications of implementing the code</a:t>
            </a:r>
          </a:p>
        </p:txBody>
      </p:sp>
    </p:spTree>
    <p:extLst>
      <p:ext uri="{BB962C8B-B14F-4D97-AF65-F5344CB8AC3E}">
        <p14:creationId xmlns:p14="http://schemas.microsoft.com/office/powerpoint/2010/main" val="9552780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428604"/>
            <a:ext cx="8610600" cy="1247796"/>
          </a:xfrm>
        </p:spPr>
        <p:txBody>
          <a:bodyPr/>
          <a:lstStyle/>
          <a:p>
            <a:pPr algn="ctr" eaLnBrk="1" hangingPunct="1"/>
            <a:r>
              <a:rPr lang="en-US" sz="3600" dirty="0" smtClean="0">
                <a:solidFill>
                  <a:srgbClr val="FF0000"/>
                </a:solidFill>
              </a:rPr>
              <a:t>Case Study: Global Innovation Network and Analysis (GINA)</a:t>
            </a:r>
          </a:p>
        </p:txBody>
      </p:sp>
      <p:sp>
        <p:nvSpPr>
          <p:cNvPr id="10243" name="Rectangle 3"/>
          <p:cNvSpPr>
            <a:spLocks noGrp="1" noChangeArrowheads="1"/>
          </p:cNvSpPr>
          <p:nvPr>
            <p:ph type="body" idx="1"/>
          </p:nvPr>
        </p:nvSpPr>
        <p:spPr>
          <a:xfrm>
            <a:off x="500034" y="2071678"/>
            <a:ext cx="8458200" cy="4572000"/>
          </a:xfrm>
        </p:spPr>
        <p:txBody>
          <a:bodyPr/>
          <a:lstStyle/>
          <a:p>
            <a:pPr eaLnBrk="1" hangingPunct="1"/>
            <a:r>
              <a:rPr lang="en-US" sz="2800" dirty="0" smtClean="0"/>
              <a:t>In 2012 EMC’s new director wanted to improve the company’s engagement of employees across the global centers of excellence (GCE) to drive innovation, research, and university partnerships</a:t>
            </a:r>
          </a:p>
          <a:p>
            <a:pPr eaLnBrk="1" hangingPunct="1"/>
            <a:r>
              <a:rPr lang="en-US" sz="2800" dirty="0" smtClean="0"/>
              <a:t>This project was created to accomplish</a:t>
            </a:r>
          </a:p>
          <a:p>
            <a:pPr lvl="1" eaLnBrk="1" hangingPunct="1"/>
            <a:r>
              <a:rPr lang="en-US" sz="2400" dirty="0" smtClean="0"/>
              <a:t>Store formal and informal data</a:t>
            </a:r>
          </a:p>
          <a:p>
            <a:pPr lvl="1" eaLnBrk="1" hangingPunct="1"/>
            <a:r>
              <a:rPr lang="en-US" sz="2400" dirty="0" smtClean="0"/>
              <a:t>Track research from global technologists</a:t>
            </a:r>
          </a:p>
          <a:p>
            <a:pPr lvl="1" eaLnBrk="1" hangingPunct="1"/>
            <a:r>
              <a:rPr lang="en-US" sz="2400" dirty="0" smtClean="0"/>
              <a:t>Mine the data for patterns and insights to improve the team’s operations and strategy</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0939" y="1071546"/>
            <a:ext cx="7154862" cy="604854"/>
          </a:xfrm>
        </p:spPr>
        <p:txBody>
          <a:bodyPr/>
          <a:lstStyle/>
          <a:p>
            <a:pPr algn="ctr" eaLnBrk="1" hangingPunct="1"/>
            <a:r>
              <a:rPr lang="en-US" sz="3600" dirty="0" smtClean="0">
                <a:solidFill>
                  <a:srgbClr val="FF0000"/>
                </a:solidFill>
              </a:rPr>
              <a:t>Phase 1: Discovery</a:t>
            </a:r>
          </a:p>
        </p:txBody>
      </p:sp>
      <p:sp>
        <p:nvSpPr>
          <p:cNvPr id="12291" name="Rectangle 3"/>
          <p:cNvSpPr>
            <a:spLocks noGrp="1" noChangeArrowheads="1"/>
          </p:cNvSpPr>
          <p:nvPr>
            <p:ph type="body" idx="1"/>
          </p:nvPr>
        </p:nvSpPr>
        <p:spPr>
          <a:xfrm>
            <a:off x="357158" y="2133600"/>
            <a:ext cx="8610600" cy="4295796"/>
          </a:xfrm>
        </p:spPr>
        <p:txBody>
          <a:bodyPr/>
          <a:lstStyle/>
          <a:p>
            <a:pPr eaLnBrk="1" hangingPunct="1"/>
            <a:r>
              <a:rPr lang="en-US" dirty="0" smtClean="0"/>
              <a:t>Team members and roles</a:t>
            </a:r>
          </a:p>
          <a:p>
            <a:pPr lvl="1" eaLnBrk="1" hangingPunct="1"/>
            <a:r>
              <a:rPr lang="en-US" dirty="0" smtClean="0"/>
              <a:t>Business user, project sponsor, project manager – Vice President from Office of CTO</a:t>
            </a:r>
          </a:p>
          <a:p>
            <a:pPr lvl="1" eaLnBrk="1" hangingPunct="1"/>
            <a:r>
              <a:rPr lang="en-US" dirty="0" smtClean="0"/>
              <a:t>BI analyst – person from IT</a:t>
            </a:r>
          </a:p>
          <a:p>
            <a:pPr lvl="1" eaLnBrk="1" hangingPunct="1"/>
            <a:r>
              <a:rPr lang="en-US" dirty="0" smtClean="0"/>
              <a:t>Data engineer and DBA – people from IT</a:t>
            </a:r>
          </a:p>
          <a:p>
            <a:pPr lvl="1" eaLnBrk="1" hangingPunct="1"/>
            <a:r>
              <a:rPr lang="en-US" dirty="0" smtClean="0"/>
              <a:t>Data scientist – distinguished engineer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
          </p:nvPr>
        </p:nvPicPr>
        <p:blipFill>
          <a:blip r:embed="rId2"/>
          <a:srcRect/>
          <a:stretch>
            <a:fillRect/>
          </a:stretch>
        </p:blipFill>
        <p:spPr>
          <a:xfrm>
            <a:off x="1142976" y="2000240"/>
            <a:ext cx="6835775" cy="3971925"/>
          </a:xfrm>
          <a:noFill/>
        </p:spPr>
      </p:pic>
    </p:spTree>
    <p:extLst>
      <p:ext uri="{BB962C8B-B14F-4D97-AF65-F5344CB8AC3E}">
        <p14:creationId xmlns:p14="http://schemas.microsoft.com/office/powerpoint/2010/main" val="26690700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4479" y="857232"/>
            <a:ext cx="6000793" cy="819168"/>
          </a:xfrm>
        </p:spPr>
        <p:txBody>
          <a:bodyPr/>
          <a:lstStyle/>
          <a:p>
            <a:pPr algn="ctr" eaLnBrk="1" hangingPunct="1"/>
            <a:r>
              <a:rPr lang="en-US" sz="3600" dirty="0" smtClean="0">
                <a:solidFill>
                  <a:srgbClr val="FF0000"/>
                </a:solidFill>
              </a:rPr>
              <a:t>Phase 1: Discovery</a:t>
            </a:r>
          </a:p>
        </p:txBody>
      </p:sp>
      <p:sp>
        <p:nvSpPr>
          <p:cNvPr id="12291" name="Rectangle 3"/>
          <p:cNvSpPr>
            <a:spLocks noGrp="1" noChangeArrowheads="1"/>
          </p:cNvSpPr>
          <p:nvPr>
            <p:ph type="body" idx="1"/>
          </p:nvPr>
        </p:nvSpPr>
        <p:spPr>
          <a:xfrm>
            <a:off x="357158" y="2071678"/>
            <a:ext cx="8263730" cy="4267200"/>
          </a:xfrm>
        </p:spPr>
        <p:txBody>
          <a:bodyPr/>
          <a:lstStyle/>
          <a:p>
            <a:pPr eaLnBrk="1" hangingPunct="1"/>
            <a:r>
              <a:rPr lang="en-US" sz="2800" dirty="0" smtClean="0"/>
              <a:t>The data fell into two categories</a:t>
            </a:r>
          </a:p>
          <a:p>
            <a:pPr lvl="1" eaLnBrk="1" hangingPunct="1"/>
            <a:r>
              <a:rPr lang="en-US" sz="2400" dirty="0" smtClean="0"/>
              <a:t>Five years of idea submissions from internal innovation contests</a:t>
            </a:r>
          </a:p>
          <a:p>
            <a:pPr lvl="1" eaLnBrk="1" hangingPunct="1"/>
            <a:r>
              <a:rPr lang="en-US" sz="2400" dirty="0" smtClean="0"/>
              <a:t>Minutes and notes representing innovation and research activity from around the world</a:t>
            </a:r>
          </a:p>
          <a:p>
            <a:pPr eaLnBrk="1" hangingPunct="1"/>
            <a:r>
              <a:rPr lang="en-US" sz="2800" dirty="0" smtClean="0"/>
              <a:t>Hypotheses grouped into two categories</a:t>
            </a:r>
          </a:p>
          <a:p>
            <a:pPr lvl="1" eaLnBrk="1" hangingPunct="1"/>
            <a:r>
              <a:rPr lang="en-US" sz="2400" dirty="0" smtClean="0"/>
              <a:t>Descriptive analytics of what is happening to spark further creativity, collaboration, and asset generation</a:t>
            </a:r>
          </a:p>
          <a:p>
            <a:pPr lvl="1" eaLnBrk="1" hangingPunct="1"/>
            <a:r>
              <a:rPr lang="en-US" sz="2400" dirty="0" smtClean="0"/>
              <a:t>Predictive analytics  to advise executive management of where it should be investing in the future</a:t>
            </a:r>
          </a:p>
        </p:txBody>
      </p:sp>
    </p:spTree>
    <p:extLst>
      <p:ext uri="{BB962C8B-B14F-4D97-AF65-F5344CB8AC3E}">
        <p14:creationId xmlns:p14="http://schemas.microsoft.com/office/powerpoint/2010/main" val="29097114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14415" y="857232"/>
            <a:ext cx="6715171" cy="590568"/>
          </a:xfrm>
        </p:spPr>
        <p:txBody>
          <a:bodyPr/>
          <a:lstStyle/>
          <a:p>
            <a:pPr algn="ctr" eaLnBrk="1" hangingPunct="1"/>
            <a:r>
              <a:rPr lang="en-US" sz="3600" dirty="0" smtClean="0">
                <a:solidFill>
                  <a:srgbClr val="FF0000"/>
                </a:solidFill>
              </a:rPr>
              <a:t>Phase 2: Data Preparation</a:t>
            </a:r>
          </a:p>
        </p:txBody>
      </p:sp>
      <p:sp>
        <p:nvSpPr>
          <p:cNvPr id="12291" name="Rectangle 3"/>
          <p:cNvSpPr>
            <a:spLocks noGrp="1" noChangeArrowheads="1"/>
          </p:cNvSpPr>
          <p:nvPr>
            <p:ph type="body" idx="1"/>
          </p:nvPr>
        </p:nvSpPr>
        <p:spPr>
          <a:xfrm>
            <a:off x="642910" y="2214554"/>
            <a:ext cx="8077200" cy="4419600"/>
          </a:xfrm>
        </p:spPr>
        <p:txBody>
          <a:bodyPr/>
          <a:lstStyle/>
          <a:p>
            <a:pPr eaLnBrk="1" hangingPunct="1"/>
            <a:r>
              <a:rPr lang="en-US" sz="2400" dirty="0" smtClean="0"/>
              <a:t>Set up an analytics sandbox</a:t>
            </a:r>
          </a:p>
          <a:p>
            <a:pPr eaLnBrk="1" hangingPunct="1"/>
            <a:r>
              <a:rPr lang="en-US" sz="2400" dirty="0" smtClean="0"/>
              <a:t>Discovered that certain data needed conditioning and normalization and that missing datasets were critical</a:t>
            </a:r>
          </a:p>
          <a:p>
            <a:pPr eaLnBrk="1" hangingPunct="1"/>
            <a:r>
              <a:rPr lang="en-US" sz="2400" dirty="0" smtClean="0"/>
              <a:t>Team recognized that poor quality data could impact subsequent steps</a:t>
            </a:r>
          </a:p>
          <a:p>
            <a:pPr eaLnBrk="1" hangingPunct="1"/>
            <a:r>
              <a:rPr lang="en-US" sz="2400" dirty="0" smtClean="0"/>
              <a:t>They discovered many names were misspelled and problems with extra spaces</a:t>
            </a:r>
          </a:p>
          <a:p>
            <a:pPr eaLnBrk="1" hangingPunct="1"/>
            <a:r>
              <a:rPr lang="en-US" sz="2400" dirty="0" smtClean="0"/>
              <a:t>These seemingly small problems had to be addressed</a:t>
            </a:r>
          </a:p>
        </p:txBody>
      </p:sp>
    </p:spTree>
    <p:extLst>
      <p:ext uri="{BB962C8B-B14F-4D97-AF65-F5344CB8AC3E}">
        <p14:creationId xmlns:p14="http://schemas.microsoft.com/office/powerpoint/2010/main" val="14521096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71605" y="928670"/>
            <a:ext cx="6215105" cy="747730"/>
          </a:xfrm>
        </p:spPr>
        <p:txBody>
          <a:bodyPr/>
          <a:lstStyle/>
          <a:p>
            <a:pPr algn="ctr" eaLnBrk="1" hangingPunct="1"/>
            <a:r>
              <a:rPr lang="en-US" sz="3600" dirty="0" smtClean="0">
                <a:solidFill>
                  <a:srgbClr val="FF0000"/>
                </a:solidFill>
              </a:rPr>
              <a:t>Phase 3: Model Planning</a:t>
            </a:r>
          </a:p>
        </p:txBody>
      </p:sp>
      <p:sp>
        <p:nvSpPr>
          <p:cNvPr id="12291" name="Rectangle 3"/>
          <p:cNvSpPr>
            <a:spLocks noGrp="1" noChangeArrowheads="1"/>
          </p:cNvSpPr>
          <p:nvPr>
            <p:ph type="body" idx="1"/>
          </p:nvPr>
        </p:nvSpPr>
        <p:spPr>
          <a:xfrm>
            <a:off x="1143000" y="2286000"/>
            <a:ext cx="7772400" cy="4419600"/>
          </a:xfrm>
        </p:spPr>
        <p:txBody>
          <a:bodyPr/>
          <a:lstStyle/>
          <a:p>
            <a:pPr eaLnBrk="1" hangingPunct="1"/>
            <a:r>
              <a:rPr lang="en-US" sz="2800" dirty="0" smtClean="0"/>
              <a:t>The study included the following considerations</a:t>
            </a:r>
          </a:p>
          <a:p>
            <a:pPr lvl="1" eaLnBrk="1" hangingPunct="1"/>
            <a:r>
              <a:rPr lang="en-US" sz="2400" dirty="0" smtClean="0"/>
              <a:t>Identify the right milestones to achieve the goals</a:t>
            </a:r>
          </a:p>
          <a:p>
            <a:pPr lvl="1" eaLnBrk="1" hangingPunct="1"/>
            <a:r>
              <a:rPr lang="en-US" sz="2400" dirty="0" smtClean="0"/>
              <a:t>Trace how people move ideas from each milestone toward the goal</a:t>
            </a:r>
          </a:p>
          <a:p>
            <a:pPr lvl="1" eaLnBrk="1" hangingPunct="1"/>
            <a:r>
              <a:rPr lang="en-US" sz="2400" dirty="0" smtClean="0"/>
              <a:t>Tract ideas that die and others that reach the goal</a:t>
            </a:r>
          </a:p>
          <a:p>
            <a:pPr lvl="1" eaLnBrk="1" hangingPunct="1"/>
            <a:r>
              <a:rPr lang="en-US" sz="2400" dirty="0" smtClean="0"/>
              <a:t>Compare times and outcomes using a few different methods</a:t>
            </a:r>
          </a:p>
        </p:txBody>
      </p:sp>
    </p:spTree>
    <p:extLst>
      <p:ext uri="{BB962C8B-B14F-4D97-AF65-F5344CB8AC3E}">
        <p14:creationId xmlns:p14="http://schemas.microsoft.com/office/powerpoint/2010/main" val="42716124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00166" y="1000108"/>
            <a:ext cx="5715040" cy="747730"/>
          </a:xfrm>
        </p:spPr>
        <p:txBody>
          <a:bodyPr/>
          <a:lstStyle/>
          <a:p>
            <a:pPr algn="ctr" eaLnBrk="1" hangingPunct="1"/>
            <a:r>
              <a:rPr lang="en-US" sz="3600" dirty="0" smtClean="0">
                <a:solidFill>
                  <a:srgbClr val="FF0000"/>
                </a:solidFill>
              </a:rPr>
              <a:t>Phase 4: Model Building</a:t>
            </a:r>
          </a:p>
        </p:txBody>
      </p:sp>
      <p:sp>
        <p:nvSpPr>
          <p:cNvPr id="12291" name="Rectangle 3"/>
          <p:cNvSpPr>
            <a:spLocks noGrp="1" noChangeArrowheads="1"/>
          </p:cNvSpPr>
          <p:nvPr>
            <p:ph type="body" idx="1"/>
          </p:nvPr>
        </p:nvSpPr>
        <p:spPr>
          <a:xfrm>
            <a:off x="533400" y="2514600"/>
            <a:ext cx="8008536" cy="3810000"/>
          </a:xfrm>
        </p:spPr>
        <p:txBody>
          <a:bodyPr/>
          <a:lstStyle/>
          <a:p>
            <a:pPr eaLnBrk="1" hangingPunct="1"/>
            <a:r>
              <a:rPr lang="en-US" dirty="0" smtClean="0"/>
              <a:t>Several analytic method were employed</a:t>
            </a:r>
          </a:p>
          <a:p>
            <a:pPr lvl="1" eaLnBrk="1" hangingPunct="1"/>
            <a:r>
              <a:rPr lang="en-US" dirty="0" smtClean="0"/>
              <a:t>NLP on textual descriptions</a:t>
            </a:r>
          </a:p>
          <a:p>
            <a:pPr lvl="1" eaLnBrk="1" hangingPunct="1"/>
            <a:r>
              <a:rPr lang="en-US" dirty="0" smtClean="0"/>
              <a:t>Social network analysis using R and </a:t>
            </a:r>
            <a:r>
              <a:rPr lang="en-US" dirty="0" err="1" smtClean="0"/>
              <a:t>Rstudio</a:t>
            </a:r>
            <a:endParaRPr lang="en-US" dirty="0" smtClean="0"/>
          </a:p>
          <a:p>
            <a:pPr lvl="1" eaLnBrk="1" hangingPunct="1"/>
            <a:r>
              <a:rPr lang="en-US" dirty="0" smtClean="0"/>
              <a:t>Developed social graphs and visualizations</a:t>
            </a:r>
          </a:p>
        </p:txBody>
      </p:sp>
    </p:spTree>
    <p:extLst>
      <p:ext uri="{BB962C8B-B14F-4D97-AF65-F5344CB8AC3E}">
        <p14:creationId xmlns:p14="http://schemas.microsoft.com/office/powerpoint/2010/main" val="28894716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500042"/>
            <a:ext cx="8305799" cy="1176358"/>
          </a:xfrm>
        </p:spPr>
        <p:txBody>
          <a:bodyPr/>
          <a:lstStyle/>
          <a:p>
            <a:pPr algn="ctr" eaLnBrk="1" hangingPunct="1"/>
            <a:r>
              <a:rPr lang="en-US" sz="3600" dirty="0" smtClean="0">
                <a:solidFill>
                  <a:srgbClr val="FF0000"/>
                </a:solidFill>
              </a:rPr>
              <a:t>Phase 4: Model Building</a:t>
            </a:r>
            <a:r>
              <a:rPr lang="en-US" dirty="0" smtClean="0"/>
              <a:t/>
            </a:r>
            <a:br>
              <a:rPr lang="en-US" dirty="0" smtClean="0"/>
            </a:br>
            <a:r>
              <a:rPr lang="en-US" sz="3200" dirty="0" smtClean="0">
                <a:solidFill>
                  <a:srgbClr val="FF0000"/>
                </a:solidFill>
              </a:rPr>
              <a:t>Social graph of data submitters and finalists</a:t>
            </a:r>
          </a:p>
        </p:txBody>
      </p:sp>
      <p:pic>
        <p:nvPicPr>
          <p:cNvPr id="2" name="Picture 1"/>
          <p:cNvPicPr>
            <a:picLocks noChangeAspect="1"/>
          </p:cNvPicPr>
          <p:nvPr/>
        </p:nvPicPr>
        <p:blipFill>
          <a:blip r:embed="rId3"/>
          <a:stretch>
            <a:fillRect/>
          </a:stretch>
        </p:blipFill>
        <p:spPr>
          <a:xfrm>
            <a:off x="838200" y="1905000"/>
            <a:ext cx="7708794" cy="4867275"/>
          </a:xfrm>
          <a:prstGeom prst="rect">
            <a:avLst/>
          </a:prstGeom>
        </p:spPr>
      </p:pic>
    </p:spTree>
    <p:extLst>
      <p:ext uri="{BB962C8B-B14F-4D97-AF65-F5344CB8AC3E}">
        <p14:creationId xmlns:p14="http://schemas.microsoft.com/office/powerpoint/2010/main" val="940919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2977" y="357166"/>
            <a:ext cx="7786742" cy="1319234"/>
          </a:xfrm>
        </p:spPr>
        <p:txBody>
          <a:bodyPr/>
          <a:lstStyle/>
          <a:p>
            <a:pPr algn="ctr" eaLnBrk="1" hangingPunct="1"/>
            <a:r>
              <a:rPr lang="en-US" sz="3600" dirty="0" smtClean="0">
                <a:solidFill>
                  <a:srgbClr val="FF0000"/>
                </a:solidFill>
              </a:rPr>
              <a:t>Phase 4: Model Building</a:t>
            </a:r>
            <a:r>
              <a:rPr lang="en-US" dirty="0" smtClean="0"/>
              <a:t/>
            </a:r>
            <a:br>
              <a:rPr lang="en-US" dirty="0" smtClean="0"/>
            </a:br>
            <a:r>
              <a:rPr lang="en-US" sz="3200" dirty="0" smtClean="0">
                <a:solidFill>
                  <a:srgbClr val="FF0000"/>
                </a:solidFill>
              </a:rPr>
              <a:t>Social graph of top innovation influencers</a:t>
            </a:r>
          </a:p>
        </p:txBody>
      </p:sp>
      <p:pic>
        <p:nvPicPr>
          <p:cNvPr id="2" name="Picture 1"/>
          <p:cNvPicPr>
            <a:picLocks noChangeAspect="1"/>
          </p:cNvPicPr>
          <p:nvPr/>
        </p:nvPicPr>
        <p:blipFill>
          <a:blip r:embed="rId3"/>
          <a:stretch>
            <a:fillRect/>
          </a:stretch>
        </p:blipFill>
        <p:spPr>
          <a:xfrm>
            <a:off x="1371600" y="1883808"/>
            <a:ext cx="6557986" cy="4864692"/>
          </a:xfrm>
          <a:prstGeom prst="rect">
            <a:avLst/>
          </a:prstGeom>
        </p:spPr>
      </p:pic>
    </p:spTree>
    <p:extLst>
      <p:ext uri="{BB962C8B-B14F-4D97-AF65-F5344CB8AC3E}">
        <p14:creationId xmlns:p14="http://schemas.microsoft.com/office/powerpoint/2010/main" val="38722235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28727" y="928670"/>
            <a:ext cx="7358115" cy="642958"/>
          </a:xfrm>
        </p:spPr>
        <p:txBody>
          <a:bodyPr/>
          <a:lstStyle/>
          <a:p>
            <a:pPr algn="ctr" eaLnBrk="1" hangingPunct="1"/>
            <a:r>
              <a:rPr lang="en-US" sz="3600" dirty="0" smtClean="0">
                <a:solidFill>
                  <a:srgbClr val="FF0000"/>
                </a:solidFill>
              </a:rPr>
              <a:t>Phase 5: Communicate Results</a:t>
            </a:r>
          </a:p>
        </p:txBody>
      </p:sp>
      <p:sp>
        <p:nvSpPr>
          <p:cNvPr id="12291" name="Rectangle 3"/>
          <p:cNvSpPr>
            <a:spLocks noGrp="1" noChangeArrowheads="1"/>
          </p:cNvSpPr>
          <p:nvPr>
            <p:ph type="body" idx="1"/>
          </p:nvPr>
        </p:nvSpPr>
        <p:spPr>
          <a:xfrm>
            <a:off x="357158" y="2143116"/>
            <a:ext cx="8686800" cy="3810000"/>
          </a:xfrm>
        </p:spPr>
        <p:txBody>
          <a:bodyPr/>
          <a:lstStyle/>
          <a:p>
            <a:pPr eaLnBrk="1" hangingPunct="1"/>
            <a:r>
              <a:rPr lang="en-US" dirty="0" smtClean="0"/>
              <a:t>Study was successful in in identifying hidden innovators</a:t>
            </a:r>
          </a:p>
          <a:p>
            <a:pPr lvl="1" eaLnBrk="1" hangingPunct="1"/>
            <a:r>
              <a:rPr lang="en-US" dirty="0" smtClean="0"/>
              <a:t>Found high density of innovators in Cork, Ireland</a:t>
            </a:r>
          </a:p>
          <a:p>
            <a:pPr eaLnBrk="1" hangingPunct="1"/>
            <a:r>
              <a:rPr lang="en-US" dirty="0" smtClean="0"/>
              <a:t>The CTO office launched longitudinal studies</a:t>
            </a:r>
          </a:p>
          <a:p>
            <a:pPr eaLnBrk="1" hangingPunct="1"/>
            <a:endParaRPr lang="en-US" dirty="0" smtClean="0"/>
          </a:p>
        </p:txBody>
      </p:sp>
    </p:spTree>
    <p:extLst>
      <p:ext uri="{BB962C8B-B14F-4D97-AF65-F5344CB8AC3E}">
        <p14:creationId xmlns:p14="http://schemas.microsoft.com/office/powerpoint/2010/main" val="29829181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57290" y="857232"/>
            <a:ext cx="6286544" cy="819168"/>
          </a:xfrm>
        </p:spPr>
        <p:txBody>
          <a:bodyPr/>
          <a:lstStyle/>
          <a:p>
            <a:pPr algn="ctr" eaLnBrk="1" hangingPunct="1"/>
            <a:r>
              <a:rPr lang="en-US" sz="3600" dirty="0" smtClean="0">
                <a:solidFill>
                  <a:srgbClr val="FF0000"/>
                </a:solidFill>
              </a:rPr>
              <a:t>Phase 6: Operationalize</a:t>
            </a:r>
          </a:p>
        </p:txBody>
      </p:sp>
      <p:sp>
        <p:nvSpPr>
          <p:cNvPr id="12291" name="Rectangle 3"/>
          <p:cNvSpPr>
            <a:spLocks noGrp="1" noChangeArrowheads="1"/>
          </p:cNvSpPr>
          <p:nvPr>
            <p:ph type="body" idx="1"/>
          </p:nvPr>
        </p:nvSpPr>
        <p:spPr>
          <a:xfrm>
            <a:off x="838200" y="2286000"/>
            <a:ext cx="8229600" cy="4572000"/>
          </a:xfrm>
        </p:spPr>
        <p:txBody>
          <a:bodyPr/>
          <a:lstStyle/>
          <a:p>
            <a:pPr eaLnBrk="1" hangingPunct="1"/>
            <a:r>
              <a:rPr lang="en-US" dirty="0" smtClean="0"/>
              <a:t>Deployment was not really discussed</a:t>
            </a:r>
          </a:p>
          <a:p>
            <a:pPr eaLnBrk="1" hangingPunct="1"/>
            <a:r>
              <a:rPr lang="en-US" dirty="0" smtClean="0"/>
              <a:t>Key findings</a:t>
            </a:r>
          </a:p>
          <a:p>
            <a:pPr lvl="1" eaLnBrk="1" hangingPunct="1"/>
            <a:r>
              <a:rPr lang="en-US" dirty="0" smtClean="0"/>
              <a:t>Need more data in future</a:t>
            </a:r>
          </a:p>
          <a:p>
            <a:pPr lvl="1" eaLnBrk="1" hangingPunct="1"/>
            <a:r>
              <a:rPr lang="en-US" dirty="0" smtClean="0"/>
              <a:t>Some data were sensitive</a:t>
            </a:r>
          </a:p>
          <a:p>
            <a:pPr lvl="1" eaLnBrk="1" hangingPunct="1"/>
            <a:r>
              <a:rPr lang="en-US" dirty="0" smtClean="0"/>
              <a:t>A parallel initiative needs to be created to improve basic BI activities</a:t>
            </a:r>
          </a:p>
          <a:p>
            <a:pPr lvl="1" eaLnBrk="1" hangingPunct="1"/>
            <a:r>
              <a:rPr lang="en-US" dirty="0" smtClean="0"/>
              <a:t>A mechanism is needed to continually reevaluate the model after deployment</a:t>
            </a:r>
          </a:p>
        </p:txBody>
      </p:sp>
    </p:spTree>
    <p:extLst>
      <p:ext uri="{BB962C8B-B14F-4D97-AF65-F5344CB8AC3E}">
        <p14:creationId xmlns:p14="http://schemas.microsoft.com/office/powerpoint/2010/main" val="4858438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4481" y="1000108"/>
            <a:ext cx="5786477" cy="676292"/>
          </a:xfrm>
        </p:spPr>
        <p:txBody>
          <a:bodyPr/>
          <a:lstStyle/>
          <a:p>
            <a:pPr algn="ctr" eaLnBrk="1" hangingPunct="1"/>
            <a:r>
              <a:rPr lang="en-US" sz="3600" dirty="0" smtClean="0">
                <a:solidFill>
                  <a:srgbClr val="FF0000"/>
                </a:solidFill>
              </a:rPr>
              <a:t>Phase 6: Operationalize</a:t>
            </a:r>
          </a:p>
        </p:txBody>
      </p:sp>
      <p:pic>
        <p:nvPicPr>
          <p:cNvPr id="4" name="Picture 3"/>
          <p:cNvPicPr>
            <a:picLocks noChangeAspect="1"/>
          </p:cNvPicPr>
          <p:nvPr/>
        </p:nvPicPr>
        <p:blipFill>
          <a:blip r:embed="rId3"/>
          <a:stretch>
            <a:fillRect/>
          </a:stretch>
        </p:blipFill>
        <p:spPr>
          <a:xfrm>
            <a:off x="838199" y="1981200"/>
            <a:ext cx="7468055" cy="4876800"/>
          </a:xfrm>
          <a:prstGeom prst="rect">
            <a:avLst/>
          </a:prstGeom>
        </p:spPr>
      </p:pic>
    </p:spTree>
    <p:extLst>
      <p:ext uri="{BB962C8B-B14F-4D97-AF65-F5344CB8AC3E}">
        <p14:creationId xmlns:p14="http://schemas.microsoft.com/office/powerpoint/2010/main" val="2407980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4241</TotalTime>
  <Words>5213</Words>
  <Application>Microsoft Office PowerPoint</Application>
  <PresentationFormat>On-screen Show (4:3)</PresentationFormat>
  <Paragraphs>635</Paragraphs>
  <Slides>98</Slides>
  <Notes>63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98</vt:i4>
      </vt:variant>
    </vt:vector>
  </HeadingPairs>
  <TitlesOfParts>
    <vt:vector size="110" baseType="lpstr">
      <vt:lpstr>Arial</vt:lpstr>
      <vt:lpstr>Consolas</vt:lpstr>
      <vt:lpstr>Courier New</vt:lpstr>
      <vt:lpstr>Georgia</vt:lpstr>
      <vt:lpstr>inherit</vt:lpstr>
      <vt:lpstr>Perpetua</vt:lpstr>
      <vt:lpstr>Tahoma</vt:lpstr>
      <vt:lpstr>Wingdings</vt:lpstr>
      <vt:lpstr>Wingdings 2</vt:lpstr>
      <vt:lpstr>Blends</vt:lpstr>
      <vt:lpstr>Clip</vt:lpstr>
      <vt:lpstr>Equation</vt:lpstr>
      <vt:lpstr>Data Science   Chapter 2: Statistical Analysis, Exploratory Data Analysis and Data Science Process</vt:lpstr>
      <vt:lpstr>Refreshing..</vt:lpstr>
      <vt:lpstr>For a Data Scientist</vt:lpstr>
      <vt:lpstr>Why study Statistics?</vt:lpstr>
      <vt:lpstr>Applications of statistical concepts in the business world</vt:lpstr>
      <vt:lpstr>Statistics</vt:lpstr>
      <vt:lpstr>Types of Statistics</vt:lpstr>
      <vt:lpstr>PowerPoint Presentation</vt:lpstr>
      <vt:lpstr>PowerPoint Presentation</vt:lpstr>
      <vt:lpstr>Population &amp; Samples</vt:lpstr>
      <vt:lpstr>Types Inferential Statistics</vt:lpstr>
      <vt:lpstr>Sampling</vt:lpstr>
      <vt:lpstr>Sampling Methods</vt:lpstr>
      <vt:lpstr>PowerPoint Presentation</vt:lpstr>
      <vt:lpstr> Descriptive Statistics</vt:lpstr>
      <vt:lpstr>Statistical Data</vt:lpstr>
      <vt:lpstr>Data Generating Process</vt:lpstr>
      <vt:lpstr>PowerPoint Presentation</vt:lpstr>
      <vt:lpstr>Qualitative Data</vt:lpstr>
      <vt:lpstr>Quantitative Data</vt:lpstr>
      <vt:lpstr>     Types of Variables </vt:lpstr>
      <vt:lpstr>Numerical Scale of Measurement </vt:lpstr>
      <vt:lpstr>Population and samples of Big Data</vt:lpstr>
      <vt:lpstr>Exploratory Data Analysis </vt:lpstr>
      <vt:lpstr>Need For Exploratory Data Analysis</vt:lpstr>
      <vt:lpstr>Applying EDA</vt:lpstr>
      <vt:lpstr>What Are The Steps in EDA</vt:lpstr>
      <vt:lpstr>Steps of EDA </vt:lpstr>
      <vt:lpstr>PowerPoint Presentation</vt:lpstr>
      <vt:lpstr>PowerPoint Presentation</vt:lpstr>
      <vt:lpstr>PowerPoint Presentation</vt:lpstr>
      <vt:lpstr>PowerPoint Presentation</vt:lpstr>
      <vt:lpstr>PowerPoint Presentation</vt:lpstr>
      <vt:lpstr>PowerPoint Presentation</vt:lpstr>
      <vt:lpstr>Data Science process</vt:lpstr>
      <vt:lpstr>The data science process: a quick outline</vt:lpstr>
      <vt:lpstr>Data Science Process</vt:lpstr>
      <vt:lpstr>Step 1 of 6. Frame the problem </vt:lpstr>
      <vt:lpstr>PowerPoint Presentation</vt:lpstr>
      <vt:lpstr>Step 2 of 6: Collect the right data</vt:lpstr>
      <vt:lpstr>Step 3 of 6: How to process your data</vt:lpstr>
      <vt:lpstr>Step 4 of 6: Explore your data</vt:lpstr>
      <vt:lpstr>Step 5 of 6: Analyze Your Data In Depth</vt:lpstr>
      <vt:lpstr>Step 6 of 6: Visualize and Communicate Your Findings</vt:lpstr>
      <vt:lpstr>PowerPoint Presentation</vt:lpstr>
      <vt:lpstr>Data Scientist Role</vt:lpstr>
      <vt:lpstr>Data Scientists</vt:lpstr>
      <vt:lpstr>What do they do?</vt:lpstr>
      <vt:lpstr>Three Recurring  Data Scientist Activities</vt:lpstr>
      <vt:lpstr>Profile of Data Scientist Five Main Sets of Skills</vt:lpstr>
      <vt:lpstr>Profile of Data Scientist Five Main Sets of Skills</vt:lpstr>
      <vt:lpstr>PowerPoint Presentation</vt:lpstr>
      <vt:lpstr>Data Analytics Lifecycle</vt:lpstr>
      <vt:lpstr>Data Analytics Lifecycle Overview</vt:lpstr>
      <vt:lpstr>Key Roles for a Successful Analytics Project</vt:lpstr>
      <vt:lpstr>Key Roles for a  Successful Analytics Project</vt:lpstr>
      <vt:lpstr>Background and Overview of Data Analytics Lifecycle</vt:lpstr>
      <vt:lpstr>Overview of  Data Analytics Lifecycle</vt:lpstr>
      <vt:lpstr>Phase 1: Discovery</vt:lpstr>
      <vt:lpstr>Phase 1: Discovery</vt:lpstr>
      <vt:lpstr>Phase 2: Data  Preparation</vt:lpstr>
      <vt:lpstr>Phase 2: Data  Preparation</vt:lpstr>
      <vt:lpstr>Preparing the Analytic Sandbox</vt:lpstr>
      <vt:lpstr>Performing ETLT (Extract, Transform, Load, Transform)</vt:lpstr>
      <vt:lpstr>Learning about the Data</vt:lpstr>
      <vt:lpstr>Learning about the Data Sample Dataset Inventory</vt:lpstr>
      <vt:lpstr>Data Conditioning</vt:lpstr>
      <vt:lpstr>Data Conditioning</vt:lpstr>
      <vt:lpstr>Survey and Visualize</vt:lpstr>
      <vt:lpstr>Survey and Visualize Guidelines and Considerations</vt:lpstr>
      <vt:lpstr>Common Tools  for Data Preparation</vt:lpstr>
      <vt:lpstr>Phase 3: Model Planning</vt:lpstr>
      <vt:lpstr>Phase 3: Model Planning</vt:lpstr>
      <vt:lpstr>Phase 3: Model Planning Model Planning in Industry Verticals</vt:lpstr>
      <vt:lpstr>Data Exploration  and Variable Selection</vt:lpstr>
      <vt:lpstr>Model Selection</vt:lpstr>
      <vt:lpstr>Common Tools for the Model Planning Phase</vt:lpstr>
      <vt:lpstr>Phase 4: Model Building</vt:lpstr>
      <vt:lpstr>Phase 4: Model Building</vt:lpstr>
      <vt:lpstr>Common Tools for  the Model Building Phase</vt:lpstr>
      <vt:lpstr>Phase 5: Communicate Results</vt:lpstr>
      <vt:lpstr>Phase 5: Communicate Results</vt:lpstr>
      <vt:lpstr>Phase 6: Operationalize</vt:lpstr>
      <vt:lpstr>Phase 6: Operationalize</vt:lpstr>
      <vt:lpstr>Phase 6: Operationalize Key outputs from successful analytics project</vt:lpstr>
      <vt:lpstr>Phase 6: Operationalize Key outputs from successful analytics project</vt:lpstr>
      <vt:lpstr>Phase 6: Operationalize Four main deliverables</vt:lpstr>
      <vt:lpstr>Case Study: Global Innovation Network and Analysis (GINA)</vt:lpstr>
      <vt:lpstr>Phase 1: Discovery</vt:lpstr>
      <vt:lpstr>Phase 1: Discovery</vt:lpstr>
      <vt:lpstr>Phase 2: Data Preparation</vt:lpstr>
      <vt:lpstr>Phase 3: Model Planning</vt:lpstr>
      <vt:lpstr>Phase 4: Model Building</vt:lpstr>
      <vt:lpstr>Phase 4: Model Building Social graph of data submitters and finalists</vt:lpstr>
      <vt:lpstr>Phase 4: Model Building Social graph of top innovation influencers</vt:lpstr>
      <vt:lpstr>Phase 5: Communicate Results</vt:lpstr>
      <vt:lpstr>Phase 6: Operationalize</vt:lpstr>
      <vt:lpstr>Phase 6: Operationalize</vt:lpstr>
    </vt:vector>
  </TitlesOfParts>
  <Company>CSIS - 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ctappert</dc:creator>
  <cp:lastModifiedBy>Shrinivas Dhotre</cp:lastModifiedBy>
  <cp:revision>341</cp:revision>
  <dcterms:created xsi:type="dcterms:W3CDTF">2006-10-17T22:27:14Z</dcterms:created>
  <dcterms:modified xsi:type="dcterms:W3CDTF">2020-10-13T06:31:12Z</dcterms:modified>
</cp:coreProperties>
</file>