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83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7591" y="8585"/>
            <a:ext cx="846881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2819412"/>
            <a:ext cx="8839200" cy="1094105"/>
          </a:xfrm>
          <a:custGeom>
            <a:avLst/>
            <a:gdLst/>
            <a:ahLst/>
            <a:cxnLst/>
            <a:rect l="l" t="t" r="r" b="b"/>
            <a:pathLst>
              <a:path w="8839200" h="1094104">
                <a:moveTo>
                  <a:pt x="0" y="1094092"/>
                </a:moveTo>
                <a:lnTo>
                  <a:pt x="8839200" y="1094092"/>
                </a:lnTo>
                <a:lnTo>
                  <a:pt x="8839200" y="0"/>
                </a:lnTo>
                <a:lnTo>
                  <a:pt x="0" y="0"/>
                </a:lnTo>
                <a:lnTo>
                  <a:pt x="0" y="10940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568705"/>
            <a:ext cx="8839200" cy="5984875"/>
          </a:xfrm>
          <a:custGeom>
            <a:avLst/>
            <a:gdLst/>
            <a:ahLst/>
            <a:cxnLst/>
            <a:rect l="l" t="t" r="r" b="b"/>
            <a:pathLst>
              <a:path w="8839200" h="5984875">
                <a:moveTo>
                  <a:pt x="0" y="5984494"/>
                </a:moveTo>
                <a:lnTo>
                  <a:pt x="8839200" y="5984494"/>
                </a:lnTo>
                <a:lnTo>
                  <a:pt x="8839200" y="0"/>
                </a:lnTo>
                <a:lnTo>
                  <a:pt x="0" y="0"/>
                </a:lnTo>
                <a:lnTo>
                  <a:pt x="0" y="5984494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3480" y="-58470"/>
            <a:ext cx="52546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4" y="2247542"/>
            <a:ext cx="8682990" cy="139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6496" y="6690461"/>
            <a:ext cx="11607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394709" y="6690461"/>
            <a:ext cx="31940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5407" y="6690461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28600"/>
            <a:ext cx="7772400" cy="3505200"/>
          </a:xfrm>
          <a:custGeom>
            <a:avLst/>
            <a:gdLst/>
            <a:ahLst/>
            <a:cxnLst/>
            <a:rect l="l" t="t" r="r" b="b"/>
            <a:pathLst>
              <a:path w="7772400" h="3505200">
                <a:moveTo>
                  <a:pt x="0" y="3505200"/>
                </a:moveTo>
                <a:lnTo>
                  <a:pt x="7772400" y="3505200"/>
                </a:lnTo>
                <a:lnTo>
                  <a:pt x="7772400" y="0"/>
                </a:lnTo>
                <a:lnTo>
                  <a:pt x="0" y="0"/>
                </a:lnTo>
                <a:lnTo>
                  <a:pt x="0" y="3505200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8200" y="1066800"/>
            <a:ext cx="7360920" cy="1682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901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Embedded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Computing</a:t>
            </a: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Systems</a:t>
            </a:r>
            <a:endParaRPr sz="1800" b="1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Unit </a:t>
            </a:r>
            <a:r>
              <a:rPr sz="1800" b="1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1800" b="1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1800" b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-Instruction Set</a:t>
            </a:r>
            <a:endParaRPr sz="1800" b="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b="1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18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Text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Books:</a:t>
            </a:r>
            <a:endParaRPr sz="1800" b="1">
              <a:latin typeface="Times New Roman"/>
              <a:cs typeface="Times New Roman"/>
            </a:endParaRPr>
          </a:p>
          <a:p>
            <a:pPr marL="234950" marR="5080" indent="-234950">
              <a:lnSpc>
                <a:spcPct val="100000"/>
              </a:lnSpc>
              <a:buAutoNum type="arabicPeriod"/>
              <a:tabLst>
                <a:tab pos="234950" algn="l"/>
              </a:tabLst>
            </a:pPr>
            <a:r>
              <a:rPr sz="18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Wayne </a:t>
            </a:r>
            <a:r>
              <a:rPr sz="18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Wolf: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Computers as Components, Principles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of Embedded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Computing 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Systems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Design,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2nd Edition,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Elsevier,</a:t>
            </a:r>
            <a:r>
              <a:rPr sz="18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00FF"/>
                </a:solidFill>
                <a:latin typeface="Times New Roman"/>
                <a:cs typeface="Times New Roman"/>
              </a:rPr>
              <a:t>2008</a:t>
            </a:r>
            <a:r>
              <a:rPr sz="1800" b="1" smtClean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1800" b="1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0889" y="0"/>
            <a:ext cx="40627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0" dirty="0"/>
              <a:t>Assembly</a:t>
            </a:r>
            <a:r>
              <a:rPr spc="-270" dirty="0"/>
              <a:t> </a:t>
            </a:r>
            <a:r>
              <a:rPr spc="-300" dirty="0"/>
              <a:t>Language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568705"/>
            <a:ext cx="8839200" cy="5984875"/>
          </a:xfrm>
          <a:custGeom>
            <a:avLst/>
            <a:gdLst/>
            <a:ahLst/>
            <a:cxnLst/>
            <a:rect l="l" t="t" r="r" b="b"/>
            <a:pathLst>
              <a:path w="8839200" h="5984875">
                <a:moveTo>
                  <a:pt x="0" y="5984494"/>
                </a:moveTo>
                <a:lnTo>
                  <a:pt x="8839200" y="5984494"/>
                </a:lnTo>
                <a:lnTo>
                  <a:pt x="8839200" y="0"/>
                </a:lnTo>
                <a:lnTo>
                  <a:pt x="0" y="0"/>
                </a:lnTo>
                <a:lnTo>
                  <a:pt x="0" y="5984494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524386"/>
            <a:ext cx="8683625" cy="39160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10" dirty="0">
                <a:solidFill>
                  <a:srgbClr val="0000FF"/>
                </a:solidFill>
                <a:latin typeface="Arial"/>
                <a:cs typeface="Arial"/>
              </a:rPr>
              <a:t>Figure </a:t>
            </a: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below </a:t>
            </a:r>
            <a:r>
              <a:rPr sz="2000" spc="-125" dirty="0">
                <a:solidFill>
                  <a:srgbClr val="0000FF"/>
                </a:solidFill>
                <a:latin typeface="Arial"/>
                <a:cs typeface="Arial"/>
              </a:rPr>
              <a:t>shows </a:t>
            </a:r>
            <a:r>
              <a:rPr sz="2000" spc="-15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fragment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000" spc="-165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2000" spc="-120" dirty="0">
                <a:solidFill>
                  <a:srgbClr val="0000FF"/>
                </a:solidFill>
                <a:latin typeface="Arial"/>
                <a:cs typeface="Arial"/>
              </a:rPr>
              <a:t>assembly </a:t>
            </a:r>
            <a:r>
              <a:rPr sz="2000" spc="-105" dirty="0">
                <a:solidFill>
                  <a:srgbClr val="0000FF"/>
                </a:solidFill>
                <a:latin typeface="Arial"/>
                <a:cs typeface="Arial"/>
              </a:rPr>
              <a:t>code </a:t>
            </a:r>
            <a:r>
              <a:rPr sz="2000" spc="-100" dirty="0">
                <a:solidFill>
                  <a:srgbClr val="0000FF"/>
                </a:solidFill>
                <a:latin typeface="Arial"/>
                <a:cs typeface="Arial"/>
              </a:rPr>
              <a:t>having </a:t>
            </a:r>
            <a:r>
              <a:rPr sz="2000" spc="-120" dirty="0">
                <a:solidFill>
                  <a:srgbClr val="0000FF"/>
                </a:solidFill>
                <a:latin typeface="Arial"/>
                <a:cs typeface="Arial"/>
              </a:rPr>
              <a:t>basic</a:t>
            </a:r>
            <a:r>
              <a:rPr sz="20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features:</a:t>
            </a:r>
            <a:endParaRPr sz="2000">
              <a:latin typeface="Arial"/>
              <a:cs typeface="Arial"/>
            </a:endParaRPr>
          </a:p>
          <a:p>
            <a:pPr marL="1155700" indent="-228600">
              <a:lnSpc>
                <a:spcPct val="100000"/>
              </a:lnSpc>
              <a:spcBef>
                <a:spcPts val="575"/>
              </a:spcBef>
              <a:buChar char="■"/>
              <a:tabLst>
                <a:tab pos="1179195" algn="l"/>
              </a:tabLst>
            </a:pPr>
            <a:r>
              <a:rPr sz="2400" spc="-170" dirty="0">
                <a:solidFill>
                  <a:srgbClr val="0000FF"/>
                </a:solidFill>
                <a:latin typeface="Arial"/>
                <a:cs typeface="Arial"/>
              </a:rPr>
              <a:t>One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instruction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appears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per</a:t>
            </a:r>
            <a:r>
              <a:rPr sz="2400" spc="-20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line.</a:t>
            </a:r>
            <a:endParaRPr sz="2400">
              <a:latin typeface="Arial"/>
              <a:cs typeface="Arial"/>
            </a:endParaRPr>
          </a:p>
          <a:p>
            <a:pPr marL="1155700" marR="5715" indent="-228600">
              <a:lnSpc>
                <a:spcPts val="2860"/>
              </a:lnSpc>
              <a:spcBef>
                <a:spcPts val="685"/>
              </a:spcBef>
              <a:buChar char="■"/>
              <a:tabLst>
                <a:tab pos="1206500" algn="l"/>
              </a:tabLst>
            </a:pP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Labels,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which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give 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names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locations,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start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the  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first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column.</a:t>
            </a:r>
            <a:endParaRPr sz="2400">
              <a:latin typeface="Arial"/>
              <a:cs typeface="Arial"/>
            </a:endParaRPr>
          </a:p>
          <a:p>
            <a:pPr marL="1155700" marR="8890" indent="-228600">
              <a:lnSpc>
                <a:spcPts val="2860"/>
              </a:lnSpc>
              <a:spcBef>
                <a:spcPts val="620"/>
              </a:spcBef>
              <a:buChar char="■"/>
              <a:tabLst>
                <a:tab pos="1245235" algn="l"/>
                <a:tab pos="1245870" algn="l"/>
                <a:tab pos="2839720" algn="l"/>
                <a:tab pos="3596004" algn="l"/>
                <a:tab pos="4298315" algn="l"/>
                <a:tab pos="4662805" algn="l"/>
                <a:tab pos="5211445" algn="l"/>
                <a:tab pos="6223635" algn="l"/>
                <a:tab pos="7278370" algn="l"/>
                <a:tab pos="7679055" algn="l"/>
                <a:tab pos="8409305" algn="l"/>
              </a:tabLst>
            </a:pP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spc="-18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truc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ti</a:t>
            </a:r>
            <a:r>
              <a:rPr sz="2400" spc="2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18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mu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1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9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1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2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85" dirty="0">
                <a:solidFill>
                  <a:srgbClr val="0000FF"/>
                </a:solidFill>
                <a:latin typeface="Arial"/>
                <a:cs typeface="Arial"/>
              </a:rPr>
              <a:t>rt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04" dirty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olum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9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er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to 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distinguish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them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2400" spc="-3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labels.</a:t>
            </a:r>
            <a:endParaRPr sz="2400">
              <a:latin typeface="Arial"/>
              <a:cs typeface="Arial"/>
            </a:endParaRPr>
          </a:p>
          <a:p>
            <a:pPr marL="1155700" marR="5715" indent="-228600">
              <a:lnSpc>
                <a:spcPts val="2860"/>
              </a:lnSpc>
              <a:spcBef>
                <a:spcPts val="615"/>
              </a:spcBef>
              <a:buChar char="■"/>
              <a:tabLst>
                <a:tab pos="1191260" algn="l"/>
              </a:tabLst>
            </a:pP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Comments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run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some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designated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comment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character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(; 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ARM)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end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line.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000" spc="-120" dirty="0">
                <a:solidFill>
                  <a:srgbClr val="0000FF"/>
                </a:solidFill>
                <a:latin typeface="Arial"/>
                <a:cs typeface="Arial"/>
              </a:rPr>
              <a:t>Assembly  </a:t>
            </a:r>
            <a:r>
              <a:rPr sz="2000" spc="-114" dirty="0">
                <a:solidFill>
                  <a:srgbClr val="0000FF"/>
                </a:solidFill>
                <a:latin typeface="Arial"/>
                <a:cs typeface="Arial"/>
              </a:rPr>
              <a:t>language  </a:t>
            </a: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follows  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000" spc="-50" dirty="0">
                <a:solidFill>
                  <a:srgbClr val="0000FF"/>
                </a:solidFill>
                <a:latin typeface="Arial"/>
                <a:cs typeface="Arial"/>
              </a:rPr>
              <a:t>relatively</a:t>
            </a:r>
            <a:r>
              <a:rPr sz="2000" spc="4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structured </a:t>
            </a:r>
            <a:r>
              <a:rPr sz="2000" spc="-25" dirty="0">
                <a:solidFill>
                  <a:srgbClr val="0000FF"/>
                </a:solidFill>
                <a:latin typeface="Arial"/>
                <a:cs typeface="Arial"/>
              </a:rPr>
              <a:t>form </a:t>
            </a:r>
            <a:r>
              <a:rPr sz="2000" spc="1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000" spc="-125" dirty="0">
                <a:solidFill>
                  <a:srgbClr val="0000FF"/>
                </a:solidFill>
                <a:latin typeface="Arial"/>
                <a:cs typeface="Arial"/>
              </a:rPr>
              <a:t>make  </a:t>
            </a:r>
            <a:r>
              <a:rPr sz="2000" spc="60" dirty="0">
                <a:solidFill>
                  <a:srgbClr val="0000FF"/>
                </a:solidFill>
                <a:latin typeface="Arial"/>
                <a:cs typeface="Arial"/>
              </a:rPr>
              <a:t>it </a:t>
            </a:r>
            <a:r>
              <a:rPr sz="2000" spc="-160" dirty="0">
                <a:solidFill>
                  <a:srgbClr val="0000FF"/>
                </a:solidFill>
                <a:latin typeface="Arial"/>
                <a:cs typeface="Arial"/>
              </a:rPr>
              <a:t>easy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-105" dirty="0">
                <a:solidFill>
                  <a:srgbClr val="0000FF"/>
                </a:solidFill>
                <a:latin typeface="Arial"/>
                <a:cs typeface="Arial"/>
              </a:rPr>
              <a:t>assembler  </a:t>
            </a:r>
            <a:r>
              <a:rPr sz="2000" spc="1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000" spc="-114" dirty="0">
                <a:solidFill>
                  <a:srgbClr val="0000FF"/>
                </a:solidFill>
                <a:latin typeface="Arial"/>
                <a:cs typeface="Arial"/>
              </a:rPr>
              <a:t>parse 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000" spc="-75" dirty="0">
                <a:solidFill>
                  <a:srgbClr val="0000FF"/>
                </a:solidFill>
                <a:latin typeface="Arial"/>
                <a:cs typeface="Arial"/>
              </a:rPr>
              <a:t>program 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and  </a:t>
            </a:r>
            <a:r>
              <a:rPr sz="2000" spc="1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000" spc="-85" dirty="0">
                <a:solidFill>
                  <a:srgbClr val="0000FF"/>
                </a:solidFill>
                <a:latin typeface="Arial"/>
                <a:cs typeface="Arial"/>
              </a:rPr>
              <a:t>consider </a:t>
            </a:r>
            <a:r>
              <a:rPr sz="2000" spc="-65" dirty="0">
                <a:solidFill>
                  <a:srgbClr val="0000FF"/>
                </a:solidFill>
                <a:latin typeface="Arial"/>
                <a:cs typeface="Arial"/>
              </a:rPr>
              <a:t>most </a:t>
            </a:r>
            <a:r>
              <a:rPr sz="2000" spc="-120" dirty="0">
                <a:solidFill>
                  <a:srgbClr val="0000FF"/>
                </a:solidFill>
                <a:latin typeface="Arial"/>
                <a:cs typeface="Arial"/>
              </a:rPr>
              <a:t>aspects 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000" spc="3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0000FF"/>
                </a:solid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0" y="4414265"/>
            <a:ext cx="1203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line </a:t>
            </a:r>
            <a:r>
              <a:rPr sz="2000" spc="-85" dirty="0">
                <a:solidFill>
                  <a:srgbClr val="0000FF"/>
                </a:solidFill>
                <a:latin typeface="Arial"/>
                <a:cs typeface="Arial"/>
              </a:rPr>
              <a:t>by</a:t>
            </a:r>
            <a:r>
              <a:rPr sz="2000" spc="-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line.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57787" y="4848016"/>
            <a:ext cx="4386341" cy="1173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34915" y="6126581"/>
            <a:ext cx="3735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example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spc="-150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Assembly</a:t>
            </a:r>
            <a:r>
              <a:rPr sz="18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0000FF"/>
                </a:solidFill>
                <a:latin typeface="Arial"/>
                <a:cs typeface="Arial"/>
              </a:rPr>
              <a:t>Language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10</a:t>
            </a:fld>
            <a:endParaRPr spc="-60" dirty="0"/>
          </a:p>
        </p:txBody>
      </p:sp>
      <p:sp>
        <p:nvSpPr>
          <p:cNvPr id="9" name="object 9"/>
          <p:cNvSpPr txBox="1"/>
          <p:nvPr/>
        </p:nvSpPr>
        <p:spPr>
          <a:xfrm>
            <a:off x="4041775" y="4438269"/>
            <a:ext cx="20250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5060" algn="l"/>
              </a:tabLst>
            </a:pPr>
            <a:r>
              <a:rPr sz="1800" b="1" spc="-100" dirty="0">
                <a:solidFill>
                  <a:srgbClr val="FF0000"/>
                </a:solidFill>
                <a:latin typeface="Trebuchet MS"/>
                <a:cs typeface="Trebuchet MS"/>
              </a:rPr>
              <a:t>Column</a:t>
            </a:r>
            <a:r>
              <a:rPr sz="1800" b="1" spc="-1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145" dirty="0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sz="1800" b="1" spc="-100" dirty="0">
                <a:solidFill>
                  <a:srgbClr val="FF0000"/>
                </a:solidFill>
                <a:latin typeface="Trebuchet MS"/>
                <a:cs typeface="Trebuchet MS"/>
              </a:rPr>
              <a:t>Column</a:t>
            </a:r>
            <a:r>
              <a:rPr sz="1800" b="1" spc="-2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145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31621"/>
            <a:ext cx="8681720" cy="27146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Figure 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below </a:t>
            </a: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shows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format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1800" spc="-150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data 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processing 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instruction </a:t>
            </a:r>
            <a:r>
              <a:rPr sz="1800" spc="-114" dirty="0">
                <a:solidFill>
                  <a:srgbClr val="0000FF"/>
                </a:solidFill>
                <a:latin typeface="Arial"/>
                <a:cs typeface="Arial"/>
              </a:rPr>
              <a:t>such </a:t>
            </a:r>
            <a:r>
              <a:rPr sz="1800" spc="-170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18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60" dirty="0">
                <a:solidFill>
                  <a:srgbClr val="0000FF"/>
                </a:solidFill>
                <a:latin typeface="Arial"/>
                <a:cs typeface="Arial"/>
              </a:rPr>
              <a:t>ADD.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  <a:tabLst>
                <a:tab pos="2755900" algn="l"/>
              </a:tabLst>
            </a:pP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8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instruction	</a:t>
            </a:r>
            <a:r>
              <a:rPr sz="1800" spc="-210" dirty="0">
                <a:solidFill>
                  <a:srgbClr val="0000FF"/>
                </a:solidFill>
                <a:latin typeface="Arial"/>
                <a:cs typeface="Arial"/>
              </a:rPr>
              <a:t>ADDGT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r0,r3,#5</a:t>
            </a:r>
            <a:endParaRPr sz="1800">
              <a:latin typeface="Arial"/>
              <a:cs typeface="Arial"/>
            </a:endParaRPr>
          </a:p>
          <a:p>
            <a:pPr marL="355600" marR="5080" algn="just">
              <a:lnSpc>
                <a:spcPct val="100000"/>
              </a:lnSpc>
              <a:spcBef>
                <a:spcPts val="434"/>
              </a:spcBef>
            </a:pP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b="1" spc="-105" dirty="0">
                <a:solidFill>
                  <a:srgbClr val="0000FF"/>
                </a:solidFill>
                <a:latin typeface="Trebuchet MS"/>
                <a:cs typeface="Trebuchet MS"/>
              </a:rPr>
              <a:t>cond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field 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would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according </a:t>
            </a:r>
            <a:r>
              <a:rPr sz="1800" spc="1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250" dirty="0">
                <a:solidFill>
                  <a:srgbClr val="0000FF"/>
                </a:solidFill>
                <a:latin typeface="Arial"/>
                <a:cs typeface="Arial"/>
              </a:rPr>
              <a:t>GT 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condition 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(1100), </a:t>
            </a:r>
            <a:r>
              <a:rPr sz="1800" i="1" spc="-114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sz="1800" b="1" spc="-100" dirty="0">
                <a:solidFill>
                  <a:srgbClr val="0000FF"/>
                </a:solidFill>
                <a:latin typeface="Trebuchet MS"/>
                <a:cs typeface="Trebuchet MS"/>
              </a:rPr>
              <a:t>opcode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field 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would 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1800" spc="1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0000FF"/>
                </a:solidFill>
                <a:latin typeface="Arial"/>
                <a:cs typeface="Arial"/>
              </a:rPr>
              <a:t>binary 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code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185" dirty="0">
                <a:solidFill>
                  <a:srgbClr val="0000FF"/>
                </a:solidFill>
                <a:latin typeface="Arial"/>
                <a:cs typeface="Arial"/>
              </a:rPr>
              <a:t>ADD 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instruction 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(0100),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first </a:t>
            </a:r>
            <a:r>
              <a:rPr sz="1800" i="1" spc="-80" dirty="0">
                <a:solidFill>
                  <a:srgbClr val="0000FF"/>
                </a:solidFill>
                <a:latin typeface="Trebuchet MS"/>
                <a:cs typeface="Trebuchet MS"/>
              </a:rPr>
              <a:t>operand 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register </a:t>
            </a:r>
            <a:r>
              <a:rPr sz="1800" i="1" spc="-75" dirty="0">
                <a:solidFill>
                  <a:srgbClr val="0000FF"/>
                </a:solidFill>
                <a:latin typeface="Trebuchet MS"/>
                <a:cs typeface="Trebuchet MS"/>
              </a:rPr>
              <a:t>Rn  </a:t>
            </a:r>
            <a:r>
              <a:rPr sz="1800" i="1" spc="-85" dirty="0">
                <a:solidFill>
                  <a:srgbClr val="0000FF"/>
                </a:solidFill>
                <a:latin typeface="Trebuchet MS"/>
                <a:cs typeface="Trebuchet MS"/>
              </a:rPr>
              <a:t>would </a:t>
            </a:r>
            <a:r>
              <a:rPr sz="1800" i="1" spc="-95" dirty="0">
                <a:solidFill>
                  <a:srgbClr val="0000FF"/>
                </a:solidFill>
                <a:latin typeface="Trebuchet MS"/>
                <a:cs typeface="Trebuchet MS"/>
              </a:rPr>
              <a:t>be </a:t>
            </a:r>
            <a:r>
              <a:rPr sz="1800" i="1" spc="-105" dirty="0">
                <a:solidFill>
                  <a:srgbClr val="0000FF"/>
                </a:solidFill>
                <a:latin typeface="Trebuchet MS"/>
                <a:cs typeface="Trebuchet MS"/>
              </a:rPr>
              <a:t>set </a:t>
            </a:r>
            <a:r>
              <a:rPr sz="1800" i="1" spc="-114" dirty="0">
                <a:solidFill>
                  <a:srgbClr val="0000FF"/>
                </a:solidFill>
                <a:latin typeface="Trebuchet MS"/>
                <a:cs typeface="Trebuchet MS"/>
              </a:rPr>
              <a:t>to </a:t>
            </a:r>
            <a:r>
              <a:rPr sz="1800" i="1" spc="-35" dirty="0">
                <a:solidFill>
                  <a:srgbClr val="0000FF"/>
                </a:solidFill>
                <a:latin typeface="Trebuchet MS"/>
                <a:cs typeface="Trebuchet MS"/>
              </a:rPr>
              <a:t>3 </a:t>
            </a:r>
            <a:r>
              <a:rPr sz="1800" i="1" spc="-114" dirty="0">
                <a:solidFill>
                  <a:srgbClr val="0000FF"/>
                </a:solidFill>
                <a:latin typeface="Trebuchet MS"/>
                <a:cs typeface="Trebuchet MS"/>
              </a:rPr>
              <a:t>to </a:t>
            </a:r>
            <a:r>
              <a:rPr sz="1800" i="1" spc="-105" dirty="0">
                <a:solidFill>
                  <a:srgbClr val="0000FF"/>
                </a:solidFill>
                <a:latin typeface="Trebuchet MS"/>
                <a:cs typeface="Trebuchet MS"/>
              </a:rPr>
              <a:t>represent </a:t>
            </a:r>
            <a:r>
              <a:rPr sz="1800" i="1" spc="-130" dirty="0">
                <a:solidFill>
                  <a:srgbClr val="0000FF"/>
                </a:solidFill>
                <a:latin typeface="Trebuchet MS"/>
                <a:cs typeface="Trebuchet MS"/>
              </a:rPr>
              <a:t>r3, </a:t>
            </a:r>
            <a:r>
              <a:rPr sz="1800" i="1" spc="-114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sz="1800" i="1" spc="-95" dirty="0">
                <a:solidFill>
                  <a:srgbClr val="0000FF"/>
                </a:solidFill>
                <a:latin typeface="Trebuchet MS"/>
                <a:cs typeface="Trebuchet MS"/>
              </a:rPr>
              <a:t>destination </a:t>
            </a:r>
            <a:r>
              <a:rPr sz="1800" i="1" spc="-110" dirty="0">
                <a:solidFill>
                  <a:srgbClr val="0000FF"/>
                </a:solidFill>
                <a:latin typeface="Trebuchet MS"/>
                <a:cs typeface="Trebuchet MS"/>
              </a:rPr>
              <a:t>register </a:t>
            </a:r>
            <a:r>
              <a:rPr sz="1800" i="1" spc="-80" dirty="0">
                <a:solidFill>
                  <a:srgbClr val="0000FF"/>
                </a:solidFill>
                <a:latin typeface="Trebuchet MS"/>
                <a:cs typeface="Trebuchet MS"/>
              </a:rPr>
              <a:t>Rd </a:t>
            </a:r>
            <a:r>
              <a:rPr sz="1800" i="1" spc="-85" dirty="0">
                <a:solidFill>
                  <a:srgbClr val="0000FF"/>
                </a:solidFill>
                <a:latin typeface="Trebuchet MS"/>
                <a:cs typeface="Trebuchet MS"/>
              </a:rPr>
              <a:t>would </a:t>
            </a:r>
            <a:r>
              <a:rPr sz="1800" i="1" spc="-95" dirty="0">
                <a:solidFill>
                  <a:srgbClr val="0000FF"/>
                </a:solidFill>
                <a:latin typeface="Trebuchet MS"/>
                <a:cs typeface="Trebuchet MS"/>
              </a:rPr>
              <a:t>be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1800" spc="1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0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r0,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and 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80" dirty="0">
                <a:solidFill>
                  <a:srgbClr val="0000FF"/>
                </a:solidFill>
                <a:latin typeface="Trebuchet MS"/>
                <a:cs typeface="Trebuchet MS"/>
              </a:rPr>
              <a:t>operand</a:t>
            </a:r>
            <a:r>
              <a:rPr sz="1800" i="1" spc="-1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35" dirty="0">
                <a:solidFill>
                  <a:srgbClr val="0000FF"/>
                </a:solidFill>
                <a:latin typeface="Trebuchet MS"/>
                <a:cs typeface="Trebuchet MS"/>
              </a:rPr>
              <a:t>2</a:t>
            </a:r>
            <a:r>
              <a:rPr sz="1800" i="1" spc="-1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140" dirty="0">
                <a:solidFill>
                  <a:srgbClr val="0000FF"/>
                </a:solidFill>
                <a:latin typeface="Trebuchet MS"/>
                <a:cs typeface="Trebuchet MS"/>
              </a:rPr>
              <a:t>field</a:t>
            </a:r>
            <a:r>
              <a:rPr sz="1800" i="1" spc="-1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85" dirty="0">
                <a:solidFill>
                  <a:srgbClr val="0000FF"/>
                </a:solidFill>
                <a:latin typeface="Trebuchet MS"/>
                <a:cs typeface="Trebuchet MS"/>
              </a:rPr>
              <a:t>would</a:t>
            </a:r>
            <a:r>
              <a:rPr sz="1800" i="1" spc="-1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95" dirty="0">
                <a:solidFill>
                  <a:srgbClr val="0000FF"/>
                </a:solidFill>
                <a:latin typeface="Trebuchet MS"/>
                <a:cs typeface="Trebuchet MS"/>
              </a:rPr>
              <a:t>be</a:t>
            </a:r>
            <a:r>
              <a:rPr sz="1800" i="1" spc="-1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105" dirty="0">
                <a:solidFill>
                  <a:srgbClr val="0000FF"/>
                </a:solidFill>
                <a:latin typeface="Trebuchet MS"/>
                <a:cs typeface="Trebuchet MS"/>
              </a:rPr>
              <a:t>set</a:t>
            </a:r>
            <a:r>
              <a:rPr sz="1800" i="1" spc="-1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114" dirty="0">
                <a:solidFill>
                  <a:srgbClr val="0000FF"/>
                </a:solidFill>
                <a:latin typeface="Trebuchet MS"/>
                <a:cs typeface="Trebuchet MS"/>
              </a:rPr>
              <a:t>to</a:t>
            </a:r>
            <a:r>
              <a:rPr sz="1800" i="1" spc="-1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114" dirty="0">
                <a:solidFill>
                  <a:srgbClr val="0000FF"/>
                </a:solidFill>
                <a:latin typeface="Trebuchet MS"/>
                <a:cs typeface="Trebuchet MS"/>
              </a:rPr>
              <a:t>the</a:t>
            </a:r>
            <a:r>
              <a:rPr sz="1800" i="1" spc="-13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105" dirty="0">
                <a:solidFill>
                  <a:srgbClr val="0000FF"/>
                </a:solidFill>
                <a:latin typeface="Trebuchet MS"/>
                <a:cs typeface="Trebuchet MS"/>
              </a:rPr>
              <a:t>immediate</a:t>
            </a:r>
            <a:r>
              <a:rPr sz="1800" i="1" spc="-1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95" dirty="0">
                <a:solidFill>
                  <a:srgbClr val="0000FF"/>
                </a:solidFill>
                <a:latin typeface="Trebuchet MS"/>
                <a:cs typeface="Trebuchet MS"/>
              </a:rPr>
              <a:t>value</a:t>
            </a:r>
            <a:r>
              <a:rPr sz="1800" i="1" spc="-13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110" dirty="0">
                <a:solidFill>
                  <a:srgbClr val="0000FF"/>
                </a:solidFill>
                <a:latin typeface="Trebuchet MS"/>
                <a:cs typeface="Trebuchet MS"/>
              </a:rPr>
              <a:t>of</a:t>
            </a:r>
            <a:r>
              <a:rPr sz="1800" i="1" spc="-1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125" dirty="0">
                <a:solidFill>
                  <a:srgbClr val="0000FF"/>
                </a:solidFill>
                <a:latin typeface="Trebuchet MS"/>
                <a:cs typeface="Trebuchet MS"/>
              </a:rPr>
              <a:t>5.</a:t>
            </a:r>
            <a:endParaRPr sz="1800">
              <a:latin typeface="Trebuchet MS"/>
              <a:cs typeface="Trebuchet MS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430"/>
              </a:spcBef>
            </a:pP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Assemblers 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must 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also </a:t>
            </a:r>
            <a:r>
              <a:rPr sz="1800" spc="-55" dirty="0">
                <a:solidFill>
                  <a:srgbClr val="0000FF"/>
                </a:solidFill>
                <a:latin typeface="Arial"/>
                <a:cs typeface="Arial"/>
              </a:rPr>
              <a:t>provide </a:t>
            </a: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some </a:t>
            </a:r>
            <a:r>
              <a:rPr sz="1800" b="1" spc="-90" dirty="0">
                <a:solidFill>
                  <a:srgbClr val="0000FF"/>
                </a:solidFill>
                <a:latin typeface="Trebuchet MS"/>
                <a:cs typeface="Trebuchet MS"/>
              </a:rPr>
              <a:t>pseudo-ops </a:t>
            </a:r>
            <a:r>
              <a:rPr sz="1800" spc="1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800" spc="-55" dirty="0">
                <a:solidFill>
                  <a:srgbClr val="0000FF"/>
                </a:solidFill>
                <a:latin typeface="Arial"/>
                <a:cs typeface="Arial"/>
              </a:rPr>
              <a:t>help 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programmers 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create 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complete  </a:t>
            </a: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assembly </a:t>
            </a:r>
            <a:r>
              <a:rPr sz="1800" spc="-105" dirty="0">
                <a:solidFill>
                  <a:srgbClr val="0000FF"/>
                </a:solidFill>
                <a:latin typeface="Arial"/>
                <a:cs typeface="Arial"/>
              </a:rPr>
              <a:t>language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programs. </a:t>
            </a: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example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spc="-14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pseudo-op 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one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allows data 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values  </a:t>
            </a:r>
            <a:r>
              <a:rPr sz="1800" spc="1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loaded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into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memory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locations.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0000FF"/>
                </a:solidFill>
                <a:latin typeface="Arial"/>
                <a:cs typeface="Arial"/>
              </a:rPr>
              <a:t>These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allow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constants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e.g.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set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into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memory.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4147" y="3321970"/>
            <a:ext cx="4926170" cy="306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2105" y="0"/>
            <a:ext cx="5939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0" dirty="0"/>
              <a:t>Assembly </a:t>
            </a:r>
            <a:r>
              <a:rPr spc="-300" dirty="0"/>
              <a:t>Language</a:t>
            </a:r>
            <a:r>
              <a:rPr spc="-225" dirty="0"/>
              <a:t> </a:t>
            </a:r>
            <a:r>
              <a:rPr spc="-245" dirty="0"/>
              <a:t>cont’d….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11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457200" y="3902455"/>
            <a:ext cx="914400" cy="381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75"/>
              </a:spcBef>
            </a:pP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r0 </a:t>
            </a:r>
            <a:r>
              <a:rPr sz="2000" spc="-17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spc="-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1200" y="3886200"/>
            <a:ext cx="762000" cy="381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r3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3085" y="4362069"/>
            <a:ext cx="11144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9535" algn="just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Format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of  </a:t>
            </a:r>
            <a:r>
              <a:rPr sz="1800" spc="-150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data  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processing  </a:t>
            </a: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800" spc="-140" dirty="0">
                <a:solidFill>
                  <a:srgbClr val="0000FF"/>
                </a:solidFill>
                <a:latin typeface="Arial"/>
                <a:cs typeface="Arial"/>
              </a:rPr>
              <a:t>ns</a:t>
            </a:r>
            <a:r>
              <a:rPr sz="1800" spc="5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800" spc="6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uc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2105" y="0"/>
            <a:ext cx="5939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0" dirty="0"/>
              <a:t>Assembly </a:t>
            </a:r>
            <a:r>
              <a:rPr spc="-300" dirty="0"/>
              <a:t>Language</a:t>
            </a:r>
            <a:r>
              <a:rPr spc="-225" dirty="0"/>
              <a:t> </a:t>
            </a:r>
            <a:r>
              <a:rPr spc="-245" dirty="0"/>
              <a:t>cont’d….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12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231140" y="578866"/>
            <a:ext cx="8681720" cy="27565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6985" indent="-342900" algn="just">
              <a:lnSpc>
                <a:spcPct val="100800"/>
              </a:lnSpc>
              <a:spcBef>
                <a:spcPts val="70"/>
              </a:spcBef>
            </a:pPr>
            <a:r>
              <a:rPr sz="2800" spc="-170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800" spc="-145" dirty="0">
                <a:solidFill>
                  <a:srgbClr val="0000FF"/>
                </a:solidFill>
                <a:latin typeface="Arial"/>
                <a:cs typeface="Arial"/>
              </a:rPr>
              <a:t>example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800" spc="-22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800" spc="-90" dirty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sz="2800" spc="-75" dirty="0">
                <a:solidFill>
                  <a:srgbClr val="0000FF"/>
                </a:solidFill>
                <a:latin typeface="Arial"/>
                <a:cs typeface="Arial"/>
              </a:rPr>
              <a:t>allocation </a:t>
            </a:r>
            <a:r>
              <a:rPr sz="2800" spc="-120" dirty="0">
                <a:solidFill>
                  <a:srgbClr val="0000FF"/>
                </a:solidFill>
                <a:latin typeface="Arial"/>
                <a:cs typeface="Arial"/>
              </a:rPr>
              <a:t>pseudo-op 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800" spc="-235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2800" spc="-155" dirty="0">
                <a:solidFill>
                  <a:srgbClr val="0000FF"/>
                </a:solidFill>
                <a:latin typeface="Arial"/>
                <a:cs typeface="Arial"/>
              </a:rPr>
              <a:t>is  </a:t>
            </a:r>
            <a:r>
              <a:rPr sz="2800" spc="-125" dirty="0">
                <a:solidFill>
                  <a:srgbClr val="0000FF"/>
                </a:solidFill>
                <a:latin typeface="Arial"/>
                <a:cs typeface="Arial"/>
              </a:rPr>
              <a:t>shown </a:t>
            </a:r>
            <a:r>
              <a:rPr sz="2800" spc="-4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800" spc="-145" dirty="0">
                <a:solidFill>
                  <a:srgbClr val="0000FF"/>
                </a:solidFill>
                <a:latin typeface="Arial"/>
                <a:cs typeface="Arial"/>
              </a:rPr>
              <a:t>code </a:t>
            </a:r>
            <a:r>
              <a:rPr sz="2800" spc="-5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2800" spc="-5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="1" spc="-165" baseline="8101" dirty="0">
                <a:solidFill>
                  <a:srgbClr val="0000FF"/>
                </a:solidFill>
                <a:latin typeface="Trebuchet MS"/>
                <a:cs typeface="Trebuchet MS"/>
              </a:rPr>
              <a:t>BIGBLOCK% </a:t>
            </a:r>
            <a:r>
              <a:rPr sz="3600" b="1" spc="-292" baseline="8101" dirty="0">
                <a:solidFill>
                  <a:srgbClr val="0000FF"/>
                </a:solidFill>
                <a:latin typeface="Trebuchet MS"/>
                <a:cs typeface="Trebuchet MS"/>
              </a:rPr>
              <a:t>10</a:t>
            </a:r>
            <a:endParaRPr sz="3600" baseline="8101">
              <a:latin typeface="Trebuchet MS"/>
              <a:cs typeface="Trebuchet MS"/>
            </a:endParaRPr>
          </a:p>
          <a:p>
            <a:pPr marL="2505710">
              <a:lnSpc>
                <a:spcPct val="100000"/>
              </a:lnSpc>
              <a:spcBef>
                <a:spcPts val="330"/>
              </a:spcBef>
            </a:pPr>
            <a:r>
              <a:rPr sz="1800" spc="-114" dirty="0">
                <a:solidFill>
                  <a:srgbClr val="FF0000"/>
                </a:solidFill>
                <a:latin typeface="Arial"/>
                <a:cs typeface="Arial"/>
              </a:rPr>
              <a:t>Pseudo-ops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Allocating</a:t>
            </a:r>
            <a:r>
              <a:rPr sz="180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</a:pPr>
            <a:r>
              <a:rPr sz="2800" spc="-204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229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2800" spc="-49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2800" spc="-2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0000FF"/>
                </a:solidFill>
                <a:latin typeface="Arial"/>
                <a:cs typeface="Arial"/>
              </a:rPr>
              <a:t>pseudo-op </a:t>
            </a:r>
            <a:r>
              <a:rPr sz="2800" spc="-125" dirty="0">
                <a:solidFill>
                  <a:srgbClr val="0000FF"/>
                </a:solidFill>
                <a:latin typeface="Arial"/>
                <a:cs typeface="Arial"/>
              </a:rPr>
              <a:t>allocates </a:t>
            </a:r>
            <a:r>
              <a:rPr sz="2800" spc="-22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800" spc="-105" dirty="0">
                <a:solidFill>
                  <a:srgbClr val="0000FF"/>
                </a:solidFill>
                <a:latin typeface="Arial"/>
                <a:cs typeface="Arial"/>
              </a:rPr>
              <a:t>block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800" spc="-90" dirty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800" spc="-210" dirty="0">
                <a:solidFill>
                  <a:srgbClr val="0000FF"/>
                </a:solidFill>
                <a:latin typeface="Arial"/>
                <a:cs typeface="Arial"/>
              </a:rPr>
              <a:t>size </a:t>
            </a:r>
            <a:r>
              <a:rPr sz="2800" spc="-110" dirty="0">
                <a:solidFill>
                  <a:srgbClr val="0000FF"/>
                </a:solidFill>
                <a:latin typeface="Arial"/>
                <a:cs typeface="Arial"/>
              </a:rPr>
              <a:t>specified </a:t>
            </a:r>
            <a:r>
              <a:rPr sz="2800" spc="-120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110" dirty="0">
                <a:solidFill>
                  <a:srgbClr val="0000FF"/>
                </a:solidFill>
                <a:latin typeface="Arial"/>
                <a:cs typeface="Arial"/>
              </a:rPr>
              <a:t>operand </a:t>
            </a:r>
            <a:r>
              <a:rPr sz="2800" spc="-130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800" spc="-85" dirty="0">
                <a:solidFill>
                  <a:srgbClr val="0000FF"/>
                </a:solidFill>
                <a:latin typeface="Arial"/>
                <a:cs typeface="Arial"/>
              </a:rPr>
              <a:t>initializes </a:t>
            </a:r>
            <a:r>
              <a:rPr sz="2800" spc="-100" dirty="0">
                <a:solidFill>
                  <a:srgbClr val="0000FF"/>
                </a:solidFill>
                <a:latin typeface="Arial"/>
                <a:cs typeface="Arial"/>
              </a:rPr>
              <a:t>those  </a:t>
            </a:r>
            <a:r>
              <a:rPr sz="2800" spc="-95" dirty="0">
                <a:solidFill>
                  <a:srgbClr val="0000FF"/>
                </a:solidFill>
                <a:latin typeface="Arial"/>
                <a:cs typeface="Arial"/>
              </a:rPr>
              <a:t>locations </a:t>
            </a:r>
            <a:r>
              <a:rPr sz="2800" spc="2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800" spc="-20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0000FF"/>
                </a:solidFill>
                <a:latin typeface="Arial"/>
                <a:cs typeface="Arial"/>
              </a:rPr>
              <a:t>zero.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9870" y="0"/>
            <a:ext cx="36055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0" dirty="0"/>
              <a:t>ARM</a:t>
            </a:r>
            <a:r>
              <a:rPr spc="-260" dirty="0"/>
              <a:t> </a:t>
            </a:r>
            <a:r>
              <a:rPr spc="-695" dirty="0"/>
              <a:t>PROCESSOR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568705"/>
            <a:ext cx="8839200" cy="5984875"/>
          </a:xfrm>
          <a:custGeom>
            <a:avLst/>
            <a:gdLst/>
            <a:ahLst/>
            <a:cxnLst/>
            <a:rect l="l" t="t" r="r" b="b"/>
            <a:pathLst>
              <a:path w="8839200" h="5984875">
                <a:moveTo>
                  <a:pt x="0" y="5984494"/>
                </a:moveTo>
                <a:lnTo>
                  <a:pt x="8839200" y="5984494"/>
                </a:lnTo>
                <a:lnTo>
                  <a:pt x="8839200" y="0"/>
                </a:lnTo>
                <a:lnTo>
                  <a:pt x="0" y="0"/>
                </a:lnTo>
                <a:lnTo>
                  <a:pt x="0" y="5984494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581914"/>
            <a:ext cx="1005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2005" algn="l"/>
              </a:tabLst>
            </a:pPr>
            <a:r>
              <a:rPr sz="2400" spc="-3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33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5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13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1395730" y="581914"/>
            <a:ext cx="131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8240" algn="l"/>
              </a:tabLst>
            </a:pP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ac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tuall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4391" y="581914"/>
            <a:ext cx="3756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4405" algn="l"/>
                <a:tab pos="1393190" algn="l"/>
                <a:tab pos="2123440" algn="l"/>
              </a:tabLst>
            </a:pP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family	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	</a:t>
            </a:r>
            <a:r>
              <a:rPr sz="2400" spc="-365" dirty="0">
                <a:solidFill>
                  <a:srgbClr val="0000FF"/>
                </a:solidFill>
                <a:latin typeface="Arial"/>
                <a:cs typeface="Arial"/>
              </a:rPr>
              <a:t>RISC	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architectures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1706" y="581914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1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6650" y="581914"/>
            <a:ext cx="1424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6765" algn="l"/>
              </a:tabLst>
            </a:pP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874586"/>
            <a:ext cx="8682990" cy="52520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developed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over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many</a:t>
            </a:r>
            <a:r>
              <a:rPr sz="2400" spc="-20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years.</a:t>
            </a:r>
            <a:endParaRPr sz="2400">
              <a:latin typeface="Arial"/>
              <a:cs typeface="Arial"/>
            </a:endParaRPr>
          </a:p>
          <a:p>
            <a:pPr marL="355600" marR="5715" indent="-342900">
              <a:lnSpc>
                <a:spcPct val="100000"/>
              </a:lnSpc>
              <a:spcBef>
                <a:spcPts val="580"/>
              </a:spcBef>
              <a:tabLst>
                <a:tab pos="697865" algn="l"/>
                <a:tab pos="1781810" algn="l"/>
                <a:tab pos="3394710" algn="l"/>
                <a:tab pos="3873500" algn="l"/>
                <a:tab pos="5629275" algn="l"/>
                <a:tab pos="6042025" algn="l"/>
                <a:tab pos="6991984" algn="l"/>
                <a:tab pos="7522209" algn="l"/>
              </a:tabLst>
            </a:pP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1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tual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des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ri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ti</a:t>
            </a:r>
            <a:r>
              <a:rPr sz="2400" spc="2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8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uctions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alled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assemb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y 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language.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tabLst>
                <a:tab pos="759460" algn="l"/>
                <a:tab pos="2357755" algn="l"/>
                <a:tab pos="2902585" algn="l"/>
                <a:tab pos="3950970" algn="l"/>
                <a:tab pos="4566920" algn="l"/>
                <a:tab pos="5130800" algn="l"/>
                <a:tab pos="5804535" algn="l"/>
                <a:tab pos="6889750" algn="l"/>
                <a:tab pos="7628890" algn="l"/>
                <a:tab pos="8188325" algn="l"/>
              </a:tabLst>
            </a:pPr>
            <a:r>
              <a:rPr sz="2400" spc="-3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33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5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25" dirty="0">
                <a:solidFill>
                  <a:srgbClr val="0000FF"/>
                </a:solidFill>
                <a:latin typeface="Arial"/>
                <a:cs typeface="Arial"/>
              </a:rPr>
              <a:t>tr</a:t>
            </a:r>
            <a:r>
              <a:rPr sz="2400" spc="35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ctions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ar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45" dirty="0">
                <a:solidFill>
                  <a:srgbClr val="0000FF"/>
                </a:solidFill>
                <a:latin typeface="Arial"/>
                <a:cs typeface="Arial"/>
              </a:rPr>
              <a:t>wri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1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en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pe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line,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0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1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ting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9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er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30" dirty="0">
                <a:solidFill>
                  <a:srgbClr val="0000FF"/>
                </a:solidFill>
                <a:latin typeface="Arial"/>
                <a:cs typeface="Arial"/>
              </a:rPr>
              <a:t>fi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30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135" dirty="0">
                <a:solidFill>
                  <a:srgbClr val="0000FF"/>
                </a:solidFill>
                <a:latin typeface="Arial"/>
                <a:cs typeface="Arial"/>
              </a:rPr>
              <a:t>t 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column.</a:t>
            </a:r>
            <a:endParaRPr sz="2400">
              <a:latin typeface="Arial"/>
              <a:cs typeface="Arial"/>
            </a:endParaRPr>
          </a:p>
          <a:p>
            <a:pPr marL="355600" marR="8255" indent="-342900">
              <a:lnSpc>
                <a:spcPct val="100000"/>
              </a:lnSpc>
              <a:spcBef>
                <a:spcPts val="575"/>
              </a:spcBef>
            </a:pP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Comments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begin 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semicolon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continue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end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line.</a:t>
            </a:r>
            <a:endParaRPr sz="2400">
              <a:latin typeface="Arial"/>
              <a:cs typeface="Arial"/>
            </a:endParaRPr>
          </a:p>
          <a:p>
            <a:pPr marL="355600" marR="8255" indent="-342900">
              <a:lnSpc>
                <a:spcPct val="100000"/>
              </a:lnSpc>
              <a:spcBef>
                <a:spcPts val="580"/>
              </a:spcBef>
            </a:pPr>
            <a:r>
              <a:rPr sz="2400" spc="-21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label,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giving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name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location, 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comes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beginning 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of 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line,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starting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first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column.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Here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1384300" marR="2179320" indent="900430">
              <a:lnSpc>
                <a:spcPts val="4470"/>
              </a:lnSpc>
              <a:spcBef>
                <a:spcPts val="229"/>
              </a:spcBef>
              <a:tabLst>
                <a:tab pos="2332355" algn="l"/>
                <a:tab pos="4585335" algn="l"/>
              </a:tabLst>
            </a:pPr>
            <a:r>
              <a:rPr sz="3100" spc="-445" dirty="0">
                <a:solidFill>
                  <a:srgbClr val="0000FF"/>
                </a:solidFill>
                <a:latin typeface="Arial"/>
                <a:cs typeface="Arial"/>
              </a:rPr>
              <a:t>LDR</a:t>
            </a:r>
            <a:r>
              <a:rPr sz="31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100" spc="-20" dirty="0">
                <a:solidFill>
                  <a:srgbClr val="0000FF"/>
                </a:solidFill>
                <a:latin typeface="Arial"/>
                <a:cs typeface="Arial"/>
              </a:rPr>
              <a:t>r0,[r8]	</a:t>
            </a:r>
            <a:r>
              <a:rPr sz="3100" spc="-140" dirty="0">
                <a:solidFill>
                  <a:srgbClr val="0000FF"/>
                </a:solidFill>
                <a:latin typeface="Arial"/>
                <a:cs typeface="Arial"/>
              </a:rPr>
              <a:t>;a</a:t>
            </a:r>
            <a:r>
              <a:rPr sz="3100" spc="-2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100" spc="-105" dirty="0">
                <a:solidFill>
                  <a:srgbClr val="0000FF"/>
                </a:solidFill>
                <a:latin typeface="Arial"/>
                <a:cs typeface="Arial"/>
              </a:rPr>
              <a:t>comment  </a:t>
            </a:r>
            <a:r>
              <a:rPr sz="3100" spc="-95" dirty="0">
                <a:solidFill>
                  <a:srgbClr val="0000FF"/>
                </a:solidFill>
                <a:latin typeface="Arial"/>
                <a:cs typeface="Arial"/>
              </a:rPr>
              <a:t>label	</a:t>
            </a:r>
            <a:r>
              <a:rPr sz="3100" spc="-315" dirty="0">
                <a:solidFill>
                  <a:srgbClr val="0000FF"/>
                </a:solidFill>
                <a:latin typeface="Arial"/>
                <a:cs typeface="Arial"/>
              </a:rPr>
              <a:t>ADD</a:t>
            </a:r>
            <a:r>
              <a:rPr sz="3100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100" spc="-70" dirty="0">
                <a:solidFill>
                  <a:srgbClr val="0000FF"/>
                </a:solidFill>
                <a:latin typeface="Arial"/>
                <a:cs typeface="Arial"/>
              </a:rPr>
              <a:t>r4,r0,r1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1725" y="0"/>
            <a:ext cx="7535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0" dirty="0"/>
              <a:t>Processor </a:t>
            </a:r>
            <a:r>
              <a:rPr spc="-190" dirty="0"/>
              <a:t>and </a:t>
            </a:r>
            <a:r>
              <a:rPr spc="-90" dirty="0"/>
              <a:t>Memory</a:t>
            </a:r>
            <a:r>
              <a:rPr spc="-204" dirty="0"/>
              <a:t> </a:t>
            </a:r>
            <a:r>
              <a:rPr spc="-180" dirty="0"/>
              <a:t>Organization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568705"/>
            <a:ext cx="8839200" cy="5984875"/>
          </a:xfrm>
          <a:custGeom>
            <a:avLst/>
            <a:gdLst/>
            <a:ahLst/>
            <a:cxnLst/>
            <a:rect l="l" t="t" r="r" b="b"/>
            <a:pathLst>
              <a:path w="8839200" h="5984875">
                <a:moveTo>
                  <a:pt x="0" y="5984494"/>
                </a:moveTo>
                <a:lnTo>
                  <a:pt x="8839200" y="5984494"/>
                </a:lnTo>
                <a:lnTo>
                  <a:pt x="8839200" y="0"/>
                </a:lnTo>
                <a:lnTo>
                  <a:pt x="0" y="0"/>
                </a:lnTo>
                <a:lnTo>
                  <a:pt x="0" y="5984494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581914"/>
            <a:ext cx="8681720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ARM7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von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Neumann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Architecture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machine,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while </a:t>
            </a:r>
            <a:r>
              <a:rPr sz="2400" spc="-185" dirty="0">
                <a:solidFill>
                  <a:srgbClr val="0000FF"/>
                </a:solidFill>
                <a:latin typeface="Arial"/>
                <a:cs typeface="Arial"/>
              </a:rPr>
              <a:t>ARM9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uses a 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Harvard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Architecture.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tabLst>
                <a:tab pos="693420" algn="l"/>
                <a:tab pos="1926589" algn="l"/>
                <a:tab pos="3751579" algn="l"/>
                <a:tab pos="5347335" algn="l"/>
                <a:tab pos="6087745" algn="l"/>
                <a:tab pos="6877684" algn="l"/>
                <a:tab pos="7452359" algn="l"/>
                <a:tab pos="8254365" algn="l"/>
              </a:tabLst>
            </a:pP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possibl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pe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orm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nce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di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nc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-26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xi</a:t>
            </a:r>
            <a:r>
              <a:rPr sz="2400" spc="-19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1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ot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Processors.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95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architecture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supports 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two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basic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types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spc="-3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data:</a:t>
            </a:r>
            <a:endParaRPr sz="2400">
              <a:latin typeface="Arial"/>
              <a:cs typeface="Arial"/>
            </a:endParaRPr>
          </a:p>
          <a:p>
            <a:pPr marL="1221105" indent="-294005">
              <a:lnSpc>
                <a:spcPct val="100000"/>
              </a:lnSpc>
              <a:spcBef>
                <a:spcPts val="670"/>
              </a:spcBef>
              <a:buChar char="■"/>
              <a:tabLst>
                <a:tab pos="1221740" algn="l"/>
              </a:tabLst>
            </a:pPr>
            <a:r>
              <a:rPr sz="2800" spc="-204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120" dirty="0">
                <a:solidFill>
                  <a:srgbClr val="0000FF"/>
                </a:solidFill>
                <a:latin typeface="Arial"/>
                <a:cs typeface="Arial"/>
              </a:rPr>
              <a:t>standard </a:t>
            </a:r>
            <a:r>
              <a:rPr sz="2800" spc="-235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word </a:t>
            </a:r>
            <a:r>
              <a:rPr sz="2800" spc="-15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800" spc="-145" dirty="0">
                <a:solidFill>
                  <a:srgbClr val="0000FF"/>
                </a:solidFill>
                <a:latin typeface="Arial"/>
                <a:cs typeface="Arial"/>
              </a:rPr>
              <a:t>32 </a:t>
            </a:r>
            <a:r>
              <a:rPr sz="2800" spc="-60" dirty="0">
                <a:solidFill>
                  <a:srgbClr val="0000FF"/>
                </a:solidFill>
                <a:latin typeface="Arial"/>
                <a:cs typeface="Arial"/>
              </a:rPr>
              <a:t>bits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0000FF"/>
                </a:solidFill>
                <a:latin typeface="Arial"/>
                <a:cs typeface="Arial"/>
              </a:rPr>
              <a:t>long.</a:t>
            </a:r>
            <a:endParaRPr sz="2800">
              <a:latin typeface="Arial"/>
              <a:cs typeface="Arial"/>
            </a:endParaRPr>
          </a:p>
          <a:p>
            <a:pPr marL="1221105" indent="-294005">
              <a:lnSpc>
                <a:spcPct val="100000"/>
              </a:lnSpc>
              <a:spcBef>
                <a:spcPts val="670"/>
              </a:spcBef>
              <a:buChar char="■"/>
              <a:tabLst>
                <a:tab pos="1221740" algn="l"/>
              </a:tabLst>
            </a:pPr>
            <a:r>
              <a:rPr sz="2800" spc="-204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word </a:t>
            </a:r>
            <a:r>
              <a:rPr sz="2800" spc="-170" dirty="0">
                <a:solidFill>
                  <a:srgbClr val="0000FF"/>
                </a:solidFill>
                <a:latin typeface="Arial"/>
                <a:cs typeface="Arial"/>
              </a:rPr>
              <a:t>may </a:t>
            </a:r>
            <a:r>
              <a:rPr sz="2800" spc="-13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800" spc="-85" dirty="0">
                <a:solidFill>
                  <a:srgbClr val="0000FF"/>
                </a:solidFill>
                <a:latin typeface="Arial"/>
                <a:cs typeface="Arial"/>
              </a:rPr>
              <a:t>divided 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into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four 8-bit</a:t>
            </a:r>
            <a:r>
              <a:rPr sz="2800" spc="-3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0000FF"/>
                </a:solidFill>
                <a:latin typeface="Arial"/>
                <a:cs typeface="Arial"/>
              </a:rPr>
              <a:t>bytes.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refers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byte,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not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43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word.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Therefore,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word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0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95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400" spc="-170" dirty="0">
                <a:solidFill>
                  <a:srgbClr val="0000FF"/>
                </a:solidFill>
                <a:latin typeface="Arial"/>
                <a:cs typeface="Arial"/>
              </a:rPr>
              <a:t>space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location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0,</a:t>
            </a:r>
            <a:r>
              <a:rPr sz="2400" spc="-4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word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4,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word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8,and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00FF"/>
                </a:solidFill>
                <a:latin typeface="Arial"/>
                <a:cs typeface="Arial"/>
              </a:rPr>
              <a:t>so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14</a:t>
            </a:fld>
            <a:endParaRPr spc="-6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81914"/>
            <a:ext cx="868362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95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processor 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configured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power-up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bytes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spc="-18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word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either </a:t>
            </a:r>
            <a:r>
              <a:rPr sz="2400" b="1" spc="-135" dirty="0">
                <a:solidFill>
                  <a:srgbClr val="0000FF"/>
                </a:solidFill>
                <a:latin typeface="Trebuchet MS"/>
                <a:cs typeface="Trebuchet MS"/>
              </a:rPr>
              <a:t>little-endian </a:t>
            </a:r>
            <a:r>
              <a:rPr sz="2400" b="1" spc="-120" dirty="0">
                <a:solidFill>
                  <a:srgbClr val="0000FF"/>
                </a:solidFill>
                <a:latin typeface="Trebuchet MS"/>
                <a:cs typeface="Trebuchet MS"/>
              </a:rPr>
              <a:t>mode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(with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2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lowest-order 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byte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residing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the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low-order bits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word)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400" b="1" i="1" spc="-150" dirty="0">
                <a:solidFill>
                  <a:srgbClr val="0000FF"/>
                </a:solidFill>
                <a:latin typeface="Arial"/>
                <a:cs typeface="Arial"/>
              </a:rPr>
              <a:t>big-endian  </a:t>
            </a:r>
            <a:r>
              <a:rPr sz="2400" b="1" i="1" spc="-195" dirty="0">
                <a:solidFill>
                  <a:srgbClr val="0000FF"/>
                </a:solidFill>
                <a:latin typeface="Arial"/>
                <a:cs typeface="Arial"/>
              </a:rPr>
              <a:t>mode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(the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lowest-order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byte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stored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the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highest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bits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word), 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shown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Figure</a:t>
            </a:r>
            <a:r>
              <a:rPr sz="2400" spc="-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below: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2333" y="0"/>
            <a:ext cx="8475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/>
              <a:t>Processor </a:t>
            </a:r>
            <a:r>
              <a:rPr sz="3600" spc="-170" dirty="0"/>
              <a:t>and </a:t>
            </a:r>
            <a:r>
              <a:rPr sz="3600" spc="-80" dirty="0"/>
              <a:t>Memory </a:t>
            </a:r>
            <a:r>
              <a:rPr sz="3600" spc="-160" dirty="0"/>
              <a:t>Organization</a:t>
            </a:r>
            <a:r>
              <a:rPr sz="3600" spc="-305" dirty="0"/>
              <a:t> </a:t>
            </a:r>
            <a:r>
              <a:rPr sz="3600" spc="-220" dirty="0"/>
              <a:t>cont’d….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4844735" y="3602642"/>
            <a:ext cx="4060453" cy="2769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15</a:t>
            </a:fld>
            <a:endParaRPr spc="-6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4170" y="0"/>
            <a:ext cx="3375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</a:t>
            </a:r>
            <a:r>
              <a:rPr spc="-305" dirty="0"/>
              <a:t> </a:t>
            </a:r>
            <a:r>
              <a:rPr spc="-165"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568705"/>
            <a:ext cx="8839200" cy="5984875"/>
          </a:xfrm>
          <a:custGeom>
            <a:avLst/>
            <a:gdLst/>
            <a:ahLst/>
            <a:cxnLst/>
            <a:rect l="l" t="t" r="r" b="b"/>
            <a:pathLst>
              <a:path w="8839200" h="5984875">
                <a:moveTo>
                  <a:pt x="0" y="5984494"/>
                </a:moveTo>
                <a:lnTo>
                  <a:pt x="8839200" y="5984494"/>
                </a:lnTo>
                <a:lnTo>
                  <a:pt x="8839200" y="0"/>
                </a:lnTo>
                <a:lnTo>
                  <a:pt x="0" y="0"/>
                </a:lnTo>
                <a:lnTo>
                  <a:pt x="0" y="5984494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581914"/>
            <a:ext cx="8682990" cy="317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7325" algn="l"/>
                <a:tab pos="2060575" algn="l"/>
                <a:tab pos="2983230" algn="l"/>
                <a:tab pos="4448175" algn="l"/>
                <a:tab pos="4815205" algn="l"/>
                <a:tab pos="5115560" algn="l"/>
                <a:tab pos="5653405" algn="l"/>
                <a:tab pos="7120255" algn="l"/>
                <a:tab pos="7487284" algn="l"/>
              </a:tabLst>
            </a:pP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Arithmetic	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	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logical	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operations	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	</a:t>
            </a:r>
            <a:r>
              <a:rPr sz="2400" spc="-455" dirty="0">
                <a:solidFill>
                  <a:srgbClr val="0000FF"/>
                </a:solidFill>
                <a:latin typeface="Arial"/>
                <a:cs typeface="Arial"/>
              </a:rPr>
              <a:t>C	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are	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performed	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	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variables.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Variables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implemented 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memory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locations.</a:t>
            </a:r>
            <a:endParaRPr sz="24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75"/>
              </a:spcBef>
            </a:pP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Therefore, </a:t>
            </a:r>
            <a:r>
              <a:rPr sz="2400" spc="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able </a:t>
            </a:r>
            <a:r>
              <a:rPr sz="2400" spc="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write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instructions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perform </a:t>
            </a:r>
            <a:r>
              <a:rPr sz="2400" spc="-455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expressions 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assignments,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both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arithmetic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logical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instructions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must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spc="43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considered 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well 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instructions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reading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writing</a:t>
            </a:r>
            <a:r>
              <a:rPr sz="2400" spc="-2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memory.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988060" algn="l"/>
                <a:tab pos="1953895" algn="l"/>
                <a:tab pos="2933065" algn="l"/>
                <a:tab pos="3286760" algn="l"/>
                <a:tab pos="4385310" algn="l"/>
                <a:tab pos="5729605" algn="l"/>
                <a:tab pos="6188710" algn="l"/>
                <a:tab pos="6558915" algn="l"/>
                <a:tab pos="7364095" algn="l"/>
                <a:tab pos="8121650" algn="l"/>
              </a:tabLst>
            </a:pP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Figur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bel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sh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400" spc="-26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8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sample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4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agme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spc="1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45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0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9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18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declarations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several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assignment</a:t>
            </a:r>
            <a:r>
              <a:rPr sz="2400" spc="-2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statements.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variables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a,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b,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c,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x, </a:t>
            </a: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y,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254" dirty="0">
                <a:solidFill>
                  <a:srgbClr val="0000FF"/>
                </a:solidFill>
                <a:latin typeface="Arial"/>
                <a:cs typeface="Arial"/>
              </a:rPr>
              <a:t>z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become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data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locations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spc="-20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memory.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5762" y="4463992"/>
            <a:ext cx="3087470" cy="1447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24934" y="6038799"/>
            <a:ext cx="326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800" spc="-345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fragment </a:t>
            </a: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1800" spc="-10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1800" spc="-2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Operations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16</a:t>
            </a:fld>
            <a:endParaRPr spc="-6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3480" y="0"/>
            <a:ext cx="525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</a:t>
            </a:r>
            <a:r>
              <a:rPr spc="-285" dirty="0"/>
              <a:t> </a:t>
            </a:r>
            <a:r>
              <a:rPr spc="-240" dirty="0"/>
              <a:t>cont’d….</a:t>
            </a:r>
          </a:p>
        </p:txBody>
      </p:sp>
      <p:sp>
        <p:nvSpPr>
          <p:cNvPr id="4" name="object 4"/>
          <p:cNvSpPr/>
          <p:nvPr/>
        </p:nvSpPr>
        <p:spPr>
          <a:xfrm>
            <a:off x="5638800" y="2746933"/>
            <a:ext cx="3306572" cy="3625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586485"/>
            <a:ext cx="8681720" cy="471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150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processor, 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arithmetic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logical 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operations cannot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performed 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directly 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on  memory</a:t>
            </a:r>
            <a:r>
              <a:rPr sz="18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locations.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50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1800" spc="-14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800" b="1" spc="-110" dirty="0">
                <a:solidFill>
                  <a:srgbClr val="0000FF"/>
                </a:solidFill>
                <a:latin typeface="Trebuchet MS"/>
                <a:cs typeface="Trebuchet MS"/>
              </a:rPr>
              <a:t>Load-Store </a:t>
            </a:r>
            <a:r>
              <a:rPr sz="1800" b="1" spc="-125" dirty="0">
                <a:solidFill>
                  <a:srgbClr val="0000FF"/>
                </a:solidFill>
                <a:latin typeface="Trebuchet MS"/>
                <a:cs typeface="Trebuchet MS"/>
              </a:rPr>
              <a:t>Architecture </a:t>
            </a:r>
            <a:r>
              <a:rPr sz="1800" b="1" spc="-170" dirty="0">
                <a:solidFill>
                  <a:srgbClr val="0000FF"/>
                </a:solidFill>
                <a:latin typeface="Arial"/>
                <a:cs typeface="Arial"/>
              </a:rPr>
              <a:t>—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data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operands 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must 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first 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loaded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into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260" dirty="0">
                <a:solidFill>
                  <a:srgbClr val="0000FF"/>
                </a:solidFill>
                <a:latin typeface="Arial"/>
                <a:cs typeface="Arial"/>
              </a:rPr>
              <a:t>CPU</a:t>
            </a:r>
            <a:r>
              <a:rPr sz="1800" spc="-2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then 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stored </a:t>
            </a: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back </a:t>
            </a:r>
            <a:r>
              <a:rPr sz="1800" spc="1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main 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sz="1800" spc="1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800" spc="-3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0000FF"/>
                </a:solidFill>
                <a:latin typeface="Arial"/>
                <a:cs typeface="Arial"/>
              </a:rPr>
              <a:t>save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results.</a:t>
            </a:r>
            <a:endParaRPr sz="1800">
              <a:latin typeface="Arial"/>
              <a:cs typeface="Arial"/>
            </a:endParaRPr>
          </a:p>
          <a:p>
            <a:pPr marL="12700" marR="2002789">
              <a:lnSpc>
                <a:spcPct val="120000"/>
              </a:lnSpc>
            </a:pP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Figure 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below </a:t>
            </a: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shows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registers 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basic </a:t>
            </a:r>
            <a:r>
              <a:rPr sz="1800" spc="-150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programming </a:t>
            </a:r>
            <a:r>
              <a:rPr sz="1800" spc="-55" dirty="0">
                <a:solidFill>
                  <a:srgbClr val="0000FF"/>
                </a:solidFill>
                <a:latin typeface="Arial"/>
                <a:cs typeface="Arial"/>
              </a:rPr>
              <a:t>model.  </a:t>
            </a:r>
            <a:r>
              <a:rPr sz="1800" spc="-150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1800" spc="-135" dirty="0">
                <a:solidFill>
                  <a:srgbClr val="0000FF"/>
                </a:solidFill>
                <a:latin typeface="Arial"/>
                <a:cs typeface="Arial"/>
              </a:rPr>
              <a:t>has 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16 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general-purpose 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registers, 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r0 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through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0000FF"/>
                </a:solidFill>
                <a:latin typeface="Arial"/>
                <a:cs typeface="Arial"/>
              </a:rPr>
              <a:t>r15.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</a:pPr>
            <a:r>
              <a:rPr sz="1800" spc="-120" dirty="0">
                <a:solidFill>
                  <a:srgbClr val="0000FF"/>
                </a:solidFill>
                <a:latin typeface="Arial"/>
                <a:cs typeface="Arial"/>
              </a:rPr>
              <a:t>Except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spc="-55" dirty="0">
                <a:solidFill>
                  <a:srgbClr val="0000FF"/>
                </a:solidFill>
                <a:latin typeface="Arial"/>
                <a:cs typeface="Arial"/>
              </a:rPr>
              <a:t>r15, 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they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identical; </a:t>
            </a:r>
            <a:r>
              <a:rPr sz="1800" spc="-105" dirty="0">
                <a:solidFill>
                  <a:srgbClr val="0000FF"/>
                </a:solidFill>
                <a:latin typeface="Arial"/>
                <a:cs typeface="Arial"/>
              </a:rPr>
              <a:t>any 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operation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1800" spc="-12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done 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one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them </a:t>
            </a:r>
            <a:r>
              <a:rPr sz="1800" spc="-12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be  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done 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other 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one</a:t>
            </a:r>
            <a:r>
              <a:rPr sz="1800" spc="-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also.</a:t>
            </a:r>
            <a:endParaRPr sz="1800">
              <a:latin typeface="Arial"/>
              <a:cs typeface="Arial"/>
            </a:endParaRPr>
          </a:p>
          <a:p>
            <a:pPr marL="46355" marR="3553460" algn="just">
              <a:lnSpc>
                <a:spcPct val="100000"/>
              </a:lnSpc>
              <a:spcBef>
                <a:spcPts val="1110"/>
              </a:spcBef>
            </a:pPr>
            <a:r>
              <a:rPr sz="2000" spc="-14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0000FF"/>
                </a:solidFill>
                <a:latin typeface="Arial"/>
                <a:cs typeface="Arial"/>
              </a:rPr>
              <a:t>r15 </a:t>
            </a:r>
            <a:r>
              <a:rPr sz="2000" spc="-65" dirty="0">
                <a:solidFill>
                  <a:srgbClr val="0000FF"/>
                </a:solidFill>
                <a:latin typeface="Arial"/>
                <a:cs typeface="Arial"/>
              </a:rPr>
              <a:t>register </a:t>
            </a:r>
            <a:r>
              <a:rPr sz="2000" spc="-150" dirty="0">
                <a:solidFill>
                  <a:srgbClr val="0000FF"/>
                </a:solidFill>
                <a:latin typeface="Arial"/>
                <a:cs typeface="Arial"/>
              </a:rPr>
              <a:t>has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000" spc="-145" dirty="0">
                <a:solidFill>
                  <a:srgbClr val="0000FF"/>
                </a:solidFill>
                <a:latin typeface="Arial"/>
                <a:cs typeface="Arial"/>
              </a:rPr>
              <a:t>same </a:t>
            </a:r>
            <a:r>
              <a:rPr sz="2000" spc="-65" dirty="0">
                <a:solidFill>
                  <a:srgbClr val="0000FF"/>
                </a:solidFill>
                <a:latin typeface="Arial"/>
                <a:cs typeface="Arial"/>
              </a:rPr>
              <a:t>capabilities </a:t>
            </a:r>
            <a:r>
              <a:rPr sz="2000" spc="-180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000" spc="-25" dirty="0">
                <a:solidFill>
                  <a:srgbClr val="0000FF"/>
                </a:solidFill>
                <a:latin typeface="Arial"/>
                <a:cs typeface="Arial"/>
              </a:rPr>
              <a:t>other </a:t>
            </a:r>
            <a:r>
              <a:rPr sz="2000" spc="-85" dirty="0">
                <a:solidFill>
                  <a:srgbClr val="0000FF"/>
                </a:solidFill>
                <a:latin typeface="Arial"/>
                <a:cs typeface="Arial"/>
              </a:rPr>
              <a:t>registers,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but </a:t>
            </a:r>
            <a:r>
              <a:rPr sz="2000" spc="60" dirty="0">
                <a:solidFill>
                  <a:srgbClr val="0000FF"/>
                </a:solidFill>
                <a:latin typeface="Arial"/>
                <a:cs typeface="Arial"/>
              </a:rPr>
              <a:t>it </a:t>
            </a:r>
            <a:r>
              <a:rPr sz="2000" spc="-105" dirty="0">
                <a:solidFill>
                  <a:srgbClr val="0000FF"/>
                </a:solidFill>
                <a:latin typeface="Arial"/>
                <a:cs typeface="Arial"/>
              </a:rPr>
              <a:t>is also </a:t>
            </a:r>
            <a:r>
              <a:rPr sz="2000" spc="-120" dirty="0">
                <a:solidFill>
                  <a:srgbClr val="0000FF"/>
                </a:solidFill>
                <a:latin typeface="Arial"/>
                <a:cs typeface="Arial"/>
              </a:rPr>
              <a:t>used </a:t>
            </a:r>
            <a:r>
              <a:rPr sz="2000" spc="-18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000" spc="-1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0000FF"/>
                </a:solidFill>
                <a:latin typeface="Trebuchet MS"/>
                <a:cs typeface="Trebuchet MS"/>
              </a:rPr>
              <a:t>Program  </a:t>
            </a:r>
            <a:r>
              <a:rPr sz="2000" b="1" spc="-120" dirty="0">
                <a:solidFill>
                  <a:srgbClr val="0000FF"/>
                </a:solidFill>
                <a:latin typeface="Trebuchet MS"/>
                <a:cs typeface="Trebuchet MS"/>
              </a:rPr>
              <a:t>Counter</a:t>
            </a:r>
            <a:r>
              <a:rPr sz="2000" spc="-12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355" marR="3550285">
              <a:lnSpc>
                <a:spcPct val="100000"/>
              </a:lnSpc>
              <a:tabLst>
                <a:tab pos="588645" algn="l"/>
                <a:tab pos="1642110" algn="l"/>
                <a:tab pos="2644775" algn="l"/>
                <a:tab pos="3232150" algn="l"/>
                <a:tab pos="4239260" algn="l"/>
                <a:tab pos="4855210" algn="l"/>
              </a:tabLst>
            </a:pPr>
            <a:r>
              <a:rPr sz="2000" spc="-150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000" spc="-14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00" b="1" spc="-150" dirty="0">
                <a:solidFill>
                  <a:srgbClr val="0000FF"/>
                </a:solidFill>
                <a:latin typeface="Trebuchet MS"/>
                <a:cs typeface="Trebuchet MS"/>
              </a:rPr>
              <a:t>P</a:t>
            </a:r>
            <a:r>
              <a:rPr sz="2000" b="1" spc="-14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000" b="1" spc="-90" dirty="0">
                <a:solidFill>
                  <a:srgbClr val="0000FF"/>
                </a:solidFill>
                <a:latin typeface="Trebuchet MS"/>
                <a:cs typeface="Trebuchet MS"/>
              </a:rPr>
              <a:t>og</a:t>
            </a:r>
            <a:r>
              <a:rPr sz="2000" b="1" spc="-13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000" b="1" spc="-85" dirty="0">
                <a:solidFill>
                  <a:srgbClr val="0000FF"/>
                </a:solidFill>
                <a:latin typeface="Trebuchet MS"/>
                <a:cs typeface="Trebuchet MS"/>
              </a:rPr>
              <a:t>am</a:t>
            </a:r>
            <a:r>
              <a:rPr sz="2000" b="1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2000" b="1" spc="-114" dirty="0">
                <a:solidFill>
                  <a:srgbClr val="0000FF"/>
                </a:solidFill>
                <a:latin typeface="Trebuchet MS"/>
                <a:cs typeface="Trebuchet MS"/>
              </a:rPr>
              <a:t>Cou</a:t>
            </a:r>
            <a:r>
              <a:rPr sz="2000" b="1" spc="-145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2000" b="1" spc="-12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000" b="1" spc="-17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2000" b="1" spc="-125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000" b="1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2000" b="1" spc="-125" dirty="0">
                <a:solidFill>
                  <a:srgbClr val="0000FF"/>
                </a:solidFill>
                <a:latin typeface="Trebuchet MS"/>
                <a:cs typeface="Trebuchet MS"/>
              </a:rPr>
              <a:t>(PC)</a:t>
            </a:r>
            <a:r>
              <a:rPr sz="2000" b="1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2000" spc="-80" dirty="0">
                <a:solidFill>
                  <a:srgbClr val="0000FF"/>
                </a:solidFill>
                <a:latin typeface="Arial"/>
                <a:cs typeface="Arial"/>
              </a:rPr>
              <a:t>shoul</a:t>
            </a:r>
            <a:r>
              <a:rPr sz="2000" spc="-8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00" b="1" spc="-3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2000" b="1" spc="-105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000" b="1" spc="-23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000" b="1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2000" b="1" spc="-90" dirty="0">
                <a:solidFill>
                  <a:srgbClr val="0000FF"/>
                </a:solidFill>
                <a:latin typeface="Trebuchet MS"/>
                <a:cs typeface="Trebuchet MS"/>
              </a:rPr>
              <a:t>BE  </a:t>
            </a:r>
            <a:r>
              <a:rPr sz="2000" b="1" spc="-105" dirty="0">
                <a:solidFill>
                  <a:srgbClr val="0000FF"/>
                </a:solidFill>
                <a:latin typeface="Trebuchet MS"/>
                <a:cs typeface="Trebuchet MS"/>
              </a:rPr>
              <a:t>OVERWRITTEN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000" spc="-135" dirty="0">
                <a:solidFill>
                  <a:srgbClr val="0000FF"/>
                </a:solidFill>
                <a:latin typeface="Arial"/>
                <a:cs typeface="Arial"/>
              </a:rPr>
              <a:t>use </a:t>
            </a:r>
            <a:r>
              <a:rPr sz="2000" spc="-2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000" spc="-80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2000" spc="-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0000FF"/>
                </a:solidFill>
                <a:latin typeface="Arial"/>
                <a:cs typeface="Arial"/>
              </a:rPr>
              <a:t>operations.</a:t>
            </a:r>
            <a:endParaRPr sz="2000">
              <a:latin typeface="Arial"/>
              <a:cs typeface="Arial"/>
            </a:endParaRPr>
          </a:p>
          <a:p>
            <a:pPr marL="46355">
              <a:lnSpc>
                <a:spcPct val="100000"/>
              </a:lnSpc>
              <a:tabLst>
                <a:tab pos="1174115" algn="l"/>
                <a:tab pos="1942464" algn="l"/>
                <a:tab pos="2449830" algn="l"/>
                <a:tab pos="2879725" algn="l"/>
                <a:tab pos="3388995" algn="l"/>
                <a:tab pos="4623435" algn="l"/>
                <a:tab pos="4998085" algn="l"/>
              </a:tabLst>
            </a:pPr>
            <a:r>
              <a:rPr sz="2000" spc="-110" dirty="0">
                <a:solidFill>
                  <a:srgbClr val="0000FF"/>
                </a:solidFill>
                <a:latin typeface="Arial"/>
                <a:cs typeface="Arial"/>
              </a:rPr>
              <a:t>However,	</a:t>
            </a:r>
            <a:r>
              <a:rPr sz="2000" spc="-80" dirty="0">
                <a:solidFill>
                  <a:srgbClr val="0000FF"/>
                </a:solidFill>
                <a:latin typeface="Arial"/>
                <a:cs typeface="Arial"/>
              </a:rPr>
              <a:t>giving	</a:t>
            </a:r>
            <a:r>
              <a:rPr sz="2000" spc="-30" dirty="0">
                <a:solidFill>
                  <a:srgbClr val="0000FF"/>
                </a:solidFill>
                <a:latin typeface="Arial"/>
                <a:cs typeface="Arial"/>
              </a:rPr>
              <a:t>the	</a:t>
            </a:r>
            <a:r>
              <a:rPr sz="2000" spc="-340" dirty="0">
                <a:solidFill>
                  <a:srgbClr val="0000FF"/>
                </a:solidFill>
                <a:latin typeface="Arial"/>
                <a:cs typeface="Arial"/>
              </a:rPr>
              <a:t>PC	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the	</a:t>
            </a: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properties	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of	</a:t>
            </a:r>
            <a:r>
              <a:rPr sz="2000" spc="-15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46355">
              <a:lnSpc>
                <a:spcPct val="100000"/>
              </a:lnSpc>
              <a:spcBef>
                <a:spcPts val="5"/>
              </a:spcBef>
              <a:tabLst>
                <a:tab pos="1090295" algn="l"/>
              </a:tabLst>
            </a:pPr>
            <a:r>
              <a:rPr sz="2000" b="1" spc="-75" dirty="0">
                <a:solidFill>
                  <a:srgbClr val="0000FF"/>
                </a:solidFill>
                <a:latin typeface="Trebuchet MS"/>
                <a:cs typeface="Trebuchet MS"/>
              </a:rPr>
              <a:t>G</a:t>
            </a:r>
            <a:r>
              <a:rPr sz="2000" spc="-75" dirty="0">
                <a:solidFill>
                  <a:srgbClr val="0000FF"/>
                </a:solidFill>
                <a:latin typeface="Arial"/>
                <a:cs typeface="Arial"/>
              </a:rPr>
              <a:t>eneral	</a:t>
            </a:r>
            <a:r>
              <a:rPr sz="2000" b="1" spc="-90" dirty="0">
                <a:solidFill>
                  <a:srgbClr val="0000FF"/>
                </a:solidFill>
                <a:latin typeface="Trebuchet MS"/>
                <a:cs typeface="Trebuchet MS"/>
              </a:rPr>
              <a:t>P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urpose  </a:t>
            </a:r>
            <a:r>
              <a:rPr sz="2000" b="1" spc="-8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000" spc="-80" dirty="0">
                <a:solidFill>
                  <a:srgbClr val="0000FF"/>
                </a:solidFill>
                <a:latin typeface="Arial"/>
                <a:cs typeface="Arial"/>
              </a:rPr>
              <a:t>egister  </a:t>
            </a:r>
            <a:r>
              <a:rPr sz="2000" spc="-75" dirty="0">
                <a:solidFill>
                  <a:srgbClr val="0000FF"/>
                </a:solidFill>
                <a:latin typeface="Arial"/>
                <a:cs typeface="Arial"/>
              </a:rPr>
              <a:t>allows 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000" spc="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0000FF"/>
                </a:solid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17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2292223" y="5275326"/>
            <a:ext cx="3071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545" algn="l"/>
                <a:tab pos="1068705" algn="l"/>
                <a:tab pos="1442085" algn="l"/>
                <a:tab pos="1849120" algn="l"/>
                <a:tab pos="2867025" algn="l"/>
              </a:tabLst>
            </a:pP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be	</a:t>
            </a:r>
            <a:r>
              <a:rPr sz="2000" spc="-120" dirty="0">
                <a:solidFill>
                  <a:srgbClr val="0000FF"/>
                </a:solidFill>
                <a:latin typeface="Arial"/>
                <a:cs typeface="Arial"/>
              </a:rPr>
              <a:t>used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00" spc="-185" dirty="0">
                <a:solidFill>
                  <a:srgbClr val="0000FF"/>
                </a:solidFill>
                <a:latin typeface="Arial"/>
                <a:cs typeface="Arial"/>
              </a:rPr>
              <a:t>as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00" spc="-110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00" spc="-60" dirty="0">
                <a:solidFill>
                  <a:srgbClr val="0000FF"/>
                </a:solidFill>
                <a:latin typeface="Arial"/>
                <a:cs typeface="Arial"/>
              </a:rPr>
              <a:t>ope</a:t>
            </a:r>
            <a:r>
              <a:rPr sz="2000" spc="-7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-17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6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-6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00" spc="-3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972" y="5275326"/>
            <a:ext cx="24593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66469" algn="l"/>
                <a:tab pos="1670685" algn="l"/>
                <a:tab pos="1832610" algn="l"/>
              </a:tabLst>
            </a:pP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counter	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value	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to  </a:t>
            </a:r>
            <a:r>
              <a:rPr sz="2000" spc="-16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omp</a:t>
            </a:r>
            <a:r>
              <a:rPr sz="2000" spc="3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-18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tions,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		</a:t>
            </a: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whi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-6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1363" y="5580075"/>
            <a:ext cx="2332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7390" algn="l"/>
                <a:tab pos="1598930" algn="l"/>
              </a:tabLst>
            </a:pPr>
            <a:r>
              <a:rPr sz="2000" spc="-16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-17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6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00" spc="-114" dirty="0">
                <a:solidFill>
                  <a:srgbClr val="0000FF"/>
                </a:solidFill>
                <a:latin typeface="Arial"/>
                <a:cs typeface="Arial"/>
              </a:rPr>
              <a:t>ma</a:t>
            </a:r>
            <a:r>
              <a:rPr sz="2000" spc="-15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2000" spc="-12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00" spc="-16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10" dirty="0">
                <a:solidFill>
                  <a:srgbClr val="0000FF"/>
                </a:solidFill>
                <a:latin typeface="Arial"/>
                <a:cs typeface="Arial"/>
              </a:rPr>
              <a:t>er</a:t>
            </a:r>
            <a:r>
              <a:rPr sz="2000" spc="-2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-14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972" y="5884875"/>
            <a:ext cx="27101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solidFill>
                  <a:srgbClr val="0000FF"/>
                </a:solidFill>
                <a:latin typeface="Arial"/>
                <a:cs typeface="Arial"/>
              </a:rPr>
              <a:t>programming </a:t>
            </a:r>
            <a:r>
              <a:rPr sz="2000" spc="-125" dirty="0">
                <a:solidFill>
                  <a:srgbClr val="0000FF"/>
                </a:solidFill>
                <a:latin typeface="Arial"/>
                <a:cs typeface="Arial"/>
              </a:rPr>
              <a:t>tasks</a:t>
            </a:r>
            <a:r>
              <a:rPr sz="2000" spc="-1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0000FF"/>
                </a:solidFill>
                <a:latin typeface="Arial"/>
                <a:cs typeface="Arial"/>
              </a:rPr>
              <a:t>easier.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81914"/>
            <a:ext cx="8683625" cy="522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other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important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basic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register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the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programming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model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2400" spc="3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b="1" spc="-170" dirty="0">
                <a:solidFill>
                  <a:srgbClr val="0000FF"/>
                </a:solidFill>
                <a:latin typeface="Trebuchet MS"/>
                <a:cs typeface="Trebuchet MS"/>
              </a:rPr>
              <a:t>Current </a:t>
            </a:r>
            <a:r>
              <a:rPr sz="2400" b="1" spc="-130" dirty="0">
                <a:solidFill>
                  <a:srgbClr val="0000FF"/>
                </a:solidFill>
                <a:latin typeface="Trebuchet MS"/>
                <a:cs typeface="Trebuchet MS"/>
              </a:rPr>
              <a:t>Program </a:t>
            </a:r>
            <a:r>
              <a:rPr sz="2400" b="1" spc="-120" dirty="0">
                <a:solidFill>
                  <a:srgbClr val="0000FF"/>
                </a:solidFill>
                <a:latin typeface="Trebuchet MS"/>
                <a:cs typeface="Trebuchet MS"/>
              </a:rPr>
              <a:t>Status </a:t>
            </a:r>
            <a:r>
              <a:rPr sz="2400" b="1" spc="-140" dirty="0">
                <a:solidFill>
                  <a:srgbClr val="0000FF"/>
                </a:solidFill>
                <a:latin typeface="Trebuchet MS"/>
                <a:cs typeface="Trebuchet MS"/>
              </a:rPr>
              <a:t>Register</a:t>
            </a:r>
            <a:r>
              <a:rPr sz="2400" b="1" spc="-3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b="1" i="1" spc="-265" dirty="0">
                <a:solidFill>
                  <a:srgbClr val="0000FF"/>
                </a:solidFill>
                <a:latin typeface="Arial"/>
                <a:cs typeface="Arial"/>
              </a:rPr>
              <a:t>(CPSR).</a:t>
            </a:r>
            <a:endParaRPr sz="2400">
              <a:latin typeface="Arial"/>
              <a:cs typeface="Arial"/>
            </a:endParaRPr>
          </a:p>
          <a:p>
            <a:pPr marL="355600" marR="6350" indent="-342900">
              <a:lnSpc>
                <a:spcPct val="100000"/>
              </a:lnSpc>
              <a:spcBef>
                <a:spcPts val="575"/>
              </a:spcBef>
            </a:pP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register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automatically during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every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arithmetic,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logical,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or 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shifting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operation.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top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four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bits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445" dirty="0">
                <a:solidFill>
                  <a:srgbClr val="0000FF"/>
                </a:solidFill>
                <a:latin typeface="Arial"/>
                <a:cs typeface="Arial"/>
              </a:rPr>
              <a:t>CPSR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hold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following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useful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information 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about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results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that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arithmetic/logical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operation:</a:t>
            </a:r>
            <a:endParaRPr sz="2400">
              <a:latin typeface="Arial"/>
              <a:cs typeface="Arial"/>
            </a:endParaRPr>
          </a:p>
          <a:p>
            <a:pPr marL="756285" marR="5080" indent="-286385">
              <a:lnSpc>
                <a:spcPts val="2860"/>
              </a:lnSpc>
              <a:spcBef>
                <a:spcPts val="710"/>
              </a:spcBef>
              <a:buChar char="■"/>
              <a:tabLst>
                <a:tab pos="748030" algn="l"/>
              </a:tabLst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negative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(N)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bit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when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result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negative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two’s- </a:t>
            </a:r>
            <a:r>
              <a:rPr sz="2400" spc="5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complement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arithmetic.</a:t>
            </a:r>
            <a:endParaRPr sz="2400">
              <a:latin typeface="Arial"/>
              <a:cs typeface="Arial"/>
            </a:endParaRPr>
          </a:p>
          <a:p>
            <a:pPr marL="721360" indent="-251460">
              <a:lnSpc>
                <a:spcPct val="100000"/>
              </a:lnSpc>
              <a:spcBef>
                <a:spcPts val="505"/>
              </a:spcBef>
              <a:buChar char="■"/>
              <a:tabLst>
                <a:tab pos="721995" algn="l"/>
              </a:tabLst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zero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(Z)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bit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is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set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when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every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bit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result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is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zero.</a:t>
            </a:r>
            <a:endParaRPr sz="2400">
              <a:latin typeface="Arial"/>
              <a:cs typeface="Arial"/>
            </a:endParaRPr>
          </a:p>
          <a:p>
            <a:pPr marL="756285" marR="6985" indent="-286385">
              <a:lnSpc>
                <a:spcPts val="2860"/>
              </a:lnSpc>
              <a:spcBef>
                <a:spcPts val="690"/>
              </a:spcBef>
              <a:buChar char="■"/>
              <a:tabLst>
                <a:tab pos="817244" algn="l"/>
                <a:tab pos="817880" algn="l"/>
                <a:tab pos="1440815" algn="l"/>
                <a:tab pos="2230120" algn="l"/>
                <a:tab pos="2739390" algn="l"/>
                <a:tab pos="3234690" algn="l"/>
                <a:tab pos="3585210" algn="l"/>
                <a:tab pos="4119879" algn="l"/>
                <a:tab pos="4972050" algn="l"/>
                <a:tab pos="5804535" algn="l"/>
                <a:tab pos="6156325" algn="l"/>
                <a:tab pos="6464935" algn="l"/>
                <a:tab pos="7254240" algn="l"/>
                <a:tab pos="7837805" algn="l"/>
                <a:tab pos="8254365" algn="l"/>
              </a:tabLst>
            </a:pP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ar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spc="-36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17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bit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1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when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ar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ou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operation.</a:t>
            </a:r>
            <a:endParaRPr sz="2400">
              <a:latin typeface="Arial"/>
              <a:cs typeface="Arial"/>
            </a:endParaRPr>
          </a:p>
          <a:p>
            <a:pPr marL="756285" marR="6350" indent="-286385">
              <a:lnSpc>
                <a:spcPts val="2860"/>
              </a:lnSpc>
              <a:spcBef>
                <a:spcPts val="620"/>
              </a:spcBef>
              <a:buChar char="■"/>
              <a:tabLst>
                <a:tab pos="744855" algn="l"/>
              </a:tabLst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overflow(V)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bit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when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arithmetic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operation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results 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400" spc="-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overflow.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480" y="0"/>
            <a:ext cx="525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</a:t>
            </a:r>
            <a:r>
              <a:rPr spc="-285" dirty="0"/>
              <a:t> </a:t>
            </a:r>
            <a:r>
              <a:rPr spc="-240" dirty="0"/>
              <a:t>cont’d….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18</a:t>
            </a:fld>
            <a:endParaRPr spc="-6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317" y="0"/>
            <a:ext cx="1769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70" dirty="0"/>
              <a:t>E</a:t>
            </a:r>
            <a:r>
              <a:rPr spc="-500" dirty="0"/>
              <a:t>x</a:t>
            </a:r>
            <a:r>
              <a:rPr spc="-160" dirty="0"/>
              <a:t>ample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568705"/>
            <a:ext cx="8839200" cy="5984875"/>
          </a:xfrm>
          <a:custGeom>
            <a:avLst/>
            <a:gdLst/>
            <a:ahLst/>
            <a:cxnLst/>
            <a:rect l="l" t="t" r="r" b="b"/>
            <a:pathLst>
              <a:path w="8839200" h="5984875">
                <a:moveTo>
                  <a:pt x="0" y="5984494"/>
                </a:moveTo>
                <a:lnTo>
                  <a:pt x="8839200" y="5984494"/>
                </a:lnTo>
                <a:lnTo>
                  <a:pt x="8839200" y="0"/>
                </a:lnTo>
                <a:lnTo>
                  <a:pt x="0" y="0"/>
                </a:lnTo>
                <a:lnTo>
                  <a:pt x="0" y="5984494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508759"/>
            <a:ext cx="8683625" cy="42697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120" dirty="0">
                <a:solidFill>
                  <a:srgbClr val="0000FF"/>
                </a:solidFill>
                <a:latin typeface="Trebuchet MS"/>
                <a:cs typeface="Trebuchet MS"/>
              </a:rPr>
              <a:t>Status bit </a:t>
            </a:r>
            <a:r>
              <a:rPr sz="2400" b="1" spc="-125" dirty="0">
                <a:solidFill>
                  <a:srgbClr val="0000FF"/>
                </a:solidFill>
                <a:latin typeface="Trebuchet MS"/>
                <a:cs typeface="Trebuchet MS"/>
              </a:rPr>
              <a:t>computation </a:t>
            </a:r>
            <a:r>
              <a:rPr sz="2400" b="1" spc="-135" dirty="0">
                <a:solidFill>
                  <a:srgbClr val="0000FF"/>
                </a:solidFill>
                <a:latin typeface="Trebuchet MS"/>
                <a:cs typeface="Trebuchet MS"/>
              </a:rPr>
              <a:t>in </a:t>
            </a:r>
            <a:r>
              <a:rPr sz="2400" b="1" spc="-150" dirty="0">
                <a:solidFill>
                  <a:srgbClr val="0000FF"/>
                </a:solidFill>
                <a:latin typeface="Trebuchet MS"/>
                <a:cs typeface="Trebuchet MS"/>
              </a:rPr>
              <a:t>the</a:t>
            </a:r>
            <a:r>
              <a:rPr sz="2400" b="1" spc="-4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0000FF"/>
                </a:solidFill>
                <a:latin typeface="Trebuchet MS"/>
                <a:cs typeface="Trebuchet MS"/>
              </a:rPr>
              <a:t>ARM</a:t>
            </a:r>
            <a:r>
              <a:rPr sz="2400" spc="2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</a:pP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400" spc="-200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word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32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bits.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spc="-455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notation, </a:t>
            </a:r>
            <a:r>
              <a:rPr sz="2400" spc="-18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hexadecimal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number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starts  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0x, 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such 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0xffffffff, 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which</a:t>
            </a:r>
            <a:r>
              <a:rPr sz="2400" spc="5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two’s-complement 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-1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32-bit</a:t>
            </a:r>
            <a:r>
              <a:rPr sz="2400" spc="-3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word.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Here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some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sample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calculations:</a:t>
            </a:r>
            <a:endParaRPr sz="2400">
              <a:latin typeface="Arial"/>
              <a:cs typeface="Arial"/>
            </a:endParaRPr>
          </a:p>
          <a:p>
            <a:pPr marL="1178560" indent="-251460">
              <a:lnSpc>
                <a:spcPct val="100000"/>
              </a:lnSpc>
              <a:spcBef>
                <a:spcPts val="600"/>
              </a:spcBef>
              <a:buChar char="■"/>
              <a:tabLst>
                <a:tab pos="1179195" algn="l"/>
              </a:tabLst>
            </a:pP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spc="-45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sz="2400" i="1" spc="-1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65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400" i="1" spc="-19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45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sz="2400" i="1" spc="-1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65" dirty="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sz="2400" i="1" spc="-1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145" dirty="0">
                <a:solidFill>
                  <a:srgbClr val="0000FF"/>
                </a:solidFill>
                <a:latin typeface="Trebuchet MS"/>
                <a:cs typeface="Trebuchet MS"/>
              </a:rPr>
              <a:t>0:</a:t>
            </a:r>
            <a:r>
              <a:rPr sz="2400" i="1" spc="-1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145" dirty="0">
                <a:solidFill>
                  <a:srgbClr val="0000FF"/>
                </a:solidFill>
                <a:latin typeface="Trebuchet MS"/>
                <a:cs typeface="Trebuchet MS"/>
              </a:rPr>
              <a:t>Written</a:t>
            </a:r>
            <a:r>
              <a:rPr sz="2400" i="1" spc="-1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135" dirty="0">
                <a:solidFill>
                  <a:srgbClr val="0000FF"/>
                </a:solidFill>
                <a:latin typeface="Trebuchet MS"/>
                <a:cs typeface="Trebuchet MS"/>
              </a:rPr>
              <a:t>in</a:t>
            </a:r>
            <a:r>
              <a:rPr sz="2400" i="1" spc="-19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130" dirty="0">
                <a:solidFill>
                  <a:srgbClr val="0000FF"/>
                </a:solidFill>
                <a:latin typeface="Trebuchet MS"/>
                <a:cs typeface="Trebuchet MS"/>
              </a:rPr>
              <a:t>32-bit</a:t>
            </a:r>
            <a:r>
              <a:rPr sz="2400" i="1" spc="-1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160" dirty="0">
                <a:solidFill>
                  <a:srgbClr val="0000FF"/>
                </a:solidFill>
                <a:latin typeface="Trebuchet MS"/>
                <a:cs typeface="Trebuchet MS"/>
              </a:rPr>
              <a:t>format,</a:t>
            </a:r>
            <a:r>
              <a:rPr sz="2400" i="1" spc="-1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135" dirty="0">
                <a:solidFill>
                  <a:srgbClr val="0000FF"/>
                </a:solidFill>
                <a:latin typeface="Trebuchet MS"/>
                <a:cs typeface="Trebuchet MS"/>
              </a:rPr>
              <a:t>this</a:t>
            </a:r>
            <a:r>
              <a:rPr sz="2400" i="1" spc="-1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105" dirty="0">
                <a:solidFill>
                  <a:srgbClr val="0000FF"/>
                </a:solidFill>
                <a:latin typeface="Trebuchet MS"/>
                <a:cs typeface="Trebuchet MS"/>
              </a:rPr>
              <a:t>becomes</a:t>
            </a:r>
            <a:endParaRPr sz="2400">
              <a:latin typeface="Trebuchet MS"/>
              <a:cs typeface="Trebuchet MS"/>
            </a:endParaRPr>
          </a:p>
          <a:p>
            <a:pPr marL="1155700">
              <a:lnSpc>
                <a:spcPct val="100000"/>
              </a:lnSpc>
              <a:spcBef>
                <a:spcPts val="555"/>
              </a:spcBef>
            </a:pP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0xffffffff 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0x1 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0x0</a:t>
            </a:r>
            <a:r>
              <a:rPr sz="2400" i="1" spc="-175" dirty="0">
                <a:solidFill>
                  <a:srgbClr val="0000FF"/>
                </a:solidFill>
                <a:latin typeface="Trebuchet MS"/>
                <a:cs typeface="Trebuchet MS"/>
              </a:rPr>
              <a:t>, </a:t>
            </a:r>
            <a:r>
              <a:rPr sz="2400" i="1" spc="-90" dirty="0">
                <a:solidFill>
                  <a:srgbClr val="0000FF"/>
                </a:solidFill>
                <a:latin typeface="Trebuchet MS"/>
                <a:cs typeface="Trebuchet MS"/>
              </a:rPr>
              <a:t>giving </a:t>
            </a:r>
            <a:r>
              <a:rPr sz="2400" i="1" spc="-150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sz="2400" spc="-440" dirty="0">
                <a:solidFill>
                  <a:srgbClr val="0000FF"/>
                </a:solidFill>
                <a:latin typeface="Arial"/>
                <a:cs typeface="Arial"/>
              </a:rPr>
              <a:t>CPSR 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315" dirty="0">
                <a:solidFill>
                  <a:srgbClr val="0000FF"/>
                </a:solidFill>
                <a:latin typeface="Arial"/>
                <a:cs typeface="Arial"/>
              </a:rPr>
              <a:t>NZCV  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-4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1001.</a:t>
            </a:r>
            <a:endParaRPr sz="2400">
              <a:latin typeface="Arial"/>
              <a:cs typeface="Arial"/>
            </a:endParaRPr>
          </a:p>
          <a:p>
            <a:pPr marL="1178560" indent="-251460">
              <a:lnSpc>
                <a:spcPct val="100000"/>
              </a:lnSpc>
              <a:spcBef>
                <a:spcPts val="600"/>
              </a:spcBef>
              <a:buChar char="■"/>
              <a:tabLst>
                <a:tab pos="1179195" algn="l"/>
              </a:tabLst>
            </a:pP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0 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–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-1: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0x0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-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0x1 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0xffffffff, 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2400" spc="-315" dirty="0">
                <a:solidFill>
                  <a:srgbClr val="0000FF"/>
                </a:solidFill>
                <a:latin typeface="Arial"/>
                <a:cs typeface="Arial"/>
              </a:rPr>
              <a:t>NZCV 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-20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1000</a:t>
            </a:r>
            <a:r>
              <a:rPr sz="2400" i="1" spc="-155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1178560" indent="-251460">
              <a:lnSpc>
                <a:spcPct val="100000"/>
              </a:lnSpc>
              <a:spcBef>
                <a:spcPts val="580"/>
              </a:spcBef>
              <a:buChar char="■"/>
              <a:tabLst>
                <a:tab pos="1179195" algn="l"/>
                <a:tab pos="2338070" algn="l"/>
              </a:tabLst>
            </a:pP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spc="-150" baseline="24305" dirty="0">
                <a:solidFill>
                  <a:srgbClr val="0000FF"/>
                </a:solidFill>
                <a:latin typeface="Arial"/>
                <a:cs typeface="Arial"/>
              </a:rPr>
              <a:t>31  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sz="2400" spc="-2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00FF"/>
                </a:solidFill>
                <a:latin typeface="Arial"/>
                <a:cs typeface="Arial"/>
              </a:rPr>
              <a:t>+	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400" spc="-204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-2</a:t>
            </a:r>
            <a:r>
              <a:rPr sz="2400" spc="-120" baseline="24305" dirty="0">
                <a:solidFill>
                  <a:srgbClr val="0000FF"/>
                </a:solidFill>
                <a:latin typeface="Arial"/>
                <a:cs typeface="Arial"/>
              </a:rPr>
              <a:t>31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0x7fffffff </a:t>
            </a:r>
            <a:r>
              <a:rPr sz="2400" spc="-204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0x1 </a:t>
            </a:r>
            <a:r>
              <a:rPr sz="2400" spc="-204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0x80000000,</a:t>
            </a:r>
            <a:endParaRPr sz="24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550"/>
              </a:spcBef>
            </a:pP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2400" spc="-315" dirty="0">
                <a:solidFill>
                  <a:srgbClr val="0000FF"/>
                </a:solidFill>
                <a:latin typeface="Arial"/>
                <a:cs typeface="Arial"/>
              </a:rPr>
              <a:t>NZCV 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-4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1001.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19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3985" y="0"/>
            <a:ext cx="6335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5" smtClean="0">
                <a:solidFill>
                  <a:srgbClr val="0000FF"/>
                </a:solidFill>
                <a:latin typeface="Arial"/>
                <a:cs typeface="Arial"/>
              </a:rPr>
              <a:t>UNIT-I </a:t>
            </a:r>
            <a:r>
              <a:rPr sz="4000" spc="-45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4000" spc="-80" dirty="0">
                <a:solidFill>
                  <a:srgbClr val="0000FF"/>
                </a:solidFill>
                <a:latin typeface="Arial"/>
                <a:cs typeface="Arial"/>
              </a:rPr>
              <a:t>Instruction </a:t>
            </a:r>
            <a:r>
              <a:rPr sz="4000" spc="-285" dirty="0">
                <a:solidFill>
                  <a:srgbClr val="0000FF"/>
                </a:solidFill>
                <a:latin typeface="Arial"/>
                <a:cs typeface="Arial"/>
              </a:rPr>
              <a:t>Sets,</a:t>
            </a:r>
            <a:r>
              <a:rPr sz="4000" spc="-50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4000" spc="-535" dirty="0">
                <a:solidFill>
                  <a:srgbClr val="0000FF"/>
                </a:solidFill>
                <a:latin typeface="Arial"/>
                <a:cs typeface="Arial"/>
              </a:rPr>
              <a:t>CPUs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568705"/>
            <a:ext cx="8839200" cy="5984875"/>
          </a:xfrm>
          <a:custGeom>
            <a:avLst/>
            <a:gdLst/>
            <a:ahLst/>
            <a:cxnLst/>
            <a:rect l="l" t="t" r="r" b="b"/>
            <a:pathLst>
              <a:path w="8839200" h="5984875">
                <a:moveTo>
                  <a:pt x="0" y="5984494"/>
                </a:moveTo>
                <a:lnTo>
                  <a:pt x="8839200" y="5984494"/>
                </a:lnTo>
                <a:lnTo>
                  <a:pt x="8839200" y="0"/>
                </a:lnTo>
                <a:lnTo>
                  <a:pt x="0" y="0"/>
                </a:lnTo>
                <a:lnTo>
                  <a:pt x="0" y="5984494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1301623"/>
            <a:ext cx="315087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4000" spc="-150" smtClean="0">
                <a:solidFill>
                  <a:srgbClr val="0000FF"/>
                </a:solidFill>
                <a:latin typeface="Arial"/>
                <a:cs typeface="Arial"/>
              </a:rPr>
              <a:t>Preliminaries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2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304800" y="2057400"/>
            <a:ext cx="4191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95"/>
              </a:spcBef>
            </a:pPr>
            <a:r>
              <a:rPr sz="4000" spc="-335" smtClean="0">
                <a:solidFill>
                  <a:srgbClr val="0000FF"/>
                </a:solidFill>
                <a:latin typeface="Arial"/>
                <a:cs typeface="Arial"/>
              </a:rPr>
              <a:t>ARM</a:t>
            </a:r>
            <a:r>
              <a:rPr lang="en-US" sz="4000" spc="-365" dirty="0" smtClean="0">
                <a:solidFill>
                  <a:srgbClr val="0000FF"/>
                </a:solidFill>
                <a:latin typeface="Arial"/>
                <a:cs typeface="Arial"/>
              </a:rPr>
              <a:t> P</a:t>
            </a:r>
            <a:r>
              <a:rPr lang="en-US" sz="4000" spc="-25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4000" spc="-285" dirty="0" smtClean="0">
                <a:solidFill>
                  <a:srgbClr val="0000FF"/>
                </a:solidFill>
                <a:latin typeface="Arial"/>
                <a:cs typeface="Arial"/>
              </a:rPr>
              <a:t>ocesso</a:t>
            </a:r>
            <a:r>
              <a:rPr lang="en-US" sz="4000" spc="-2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9777" y="624433"/>
            <a:ext cx="4073912" cy="560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050" y="42557"/>
          <a:ext cx="8839200" cy="6574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600"/>
                <a:gridCol w="4419600"/>
              </a:tblGrid>
              <a:tr h="501650">
                <a:tc gridSpan="2">
                  <a:txBody>
                    <a:bodyPr/>
                    <a:lstStyle/>
                    <a:p>
                      <a:pPr marL="1809750">
                        <a:lnSpc>
                          <a:spcPts val="3854"/>
                        </a:lnSpc>
                      </a:pPr>
                      <a:r>
                        <a:rPr sz="4000" spc="-229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4000" spc="-16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Operations</a:t>
                      </a:r>
                      <a:r>
                        <a:rPr sz="4000" spc="-23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0" spc="-24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cont’d….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11850">
                <a:tc>
                  <a:txBody>
                    <a:bodyPr/>
                    <a:lstStyle/>
                    <a:p>
                      <a:pPr marL="440690" marR="76835" indent="-342900" algn="just">
                        <a:lnSpc>
                          <a:spcPts val="2300"/>
                        </a:lnSpc>
                        <a:spcBef>
                          <a:spcPts val="385"/>
                        </a:spcBef>
                      </a:pPr>
                      <a:r>
                        <a:rPr sz="2400" spc="-1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basic </a:t>
                      </a:r>
                      <a:r>
                        <a:rPr sz="2400" spc="-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form </a:t>
                      </a:r>
                      <a:r>
                        <a:rPr sz="24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19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  </a:t>
                      </a:r>
                      <a:r>
                        <a:rPr sz="2400" spc="-4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instruction </a:t>
                      </a:r>
                      <a:r>
                        <a:rPr sz="2400" spc="-12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27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simple: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2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ADD</a:t>
                      </a:r>
                      <a:r>
                        <a:rPr sz="2400" spc="-16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r0,r1,r2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0690" marR="79375" indent="-342900" algn="just">
                        <a:lnSpc>
                          <a:spcPts val="2300"/>
                        </a:lnSpc>
                        <a:spcBef>
                          <a:spcPts val="560"/>
                        </a:spcBef>
                      </a:pPr>
                      <a:r>
                        <a:rPr sz="2400" spc="-16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sz="2400" spc="-4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instruction </a:t>
                      </a:r>
                      <a:r>
                        <a:rPr sz="2400" spc="-14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sets </a:t>
                      </a:r>
                      <a:r>
                        <a:rPr sz="2400" spc="-8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register </a:t>
                      </a:r>
                      <a:r>
                        <a:rPr sz="2400" spc="-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r0 </a:t>
                      </a:r>
                      <a:r>
                        <a:rPr sz="2400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to  </a:t>
                      </a:r>
                      <a:r>
                        <a:rPr sz="2400" spc="-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sum </a:t>
                      </a:r>
                      <a:r>
                        <a:rPr sz="24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3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values </a:t>
                      </a:r>
                      <a:r>
                        <a:rPr sz="2400" spc="-8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stored </a:t>
                      </a:r>
                      <a:r>
                        <a:rPr sz="2400" spc="-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in  </a:t>
                      </a:r>
                      <a:r>
                        <a:rPr sz="2400" spc="-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r1 </a:t>
                      </a:r>
                      <a:r>
                        <a:rPr sz="2400" spc="-11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2400" spc="-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r2 </a:t>
                      </a:r>
                      <a:r>
                        <a:rPr sz="2400" spc="-6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(i.e. </a:t>
                      </a:r>
                      <a:r>
                        <a:rPr sz="2400" spc="-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r0 </a:t>
                      </a:r>
                      <a:r>
                        <a:rPr sz="2400" spc="-2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2400" spc="-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r1</a:t>
                      </a:r>
                      <a:r>
                        <a:rPr sz="2400" spc="-37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+ </a:t>
                      </a:r>
                      <a:r>
                        <a:rPr sz="2400" spc="-5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r2).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0690" marR="75565" indent="-342900" algn="just">
                        <a:lnSpc>
                          <a:spcPct val="80000"/>
                        </a:lnSpc>
                        <a:spcBef>
                          <a:spcPts val="605"/>
                        </a:spcBef>
                      </a:pPr>
                      <a:r>
                        <a:rPr sz="2400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2400" spc="-4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addition </a:t>
                      </a:r>
                      <a:r>
                        <a:rPr sz="2400" spc="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2400" spc="-1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specifying </a:t>
                      </a:r>
                      <a:r>
                        <a:rPr sz="2400" spc="-10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registers  </a:t>
                      </a:r>
                      <a:r>
                        <a:rPr sz="2400" spc="-22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as </a:t>
                      </a:r>
                      <a:r>
                        <a:rPr sz="2400" spc="-1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sources </a:t>
                      </a:r>
                      <a:r>
                        <a:rPr sz="24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2400" spc="-1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operands,  </a:t>
                      </a:r>
                      <a:r>
                        <a:rPr sz="2400" spc="-6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instructions </a:t>
                      </a:r>
                      <a:r>
                        <a:rPr sz="2400" spc="-1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may </a:t>
                      </a:r>
                      <a:r>
                        <a:rPr sz="2400" spc="-12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also </a:t>
                      </a:r>
                      <a:r>
                        <a:rPr sz="2400" spc="-7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provide  </a:t>
                      </a:r>
                      <a:r>
                        <a:rPr sz="2400" spc="-20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IMMEDIATE </a:t>
                      </a:r>
                      <a:r>
                        <a:rPr sz="2400" spc="-1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operands, </a:t>
                      </a:r>
                      <a:r>
                        <a:rPr sz="2400" spc="-7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which  </a:t>
                      </a:r>
                      <a:r>
                        <a:rPr sz="2400" spc="-1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encode </a:t>
                      </a:r>
                      <a:r>
                        <a:rPr sz="2400" spc="-19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9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constant </a:t>
                      </a:r>
                      <a:r>
                        <a:rPr sz="2400" spc="-1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value  </a:t>
                      </a:r>
                      <a:r>
                        <a:rPr sz="2400" spc="-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directly </a:t>
                      </a:r>
                      <a:r>
                        <a:rPr sz="2400" spc="-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in the</a:t>
                      </a:r>
                      <a:r>
                        <a:rPr sz="2400" spc="-35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4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instruction.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ts val="2875"/>
                        </a:lnSpc>
                      </a:pPr>
                      <a:r>
                        <a:rPr sz="2400" spc="-1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2400" spc="-15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example,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416050">
                        <a:lnSpc>
                          <a:spcPts val="3115"/>
                        </a:lnSpc>
                      </a:pPr>
                      <a:r>
                        <a:rPr sz="2600" spc="-26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ADD</a:t>
                      </a:r>
                      <a:r>
                        <a:rPr sz="2600" spc="-1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r0,r1,#2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14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sets </a:t>
                      </a:r>
                      <a:r>
                        <a:rPr sz="2400" spc="-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r0 </a:t>
                      </a:r>
                      <a:r>
                        <a:rPr sz="2400" spc="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2400" spc="4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“r1</a:t>
                      </a:r>
                      <a:r>
                        <a:rPr sz="2400" spc="-3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+ </a:t>
                      </a:r>
                      <a:r>
                        <a:rPr sz="2400" spc="-7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2”.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ts val="2590"/>
                        </a:lnSpc>
                        <a:spcBef>
                          <a:spcPts val="5"/>
                        </a:spcBef>
                        <a:tabLst>
                          <a:tab pos="749935" algn="l"/>
                          <a:tab pos="1671955" algn="l"/>
                          <a:tab pos="2412365" algn="l"/>
                          <a:tab pos="3932554" algn="l"/>
                        </a:tabLst>
                      </a:pPr>
                      <a:r>
                        <a:rPr sz="2400" spc="-1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The	</a:t>
                      </a:r>
                      <a:r>
                        <a:rPr sz="2400" spc="-5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major	</a:t>
                      </a:r>
                      <a:r>
                        <a:rPr sz="2400" spc="-9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	</a:t>
                      </a:r>
                      <a:r>
                        <a:rPr sz="2400" spc="-8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operations	</a:t>
                      </a:r>
                      <a:r>
                        <a:rPr sz="2400" spc="-1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are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0690">
                        <a:lnSpc>
                          <a:spcPts val="2590"/>
                        </a:lnSpc>
                      </a:pPr>
                      <a:r>
                        <a:rPr sz="2400" spc="-1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summarized </a:t>
                      </a:r>
                      <a:r>
                        <a:rPr sz="2400" spc="-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2400" spc="-9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adjacent</a:t>
                      </a:r>
                      <a:r>
                        <a:rPr sz="2400" spc="-29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Figure.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365250">
                        <a:lnSpc>
                          <a:spcPct val="100000"/>
                        </a:lnSpc>
                      </a:pPr>
                      <a:r>
                        <a:rPr sz="1800" spc="-15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ARM </a:t>
                      </a:r>
                      <a:r>
                        <a:rPr sz="1800" spc="-10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5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Instructions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20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81914"/>
            <a:ext cx="8683625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100"/>
              </a:spcBef>
              <a:tabLst>
                <a:tab pos="635635" algn="l"/>
                <a:tab pos="1925320" algn="l"/>
                <a:tab pos="2226945" algn="l"/>
                <a:tab pos="3789679" algn="l"/>
                <a:tab pos="4491990" algn="l"/>
                <a:tab pos="5062220" algn="l"/>
                <a:tab pos="5899150" algn="l"/>
                <a:tab pos="6307455" algn="l"/>
                <a:tab pos="6877684" algn="l"/>
                <a:tab pos="7510145" algn="l"/>
              </a:tabLst>
            </a:pPr>
            <a:r>
              <a:rPr sz="2400" spc="-47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40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-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pe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ms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su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3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ac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tion	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400" spc="25" dirty="0">
                <a:solidFill>
                  <a:srgbClr val="0000FF"/>
                </a:solidFill>
                <a:latin typeface="Arial"/>
                <a:cs typeface="Arial"/>
              </a:rPr>
              <a:t>ith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6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ope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ands 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reversed, </a:t>
            </a:r>
            <a:r>
              <a:rPr sz="2400" spc="-170" dirty="0">
                <a:solidFill>
                  <a:srgbClr val="0000FF"/>
                </a:solidFill>
                <a:latin typeface="Arial"/>
                <a:cs typeface="Arial"/>
              </a:rPr>
              <a:t>so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  <a:tabLst>
                <a:tab pos="2755900" algn="l"/>
              </a:tabLst>
            </a:pPr>
            <a:r>
              <a:rPr sz="2400" spc="-425" dirty="0">
                <a:solidFill>
                  <a:srgbClr val="0000FF"/>
                </a:solidFill>
                <a:latin typeface="Arial"/>
                <a:cs typeface="Arial"/>
              </a:rPr>
              <a:t>RSB </a:t>
            </a:r>
            <a:r>
              <a:rPr sz="2400" spc="-3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r0,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r1,r2	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sets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r0 </a:t>
            </a:r>
            <a:r>
              <a:rPr sz="2400" dirty="0">
                <a:solidFill>
                  <a:srgbClr val="0000FF"/>
                </a:solidFill>
                <a:latin typeface="Wingdings"/>
                <a:cs typeface="Wingdings"/>
              </a:rPr>
              <a:t>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r2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spc="-3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r1.</a:t>
            </a:r>
            <a:endParaRPr sz="2400">
              <a:latin typeface="Arial"/>
              <a:cs typeface="Arial"/>
            </a:endParaRPr>
          </a:p>
          <a:p>
            <a:pPr marL="355600" marR="7620" indent="-342900">
              <a:lnSpc>
                <a:spcPct val="100000"/>
              </a:lnSpc>
              <a:spcBef>
                <a:spcPts val="555"/>
              </a:spcBef>
              <a:tabLst>
                <a:tab pos="611505" algn="l"/>
                <a:tab pos="1734820" algn="l"/>
                <a:tab pos="2658745" algn="l"/>
                <a:tab pos="4123054" algn="l"/>
                <a:tab pos="5276850" algn="l"/>
                <a:tab pos="6198870" algn="l"/>
                <a:tab pos="6965950" algn="l"/>
                <a:tab pos="7545070" algn="l"/>
                <a:tab pos="8150225" algn="l"/>
              </a:tabLst>
            </a:pP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bit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wise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lo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2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2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tions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5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lo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2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15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400" spc="-28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35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43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400" spc="-250" dirty="0">
                <a:solidFill>
                  <a:srgbClr val="0000FF"/>
                </a:solidFill>
                <a:latin typeface="Arial"/>
                <a:cs typeface="Arial"/>
              </a:rPr>
              <a:t>OR 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operations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(the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exclusive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called</a:t>
            </a:r>
            <a:r>
              <a:rPr sz="2400" spc="-3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265" dirty="0">
                <a:solidFill>
                  <a:srgbClr val="0000FF"/>
                </a:solidFill>
                <a:latin typeface="Arial"/>
                <a:cs typeface="Arial"/>
              </a:rPr>
              <a:t>EOR).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270" dirty="0">
                <a:solidFill>
                  <a:srgbClr val="0000FF"/>
                </a:solidFill>
                <a:latin typeface="Arial"/>
                <a:cs typeface="Arial"/>
              </a:rPr>
              <a:t>BIC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instruction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stands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bit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clear: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85"/>
              </a:spcBef>
              <a:tabLst>
                <a:tab pos="2755900" algn="l"/>
              </a:tabLst>
            </a:pPr>
            <a:r>
              <a:rPr sz="2400" spc="-275" dirty="0">
                <a:solidFill>
                  <a:srgbClr val="0000FF"/>
                </a:solidFill>
                <a:latin typeface="Arial"/>
                <a:cs typeface="Arial"/>
              </a:rPr>
              <a:t>BIC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r0,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r1,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r2	</a:t>
            </a:r>
            <a:r>
              <a:rPr sz="3000" spc="-175" dirty="0">
                <a:solidFill>
                  <a:srgbClr val="0000FF"/>
                </a:solidFill>
                <a:latin typeface="Arial"/>
                <a:cs typeface="Arial"/>
              </a:rPr>
              <a:t>sets</a:t>
            </a:r>
            <a:r>
              <a:rPr sz="3000" spc="-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55" dirty="0">
                <a:solidFill>
                  <a:srgbClr val="0000FF"/>
                </a:solidFill>
                <a:latin typeface="Arial"/>
                <a:cs typeface="Arial"/>
              </a:rPr>
              <a:t>r0</a:t>
            </a:r>
            <a:r>
              <a:rPr sz="3000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3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3000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55" dirty="0">
                <a:solidFill>
                  <a:srgbClr val="0000FF"/>
                </a:solidFill>
                <a:latin typeface="Arial"/>
                <a:cs typeface="Arial"/>
              </a:rPr>
              <a:t>r1</a:t>
            </a:r>
            <a:r>
              <a:rPr sz="30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14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3000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3000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55" dirty="0">
                <a:solidFill>
                  <a:srgbClr val="0000FF"/>
                </a:solidFill>
                <a:latin typeface="Arial"/>
                <a:cs typeface="Arial"/>
              </a:rPr>
              <a:t>r2</a:t>
            </a:r>
            <a:r>
              <a:rPr sz="30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70" dirty="0">
                <a:solidFill>
                  <a:srgbClr val="0000FF"/>
                </a:solidFill>
                <a:latin typeface="Arial"/>
                <a:cs typeface="Arial"/>
              </a:rPr>
              <a:t>(r0</a:t>
            </a:r>
            <a:r>
              <a:rPr sz="30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Wingdings"/>
                <a:cs typeface="Wingdings"/>
              </a:rPr>
              <a:t></a:t>
            </a:r>
            <a:r>
              <a:rPr sz="2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spc="-70" dirty="0">
                <a:solidFill>
                  <a:srgbClr val="0000FF"/>
                </a:solidFill>
                <a:latin typeface="Arial"/>
                <a:cs typeface="Arial"/>
              </a:rPr>
              <a:t>r1).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instruction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uses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second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source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operand 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mask: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1320165" algn="l"/>
                <a:tab pos="8187055" algn="l"/>
              </a:tabLst>
            </a:pP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Where	</a:t>
            </a:r>
            <a:r>
              <a:rPr sz="2400" spc="-185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bit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 the  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mask 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1, 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corresponding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bit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spc="3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the	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first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source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operand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cleared.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480" y="0"/>
            <a:ext cx="525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</a:t>
            </a:r>
            <a:r>
              <a:rPr spc="-285" dirty="0"/>
              <a:t> </a:t>
            </a:r>
            <a:r>
              <a:rPr spc="-240" dirty="0"/>
              <a:t>cont’d….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21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81914"/>
            <a:ext cx="8681720" cy="324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tabLst>
                <a:tab pos="733425" algn="l"/>
                <a:tab pos="1579245" algn="l"/>
                <a:tab pos="3173730" algn="l"/>
                <a:tab pos="4649470" algn="l"/>
                <a:tab pos="5386705" algn="l"/>
                <a:tab pos="6503034" algn="l"/>
                <a:tab pos="7183755" algn="l"/>
                <a:tab pos="7994650" algn="l"/>
              </a:tabLst>
            </a:pP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MUL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25" dirty="0">
                <a:solidFill>
                  <a:srgbClr val="0000FF"/>
                </a:solidFill>
                <a:latin typeface="Arial"/>
                <a:cs typeface="Arial"/>
              </a:rPr>
              <a:t>tr</a:t>
            </a:r>
            <a:r>
              <a:rPr sz="2400" spc="35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cti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multip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ies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6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ues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bu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-19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me 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restrictions:</a:t>
            </a:r>
            <a:endParaRPr sz="2400">
              <a:latin typeface="Arial"/>
              <a:cs typeface="Arial"/>
            </a:endParaRPr>
          </a:p>
          <a:p>
            <a:pPr marL="355600" marR="6350" indent="-342900">
              <a:lnSpc>
                <a:spcPct val="100000"/>
              </a:lnSpc>
              <a:spcBef>
                <a:spcPts val="575"/>
              </a:spcBef>
            </a:pP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No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operand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may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400" spc="-195" dirty="0">
                <a:solidFill>
                  <a:srgbClr val="0000FF"/>
                </a:solidFill>
                <a:latin typeface="Arial"/>
                <a:cs typeface="Arial"/>
              </a:rPr>
              <a:t>IMMEDIATE,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two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source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operands 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must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different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registers.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tabLst>
                <a:tab pos="670560" algn="l"/>
                <a:tab pos="1435735" algn="l"/>
                <a:tab pos="2969260" algn="l"/>
                <a:tab pos="4302760" algn="l"/>
                <a:tab pos="4647565" algn="l"/>
                <a:tab pos="7383780" algn="l"/>
              </a:tabLst>
            </a:pP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5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spc="-25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400" spc="-29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truc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tion	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pe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orm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multiply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spc="-2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18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mul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1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ope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2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tion, 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particularly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useful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matrix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operations</a:t>
            </a:r>
            <a:r>
              <a:rPr sz="2400" spc="-5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signal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processing.</a:t>
            </a:r>
            <a:endParaRPr sz="2400">
              <a:latin typeface="Arial"/>
              <a:cs typeface="Arial"/>
            </a:endParaRPr>
          </a:p>
          <a:p>
            <a:pPr marL="355600" marR="4012565" indent="-342900">
              <a:lnSpc>
                <a:spcPts val="3479"/>
              </a:lnSpc>
              <a:spcBef>
                <a:spcPts val="195"/>
              </a:spcBef>
              <a:tabLst>
                <a:tab pos="2755900" algn="l"/>
              </a:tabLst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instruction	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MLA</a:t>
            </a:r>
            <a:r>
              <a:rPr sz="2400" spc="-2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r0,r1,r2,r3  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sets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r0 </a:t>
            </a:r>
            <a:r>
              <a:rPr sz="2400" dirty="0">
                <a:solidFill>
                  <a:srgbClr val="0000FF"/>
                </a:solidFill>
                <a:latin typeface="Wingdings"/>
                <a:cs typeface="Wingdings"/>
              </a:rPr>
              <a:t>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r1 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r2 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4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r3.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480" y="0"/>
            <a:ext cx="525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</a:t>
            </a:r>
            <a:r>
              <a:rPr spc="-285" dirty="0"/>
              <a:t> </a:t>
            </a:r>
            <a:r>
              <a:rPr spc="-240" dirty="0"/>
              <a:t>cont’d….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22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45338"/>
            <a:ext cx="8682990" cy="57696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6350" indent="-342900" algn="just">
              <a:lnSpc>
                <a:spcPts val="2590"/>
              </a:lnSpc>
              <a:spcBef>
                <a:spcPts val="425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295" dirty="0">
                <a:solidFill>
                  <a:srgbClr val="C00000"/>
                </a:solidFill>
                <a:latin typeface="Arial"/>
                <a:cs typeface="Arial"/>
              </a:rPr>
              <a:t>SHIFT</a:t>
            </a:r>
            <a:r>
              <a:rPr sz="2400" spc="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operations 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applied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250" dirty="0">
                <a:solidFill>
                  <a:srgbClr val="C00000"/>
                </a:solidFill>
                <a:latin typeface="Arial"/>
                <a:cs typeface="Arial"/>
              </a:rPr>
              <a:t>ARITHMETIC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300" dirty="0">
                <a:solidFill>
                  <a:srgbClr val="C00000"/>
                </a:solidFill>
                <a:latin typeface="Arial"/>
                <a:cs typeface="Arial"/>
              </a:rPr>
              <a:t>LOGICAL 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instructions.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shift modifier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always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applied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4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second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source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operand.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615"/>
              </a:spcBef>
            </a:pPr>
            <a:r>
              <a:rPr sz="2400" spc="-21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left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shift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moves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bits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up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toward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most-significant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bits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(msb),</a:t>
            </a:r>
            <a:r>
              <a:rPr sz="2400" spc="-4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while 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right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shift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moves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bits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down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least-significant(lsb)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bit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the 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word.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585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390" dirty="0">
                <a:solidFill>
                  <a:srgbClr val="0000FF"/>
                </a:solidFill>
                <a:latin typeface="Arial"/>
                <a:cs typeface="Arial"/>
              </a:rPr>
              <a:t>LSL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425" dirty="0">
                <a:solidFill>
                  <a:srgbClr val="0000FF"/>
                </a:solidFill>
                <a:latin typeface="Arial"/>
                <a:cs typeface="Arial"/>
              </a:rPr>
              <a:t>LSR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modifiers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perform 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left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right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logical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shifts,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filling  the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least-significant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bits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operand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zeroes.</a:t>
            </a:r>
            <a:endParaRPr sz="2400">
              <a:latin typeface="Arial"/>
              <a:cs typeface="Arial"/>
            </a:endParaRPr>
          </a:p>
          <a:p>
            <a:pPr marL="355600" marR="6350" indent="-342900" algn="just">
              <a:lnSpc>
                <a:spcPct val="90100"/>
              </a:lnSpc>
              <a:spcBef>
                <a:spcPts val="540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arithmetic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shift 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left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equivalent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400" spc="-305" dirty="0">
                <a:solidFill>
                  <a:srgbClr val="0000FF"/>
                </a:solidFill>
                <a:latin typeface="Arial"/>
                <a:cs typeface="Arial"/>
              </a:rPr>
              <a:t>LSL, 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but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385" dirty="0">
                <a:solidFill>
                  <a:srgbClr val="0000FF"/>
                </a:solidFill>
                <a:latin typeface="Arial"/>
                <a:cs typeface="Arial"/>
              </a:rPr>
              <a:t>ASR</a:t>
            </a:r>
            <a:r>
              <a:rPr sz="2400" spc="-4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copies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sign 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bit—if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sign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0,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0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copied,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while </a:t>
            </a:r>
            <a:r>
              <a:rPr sz="2400" spc="40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sign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1,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copied.</a:t>
            </a:r>
            <a:endParaRPr sz="2400">
              <a:latin typeface="Arial"/>
              <a:cs typeface="Arial"/>
            </a:endParaRPr>
          </a:p>
          <a:p>
            <a:pPr marL="355600" marR="6985" indent="-342900" algn="just">
              <a:lnSpc>
                <a:spcPts val="2590"/>
              </a:lnSpc>
              <a:spcBef>
                <a:spcPts val="615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rotate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modifiers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always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rotate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right,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moving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bits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fall 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off 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least-significant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bit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up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most-significant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bit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word.</a:t>
            </a:r>
            <a:endParaRPr sz="2400">
              <a:latin typeface="Arial"/>
              <a:cs typeface="Arial"/>
            </a:endParaRPr>
          </a:p>
          <a:p>
            <a:pPr marL="355600" marR="6985" indent="-342900" algn="just">
              <a:lnSpc>
                <a:spcPct val="90000"/>
              </a:lnSpc>
              <a:spcBef>
                <a:spcPts val="540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409" dirty="0">
                <a:solidFill>
                  <a:srgbClr val="0000FF"/>
                </a:solidFill>
                <a:latin typeface="Arial"/>
                <a:cs typeface="Arial"/>
              </a:rPr>
              <a:t>RRX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modifier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performs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33-bit rotate, 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355" dirty="0">
                <a:solidFill>
                  <a:srgbClr val="0000FF"/>
                </a:solidFill>
                <a:latin typeface="Arial"/>
                <a:cs typeface="Arial"/>
              </a:rPr>
              <a:t>CPSR’s </a:t>
            </a:r>
            <a:r>
              <a:rPr sz="2400" spc="-455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bit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being 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inserted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above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sign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bit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word;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allows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carry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bit 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to 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included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the</a:t>
            </a:r>
            <a:r>
              <a:rPr sz="2400" spc="-3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rotation.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</a:t>
            </a:r>
            <a:r>
              <a:rPr spc="-285" dirty="0"/>
              <a:t> </a:t>
            </a:r>
            <a:r>
              <a:rPr spc="-240" dirty="0"/>
              <a:t>cont’d….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23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78866"/>
            <a:ext cx="8682355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2800" spc="-204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70" dirty="0">
                <a:solidFill>
                  <a:srgbClr val="0000FF"/>
                </a:solidFill>
                <a:latin typeface="Arial"/>
                <a:cs typeface="Arial"/>
              </a:rPr>
              <a:t>instructions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800" spc="-155" dirty="0">
                <a:solidFill>
                  <a:srgbClr val="0000FF"/>
                </a:solidFill>
                <a:latin typeface="Arial"/>
                <a:cs typeface="Arial"/>
              </a:rPr>
              <a:t>Figure </a:t>
            </a:r>
            <a:r>
              <a:rPr sz="2800" spc="-75" dirty="0">
                <a:solidFill>
                  <a:srgbClr val="0000FF"/>
                </a:solidFill>
                <a:latin typeface="Arial"/>
                <a:cs typeface="Arial"/>
              </a:rPr>
              <a:t>below </a:t>
            </a:r>
            <a:r>
              <a:rPr sz="2800" spc="-130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800" spc="-120" dirty="0">
                <a:solidFill>
                  <a:srgbClr val="0000FF"/>
                </a:solidFill>
                <a:latin typeface="Arial"/>
                <a:cs typeface="Arial"/>
              </a:rPr>
              <a:t>comparison</a:t>
            </a:r>
            <a:r>
              <a:rPr sz="2800" spc="-2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0000FF"/>
                </a:solidFill>
                <a:latin typeface="Arial"/>
                <a:cs typeface="Arial"/>
              </a:rPr>
              <a:t>operations;  </a:t>
            </a:r>
            <a:r>
              <a:rPr sz="2800" spc="-65" dirty="0">
                <a:solidFill>
                  <a:srgbClr val="0000FF"/>
                </a:solidFill>
                <a:latin typeface="Arial"/>
                <a:cs typeface="Arial"/>
              </a:rPr>
              <a:t>they </a:t>
            </a:r>
            <a:r>
              <a:rPr sz="2800" spc="-90" dirty="0">
                <a:solidFill>
                  <a:srgbClr val="0000FF"/>
                </a:solidFill>
                <a:latin typeface="Arial"/>
                <a:cs typeface="Arial"/>
              </a:rPr>
              <a:t>do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not 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modify </a:t>
            </a:r>
            <a:r>
              <a:rPr sz="2800" spc="-120" dirty="0">
                <a:solidFill>
                  <a:srgbClr val="0000FF"/>
                </a:solidFill>
                <a:latin typeface="Arial"/>
                <a:cs typeface="Arial"/>
              </a:rPr>
              <a:t>general-purpose registers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but</a:t>
            </a:r>
            <a:r>
              <a:rPr sz="2800" spc="-5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0000FF"/>
                </a:solidFill>
                <a:latin typeface="Arial"/>
                <a:cs typeface="Arial"/>
              </a:rPr>
              <a:t>only </a:t>
            </a:r>
            <a:r>
              <a:rPr sz="2800" spc="-114" dirty="0">
                <a:solidFill>
                  <a:srgbClr val="0000FF"/>
                </a:solidFill>
                <a:latin typeface="Arial"/>
                <a:cs typeface="Arial"/>
              </a:rPr>
              <a:t>set 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160" dirty="0">
                <a:solidFill>
                  <a:srgbClr val="0000FF"/>
                </a:solidFill>
                <a:latin typeface="Arial"/>
                <a:cs typeface="Arial"/>
              </a:rPr>
              <a:t>values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375" dirty="0">
                <a:solidFill>
                  <a:srgbClr val="0000FF"/>
                </a:solidFill>
                <a:latin typeface="Arial"/>
                <a:cs typeface="Arial"/>
              </a:rPr>
              <a:t>NZCV </a:t>
            </a:r>
            <a:r>
              <a:rPr sz="2800" spc="-60" dirty="0">
                <a:solidFill>
                  <a:srgbClr val="0000FF"/>
                </a:solidFill>
                <a:latin typeface="Arial"/>
                <a:cs typeface="Arial"/>
              </a:rPr>
              <a:t>bits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515" dirty="0">
                <a:solidFill>
                  <a:srgbClr val="0000FF"/>
                </a:solidFill>
                <a:latin typeface="Arial"/>
                <a:cs typeface="Arial"/>
              </a:rPr>
              <a:t>CPSR</a:t>
            </a:r>
            <a:r>
              <a:rPr sz="2800" spc="-5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0000FF"/>
                </a:solidFill>
                <a:latin typeface="Arial"/>
                <a:cs typeface="Arial"/>
              </a:rPr>
              <a:t>register.</a:t>
            </a:r>
            <a:endParaRPr sz="28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75"/>
              </a:spcBef>
            </a:pPr>
            <a:r>
              <a:rPr sz="2800" spc="-204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130" dirty="0">
                <a:solidFill>
                  <a:srgbClr val="0000FF"/>
                </a:solidFill>
                <a:latin typeface="Arial"/>
                <a:cs typeface="Arial"/>
              </a:rPr>
              <a:t>compare </a:t>
            </a:r>
            <a:r>
              <a:rPr sz="2800" spc="-50" dirty="0">
                <a:solidFill>
                  <a:srgbClr val="0000FF"/>
                </a:solidFill>
                <a:latin typeface="Arial"/>
                <a:cs typeface="Arial"/>
              </a:rPr>
              <a:t>instruction </a:t>
            </a:r>
            <a:r>
              <a:rPr sz="2800" spc="-300" dirty="0">
                <a:solidFill>
                  <a:srgbClr val="0000FF"/>
                </a:solidFill>
                <a:latin typeface="Arial"/>
                <a:cs typeface="Arial"/>
              </a:rPr>
              <a:t>CMP </a:t>
            </a:r>
            <a:r>
              <a:rPr sz="2800" spc="-65" dirty="0">
                <a:solidFill>
                  <a:srgbClr val="0000FF"/>
                </a:solidFill>
                <a:latin typeface="Arial"/>
                <a:cs typeface="Arial"/>
              </a:rPr>
              <a:t>r0, 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r1 </a:t>
            </a:r>
            <a:r>
              <a:rPr sz="2800" spc="-120" dirty="0">
                <a:solidFill>
                  <a:srgbClr val="0000FF"/>
                </a:solidFill>
                <a:latin typeface="Arial"/>
                <a:cs typeface="Arial"/>
              </a:rPr>
              <a:t>computes </a:t>
            </a:r>
            <a:r>
              <a:rPr sz="2800" spc="-50" dirty="0">
                <a:solidFill>
                  <a:srgbClr val="0000FF"/>
                </a:solidFill>
                <a:latin typeface="Arial"/>
                <a:cs typeface="Arial"/>
              </a:rPr>
              <a:t>r0 </a:t>
            </a:r>
            <a:r>
              <a:rPr sz="2800" spc="-165" dirty="0">
                <a:solidFill>
                  <a:srgbClr val="0000FF"/>
                </a:solidFill>
                <a:latin typeface="Arial"/>
                <a:cs typeface="Arial"/>
              </a:rPr>
              <a:t>– </a:t>
            </a:r>
            <a:r>
              <a:rPr sz="2800" spc="-65" dirty="0">
                <a:solidFill>
                  <a:srgbClr val="0000FF"/>
                </a:solidFill>
                <a:latin typeface="Arial"/>
                <a:cs typeface="Arial"/>
              </a:rPr>
              <a:t>r1, </a:t>
            </a:r>
            <a:r>
              <a:rPr sz="2800" spc="-165" dirty="0">
                <a:solidFill>
                  <a:srgbClr val="0000FF"/>
                </a:solidFill>
                <a:latin typeface="Arial"/>
                <a:cs typeface="Arial"/>
              </a:rPr>
              <a:t>sets 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120" dirty="0">
                <a:solidFill>
                  <a:srgbClr val="0000FF"/>
                </a:solidFill>
                <a:latin typeface="Arial"/>
                <a:cs typeface="Arial"/>
              </a:rPr>
              <a:t>status </a:t>
            </a:r>
            <a:r>
              <a:rPr sz="2800" spc="-65" dirty="0">
                <a:solidFill>
                  <a:srgbClr val="0000FF"/>
                </a:solidFill>
                <a:latin typeface="Arial"/>
                <a:cs typeface="Arial"/>
              </a:rPr>
              <a:t>bits, </a:t>
            </a:r>
            <a:r>
              <a:rPr sz="2800" spc="-130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800" spc="-65" dirty="0">
                <a:solidFill>
                  <a:srgbClr val="0000FF"/>
                </a:solidFill>
                <a:latin typeface="Arial"/>
                <a:cs typeface="Arial"/>
              </a:rPr>
              <a:t>throws </a:t>
            </a:r>
            <a:r>
              <a:rPr sz="2800" spc="-175" dirty="0">
                <a:solidFill>
                  <a:srgbClr val="0000FF"/>
                </a:solidFill>
                <a:latin typeface="Arial"/>
                <a:cs typeface="Arial"/>
              </a:rPr>
              <a:t>away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0000FF"/>
                </a:solidFill>
                <a:latin typeface="Arial"/>
                <a:cs typeface="Arial"/>
              </a:rPr>
              <a:t>result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800" spc="-75" dirty="0">
                <a:solidFill>
                  <a:srgbClr val="0000FF"/>
                </a:solidFill>
                <a:latin typeface="Arial"/>
                <a:cs typeface="Arial"/>
              </a:rPr>
              <a:t>subtraction.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235" dirty="0">
                <a:solidFill>
                  <a:srgbClr val="0000FF"/>
                </a:solidFill>
                <a:latin typeface="Arial"/>
                <a:cs typeface="Arial"/>
              </a:rPr>
              <a:t>CMN </a:t>
            </a:r>
            <a:r>
              <a:rPr sz="2800" spc="-225" dirty="0">
                <a:solidFill>
                  <a:srgbClr val="0000FF"/>
                </a:solidFill>
                <a:latin typeface="Arial"/>
                <a:cs typeface="Arial"/>
              </a:rPr>
              <a:t>uses </a:t>
            </a:r>
            <a:r>
              <a:rPr sz="2800" spc="-155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800" spc="-50" dirty="0">
                <a:solidFill>
                  <a:srgbClr val="0000FF"/>
                </a:solidFill>
                <a:latin typeface="Arial"/>
                <a:cs typeface="Arial"/>
              </a:rPr>
              <a:t>addition </a:t>
            </a:r>
            <a:r>
              <a:rPr sz="2800" spc="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800" spc="-114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120" dirty="0">
                <a:solidFill>
                  <a:srgbClr val="0000FF"/>
                </a:solidFill>
                <a:latin typeface="Arial"/>
                <a:cs typeface="Arial"/>
              </a:rPr>
              <a:t>status</a:t>
            </a:r>
            <a:r>
              <a:rPr sz="2800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0000FF"/>
                </a:solidFill>
                <a:latin typeface="Arial"/>
                <a:cs typeface="Arial"/>
              </a:rPr>
              <a:t>bits.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440" dirty="0">
                <a:solidFill>
                  <a:srgbClr val="0000FF"/>
                </a:solidFill>
                <a:latin typeface="Arial"/>
                <a:cs typeface="Arial"/>
              </a:rPr>
              <a:t>TST </a:t>
            </a:r>
            <a:r>
              <a:rPr sz="2800" spc="-85" dirty="0">
                <a:solidFill>
                  <a:srgbClr val="0000FF"/>
                </a:solidFill>
                <a:latin typeface="Arial"/>
                <a:cs typeface="Arial"/>
              </a:rPr>
              <a:t>performs </a:t>
            </a:r>
            <a:r>
              <a:rPr sz="2800" spc="-22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800" spc="-60" dirty="0">
                <a:solidFill>
                  <a:srgbClr val="0000FF"/>
                </a:solidFill>
                <a:latin typeface="Arial"/>
                <a:cs typeface="Arial"/>
              </a:rPr>
              <a:t>bit-wise </a:t>
            </a:r>
            <a:r>
              <a:rPr sz="2800" spc="-25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800" spc="-9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130" dirty="0">
                <a:solidFill>
                  <a:srgbClr val="0000FF"/>
                </a:solidFill>
                <a:latin typeface="Arial"/>
                <a:cs typeface="Arial"/>
              </a:rPr>
              <a:t>operands, 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2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400" dirty="0">
                <a:solidFill>
                  <a:srgbClr val="0000FF"/>
                </a:solidFill>
                <a:latin typeface="Arial"/>
                <a:cs typeface="Arial"/>
              </a:rPr>
              <a:t>TEQ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4249673"/>
            <a:ext cx="3629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>
                <a:solidFill>
                  <a:srgbClr val="0000FF"/>
                </a:solidFill>
                <a:latin typeface="Arial"/>
                <a:cs typeface="Arial"/>
              </a:rPr>
              <a:t>performs </a:t>
            </a:r>
            <a:r>
              <a:rPr sz="2800" spc="-155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800" spc="-20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0000FF"/>
                </a:solidFill>
                <a:latin typeface="Arial"/>
                <a:cs typeface="Arial"/>
              </a:rPr>
              <a:t>exclusive-or.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3480" y="0"/>
            <a:ext cx="525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</a:t>
            </a:r>
            <a:r>
              <a:rPr spc="-285" dirty="0"/>
              <a:t> </a:t>
            </a:r>
            <a:r>
              <a:rPr spc="-240" dirty="0"/>
              <a:t>cont’d….</a:t>
            </a:r>
          </a:p>
        </p:txBody>
      </p:sp>
      <p:sp>
        <p:nvSpPr>
          <p:cNvPr id="6" name="object 6"/>
          <p:cNvSpPr/>
          <p:nvPr/>
        </p:nvSpPr>
        <p:spPr>
          <a:xfrm>
            <a:off x="3973448" y="4648200"/>
            <a:ext cx="4980051" cy="173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86959" y="4448302"/>
            <a:ext cx="3105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2000" spc="-105" dirty="0">
                <a:solidFill>
                  <a:srgbClr val="0000FF"/>
                </a:solidFill>
                <a:latin typeface="Arial"/>
                <a:cs typeface="Arial"/>
              </a:rPr>
              <a:t>Comparison</a:t>
            </a:r>
            <a:r>
              <a:rPr sz="20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Instructions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24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81914"/>
            <a:ext cx="868362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Figure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below 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summarizes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95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move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instructions. </a:t>
            </a: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instruction  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MOV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r0,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r1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sets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r0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current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value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r1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(i.e.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r0</a:t>
            </a:r>
            <a:r>
              <a:rPr sz="2400" spc="-45" dirty="0">
                <a:solidFill>
                  <a:srgbClr val="0000FF"/>
                </a:solidFill>
                <a:latin typeface="Wingdings"/>
                <a:cs typeface="Wingdings"/>
              </a:rPr>
              <a:t>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r1).</a:t>
            </a:r>
            <a:endParaRPr sz="2400">
              <a:latin typeface="Arial"/>
              <a:cs typeface="Arial"/>
            </a:endParaRPr>
          </a:p>
          <a:p>
            <a:pPr marL="355600" marR="7620" indent="-342900">
              <a:lnSpc>
                <a:spcPct val="100000"/>
              </a:lnSpc>
              <a:spcBef>
                <a:spcPts val="555"/>
              </a:spcBef>
              <a:tabLst>
                <a:tab pos="744220" algn="l"/>
                <a:tab pos="1646555" algn="l"/>
                <a:tab pos="3251200" algn="l"/>
                <a:tab pos="5208270" algn="l"/>
                <a:tab pos="5892800" algn="l"/>
                <a:tab pos="7204075" algn="l"/>
                <a:tab pos="7926070" algn="l"/>
              </a:tabLst>
            </a:pP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MVN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tructi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ompl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me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ts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ope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bit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(on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  <a:r>
              <a:rPr sz="2400" spc="-185" dirty="0">
                <a:solidFill>
                  <a:srgbClr val="0000FF"/>
                </a:solidFill>
                <a:latin typeface="Arial"/>
                <a:cs typeface="Arial"/>
              </a:rPr>
              <a:t>s 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complement)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during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move.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7192" y="5406523"/>
            <a:ext cx="5493692" cy="906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06646" y="4967173"/>
            <a:ext cx="2999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2400" spc="-235" dirty="0">
                <a:solidFill>
                  <a:srgbClr val="0000FF"/>
                </a:solidFill>
                <a:latin typeface="Arial"/>
                <a:cs typeface="Arial"/>
              </a:rPr>
              <a:t>MOVE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instructions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43480" y="0"/>
            <a:ext cx="525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</a:t>
            </a:r>
            <a:r>
              <a:rPr spc="-285" dirty="0"/>
              <a:t> </a:t>
            </a:r>
            <a:r>
              <a:rPr spc="-240" dirty="0"/>
              <a:t>cont’d….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25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84961"/>
            <a:ext cx="8683625" cy="277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0"/>
              </a:spcBef>
            </a:pPr>
            <a:r>
              <a:rPr sz="2100" spc="-150" dirty="0">
                <a:solidFill>
                  <a:srgbClr val="0000FF"/>
                </a:solidFill>
                <a:latin typeface="Arial"/>
                <a:cs typeface="Arial"/>
              </a:rPr>
              <a:t>Values </a:t>
            </a:r>
            <a:r>
              <a:rPr sz="2100" spc="-95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100" spc="-60" dirty="0">
                <a:solidFill>
                  <a:srgbClr val="0000FF"/>
                </a:solidFill>
                <a:latin typeface="Arial"/>
                <a:cs typeface="Arial"/>
              </a:rPr>
              <a:t>transferred </a:t>
            </a:r>
            <a:r>
              <a:rPr sz="2100" spc="-65" dirty="0">
                <a:solidFill>
                  <a:srgbClr val="0000FF"/>
                </a:solidFill>
                <a:latin typeface="Arial"/>
                <a:cs typeface="Arial"/>
              </a:rPr>
              <a:t>between </a:t>
            </a:r>
            <a:r>
              <a:rPr sz="2100" spc="-90" dirty="0">
                <a:solidFill>
                  <a:srgbClr val="0000FF"/>
                </a:solidFill>
                <a:latin typeface="Arial"/>
                <a:cs typeface="Arial"/>
              </a:rPr>
              <a:t>registers </a:t>
            </a:r>
            <a:r>
              <a:rPr sz="2100" spc="-100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100" spc="-65" dirty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sz="2100" spc="-110" dirty="0">
                <a:solidFill>
                  <a:srgbClr val="0000FF"/>
                </a:solidFill>
                <a:latin typeface="Arial"/>
                <a:cs typeface="Arial"/>
              </a:rPr>
              <a:t>using </a:t>
            </a:r>
            <a:r>
              <a:rPr sz="21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100" spc="-70" dirty="0">
                <a:solidFill>
                  <a:srgbClr val="0000FF"/>
                </a:solidFill>
                <a:latin typeface="Arial"/>
                <a:cs typeface="Arial"/>
              </a:rPr>
              <a:t>load-store  </a:t>
            </a:r>
            <a:r>
              <a:rPr sz="2100" spc="-50" dirty="0">
                <a:solidFill>
                  <a:srgbClr val="0000FF"/>
                </a:solidFill>
                <a:latin typeface="Arial"/>
                <a:cs typeface="Arial"/>
              </a:rPr>
              <a:t>instructions </a:t>
            </a:r>
            <a:r>
              <a:rPr sz="2100" spc="-105" dirty="0">
                <a:solidFill>
                  <a:srgbClr val="0000FF"/>
                </a:solidFill>
                <a:latin typeface="Arial"/>
                <a:cs typeface="Arial"/>
              </a:rPr>
              <a:t>summarized </a:t>
            </a:r>
            <a:r>
              <a:rPr sz="2100" spc="-3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100" spc="-114" dirty="0">
                <a:solidFill>
                  <a:srgbClr val="0000FF"/>
                </a:solidFill>
                <a:latin typeface="Arial"/>
                <a:cs typeface="Arial"/>
              </a:rPr>
              <a:t>Figure</a:t>
            </a:r>
            <a:r>
              <a:rPr sz="2100" spc="-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80" dirty="0">
                <a:solidFill>
                  <a:srgbClr val="0000FF"/>
                </a:solidFill>
                <a:latin typeface="Arial"/>
                <a:cs typeface="Arial"/>
              </a:rPr>
              <a:t>below.</a:t>
            </a:r>
            <a:endParaRPr sz="2100">
              <a:latin typeface="Arial"/>
              <a:cs typeface="Arial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05"/>
              </a:spcBef>
            </a:pPr>
            <a:r>
              <a:rPr sz="2100" spc="-290" dirty="0">
                <a:solidFill>
                  <a:srgbClr val="0000FF"/>
                </a:solidFill>
                <a:latin typeface="Arial"/>
                <a:cs typeface="Arial"/>
              </a:rPr>
              <a:t>LDRB </a:t>
            </a:r>
            <a:r>
              <a:rPr sz="2100" spc="-10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100" spc="-345" dirty="0">
                <a:solidFill>
                  <a:srgbClr val="0000FF"/>
                </a:solidFill>
                <a:latin typeface="Arial"/>
                <a:cs typeface="Arial"/>
              </a:rPr>
              <a:t>STRB </a:t>
            </a:r>
            <a:r>
              <a:rPr sz="2100" spc="-70" dirty="0">
                <a:solidFill>
                  <a:srgbClr val="0000FF"/>
                </a:solidFill>
                <a:latin typeface="Arial"/>
                <a:cs typeface="Arial"/>
              </a:rPr>
              <a:t>load </a:t>
            </a:r>
            <a:r>
              <a:rPr sz="2100" spc="-100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100" spc="-70" dirty="0">
                <a:solidFill>
                  <a:srgbClr val="0000FF"/>
                </a:solidFill>
                <a:latin typeface="Arial"/>
                <a:cs typeface="Arial"/>
              </a:rPr>
              <a:t>store </a:t>
            </a:r>
            <a:r>
              <a:rPr sz="2100" spc="-85" dirty="0">
                <a:solidFill>
                  <a:srgbClr val="0000FF"/>
                </a:solidFill>
                <a:latin typeface="Arial"/>
                <a:cs typeface="Arial"/>
              </a:rPr>
              <a:t>bytes </a:t>
            </a:r>
            <a:r>
              <a:rPr sz="2100" spc="-45" dirty="0">
                <a:solidFill>
                  <a:srgbClr val="0000FF"/>
                </a:solidFill>
                <a:latin typeface="Arial"/>
                <a:cs typeface="Arial"/>
              </a:rPr>
              <a:t>rather than </a:t>
            </a:r>
            <a:r>
              <a:rPr sz="2100" spc="-60" dirty="0">
                <a:solidFill>
                  <a:srgbClr val="0000FF"/>
                </a:solidFill>
                <a:latin typeface="Arial"/>
                <a:cs typeface="Arial"/>
              </a:rPr>
              <a:t>whole </a:t>
            </a:r>
            <a:r>
              <a:rPr sz="2100" spc="-80" dirty="0">
                <a:solidFill>
                  <a:srgbClr val="0000FF"/>
                </a:solidFill>
                <a:latin typeface="Arial"/>
                <a:cs typeface="Arial"/>
              </a:rPr>
              <a:t>words, </a:t>
            </a:r>
            <a:r>
              <a:rPr sz="2100" spc="-35" dirty="0">
                <a:solidFill>
                  <a:srgbClr val="0000FF"/>
                </a:solidFill>
                <a:latin typeface="Arial"/>
                <a:cs typeface="Arial"/>
              </a:rPr>
              <a:t>while </a:t>
            </a:r>
            <a:r>
              <a:rPr sz="2100" spc="-275" dirty="0">
                <a:solidFill>
                  <a:srgbClr val="0000FF"/>
                </a:solidFill>
                <a:latin typeface="Arial"/>
                <a:cs typeface="Arial"/>
              </a:rPr>
              <a:t>LDRH </a:t>
            </a:r>
            <a:r>
              <a:rPr sz="2100" spc="-110" dirty="0">
                <a:solidFill>
                  <a:srgbClr val="0000FF"/>
                </a:solidFill>
                <a:latin typeface="Arial"/>
                <a:cs typeface="Arial"/>
              </a:rPr>
              <a:t>and  </a:t>
            </a:r>
            <a:r>
              <a:rPr sz="2100" spc="-315" dirty="0">
                <a:solidFill>
                  <a:srgbClr val="0000FF"/>
                </a:solidFill>
                <a:latin typeface="Arial"/>
                <a:cs typeface="Arial"/>
              </a:rPr>
              <a:t>SDRH </a:t>
            </a:r>
            <a:r>
              <a:rPr sz="2100" spc="-75" dirty="0">
                <a:solidFill>
                  <a:srgbClr val="0000FF"/>
                </a:solidFill>
                <a:latin typeface="Arial"/>
                <a:cs typeface="Arial"/>
              </a:rPr>
              <a:t>operate </a:t>
            </a:r>
            <a:r>
              <a:rPr sz="2100" spc="-7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100" spc="-65" dirty="0">
                <a:solidFill>
                  <a:srgbClr val="0000FF"/>
                </a:solidFill>
                <a:latin typeface="Arial"/>
                <a:cs typeface="Arial"/>
              </a:rPr>
              <a:t>half-words </a:t>
            </a:r>
            <a:r>
              <a:rPr sz="2100" spc="-100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100" spc="-315" dirty="0">
                <a:solidFill>
                  <a:srgbClr val="0000FF"/>
                </a:solidFill>
                <a:latin typeface="Arial"/>
                <a:cs typeface="Arial"/>
              </a:rPr>
              <a:t>LDRSH </a:t>
            </a:r>
            <a:r>
              <a:rPr sz="2100" spc="-100" dirty="0">
                <a:solidFill>
                  <a:srgbClr val="0000FF"/>
                </a:solidFill>
                <a:latin typeface="Arial"/>
                <a:cs typeface="Arial"/>
              </a:rPr>
              <a:t>extends </a:t>
            </a:r>
            <a:r>
              <a:rPr sz="21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100" spc="-120" dirty="0">
                <a:solidFill>
                  <a:srgbClr val="0000FF"/>
                </a:solidFill>
                <a:latin typeface="Arial"/>
                <a:cs typeface="Arial"/>
              </a:rPr>
              <a:t>sign </a:t>
            </a:r>
            <a:r>
              <a:rPr sz="2100" spc="20" dirty="0">
                <a:solidFill>
                  <a:srgbClr val="0000FF"/>
                </a:solidFill>
                <a:latin typeface="Arial"/>
                <a:cs typeface="Arial"/>
              </a:rPr>
              <a:t>bit </a:t>
            </a:r>
            <a:r>
              <a:rPr sz="2100" spc="-70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75" dirty="0">
                <a:solidFill>
                  <a:srgbClr val="0000FF"/>
                </a:solidFill>
                <a:latin typeface="Arial"/>
                <a:cs typeface="Arial"/>
              </a:rPr>
              <a:t>loading.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-130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100" spc="-175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2100" spc="-125" dirty="0">
                <a:solidFill>
                  <a:srgbClr val="0000FF"/>
                </a:solidFill>
                <a:latin typeface="Arial"/>
                <a:cs typeface="Arial"/>
              </a:rPr>
              <a:t>address may </a:t>
            </a:r>
            <a:r>
              <a:rPr sz="2100" spc="-9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100" spc="-105" dirty="0">
                <a:solidFill>
                  <a:srgbClr val="0000FF"/>
                </a:solidFill>
                <a:latin typeface="Arial"/>
                <a:cs typeface="Arial"/>
              </a:rPr>
              <a:t>32 </a:t>
            </a:r>
            <a:r>
              <a:rPr sz="2100" spc="-45" dirty="0">
                <a:solidFill>
                  <a:srgbClr val="0000FF"/>
                </a:solidFill>
                <a:latin typeface="Arial"/>
                <a:cs typeface="Arial"/>
              </a:rPr>
              <a:t>bits </a:t>
            </a:r>
            <a:r>
              <a:rPr sz="2100" spc="-75" dirty="0">
                <a:solidFill>
                  <a:srgbClr val="0000FF"/>
                </a:solidFill>
                <a:latin typeface="Arial"/>
                <a:cs typeface="Arial"/>
              </a:rPr>
              <a:t>long. </a:t>
            </a:r>
            <a:r>
              <a:rPr sz="2100" spc="-15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100" spc="-175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2100" spc="-70" dirty="0">
                <a:solidFill>
                  <a:srgbClr val="0000FF"/>
                </a:solidFill>
                <a:latin typeface="Arial"/>
                <a:cs typeface="Arial"/>
              </a:rPr>
              <a:t>load </a:t>
            </a:r>
            <a:r>
              <a:rPr sz="2100" spc="-1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21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70" dirty="0">
                <a:solidFill>
                  <a:srgbClr val="0000FF"/>
                </a:solidFill>
                <a:latin typeface="Arial"/>
                <a:cs typeface="Arial"/>
              </a:rPr>
              <a:t>store</a:t>
            </a:r>
            <a:endParaRPr sz="21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05"/>
              </a:spcBef>
            </a:pPr>
            <a:r>
              <a:rPr sz="2100" spc="-50" dirty="0">
                <a:solidFill>
                  <a:srgbClr val="0000FF"/>
                </a:solidFill>
                <a:latin typeface="Arial"/>
                <a:cs typeface="Arial"/>
              </a:rPr>
              <a:t>instructions </a:t>
            </a:r>
            <a:r>
              <a:rPr sz="2100" spc="-65" dirty="0">
                <a:solidFill>
                  <a:srgbClr val="0000FF"/>
                </a:solidFill>
                <a:latin typeface="Arial"/>
                <a:cs typeface="Arial"/>
              </a:rPr>
              <a:t>do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not </a:t>
            </a:r>
            <a:r>
              <a:rPr sz="2100" spc="-40" dirty="0">
                <a:solidFill>
                  <a:srgbClr val="0000FF"/>
                </a:solidFill>
                <a:latin typeface="Arial"/>
                <a:cs typeface="Arial"/>
              </a:rPr>
              <a:t>directly </a:t>
            </a:r>
            <a:r>
              <a:rPr sz="2100" spc="-50" dirty="0">
                <a:solidFill>
                  <a:srgbClr val="0000FF"/>
                </a:solidFill>
                <a:latin typeface="Arial"/>
                <a:cs typeface="Arial"/>
              </a:rPr>
              <a:t>refer </a:t>
            </a:r>
            <a:r>
              <a:rPr sz="2100" spc="1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100" spc="-75" dirty="0">
                <a:solidFill>
                  <a:srgbClr val="0000FF"/>
                </a:solidFill>
                <a:latin typeface="Arial"/>
                <a:cs typeface="Arial"/>
              </a:rPr>
              <a:t>main </a:t>
            </a:r>
            <a:r>
              <a:rPr sz="2100" spc="-65" dirty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sz="2100" spc="-135" dirty="0">
                <a:solidFill>
                  <a:srgbClr val="0000FF"/>
                </a:solidFill>
                <a:latin typeface="Arial"/>
                <a:cs typeface="Arial"/>
              </a:rPr>
              <a:t>addresses, </a:t>
            </a:r>
            <a:r>
              <a:rPr sz="2100" spc="-114" dirty="0">
                <a:solidFill>
                  <a:srgbClr val="0000FF"/>
                </a:solidFill>
                <a:latin typeface="Arial"/>
                <a:cs typeface="Arial"/>
              </a:rPr>
              <a:t>since </a:t>
            </a:r>
            <a:r>
              <a:rPr sz="2100" spc="-16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100" spc="-40" dirty="0">
                <a:solidFill>
                  <a:srgbClr val="0000FF"/>
                </a:solidFill>
                <a:latin typeface="Arial"/>
                <a:cs typeface="Arial"/>
              </a:rPr>
              <a:t>32-bit </a:t>
            </a:r>
            <a:r>
              <a:rPr sz="2100" spc="5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125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100" spc="-45" dirty="0">
                <a:solidFill>
                  <a:srgbClr val="0000FF"/>
                </a:solidFill>
                <a:latin typeface="Arial"/>
                <a:cs typeface="Arial"/>
              </a:rPr>
              <a:t>would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not </a:t>
            </a:r>
            <a:r>
              <a:rPr sz="2100" spc="55" dirty="0">
                <a:solidFill>
                  <a:srgbClr val="0000FF"/>
                </a:solidFill>
                <a:latin typeface="Arial"/>
                <a:cs typeface="Arial"/>
              </a:rPr>
              <a:t>fit </a:t>
            </a:r>
            <a:r>
              <a:rPr sz="2100" spc="-15" dirty="0">
                <a:solidFill>
                  <a:srgbClr val="0000FF"/>
                </a:solidFill>
                <a:latin typeface="Arial"/>
                <a:cs typeface="Arial"/>
              </a:rPr>
              <a:t>into </a:t>
            </a:r>
            <a:r>
              <a:rPr sz="2100" spc="-114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100" spc="-40" dirty="0">
                <a:solidFill>
                  <a:srgbClr val="0000FF"/>
                </a:solidFill>
                <a:latin typeface="Arial"/>
                <a:cs typeface="Arial"/>
              </a:rPr>
              <a:t>instruction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2100" spc="-65" dirty="0">
                <a:solidFill>
                  <a:srgbClr val="0000FF"/>
                </a:solidFill>
                <a:latin typeface="Arial"/>
                <a:cs typeface="Arial"/>
              </a:rPr>
              <a:t>included </a:t>
            </a:r>
            <a:r>
              <a:rPr sz="2100" spc="-120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100" spc="-100" dirty="0">
                <a:solidFill>
                  <a:srgbClr val="0000FF"/>
                </a:solidFill>
                <a:latin typeface="Arial"/>
                <a:cs typeface="Arial"/>
              </a:rPr>
              <a:t>opcode and  operands. </a:t>
            </a:r>
            <a:r>
              <a:rPr sz="2100" spc="-90" dirty="0">
                <a:solidFill>
                  <a:srgbClr val="0000FF"/>
                </a:solidFill>
                <a:latin typeface="Arial"/>
                <a:cs typeface="Arial"/>
              </a:rPr>
              <a:t>Instead, </a:t>
            </a:r>
            <a:r>
              <a:rPr sz="21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100" spc="-175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2100" spc="-165" dirty="0">
                <a:solidFill>
                  <a:srgbClr val="0000FF"/>
                </a:solidFill>
                <a:latin typeface="Arial"/>
                <a:cs typeface="Arial"/>
              </a:rPr>
              <a:t>uses </a:t>
            </a:r>
            <a:r>
              <a:rPr sz="2100" spc="-55" dirty="0">
                <a:solidFill>
                  <a:srgbClr val="0000FF"/>
                </a:solidFill>
                <a:latin typeface="Arial"/>
                <a:cs typeface="Arial"/>
              </a:rPr>
              <a:t>register-indirect</a:t>
            </a:r>
            <a:r>
              <a:rPr sz="21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110" dirty="0">
                <a:solidFill>
                  <a:srgbClr val="0000FF"/>
                </a:solidFill>
                <a:latin typeface="Arial"/>
                <a:cs typeface="Arial"/>
              </a:rPr>
              <a:t>addressing.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480" y="0"/>
            <a:ext cx="525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</a:t>
            </a:r>
            <a:r>
              <a:rPr spc="-285" dirty="0"/>
              <a:t> </a:t>
            </a:r>
            <a:r>
              <a:rPr spc="-240" dirty="0"/>
              <a:t>cont’d….</a:t>
            </a:r>
          </a:p>
        </p:txBody>
      </p:sp>
      <p:sp>
        <p:nvSpPr>
          <p:cNvPr id="5" name="object 5"/>
          <p:cNvSpPr/>
          <p:nvPr/>
        </p:nvSpPr>
        <p:spPr>
          <a:xfrm>
            <a:off x="4703857" y="3580612"/>
            <a:ext cx="4216028" cy="2741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26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81914"/>
            <a:ext cx="8683625" cy="317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register-indirect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addressing,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stored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the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register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used  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fetched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memory;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result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fetch 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desired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operand</a:t>
            </a:r>
            <a:r>
              <a:rPr sz="2400" spc="-2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</a:pP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Thus, 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illustrated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Figure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below, </a:t>
            </a:r>
            <a:r>
              <a:rPr sz="2400" spc="40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we set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r1 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0 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100,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instruction </a:t>
            </a:r>
            <a:r>
              <a:rPr sz="2400" spc="-345" dirty="0">
                <a:solidFill>
                  <a:srgbClr val="0000FF"/>
                </a:solidFill>
                <a:latin typeface="Arial"/>
                <a:cs typeface="Arial"/>
              </a:rPr>
              <a:t>LDR</a:t>
            </a:r>
            <a:r>
              <a:rPr sz="2400" spc="-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r0,[r1]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sets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r0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value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memory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location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0x100.</a:t>
            </a:r>
            <a:endParaRPr sz="24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75"/>
              </a:spcBef>
            </a:pP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Similarly, </a:t>
            </a:r>
            <a:r>
              <a:rPr sz="2400" spc="-415" dirty="0">
                <a:solidFill>
                  <a:srgbClr val="0000FF"/>
                </a:solidFill>
                <a:latin typeface="Arial"/>
                <a:cs typeface="Arial"/>
              </a:rPr>
              <a:t>STR 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r0,[r1]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would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store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contents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r0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the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memory 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location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whose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given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spc="-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r1.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480" y="0"/>
            <a:ext cx="525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</a:t>
            </a:r>
            <a:r>
              <a:rPr spc="-285" dirty="0"/>
              <a:t> </a:t>
            </a:r>
            <a:r>
              <a:rPr spc="-240" dirty="0"/>
              <a:t>cont’d….</a:t>
            </a:r>
          </a:p>
        </p:txBody>
      </p:sp>
      <p:sp>
        <p:nvSpPr>
          <p:cNvPr id="5" name="object 5"/>
          <p:cNvSpPr/>
          <p:nvPr/>
        </p:nvSpPr>
        <p:spPr>
          <a:xfrm>
            <a:off x="4220722" y="3879209"/>
            <a:ext cx="4625468" cy="2422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27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492910"/>
            <a:ext cx="8681720" cy="55746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60" dirty="0">
                <a:solidFill>
                  <a:srgbClr val="0000FF"/>
                </a:solidFill>
                <a:latin typeface="Arial"/>
                <a:cs typeface="Arial"/>
              </a:rPr>
              <a:t>There </a:t>
            </a:r>
            <a:r>
              <a:rPr sz="2800" spc="-130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800" spc="-150" dirty="0">
                <a:solidFill>
                  <a:srgbClr val="0000FF"/>
                </a:solidFill>
                <a:latin typeface="Arial"/>
                <a:cs typeface="Arial"/>
              </a:rPr>
              <a:t>several </a:t>
            </a:r>
            <a:r>
              <a:rPr sz="2800" spc="-135" dirty="0">
                <a:solidFill>
                  <a:srgbClr val="0000FF"/>
                </a:solidFill>
                <a:latin typeface="Arial"/>
                <a:cs typeface="Arial"/>
              </a:rPr>
              <a:t>possible</a:t>
            </a:r>
            <a:r>
              <a:rPr sz="28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0000FF"/>
                </a:solidFill>
                <a:latin typeface="Arial"/>
                <a:cs typeface="Arial"/>
              </a:rPr>
              <a:t>variations:</a:t>
            </a:r>
            <a:endParaRPr sz="28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675"/>
              </a:spcBef>
            </a:pPr>
            <a:r>
              <a:rPr sz="2800" spc="-400" dirty="0">
                <a:solidFill>
                  <a:srgbClr val="0000FF"/>
                </a:solidFill>
                <a:latin typeface="Arial"/>
                <a:cs typeface="Arial"/>
              </a:rPr>
              <a:t>LDR </a:t>
            </a:r>
            <a:r>
              <a:rPr sz="2800" spc="-40" dirty="0">
                <a:solidFill>
                  <a:srgbClr val="0000FF"/>
                </a:solidFill>
                <a:latin typeface="Arial"/>
                <a:cs typeface="Arial"/>
              </a:rPr>
              <a:t>r0,[r1, </a:t>
            </a:r>
            <a:r>
              <a:rPr sz="2800" spc="-165" dirty="0">
                <a:solidFill>
                  <a:srgbClr val="0000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r2] </a:t>
            </a:r>
            <a:r>
              <a:rPr sz="2800" spc="-135" dirty="0">
                <a:solidFill>
                  <a:srgbClr val="0000FF"/>
                </a:solidFill>
                <a:latin typeface="Arial"/>
                <a:cs typeface="Arial"/>
              </a:rPr>
              <a:t>loads </a:t>
            </a:r>
            <a:r>
              <a:rPr sz="2800" spc="-50" dirty="0">
                <a:solidFill>
                  <a:srgbClr val="0000FF"/>
                </a:solidFill>
                <a:latin typeface="Arial"/>
                <a:cs typeface="Arial"/>
              </a:rPr>
              <a:t>r0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from the </a:t>
            </a:r>
            <a:r>
              <a:rPr sz="2800" spc="-170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800" spc="-130" dirty="0">
                <a:solidFill>
                  <a:srgbClr val="0000FF"/>
                </a:solidFill>
                <a:latin typeface="Arial"/>
                <a:cs typeface="Arial"/>
              </a:rPr>
              <a:t>given </a:t>
            </a:r>
            <a:r>
              <a:rPr sz="2800" spc="-120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2800" spc="-50" dirty="0">
                <a:solidFill>
                  <a:srgbClr val="0000FF"/>
                </a:solidFill>
                <a:latin typeface="Arial"/>
                <a:cs typeface="Arial"/>
              </a:rPr>
              <a:t>r1 </a:t>
            </a:r>
            <a:r>
              <a:rPr sz="2800" spc="-80" dirty="0">
                <a:solidFill>
                  <a:srgbClr val="0000FF"/>
                </a:solidFill>
                <a:latin typeface="Arial"/>
                <a:cs typeface="Arial"/>
              </a:rPr>
              <a:t>-  </a:t>
            </a:r>
            <a:r>
              <a:rPr sz="2800" spc="-65" dirty="0">
                <a:solidFill>
                  <a:srgbClr val="0000FF"/>
                </a:solidFill>
                <a:latin typeface="Arial"/>
                <a:cs typeface="Arial"/>
              </a:rPr>
              <a:t>r2, 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while </a:t>
            </a:r>
            <a:r>
              <a:rPr sz="2800" spc="-400" dirty="0">
                <a:solidFill>
                  <a:srgbClr val="0000FF"/>
                </a:solidFill>
                <a:latin typeface="Arial"/>
                <a:cs typeface="Arial"/>
              </a:rPr>
              <a:t>LDR </a:t>
            </a:r>
            <a:r>
              <a:rPr sz="2800" spc="-45" dirty="0">
                <a:solidFill>
                  <a:srgbClr val="0000FF"/>
                </a:solidFill>
                <a:latin typeface="Arial"/>
                <a:cs typeface="Arial"/>
              </a:rPr>
              <a:t>r0,[r1, </a:t>
            </a:r>
            <a:r>
              <a:rPr sz="2800" spc="-80" dirty="0">
                <a:solidFill>
                  <a:srgbClr val="0000FF"/>
                </a:solidFill>
                <a:latin typeface="Arial"/>
                <a:cs typeface="Arial"/>
              </a:rPr>
              <a:t>#4] </a:t>
            </a:r>
            <a:r>
              <a:rPr sz="2800" spc="-140" dirty="0">
                <a:solidFill>
                  <a:srgbClr val="0000FF"/>
                </a:solidFill>
                <a:latin typeface="Arial"/>
                <a:cs typeface="Arial"/>
              </a:rPr>
              <a:t>loads 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r0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from the </a:t>
            </a:r>
            <a:r>
              <a:rPr sz="2800" spc="-170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r1 </a:t>
            </a:r>
            <a:r>
              <a:rPr sz="2800" spc="-245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800" spc="-40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0000FF"/>
                </a:solidFill>
                <a:latin typeface="Arial"/>
                <a:cs typeface="Arial"/>
              </a:rPr>
              <a:t>4.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</a:pPr>
            <a:r>
              <a:rPr sz="2800" spc="-75" dirty="0">
                <a:solidFill>
                  <a:srgbClr val="0000FF"/>
                </a:solidFill>
                <a:latin typeface="Arial"/>
                <a:cs typeface="Arial"/>
              </a:rPr>
              <a:t>how </a:t>
            </a:r>
            <a:r>
              <a:rPr sz="2800" spc="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800" spc="-105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800" spc="-155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800" spc="-170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into </a:t>
            </a:r>
            <a:r>
              <a:rPr sz="2800" spc="-22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800" spc="-90" dirty="0">
                <a:solidFill>
                  <a:srgbClr val="0000FF"/>
                </a:solidFill>
                <a:latin typeface="Arial"/>
                <a:cs typeface="Arial"/>
              </a:rPr>
              <a:t>register: </a:t>
            </a:r>
            <a:r>
              <a:rPr sz="2800" spc="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800" spc="-13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800" spc="-114" dirty="0">
                <a:solidFill>
                  <a:srgbClr val="0000FF"/>
                </a:solidFill>
                <a:latin typeface="Arial"/>
                <a:cs typeface="Arial"/>
              </a:rPr>
              <a:t>able </a:t>
            </a:r>
            <a:r>
              <a:rPr sz="2800" spc="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800" spc="-114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2800" spc="-220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2800" spc="-95" dirty="0">
                <a:solidFill>
                  <a:srgbClr val="0000FF"/>
                </a:solidFill>
                <a:latin typeface="Arial"/>
                <a:cs typeface="Arial"/>
              </a:rPr>
              <a:t>register </a:t>
            </a:r>
            <a:r>
              <a:rPr sz="28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800" spc="-155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800" spc="-50" dirty="0">
                <a:solidFill>
                  <a:srgbClr val="0000FF"/>
                </a:solidFill>
                <a:latin typeface="Arial"/>
                <a:cs typeface="Arial"/>
              </a:rPr>
              <a:t>arbitrary 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32-bit</a:t>
            </a:r>
            <a:r>
              <a:rPr sz="2800" spc="-3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0000FF"/>
                </a:solidFill>
                <a:latin typeface="Arial"/>
                <a:cs typeface="Arial"/>
              </a:rPr>
              <a:t>value.</a:t>
            </a:r>
            <a:endParaRPr sz="28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70"/>
              </a:spcBef>
            </a:pPr>
            <a:r>
              <a:rPr sz="2800" spc="-8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195" dirty="0">
                <a:solidFill>
                  <a:srgbClr val="0000FF"/>
                </a:solidFill>
                <a:latin typeface="Arial"/>
                <a:cs typeface="Arial"/>
              </a:rPr>
              <a:t>ARM,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120" dirty="0">
                <a:solidFill>
                  <a:srgbClr val="0000FF"/>
                </a:solidFill>
                <a:latin typeface="Arial"/>
                <a:cs typeface="Arial"/>
              </a:rPr>
              <a:t>standard </a:t>
            </a:r>
            <a:r>
              <a:rPr sz="2800" spc="-155" dirty="0">
                <a:solidFill>
                  <a:srgbClr val="0000FF"/>
                </a:solidFill>
                <a:latin typeface="Arial"/>
                <a:cs typeface="Arial"/>
              </a:rPr>
              <a:t>way </a:t>
            </a:r>
            <a:r>
              <a:rPr sz="2800" spc="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800" spc="-114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2800" spc="-22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800" spc="-95" dirty="0">
                <a:solidFill>
                  <a:srgbClr val="0000FF"/>
                </a:solidFill>
                <a:latin typeface="Arial"/>
                <a:cs typeface="Arial"/>
              </a:rPr>
              <a:t>register </a:t>
            </a:r>
            <a:r>
              <a:rPr sz="2800" spc="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800" spc="-155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800" spc="-48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0000FF"/>
                </a:solidFill>
                <a:latin typeface="Arial"/>
                <a:cs typeface="Arial"/>
              </a:rPr>
              <a:t>address  </a:t>
            </a:r>
            <a:r>
              <a:rPr sz="2800" spc="-15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800" spc="-125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2800" spc="-335" dirty="0">
                <a:solidFill>
                  <a:srgbClr val="C00000"/>
                </a:solidFill>
                <a:latin typeface="Arial"/>
                <a:cs typeface="Arial"/>
              </a:rPr>
              <a:t>PERFORMING </a:t>
            </a:r>
            <a:r>
              <a:rPr sz="2800" spc="-285" dirty="0">
                <a:solidFill>
                  <a:srgbClr val="C00000"/>
                </a:solidFill>
                <a:latin typeface="Arial"/>
                <a:cs typeface="Arial"/>
              </a:rPr>
              <a:t>ARITHMETIC </a:t>
            </a:r>
            <a:r>
              <a:rPr sz="2800" spc="-90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800" spc="5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800" spc="5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345" dirty="0">
                <a:solidFill>
                  <a:srgbClr val="C00000"/>
                </a:solidFill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spc="-350" dirty="0">
                <a:solidFill>
                  <a:srgbClr val="C00000"/>
                </a:solidFill>
                <a:latin typeface="Arial"/>
                <a:cs typeface="Arial"/>
              </a:rPr>
              <a:t>COUNTER</a:t>
            </a:r>
            <a:r>
              <a:rPr sz="2800" spc="-35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800" spc="-80" dirty="0">
                <a:solidFill>
                  <a:srgbClr val="0000FF"/>
                </a:solidFill>
                <a:latin typeface="Arial"/>
                <a:cs typeface="Arial"/>
              </a:rPr>
              <a:t>which </a:t>
            </a:r>
            <a:r>
              <a:rPr sz="2800" spc="-15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800" spc="-95" dirty="0">
                <a:solidFill>
                  <a:srgbClr val="0000FF"/>
                </a:solidFill>
                <a:latin typeface="Arial"/>
                <a:cs typeface="Arial"/>
              </a:rPr>
              <a:t>stored </a:t>
            </a:r>
            <a:r>
              <a:rPr sz="2800" spc="-4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800" spc="-43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C00000"/>
                </a:solidFill>
                <a:latin typeface="Arial"/>
                <a:cs typeface="Arial"/>
              </a:rPr>
              <a:t>r15</a:t>
            </a:r>
            <a:r>
              <a:rPr sz="2800" spc="-8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75"/>
              </a:spcBef>
            </a:pPr>
            <a:r>
              <a:rPr sz="2800" spc="-254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2800" spc="-120" dirty="0">
                <a:solidFill>
                  <a:srgbClr val="0000FF"/>
                </a:solidFill>
                <a:latin typeface="Arial"/>
                <a:cs typeface="Arial"/>
              </a:rPr>
              <a:t>adding </a:t>
            </a:r>
            <a:r>
              <a:rPr sz="2800" spc="-25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800" spc="-90" dirty="0">
                <a:solidFill>
                  <a:srgbClr val="0000FF"/>
                </a:solidFill>
                <a:latin typeface="Arial"/>
                <a:cs typeface="Arial"/>
              </a:rPr>
              <a:t>subtracting </a:t>
            </a:r>
            <a:r>
              <a:rPr sz="2800" spc="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480" dirty="0">
                <a:solidFill>
                  <a:srgbClr val="0000FF"/>
                </a:solidFill>
                <a:latin typeface="Arial"/>
                <a:cs typeface="Arial"/>
              </a:rPr>
              <a:t>PC </a:t>
            </a:r>
            <a:r>
              <a:rPr sz="2800" spc="-22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800" spc="-100" dirty="0">
                <a:solidFill>
                  <a:srgbClr val="0000FF"/>
                </a:solidFill>
                <a:latin typeface="Arial"/>
                <a:cs typeface="Arial"/>
              </a:rPr>
              <a:t>constant </a:t>
            </a:r>
            <a:r>
              <a:rPr sz="2800" spc="-110" dirty="0">
                <a:solidFill>
                  <a:srgbClr val="0000FF"/>
                </a:solidFill>
                <a:latin typeface="Arial"/>
                <a:cs typeface="Arial"/>
              </a:rPr>
              <a:t>equal </a:t>
            </a:r>
            <a:r>
              <a:rPr sz="2800" spc="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800" spc="-125" dirty="0">
                <a:solidFill>
                  <a:srgbClr val="0000FF"/>
                </a:solidFill>
                <a:latin typeface="Arial"/>
                <a:cs typeface="Arial"/>
              </a:rPr>
              <a:t>distance </a:t>
            </a:r>
            <a:r>
              <a:rPr sz="2800" spc="-85" dirty="0">
                <a:solidFill>
                  <a:srgbClr val="0000FF"/>
                </a:solidFill>
                <a:latin typeface="Arial"/>
                <a:cs typeface="Arial"/>
              </a:rPr>
              <a:t>between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60" dirty="0">
                <a:solidFill>
                  <a:srgbClr val="0000FF"/>
                </a:solidFill>
                <a:latin typeface="Arial"/>
                <a:cs typeface="Arial"/>
              </a:rPr>
              <a:t>current </a:t>
            </a:r>
            <a:r>
              <a:rPr sz="2800" spc="-50" dirty="0">
                <a:solidFill>
                  <a:srgbClr val="0000FF"/>
                </a:solidFill>
                <a:latin typeface="Arial"/>
                <a:cs typeface="Arial"/>
              </a:rPr>
              <a:t>instruction </a:t>
            </a:r>
            <a:r>
              <a:rPr sz="2800" spc="-13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120" dirty="0">
                <a:solidFill>
                  <a:srgbClr val="0000FF"/>
                </a:solidFill>
                <a:latin typeface="Arial"/>
                <a:cs typeface="Arial"/>
              </a:rPr>
              <a:t>desired  </a:t>
            </a:r>
            <a:r>
              <a:rPr sz="2800" spc="-70" dirty="0">
                <a:solidFill>
                  <a:srgbClr val="0000FF"/>
                </a:solidFill>
                <a:latin typeface="Arial"/>
                <a:cs typeface="Arial"/>
              </a:rPr>
              <a:t>location,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120" dirty="0">
                <a:solidFill>
                  <a:srgbClr val="0000FF"/>
                </a:solidFill>
                <a:latin typeface="Arial"/>
                <a:cs typeface="Arial"/>
              </a:rPr>
              <a:t>desired </a:t>
            </a:r>
            <a:r>
              <a:rPr sz="2800" spc="-170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800" spc="-185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2800" spc="-13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800" spc="-120" dirty="0">
                <a:solidFill>
                  <a:srgbClr val="0000FF"/>
                </a:solidFill>
                <a:latin typeface="Arial"/>
                <a:cs typeface="Arial"/>
              </a:rPr>
              <a:t>generated 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without  </a:t>
            </a:r>
            <a:r>
              <a:rPr sz="2800" spc="-70" dirty="0">
                <a:solidFill>
                  <a:srgbClr val="0000FF"/>
                </a:solidFill>
                <a:latin typeface="Arial"/>
                <a:cs typeface="Arial"/>
              </a:rPr>
              <a:t>performing </a:t>
            </a:r>
            <a:r>
              <a:rPr sz="2800" spc="-22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800" spc="-2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0000FF"/>
                </a:solidFill>
                <a:latin typeface="Arial"/>
                <a:cs typeface="Arial"/>
              </a:rPr>
              <a:t>load.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</a:t>
            </a:r>
            <a:r>
              <a:rPr spc="-285" dirty="0"/>
              <a:t> </a:t>
            </a:r>
            <a:r>
              <a:rPr spc="-240" dirty="0"/>
              <a:t>cont’d….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28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77341"/>
            <a:ext cx="7037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7094" algn="l"/>
                <a:tab pos="1938655" algn="l"/>
                <a:tab pos="4328795" algn="l"/>
                <a:tab pos="5701030" algn="l"/>
              </a:tabLst>
            </a:pPr>
            <a:r>
              <a:rPr sz="3000" spc="-220" dirty="0">
                <a:solidFill>
                  <a:srgbClr val="0000FF"/>
                </a:solidFill>
                <a:latin typeface="Arial"/>
                <a:cs typeface="Arial"/>
              </a:rPr>
              <a:t>The	</a:t>
            </a:r>
            <a:r>
              <a:rPr sz="3000" spc="-254" dirty="0">
                <a:solidFill>
                  <a:srgbClr val="0000FF"/>
                </a:solidFill>
                <a:latin typeface="Arial"/>
                <a:cs typeface="Arial"/>
              </a:rPr>
              <a:t>ARM	</a:t>
            </a:r>
            <a:r>
              <a:rPr sz="3000" spc="-114" dirty="0">
                <a:solidFill>
                  <a:srgbClr val="0000FF"/>
                </a:solidFill>
                <a:latin typeface="Arial"/>
                <a:cs typeface="Arial"/>
              </a:rPr>
              <a:t>programming	</a:t>
            </a:r>
            <a:r>
              <a:rPr sz="3000" spc="-180" dirty="0">
                <a:solidFill>
                  <a:srgbClr val="0000FF"/>
                </a:solidFill>
                <a:latin typeface="Arial"/>
                <a:cs typeface="Arial"/>
              </a:rPr>
              <a:t>system	</a:t>
            </a:r>
            <a:r>
              <a:rPr sz="3000" spc="-120" dirty="0">
                <a:solidFill>
                  <a:srgbClr val="0000FF"/>
                </a:solidFill>
                <a:latin typeface="Arial"/>
                <a:cs typeface="Arial"/>
              </a:rPr>
              <a:t>provides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4561" y="577341"/>
            <a:ext cx="1369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3420" algn="l"/>
              </a:tabLst>
            </a:pPr>
            <a:r>
              <a:rPr sz="3000" spc="-165" dirty="0">
                <a:solidFill>
                  <a:srgbClr val="0000FF"/>
                </a:solidFill>
                <a:latin typeface="Arial"/>
                <a:cs typeface="Arial"/>
              </a:rPr>
              <a:t>an	</a:t>
            </a:r>
            <a:r>
              <a:rPr sz="3000" spc="-375" dirty="0">
                <a:solidFill>
                  <a:srgbClr val="0000FF"/>
                </a:solidFill>
                <a:latin typeface="Arial"/>
                <a:cs typeface="Arial"/>
              </a:rPr>
              <a:t>ADR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034618"/>
            <a:ext cx="8341359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000" spc="-105" dirty="0">
                <a:solidFill>
                  <a:srgbClr val="0000FF"/>
                </a:solidFill>
                <a:latin typeface="Arial"/>
                <a:cs typeface="Arial"/>
              </a:rPr>
              <a:t>pseudo-operation </a:t>
            </a:r>
            <a:r>
              <a:rPr sz="3000" spc="3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3000" spc="-70" dirty="0">
                <a:solidFill>
                  <a:srgbClr val="0000FF"/>
                </a:solidFill>
                <a:latin typeface="Arial"/>
                <a:cs typeface="Arial"/>
              </a:rPr>
              <a:t>simplify </a:t>
            </a:r>
            <a:r>
              <a:rPr sz="3000" spc="-60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3000" spc="-120" dirty="0">
                <a:solidFill>
                  <a:srgbClr val="0000FF"/>
                </a:solidFill>
                <a:latin typeface="Arial"/>
                <a:cs typeface="Arial"/>
              </a:rPr>
              <a:t>step. </a:t>
            </a:r>
            <a:r>
              <a:rPr sz="3000" spc="-200" dirty="0">
                <a:solidFill>
                  <a:srgbClr val="0000FF"/>
                </a:solidFill>
                <a:latin typeface="Arial"/>
                <a:cs typeface="Arial"/>
              </a:rPr>
              <a:t>Thus, </a:t>
            </a:r>
            <a:r>
              <a:rPr sz="3000" spc="-280" dirty="0">
                <a:solidFill>
                  <a:srgbClr val="0000FF"/>
                </a:solidFill>
                <a:latin typeface="Arial"/>
                <a:cs typeface="Arial"/>
              </a:rPr>
              <a:t>as  </a:t>
            </a:r>
            <a:r>
              <a:rPr sz="3000" spc="-130" dirty="0">
                <a:solidFill>
                  <a:srgbClr val="0000FF"/>
                </a:solidFill>
                <a:latin typeface="Arial"/>
                <a:cs typeface="Arial"/>
              </a:rPr>
              <a:t>shown </a:t>
            </a:r>
            <a:r>
              <a:rPr sz="3000" spc="-4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3000" spc="-165" dirty="0">
                <a:solidFill>
                  <a:srgbClr val="0000FF"/>
                </a:solidFill>
                <a:latin typeface="Arial"/>
                <a:cs typeface="Arial"/>
              </a:rPr>
              <a:t>Figure </a:t>
            </a:r>
            <a:r>
              <a:rPr sz="3000" spc="-125" dirty="0">
                <a:solidFill>
                  <a:srgbClr val="0000FF"/>
                </a:solidFill>
                <a:latin typeface="Arial"/>
                <a:cs typeface="Arial"/>
              </a:rPr>
              <a:t>below, </a:t>
            </a:r>
            <a:r>
              <a:rPr sz="3000" spc="4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3000" spc="-75" dirty="0">
                <a:solidFill>
                  <a:srgbClr val="0000FF"/>
                </a:solidFill>
                <a:latin typeface="Arial"/>
                <a:cs typeface="Arial"/>
              </a:rPr>
              <a:t>location </a:t>
            </a:r>
            <a:r>
              <a:rPr sz="3000" spc="-165" dirty="0">
                <a:solidFill>
                  <a:srgbClr val="0000FF"/>
                </a:solidFill>
                <a:latin typeface="Arial"/>
                <a:cs typeface="Arial"/>
              </a:rPr>
              <a:t>0x100 </a:t>
            </a:r>
            <a:r>
              <a:rPr sz="3000" spc="-140" dirty="0">
                <a:solidFill>
                  <a:srgbClr val="0000FF"/>
                </a:solidFill>
                <a:latin typeface="Arial"/>
                <a:cs typeface="Arial"/>
              </a:rPr>
              <a:t>be given </a:t>
            </a:r>
            <a:r>
              <a:rPr sz="3000" spc="-4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3000" spc="-155" dirty="0">
                <a:solidFill>
                  <a:srgbClr val="0000FF"/>
                </a:solidFill>
                <a:latin typeface="Arial"/>
                <a:cs typeface="Arial"/>
              </a:rPr>
              <a:t>name </a:t>
            </a:r>
            <a:r>
              <a:rPr sz="3000" spc="-340" dirty="0">
                <a:solidFill>
                  <a:srgbClr val="0000FF"/>
                </a:solidFill>
                <a:latin typeface="Arial"/>
                <a:cs typeface="Arial"/>
              </a:rPr>
              <a:t>FOO, </a:t>
            </a:r>
            <a:r>
              <a:rPr sz="3000" spc="-50" dirty="0">
                <a:solidFill>
                  <a:srgbClr val="0000FF"/>
                </a:solidFill>
                <a:latin typeface="Arial"/>
                <a:cs typeface="Arial"/>
              </a:rPr>
              <a:t>then </a:t>
            </a:r>
            <a:r>
              <a:rPr sz="3000" spc="-4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3000" spc="-105" dirty="0">
                <a:solidFill>
                  <a:srgbClr val="0000FF"/>
                </a:solidFill>
                <a:latin typeface="Arial"/>
                <a:cs typeface="Arial"/>
              </a:rPr>
              <a:t>pseudo-operation </a:t>
            </a:r>
            <a:r>
              <a:rPr sz="3000" spc="-375" dirty="0">
                <a:solidFill>
                  <a:srgbClr val="0000FF"/>
                </a:solidFill>
                <a:latin typeface="Arial"/>
                <a:cs typeface="Arial"/>
              </a:rPr>
              <a:t>ADR </a:t>
            </a:r>
            <a:r>
              <a:rPr sz="3000" spc="-229" dirty="0">
                <a:solidFill>
                  <a:srgbClr val="0000FF"/>
                </a:solidFill>
                <a:latin typeface="Arial"/>
                <a:cs typeface="Arial"/>
              </a:rPr>
              <a:t>r1,FOO  </a:t>
            </a:r>
            <a:r>
              <a:rPr sz="3000" spc="-195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3000" spc="-14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3000" spc="-180" dirty="0">
                <a:solidFill>
                  <a:srgbClr val="0000FF"/>
                </a:solidFill>
                <a:latin typeface="Arial"/>
                <a:cs typeface="Arial"/>
              </a:rPr>
              <a:t>used </a:t>
            </a:r>
            <a:r>
              <a:rPr sz="3000" spc="3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3000" spc="-55" dirty="0">
                <a:solidFill>
                  <a:srgbClr val="0000FF"/>
                </a:solidFill>
                <a:latin typeface="Arial"/>
                <a:cs typeface="Arial"/>
              </a:rPr>
              <a:t>perform </a:t>
            </a:r>
            <a:r>
              <a:rPr sz="30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3000" spc="-215" dirty="0">
                <a:solidFill>
                  <a:srgbClr val="0000FF"/>
                </a:solidFill>
                <a:latin typeface="Arial"/>
                <a:cs typeface="Arial"/>
              </a:rPr>
              <a:t>same </a:t>
            </a:r>
            <a:r>
              <a:rPr sz="3000" spc="-45" dirty="0">
                <a:solidFill>
                  <a:srgbClr val="0000FF"/>
                </a:solidFill>
                <a:latin typeface="Arial"/>
                <a:cs typeface="Arial"/>
              </a:rPr>
              <a:t>function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3000" spc="-110" dirty="0">
                <a:solidFill>
                  <a:srgbClr val="0000FF"/>
                </a:solidFill>
                <a:latin typeface="Arial"/>
                <a:cs typeface="Arial"/>
              </a:rPr>
              <a:t>loading  </a:t>
            </a:r>
            <a:r>
              <a:rPr sz="3000" spc="-55" dirty="0">
                <a:solidFill>
                  <a:srgbClr val="0000FF"/>
                </a:solidFill>
                <a:latin typeface="Arial"/>
                <a:cs typeface="Arial"/>
              </a:rPr>
              <a:t>r1 </a:t>
            </a:r>
            <a:r>
              <a:rPr sz="3000" spc="15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30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3000" spc="-180" dirty="0">
                <a:solidFill>
                  <a:srgbClr val="0000FF"/>
                </a:solidFill>
                <a:latin typeface="Arial"/>
                <a:cs typeface="Arial"/>
              </a:rPr>
              <a:t>address</a:t>
            </a:r>
            <a:r>
              <a:rPr sz="3000" spc="-5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150" dirty="0">
                <a:solidFill>
                  <a:srgbClr val="0000FF"/>
                </a:solidFill>
                <a:latin typeface="Arial"/>
                <a:cs typeface="Arial"/>
              </a:rPr>
              <a:t>0x100.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97942" y="3440166"/>
            <a:ext cx="4468813" cy="2883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43480" y="0"/>
            <a:ext cx="525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</a:t>
            </a:r>
            <a:r>
              <a:rPr spc="-285" dirty="0"/>
              <a:t> </a:t>
            </a:r>
            <a:r>
              <a:rPr spc="-240" dirty="0"/>
              <a:t>cont’d….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29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9661" y="0"/>
            <a:ext cx="3886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PR</a:t>
            </a:r>
            <a:r>
              <a:rPr spc="-20" dirty="0">
                <a:latin typeface="Times New Roman"/>
                <a:cs typeface="Times New Roman"/>
              </a:rPr>
              <a:t>E</a:t>
            </a:r>
            <a:r>
              <a:rPr spc="-5" dirty="0">
                <a:latin typeface="Times New Roman"/>
                <a:cs typeface="Times New Roman"/>
              </a:rPr>
              <a:t>LIMIN</a:t>
            </a:r>
            <a:r>
              <a:rPr spc="-25"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RIES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568705"/>
            <a:ext cx="8839200" cy="5984875"/>
          </a:xfrm>
          <a:custGeom>
            <a:avLst/>
            <a:gdLst/>
            <a:ahLst/>
            <a:cxnLst/>
            <a:rect l="l" t="t" r="r" b="b"/>
            <a:pathLst>
              <a:path w="8839200" h="5984875">
                <a:moveTo>
                  <a:pt x="0" y="5984494"/>
                </a:moveTo>
                <a:lnTo>
                  <a:pt x="8839200" y="5984494"/>
                </a:lnTo>
                <a:lnTo>
                  <a:pt x="8839200" y="0"/>
                </a:lnTo>
                <a:lnTo>
                  <a:pt x="0" y="0"/>
                </a:lnTo>
                <a:lnTo>
                  <a:pt x="0" y="5984494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3</a:t>
            </a:fld>
            <a:endParaRPr spc="-60" dirty="0"/>
          </a:p>
        </p:txBody>
      </p:sp>
      <p:sp>
        <p:nvSpPr>
          <p:cNvPr id="7" name="object 7"/>
          <p:cNvSpPr txBox="1"/>
          <p:nvPr/>
        </p:nvSpPr>
        <p:spPr>
          <a:xfrm>
            <a:off x="6172200" y="5257800"/>
            <a:ext cx="1125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1400" y="5257800"/>
            <a:ext cx="93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1175" algn="l"/>
              </a:tabLst>
            </a:pP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4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0" y="5257800"/>
            <a:ext cx="573595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Instruction </a:t>
            </a:r>
            <a:r>
              <a:rPr sz="2400" spc="-195" dirty="0">
                <a:solidFill>
                  <a:srgbClr val="0000FF"/>
                </a:solidFill>
                <a:latin typeface="Arial"/>
                <a:cs typeface="Arial"/>
              </a:rPr>
              <a:t>Sets 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–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These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programmer’s 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hardware.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914400"/>
            <a:ext cx="8153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An </a:t>
            </a:r>
            <a:r>
              <a:rPr lang="en-US" sz="3200" b="1" dirty="0" smtClean="0"/>
              <a:t>ARM processor</a:t>
            </a:r>
            <a:r>
              <a:rPr lang="en-US" sz="3200" dirty="0" smtClean="0"/>
              <a:t> is one of a family of CPUs based on the RISC (reduced instruction set computer) architecture developed by Advanced RISC Machines (</a:t>
            </a:r>
            <a:r>
              <a:rPr lang="en-US" sz="3200" b="1" dirty="0" smtClean="0"/>
              <a:t>ARM</a:t>
            </a:r>
            <a:r>
              <a:rPr lang="en-US" sz="3200" dirty="0" smtClean="0"/>
              <a:t>). ... </a:t>
            </a:r>
            <a:r>
              <a:rPr lang="en-US" sz="3200" b="1" dirty="0" smtClean="0"/>
              <a:t>ARM processors</a:t>
            </a:r>
            <a:r>
              <a:rPr lang="en-US" sz="3200" dirty="0" smtClean="0"/>
              <a:t> are extensively used in consumer electronic devices such as </a:t>
            </a:r>
            <a:r>
              <a:rPr lang="en-US" sz="3200" dirty="0" err="1" smtClean="0"/>
              <a:t>smartphones</a:t>
            </a:r>
            <a:r>
              <a:rPr lang="en-US" sz="3200" dirty="0" smtClean="0"/>
              <a:t>, tablets, multimedia players and other mobile devices, such as </a:t>
            </a:r>
            <a:r>
              <a:rPr lang="en-US" sz="3200" dirty="0" err="1" smtClean="0"/>
              <a:t>wearables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701" y="0"/>
            <a:ext cx="7921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 </a:t>
            </a:r>
            <a:r>
              <a:rPr spc="-240" dirty="0"/>
              <a:t>cont’d…. An</a:t>
            </a:r>
            <a:r>
              <a:rPr spc="-280" dirty="0"/>
              <a:t> </a:t>
            </a:r>
            <a:r>
              <a:rPr spc="-240" dirty="0"/>
              <a:t>Example: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30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277469" y="628650"/>
            <a:ext cx="3658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solidFill>
                  <a:srgbClr val="0000FF"/>
                </a:solidFill>
                <a:latin typeface="Trebuchet MS"/>
                <a:cs typeface="Trebuchet MS"/>
              </a:rPr>
              <a:t>C </a:t>
            </a:r>
            <a:r>
              <a:rPr sz="2000" b="1" spc="-90" dirty="0">
                <a:solidFill>
                  <a:srgbClr val="0000FF"/>
                </a:solidFill>
                <a:latin typeface="Trebuchet MS"/>
                <a:cs typeface="Trebuchet MS"/>
              </a:rPr>
              <a:t>assignments </a:t>
            </a:r>
            <a:r>
              <a:rPr sz="2000" b="1" spc="-105" dirty="0">
                <a:solidFill>
                  <a:srgbClr val="0000FF"/>
                </a:solidFill>
                <a:latin typeface="Trebuchet MS"/>
                <a:cs typeface="Trebuchet MS"/>
              </a:rPr>
              <a:t>in </a:t>
            </a:r>
            <a:r>
              <a:rPr sz="2000" b="1" spc="35" dirty="0">
                <a:solidFill>
                  <a:srgbClr val="0000FF"/>
                </a:solidFill>
                <a:latin typeface="Trebuchet MS"/>
                <a:cs typeface="Trebuchet MS"/>
              </a:rPr>
              <a:t>ARM</a:t>
            </a:r>
            <a:r>
              <a:rPr sz="2000" b="1" spc="-3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b="1" spc="-105" dirty="0">
                <a:solidFill>
                  <a:srgbClr val="0000FF"/>
                </a:solidFill>
                <a:latin typeface="Trebuchet MS"/>
                <a:cs typeface="Trebuchet MS"/>
              </a:rPr>
              <a:t>instructions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0129" y="654558"/>
            <a:ext cx="142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25" dirty="0">
                <a:solidFill>
                  <a:srgbClr val="0000FF"/>
                </a:solidFill>
                <a:latin typeface="Trebuchet MS"/>
                <a:cs typeface="Trebuchet MS"/>
              </a:rPr>
              <a:t>x </a:t>
            </a:r>
            <a:r>
              <a:rPr sz="1800" i="1" spc="-50" dirty="0">
                <a:solidFill>
                  <a:srgbClr val="0000FF"/>
                </a:solidFill>
                <a:latin typeface="Trebuchet MS"/>
                <a:cs typeface="Trebuchet MS"/>
              </a:rPr>
              <a:t>= </a:t>
            </a:r>
            <a:r>
              <a:rPr sz="1800" i="1" spc="-75" dirty="0">
                <a:solidFill>
                  <a:srgbClr val="0000FF"/>
                </a:solidFill>
                <a:latin typeface="Trebuchet MS"/>
                <a:cs typeface="Trebuchet MS"/>
              </a:rPr>
              <a:t>(a </a:t>
            </a:r>
            <a:r>
              <a:rPr sz="1800" i="1" spc="-50" dirty="0">
                <a:solidFill>
                  <a:srgbClr val="0000FF"/>
                </a:solidFill>
                <a:latin typeface="Trebuchet MS"/>
                <a:cs typeface="Trebuchet MS"/>
              </a:rPr>
              <a:t>+ </a:t>
            </a:r>
            <a:r>
              <a:rPr sz="1800" i="1" spc="-100" dirty="0">
                <a:solidFill>
                  <a:srgbClr val="0000FF"/>
                </a:solidFill>
                <a:latin typeface="Trebuchet MS"/>
                <a:cs typeface="Trebuchet MS"/>
              </a:rPr>
              <a:t>b) </a:t>
            </a:r>
            <a:r>
              <a:rPr sz="1800" i="1" spc="-110" dirty="0">
                <a:solidFill>
                  <a:srgbClr val="0000FF"/>
                </a:solidFill>
                <a:latin typeface="Trebuchet MS"/>
                <a:cs typeface="Trebuchet MS"/>
              </a:rPr>
              <a:t>-</a:t>
            </a:r>
            <a:r>
              <a:rPr sz="1800" i="1" spc="-1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135" dirty="0">
                <a:solidFill>
                  <a:srgbClr val="0000FF"/>
                </a:solidFill>
                <a:latin typeface="Trebuchet MS"/>
                <a:cs typeface="Trebuchet MS"/>
              </a:rPr>
              <a:t>c;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469" y="934973"/>
            <a:ext cx="8533130" cy="5542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semicolon 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(;) 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begins </a:t>
            </a:r>
            <a:r>
              <a:rPr sz="1800" spc="-14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comment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after 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instruction, </a:t>
            </a:r>
            <a:r>
              <a:rPr sz="1800" spc="-55" dirty="0">
                <a:solidFill>
                  <a:srgbClr val="0000FF"/>
                </a:solidFill>
                <a:latin typeface="Arial"/>
                <a:cs typeface="Arial"/>
              </a:rPr>
              <a:t>which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continues </a:t>
            </a:r>
            <a:r>
              <a:rPr sz="1800" spc="1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end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spc="-2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that  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line.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0000FF"/>
                </a:solidFill>
                <a:latin typeface="Arial"/>
                <a:cs typeface="Arial"/>
              </a:rPr>
              <a:t>statement </a:t>
            </a:r>
            <a:r>
              <a:rPr sz="1800" i="1" spc="-125" dirty="0">
                <a:solidFill>
                  <a:srgbClr val="0000FF"/>
                </a:solidFill>
                <a:latin typeface="Trebuchet MS"/>
                <a:cs typeface="Trebuchet MS"/>
              </a:rPr>
              <a:t>x </a:t>
            </a:r>
            <a:r>
              <a:rPr sz="1800" i="1" spc="-50" dirty="0">
                <a:solidFill>
                  <a:srgbClr val="0000FF"/>
                </a:solidFill>
                <a:latin typeface="Trebuchet MS"/>
                <a:cs typeface="Trebuchet MS"/>
              </a:rPr>
              <a:t>= </a:t>
            </a:r>
            <a:r>
              <a:rPr sz="1800" i="1" spc="-75" dirty="0">
                <a:solidFill>
                  <a:srgbClr val="0000FF"/>
                </a:solidFill>
                <a:latin typeface="Trebuchet MS"/>
                <a:cs typeface="Trebuchet MS"/>
              </a:rPr>
              <a:t>(a </a:t>
            </a:r>
            <a:r>
              <a:rPr sz="1800" i="1" spc="-50" dirty="0">
                <a:solidFill>
                  <a:srgbClr val="0000FF"/>
                </a:solidFill>
                <a:latin typeface="Trebuchet MS"/>
                <a:cs typeface="Trebuchet MS"/>
              </a:rPr>
              <a:t>+ </a:t>
            </a:r>
            <a:r>
              <a:rPr sz="1800" i="1" spc="-100" dirty="0">
                <a:solidFill>
                  <a:srgbClr val="0000FF"/>
                </a:solidFill>
                <a:latin typeface="Trebuchet MS"/>
                <a:cs typeface="Trebuchet MS"/>
              </a:rPr>
              <a:t>b) </a:t>
            </a:r>
            <a:r>
              <a:rPr sz="1800" i="1" spc="-110" dirty="0">
                <a:solidFill>
                  <a:srgbClr val="0000FF"/>
                </a:solidFill>
                <a:latin typeface="Trebuchet MS"/>
                <a:cs typeface="Trebuchet MS"/>
              </a:rPr>
              <a:t>- </a:t>
            </a:r>
            <a:r>
              <a:rPr sz="1800" i="1" spc="-130" dirty="0">
                <a:solidFill>
                  <a:srgbClr val="0000FF"/>
                </a:solidFill>
                <a:latin typeface="Trebuchet MS"/>
                <a:cs typeface="Trebuchet MS"/>
              </a:rPr>
              <a:t>c; </a:t>
            </a:r>
            <a:r>
              <a:rPr sz="1800" spc="-12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implemented 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using 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r0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i="1" spc="-120" dirty="0">
                <a:solidFill>
                  <a:srgbClr val="0000FF"/>
                </a:solidFill>
                <a:latin typeface="Trebuchet MS"/>
                <a:cs typeface="Trebuchet MS"/>
              </a:rPr>
              <a:t>a, </a:t>
            </a:r>
            <a:r>
              <a:rPr sz="1800" i="1" spc="-85" dirty="0">
                <a:solidFill>
                  <a:srgbClr val="0000FF"/>
                </a:solidFill>
                <a:latin typeface="Trebuchet MS"/>
                <a:cs typeface="Trebuchet MS"/>
              </a:rPr>
              <a:t>r1 </a:t>
            </a:r>
            <a:r>
              <a:rPr sz="1800" i="1" spc="-130" dirty="0">
                <a:solidFill>
                  <a:srgbClr val="0000FF"/>
                </a:solidFill>
                <a:latin typeface="Trebuchet MS"/>
                <a:cs typeface="Trebuchet MS"/>
              </a:rPr>
              <a:t>for </a:t>
            </a:r>
            <a:r>
              <a:rPr sz="1800" i="1" spc="-150" dirty="0">
                <a:solidFill>
                  <a:srgbClr val="0000FF"/>
                </a:solidFill>
                <a:latin typeface="Trebuchet MS"/>
                <a:cs typeface="Trebuchet MS"/>
              </a:rPr>
              <a:t>b, </a:t>
            </a:r>
            <a:r>
              <a:rPr sz="1800" i="1" spc="-85" dirty="0">
                <a:solidFill>
                  <a:srgbClr val="0000FF"/>
                </a:solidFill>
                <a:latin typeface="Trebuchet MS"/>
                <a:cs typeface="Trebuchet MS"/>
              </a:rPr>
              <a:t>r2 </a:t>
            </a:r>
            <a:r>
              <a:rPr sz="1800" i="1" spc="-130" dirty="0">
                <a:solidFill>
                  <a:srgbClr val="0000FF"/>
                </a:solidFill>
                <a:latin typeface="Trebuchet MS"/>
                <a:cs typeface="Trebuchet MS"/>
              </a:rPr>
              <a:t>for </a:t>
            </a:r>
            <a:r>
              <a:rPr sz="1800" i="1" spc="-155" dirty="0">
                <a:solidFill>
                  <a:srgbClr val="0000FF"/>
                </a:solidFill>
                <a:latin typeface="Trebuchet MS"/>
                <a:cs typeface="Trebuchet MS"/>
              </a:rPr>
              <a:t>c, </a:t>
            </a:r>
            <a:r>
              <a:rPr sz="1800" i="1" spc="-60" dirty="0">
                <a:solidFill>
                  <a:srgbClr val="0000FF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i="1" spc="-85" dirty="0">
                <a:solidFill>
                  <a:srgbClr val="0000FF"/>
                </a:solidFill>
                <a:latin typeface="Trebuchet MS"/>
                <a:cs typeface="Trebuchet MS"/>
              </a:rPr>
              <a:t>r3 </a:t>
            </a:r>
            <a:r>
              <a:rPr sz="1800" i="1" spc="-130" dirty="0">
                <a:solidFill>
                  <a:srgbClr val="0000FF"/>
                </a:solidFill>
                <a:latin typeface="Trebuchet MS"/>
                <a:cs typeface="Trebuchet MS"/>
              </a:rPr>
              <a:t>for </a:t>
            </a:r>
            <a:r>
              <a:rPr sz="1800" i="1" spc="-125" dirty="0">
                <a:solidFill>
                  <a:srgbClr val="0000FF"/>
                </a:solidFill>
                <a:latin typeface="Trebuchet MS"/>
                <a:cs typeface="Trebuchet MS"/>
              </a:rPr>
              <a:t>x</a:t>
            </a:r>
            <a:r>
              <a:rPr sz="1800" i="1" spc="-21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210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i="1" spc="-80" dirty="0">
                <a:solidFill>
                  <a:srgbClr val="0000FF"/>
                </a:solidFill>
                <a:latin typeface="Trebuchet MS"/>
                <a:cs typeface="Trebuchet MS"/>
              </a:rPr>
              <a:t>Also </a:t>
            </a:r>
            <a:r>
              <a:rPr sz="1800" i="1" spc="-100" dirty="0">
                <a:solidFill>
                  <a:srgbClr val="0000FF"/>
                </a:solidFill>
                <a:latin typeface="Trebuchet MS"/>
                <a:cs typeface="Trebuchet MS"/>
              </a:rPr>
              <a:t>registers </a:t>
            </a:r>
            <a:r>
              <a:rPr sz="1800" i="1" spc="-95" dirty="0">
                <a:solidFill>
                  <a:srgbClr val="0000FF"/>
                </a:solidFill>
                <a:latin typeface="Trebuchet MS"/>
                <a:cs typeface="Trebuchet MS"/>
              </a:rPr>
              <a:t>are needed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indirect</a:t>
            </a:r>
            <a:r>
              <a:rPr sz="1800" spc="-3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addressing.</a:t>
            </a:r>
            <a:endParaRPr sz="1800">
              <a:latin typeface="Arial"/>
              <a:cs typeface="Arial"/>
            </a:endParaRPr>
          </a:p>
          <a:p>
            <a:pPr marL="12700" marR="92710">
              <a:lnSpc>
                <a:spcPct val="100000"/>
              </a:lnSpc>
            </a:pPr>
            <a:r>
              <a:rPr sz="1800" spc="-5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1800" spc="-130" dirty="0">
                <a:solidFill>
                  <a:srgbClr val="0000FF"/>
                </a:solidFill>
                <a:latin typeface="Arial"/>
                <a:cs typeface="Arial"/>
              </a:rPr>
              <a:t>case,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130" dirty="0">
                <a:solidFill>
                  <a:srgbClr val="0000FF"/>
                </a:solidFill>
                <a:latin typeface="Arial"/>
                <a:cs typeface="Arial"/>
              </a:rPr>
              <a:t>same 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indirect 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addressing 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register, 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r4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will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be reused,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each 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variable</a:t>
            </a:r>
            <a:r>
              <a:rPr sz="1800" spc="-2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load.  </a:t>
            </a:r>
            <a:r>
              <a:rPr sz="1800" spc="-1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code 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must 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load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values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i="1" spc="-120" dirty="0">
                <a:solidFill>
                  <a:srgbClr val="0000FF"/>
                </a:solidFill>
                <a:latin typeface="Trebuchet MS"/>
                <a:cs typeface="Trebuchet MS"/>
              </a:rPr>
              <a:t>a, </a:t>
            </a:r>
            <a:r>
              <a:rPr sz="1800" i="1" spc="-150" dirty="0">
                <a:solidFill>
                  <a:srgbClr val="0000FF"/>
                </a:solidFill>
                <a:latin typeface="Trebuchet MS"/>
                <a:cs typeface="Trebuchet MS"/>
              </a:rPr>
              <a:t>b, </a:t>
            </a:r>
            <a:r>
              <a:rPr sz="1800" i="1" spc="-60" dirty="0">
                <a:solidFill>
                  <a:srgbClr val="0000FF"/>
                </a:solidFill>
                <a:latin typeface="Trebuchet MS"/>
                <a:cs typeface="Trebuchet MS"/>
              </a:rPr>
              <a:t>and </a:t>
            </a:r>
            <a:r>
              <a:rPr sz="1800" i="1" spc="-80" dirty="0">
                <a:solidFill>
                  <a:srgbClr val="0000FF"/>
                </a:solidFill>
                <a:latin typeface="Trebuchet MS"/>
                <a:cs typeface="Trebuchet MS"/>
              </a:rPr>
              <a:t>c </a:t>
            </a:r>
            <a:r>
              <a:rPr sz="1800" i="1" spc="-114" dirty="0">
                <a:solidFill>
                  <a:srgbClr val="0000FF"/>
                </a:solidFill>
                <a:latin typeface="Trebuchet MS"/>
                <a:cs typeface="Trebuchet MS"/>
              </a:rPr>
              <a:t>into </a:t>
            </a:r>
            <a:r>
              <a:rPr sz="1800" i="1" spc="-95" dirty="0">
                <a:solidFill>
                  <a:srgbClr val="0000FF"/>
                </a:solidFill>
                <a:latin typeface="Trebuchet MS"/>
                <a:cs typeface="Trebuchet MS"/>
              </a:rPr>
              <a:t>these </a:t>
            </a:r>
            <a:r>
              <a:rPr sz="1800" i="1" spc="-100" dirty="0">
                <a:solidFill>
                  <a:srgbClr val="0000FF"/>
                </a:solidFill>
                <a:latin typeface="Trebuchet MS"/>
                <a:cs typeface="Trebuchet MS"/>
              </a:rPr>
              <a:t>registers </a:t>
            </a:r>
            <a:r>
              <a:rPr sz="1800" i="1" spc="-114" dirty="0">
                <a:solidFill>
                  <a:srgbClr val="0000FF"/>
                </a:solidFill>
                <a:latin typeface="Trebuchet MS"/>
                <a:cs typeface="Trebuchet MS"/>
              </a:rPr>
              <a:t>before 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performing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arithmetic,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0000FF"/>
                </a:solidFill>
                <a:latin typeface="Arial"/>
                <a:cs typeface="Arial"/>
              </a:rPr>
              <a:t>it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must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store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value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125" dirty="0">
                <a:solidFill>
                  <a:srgbClr val="0000FF"/>
                </a:solidFill>
                <a:latin typeface="Trebuchet MS"/>
                <a:cs typeface="Trebuchet MS"/>
              </a:rPr>
              <a:t>x</a:t>
            </a:r>
            <a:r>
              <a:rPr sz="1800" i="1" spc="-13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75" dirty="0">
                <a:solidFill>
                  <a:srgbClr val="0000FF"/>
                </a:solidFill>
                <a:latin typeface="Trebuchet MS"/>
                <a:cs typeface="Trebuchet MS"/>
              </a:rPr>
              <a:t>back</a:t>
            </a:r>
            <a:r>
              <a:rPr sz="1800" i="1" spc="-13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114" dirty="0">
                <a:solidFill>
                  <a:srgbClr val="0000FF"/>
                </a:solidFill>
                <a:latin typeface="Trebuchet MS"/>
                <a:cs typeface="Trebuchet MS"/>
              </a:rPr>
              <a:t>to</a:t>
            </a:r>
            <a:r>
              <a:rPr sz="1800" i="1" spc="-1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85" dirty="0">
                <a:solidFill>
                  <a:srgbClr val="0000FF"/>
                </a:solidFill>
                <a:latin typeface="Trebuchet MS"/>
                <a:cs typeface="Trebuchet MS"/>
              </a:rPr>
              <a:t>memory</a:t>
            </a:r>
            <a:r>
              <a:rPr sz="1800" i="1" spc="-1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75" dirty="0">
                <a:solidFill>
                  <a:srgbClr val="0000FF"/>
                </a:solidFill>
                <a:latin typeface="Trebuchet MS"/>
                <a:cs typeface="Trebuchet MS"/>
              </a:rPr>
              <a:t>when</a:t>
            </a:r>
            <a:r>
              <a:rPr sz="1800" i="1" spc="-1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150" dirty="0">
                <a:solidFill>
                  <a:srgbClr val="0000FF"/>
                </a:solidFill>
                <a:latin typeface="Trebuchet MS"/>
                <a:cs typeface="Trebuchet MS"/>
              </a:rPr>
              <a:t>it</a:t>
            </a:r>
            <a:r>
              <a:rPr sz="1800" i="1" spc="-1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90" dirty="0">
                <a:solidFill>
                  <a:srgbClr val="0000FF"/>
                </a:solidFill>
                <a:latin typeface="Trebuchet MS"/>
                <a:cs typeface="Trebuchet MS"/>
              </a:rPr>
              <a:t>is</a:t>
            </a:r>
            <a:r>
              <a:rPr sz="1800" i="1" spc="-1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i="1" spc="-105" dirty="0">
                <a:solidFill>
                  <a:srgbClr val="0000FF"/>
                </a:solidFill>
                <a:latin typeface="Trebuchet MS"/>
                <a:cs typeface="Trebuchet MS"/>
              </a:rPr>
              <a:t>done.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55"/>
              </a:lnSpc>
            </a:pPr>
            <a:r>
              <a:rPr sz="1800" spc="-120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code </a:t>
            </a:r>
            <a:r>
              <a:rPr sz="1800" spc="-55" dirty="0">
                <a:solidFill>
                  <a:srgbClr val="0000FF"/>
                </a:solidFill>
                <a:latin typeface="Arial"/>
                <a:cs typeface="Arial"/>
              </a:rPr>
              <a:t>performs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following </a:t>
            </a:r>
            <a:r>
              <a:rPr sz="1800" spc="-114" dirty="0">
                <a:solidFill>
                  <a:srgbClr val="0000FF"/>
                </a:solidFill>
                <a:latin typeface="Arial"/>
                <a:cs typeface="Arial"/>
              </a:rPr>
              <a:t>necessary</a:t>
            </a:r>
            <a:r>
              <a:rPr sz="1800" spc="-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steps:</a:t>
            </a:r>
            <a:endParaRPr sz="1800">
              <a:latin typeface="Arial"/>
              <a:cs typeface="Arial"/>
            </a:endParaRPr>
          </a:p>
          <a:p>
            <a:pPr marL="12700" marR="5711190">
              <a:lnSpc>
                <a:spcPts val="2400"/>
              </a:lnSpc>
              <a:spcBef>
                <a:spcPts val="80"/>
              </a:spcBef>
            </a:pPr>
            <a:r>
              <a:rPr sz="2000" spc="-250" dirty="0">
                <a:solidFill>
                  <a:srgbClr val="0000FF"/>
                </a:solidFill>
                <a:latin typeface="Arial"/>
                <a:cs typeface="Arial"/>
              </a:rPr>
              <a:t>ADR 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r4,a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000" spc="-65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000" spc="-120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000" spc="-2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2000" spc="-285" dirty="0">
                <a:solidFill>
                  <a:srgbClr val="0000FF"/>
                </a:solidFill>
                <a:latin typeface="Arial"/>
                <a:cs typeface="Arial"/>
              </a:rPr>
              <a:t>LDR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r0,[r4]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000" spc="-2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 marR="4537075">
              <a:lnSpc>
                <a:spcPts val="2400"/>
              </a:lnSpc>
            </a:pPr>
            <a:r>
              <a:rPr sz="2000" spc="-250" dirty="0">
                <a:solidFill>
                  <a:srgbClr val="0000FF"/>
                </a:solidFill>
                <a:latin typeface="Arial"/>
                <a:cs typeface="Arial"/>
              </a:rPr>
              <a:t>ADR 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r4,b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000" spc="-65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000" spc="-120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000" spc="-60" dirty="0">
                <a:solidFill>
                  <a:srgbClr val="0000FF"/>
                </a:solidFill>
                <a:latin typeface="Arial"/>
                <a:cs typeface="Arial"/>
              </a:rPr>
              <a:t>b, 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reusing</a:t>
            </a:r>
            <a:r>
              <a:rPr sz="2000" spc="-3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0000FF"/>
                </a:solidFill>
                <a:latin typeface="Arial"/>
                <a:cs typeface="Arial"/>
              </a:rPr>
              <a:t>r4  </a:t>
            </a:r>
            <a:r>
              <a:rPr sz="2000" spc="-285" dirty="0">
                <a:solidFill>
                  <a:srgbClr val="0000FF"/>
                </a:solidFill>
                <a:latin typeface="Arial"/>
                <a:cs typeface="Arial"/>
              </a:rPr>
              <a:t>LDR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r1,[r4]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load 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000" spc="-2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 marR="3333750">
              <a:lnSpc>
                <a:spcPts val="2400"/>
              </a:lnSpc>
            </a:pPr>
            <a:r>
              <a:rPr sz="2000" spc="-200" dirty="0">
                <a:solidFill>
                  <a:srgbClr val="0000FF"/>
                </a:solidFill>
                <a:latin typeface="Arial"/>
                <a:cs typeface="Arial"/>
              </a:rPr>
              <a:t>ADD 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r3,r0,r1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000" spc="-85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intermediate result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000" spc="-135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2000" spc="1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000" spc="-2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000" spc="-170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2000" spc="-60" dirty="0">
                <a:solidFill>
                  <a:srgbClr val="0000FF"/>
                </a:solidFill>
                <a:latin typeface="Arial"/>
                <a:cs typeface="Arial"/>
              </a:rPr>
              <a:t>b  </a:t>
            </a:r>
            <a:r>
              <a:rPr sz="2000" spc="-250" dirty="0">
                <a:solidFill>
                  <a:srgbClr val="0000FF"/>
                </a:solidFill>
                <a:latin typeface="Arial"/>
                <a:cs typeface="Arial"/>
              </a:rPr>
              <a:t>ADR 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r4,c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000" spc="-120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000" spc="-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25"/>
              </a:lnSpc>
            </a:pPr>
            <a:r>
              <a:rPr sz="2000" spc="-285" dirty="0">
                <a:solidFill>
                  <a:srgbClr val="0000FF"/>
                </a:solidFill>
                <a:latin typeface="Arial"/>
                <a:cs typeface="Arial"/>
              </a:rPr>
              <a:t>LDR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r2,[r4]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000" spc="-2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12700" marR="4291965">
              <a:lnSpc>
                <a:spcPct val="100000"/>
              </a:lnSpc>
            </a:pPr>
            <a:r>
              <a:rPr sz="2000" spc="-280" dirty="0">
                <a:solidFill>
                  <a:srgbClr val="0000FF"/>
                </a:solidFill>
                <a:latin typeface="Arial"/>
                <a:cs typeface="Arial"/>
              </a:rPr>
              <a:t>SUB 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r3,r3,r2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000" spc="-65" dirty="0">
                <a:solidFill>
                  <a:srgbClr val="0000FF"/>
                </a:solidFill>
                <a:latin typeface="Arial"/>
                <a:cs typeface="Arial"/>
              </a:rPr>
              <a:t>complete 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computation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000" spc="-2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0000FF"/>
                </a:solidFill>
                <a:latin typeface="Arial"/>
                <a:cs typeface="Arial"/>
              </a:rPr>
              <a:t>x  </a:t>
            </a:r>
            <a:r>
              <a:rPr sz="2000" spc="-250" dirty="0">
                <a:solidFill>
                  <a:srgbClr val="0000FF"/>
                </a:solidFill>
                <a:latin typeface="Arial"/>
                <a:cs typeface="Arial"/>
              </a:rPr>
              <a:t>ADR </a:t>
            </a:r>
            <a:r>
              <a:rPr sz="2000" spc="-65" dirty="0">
                <a:solidFill>
                  <a:srgbClr val="0000FF"/>
                </a:solidFill>
                <a:latin typeface="Arial"/>
                <a:cs typeface="Arial"/>
              </a:rPr>
              <a:t>r4,x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000" spc="-120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000" spc="-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345" dirty="0">
                <a:solidFill>
                  <a:srgbClr val="0000FF"/>
                </a:solidFill>
                <a:latin typeface="Arial"/>
                <a:cs typeface="Arial"/>
              </a:rPr>
              <a:t>STR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r3,[r4]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store </a:t>
            </a:r>
            <a:r>
              <a:rPr sz="2000" spc="-135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2000" spc="-35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2000" spc="-50" dirty="0">
                <a:solidFill>
                  <a:srgbClr val="0000FF"/>
                </a:solidFill>
                <a:latin typeface="Arial"/>
                <a:cs typeface="Arial"/>
              </a:rPr>
              <a:t>proper</a:t>
            </a:r>
            <a:r>
              <a:rPr sz="2000" spc="-3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0000FF"/>
                </a:solidFill>
                <a:latin typeface="Arial"/>
                <a:cs typeface="Arial"/>
              </a:rPr>
              <a:t>location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71403"/>
            <a:ext cx="8682355" cy="54717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 algn="just">
              <a:lnSpc>
                <a:spcPct val="99500"/>
              </a:lnSpc>
              <a:spcBef>
                <a:spcPts val="125"/>
              </a:spcBef>
            </a:pPr>
            <a:r>
              <a:rPr sz="2200" spc="-16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55" dirty="0">
                <a:solidFill>
                  <a:srgbClr val="0000FF"/>
                </a:solidFill>
                <a:latin typeface="Arial"/>
                <a:cs typeface="Arial"/>
              </a:rPr>
              <a:t>operation </a:t>
            </a:r>
            <a:r>
              <a:rPr sz="2200" i="1" spc="-105" dirty="0">
                <a:solidFill>
                  <a:srgbClr val="0000FF"/>
                </a:solidFill>
                <a:latin typeface="Trebuchet MS"/>
                <a:cs typeface="Trebuchet MS"/>
              </a:rPr>
              <a:t>y </a:t>
            </a:r>
            <a:r>
              <a:rPr sz="2200" i="1" spc="-30" dirty="0">
                <a:solidFill>
                  <a:srgbClr val="0000FF"/>
                </a:solidFill>
                <a:latin typeface="Trebuchet MS"/>
                <a:cs typeface="Trebuchet MS"/>
              </a:rPr>
              <a:t>a </a:t>
            </a:r>
            <a:r>
              <a:rPr sz="2300" spc="-869" dirty="0">
                <a:solidFill>
                  <a:srgbClr val="0000FF"/>
                </a:solidFill>
                <a:latin typeface="DejaVu Sans"/>
                <a:cs typeface="DejaVu Sans"/>
              </a:rPr>
              <a:t>∗</a:t>
            </a:r>
            <a:r>
              <a:rPr sz="2300" spc="5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200" i="1" spc="-125" dirty="0">
                <a:solidFill>
                  <a:srgbClr val="0000FF"/>
                </a:solidFill>
                <a:latin typeface="Trebuchet MS"/>
                <a:cs typeface="Trebuchet MS"/>
              </a:rPr>
              <a:t>(b </a:t>
            </a:r>
            <a:r>
              <a:rPr sz="2200" i="1" spc="-60" dirty="0">
                <a:solidFill>
                  <a:srgbClr val="0000FF"/>
                </a:solidFill>
                <a:latin typeface="Trebuchet MS"/>
                <a:cs typeface="Trebuchet MS"/>
              </a:rPr>
              <a:t>+ </a:t>
            </a:r>
            <a:r>
              <a:rPr sz="2200" i="1" spc="-160" dirty="0">
                <a:solidFill>
                  <a:srgbClr val="0000FF"/>
                </a:solidFill>
                <a:latin typeface="Trebuchet MS"/>
                <a:cs typeface="Trebuchet MS"/>
              </a:rPr>
              <a:t>c); </a:t>
            </a:r>
            <a:r>
              <a:rPr sz="2200" spc="-15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2200" spc="-10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200" spc="-110" dirty="0">
                <a:solidFill>
                  <a:srgbClr val="0000FF"/>
                </a:solidFill>
                <a:latin typeface="Arial"/>
                <a:cs typeface="Arial"/>
              </a:rPr>
              <a:t>coded </a:t>
            </a:r>
            <a:r>
              <a:rPr sz="2200" spc="-80" dirty="0">
                <a:solidFill>
                  <a:srgbClr val="0000FF"/>
                </a:solidFill>
                <a:latin typeface="Arial"/>
                <a:cs typeface="Arial"/>
              </a:rPr>
              <a:t>similarly,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but 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200" spc="-185" dirty="0">
                <a:solidFill>
                  <a:srgbClr val="0000FF"/>
                </a:solidFill>
                <a:latin typeface="Arial"/>
                <a:cs typeface="Arial"/>
              </a:rPr>
              <a:t>case </a:t>
            </a:r>
            <a:r>
              <a:rPr sz="2200" spc="-70" dirty="0">
                <a:solidFill>
                  <a:srgbClr val="0000FF"/>
                </a:solidFill>
                <a:latin typeface="Arial"/>
                <a:cs typeface="Arial"/>
              </a:rPr>
              <a:t>more  </a:t>
            </a:r>
            <a:r>
              <a:rPr sz="2200" spc="-95" dirty="0">
                <a:solidFill>
                  <a:srgbClr val="0000FF"/>
                </a:solidFill>
                <a:latin typeface="Arial"/>
                <a:cs typeface="Arial"/>
              </a:rPr>
              <a:t>registers </a:t>
            </a:r>
            <a:r>
              <a:rPr sz="2200" spc="-10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will </a:t>
            </a:r>
            <a:r>
              <a:rPr sz="2200" spc="-114" dirty="0">
                <a:solidFill>
                  <a:srgbClr val="0000FF"/>
                </a:solidFill>
                <a:latin typeface="Arial"/>
                <a:cs typeface="Arial"/>
              </a:rPr>
              <a:t>reuse </a:t>
            </a:r>
            <a:r>
              <a:rPr sz="2200" spc="-100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2200" spc="-120" dirty="0">
                <a:solidFill>
                  <a:srgbClr val="0000FF"/>
                </a:solidFill>
                <a:latin typeface="Arial"/>
                <a:cs typeface="Arial"/>
              </a:rPr>
              <a:t>using 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r0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200" spc="-25" dirty="0">
                <a:solidFill>
                  <a:srgbClr val="0000FF"/>
                </a:solidFill>
                <a:latin typeface="Arial"/>
                <a:cs typeface="Arial"/>
              </a:rPr>
              <a:t>both </a:t>
            </a:r>
            <a:r>
              <a:rPr sz="2200" i="1" spc="-30" dirty="0">
                <a:solidFill>
                  <a:srgbClr val="0000FF"/>
                </a:solidFill>
                <a:latin typeface="Trebuchet MS"/>
                <a:cs typeface="Trebuchet MS"/>
              </a:rPr>
              <a:t>a </a:t>
            </a:r>
            <a:r>
              <a:rPr sz="2200" i="1" spc="-70" dirty="0">
                <a:solidFill>
                  <a:srgbClr val="0000FF"/>
                </a:solidFill>
                <a:latin typeface="Trebuchet MS"/>
                <a:cs typeface="Trebuchet MS"/>
              </a:rPr>
              <a:t>and </a:t>
            </a:r>
            <a:r>
              <a:rPr sz="2200" i="1" spc="-185" dirty="0">
                <a:solidFill>
                  <a:srgbClr val="0000FF"/>
                </a:solidFill>
                <a:latin typeface="Trebuchet MS"/>
                <a:cs typeface="Trebuchet MS"/>
              </a:rPr>
              <a:t>b, </a:t>
            </a:r>
            <a:r>
              <a:rPr sz="2200" i="1" spc="-110" dirty="0">
                <a:solidFill>
                  <a:srgbClr val="0000FF"/>
                </a:solidFill>
                <a:latin typeface="Trebuchet MS"/>
                <a:cs typeface="Trebuchet MS"/>
              </a:rPr>
              <a:t>r1 </a:t>
            </a:r>
            <a:r>
              <a:rPr sz="2200" i="1" spc="-155" dirty="0">
                <a:solidFill>
                  <a:srgbClr val="0000FF"/>
                </a:solidFill>
                <a:latin typeface="Trebuchet MS"/>
                <a:cs typeface="Trebuchet MS"/>
              </a:rPr>
              <a:t>for </a:t>
            </a:r>
            <a:r>
              <a:rPr sz="2200" i="1" spc="-185" dirty="0">
                <a:solidFill>
                  <a:srgbClr val="0000FF"/>
                </a:solidFill>
                <a:latin typeface="Trebuchet MS"/>
                <a:cs typeface="Trebuchet MS"/>
              </a:rPr>
              <a:t>c, </a:t>
            </a:r>
            <a:r>
              <a:rPr sz="2200" i="1" spc="-70" dirty="0">
                <a:solidFill>
                  <a:srgbClr val="0000FF"/>
                </a:solidFill>
                <a:latin typeface="Trebuchet MS"/>
                <a:cs typeface="Trebuchet MS"/>
              </a:rPr>
              <a:t>and </a:t>
            </a:r>
            <a:r>
              <a:rPr sz="2200" i="1" spc="-110" dirty="0">
                <a:solidFill>
                  <a:srgbClr val="0000FF"/>
                </a:solidFill>
                <a:latin typeface="Trebuchet MS"/>
                <a:cs typeface="Trebuchet MS"/>
              </a:rPr>
              <a:t>r2 </a:t>
            </a:r>
            <a:r>
              <a:rPr sz="2200" i="1" spc="-155" dirty="0">
                <a:solidFill>
                  <a:srgbClr val="0000FF"/>
                </a:solidFill>
                <a:latin typeface="Trebuchet MS"/>
                <a:cs typeface="Trebuchet MS"/>
              </a:rPr>
              <a:t>for </a:t>
            </a:r>
            <a:r>
              <a:rPr sz="2200" i="1" spc="-105" dirty="0">
                <a:solidFill>
                  <a:srgbClr val="0000FF"/>
                </a:solidFill>
                <a:latin typeface="Trebuchet MS"/>
                <a:cs typeface="Trebuchet MS"/>
              </a:rPr>
              <a:t>y </a:t>
            </a:r>
            <a:r>
              <a:rPr sz="2200" i="1" spc="-254" dirty="0">
                <a:solidFill>
                  <a:srgbClr val="0000FF"/>
                </a:solidFill>
                <a:latin typeface="Trebuchet MS"/>
                <a:cs typeface="Trebuchet MS"/>
              </a:rPr>
              <a:t>.  </a:t>
            </a:r>
            <a:r>
              <a:rPr sz="2200" i="1" spc="-95" dirty="0">
                <a:solidFill>
                  <a:srgbClr val="0000FF"/>
                </a:solidFill>
                <a:latin typeface="Trebuchet MS"/>
                <a:cs typeface="Trebuchet MS"/>
              </a:rPr>
              <a:t>Once</a:t>
            </a:r>
            <a:r>
              <a:rPr sz="2200" i="1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i="1" spc="-95" dirty="0">
                <a:solidFill>
                  <a:srgbClr val="0000FF"/>
                </a:solidFill>
                <a:latin typeface="Trebuchet MS"/>
                <a:cs typeface="Trebuchet MS"/>
              </a:rPr>
              <a:t>again,</a:t>
            </a:r>
            <a:r>
              <a:rPr sz="2200" i="1" spc="-1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i="1" spc="-105" dirty="0">
                <a:solidFill>
                  <a:srgbClr val="0000FF"/>
                </a:solidFill>
                <a:latin typeface="Trebuchet MS"/>
                <a:cs typeface="Trebuchet MS"/>
              </a:rPr>
              <a:t>we</a:t>
            </a:r>
            <a:r>
              <a:rPr sz="2200" i="1" spc="-1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i="1" spc="-160" dirty="0">
                <a:solidFill>
                  <a:srgbClr val="0000FF"/>
                </a:solidFill>
                <a:latin typeface="Trebuchet MS"/>
                <a:cs typeface="Trebuchet MS"/>
              </a:rPr>
              <a:t>will</a:t>
            </a:r>
            <a:r>
              <a:rPr sz="2200" i="1" spc="-1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i="1" spc="-95" dirty="0">
                <a:solidFill>
                  <a:srgbClr val="0000FF"/>
                </a:solidFill>
                <a:latin typeface="Trebuchet MS"/>
                <a:cs typeface="Trebuchet MS"/>
              </a:rPr>
              <a:t>use</a:t>
            </a:r>
            <a:r>
              <a:rPr sz="2200" i="1" spc="-1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i="1" spc="-105" dirty="0">
                <a:solidFill>
                  <a:srgbClr val="0000FF"/>
                </a:solidFill>
                <a:latin typeface="Trebuchet MS"/>
                <a:cs typeface="Trebuchet MS"/>
              </a:rPr>
              <a:t>r4</a:t>
            </a:r>
            <a:r>
              <a:rPr sz="2200" i="1" spc="-1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i="1" spc="-140" dirty="0">
                <a:solidFill>
                  <a:srgbClr val="0000FF"/>
                </a:solidFill>
                <a:latin typeface="Trebuchet MS"/>
                <a:cs typeface="Trebuchet MS"/>
              </a:rPr>
              <a:t>to</a:t>
            </a:r>
            <a:r>
              <a:rPr sz="2200" i="1" spc="-1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i="1" spc="-130" dirty="0">
                <a:solidFill>
                  <a:srgbClr val="0000FF"/>
                </a:solidFill>
                <a:latin typeface="Trebuchet MS"/>
                <a:cs typeface="Trebuchet MS"/>
              </a:rPr>
              <a:t>store</a:t>
            </a:r>
            <a:r>
              <a:rPr sz="2200" i="1" spc="-16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i="1" spc="-90" dirty="0">
                <a:solidFill>
                  <a:srgbClr val="0000FF"/>
                </a:solidFill>
                <a:latin typeface="Trebuchet MS"/>
                <a:cs typeface="Trebuchet MS"/>
              </a:rPr>
              <a:t>addresses</a:t>
            </a:r>
            <a:r>
              <a:rPr sz="2200" i="1" spc="-1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i="1" spc="-155" dirty="0">
                <a:solidFill>
                  <a:srgbClr val="0000FF"/>
                </a:solidFill>
                <a:latin typeface="Trebuchet MS"/>
                <a:cs typeface="Trebuchet MS"/>
              </a:rPr>
              <a:t>for</a:t>
            </a:r>
            <a:r>
              <a:rPr sz="2200" i="1" spc="-1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i="1" spc="-140" dirty="0">
                <a:solidFill>
                  <a:srgbClr val="0000FF"/>
                </a:solidFill>
                <a:latin typeface="Trebuchet MS"/>
                <a:cs typeface="Trebuchet MS"/>
              </a:rPr>
              <a:t>indirect</a:t>
            </a:r>
            <a:r>
              <a:rPr sz="2200" i="1" spc="-1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i="1" spc="-105" dirty="0">
                <a:solidFill>
                  <a:srgbClr val="0000FF"/>
                </a:solidFill>
                <a:latin typeface="Trebuchet MS"/>
                <a:cs typeface="Trebuchet MS"/>
              </a:rPr>
              <a:t>addressing.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6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60" dirty="0">
                <a:solidFill>
                  <a:srgbClr val="0000FF"/>
                </a:solidFill>
                <a:latin typeface="Arial"/>
                <a:cs typeface="Arial"/>
              </a:rPr>
              <a:t>resulting </a:t>
            </a:r>
            <a:r>
              <a:rPr sz="2200" spc="-120" dirty="0">
                <a:solidFill>
                  <a:srgbClr val="0000FF"/>
                </a:solidFill>
                <a:latin typeface="Arial"/>
                <a:cs typeface="Arial"/>
              </a:rPr>
              <a:t>code</a:t>
            </a:r>
            <a:r>
              <a:rPr sz="2200" spc="-114" dirty="0">
                <a:solidFill>
                  <a:srgbClr val="0000FF"/>
                </a:solidFill>
                <a:latin typeface="Arial"/>
                <a:cs typeface="Arial"/>
              </a:rPr>
              <a:t> is</a:t>
            </a:r>
            <a:endParaRPr sz="2200">
              <a:latin typeface="Arial"/>
              <a:cs typeface="Arial"/>
            </a:endParaRPr>
          </a:p>
          <a:p>
            <a:pPr marL="927100" marR="4643120">
              <a:lnSpc>
                <a:spcPct val="120000"/>
              </a:lnSpc>
            </a:pPr>
            <a:r>
              <a:rPr sz="2200" spc="-280" dirty="0">
                <a:solidFill>
                  <a:srgbClr val="0000FF"/>
                </a:solidFill>
                <a:latin typeface="Arial"/>
                <a:cs typeface="Arial"/>
              </a:rPr>
              <a:t>ADR </a:t>
            </a:r>
            <a:r>
              <a:rPr sz="2200" spc="-55" dirty="0">
                <a:solidFill>
                  <a:srgbClr val="0000FF"/>
                </a:solidFill>
                <a:latin typeface="Arial"/>
                <a:cs typeface="Arial"/>
              </a:rPr>
              <a:t>r4,b </a:t>
            </a:r>
            <a:r>
              <a:rPr sz="2200" spc="-25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200" spc="-135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200" spc="-4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0000FF"/>
                </a:solidFill>
                <a:latin typeface="Arial"/>
                <a:cs typeface="Arial"/>
              </a:rPr>
              <a:t>b  </a:t>
            </a:r>
            <a:r>
              <a:rPr sz="2200" spc="-315" dirty="0">
                <a:solidFill>
                  <a:srgbClr val="0000FF"/>
                </a:solidFill>
                <a:latin typeface="Arial"/>
                <a:cs typeface="Arial"/>
              </a:rPr>
              <a:t>LDR 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r0,[r4] </a:t>
            </a:r>
            <a:r>
              <a:rPr sz="2200" spc="-25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200" spc="-105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spc="-70" dirty="0">
                <a:solidFill>
                  <a:srgbClr val="0000FF"/>
                </a:solidFill>
                <a:latin typeface="Arial"/>
                <a:cs typeface="Arial"/>
              </a:rPr>
              <a:t>b  </a:t>
            </a:r>
            <a:r>
              <a:rPr sz="2200" spc="-280" dirty="0">
                <a:solidFill>
                  <a:srgbClr val="0000FF"/>
                </a:solidFill>
                <a:latin typeface="Arial"/>
                <a:cs typeface="Arial"/>
              </a:rPr>
              <a:t>ADR </a:t>
            </a:r>
            <a:r>
              <a:rPr sz="2200" spc="-80" dirty="0">
                <a:solidFill>
                  <a:srgbClr val="0000FF"/>
                </a:solidFill>
                <a:latin typeface="Arial"/>
                <a:cs typeface="Arial"/>
              </a:rPr>
              <a:t>r4,c </a:t>
            </a:r>
            <a:r>
              <a:rPr sz="2200" spc="-25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200" spc="-135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200" spc="-175" dirty="0">
                <a:solidFill>
                  <a:srgbClr val="0000FF"/>
                </a:solidFill>
                <a:latin typeface="Arial"/>
                <a:cs typeface="Arial"/>
              </a:rPr>
              <a:t>c  </a:t>
            </a:r>
            <a:r>
              <a:rPr sz="2200" spc="-315" dirty="0">
                <a:solidFill>
                  <a:srgbClr val="0000FF"/>
                </a:solidFill>
                <a:latin typeface="Arial"/>
                <a:cs typeface="Arial"/>
              </a:rPr>
              <a:t>LDR 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r1,[r4] </a:t>
            </a:r>
            <a:r>
              <a:rPr sz="2200" spc="-25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200" spc="-105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spc="-4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spc="-225" dirty="0">
                <a:solidFill>
                  <a:srgbClr val="0000FF"/>
                </a:solidFill>
                <a:latin typeface="Arial"/>
                <a:cs typeface="Arial"/>
              </a:rPr>
              <a:t>ADD 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r2,r0,r1 </a:t>
            </a:r>
            <a:r>
              <a:rPr sz="2200" spc="-25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200" spc="-80" dirty="0">
                <a:solidFill>
                  <a:srgbClr val="0000FF"/>
                </a:solidFill>
                <a:latin typeface="Arial"/>
                <a:cs typeface="Arial"/>
              </a:rPr>
              <a:t>compute 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partial 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result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spc="-3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spc="-280" dirty="0">
                <a:solidFill>
                  <a:srgbClr val="0000FF"/>
                </a:solidFill>
                <a:latin typeface="Arial"/>
                <a:cs typeface="Arial"/>
              </a:rPr>
              <a:t>ADR </a:t>
            </a:r>
            <a:r>
              <a:rPr sz="2200" spc="-80" dirty="0">
                <a:solidFill>
                  <a:srgbClr val="0000FF"/>
                </a:solidFill>
                <a:latin typeface="Arial"/>
                <a:cs typeface="Arial"/>
              </a:rPr>
              <a:t>r4,a </a:t>
            </a:r>
            <a:r>
              <a:rPr sz="2200" spc="-25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200" spc="-80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200" spc="-130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200" spc="-4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25"/>
              </a:spcBef>
            </a:pPr>
            <a:r>
              <a:rPr sz="2200" spc="-315" dirty="0">
                <a:solidFill>
                  <a:srgbClr val="0000FF"/>
                </a:solidFill>
                <a:latin typeface="Arial"/>
                <a:cs typeface="Arial"/>
              </a:rPr>
              <a:t>LDR 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r0,[r4] </a:t>
            </a:r>
            <a:r>
              <a:rPr sz="2200" spc="-25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200" spc="-105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spc="-4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927100" marR="3373754">
              <a:lnSpc>
                <a:spcPct val="120000"/>
              </a:lnSpc>
            </a:pPr>
            <a:r>
              <a:rPr sz="2200" spc="-155" dirty="0">
                <a:solidFill>
                  <a:srgbClr val="0000FF"/>
                </a:solidFill>
                <a:latin typeface="Arial"/>
                <a:cs typeface="Arial"/>
              </a:rPr>
              <a:t>MUL 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r2,r2,r0 </a:t>
            </a:r>
            <a:r>
              <a:rPr sz="2200" spc="-25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200" spc="-80" dirty="0">
                <a:solidFill>
                  <a:srgbClr val="0000FF"/>
                </a:solidFill>
                <a:latin typeface="Arial"/>
                <a:cs typeface="Arial"/>
              </a:rPr>
              <a:t>compute </a:t>
            </a:r>
            <a:r>
              <a:rPr sz="2200" spc="-35" dirty="0">
                <a:solidFill>
                  <a:srgbClr val="0000FF"/>
                </a:solidFill>
                <a:latin typeface="Arial"/>
                <a:cs typeface="Arial"/>
              </a:rPr>
              <a:t>final </a:t>
            </a:r>
            <a:r>
              <a:rPr sz="2200" spc="-105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spc="-3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000FF"/>
                </a:solidFill>
                <a:latin typeface="Arial"/>
                <a:cs typeface="Arial"/>
              </a:rPr>
              <a:t>y  </a:t>
            </a:r>
            <a:r>
              <a:rPr sz="2200" spc="-280" dirty="0">
                <a:solidFill>
                  <a:srgbClr val="0000FF"/>
                </a:solidFill>
                <a:latin typeface="Arial"/>
                <a:cs typeface="Arial"/>
              </a:rPr>
              <a:t>ADR </a:t>
            </a:r>
            <a:r>
              <a:rPr sz="2200" spc="-65" dirty="0">
                <a:solidFill>
                  <a:srgbClr val="0000FF"/>
                </a:solidFill>
                <a:latin typeface="Arial"/>
                <a:cs typeface="Arial"/>
              </a:rPr>
              <a:t>r4,y </a:t>
            </a:r>
            <a:r>
              <a:rPr sz="2200" spc="-25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200" spc="-135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200" spc="-4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spc="-385" dirty="0">
                <a:solidFill>
                  <a:srgbClr val="0000FF"/>
                </a:solidFill>
                <a:latin typeface="Arial"/>
                <a:cs typeface="Arial"/>
              </a:rPr>
              <a:t>STR</a:t>
            </a:r>
            <a:r>
              <a:rPr sz="2200" spc="-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r2,[r4]</a:t>
            </a:r>
            <a:r>
              <a:rPr sz="22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FF"/>
                </a:solidFill>
                <a:latin typeface="Arial"/>
                <a:cs typeface="Arial"/>
              </a:rPr>
              <a:t>;</a:t>
            </a:r>
            <a:r>
              <a:rPr sz="22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0000FF"/>
                </a:solidFill>
                <a:latin typeface="Arial"/>
                <a:cs typeface="Arial"/>
              </a:rPr>
              <a:t>store</a:t>
            </a:r>
            <a:r>
              <a:rPr sz="22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000FF"/>
                </a:solidFill>
                <a:latin typeface="Arial"/>
                <a:cs typeface="Arial"/>
              </a:rPr>
              <a:t>value</a:t>
            </a:r>
            <a:r>
              <a:rPr sz="22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2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22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FF"/>
                </a:solidFill>
                <a:latin typeface="Arial"/>
                <a:cs typeface="Arial"/>
              </a:rPr>
              <a:t>proper</a:t>
            </a:r>
            <a:r>
              <a:rPr sz="22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FF"/>
                </a:solidFill>
                <a:latin typeface="Arial"/>
                <a:cs typeface="Arial"/>
              </a:rPr>
              <a:t>location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701" y="0"/>
            <a:ext cx="7921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 </a:t>
            </a:r>
            <a:r>
              <a:rPr spc="-240" dirty="0"/>
              <a:t>cont’d…. An</a:t>
            </a:r>
            <a:r>
              <a:rPr spc="-280" dirty="0"/>
              <a:t> </a:t>
            </a:r>
            <a:r>
              <a:rPr spc="-240" dirty="0"/>
              <a:t>Example: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31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81914"/>
            <a:ext cx="8681720" cy="536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455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statement </a:t>
            </a:r>
            <a:r>
              <a:rPr sz="2400" i="1" spc="-195" dirty="0">
                <a:solidFill>
                  <a:srgbClr val="0000FF"/>
                </a:solidFill>
                <a:latin typeface="Trebuchet MS"/>
                <a:cs typeface="Trebuchet MS"/>
              </a:rPr>
              <a:t>z </a:t>
            </a:r>
            <a:r>
              <a:rPr sz="2400" i="1" spc="-65" dirty="0">
                <a:solidFill>
                  <a:srgbClr val="0000FF"/>
                </a:solidFill>
                <a:latin typeface="Trebuchet MS"/>
                <a:cs typeface="Trebuchet MS"/>
              </a:rPr>
              <a:t>= </a:t>
            </a:r>
            <a:r>
              <a:rPr sz="2400" i="1" spc="-95" dirty="0">
                <a:solidFill>
                  <a:srgbClr val="0000FF"/>
                </a:solidFill>
                <a:latin typeface="Trebuchet MS"/>
                <a:cs typeface="Trebuchet MS"/>
              </a:rPr>
              <a:t>(a </a:t>
            </a:r>
            <a:r>
              <a:rPr sz="2400" i="1" spc="-65" dirty="0">
                <a:solidFill>
                  <a:srgbClr val="0000FF"/>
                </a:solidFill>
                <a:latin typeface="Trebuchet MS"/>
                <a:cs typeface="Trebuchet MS"/>
              </a:rPr>
              <a:t>&lt;&lt; </a:t>
            </a:r>
            <a:r>
              <a:rPr sz="2400" i="1" spc="-105" dirty="0">
                <a:solidFill>
                  <a:srgbClr val="0000FF"/>
                </a:solidFill>
                <a:latin typeface="Trebuchet MS"/>
                <a:cs typeface="Trebuchet MS"/>
              </a:rPr>
              <a:t>2) </a:t>
            </a:r>
            <a:r>
              <a:rPr sz="2400" i="1" spc="-155" dirty="0">
                <a:solidFill>
                  <a:srgbClr val="0000FF"/>
                </a:solidFill>
                <a:latin typeface="Trebuchet MS"/>
                <a:cs typeface="Trebuchet MS"/>
              </a:rPr>
              <a:t>| </a:t>
            </a:r>
            <a:r>
              <a:rPr sz="2400" i="1" spc="-130" dirty="0">
                <a:solidFill>
                  <a:srgbClr val="0000FF"/>
                </a:solidFill>
                <a:latin typeface="Trebuchet MS"/>
                <a:cs typeface="Trebuchet MS"/>
              </a:rPr>
              <a:t>(b </a:t>
            </a:r>
            <a:r>
              <a:rPr sz="2400" i="1" spc="-60" dirty="0">
                <a:solidFill>
                  <a:srgbClr val="0000FF"/>
                </a:solidFill>
                <a:latin typeface="Trebuchet MS"/>
                <a:cs typeface="Trebuchet MS"/>
              </a:rPr>
              <a:t>&amp; </a:t>
            </a:r>
            <a:r>
              <a:rPr sz="2400" i="1" spc="-125" dirty="0">
                <a:solidFill>
                  <a:srgbClr val="0000FF"/>
                </a:solidFill>
                <a:latin typeface="Trebuchet MS"/>
                <a:cs typeface="Trebuchet MS"/>
              </a:rPr>
              <a:t>15); 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coded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using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r0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400" i="1" spc="-30" dirty="0">
                <a:solidFill>
                  <a:srgbClr val="0000FF"/>
                </a:solidFill>
                <a:latin typeface="Trebuchet MS"/>
                <a:cs typeface="Trebuchet MS"/>
              </a:rPr>
              <a:t>a  </a:t>
            </a:r>
            <a:r>
              <a:rPr sz="2400" i="1" spc="-70" dirty="0">
                <a:solidFill>
                  <a:srgbClr val="0000FF"/>
                </a:solidFill>
                <a:latin typeface="Trebuchet MS"/>
                <a:cs typeface="Trebuchet MS"/>
              </a:rPr>
              <a:t>and</a:t>
            </a:r>
            <a:r>
              <a:rPr sz="2400" i="1" spc="-2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240" dirty="0">
                <a:solidFill>
                  <a:srgbClr val="0000FF"/>
                </a:solidFill>
                <a:latin typeface="Trebuchet MS"/>
                <a:cs typeface="Trebuchet MS"/>
              </a:rPr>
              <a:t>z,</a:t>
            </a:r>
            <a:r>
              <a:rPr sz="2400" i="1" spc="-1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110" dirty="0">
                <a:solidFill>
                  <a:srgbClr val="0000FF"/>
                </a:solidFill>
                <a:latin typeface="Trebuchet MS"/>
                <a:cs typeface="Trebuchet MS"/>
              </a:rPr>
              <a:t>r1</a:t>
            </a:r>
            <a:r>
              <a:rPr sz="2400" i="1" spc="-1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165" dirty="0">
                <a:solidFill>
                  <a:srgbClr val="0000FF"/>
                </a:solidFill>
                <a:latin typeface="Trebuchet MS"/>
                <a:cs typeface="Trebuchet MS"/>
              </a:rPr>
              <a:t>for</a:t>
            </a:r>
            <a:r>
              <a:rPr sz="2400" i="1" spc="-1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195" dirty="0">
                <a:solidFill>
                  <a:srgbClr val="0000FF"/>
                </a:solidFill>
                <a:latin typeface="Trebuchet MS"/>
                <a:cs typeface="Trebuchet MS"/>
              </a:rPr>
              <a:t>b,</a:t>
            </a:r>
            <a:r>
              <a:rPr sz="2400" i="1" spc="-1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70" dirty="0">
                <a:solidFill>
                  <a:srgbClr val="0000FF"/>
                </a:solidFill>
                <a:latin typeface="Trebuchet MS"/>
                <a:cs typeface="Trebuchet MS"/>
              </a:rPr>
              <a:t>and</a:t>
            </a:r>
            <a:r>
              <a:rPr sz="2400" i="1" spc="-1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110" dirty="0">
                <a:solidFill>
                  <a:srgbClr val="0000FF"/>
                </a:solidFill>
                <a:latin typeface="Trebuchet MS"/>
                <a:cs typeface="Trebuchet MS"/>
              </a:rPr>
              <a:t>r4</a:t>
            </a:r>
            <a:r>
              <a:rPr sz="2400" i="1" spc="-1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165" dirty="0">
                <a:solidFill>
                  <a:srgbClr val="0000FF"/>
                </a:solidFill>
                <a:latin typeface="Trebuchet MS"/>
                <a:cs typeface="Trebuchet MS"/>
              </a:rPr>
              <a:t>for</a:t>
            </a:r>
            <a:r>
              <a:rPr sz="2400" i="1" spc="-1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90" dirty="0">
                <a:solidFill>
                  <a:srgbClr val="0000FF"/>
                </a:solidFill>
                <a:latin typeface="Trebuchet MS"/>
                <a:cs typeface="Trebuchet MS"/>
              </a:rPr>
              <a:t>addresses</a:t>
            </a:r>
            <a:r>
              <a:rPr sz="2400" i="1" spc="-1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35" dirty="0">
                <a:solidFill>
                  <a:srgbClr val="0000FF"/>
                </a:solidFill>
                <a:latin typeface="Trebuchet MS"/>
                <a:cs typeface="Trebuchet MS"/>
              </a:rPr>
              <a:t>as</a:t>
            </a:r>
            <a:r>
              <a:rPr sz="2400" i="1" spc="-1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i="1" spc="-150" dirty="0">
                <a:solidFill>
                  <a:srgbClr val="0000FF"/>
                </a:solidFill>
                <a:latin typeface="Trebuchet MS"/>
                <a:cs typeface="Trebuchet MS"/>
              </a:rPr>
              <a:t>follows:</a:t>
            </a:r>
            <a:endParaRPr sz="2400">
              <a:latin typeface="Trebuchet MS"/>
              <a:cs typeface="Trebuchet MS"/>
            </a:endParaRPr>
          </a:p>
          <a:p>
            <a:pPr marL="927100" marR="3824604">
              <a:lnSpc>
                <a:spcPts val="4029"/>
              </a:lnSpc>
              <a:spcBef>
                <a:spcPts val="220"/>
              </a:spcBef>
            </a:pPr>
            <a:r>
              <a:rPr sz="2800" spc="-355" dirty="0">
                <a:solidFill>
                  <a:srgbClr val="0000FF"/>
                </a:solidFill>
                <a:latin typeface="Arial"/>
                <a:cs typeface="Arial"/>
              </a:rPr>
              <a:t>ADR </a:t>
            </a:r>
            <a:r>
              <a:rPr sz="2800" spc="-105" dirty="0">
                <a:solidFill>
                  <a:srgbClr val="0000FF"/>
                </a:solidFill>
                <a:latin typeface="Arial"/>
                <a:cs typeface="Arial"/>
              </a:rPr>
              <a:t>r4,a </a:t>
            </a:r>
            <a:r>
              <a:rPr sz="2800" spc="-3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800" spc="-95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800" spc="-170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800" spc="-5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2800" spc="-400" dirty="0">
                <a:solidFill>
                  <a:srgbClr val="0000FF"/>
                </a:solidFill>
                <a:latin typeface="Arial"/>
                <a:cs typeface="Arial"/>
              </a:rPr>
              <a:t>LDR </a:t>
            </a:r>
            <a:r>
              <a:rPr sz="2800" spc="-25" dirty="0">
                <a:solidFill>
                  <a:srgbClr val="0000FF"/>
                </a:solidFill>
                <a:latin typeface="Arial"/>
                <a:cs typeface="Arial"/>
              </a:rPr>
              <a:t>r0,[r4] </a:t>
            </a:r>
            <a:r>
              <a:rPr sz="2800" spc="-3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800" spc="-95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800" spc="-13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800" spc="-5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927100" marR="3263265">
              <a:lnSpc>
                <a:spcPts val="4029"/>
              </a:lnSpc>
              <a:spcBef>
                <a:spcPts val="5"/>
              </a:spcBef>
            </a:pPr>
            <a:r>
              <a:rPr sz="2800" spc="-200" dirty="0">
                <a:solidFill>
                  <a:srgbClr val="0000FF"/>
                </a:solidFill>
                <a:latin typeface="Arial"/>
                <a:cs typeface="Arial"/>
              </a:rPr>
              <a:t>MOV </a:t>
            </a:r>
            <a:r>
              <a:rPr sz="2800" spc="-195" dirty="0">
                <a:solidFill>
                  <a:srgbClr val="0000FF"/>
                </a:solidFill>
                <a:latin typeface="Arial"/>
                <a:cs typeface="Arial"/>
              </a:rPr>
              <a:t>r0,r0,LSL </a:t>
            </a:r>
            <a:r>
              <a:rPr sz="2800" spc="-145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2800" spc="-3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perform </a:t>
            </a:r>
            <a:r>
              <a:rPr sz="2800" spc="-40" dirty="0">
                <a:solidFill>
                  <a:srgbClr val="0000FF"/>
                </a:solidFill>
                <a:latin typeface="Arial"/>
                <a:cs typeface="Arial"/>
              </a:rPr>
              <a:t>shift  </a:t>
            </a:r>
            <a:r>
              <a:rPr sz="2800" spc="-355" dirty="0">
                <a:solidFill>
                  <a:srgbClr val="0000FF"/>
                </a:solidFill>
                <a:latin typeface="Arial"/>
                <a:cs typeface="Arial"/>
              </a:rPr>
              <a:t>ADR </a:t>
            </a:r>
            <a:r>
              <a:rPr sz="2800" spc="-75" dirty="0">
                <a:solidFill>
                  <a:srgbClr val="0000FF"/>
                </a:solidFill>
                <a:latin typeface="Arial"/>
                <a:cs typeface="Arial"/>
              </a:rPr>
              <a:t>r4,b </a:t>
            </a:r>
            <a:r>
              <a:rPr sz="2800" spc="-3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800" spc="-95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800" spc="-170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800" spc="-90" dirty="0">
                <a:solidFill>
                  <a:srgbClr val="0000FF"/>
                </a:solidFill>
                <a:latin typeface="Arial"/>
                <a:cs typeface="Arial"/>
              </a:rPr>
              <a:t>b  </a:t>
            </a:r>
            <a:r>
              <a:rPr sz="2800" spc="-400" dirty="0">
                <a:solidFill>
                  <a:srgbClr val="0000FF"/>
                </a:solidFill>
                <a:latin typeface="Arial"/>
                <a:cs typeface="Arial"/>
              </a:rPr>
              <a:t>LDR </a:t>
            </a:r>
            <a:r>
              <a:rPr sz="2800" spc="-25" dirty="0">
                <a:solidFill>
                  <a:srgbClr val="0000FF"/>
                </a:solidFill>
                <a:latin typeface="Arial"/>
                <a:cs typeface="Arial"/>
              </a:rPr>
              <a:t>r1,[r4] </a:t>
            </a:r>
            <a:r>
              <a:rPr sz="2800" spc="-3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800" spc="-95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800" spc="-13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800" spc="-5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marL="927100" marR="2252345">
              <a:lnSpc>
                <a:spcPts val="4029"/>
              </a:lnSpc>
              <a:spcBef>
                <a:spcPts val="10"/>
              </a:spcBef>
            </a:pPr>
            <a:r>
              <a:rPr sz="2800" spc="-25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800" spc="-95" dirty="0">
                <a:solidFill>
                  <a:srgbClr val="0000FF"/>
                </a:solidFill>
                <a:latin typeface="Arial"/>
                <a:cs typeface="Arial"/>
              </a:rPr>
              <a:t>r1,r1,#15 </a:t>
            </a:r>
            <a:r>
              <a:rPr sz="2800" spc="-3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perform </a:t>
            </a:r>
            <a:r>
              <a:rPr sz="2800" spc="-105" dirty="0">
                <a:solidFill>
                  <a:srgbClr val="0000FF"/>
                </a:solidFill>
                <a:latin typeface="Arial"/>
                <a:cs typeface="Arial"/>
              </a:rPr>
              <a:t>logical </a:t>
            </a:r>
            <a:r>
              <a:rPr sz="2800" spc="-254" dirty="0">
                <a:solidFill>
                  <a:srgbClr val="0000FF"/>
                </a:solidFill>
                <a:latin typeface="Arial"/>
                <a:cs typeface="Arial"/>
              </a:rPr>
              <a:t>AND  </a:t>
            </a:r>
            <a:r>
              <a:rPr sz="2800" spc="-450" dirty="0">
                <a:solidFill>
                  <a:srgbClr val="0000FF"/>
                </a:solidFill>
                <a:latin typeface="Arial"/>
                <a:cs typeface="Arial"/>
              </a:rPr>
              <a:t>ORR </a:t>
            </a:r>
            <a:r>
              <a:rPr sz="2800" spc="-65" dirty="0">
                <a:solidFill>
                  <a:srgbClr val="0000FF"/>
                </a:solidFill>
                <a:latin typeface="Arial"/>
                <a:cs typeface="Arial"/>
              </a:rPr>
              <a:t>r1,r0,r1 </a:t>
            </a:r>
            <a:r>
              <a:rPr sz="2800" spc="-3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800" spc="-95" dirty="0">
                <a:solidFill>
                  <a:srgbClr val="0000FF"/>
                </a:solidFill>
                <a:latin typeface="Arial"/>
                <a:cs typeface="Arial"/>
              </a:rPr>
              <a:t>compute </a:t>
            </a:r>
            <a:r>
              <a:rPr sz="2800" spc="-45" dirty="0">
                <a:solidFill>
                  <a:srgbClr val="0000FF"/>
                </a:solidFill>
                <a:latin typeface="Arial"/>
                <a:cs typeface="Arial"/>
              </a:rPr>
              <a:t>final </a:t>
            </a:r>
            <a:r>
              <a:rPr sz="2800" spc="-13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800" spc="-4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300" dirty="0">
                <a:solidFill>
                  <a:srgbClr val="0000FF"/>
                </a:solidFill>
                <a:latin typeface="Arial"/>
                <a:cs typeface="Arial"/>
              </a:rPr>
              <a:t>z  </a:t>
            </a:r>
            <a:r>
              <a:rPr sz="2800" spc="-355" dirty="0">
                <a:solidFill>
                  <a:srgbClr val="0000FF"/>
                </a:solidFill>
                <a:latin typeface="Arial"/>
                <a:cs typeface="Arial"/>
              </a:rPr>
              <a:t>ADR </a:t>
            </a:r>
            <a:r>
              <a:rPr sz="2800" spc="-125" dirty="0">
                <a:solidFill>
                  <a:srgbClr val="0000FF"/>
                </a:solidFill>
                <a:latin typeface="Arial"/>
                <a:cs typeface="Arial"/>
              </a:rPr>
              <a:t>r4,z </a:t>
            </a:r>
            <a:r>
              <a:rPr sz="2800" spc="-3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800" spc="-95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800" spc="-170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800" spc="-48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300" dirty="0">
                <a:solidFill>
                  <a:srgbClr val="0000FF"/>
                </a:solidFill>
                <a:latin typeface="Arial"/>
                <a:cs typeface="Arial"/>
              </a:rPr>
              <a:t>z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2800" spc="-490" dirty="0">
                <a:solidFill>
                  <a:srgbClr val="0000FF"/>
                </a:solidFill>
                <a:latin typeface="Arial"/>
                <a:cs typeface="Arial"/>
              </a:rPr>
              <a:t>STR </a:t>
            </a:r>
            <a:r>
              <a:rPr sz="2800" spc="-20" dirty="0">
                <a:solidFill>
                  <a:srgbClr val="0000FF"/>
                </a:solidFill>
                <a:latin typeface="Arial"/>
                <a:cs typeface="Arial"/>
              </a:rPr>
              <a:t>r1,[r4] </a:t>
            </a:r>
            <a:r>
              <a:rPr sz="2800" spc="-3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2800" spc="-95" dirty="0">
                <a:solidFill>
                  <a:srgbClr val="0000FF"/>
                </a:solidFill>
                <a:latin typeface="Arial"/>
                <a:cs typeface="Arial"/>
              </a:rPr>
              <a:t>store </a:t>
            </a:r>
            <a:r>
              <a:rPr sz="2800" spc="-13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800" spc="-3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295" dirty="0">
                <a:solidFill>
                  <a:srgbClr val="0000FF"/>
                </a:solidFill>
                <a:latin typeface="Arial"/>
                <a:cs typeface="Arial"/>
              </a:rPr>
              <a:t>z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701" y="0"/>
            <a:ext cx="7921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 </a:t>
            </a:r>
            <a:r>
              <a:rPr spc="-240" dirty="0"/>
              <a:t>cont’d…. An</a:t>
            </a:r>
            <a:r>
              <a:rPr spc="-280" dirty="0"/>
              <a:t> </a:t>
            </a:r>
            <a:r>
              <a:rPr spc="-240" dirty="0"/>
              <a:t>Example: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32</a:t>
            </a:fld>
            <a:endParaRPr spc="-6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80390"/>
            <a:ext cx="8684260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2700" spc="-155" dirty="0">
                <a:solidFill>
                  <a:srgbClr val="0000FF"/>
                </a:solidFill>
                <a:latin typeface="Arial"/>
                <a:cs typeface="Arial"/>
              </a:rPr>
              <a:t>There </a:t>
            </a:r>
            <a:r>
              <a:rPr sz="2700" spc="-130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700" spc="-55" dirty="0">
                <a:solidFill>
                  <a:srgbClr val="0000FF"/>
                </a:solidFill>
                <a:latin typeface="Arial"/>
                <a:cs typeface="Arial"/>
              </a:rPr>
              <a:t>three </a:t>
            </a:r>
            <a:r>
              <a:rPr sz="2700" spc="-150" dirty="0">
                <a:solidFill>
                  <a:srgbClr val="0000FF"/>
                </a:solidFill>
                <a:latin typeface="Arial"/>
                <a:cs typeface="Arial"/>
              </a:rPr>
              <a:t>addressing </a:t>
            </a:r>
            <a:r>
              <a:rPr sz="2700" spc="-125" dirty="0">
                <a:solidFill>
                  <a:srgbClr val="0000FF"/>
                </a:solidFill>
                <a:latin typeface="Arial"/>
                <a:cs typeface="Arial"/>
              </a:rPr>
              <a:t>modes: </a:t>
            </a:r>
            <a:r>
              <a:rPr sz="2700" spc="-175" dirty="0">
                <a:solidFill>
                  <a:srgbClr val="FF0000"/>
                </a:solidFill>
                <a:latin typeface="Arial"/>
                <a:cs typeface="Arial"/>
              </a:rPr>
              <a:t>Register</a:t>
            </a:r>
            <a:r>
              <a:rPr sz="2700" spc="-17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700" spc="-85" dirty="0">
                <a:solidFill>
                  <a:srgbClr val="FF0000"/>
                </a:solidFill>
                <a:latin typeface="Arial"/>
                <a:cs typeface="Arial"/>
              </a:rPr>
              <a:t>Immediate</a:t>
            </a:r>
            <a:r>
              <a:rPr sz="2700" spc="-8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700" spc="-135" dirty="0">
                <a:solidFill>
                  <a:srgbClr val="0000FF"/>
                </a:solidFill>
                <a:latin typeface="Arial"/>
                <a:cs typeface="Arial"/>
              </a:rPr>
              <a:t>and  </a:t>
            </a:r>
            <a:r>
              <a:rPr sz="2700" spc="-60" dirty="0">
                <a:solidFill>
                  <a:srgbClr val="FF0000"/>
                </a:solidFill>
                <a:latin typeface="Arial"/>
                <a:cs typeface="Arial"/>
              </a:rPr>
              <a:t>Indirect</a:t>
            </a:r>
            <a:r>
              <a:rPr sz="2700" spc="-6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721360" algn="l"/>
                <a:tab pos="1590040" algn="l"/>
                <a:tab pos="2338070" algn="l"/>
                <a:tab pos="3749675" algn="l"/>
                <a:tab pos="4920615" algn="l"/>
                <a:tab pos="5916930" algn="l"/>
                <a:tab pos="6396355" algn="l"/>
              </a:tabLst>
            </a:pPr>
            <a:r>
              <a:rPr sz="2700" spc="-195" dirty="0">
                <a:solidFill>
                  <a:srgbClr val="0000FF"/>
                </a:solidFill>
                <a:latin typeface="Arial"/>
                <a:cs typeface="Arial"/>
              </a:rPr>
              <a:t>The	</a:t>
            </a:r>
            <a:r>
              <a:rPr sz="2700" spc="-225" dirty="0">
                <a:solidFill>
                  <a:srgbClr val="0000FF"/>
                </a:solidFill>
                <a:latin typeface="Arial"/>
                <a:cs typeface="Arial"/>
              </a:rPr>
              <a:t>ARM	</a:t>
            </a:r>
            <a:r>
              <a:rPr sz="2700" spc="-145" dirty="0">
                <a:solidFill>
                  <a:srgbClr val="0000FF"/>
                </a:solidFill>
                <a:latin typeface="Arial"/>
                <a:cs typeface="Arial"/>
              </a:rPr>
              <a:t>also	</a:t>
            </a:r>
            <a:r>
              <a:rPr sz="2700" spc="-100" dirty="0">
                <a:solidFill>
                  <a:srgbClr val="0000FF"/>
                </a:solidFill>
                <a:latin typeface="Arial"/>
                <a:cs typeface="Arial"/>
              </a:rPr>
              <a:t>supports	</a:t>
            </a:r>
            <a:r>
              <a:rPr sz="2700" spc="-150" dirty="0">
                <a:solidFill>
                  <a:srgbClr val="0000FF"/>
                </a:solidFill>
                <a:latin typeface="Arial"/>
                <a:cs typeface="Arial"/>
              </a:rPr>
              <a:t>several	</a:t>
            </a:r>
            <a:r>
              <a:rPr sz="2700" spc="-85" dirty="0">
                <a:solidFill>
                  <a:srgbClr val="0000FF"/>
                </a:solidFill>
                <a:latin typeface="Arial"/>
                <a:cs typeface="Arial"/>
              </a:rPr>
              <a:t>forms	</a:t>
            </a: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of	</a:t>
            </a:r>
            <a:r>
              <a:rPr sz="2700" b="1" i="1" spc="-190" dirty="0">
                <a:solidFill>
                  <a:srgbClr val="0000FF"/>
                </a:solidFill>
                <a:latin typeface="Arial"/>
                <a:cs typeface="Arial"/>
              </a:rPr>
              <a:t>base-plus-offset</a:t>
            </a:r>
            <a:endParaRPr sz="27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700" spc="-135" dirty="0">
                <a:solidFill>
                  <a:srgbClr val="0000FF"/>
                </a:solidFill>
                <a:latin typeface="Arial"/>
                <a:cs typeface="Arial"/>
              </a:rPr>
              <a:t>addressing, </a:t>
            </a:r>
            <a:r>
              <a:rPr sz="2700" spc="-75" dirty="0">
                <a:solidFill>
                  <a:srgbClr val="0000FF"/>
                </a:solidFill>
                <a:latin typeface="Arial"/>
                <a:cs typeface="Arial"/>
              </a:rPr>
              <a:t>which </a:t>
            </a:r>
            <a:r>
              <a:rPr sz="2700" spc="-14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700" spc="-70" dirty="0">
                <a:solidFill>
                  <a:srgbClr val="0000FF"/>
                </a:solidFill>
                <a:latin typeface="Arial"/>
                <a:cs typeface="Arial"/>
              </a:rPr>
              <a:t>related </a:t>
            </a:r>
            <a:r>
              <a:rPr sz="27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700" spc="-45" dirty="0">
                <a:solidFill>
                  <a:srgbClr val="0000FF"/>
                </a:solidFill>
                <a:latin typeface="Arial"/>
                <a:cs typeface="Arial"/>
              </a:rPr>
              <a:t>indirect</a:t>
            </a:r>
            <a:r>
              <a:rPr sz="2700" spc="-5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00" spc="-140" dirty="0">
                <a:solidFill>
                  <a:srgbClr val="0000FF"/>
                </a:solidFill>
                <a:latin typeface="Arial"/>
                <a:cs typeface="Arial"/>
              </a:rPr>
              <a:t>addressing.</a:t>
            </a:r>
            <a:endParaRPr sz="27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50"/>
              </a:spcBef>
            </a:pPr>
            <a:r>
              <a:rPr sz="2700" spc="-90" dirty="0">
                <a:solidFill>
                  <a:srgbClr val="0000FF"/>
                </a:solidFill>
                <a:latin typeface="Arial"/>
                <a:cs typeface="Arial"/>
              </a:rPr>
              <a:t>But </a:t>
            </a:r>
            <a:r>
              <a:rPr sz="2700" spc="-55" dirty="0">
                <a:solidFill>
                  <a:srgbClr val="0000FF"/>
                </a:solidFill>
                <a:latin typeface="Arial"/>
                <a:cs typeface="Arial"/>
              </a:rPr>
              <a:t>rather </a:t>
            </a:r>
            <a:r>
              <a:rPr sz="2700" spc="-60" dirty="0">
                <a:solidFill>
                  <a:srgbClr val="0000FF"/>
                </a:solidFill>
                <a:latin typeface="Arial"/>
                <a:cs typeface="Arial"/>
              </a:rPr>
              <a:t>than </a:t>
            </a:r>
            <a:r>
              <a:rPr sz="2700" spc="-145" dirty="0">
                <a:solidFill>
                  <a:srgbClr val="0000FF"/>
                </a:solidFill>
                <a:latin typeface="Arial"/>
                <a:cs typeface="Arial"/>
              </a:rPr>
              <a:t>using </a:t>
            </a:r>
            <a:r>
              <a:rPr sz="2700" spc="-21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700" spc="-90" dirty="0">
                <a:solidFill>
                  <a:srgbClr val="0000FF"/>
                </a:solidFill>
                <a:latin typeface="Arial"/>
                <a:cs typeface="Arial"/>
              </a:rPr>
              <a:t>register </a:t>
            </a:r>
            <a:r>
              <a:rPr sz="2700" spc="-12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700" spc="-55" dirty="0">
                <a:solidFill>
                  <a:srgbClr val="0000FF"/>
                </a:solidFill>
                <a:latin typeface="Arial"/>
                <a:cs typeface="Arial"/>
              </a:rPr>
              <a:t>directly </a:t>
            </a:r>
            <a:r>
              <a:rPr sz="2700" spc="-254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700" spc="-150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700" spc="-160" dirty="0">
                <a:solidFill>
                  <a:srgbClr val="0000FF"/>
                </a:solidFill>
                <a:latin typeface="Arial"/>
                <a:cs typeface="Arial"/>
              </a:rPr>
              <a:t>address,  </a:t>
            </a:r>
            <a:r>
              <a:rPr sz="27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700" spc="-90" dirty="0">
                <a:solidFill>
                  <a:srgbClr val="0000FF"/>
                </a:solidFill>
                <a:latin typeface="Arial"/>
                <a:cs typeface="Arial"/>
              </a:rPr>
              <a:t>register </a:t>
            </a:r>
            <a:r>
              <a:rPr sz="2700" spc="-12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700" spc="-14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700" spc="-130" dirty="0">
                <a:solidFill>
                  <a:srgbClr val="0000FF"/>
                </a:solidFill>
                <a:latin typeface="Arial"/>
                <a:cs typeface="Arial"/>
              </a:rPr>
              <a:t>added </a:t>
            </a:r>
            <a:r>
              <a:rPr sz="27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700" spc="-65" dirty="0">
                <a:solidFill>
                  <a:srgbClr val="0000FF"/>
                </a:solidFill>
                <a:latin typeface="Arial"/>
                <a:cs typeface="Arial"/>
              </a:rPr>
              <a:t>another </a:t>
            </a:r>
            <a:r>
              <a:rPr sz="2700" spc="-125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7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700" spc="-40" dirty="0">
                <a:solidFill>
                  <a:srgbClr val="0000FF"/>
                </a:solidFill>
                <a:latin typeface="Arial"/>
                <a:cs typeface="Arial"/>
              </a:rPr>
              <a:t>form </a:t>
            </a:r>
            <a:r>
              <a:rPr sz="2700" spc="-3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700" spc="-150" dirty="0">
                <a:solidFill>
                  <a:srgbClr val="0000FF"/>
                </a:solidFill>
                <a:latin typeface="Arial"/>
                <a:cs typeface="Arial"/>
              </a:rPr>
              <a:t>address.</a:t>
            </a:r>
            <a:endParaRPr sz="2700">
              <a:latin typeface="Arial"/>
              <a:cs typeface="Arial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645"/>
              </a:spcBef>
            </a:pPr>
            <a:r>
              <a:rPr sz="2700" spc="-16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700" spc="-120" dirty="0">
                <a:solidFill>
                  <a:srgbClr val="0000FF"/>
                </a:solidFill>
                <a:latin typeface="Arial"/>
                <a:cs typeface="Arial"/>
              </a:rPr>
              <a:t>instance, </a:t>
            </a:r>
            <a:r>
              <a:rPr sz="2700" spc="-385" dirty="0">
                <a:solidFill>
                  <a:srgbClr val="0000FF"/>
                </a:solidFill>
                <a:latin typeface="Arial"/>
                <a:cs typeface="Arial"/>
              </a:rPr>
              <a:t>LDR </a:t>
            </a:r>
            <a:r>
              <a:rPr sz="2700" spc="-65" dirty="0">
                <a:solidFill>
                  <a:srgbClr val="0000FF"/>
                </a:solidFill>
                <a:latin typeface="Arial"/>
                <a:cs typeface="Arial"/>
              </a:rPr>
              <a:t>r0,[r1,#16] </a:t>
            </a:r>
            <a:r>
              <a:rPr sz="2700" spc="-135" dirty="0">
                <a:solidFill>
                  <a:srgbClr val="0000FF"/>
                </a:solidFill>
                <a:latin typeface="Arial"/>
                <a:cs typeface="Arial"/>
              </a:rPr>
              <a:t>loads </a:t>
            </a:r>
            <a:r>
              <a:rPr sz="2700" spc="-55" dirty="0">
                <a:solidFill>
                  <a:srgbClr val="0000FF"/>
                </a:solidFill>
                <a:latin typeface="Arial"/>
                <a:cs typeface="Arial"/>
              </a:rPr>
              <a:t>r0 </a:t>
            </a:r>
            <a:r>
              <a:rPr sz="2700" spc="10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27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700" spc="-125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700" spc="-95" dirty="0">
                <a:solidFill>
                  <a:srgbClr val="0000FF"/>
                </a:solidFill>
                <a:latin typeface="Arial"/>
                <a:cs typeface="Arial"/>
              </a:rPr>
              <a:t>stored </a:t>
            </a:r>
            <a:r>
              <a:rPr sz="2700" spc="-55" dirty="0">
                <a:solidFill>
                  <a:srgbClr val="0000FF"/>
                </a:solidFill>
                <a:latin typeface="Arial"/>
                <a:cs typeface="Arial"/>
              </a:rPr>
              <a:t>at  </a:t>
            </a:r>
            <a:r>
              <a:rPr sz="2700" spc="-65" dirty="0">
                <a:solidFill>
                  <a:srgbClr val="0000FF"/>
                </a:solidFill>
                <a:latin typeface="Arial"/>
                <a:cs typeface="Arial"/>
              </a:rPr>
              <a:t>location </a:t>
            </a:r>
            <a:r>
              <a:rPr sz="2700" spc="-50" dirty="0">
                <a:solidFill>
                  <a:srgbClr val="0000FF"/>
                </a:solidFill>
                <a:latin typeface="Arial"/>
                <a:cs typeface="Arial"/>
              </a:rPr>
              <a:t>r1 </a:t>
            </a:r>
            <a:r>
              <a:rPr sz="2700" spc="-235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700" spc="-3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00" spc="-114" dirty="0">
                <a:solidFill>
                  <a:srgbClr val="0000FF"/>
                </a:solidFill>
                <a:latin typeface="Arial"/>
                <a:cs typeface="Arial"/>
              </a:rPr>
              <a:t>16.</a:t>
            </a:r>
            <a:endParaRPr sz="27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55"/>
              </a:spcBef>
            </a:pPr>
            <a:r>
              <a:rPr sz="2700" spc="-140" dirty="0">
                <a:solidFill>
                  <a:srgbClr val="0000FF"/>
                </a:solidFill>
                <a:latin typeface="Arial"/>
                <a:cs typeface="Arial"/>
              </a:rPr>
              <a:t>Here, </a:t>
            </a:r>
            <a:r>
              <a:rPr sz="2700" b="1" spc="-204" dirty="0">
                <a:solidFill>
                  <a:srgbClr val="0000FF"/>
                </a:solidFill>
                <a:latin typeface="Trebuchet MS"/>
                <a:cs typeface="Trebuchet MS"/>
              </a:rPr>
              <a:t>r1 </a:t>
            </a:r>
            <a:r>
              <a:rPr sz="2700" spc="-14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700" spc="-70" dirty="0">
                <a:solidFill>
                  <a:srgbClr val="0000FF"/>
                </a:solidFill>
                <a:latin typeface="Arial"/>
                <a:cs typeface="Arial"/>
              </a:rPr>
              <a:t>referred </a:t>
            </a:r>
            <a:r>
              <a:rPr sz="2700" spc="1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700" spc="-254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700" spc="-4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700" b="1" spc="-125" dirty="0">
                <a:solidFill>
                  <a:srgbClr val="0000FF"/>
                </a:solidFill>
                <a:latin typeface="Trebuchet MS"/>
                <a:cs typeface="Trebuchet MS"/>
              </a:rPr>
              <a:t>Base </a:t>
            </a:r>
            <a:r>
              <a:rPr sz="2700" spc="-12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700" spc="-4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700" spc="-75" dirty="0">
                <a:solidFill>
                  <a:srgbClr val="0000FF"/>
                </a:solidFill>
                <a:latin typeface="Arial"/>
                <a:cs typeface="Arial"/>
              </a:rPr>
              <a:t>immediate </a:t>
            </a:r>
            <a:r>
              <a:rPr sz="2700" spc="-125" dirty="0">
                <a:solidFill>
                  <a:srgbClr val="0000FF"/>
                </a:solidFill>
                <a:latin typeface="Arial"/>
                <a:cs typeface="Arial"/>
              </a:rPr>
              <a:t>value  </a:t>
            </a:r>
            <a:r>
              <a:rPr sz="2700" spc="-75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  <a:r>
              <a:rPr sz="2700" b="1" spc="-75" dirty="0">
                <a:solidFill>
                  <a:srgbClr val="0000FF"/>
                </a:solidFill>
                <a:latin typeface="Trebuchet MS"/>
                <a:cs typeface="Trebuchet MS"/>
              </a:rPr>
              <a:t>16</a:t>
            </a:r>
            <a:r>
              <a:rPr sz="2700" spc="-75" dirty="0">
                <a:solidFill>
                  <a:srgbClr val="0000FF"/>
                </a:solidFill>
                <a:latin typeface="Arial"/>
                <a:cs typeface="Arial"/>
              </a:rPr>
              <a:t>’ </a:t>
            </a:r>
            <a:r>
              <a:rPr sz="27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700" spc="-2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00" b="1" spc="-125" dirty="0">
                <a:solidFill>
                  <a:srgbClr val="0000FF"/>
                </a:solidFill>
                <a:latin typeface="Trebuchet MS"/>
                <a:cs typeface="Trebuchet MS"/>
              </a:rPr>
              <a:t>Offset</a:t>
            </a:r>
            <a:r>
              <a:rPr sz="2700" b="1" i="1" spc="-12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355600" marR="9525" indent="-342900" algn="just">
              <a:lnSpc>
                <a:spcPct val="100000"/>
              </a:lnSpc>
              <a:spcBef>
                <a:spcPts val="650"/>
              </a:spcBef>
            </a:pPr>
            <a:r>
              <a:rPr sz="2700" spc="-120" dirty="0">
                <a:solidFill>
                  <a:srgbClr val="0000FF"/>
                </a:solidFill>
                <a:latin typeface="Arial"/>
                <a:cs typeface="Arial"/>
              </a:rPr>
              <a:t>When </a:t>
            </a:r>
            <a:r>
              <a:rPr sz="2700" spc="-4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700" spc="-55" dirty="0">
                <a:solidFill>
                  <a:srgbClr val="0000FF"/>
                </a:solidFill>
                <a:latin typeface="Arial"/>
                <a:cs typeface="Arial"/>
              </a:rPr>
              <a:t>offset </a:t>
            </a:r>
            <a:r>
              <a:rPr sz="2700" spc="-145" dirty="0">
                <a:solidFill>
                  <a:srgbClr val="0000FF"/>
                </a:solidFill>
                <a:latin typeface="Arial"/>
                <a:cs typeface="Arial"/>
              </a:rPr>
              <a:t>is an </a:t>
            </a:r>
            <a:r>
              <a:rPr sz="2700" spc="-75" dirty="0">
                <a:solidFill>
                  <a:srgbClr val="0000FF"/>
                </a:solidFill>
                <a:latin typeface="Arial"/>
                <a:cs typeface="Arial"/>
              </a:rPr>
              <a:t>immediate, </a:t>
            </a:r>
            <a:r>
              <a:rPr sz="2700" spc="85" dirty="0">
                <a:solidFill>
                  <a:srgbClr val="0000FF"/>
                </a:solidFill>
                <a:latin typeface="Arial"/>
                <a:cs typeface="Arial"/>
              </a:rPr>
              <a:t>it </a:t>
            </a:r>
            <a:r>
              <a:rPr sz="2700" spc="-160" dirty="0">
                <a:solidFill>
                  <a:srgbClr val="0000FF"/>
                </a:solidFill>
                <a:latin typeface="Arial"/>
                <a:cs typeface="Arial"/>
              </a:rPr>
              <a:t>may </a:t>
            </a:r>
            <a:r>
              <a:rPr sz="2700" spc="-170" dirty="0">
                <a:solidFill>
                  <a:srgbClr val="0000FF"/>
                </a:solidFill>
                <a:latin typeface="Arial"/>
                <a:cs typeface="Arial"/>
              </a:rPr>
              <a:t>have </a:t>
            </a:r>
            <a:r>
              <a:rPr sz="2700" spc="-160" dirty="0">
                <a:solidFill>
                  <a:srgbClr val="0000FF"/>
                </a:solidFill>
                <a:latin typeface="Arial"/>
                <a:cs typeface="Arial"/>
              </a:rPr>
              <a:t>any </a:t>
            </a:r>
            <a:r>
              <a:rPr sz="2700" spc="-125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700" spc="-95" dirty="0">
                <a:solidFill>
                  <a:srgbClr val="0000FF"/>
                </a:solidFill>
                <a:latin typeface="Arial"/>
                <a:cs typeface="Arial"/>
              </a:rPr>
              <a:t>up </a:t>
            </a:r>
            <a:r>
              <a:rPr sz="2700" spc="5" dirty="0">
                <a:solidFill>
                  <a:srgbClr val="0000FF"/>
                </a:solidFill>
                <a:latin typeface="Arial"/>
                <a:cs typeface="Arial"/>
              </a:rPr>
              <a:t>to  </a:t>
            </a:r>
            <a:r>
              <a:rPr sz="2700" spc="-110" dirty="0">
                <a:solidFill>
                  <a:srgbClr val="0000FF"/>
                </a:solidFill>
                <a:latin typeface="Arial"/>
                <a:cs typeface="Arial"/>
              </a:rPr>
              <a:t>4,096; </a:t>
            </a:r>
            <a:r>
              <a:rPr sz="2700" spc="-60" dirty="0">
                <a:solidFill>
                  <a:srgbClr val="0000FF"/>
                </a:solidFill>
                <a:latin typeface="Arial"/>
                <a:cs typeface="Arial"/>
              </a:rPr>
              <a:t>another </a:t>
            </a:r>
            <a:r>
              <a:rPr sz="2700" spc="-90" dirty="0">
                <a:solidFill>
                  <a:srgbClr val="0000FF"/>
                </a:solidFill>
                <a:latin typeface="Arial"/>
                <a:cs typeface="Arial"/>
              </a:rPr>
              <a:t>register </a:t>
            </a:r>
            <a:r>
              <a:rPr sz="2700" spc="-160" dirty="0">
                <a:solidFill>
                  <a:srgbClr val="0000FF"/>
                </a:solidFill>
                <a:latin typeface="Arial"/>
                <a:cs typeface="Arial"/>
              </a:rPr>
              <a:t>may </a:t>
            </a:r>
            <a:r>
              <a:rPr sz="2700" spc="-145" dirty="0">
                <a:solidFill>
                  <a:srgbClr val="0000FF"/>
                </a:solidFill>
                <a:latin typeface="Arial"/>
                <a:cs typeface="Arial"/>
              </a:rPr>
              <a:t>also </a:t>
            </a:r>
            <a:r>
              <a:rPr sz="2700" spc="-12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700" spc="-160" dirty="0">
                <a:solidFill>
                  <a:srgbClr val="0000FF"/>
                </a:solidFill>
                <a:latin typeface="Arial"/>
                <a:cs typeface="Arial"/>
              </a:rPr>
              <a:t>used </a:t>
            </a:r>
            <a:r>
              <a:rPr sz="2700" spc="-254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7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700" spc="-2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00" spc="-55" dirty="0">
                <a:solidFill>
                  <a:srgbClr val="0000FF"/>
                </a:solidFill>
                <a:latin typeface="Arial"/>
                <a:cs typeface="Arial"/>
              </a:rPr>
              <a:t>offset.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480" y="0"/>
            <a:ext cx="5253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</a:t>
            </a:r>
            <a:r>
              <a:rPr spc="-285" dirty="0"/>
              <a:t> </a:t>
            </a:r>
            <a:r>
              <a:rPr spc="-240" dirty="0"/>
              <a:t>cont’d….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33</a:t>
            </a:fld>
            <a:endParaRPr spc="-6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45338"/>
            <a:ext cx="8683625" cy="544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addressing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mode </a:t>
            </a: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has 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two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other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variations: </a:t>
            </a:r>
            <a:r>
              <a:rPr sz="2400" b="1" i="1" spc="-170" dirty="0">
                <a:solidFill>
                  <a:srgbClr val="0000FF"/>
                </a:solidFill>
                <a:latin typeface="Arial"/>
                <a:cs typeface="Arial"/>
              </a:rPr>
              <a:t>Auto-indexing</a:t>
            </a:r>
            <a:r>
              <a:rPr sz="2400" b="1" i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735"/>
              </a:lnSpc>
            </a:pPr>
            <a:r>
              <a:rPr sz="2400" b="1" i="1" spc="-180" dirty="0">
                <a:solidFill>
                  <a:srgbClr val="0000FF"/>
                </a:solidFill>
                <a:latin typeface="Arial"/>
                <a:cs typeface="Arial"/>
              </a:rPr>
              <a:t>Post-indexing.</a:t>
            </a:r>
            <a:endParaRPr sz="2400">
              <a:latin typeface="Arial"/>
              <a:cs typeface="Arial"/>
            </a:endParaRPr>
          </a:p>
          <a:p>
            <a:pPr marL="355600" marR="5715" indent="-342900" algn="just">
              <a:lnSpc>
                <a:spcPts val="2590"/>
              </a:lnSpc>
              <a:spcBef>
                <a:spcPts val="620"/>
              </a:spcBef>
            </a:pPr>
            <a:r>
              <a:rPr sz="2400" b="1" i="1" spc="-170" dirty="0">
                <a:solidFill>
                  <a:srgbClr val="0000FF"/>
                </a:solidFill>
                <a:latin typeface="Arial"/>
                <a:cs typeface="Arial"/>
              </a:rPr>
              <a:t>Auto-indexing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updates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70" dirty="0">
                <a:solidFill>
                  <a:srgbClr val="0000FF"/>
                </a:solidFill>
                <a:latin typeface="Arial"/>
                <a:cs typeface="Arial"/>
              </a:rPr>
              <a:t>base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register, 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such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2400" spc="-345" dirty="0">
                <a:solidFill>
                  <a:srgbClr val="0000FF"/>
                </a:solidFill>
                <a:latin typeface="Arial"/>
                <a:cs typeface="Arial"/>
              </a:rPr>
              <a:t>LDR 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r0,[r1,#16]!  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first 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adds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16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r1,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then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uses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that</a:t>
            </a:r>
            <a:r>
              <a:rPr sz="2400" spc="-4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new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address.</a:t>
            </a:r>
            <a:endParaRPr sz="2400">
              <a:latin typeface="Arial"/>
              <a:cs typeface="Arial"/>
            </a:endParaRPr>
          </a:p>
          <a:p>
            <a:pPr marL="355600" marR="6985" indent="-342900" algn="just">
              <a:lnSpc>
                <a:spcPts val="2590"/>
              </a:lnSpc>
              <a:spcBef>
                <a:spcPts val="580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110" dirty="0">
                <a:solidFill>
                  <a:srgbClr val="0000FF"/>
                </a:solidFill>
                <a:latin typeface="Arial"/>
                <a:cs typeface="Arial"/>
              </a:rPr>
              <a:t>!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operator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causes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110" dirty="0">
                <a:solidFill>
                  <a:srgbClr val="0000FF"/>
                </a:solidFill>
                <a:latin typeface="Trebuchet MS"/>
                <a:cs typeface="Trebuchet MS"/>
              </a:rPr>
              <a:t>Base </a:t>
            </a:r>
            <a:r>
              <a:rPr sz="2400" b="1" spc="-145" dirty="0">
                <a:solidFill>
                  <a:srgbClr val="0000FF"/>
                </a:solidFill>
                <a:latin typeface="Trebuchet MS"/>
                <a:cs typeface="Trebuchet MS"/>
              </a:rPr>
              <a:t>Register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b="1" spc="-120" dirty="0">
                <a:solidFill>
                  <a:srgbClr val="0000FF"/>
                </a:solidFill>
                <a:latin typeface="Trebuchet MS"/>
                <a:cs typeface="Trebuchet MS"/>
              </a:rPr>
              <a:t>Updated 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computed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400" spc="-170" dirty="0">
                <a:solidFill>
                  <a:srgbClr val="0000FF"/>
                </a:solidFill>
                <a:latin typeface="Arial"/>
                <a:cs typeface="Arial"/>
              </a:rPr>
              <a:t>so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2400" spc="75" dirty="0">
                <a:solidFill>
                  <a:srgbClr val="0000FF"/>
                </a:solidFill>
                <a:latin typeface="Arial"/>
                <a:cs typeface="Arial"/>
              </a:rPr>
              <a:t>it 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used 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again</a:t>
            </a:r>
            <a:r>
              <a:rPr sz="2400" spc="-4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later.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580"/>
              </a:spcBef>
            </a:pP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Auto-indexing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instructions 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will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fetch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same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location, 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but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auto-indexing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modifies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value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00FF"/>
                </a:solidFill>
                <a:latin typeface="Arial"/>
                <a:cs typeface="Arial"/>
              </a:rPr>
              <a:t>base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register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r1.</a:t>
            </a:r>
            <a:endParaRPr sz="2400">
              <a:latin typeface="Arial"/>
              <a:cs typeface="Arial"/>
            </a:endParaRPr>
          </a:p>
          <a:p>
            <a:pPr marL="355600" marR="5715" indent="-342900" algn="just">
              <a:lnSpc>
                <a:spcPts val="2590"/>
              </a:lnSpc>
              <a:spcBef>
                <a:spcPts val="580"/>
              </a:spcBef>
            </a:pP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Post-indexing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does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perform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0000"/>
                </a:solidFill>
                <a:latin typeface="Arial"/>
                <a:cs typeface="Arial"/>
              </a:rPr>
              <a:t>offset 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calculation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until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after the 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fetch </a:t>
            </a: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has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been</a:t>
            </a:r>
            <a:r>
              <a:rPr sz="2400" spc="-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performed.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Consequently, </a:t>
            </a:r>
            <a:r>
              <a:rPr sz="2400" spc="-345" dirty="0">
                <a:solidFill>
                  <a:srgbClr val="0000FF"/>
                </a:solidFill>
                <a:latin typeface="Arial"/>
                <a:cs typeface="Arial"/>
              </a:rPr>
              <a:t>LDR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r0,[r1],#16</a:t>
            </a:r>
            <a:endParaRPr sz="2400">
              <a:latin typeface="Arial"/>
              <a:cs typeface="Arial"/>
            </a:endParaRPr>
          </a:p>
          <a:p>
            <a:pPr marL="355600" marR="6350" indent="-342900" algn="just">
              <a:lnSpc>
                <a:spcPct val="90500"/>
              </a:lnSpc>
              <a:spcBef>
                <a:spcPts val="565"/>
              </a:spcBef>
            </a:pP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will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load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r0 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stored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location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whose </a:t>
            </a:r>
            <a:r>
              <a:rPr sz="2400" spc="43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given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r1,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then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add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16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r1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r1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new 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value.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r0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[r1]</a:t>
            </a:r>
            <a:r>
              <a:rPr sz="24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then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r1</a:t>
            </a:r>
            <a:r>
              <a:rPr sz="24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[r1]</a:t>
            </a:r>
            <a:r>
              <a:rPr sz="24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16</a:t>
            </a:r>
            <a:r>
              <a:rPr sz="24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480" y="0"/>
            <a:ext cx="5253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</a:t>
            </a:r>
            <a:r>
              <a:rPr spc="-285" dirty="0"/>
              <a:t> </a:t>
            </a:r>
            <a:r>
              <a:rPr spc="-240" dirty="0"/>
              <a:t>cont’d….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34</a:t>
            </a:fld>
            <a:endParaRPr spc="-6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949" y="0"/>
            <a:ext cx="852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 </a:t>
            </a:r>
            <a:r>
              <a:rPr spc="-240" dirty="0"/>
              <a:t>cont’d…. </a:t>
            </a:r>
            <a:r>
              <a:rPr spc="-190" dirty="0"/>
              <a:t>Flow </a:t>
            </a:r>
            <a:r>
              <a:rPr spc="-10" dirty="0"/>
              <a:t>of</a:t>
            </a:r>
            <a:r>
              <a:rPr spc="-305" dirty="0"/>
              <a:t> </a:t>
            </a:r>
            <a:r>
              <a:rPr spc="-130" dirty="0"/>
              <a:t>Control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568705"/>
            <a:ext cx="8839200" cy="5984875"/>
          </a:xfrm>
          <a:custGeom>
            <a:avLst/>
            <a:gdLst/>
            <a:ahLst/>
            <a:cxnLst/>
            <a:rect l="l" t="t" r="r" b="b"/>
            <a:pathLst>
              <a:path w="8839200" h="5984875">
                <a:moveTo>
                  <a:pt x="0" y="5984494"/>
                </a:moveTo>
                <a:lnTo>
                  <a:pt x="8839200" y="5984494"/>
                </a:lnTo>
                <a:lnTo>
                  <a:pt x="8839200" y="0"/>
                </a:lnTo>
                <a:lnTo>
                  <a:pt x="0" y="0"/>
                </a:lnTo>
                <a:lnTo>
                  <a:pt x="0" y="5984494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581914"/>
            <a:ext cx="8682990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tabLst>
                <a:tab pos="654050" algn="l"/>
                <a:tab pos="1001394" algn="l"/>
                <a:tab pos="2225675" algn="l"/>
                <a:tab pos="3742054" algn="l"/>
                <a:tab pos="4112260" algn="l"/>
                <a:tab pos="4708525" algn="l"/>
                <a:tab pos="5514975" algn="l"/>
                <a:tab pos="7120255" algn="l"/>
                <a:tab pos="7529830" algn="l"/>
                <a:tab pos="8315325" algn="l"/>
              </a:tabLst>
            </a:pP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0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(b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anc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25" dirty="0">
                <a:solidFill>
                  <a:srgbClr val="0000FF"/>
                </a:solidFill>
                <a:latin typeface="Arial"/>
                <a:cs typeface="Arial"/>
              </a:rPr>
              <a:t>tr</a:t>
            </a:r>
            <a:r>
              <a:rPr sz="2400" spc="35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ction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basi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mechanism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33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5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or 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changing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flow of</a:t>
            </a:r>
            <a:r>
              <a:rPr sz="2400" spc="-3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control.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destination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branch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often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called</a:t>
            </a:r>
            <a:r>
              <a:rPr sz="2400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1" i="1" spc="-185" dirty="0">
                <a:solidFill>
                  <a:srgbClr val="0000FF"/>
                </a:solidFill>
                <a:latin typeface="Arial"/>
                <a:cs typeface="Arial"/>
              </a:rPr>
              <a:t>branch</a:t>
            </a:r>
            <a:r>
              <a:rPr sz="2400" b="1" i="1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75" dirty="0">
                <a:solidFill>
                  <a:srgbClr val="0000FF"/>
                </a:solidFill>
                <a:latin typeface="Arial"/>
                <a:cs typeface="Arial"/>
              </a:rPr>
              <a:t>target.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tabLst>
                <a:tab pos="1282065" algn="l"/>
                <a:tab pos="1819910" algn="l"/>
                <a:tab pos="3373120" algn="l"/>
                <a:tab pos="3924935" algn="l"/>
                <a:tab pos="4917440" algn="l"/>
                <a:tab pos="6118225" algn="l"/>
                <a:tab pos="6670675" algn="l"/>
                <a:tab pos="7519034" algn="l"/>
                <a:tab pos="8255634" algn="l"/>
              </a:tabLst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che</a:t>
            </a:r>
            <a:r>
              <a:rPr sz="2400" spc="-26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ar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40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400" spc="-42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el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ti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e,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ch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spec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fie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2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1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4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current </a:t>
            </a:r>
            <a:r>
              <a:rPr sz="2400" spc="-415" dirty="0">
                <a:solidFill>
                  <a:srgbClr val="0000FF"/>
                </a:solidFill>
                <a:latin typeface="Arial"/>
                <a:cs typeface="Arial"/>
              </a:rPr>
              <a:t>PC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branch</a:t>
            </a:r>
            <a:r>
              <a:rPr sz="2400" spc="-48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target.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offset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words,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but 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because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95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byte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addressable,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offset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multiplied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four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(shifted 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left two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bits,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actually)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form</a:t>
            </a:r>
            <a:r>
              <a:rPr sz="2400" spc="-1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address.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Thus,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instruction</a:t>
            </a:r>
            <a:endParaRPr sz="2400">
              <a:latin typeface="Arial"/>
              <a:cs typeface="Arial"/>
            </a:endParaRPr>
          </a:p>
          <a:p>
            <a:pPr marL="2756535">
              <a:lnSpc>
                <a:spcPct val="100000"/>
              </a:lnSpc>
              <a:spcBef>
                <a:spcPts val="575"/>
              </a:spcBef>
            </a:pPr>
            <a:r>
              <a:rPr sz="2400" spc="-3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#100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will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add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400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400" spc="-4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current </a:t>
            </a:r>
            <a:r>
              <a:rPr sz="2400" spc="-409" dirty="0">
                <a:solidFill>
                  <a:srgbClr val="0000FF"/>
                </a:solidFill>
                <a:latin typeface="Arial"/>
                <a:cs typeface="Arial"/>
              </a:rPr>
              <a:t>PC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(word </a:t>
            </a: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size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4 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100).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35</a:t>
            </a:fld>
            <a:endParaRPr spc="-6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81914"/>
            <a:ext cx="868489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95" dirty="0">
                <a:solidFill>
                  <a:srgbClr val="0000FF"/>
                </a:solidFill>
                <a:latin typeface="Arial"/>
                <a:cs typeface="Arial"/>
              </a:rPr>
              <a:t>ARM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allows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any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instruction,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including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branches,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executed 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conditionally.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allows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branches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conditional, 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well 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2400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operations.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825878"/>
            <a:ext cx="574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Figure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below 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summarizes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condition</a:t>
            </a:r>
            <a:r>
              <a:rPr sz="2400" spc="-2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codes.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949" y="0"/>
            <a:ext cx="852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Data </a:t>
            </a:r>
            <a:r>
              <a:rPr spc="-165" dirty="0"/>
              <a:t>Operations </a:t>
            </a:r>
            <a:r>
              <a:rPr spc="-240" dirty="0"/>
              <a:t>cont’d…. </a:t>
            </a:r>
            <a:r>
              <a:rPr spc="-190" dirty="0"/>
              <a:t>Flow </a:t>
            </a:r>
            <a:r>
              <a:rPr spc="-10" dirty="0"/>
              <a:t>of</a:t>
            </a:r>
            <a:r>
              <a:rPr spc="-305" dirty="0"/>
              <a:t> </a:t>
            </a:r>
            <a:r>
              <a:rPr spc="-130" dirty="0"/>
              <a:t>Control</a:t>
            </a:r>
          </a:p>
        </p:txBody>
      </p:sp>
      <p:sp>
        <p:nvSpPr>
          <p:cNvPr id="6" name="object 6"/>
          <p:cNvSpPr/>
          <p:nvPr/>
        </p:nvSpPr>
        <p:spPr>
          <a:xfrm>
            <a:off x="2209800" y="2192401"/>
            <a:ext cx="4953000" cy="4179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9428" y="1845310"/>
            <a:ext cx="2495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Condition </a:t>
            </a:r>
            <a:r>
              <a:rPr sz="2000" spc="-125" dirty="0">
                <a:solidFill>
                  <a:srgbClr val="FF0000"/>
                </a:solidFill>
                <a:latin typeface="Arial"/>
                <a:cs typeface="Arial"/>
              </a:rPr>
              <a:t>codes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000" spc="-2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FF0000"/>
                </a:solidFill>
                <a:latin typeface="Arial"/>
                <a:cs typeface="Arial"/>
              </a:rPr>
              <a:t>ARM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36</a:t>
            </a:fld>
            <a:endParaRPr spc="-6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37</a:t>
            </a:fld>
            <a:endParaRPr spc="-6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6050" y="42557"/>
          <a:ext cx="8839200" cy="6414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600"/>
                <a:gridCol w="4419600"/>
              </a:tblGrid>
              <a:tr h="501650">
                <a:tc gridSpan="2">
                  <a:txBody>
                    <a:bodyPr/>
                    <a:lstStyle/>
                    <a:p>
                      <a:pPr marL="979169">
                        <a:lnSpc>
                          <a:spcPts val="3854"/>
                        </a:lnSpc>
                      </a:pPr>
                      <a:r>
                        <a:rPr sz="4000" spc="-19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Flow </a:t>
                      </a:r>
                      <a:r>
                        <a:rPr sz="4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4000" spc="-1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Control </a:t>
                      </a:r>
                      <a:r>
                        <a:rPr sz="4000" spc="-24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cont’d….</a:t>
                      </a:r>
                      <a:r>
                        <a:rPr sz="4000" spc="-5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0" spc="-26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11850">
                <a:tc>
                  <a:txBody>
                    <a:bodyPr/>
                    <a:lstStyle/>
                    <a:p>
                      <a:pPr marL="440690" marR="79375" indent="-342900" algn="just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Implementing </a:t>
                      </a:r>
                      <a:r>
                        <a:rPr sz="2200" b="1" spc="-1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an </a:t>
                      </a:r>
                      <a:r>
                        <a:rPr sz="2200" b="1" spc="-1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2200" b="1" spc="-13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statement </a:t>
                      </a:r>
                      <a:r>
                        <a:rPr sz="2200" b="1" spc="-1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in  </a:t>
                      </a:r>
                      <a:r>
                        <a:rPr sz="2200" b="1" spc="3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ARM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marL="440690" marR="78105" indent="-342900" algn="just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200" spc="-16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following </a:t>
                      </a:r>
                      <a:r>
                        <a:rPr sz="2200" spc="3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sz="2200" spc="-6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statement </a:t>
                      </a:r>
                      <a:r>
                        <a:rPr sz="2200" spc="-11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2200" spc="-13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used </a:t>
                      </a:r>
                      <a:r>
                        <a:rPr sz="2200" spc="-2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as  </a:t>
                      </a:r>
                      <a:r>
                        <a:rPr sz="2200" spc="-12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2200" spc="-14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0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example: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spc="3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sz="2200" spc="-12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(a </a:t>
                      </a:r>
                      <a:r>
                        <a:rPr sz="2200" spc="-1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&lt; </a:t>
                      </a:r>
                      <a:r>
                        <a:rPr sz="2200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b)</a:t>
                      </a:r>
                      <a:r>
                        <a:rPr sz="2200" spc="-19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3556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200" spc="-15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x </a:t>
                      </a:r>
                      <a:r>
                        <a:rPr sz="2200" spc="-1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2200" spc="-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7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43053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200" spc="-1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y </a:t>
                      </a:r>
                      <a:r>
                        <a:rPr sz="2200" spc="-1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2200" spc="-1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 </a:t>
                      </a:r>
                      <a:r>
                        <a:rPr sz="2200" spc="-1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2200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12014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200" spc="-12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else </a:t>
                      </a:r>
                      <a:r>
                        <a:rPr sz="2200" spc="-15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x </a:t>
                      </a:r>
                      <a:r>
                        <a:rPr sz="2200" spc="-1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2200" spc="-1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 </a:t>
                      </a:r>
                      <a:r>
                        <a:rPr sz="2200" spc="-1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2200" spc="8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440690" marR="76835" indent="-342900" algn="just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200" spc="-16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200" spc="-5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implementation </a:t>
                      </a:r>
                      <a:r>
                        <a:rPr sz="2200" spc="-1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uses </a:t>
                      </a:r>
                      <a:r>
                        <a:rPr sz="22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two </a:t>
                      </a:r>
                      <a:r>
                        <a:rPr sz="2200" spc="-11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blocks  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200" spc="-1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code, </a:t>
                      </a:r>
                      <a:r>
                        <a:rPr sz="2200" spc="-9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one </a:t>
                      </a:r>
                      <a:r>
                        <a:rPr sz="22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2200" spc="-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200" spc="-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true </a:t>
                      </a:r>
                      <a:r>
                        <a:rPr sz="2200" spc="-18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case </a:t>
                      </a:r>
                      <a:r>
                        <a:rPr sz="2200" spc="-10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and  </a:t>
                      </a:r>
                      <a:r>
                        <a:rPr sz="2200" spc="-5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another </a:t>
                      </a:r>
                      <a:r>
                        <a:rPr sz="22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2200" spc="-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200" spc="-10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200" spc="-3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6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case.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440690" marR="78105" indent="-342900" algn="just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200" spc="-2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1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branch </a:t>
                      </a:r>
                      <a:r>
                        <a:rPr sz="2200" spc="-13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may </a:t>
                      </a:r>
                      <a:r>
                        <a:rPr sz="2200" spc="-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either </a:t>
                      </a:r>
                      <a:r>
                        <a:rPr sz="2200" spc="-3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fall </a:t>
                      </a:r>
                      <a:r>
                        <a:rPr sz="2200" spc="-5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through 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to  </a:t>
                      </a:r>
                      <a:r>
                        <a:rPr sz="2200" spc="-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2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true </a:t>
                      </a:r>
                      <a:r>
                        <a:rPr sz="2200" spc="-18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case </a:t>
                      </a:r>
                      <a:r>
                        <a:rPr sz="2200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2200" spc="-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branch </a:t>
                      </a:r>
                      <a:r>
                        <a:rPr sz="2200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2200" spc="-2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sz="2200" spc="-10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200" spc="-1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case: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 marR="2306320" indent="-342900">
                        <a:lnSpc>
                          <a:spcPct val="120000"/>
                        </a:lnSpc>
                        <a:spcBef>
                          <a:spcPts val="150"/>
                        </a:spcBef>
                      </a:pP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compute </a:t>
                      </a:r>
                      <a:r>
                        <a:rPr sz="1150" b="1" spc="-5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test </a:t>
                      </a:r>
                      <a:r>
                        <a:rPr sz="1150" b="1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condition  </a:t>
                      </a:r>
                      <a:r>
                        <a:rPr sz="1150" b="1" spc="-3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ADR </a:t>
                      </a:r>
                      <a:r>
                        <a:rPr sz="1150" b="1" spc="-9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r4,a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 address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150" b="1" spc="-23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50" b="1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  </a:t>
                      </a:r>
                      <a:r>
                        <a:rPr sz="1150" b="1" spc="-7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LDR </a:t>
                      </a:r>
                      <a:r>
                        <a:rPr sz="1150" b="1" spc="-9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r0,[r4]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value </a:t>
                      </a:r>
                      <a:r>
                        <a:rPr sz="1150" b="1" spc="-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150" b="1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  </a:t>
                      </a:r>
                      <a:r>
                        <a:rPr sz="1150" b="1" spc="-3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ADR </a:t>
                      </a:r>
                      <a:r>
                        <a:rPr sz="1150" b="1" spc="-9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r4,b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 address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150" b="1" spc="-22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50" b="1" spc="-5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  </a:t>
                      </a:r>
                      <a:r>
                        <a:rPr sz="1150" b="1" spc="-7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LDR </a:t>
                      </a:r>
                      <a:r>
                        <a:rPr sz="1150" b="1" spc="-9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r1,[r4]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value </a:t>
                      </a:r>
                      <a:r>
                        <a:rPr sz="1150" b="1" spc="-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150" b="1" spc="-5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  </a:t>
                      </a:r>
                      <a:r>
                        <a:rPr sz="1150" b="1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CMP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r0, </a:t>
                      </a:r>
                      <a:r>
                        <a:rPr sz="1150" b="1" spc="-9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r1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compare </a:t>
                      </a:r>
                      <a:r>
                        <a:rPr sz="1150" b="1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sz="1150" b="1" spc="-2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50" b="1" spc="-5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  <a:p>
                      <a:pPr marL="4413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BGE </a:t>
                      </a:r>
                      <a:r>
                        <a:rPr sz="1150" b="1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fblock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150" b="1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&gt;= </a:t>
                      </a:r>
                      <a:r>
                        <a:rPr sz="1150" b="1" spc="-9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b, </a:t>
                      </a:r>
                      <a:r>
                        <a:rPr sz="1150" b="1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take</a:t>
                      </a:r>
                      <a:r>
                        <a:rPr sz="1150" b="1" spc="-2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50" b="1" spc="-7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branch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150" b="1" spc="-7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true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block</a:t>
                      </a:r>
                      <a:r>
                        <a:rPr sz="1150" b="1" spc="-1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50" b="1" spc="-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follows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  <a:p>
                      <a:pPr marL="441325" marR="1994535">
                        <a:lnSpc>
                          <a:spcPct val="120000"/>
                        </a:lnSpc>
                      </a:pPr>
                      <a:r>
                        <a:rPr sz="1150" b="1" spc="2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MOV</a:t>
                      </a:r>
                      <a:r>
                        <a:rPr sz="1150" b="1" spc="-19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50" b="1" spc="-1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r0,#5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generate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value for </a:t>
                      </a:r>
                      <a:r>
                        <a:rPr sz="1150" b="1" spc="-1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  </a:t>
                      </a:r>
                      <a:r>
                        <a:rPr sz="1150" b="1" spc="-3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ADR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r4,x ;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 address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150" b="1" spc="-2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50" b="1" spc="-1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  <a:p>
                      <a:pPr marL="441325" marR="2252980">
                        <a:lnSpc>
                          <a:spcPct val="120000"/>
                        </a:lnSpc>
                      </a:pPr>
                      <a:r>
                        <a:rPr sz="1150" b="1" spc="-8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STR </a:t>
                      </a:r>
                      <a:r>
                        <a:rPr sz="1150" b="1" spc="-9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r0,[r4]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store value </a:t>
                      </a:r>
                      <a:r>
                        <a:rPr sz="1150" b="1" spc="-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150" b="1" spc="-1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  </a:t>
                      </a:r>
                      <a:r>
                        <a:rPr sz="1150" b="1" spc="-3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ADR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r4,c ;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 address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150" b="1" spc="-1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  </a:t>
                      </a:r>
                      <a:r>
                        <a:rPr sz="1150" b="1" spc="-7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LDR </a:t>
                      </a:r>
                      <a:r>
                        <a:rPr sz="1150" b="1" spc="-9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r0,[r4]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value </a:t>
                      </a:r>
                      <a:r>
                        <a:rPr sz="1150" b="1" spc="-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150" b="1" spc="-1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  </a:t>
                      </a:r>
                      <a:r>
                        <a:rPr sz="1150" b="1" spc="-3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ADR </a:t>
                      </a:r>
                      <a:r>
                        <a:rPr sz="1150" b="1" spc="-9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r4,d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 address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150" b="1" spc="-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d  </a:t>
                      </a:r>
                      <a:r>
                        <a:rPr sz="1150" b="1" spc="-7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LDR </a:t>
                      </a:r>
                      <a:r>
                        <a:rPr sz="1150" b="1" spc="-9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r1,[r4]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value </a:t>
                      </a:r>
                      <a:r>
                        <a:rPr sz="1150" b="1" spc="-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of d  </a:t>
                      </a:r>
                      <a:r>
                        <a:rPr sz="1150" b="1" spc="-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ADD </a:t>
                      </a:r>
                      <a:r>
                        <a:rPr sz="1150" b="1" spc="-1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r0,r0,r1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compute </a:t>
                      </a:r>
                      <a:r>
                        <a:rPr sz="1150" b="1" spc="-1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150" b="1" spc="-22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50" b="1" spc="-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d  </a:t>
                      </a:r>
                      <a:r>
                        <a:rPr sz="1150" b="1" spc="-3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ADR </a:t>
                      </a:r>
                      <a:r>
                        <a:rPr sz="1150" b="1" spc="-9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r4,y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 address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150" b="1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  </a:t>
                      </a:r>
                      <a:r>
                        <a:rPr sz="1150" b="1" spc="-8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STR </a:t>
                      </a:r>
                      <a:r>
                        <a:rPr sz="1150" b="1" spc="-9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r0,[r4]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store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value </a:t>
                      </a:r>
                      <a:r>
                        <a:rPr sz="1150" b="1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150" b="1" spc="-20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50" b="1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  <a:p>
                      <a:pPr marL="4413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50" b="1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 </a:t>
                      </a:r>
                      <a:r>
                        <a:rPr sz="1150" b="1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after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branch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around </a:t>
                      </a:r>
                      <a:r>
                        <a:rPr sz="1150" b="1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false</a:t>
                      </a:r>
                      <a:r>
                        <a:rPr sz="1150" b="1" spc="-2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50" b="1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block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false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block</a:t>
                      </a:r>
                      <a:r>
                        <a:rPr sz="1150" b="1" spc="-17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50" b="1" spc="-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follows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  <a:p>
                      <a:pPr marL="441325" marR="2280285" indent="-342900">
                        <a:lnSpc>
                          <a:spcPct val="120000"/>
                        </a:lnSpc>
                      </a:pPr>
                      <a:r>
                        <a:rPr sz="1150" b="1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fblock </a:t>
                      </a:r>
                      <a:r>
                        <a:rPr sz="1150" b="1" spc="-3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ADR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r4,c ;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 address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150" b="1" spc="-22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50" b="1" spc="-1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  </a:t>
                      </a:r>
                      <a:r>
                        <a:rPr sz="1150" b="1" spc="-7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LDR </a:t>
                      </a:r>
                      <a:r>
                        <a:rPr sz="1150" b="1" spc="-9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r0,[r4]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value </a:t>
                      </a:r>
                      <a:r>
                        <a:rPr sz="1150" b="1" spc="-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150" b="1" spc="-1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  </a:t>
                      </a:r>
                      <a:r>
                        <a:rPr sz="1150" b="1" spc="-3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ADR </a:t>
                      </a:r>
                      <a:r>
                        <a:rPr sz="1150" b="1" spc="-9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r4,d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 address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150" b="1" spc="-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d  </a:t>
                      </a:r>
                      <a:r>
                        <a:rPr sz="1150" b="1" spc="-7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LDR </a:t>
                      </a:r>
                      <a:r>
                        <a:rPr sz="1150" b="1" spc="-9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r1,[r4]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value </a:t>
                      </a:r>
                      <a:r>
                        <a:rPr sz="1150" b="1" spc="-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of d  </a:t>
                      </a:r>
                      <a:r>
                        <a:rPr sz="1150" b="1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SUB </a:t>
                      </a:r>
                      <a:r>
                        <a:rPr sz="1150" b="1" spc="-1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r0,r0,r1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compute </a:t>
                      </a:r>
                      <a:r>
                        <a:rPr sz="1150" b="1" spc="-1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150" b="1" spc="-1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d  </a:t>
                      </a:r>
                      <a:r>
                        <a:rPr sz="1150" b="1" spc="-3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ADR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r4,x ;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 address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150" b="1" spc="-1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  </a:t>
                      </a:r>
                      <a:r>
                        <a:rPr sz="1150" b="1" spc="-8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STR </a:t>
                      </a:r>
                      <a:r>
                        <a:rPr sz="1150" b="1" spc="-9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r0,[r4]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store value </a:t>
                      </a:r>
                      <a:r>
                        <a:rPr sz="1150" b="1" spc="-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150" b="1" spc="-17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50" b="1" spc="-1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  <a:p>
                      <a:pPr marL="98425">
                        <a:lnSpc>
                          <a:spcPts val="1300"/>
                        </a:lnSpc>
                        <a:spcBef>
                          <a:spcPts val="275"/>
                        </a:spcBef>
                      </a:pPr>
                      <a:r>
                        <a:rPr sz="1150" b="1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after </a:t>
                      </a:r>
                      <a:r>
                        <a:rPr sz="1150" b="1" spc="-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... </a:t>
                      </a:r>
                      <a:r>
                        <a:rPr sz="1150" b="1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sz="1150" b="1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code after the </a:t>
                      </a:r>
                      <a:r>
                        <a:rPr sz="1150" b="1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150" b="1" spc="-1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5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statement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717" y="0"/>
            <a:ext cx="8430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Implementing </a:t>
            </a:r>
            <a:r>
              <a:rPr sz="3600" spc="-40" dirty="0"/>
              <a:t>the </a:t>
            </a:r>
            <a:r>
              <a:rPr sz="3600" spc="-680" dirty="0"/>
              <a:t>C </a:t>
            </a:r>
            <a:r>
              <a:rPr sz="3600" spc="-110" dirty="0"/>
              <a:t>switch </a:t>
            </a:r>
            <a:r>
              <a:rPr sz="3600" spc="-105" dirty="0"/>
              <a:t>statement </a:t>
            </a:r>
            <a:r>
              <a:rPr sz="3600" spc="-45" dirty="0"/>
              <a:t>in</a:t>
            </a:r>
            <a:r>
              <a:rPr sz="3600" spc="-495" dirty="0"/>
              <a:t> </a:t>
            </a:r>
            <a:r>
              <a:rPr sz="3600" spc="-295" dirty="0"/>
              <a:t>ARM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52400" y="568705"/>
            <a:ext cx="8839200" cy="5984875"/>
          </a:xfrm>
          <a:custGeom>
            <a:avLst/>
            <a:gdLst/>
            <a:ahLst/>
            <a:cxnLst/>
            <a:rect l="l" t="t" r="r" b="b"/>
            <a:pathLst>
              <a:path w="8839200" h="5984875">
                <a:moveTo>
                  <a:pt x="0" y="5984494"/>
                </a:moveTo>
                <a:lnTo>
                  <a:pt x="8839200" y="5984494"/>
                </a:lnTo>
                <a:lnTo>
                  <a:pt x="8839200" y="0"/>
                </a:lnTo>
                <a:lnTo>
                  <a:pt x="0" y="0"/>
                </a:lnTo>
                <a:lnTo>
                  <a:pt x="0" y="5984494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540156"/>
            <a:ext cx="8682355" cy="4959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42460">
              <a:lnSpc>
                <a:spcPct val="120000"/>
              </a:lnSpc>
              <a:spcBef>
                <a:spcPts val="100"/>
              </a:spcBef>
            </a:pPr>
            <a:r>
              <a:rPr sz="1600" spc="-1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switch statement 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600" spc="-305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lang="en-US" sz="1600" spc="-305" dirty="0" smtClean="0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sz="1600" spc="-95" smtClean="0">
                <a:solidFill>
                  <a:srgbClr val="0000FF"/>
                </a:solidFill>
                <a:latin typeface="Arial"/>
                <a:cs typeface="Arial"/>
              </a:rPr>
              <a:t>takes </a:t>
            </a:r>
            <a:r>
              <a:rPr sz="1600" spc="-25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lang="en-US" sz="1600" spc="-35" dirty="0" smtClean="0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sz="1600" spc="-25" smtClean="0">
                <a:solidFill>
                  <a:srgbClr val="0000FF"/>
                </a:solidFill>
                <a:latin typeface="Arial"/>
                <a:cs typeface="Arial"/>
              </a:rPr>
              <a:t>form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:  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switch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(test)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1600" spc="-135" dirty="0">
                <a:solidFill>
                  <a:srgbClr val="0000FF"/>
                </a:solidFill>
                <a:latin typeface="Arial"/>
                <a:cs typeface="Arial"/>
              </a:rPr>
              <a:t>case </a:t>
            </a:r>
            <a:r>
              <a:rPr sz="1600" spc="-55" dirty="0">
                <a:solidFill>
                  <a:srgbClr val="0000FF"/>
                </a:solidFill>
                <a:latin typeface="Arial"/>
                <a:cs typeface="Arial"/>
              </a:rPr>
              <a:t>0: </a:t>
            </a: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...</a:t>
            </a:r>
            <a:r>
              <a:rPr sz="1600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0000FF"/>
                </a:solidFill>
                <a:latin typeface="Arial"/>
                <a:cs typeface="Arial"/>
              </a:rPr>
              <a:t>break;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1600" spc="-135" dirty="0">
                <a:solidFill>
                  <a:srgbClr val="0000FF"/>
                </a:solidFill>
                <a:latin typeface="Arial"/>
                <a:cs typeface="Arial"/>
              </a:rPr>
              <a:t>case </a:t>
            </a:r>
            <a:r>
              <a:rPr sz="1600" spc="-55" dirty="0">
                <a:solidFill>
                  <a:srgbClr val="0000FF"/>
                </a:solidFill>
                <a:latin typeface="Arial"/>
                <a:cs typeface="Arial"/>
              </a:rPr>
              <a:t>1: </a:t>
            </a: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...</a:t>
            </a:r>
            <a:r>
              <a:rPr sz="1600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0000FF"/>
                </a:solidFill>
                <a:latin typeface="Arial"/>
                <a:cs typeface="Arial"/>
              </a:rPr>
              <a:t>break;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84"/>
              </a:spcBef>
            </a:pP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390"/>
              </a:spcBef>
            </a:pPr>
            <a:r>
              <a:rPr sz="1600" spc="-114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above </a:t>
            </a:r>
            <a:r>
              <a:rPr sz="1600" spc="-45" dirty="0">
                <a:solidFill>
                  <a:srgbClr val="0000FF"/>
                </a:solidFill>
                <a:latin typeface="Arial"/>
                <a:cs typeface="Arial"/>
              </a:rPr>
              <a:t>statement </a:t>
            </a:r>
            <a:r>
              <a:rPr sz="1600" spc="-60" dirty="0">
                <a:solidFill>
                  <a:srgbClr val="0000FF"/>
                </a:solidFill>
                <a:latin typeface="Arial"/>
                <a:cs typeface="Arial"/>
              </a:rPr>
              <a:t>could </a:t>
            </a:r>
            <a:r>
              <a:rPr sz="1600" spc="-7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coded </a:t>
            </a:r>
            <a:r>
              <a:rPr sz="1600" spc="-55" dirty="0">
                <a:solidFill>
                  <a:srgbClr val="0000FF"/>
                </a:solidFill>
                <a:latin typeface="Arial"/>
                <a:cs typeface="Arial"/>
              </a:rPr>
              <a:t>like </a:t>
            </a:r>
            <a:r>
              <a:rPr sz="1600" spc="-90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1600" spc="2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statement </a:t>
            </a:r>
            <a:r>
              <a:rPr sz="1600" spc="-75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first </a:t>
            </a:r>
            <a:r>
              <a:rPr sz="1600" spc="-45" dirty="0">
                <a:solidFill>
                  <a:srgbClr val="0000FF"/>
                </a:solidFill>
                <a:latin typeface="Arial"/>
                <a:cs typeface="Arial"/>
              </a:rPr>
              <a:t>testing </a:t>
            </a:r>
            <a:r>
              <a:rPr sz="1600" spc="-75" dirty="0">
                <a:solidFill>
                  <a:srgbClr val="0000FF"/>
                </a:solidFill>
                <a:latin typeface="Arial"/>
                <a:cs typeface="Arial"/>
              </a:rPr>
              <a:t>testA</a:t>
            </a:r>
            <a:r>
              <a:rPr sz="1600" i="1" spc="-75" dirty="0">
                <a:solidFill>
                  <a:srgbClr val="0000FF"/>
                </a:solidFill>
                <a:latin typeface="Trebuchet MS"/>
                <a:cs typeface="Trebuchet MS"/>
              </a:rPr>
              <a:t>, </a:t>
            </a:r>
            <a:r>
              <a:rPr sz="1600" i="1" spc="-90" dirty="0">
                <a:solidFill>
                  <a:srgbClr val="0000FF"/>
                </a:solidFill>
                <a:latin typeface="Trebuchet MS"/>
                <a:cs typeface="Trebuchet MS"/>
              </a:rPr>
              <a:t>then 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testB</a:t>
            </a:r>
            <a:r>
              <a:rPr sz="1600" i="1" spc="-85" dirty="0">
                <a:solidFill>
                  <a:srgbClr val="0000FF"/>
                </a:solidFill>
                <a:latin typeface="Trebuchet MS"/>
                <a:cs typeface="Trebuchet MS"/>
              </a:rPr>
              <a:t>, </a:t>
            </a:r>
            <a:r>
              <a:rPr sz="1600" spc="-7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1600" spc="-114" dirty="0">
                <a:solidFill>
                  <a:srgbClr val="0000FF"/>
                </a:solidFill>
                <a:latin typeface="Arial"/>
                <a:cs typeface="Arial"/>
              </a:rPr>
              <a:t>so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forth.  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However, </a:t>
            </a:r>
            <a:r>
              <a:rPr sz="1600" spc="50" dirty="0">
                <a:solidFill>
                  <a:srgbClr val="0000FF"/>
                </a:solidFill>
                <a:latin typeface="Arial"/>
                <a:cs typeface="Arial"/>
              </a:rPr>
              <a:t>it </a:t>
            </a:r>
            <a:r>
              <a:rPr sz="1600" spc="-11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more 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efficiently </a:t>
            </a:r>
            <a:r>
              <a:rPr sz="1600" spc="-45" dirty="0">
                <a:solidFill>
                  <a:srgbClr val="0000FF"/>
                </a:solidFill>
                <a:latin typeface="Arial"/>
                <a:cs typeface="Arial"/>
              </a:rPr>
              <a:t>implemented </a:t>
            </a:r>
            <a:r>
              <a:rPr sz="1600" spc="-75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using </a:t>
            </a:r>
            <a:r>
              <a:rPr sz="1600" spc="-70" dirty="0">
                <a:solidFill>
                  <a:srgbClr val="0000FF"/>
                </a:solidFill>
                <a:latin typeface="Arial"/>
                <a:cs typeface="Arial"/>
              </a:rPr>
              <a:t>base-plus-offset </a:t>
            </a:r>
            <a:r>
              <a:rPr sz="1600" spc="-90" dirty="0">
                <a:solidFill>
                  <a:srgbClr val="0000FF"/>
                </a:solidFill>
                <a:latin typeface="Arial"/>
                <a:cs typeface="Arial"/>
              </a:rPr>
              <a:t>addressing 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1600" spc="-45" dirty="0">
                <a:solidFill>
                  <a:srgbClr val="0000FF"/>
                </a:solidFill>
                <a:latin typeface="Arial"/>
                <a:cs typeface="Arial"/>
              </a:rPr>
              <a:t>building  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what 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1600" spc="-55" dirty="0">
                <a:solidFill>
                  <a:srgbClr val="0000FF"/>
                </a:solidFill>
                <a:latin typeface="Arial"/>
                <a:cs typeface="Arial"/>
              </a:rPr>
              <a:t>known </a:t>
            </a:r>
            <a:r>
              <a:rPr sz="1600" spc="-15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1600" spc="-13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600" b="1" spc="-110" dirty="0">
                <a:solidFill>
                  <a:srgbClr val="0000FF"/>
                </a:solidFill>
                <a:latin typeface="Trebuchet MS"/>
                <a:cs typeface="Trebuchet MS"/>
              </a:rPr>
              <a:t>branch</a:t>
            </a:r>
            <a:r>
              <a:rPr sz="1600" b="1" spc="-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b="1" spc="-90" dirty="0">
                <a:solidFill>
                  <a:srgbClr val="0000FF"/>
                </a:solidFill>
                <a:latin typeface="Trebuchet MS"/>
                <a:cs typeface="Trebuchet MS"/>
              </a:rPr>
              <a:t>table</a:t>
            </a:r>
            <a:r>
              <a:rPr sz="1600" b="1" i="1" spc="-9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927100" marR="5078095">
              <a:lnSpc>
                <a:spcPct val="120000"/>
              </a:lnSpc>
            </a:pPr>
            <a:r>
              <a:rPr sz="1600" spc="-204" dirty="0">
                <a:solidFill>
                  <a:srgbClr val="0000FF"/>
                </a:solidFill>
                <a:latin typeface="Arial"/>
                <a:cs typeface="Arial"/>
              </a:rPr>
              <a:t>ADR </a:t>
            </a: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r2,test 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1600" spc="-60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1600" spc="-100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test  </a:t>
            </a:r>
            <a:r>
              <a:rPr sz="1600" spc="-229" dirty="0">
                <a:solidFill>
                  <a:srgbClr val="0000FF"/>
                </a:solidFill>
                <a:latin typeface="Arial"/>
                <a:cs typeface="Arial"/>
              </a:rPr>
              <a:t>LDR 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r0,[r2] 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1600" spc="-60" dirty="0">
                <a:solidFill>
                  <a:srgbClr val="0000FF"/>
                </a:solidFill>
                <a:latin typeface="Arial"/>
                <a:cs typeface="Arial"/>
              </a:rPr>
              <a:t>load </a:t>
            </a:r>
            <a:r>
              <a:rPr sz="1600" spc="-75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1600" spc="-10" smtClean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lang="en-US" sz="1600" spc="-1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305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spc="-204" dirty="0">
                <a:solidFill>
                  <a:srgbClr val="0000FF"/>
                </a:solidFill>
                <a:latin typeface="Arial"/>
                <a:cs typeface="Arial"/>
              </a:rPr>
              <a:t>ADR 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r1,switchtab 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1600" spc="-55" dirty="0">
                <a:solidFill>
                  <a:srgbClr val="0000FF"/>
                </a:solidFill>
                <a:latin typeface="Arial"/>
                <a:cs typeface="Arial"/>
              </a:rPr>
              <a:t>load </a:t>
            </a:r>
            <a:r>
              <a:rPr sz="1600" spc="-100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switch</a:t>
            </a:r>
            <a:r>
              <a:rPr sz="16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spc="-229" dirty="0">
                <a:solidFill>
                  <a:srgbClr val="0000FF"/>
                </a:solidFill>
                <a:latin typeface="Arial"/>
                <a:cs typeface="Arial"/>
              </a:rPr>
              <a:t>LDR 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r15,[r1,r0,LSL</a:t>
            </a:r>
            <a:r>
              <a:rPr sz="16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#2]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switchtab </a:t>
            </a:r>
            <a:r>
              <a:rPr sz="1600" spc="-225" dirty="0">
                <a:solidFill>
                  <a:srgbClr val="0000FF"/>
                </a:solidFill>
                <a:latin typeface="Arial"/>
                <a:cs typeface="Arial"/>
              </a:rPr>
              <a:t>DCD</a:t>
            </a:r>
            <a:r>
              <a:rPr sz="16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0000FF"/>
                </a:solidFill>
                <a:latin typeface="Arial"/>
                <a:cs typeface="Arial"/>
              </a:rPr>
              <a:t>case0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80"/>
              </a:spcBef>
            </a:pPr>
            <a:r>
              <a:rPr sz="1600" spc="-225" dirty="0">
                <a:solidFill>
                  <a:srgbClr val="0000FF"/>
                </a:solidFill>
                <a:latin typeface="Arial"/>
                <a:cs typeface="Arial"/>
              </a:rPr>
              <a:t>DCD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0000FF"/>
                </a:solidFill>
                <a:latin typeface="Arial"/>
                <a:cs typeface="Arial"/>
              </a:rPr>
              <a:t>case1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38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231140" y="5467299"/>
            <a:ext cx="4895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4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600" spc="-135" dirty="0">
                <a:solidFill>
                  <a:srgbClr val="0000FF"/>
                </a:solidFill>
                <a:latin typeface="Arial"/>
                <a:cs typeface="Arial"/>
              </a:rPr>
              <a:t>ase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6052820"/>
            <a:ext cx="4895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4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600" spc="-135" dirty="0">
                <a:solidFill>
                  <a:srgbClr val="0000FF"/>
                </a:solidFill>
                <a:latin typeface="Arial"/>
                <a:cs typeface="Arial"/>
              </a:rPr>
              <a:t>ase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4" y="5417616"/>
            <a:ext cx="1572895" cy="11969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484"/>
              </a:spcBef>
            </a:pP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... 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1600" spc="-90" dirty="0">
                <a:solidFill>
                  <a:srgbClr val="0000FF"/>
                </a:solidFill>
                <a:latin typeface="Arial"/>
                <a:cs typeface="Arial"/>
              </a:rPr>
              <a:t>code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600" spc="-135" dirty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sz="1600" spc="-3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385"/>
              </a:spcBef>
            </a:pP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... 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1600" spc="-90" dirty="0">
                <a:solidFill>
                  <a:srgbClr val="0000FF"/>
                </a:solidFill>
                <a:latin typeface="Arial"/>
                <a:cs typeface="Arial"/>
              </a:rPr>
              <a:t>code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600" spc="-135" dirty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sz="1600" spc="-3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24002"/>
            <a:ext cx="8683625" cy="576897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6985" indent="-342900" algn="just">
              <a:lnSpc>
                <a:spcPct val="80100"/>
              </a:lnSpc>
              <a:spcBef>
                <a:spcPts val="620"/>
              </a:spcBef>
            </a:pPr>
            <a:r>
              <a:rPr sz="2200" spc="-150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implementation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spc="-70" dirty="0">
                <a:solidFill>
                  <a:srgbClr val="0000FF"/>
                </a:solidFill>
                <a:latin typeface="Arial"/>
                <a:cs typeface="Arial"/>
              </a:rPr>
              <a:t>switch </a:t>
            </a:r>
            <a:r>
              <a:rPr sz="2200" spc="-185" dirty="0">
                <a:solidFill>
                  <a:srgbClr val="0000FF"/>
                </a:solidFill>
                <a:latin typeface="Arial"/>
                <a:cs typeface="Arial"/>
              </a:rPr>
              <a:t>case </a:t>
            </a:r>
            <a:r>
              <a:rPr sz="2200" spc="-175" dirty="0">
                <a:solidFill>
                  <a:srgbClr val="0000FF"/>
                </a:solidFill>
                <a:latin typeface="Arial"/>
                <a:cs typeface="Arial"/>
              </a:rPr>
              <a:t>uses 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105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test </a:t>
            </a:r>
            <a:r>
              <a:rPr sz="2200" spc="-210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200" spc="-125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offset 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into </a:t>
            </a:r>
            <a:r>
              <a:rPr sz="2200" spc="-175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2200" spc="-55" dirty="0">
                <a:solidFill>
                  <a:srgbClr val="0000FF"/>
                </a:solidFill>
                <a:latin typeface="Arial"/>
                <a:cs typeface="Arial"/>
              </a:rPr>
              <a:t>table, </a:t>
            </a:r>
            <a:r>
              <a:rPr sz="2200" spc="-7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55" dirty="0">
                <a:solidFill>
                  <a:srgbClr val="0000FF"/>
                </a:solidFill>
                <a:latin typeface="Arial"/>
                <a:cs typeface="Arial"/>
              </a:rPr>
              <a:t>table </a:t>
            </a:r>
            <a:r>
              <a:rPr sz="2200" spc="-90" dirty="0">
                <a:solidFill>
                  <a:srgbClr val="0000FF"/>
                </a:solidFill>
                <a:latin typeface="Arial"/>
                <a:cs typeface="Arial"/>
              </a:rPr>
              <a:t>holds 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145" dirty="0">
                <a:solidFill>
                  <a:srgbClr val="0000FF"/>
                </a:solidFill>
                <a:latin typeface="Arial"/>
                <a:cs typeface="Arial"/>
              </a:rPr>
              <a:t>addresses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114" dirty="0">
                <a:solidFill>
                  <a:srgbClr val="0000FF"/>
                </a:solidFill>
                <a:latin typeface="Arial"/>
                <a:cs typeface="Arial"/>
              </a:rPr>
              <a:t>blocks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spc="-114" dirty="0">
                <a:solidFill>
                  <a:srgbClr val="0000FF"/>
                </a:solidFill>
                <a:latin typeface="Arial"/>
                <a:cs typeface="Arial"/>
              </a:rPr>
              <a:t>code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that  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implement 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95" dirty="0">
                <a:solidFill>
                  <a:srgbClr val="0000FF"/>
                </a:solidFill>
                <a:latin typeface="Arial"/>
                <a:cs typeface="Arial"/>
              </a:rPr>
              <a:t>various</a:t>
            </a:r>
            <a:r>
              <a:rPr sz="2200" spc="-2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00FF"/>
                </a:solidFill>
                <a:latin typeface="Arial"/>
                <a:cs typeface="Arial"/>
              </a:rPr>
              <a:t>cases.</a:t>
            </a:r>
            <a:endParaRPr sz="2200">
              <a:latin typeface="Arial"/>
              <a:cs typeface="Arial"/>
            </a:endParaRPr>
          </a:p>
          <a:p>
            <a:pPr marL="355600" marR="7620" indent="-342900" algn="just">
              <a:lnSpc>
                <a:spcPct val="80000"/>
              </a:lnSpc>
              <a:spcBef>
                <a:spcPts val="530"/>
              </a:spcBef>
            </a:pPr>
            <a:r>
              <a:rPr sz="2200" spc="-16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heart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200" spc="-120" dirty="0">
                <a:solidFill>
                  <a:srgbClr val="0000FF"/>
                </a:solidFill>
                <a:latin typeface="Arial"/>
                <a:cs typeface="Arial"/>
              </a:rPr>
              <a:t>code </a:t>
            </a:r>
            <a:r>
              <a:rPr sz="2200" spc="-114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310" dirty="0">
                <a:solidFill>
                  <a:srgbClr val="0000FF"/>
                </a:solidFill>
                <a:latin typeface="Arial"/>
                <a:cs typeface="Arial"/>
              </a:rPr>
              <a:t>LDR 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instruction, </a:t>
            </a:r>
            <a:r>
              <a:rPr sz="2200" spc="-65" dirty="0">
                <a:solidFill>
                  <a:srgbClr val="0000FF"/>
                </a:solidFill>
                <a:latin typeface="Arial"/>
                <a:cs typeface="Arial"/>
              </a:rPr>
              <a:t>which</a:t>
            </a:r>
            <a:r>
              <a:rPr sz="2200" spc="4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00FF"/>
                </a:solidFill>
                <a:latin typeface="Arial"/>
                <a:cs typeface="Arial"/>
              </a:rPr>
              <a:t>packs </a:t>
            </a:r>
            <a:r>
              <a:rPr sz="2200" spc="-17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200" spc="20" dirty="0">
                <a:solidFill>
                  <a:srgbClr val="0000FF"/>
                </a:solidFill>
                <a:latin typeface="Arial"/>
                <a:cs typeface="Arial"/>
              </a:rPr>
              <a:t>lot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of  </a:t>
            </a:r>
            <a:r>
              <a:rPr sz="2200" spc="-35" dirty="0">
                <a:solidFill>
                  <a:srgbClr val="0000FF"/>
                </a:solidFill>
                <a:latin typeface="Arial"/>
                <a:cs typeface="Arial"/>
              </a:rPr>
              <a:t>functionality 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into </a:t>
            </a:r>
            <a:r>
              <a:rPr sz="2200" spc="-17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200" spc="-105" dirty="0">
                <a:solidFill>
                  <a:srgbClr val="0000FF"/>
                </a:solidFill>
                <a:latin typeface="Arial"/>
                <a:cs typeface="Arial"/>
              </a:rPr>
              <a:t>single</a:t>
            </a:r>
            <a:r>
              <a:rPr sz="2200" spc="-2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instruction:</a:t>
            </a:r>
            <a:endParaRPr sz="2200">
              <a:latin typeface="Arial"/>
              <a:cs typeface="Arial"/>
            </a:endParaRPr>
          </a:p>
          <a:p>
            <a:pPr marL="1155700" marR="5715" indent="-228600" algn="just">
              <a:lnSpc>
                <a:spcPct val="80000"/>
              </a:lnSpc>
              <a:spcBef>
                <a:spcPts val="605"/>
              </a:spcBef>
              <a:buChar char="■"/>
              <a:tabLst>
                <a:tab pos="1233805" algn="l"/>
              </a:tabLst>
            </a:pPr>
            <a:r>
              <a:rPr sz="2600" spc="40" dirty="0">
                <a:solidFill>
                  <a:srgbClr val="0000FF"/>
                </a:solidFill>
                <a:latin typeface="Arial"/>
                <a:cs typeface="Arial"/>
              </a:rPr>
              <a:t>It </a:t>
            </a:r>
            <a:r>
              <a:rPr sz="2600" spc="-75" dirty="0">
                <a:solidFill>
                  <a:srgbClr val="0000FF"/>
                </a:solidFill>
                <a:latin typeface="Arial"/>
                <a:cs typeface="Arial"/>
              </a:rPr>
              <a:t>shifts </a:t>
            </a:r>
            <a:r>
              <a:rPr sz="26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600" spc="-12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6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600" spc="-45" dirty="0">
                <a:solidFill>
                  <a:srgbClr val="0000FF"/>
                </a:solidFill>
                <a:latin typeface="Arial"/>
                <a:cs typeface="Arial"/>
              </a:rPr>
              <a:t>r0 </a:t>
            </a:r>
            <a:r>
              <a:rPr sz="2600" spc="10" dirty="0">
                <a:solidFill>
                  <a:srgbClr val="0000FF"/>
                </a:solidFill>
                <a:latin typeface="Arial"/>
                <a:cs typeface="Arial"/>
              </a:rPr>
              <a:t>left two </a:t>
            </a:r>
            <a:r>
              <a:rPr sz="2600" spc="-55" dirty="0">
                <a:solidFill>
                  <a:srgbClr val="0000FF"/>
                </a:solidFill>
                <a:latin typeface="Arial"/>
                <a:cs typeface="Arial"/>
              </a:rPr>
              <a:t>bits </a:t>
            </a:r>
            <a:r>
              <a:rPr sz="2600" spc="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turn </a:t>
            </a:r>
            <a:r>
              <a:rPr sz="26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600" spc="-55" dirty="0">
                <a:solidFill>
                  <a:srgbClr val="0000FF"/>
                </a:solidFill>
                <a:latin typeface="Arial"/>
                <a:cs typeface="Arial"/>
              </a:rPr>
              <a:t>offset  </a:t>
            </a:r>
            <a:r>
              <a:rPr sz="2600" spc="-10" dirty="0">
                <a:solidFill>
                  <a:srgbClr val="0000FF"/>
                </a:solidFill>
                <a:latin typeface="Arial"/>
                <a:cs typeface="Arial"/>
              </a:rPr>
              <a:t>into </a:t>
            </a:r>
            <a:r>
              <a:rPr sz="2600" spc="-2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600" spc="-50" dirty="0">
                <a:solidFill>
                  <a:srgbClr val="0000FF"/>
                </a:solidFill>
                <a:latin typeface="Arial"/>
                <a:cs typeface="Arial"/>
              </a:rPr>
              <a:t>word</a:t>
            </a:r>
            <a:r>
              <a:rPr sz="2600" spc="-2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-145" dirty="0">
                <a:solidFill>
                  <a:srgbClr val="0000FF"/>
                </a:solidFill>
                <a:latin typeface="Arial"/>
                <a:cs typeface="Arial"/>
              </a:rPr>
              <a:t>address.</a:t>
            </a:r>
            <a:endParaRPr sz="2600">
              <a:latin typeface="Arial"/>
              <a:cs typeface="Arial"/>
            </a:endParaRPr>
          </a:p>
          <a:p>
            <a:pPr marL="1155700" marR="5080" indent="-228600" algn="just">
              <a:lnSpc>
                <a:spcPts val="2500"/>
              </a:lnSpc>
              <a:spcBef>
                <a:spcPts val="605"/>
              </a:spcBef>
              <a:buChar char="■"/>
              <a:tabLst>
                <a:tab pos="1299210" algn="l"/>
              </a:tabLst>
            </a:pPr>
            <a:r>
              <a:rPr sz="2600" spc="40" dirty="0">
                <a:solidFill>
                  <a:srgbClr val="0000FF"/>
                </a:solidFill>
                <a:latin typeface="Arial"/>
                <a:cs typeface="Arial"/>
              </a:rPr>
              <a:t>It </a:t>
            </a:r>
            <a:r>
              <a:rPr sz="2600" spc="-210" dirty="0">
                <a:solidFill>
                  <a:srgbClr val="0000FF"/>
                </a:solidFill>
                <a:latin typeface="Arial"/>
                <a:cs typeface="Arial"/>
              </a:rPr>
              <a:t>uses </a:t>
            </a:r>
            <a:r>
              <a:rPr sz="2600" spc="-105" dirty="0">
                <a:solidFill>
                  <a:srgbClr val="0000FF"/>
                </a:solidFill>
                <a:latin typeface="Arial"/>
                <a:cs typeface="Arial"/>
              </a:rPr>
              <a:t>base-plus-offset </a:t>
            </a:r>
            <a:r>
              <a:rPr sz="2600" spc="-140" dirty="0">
                <a:solidFill>
                  <a:srgbClr val="0000FF"/>
                </a:solidFill>
                <a:latin typeface="Arial"/>
                <a:cs typeface="Arial"/>
              </a:rPr>
              <a:t>addressing </a:t>
            </a:r>
            <a:r>
              <a:rPr sz="2600" spc="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600" spc="-120" dirty="0">
                <a:solidFill>
                  <a:srgbClr val="0000FF"/>
                </a:solidFill>
                <a:latin typeface="Arial"/>
                <a:cs typeface="Arial"/>
              </a:rPr>
              <a:t>add </a:t>
            </a:r>
            <a:r>
              <a:rPr sz="26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600" spc="-10" dirty="0">
                <a:solidFill>
                  <a:srgbClr val="0000FF"/>
                </a:solidFill>
                <a:latin typeface="Arial"/>
                <a:cs typeface="Arial"/>
              </a:rPr>
              <a:t>left-  </a:t>
            </a:r>
            <a:r>
              <a:rPr sz="2600" spc="-60" dirty="0">
                <a:solidFill>
                  <a:srgbClr val="0000FF"/>
                </a:solidFill>
                <a:latin typeface="Arial"/>
                <a:cs typeface="Arial"/>
              </a:rPr>
              <a:t>shifted </a:t>
            </a:r>
            <a:r>
              <a:rPr sz="2600" spc="-114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6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600" spc="-55" dirty="0">
                <a:solidFill>
                  <a:srgbClr val="0000FF"/>
                </a:solidFill>
                <a:latin typeface="Arial"/>
                <a:cs typeface="Arial"/>
              </a:rPr>
              <a:t>test </a:t>
            </a:r>
            <a:r>
              <a:rPr sz="2600" spc="-80" dirty="0">
                <a:solidFill>
                  <a:srgbClr val="0000FF"/>
                </a:solidFill>
                <a:latin typeface="Arial"/>
                <a:cs typeface="Arial"/>
              </a:rPr>
              <a:t>(held </a:t>
            </a:r>
            <a:r>
              <a:rPr sz="2600" spc="-3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600" spc="-60" dirty="0">
                <a:solidFill>
                  <a:srgbClr val="0000FF"/>
                </a:solidFill>
                <a:latin typeface="Arial"/>
                <a:cs typeface="Arial"/>
              </a:rPr>
              <a:t>r0) </a:t>
            </a:r>
            <a:r>
              <a:rPr sz="2600" spc="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6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600" spc="-160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6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600" spc="-35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600" spc="-185" dirty="0">
                <a:solidFill>
                  <a:srgbClr val="0000FF"/>
                </a:solidFill>
                <a:latin typeface="Arial"/>
                <a:cs typeface="Arial"/>
              </a:rPr>
              <a:t>base </a:t>
            </a:r>
            <a:r>
              <a:rPr sz="26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6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600" spc="-60" dirty="0">
                <a:solidFill>
                  <a:srgbClr val="0000FF"/>
                </a:solidFill>
                <a:latin typeface="Arial"/>
                <a:cs typeface="Arial"/>
              </a:rPr>
              <a:t>table </a:t>
            </a:r>
            <a:r>
              <a:rPr sz="2600" spc="-80" dirty="0">
                <a:solidFill>
                  <a:srgbClr val="0000FF"/>
                </a:solidFill>
                <a:latin typeface="Arial"/>
                <a:cs typeface="Arial"/>
              </a:rPr>
              <a:t>held </a:t>
            </a:r>
            <a:r>
              <a:rPr sz="2600" spc="-3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600" spc="-5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-50" dirty="0">
                <a:solidFill>
                  <a:srgbClr val="0000FF"/>
                </a:solidFill>
                <a:latin typeface="Arial"/>
                <a:cs typeface="Arial"/>
              </a:rPr>
              <a:t>r1.</a:t>
            </a:r>
            <a:endParaRPr sz="2600">
              <a:latin typeface="Arial"/>
              <a:cs typeface="Arial"/>
            </a:endParaRPr>
          </a:p>
          <a:p>
            <a:pPr marL="1155700" marR="6985" indent="-228600" algn="just">
              <a:lnSpc>
                <a:spcPts val="2500"/>
              </a:lnSpc>
              <a:spcBef>
                <a:spcPts val="610"/>
              </a:spcBef>
              <a:buChar char="■"/>
              <a:tabLst>
                <a:tab pos="1202055" algn="l"/>
              </a:tabLst>
            </a:pPr>
            <a:r>
              <a:rPr sz="2600" spc="40" dirty="0">
                <a:solidFill>
                  <a:srgbClr val="0000FF"/>
                </a:solidFill>
                <a:latin typeface="Arial"/>
                <a:cs typeface="Arial"/>
              </a:rPr>
              <a:t>It</a:t>
            </a:r>
            <a:r>
              <a:rPr sz="26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-150" dirty="0">
                <a:solidFill>
                  <a:srgbClr val="0000FF"/>
                </a:solidFill>
                <a:latin typeface="Arial"/>
                <a:cs typeface="Arial"/>
              </a:rPr>
              <a:t>sets</a:t>
            </a:r>
            <a:r>
              <a:rPr sz="26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6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-445" dirty="0">
                <a:solidFill>
                  <a:srgbClr val="0000FF"/>
                </a:solidFill>
                <a:latin typeface="Arial"/>
                <a:cs typeface="Arial"/>
              </a:rPr>
              <a:t>PC</a:t>
            </a:r>
            <a:r>
              <a:rPr sz="2600" spc="-40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-80" dirty="0">
                <a:solidFill>
                  <a:srgbClr val="0000FF"/>
                </a:solidFill>
                <a:latin typeface="Arial"/>
                <a:cs typeface="Arial"/>
              </a:rPr>
              <a:t>(r15)</a:t>
            </a:r>
            <a:r>
              <a:rPr sz="26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2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6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6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-90" dirty="0">
                <a:solidFill>
                  <a:srgbClr val="0000FF"/>
                </a:solidFill>
                <a:latin typeface="Arial"/>
                <a:cs typeface="Arial"/>
              </a:rPr>
              <a:t>new</a:t>
            </a:r>
            <a:r>
              <a:rPr sz="26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-160" dirty="0">
                <a:solidFill>
                  <a:srgbClr val="0000FF"/>
                </a:solidFill>
                <a:latin typeface="Arial"/>
                <a:cs typeface="Arial"/>
              </a:rPr>
              <a:t>address</a:t>
            </a:r>
            <a:r>
              <a:rPr sz="26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-90" dirty="0">
                <a:solidFill>
                  <a:srgbClr val="0000FF"/>
                </a:solidFill>
                <a:latin typeface="Arial"/>
                <a:cs typeface="Arial"/>
              </a:rPr>
              <a:t>computed</a:t>
            </a:r>
            <a:r>
              <a:rPr sz="26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-110" dirty="0">
                <a:solidFill>
                  <a:srgbClr val="0000FF"/>
                </a:solidFill>
                <a:latin typeface="Arial"/>
                <a:cs typeface="Arial"/>
              </a:rPr>
              <a:t>by</a:t>
            </a:r>
            <a:r>
              <a:rPr sz="26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600" spc="-45" dirty="0">
                <a:solidFill>
                  <a:srgbClr val="0000FF"/>
                </a:solidFill>
                <a:latin typeface="Arial"/>
                <a:cs typeface="Arial"/>
              </a:rPr>
              <a:t>instruction.</a:t>
            </a:r>
            <a:endParaRPr sz="2600">
              <a:latin typeface="Arial"/>
              <a:cs typeface="Arial"/>
            </a:endParaRPr>
          </a:p>
          <a:p>
            <a:pPr marL="355600" marR="7620" indent="-342900" algn="just">
              <a:lnSpc>
                <a:spcPts val="2110"/>
              </a:lnSpc>
              <a:spcBef>
                <a:spcPts val="545"/>
              </a:spcBef>
            </a:pPr>
            <a:r>
              <a:rPr sz="2200" spc="-215" dirty="0">
                <a:solidFill>
                  <a:srgbClr val="0000FF"/>
                </a:solidFill>
                <a:latin typeface="Arial"/>
                <a:cs typeface="Arial"/>
              </a:rPr>
              <a:t>Each </a:t>
            </a:r>
            <a:r>
              <a:rPr sz="2200" spc="-185" dirty="0">
                <a:solidFill>
                  <a:srgbClr val="0000FF"/>
                </a:solidFill>
                <a:latin typeface="Arial"/>
                <a:cs typeface="Arial"/>
              </a:rPr>
              <a:t>case </a:t>
            </a:r>
            <a:r>
              <a:rPr sz="2200" spc="-114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200" spc="-60" dirty="0">
                <a:solidFill>
                  <a:srgbClr val="0000FF"/>
                </a:solidFill>
                <a:latin typeface="Arial"/>
                <a:cs typeface="Arial"/>
              </a:rPr>
              <a:t>implemented </a:t>
            </a:r>
            <a:r>
              <a:rPr sz="2200" spc="-100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2200" spc="-17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block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spc="-120" dirty="0">
                <a:solidFill>
                  <a:srgbClr val="0000FF"/>
                </a:solidFill>
                <a:latin typeface="Arial"/>
                <a:cs typeface="Arial"/>
              </a:rPr>
              <a:t>code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2200" spc="-11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200" spc="-80" dirty="0">
                <a:solidFill>
                  <a:srgbClr val="0000FF"/>
                </a:solidFill>
                <a:latin typeface="Arial"/>
                <a:cs typeface="Arial"/>
              </a:rPr>
              <a:t>located </a:t>
            </a:r>
            <a:r>
              <a:rPr sz="2200" spc="-95" dirty="0">
                <a:solidFill>
                  <a:srgbClr val="0000FF"/>
                </a:solidFill>
                <a:latin typeface="Arial"/>
                <a:cs typeface="Arial"/>
              </a:rPr>
              <a:t>elsewhere 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in  </a:t>
            </a:r>
            <a:r>
              <a:rPr sz="2200" spc="-90" dirty="0">
                <a:solidFill>
                  <a:srgbClr val="0000FF"/>
                </a:solidFill>
                <a:latin typeface="Arial"/>
                <a:cs typeface="Arial"/>
              </a:rPr>
              <a:t>memory.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200" spc="-16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100" dirty="0">
                <a:solidFill>
                  <a:srgbClr val="0000FF"/>
                </a:solidFill>
                <a:latin typeface="Arial"/>
                <a:cs typeface="Arial"/>
              </a:rPr>
              <a:t>branch </a:t>
            </a:r>
            <a:r>
              <a:rPr sz="2200" spc="-55" dirty="0">
                <a:solidFill>
                  <a:srgbClr val="0000FF"/>
                </a:solidFill>
                <a:latin typeface="Arial"/>
                <a:cs typeface="Arial"/>
              </a:rPr>
              <a:t>table </a:t>
            </a:r>
            <a:r>
              <a:rPr sz="2200" spc="-120" dirty="0">
                <a:solidFill>
                  <a:srgbClr val="0000FF"/>
                </a:solidFill>
                <a:latin typeface="Arial"/>
                <a:cs typeface="Arial"/>
              </a:rPr>
              <a:t>begins </a:t>
            </a:r>
            <a:r>
              <a:rPr sz="2200" spc="-35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55" dirty="0">
                <a:solidFill>
                  <a:srgbClr val="0000FF"/>
                </a:solidFill>
                <a:latin typeface="Arial"/>
                <a:cs typeface="Arial"/>
              </a:rPr>
              <a:t>location </a:t>
            </a:r>
            <a:r>
              <a:rPr sz="2200" spc="-110" dirty="0">
                <a:solidFill>
                  <a:srgbClr val="0000FF"/>
                </a:solidFill>
                <a:latin typeface="Arial"/>
                <a:cs typeface="Arial"/>
              </a:rPr>
              <a:t>named</a:t>
            </a:r>
            <a:r>
              <a:rPr sz="2200" spc="-3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0000FF"/>
                </a:solidFill>
                <a:latin typeface="Arial"/>
                <a:cs typeface="Arial"/>
              </a:rPr>
              <a:t>switchtab.</a:t>
            </a:r>
            <a:endParaRPr sz="2200">
              <a:latin typeface="Arial"/>
              <a:cs typeface="Arial"/>
            </a:endParaRPr>
          </a:p>
          <a:p>
            <a:pPr marL="355600" marR="7620" indent="-342900" algn="just">
              <a:lnSpc>
                <a:spcPct val="80000"/>
              </a:lnSpc>
              <a:spcBef>
                <a:spcPts val="530"/>
              </a:spcBef>
            </a:pPr>
            <a:r>
              <a:rPr sz="2200" spc="-16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300" dirty="0">
                <a:solidFill>
                  <a:srgbClr val="0000FF"/>
                </a:solidFill>
                <a:latin typeface="Arial"/>
                <a:cs typeface="Arial"/>
              </a:rPr>
              <a:t>DCD </a:t>
            </a:r>
            <a:r>
              <a:rPr sz="2200" spc="-65" dirty="0">
                <a:solidFill>
                  <a:srgbClr val="0000FF"/>
                </a:solidFill>
                <a:latin typeface="Arial"/>
                <a:cs typeface="Arial"/>
              </a:rPr>
              <a:t>statement </a:t>
            </a:r>
            <a:r>
              <a:rPr sz="2200" spc="-114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200" spc="-17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200" spc="-120" dirty="0">
                <a:solidFill>
                  <a:srgbClr val="0000FF"/>
                </a:solidFill>
                <a:latin typeface="Arial"/>
                <a:cs typeface="Arial"/>
              </a:rPr>
              <a:t>way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spc="-80" dirty="0">
                <a:solidFill>
                  <a:srgbClr val="0000FF"/>
                </a:solidFill>
                <a:latin typeface="Arial"/>
                <a:cs typeface="Arial"/>
              </a:rPr>
              <a:t>loading </a:t>
            </a:r>
            <a:r>
              <a:rPr sz="2200" spc="-17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32-bit </a:t>
            </a:r>
            <a:r>
              <a:rPr sz="2200" spc="-135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into </a:t>
            </a:r>
            <a:r>
              <a:rPr sz="2200" spc="-70" dirty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sz="2200" spc="-35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that  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point, </a:t>
            </a:r>
            <a:r>
              <a:rPr sz="2200" spc="-155" dirty="0">
                <a:solidFill>
                  <a:srgbClr val="0000FF"/>
                </a:solidFill>
                <a:latin typeface="Arial"/>
                <a:cs typeface="Arial"/>
              </a:rPr>
              <a:t>so 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100" dirty="0">
                <a:solidFill>
                  <a:srgbClr val="0000FF"/>
                </a:solidFill>
                <a:latin typeface="Arial"/>
                <a:cs typeface="Arial"/>
              </a:rPr>
              <a:t>branch </a:t>
            </a:r>
            <a:r>
              <a:rPr sz="2200" spc="-55" dirty="0">
                <a:solidFill>
                  <a:srgbClr val="0000FF"/>
                </a:solidFill>
                <a:latin typeface="Arial"/>
                <a:cs typeface="Arial"/>
              </a:rPr>
              <a:t>table </a:t>
            </a:r>
            <a:r>
              <a:rPr sz="2200" spc="-95" dirty="0">
                <a:solidFill>
                  <a:srgbClr val="0000FF"/>
                </a:solidFill>
                <a:latin typeface="Arial"/>
                <a:cs typeface="Arial"/>
              </a:rPr>
              <a:t>holds 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145" dirty="0">
                <a:solidFill>
                  <a:srgbClr val="0000FF"/>
                </a:solidFill>
                <a:latin typeface="Arial"/>
                <a:cs typeface="Arial"/>
              </a:rPr>
              <a:t>addresses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55" dirty="0">
                <a:solidFill>
                  <a:srgbClr val="0000FF"/>
                </a:solidFill>
                <a:latin typeface="Arial"/>
                <a:cs typeface="Arial"/>
              </a:rPr>
              <a:t>starting </a:t>
            </a:r>
            <a:r>
              <a:rPr sz="2200" spc="-60" dirty="0">
                <a:solidFill>
                  <a:srgbClr val="0000FF"/>
                </a:solidFill>
                <a:latin typeface="Arial"/>
                <a:cs typeface="Arial"/>
              </a:rPr>
              <a:t>points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of  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114" dirty="0">
                <a:solidFill>
                  <a:srgbClr val="0000FF"/>
                </a:solidFill>
                <a:latin typeface="Arial"/>
                <a:cs typeface="Arial"/>
              </a:rPr>
              <a:t>blocks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2200" spc="-90" dirty="0">
                <a:solidFill>
                  <a:srgbClr val="0000FF"/>
                </a:solidFill>
                <a:latin typeface="Arial"/>
                <a:cs typeface="Arial"/>
              </a:rPr>
              <a:t>correspond 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spc="-4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00FF"/>
                </a:solidFill>
                <a:latin typeface="Arial"/>
                <a:cs typeface="Arial"/>
              </a:rPr>
              <a:t>cases.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818" y="42163"/>
            <a:ext cx="7882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Implementing </a:t>
            </a:r>
            <a:r>
              <a:rPr sz="2800" spc="-35" dirty="0"/>
              <a:t>the </a:t>
            </a:r>
            <a:r>
              <a:rPr sz="2800" spc="-535" dirty="0"/>
              <a:t>C </a:t>
            </a:r>
            <a:r>
              <a:rPr sz="2800" spc="-90" dirty="0"/>
              <a:t>switch </a:t>
            </a:r>
            <a:r>
              <a:rPr sz="2800" spc="-85" dirty="0"/>
              <a:t>statement </a:t>
            </a:r>
            <a:r>
              <a:rPr sz="2800" spc="-35" dirty="0"/>
              <a:t>in </a:t>
            </a:r>
            <a:r>
              <a:rPr sz="2800" spc="-235" dirty="0"/>
              <a:t>ARM</a:t>
            </a:r>
            <a:r>
              <a:rPr sz="2800" spc="-535" dirty="0"/>
              <a:t> </a:t>
            </a:r>
            <a:r>
              <a:rPr sz="2800" spc="-170" dirty="0"/>
              <a:t>cont’d….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39</a:t>
            </a:fld>
            <a:endParaRPr spc="-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1590" y="0"/>
            <a:ext cx="69634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Computer </a:t>
            </a:r>
            <a:r>
              <a:rPr spc="-105" dirty="0"/>
              <a:t>Architecture</a:t>
            </a:r>
            <a:r>
              <a:rPr spc="-325" dirty="0"/>
              <a:t> </a:t>
            </a:r>
            <a:r>
              <a:rPr spc="-290" dirty="0"/>
              <a:t>Taxonomy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568705"/>
            <a:ext cx="8839200" cy="5984875"/>
          </a:xfrm>
          <a:custGeom>
            <a:avLst/>
            <a:gdLst/>
            <a:ahLst/>
            <a:cxnLst/>
            <a:rect l="l" t="t" r="r" b="b"/>
            <a:pathLst>
              <a:path w="8839200" h="5984875">
                <a:moveTo>
                  <a:pt x="0" y="5984494"/>
                </a:moveTo>
                <a:lnTo>
                  <a:pt x="8839200" y="5984494"/>
                </a:lnTo>
                <a:lnTo>
                  <a:pt x="8839200" y="0"/>
                </a:lnTo>
                <a:lnTo>
                  <a:pt x="0" y="0"/>
                </a:lnTo>
                <a:lnTo>
                  <a:pt x="0" y="5984494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508759"/>
            <a:ext cx="8681085" cy="12693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21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block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diagram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one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type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spc="-5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computer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shown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Figure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below.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computing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system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consists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18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105" dirty="0">
                <a:solidFill>
                  <a:srgbClr val="C00000"/>
                </a:solidFill>
                <a:latin typeface="Arial"/>
                <a:cs typeface="Arial"/>
              </a:rPr>
              <a:t>Central </a:t>
            </a:r>
            <a:r>
              <a:rPr sz="2400" spc="-160" dirty="0">
                <a:solidFill>
                  <a:srgbClr val="C00000"/>
                </a:solidFill>
                <a:latin typeface="Arial"/>
                <a:cs typeface="Arial"/>
              </a:rPr>
              <a:t>Processing </a:t>
            </a:r>
            <a:r>
              <a:rPr sz="2400" spc="-30" dirty="0">
                <a:solidFill>
                  <a:srgbClr val="C00000"/>
                </a:solidFill>
                <a:latin typeface="Arial"/>
                <a:cs typeface="Arial"/>
              </a:rPr>
              <a:t>Unit </a:t>
            </a:r>
            <a:r>
              <a:rPr sz="2400" b="1" i="1" spc="-215" dirty="0">
                <a:solidFill>
                  <a:srgbClr val="0000FF"/>
                </a:solidFill>
                <a:latin typeface="Arial"/>
                <a:cs typeface="Arial"/>
              </a:rPr>
              <a:t>(CPU)</a:t>
            </a:r>
            <a:r>
              <a:rPr sz="2400" b="1" i="1" spc="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Memory</a:t>
            </a:r>
            <a:r>
              <a:rPr sz="2400" b="1" i="1" spc="-5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271" y="3640540"/>
            <a:ext cx="3915145" cy="2164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24853" y="4100411"/>
            <a:ext cx="4450409" cy="1483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997" y="5886399"/>
            <a:ext cx="3262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4590" marR="5080" indent="-1152525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0000FF"/>
                </a:solidFill>
                <a:latin typeface="Arial"/>
                <a:cs typeface="Arial"/>
              </a:rPr>
              <a:t>Fig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1. </a:t>
            </a:r>
            <a:r>
              <a:rPr sz="1800" spc="-16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von 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Neumann 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Architecture  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Computer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4</a:t>
            </a:fld>
            <a:endParaRPr spc="-60" dirty="0"/>
          </a:p>
        </p:txBody>
      </p:sp>
      <p:sp>
        <p:nvSpPr>
          <p:cNvPr id="9" name="object 9"/>
          <p:cNvSpPr txBox="1"/>
          <p:nvPr/>
        </p:nvSpPr>
        <p:spPr>
          <a:xfrm>
            <a:off x="5475223" y="5733999"/>
            <a:ext cx="269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0000FF"/>
                </a:solidFill>
                <a:latin typeface="Arial"/>
                <a:cs typeface="Arial"/>
              </a:rPr>
              <a:t>Fig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2. </a:t>
            </a:r>
            <a:r>
              <a:rPr sz="1800" spc="-16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Harvard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0452" y="2679319"/>
            <a:ext cx="49409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860" dirty="0"/>
              <a:t>THANK</a:t>
            </a:r>
            <a:r>
              <a:rPr sz="8000" spc="-495" dirty="0"/>
              <a:t> </a:t>
            </a:r>
            <a:r>
              <a:rPr sz="8000" spc="-1095" dirty="0"/>
              <a:t>YOU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0909" y="6690461"/>
            <a:ext cx="3194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35" dirty="0">
                <a:solidFill>
                  <a:srgbClr val="0000FF"/>
                </a:solidFill>
                <a:latin typeface="Arial"/>
                <a:cs typeface="Arial"/>
              </a:rPr>
              <a:t>ECS-VII </a:t>
            </a:r>
            <a:r>
              <a:rPr sz="1200" spc="-130" dirty="0">
                <a:solidFill>
                  <a:srgbClr val="0000FF"/>
                </a:solidFill>
                <a:latin typeface="Arial"/>
                <a:cs typeface="Arial"/>
              </a:rPr>
              <a:t>Sem-CSE-VTU: </a:t>
            </a:r>
            <a:r>
              <a:rPr sz="1200" spc="-114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1200" spc="-85" dirty="0">
                <a:solidFill>
                  <a:srgbClr val="0000FF"/>
                </a:solidFill>
                <a:latin typeface="Arial"/>
                <a:cs typeface="Arial"/>
              </a:rPr>
              <a:t>Dr. </a:t>
            </a:r>
            <a:r>
              <a:rPr sz="1200" spc="-105" dirty="0">
                <a:solidFill>
                  <a:srgbClr val="0000FF"/>
                </a:solidFill>
                <a:latin typeface="Arial"/>
                <a:cs typeface="Arial"/>
              </a:rPr>
              <a:t>K. </a:t>
            </a:r>
            <a:r>
              <a:rPr sz="1200" spc="-80" dirty="0">
                <a:solidFill>
                  <a:srgbClr val="0000FF"/>
                </a:solidFill>
                <a:latin typeface="Arial"/>
                <a:cs typeface="Arial"/>
              </a:rPr>
              <a:t>Satyanarayan</a:t>
            </a:r>
            <a:r>
              <a:rPr sz="1200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0000FF"/>
                </a:solidFill>
                <a:latin typeface="Arial"/>
                <a:cs typeface="Arial"/>
              </a:rPr>
              <a:t>Reddy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7683" y="6690461"/>
            <a:ext cx="2844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0000FF"/>
                </a:solidFill>
                <a:latin typeface="Arial"/>
                <a:cs typeface="Arial"/>
              </a:rPr>
              <a:pPr marL="25400">
                <a:lnSpc>
                  <a:spcPts val="1240"/>
                </a:lnSpc>
              </a:pPr>
              <a:t>40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81913"/>
            <a:ext cx="8682355" cy="5775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6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300" spc="-70" dirty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sz="2300" spc="-95" dirty="0">
                <a:solidFill>
                  <a:srgbClr val="0000FF"/>
                </a:solidFill>
                <a:latin typeface="Arial"/>
                <a:cs typeface="Arial"/>
              </a:rPr>
              <a:t>holds </a:t>
            </a:r>
            <a:r>
              <a:rPr sz="2300" spc="-25" dirty="0">
                <a:solidFill>
                  <a:srgbClr val="0000FF"/>
                </a:solidFill>
                <a:latin typeface="Arial"/>
                <a:cs typeface="Arial"/>
              </a:rPr>
              <a:t>both </a:t>
            </a:r>
            <a:r>
              <a:rPr sz="2300" spc="-335" dirty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sz="2300" spc="-10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300" spc="-265" dirty="0">
                <a:solidFill>
                  <a:srgbClr val="FF0000"/>
                </a:solidFill>
                <a:latin typeface="Arial"/>
                <a:cs typeface="Arial"/>
              </a:rPr>
              <a:t>INSTRUCTIONS</a:t>
            </a:r>
            <a:r>
              <a:rPr sz="2300" spc="-26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300" spc="-10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300" spc="-15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2300" spc="-10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300" spc="-95" dirty="0">
                <a:solidFill>
                  <a:srgbClr val="0000FF"/>
                </a:solidFill>
                <a:latin typeface="Arial"/>
                <a:cs typeface="Arial"/>
              </a:rPr>
              <a:t>read</a:t>
            </a:r>
            <a:r>
              <a:rPr sz="23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endParaRPr sz="23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300" dirty="0">
                <a:solidFill>
                  <a:srgbClr val="0000FF"/>
                </a:solidFill>
                <a:latin typeface="Arial"/>
                <a:cs typeface="Arial"/>
              </a:rPr>
              <a:t>written </a:t>
            </a:r>
            <a:r>
              <a:rPr sz="2300" spc="-70" dirty="0">
                <a:solidFill>
                  <a:srgbClr val="0000FF"/>
                </a:solidFill>
                <a:latin typeface="Arial"/>
                <a:cs typeface="Arial"/>
              </a:rPr>
              <a:t>when </a:t>
            </a:r>
            <a:r>
              <a:rPr sz="2300" spc="-105" dirty="0">
                <a:solidFill>
                  <a:srgbClr val="0000FF"/>
                </a:solidFill>
                <a:latin typeface="Arial"/>
                <a:cs typeface="Arial"/>
              </a:rPr>
              <a:t>given </a:t>
            </a:r>
            <a:r>
              <a:rPr sz="2300" spc="-125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300" spc="-2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125" dirty="0">
                <a:solidFill>
                  <a:srgbClr val="0000FF"/>
                </a:solidFill>
                <a:latin typeface="Arial"/>
                <a:cs typeface="Arial"/>
              </a:rPr>
              <a:t>address.</a:t>
            </a:r>
            <a:endParaRPr sz="23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50"/>
              </a:spcBef>
              <a:tabLst>
                <a:tab pos="327660" algn="l"/>
                <a:tab pos="1637030" algn="l"/>
                <a:tab pos="2562860" algn="l"/>
                <a:tab pos="3713479" algn="l"/>
                <a:tab pos="4502785" algn="l"/>
                <a:tab pos="5211445" algn="l"/>
                <a:tab pos="5969000" algn="l"/>
                <a:tab pos="6565265" algn="l"/>
                <a:tab pos="8487410" algn="l"/>
              </a:tabLst>
            </a:pPr>
            <a:r>
              <a:rPr sz="2300" spc="-204" dirty="0">
                <a:solidFill>
                  <a:srgbClr val="0000FF"/>
                </a:solidFill>
                <a:latin typeface="Arial"/>
                <a:cs typeface="Arial"/>
              </a:rPr>
              <a:t>A	</a:t>
            </a:r>
            <a:r>
              <a:rPr sz="2300" spc="-2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300" spc="-6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300" spc="-9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300" spc="-7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300" spc="-6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300" spc="1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00" spc="-50" dirty="0">
                <a:solidFill>
                  <a:srgbClr val="0000FF"/>
                </a:solidFill>
                <a:latin typeface="Arial"/>
                <a:cs typeface="Arial"/>
              </a:rPr>
              <a:t>er</a:t>
            </a:r>
            <a:r>
              <a:rPr sz="23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300" spc="-110" dirty="0">
                <a:solidFill>
                  <a:srgbClr val="0000FF"/>
                </a:solidFill>
                <a:latin typeface="Arial"/>
                <a:cs typeface="Arial"/>
              </a:rPr>
              <a:t>whose</a:t>
            </a:r>
            <a:r>
              <a:rPr sz="23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300" spc="-12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300" spc="-8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300" spc="-8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300" spc="-7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300" spc="4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300" spc="-11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3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300" spc="-95" dirty="0">
                <a:solidFill>
                  <a:srgbClr val="0000FF"/>
                </a:solidFill>
                <a:latin typeface="Arial"/>
                <a:cs typeface="Arial"/>
              </a:rPr>
              <a:t>holds</a:t>
            </a:r>
            <a:r>
              <a:rPr sz="23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300" spc="-7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300" spc="-6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300" spc="30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3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300" spc="-28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300" spc="-39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300" spc="-46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00" spc="-20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300" spc="-105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23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300" spc="-21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300" spc="-30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300" spc="-32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00" spc="-36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300" spc="-320" dirty="0">
                <a:solidFill>
                  <a:srgbClr val="0000FF"/>
                </a:solidFill>
                <a:latin typeface="Arial"/>
                <a:cs typeface="Arial"/>
              </a:rPr>
              <a:t>UC</a:t>
            </a:r>
            <a:r>
              <a:rPr sz="2300" spc="-2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00" spc="-245" dirty="0">
                <a:solidFill>
                  <a:srgbClr val="0000FF"/>
                </a:solidFill>
                <a:latin typeface="Arial"/>
                <a:cs typeface="Arial"/>
              </a:rPr>
              <a:t>IONS</a:t>
            </a:r>
            <a:r>
              <a:rPr sz="23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300" spc="-110" dirty="0">
                <a:solidFill>
                  <a:srgbClr val="0000FF"/>
                </a:solidFill>
                <a:latin typeface="Arial"/>
                <a:cs typeface="Arial"/>
              </a:rPr>
              <a:t>is  </a:t>
            </a:r>
            <a:r>
              <a:rPr sz="2300" spc="-70" dirty="0">
                <a:solidFill>
                  <a:srgbClr val="0000FF"/>
                </a:solidFill>
                <a:latin typeface="Arial"/>
                <a:cs typeface="Arial"/>
              </a:rPr>
              <a:t>known </a:t>
            </a:r>
            <a:r>
              <a:rPr sz="2300" spc="-21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300" spc="-18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300" b="1" spc="-65" dirty="0">
                <a:solidFill>
                  <a:srgbClr val="FF0000"/>
                </a:solidFill>
                <a:latin typeface="Trebuchet MS"/>
                <a:cs typeface="Trebuchet MS"/>
              </a:rPr>
              <a:t>VON </a:t>
            </a:r>
            <a:r>
              <a:rPr sz="2300" b="1" spc="-15" dirty="0">
                <a:solidFill>
                  <a:srgbClr val="FF0000"/>
                </a:solidFill>
                <a:latin typeface="Trebuchet MS"/>
                <a:cs typeface="Trebuchet MS"/>
              </a:rPr>
              <a:t>NEUMANN</a:t>
            </a:r>
            <a:r>
              <a:rPr sz="2300" b="1" spc="-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300" b="1" spc="-50" dirty="0">
                <a:solidFill>
                  <a:srgbClr val="FF0000"/>
                </a:solidFill>
                <a:latin typeface="Trebuchet MS"/>
                <a:cs typeface="Trebuchet MS"/>
              </a:rPr>
              <a:t>MACHINE</a:t>
            </a:r>
            <a:r>
              <a:rPr sz="2300" b="1" i="1" spc="-5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300" spc="-16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300" spc="-325" dirty="0">
                <a:solidFill>
                  <a:srgbClr val="0000FF"/>
                </a:solidFill>
                <a:latin typeface="Arial"/>
                <a:cs typeface="Arial"/>
              </a:rPr>
              <a:t>CPU  </a:t>
            </a:r>
            <a:r>
              <a:rPr sz="2300" spc="-170" dirty="0">
                <a:solidFill>
                  <a:srgbClr val="0000FF"/>
                </a:solidFill>
                <a:latin typeface="Arial"/>
                <a:cs typeface="Arial"/>
              </a:rPr>
              <a:t>has </a:t>
            </a:r>
            <a:r>
              <a:rPr sz="2300" spc="-120" dirty="0">
                <a:solidFill>
                  <a:srgbClr val="0000FF"/>
                </a:solidFill>
                <a:latin typeface="Arial"/>
                <a:cs typeface="Arial"/>
              </a:rPr>
              <a:t>several </a:t>
            </a:r>
            <a:r>
              <a:rPr sz="2300" spc="-40" dirty="0">
                <a:solidFill>
                  <a:srgbClr val="0000FF"/>
                </a:solidFill>
                <a:latin typeface="Arial"/>
                <a:cs typeface="Arial"/>
              </a:rPr>
              <a:t>internal </a:t>
            </a:r>
            <a:r>
              <a:rPr sz="2300" b="1" i="1" spc="-360" dirty="0">
                <a:solidFill>
                  <a:srgbClr val="FF0000"/>
                </a:solidFill>
                <a:latin typeface="Arial"/>
                <a:cs typeface="Arial"/>
              </a:rPr>
              <a:t>REGISTERS  </a:t>
            </a:r>
            <a:r>
              <a:rPr sz="2300" spc="-5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2300" spc="-80" dirty="0">
                <a:solidFill>
                  <a:srgbClr val="0000FF"/>
                </a:solidFill>
                <a:latin typeface="Arial"/>
                <a:cs typeface="Arial"/>
              </a:rPr>
              <a:t>store </a:t>
            </a:r>
            <a:r>
              <a:rPr sz="2300" spc="-130" dirty="0">
                <a:solidFill>
                  <a:srgbClr val="0000FF"/>
                </a:solidFill>
                <a:latin typeface="Arial"/>
                <a:cs typeface="Arial"/>
              </a:rPr>
              <a:t>values </a:t>
            </a:r>
            <a:r>
              <a:rPr sz="2300" spc="-135" dirty="0">
                <a:solidFill>
                  <a:srgbClr val="0000FF"/>
                </a:solidFill>
                <a:latin typeface="Arial"/>
                <a:cs typeface="Arial"/>
              </a:rPr>
              <a:t>used</a:t>
            </a:r>
            <a:r>
              <a:rPr sz="2300" spc="-2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55" dirty="0">
                <a:solidFill>
                  <a:srgbClr val="0000FF"/>
                </a:solidFill>
                <a:latin typeface="Arial"/>
                <a:cs typeface="Arial"/>
              </a:rPr>
              <a:t>internally.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300" spc="-160" dirty="0">
                <a:solidFill>
                  <a:srgbClr val="0000FF"/>
                </a:solidFill>
                <a:latin typeface="Arial"/>
                <a:cs typeface="Arial"/>
              </a:rPr>
              <a:t>One  </a:t>
            </a:r>
            <a:r>
              <a:rPr sz="23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00" spc="-80" dirty="0">
                <a:solidFill>
                  <a:srgbClr val="0000FF"/>
                </a:solidFill>
                <a:latin typeface="Arial"/>
                <a:cs typeface="Arial"/>
              </a:rPr>
              <a:t>those  </a:t>
            </a:r>
            <a:r>
              <a:rPr sz="2300" spc="-100" dirty="0">
                <a:solidFill>
                  <a:srgbClr val="0000FF"/>
                </a:solidFill>
                <a:latin typeface="Arial"/>
                <a:cs typeface="Arial"/>
              </a:rPr>
              <a:t>registers  </a:t>
            </a:r>
            <a:r>
              <a:rPr sz="2300" spc="-120" dirty="0">
                <a:solidFill>
                  <a:srgbClr val="0000FF"/>
                </a:solidFill>
                <a:latin typeface="Arial"/>
                <a:cs typeface="Arial"/>
              </a:rPr>
              <a:t>is  </a:t>
            </a:r>
            <a:r>
              <a:rPr sz="23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300" b="1" spc="-125" dirty="0">
                <a:solidFill>
                  <a:srgbClr val="FF0000"/>
                </a:solidFill>
                <a:latin typeface="Trebuchet MS"/>
                <a:cs typeface="Trebuchet MS"/>
              </a:rPr>
              <a:t>Program  </a:t>
            </a:r>
            <a:r>
              <a:rPr sz="2300" b="1" spc="-145" dirty="0">
                <a:solidFill>
                  <a:srgbClr val="FF0000"/>
                </a:solidFill>
                <a:latin typeface="Trebuchet MS"/>
                <a:cs typeface="Trebuchet MS"/>
              </a:rPr>
              <a:t>Counter  </a:t>
            </a:r>
            <a:r>
              <a:rPr sz="2300" b="1" i="1" spc="-195" dirty="0">
                <a:solidFill>
                  <a:srgbClr val="0000FF"/>
                </a:solidFill>
                <a:latin typeface="Arial"/>
                <a:cs typeface="Arial"/>
              </a:rPr>
              <a:t>(PC),  </a:t>
            </a:r>
            <a:r>
              <a:rPr sz="2300" spc="-65" dirty="0">
                <a:solidFill>
                  <a:srgbClr val="0000FF"/>
                </a:solidFill>
                <a:latin typeface="Arial"/>
                <a:cs typeface="Arial"/>
              </a:rPr>
              <a:t>which  </a:t>
            </a:r>
            <a:r>
              <a:rPr sz="2300" spc="-90" dirty="0">
                <a:solidFill>
                  <a:srgbClr val="0000FF"/>
                </a:solidFill>
                <a:latin typeface="Arial"/>
                <a:cs typeface="Arial"/>
              </a:rPr>
              <a:t>holds</a:t>
            </a:r>
            <a:r>
              <a:rPr sz="2300" spc="2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endParaRPr sz="23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300" spc="-135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3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00" spc="-125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300" spc="-40" dirty="0">
                <a:solidFill>
                  <a:srgbClr val="0000FF"/>
                </a:solidFill>
                <a:latin typeface="Arial"/>
                <a:cs typeface="Arial"/>
              </a:rPr>
              <a:t>instruction </a:t>
            </a:r>
            <a:r>
              <a:rPr sz="2300" spc="-3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300" spc="-3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0000FF"/>
                </a:solidFill>
                <a:latin typeface="Arial"/>
                <a:cs typeface="Arial"/>
              </a:rPr>
              <a:t>memory.</a:t>
            </a:r>
            <a:endParaRPr sz="2300">
              <a:latin typeface="Arial"/>
              <a:cs typeface="Arial"/>
            </a:endParaRPr>
          </a:p>
          <a:p>
            <a:pPr marL="355600" marR="5715" indent="-342900">
              <a:lnSpc>
                <a:spcPct val="100000"/>
              </a:lnSpc>
              <a:spcBef>
                <a:spcPts val="550"/>
              </a:spcBef>
            </a:pPr>
            <a:r>
              <a:rPr sz="2300" spc="-16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300" spc="-325" dirty="0">
                <a:solidFill>
                  <a:srgbClr val="0000FF"/>
                </a:solidFill>
                <a:latin typeface="Arial"/>
                <a:cs typeface="Arial"/>
              </a:rPr>
              <a:t>CPU </a:t>
            </a:r>
            <a:r>
              <a:rPr sz="2300" spc="-95" dirty="0">
                <a:solidFill>
                  <a:srgbClr val="0000FF"/>
                </a:solidFill>
                <a:latin typeface="Arial"/>
                <a:cs typeface="Arial"/>
              </a:rPr>
              <a:t>fetches </a:t>
            </a:r>
            <a:r>
              <a:rPr sz="23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300" spc="-35" dirty="0">
                <a:solidFill>
                  <a:srgbClr val="0000FF"/>
                </a:solidFill>
                <a:latin typeface="Arial"/>
                <a:cs typeface="Arial"/>
              </a:rPr>
              <a:t>instruction </a:t>
            </a:r>
            <a:r>
              <a:rPr sz="2300" spc="-2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300" spc="-95" dirty="0">
                <a:solidFill>
                  <a:srgbClr val="0000FF"/>
                </a:solidFill>
                <a:latin typeface="Arial"/>
                <a:cs typeface="Arial"/>
              </a:rPr>
              <a:t>memory, </a:t>
            </a:r>
            <a:r>
              <a:rPr sz="2300" spc="-135" dirty="0">
                <a:solidFill>
                  <a:srgbClr val="0000FF"/>
                </a:solidFill>
                <a:latin typeface="Arial"/>
                <a:cs typeface="Arial"/>
              </a:rPr>
              <a:t>decodes </a:t>
            </a:r>
            <a:r>
              <a:rPr sz="23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300" spc="-40" dirty="0">
                <a:solidFill>
                  <a:srgbClr val="0000FF"/>
                </a:solidFill>
                <a:latin typeface="Arial"/>
                <a:cs typeface="Arial"/>
              </a:rPr>
              <a:t>instruction,  </a:t>
            </a:r>
            <a:r>
              <a:rPr sz="2300" spc="-10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300" spc="-130" dirty="0">
                <a:solidFill>
                  <a:srgbClr val="0000FF"/>
                </a:solidFill>
                <a:latin typeface="Arial"/>
                <a:cs typeface="Arial"/>
              </a:rPr>
              <a:t>executes </a:t>
            </a:r>
            <a:r>
              <a:rPr sz="2300" spc="25" dirty="0">
                <a:solidFill>
                  <a:srgbClr val="0000FF"/>
                </a:solidFill>
                <a:latin typeface="Arial"/>
                <a:cs typeface="Arial"/>
              </a:rPr>
              <a:t>it.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2799080" algn="l"/>
              </a:tabLst>
            </a:pPr>
            <a:r>
              <a:rPr sz="2300" spc="-16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3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130" dirty="0">
                <a:solidFill>
                  <a:srgbClr val="FF0000"/>
                </a:solidFill>
                <a:latin typeface="Arial"/>
                <a:cs typeface="Arial"/>
              </a:rPr>
              <a:t>Program</a:t>
            </a:r>
            <a:r>
              <a:rPr sz="2300" spc="3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-95" dirty="0">
                <a:solidFill>
                  <a:srgbClr val="FF0000"/>
                </a:solidFill>
                <a:latin typeface="Arial"/>
                <a:cs typeface="Arial"/>
              </a:rPr>
              <a:t>Counter	</a:t>
            </a:r>
            <a:r>
              <a:rPr sz="2300" spc="-135" dirty="0">
                <a:solidFill>
                  <a:srgbClr val="0000FF"/>
                </a:solidFill>
                <a:latin typeface="Arial"/>
                <a:cs typeface="Arial"/>
              </a:rPr>
              <a:t>does </a:t>
            </a:r>
            <a:r>
              <a:rPr sz="2300" spc="-5" dirty="0">
                <a:solidFill>
                  <a:srgbClr val="0000FF"/>
                </a:solidFill>
                <a:latin typeface="Arial"/>
                <a:cs typeface="Arial"/>
              </a:rPr>
              <a:t>not </a:t>
            </a:r>
            <a:r>
              <a:rPr sz="2300" spc="-45" dirty="0">
                <a:solidFill>
                  <a:srgbClr val="0000FF"/>
                </a:solidFill>
                <a:latin typeface="Arial"/>
                <a:cs typeface="Arial"/>
              </a:rPr>
              <a:t>directly </a:t>
            </a:r>
            <a:r>
              <a:rPr sz="2300" spc="-55" dirty="0">
                <a:solidFill>
                  <a:srgbClr val="0000FF"/>
                </a:solidFill>
                <a:latin typeface="Arial"/>
                <a:cs typeface="Arial"/>
              </a:rPr>
              <a:t>determine </a:t>
            </a:r>
            <a:r>
              <a:rPr sz="2300" spc="-40" dirty="0">
                <a:solidFill>
                  <a:srgbClr val="0000FF"/>
                </a:solidFill>
                <a:latin typeface="Arial"/>
                <a:cs typeface="Arial"/>
              </a:rPr>
              <a:t>what </a:t>
            </a:r>
            <a:r>
              <a:rPr sz="2300" spc="-2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300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100" dirty="0">
                <a:solidFill>
                  <a:srgbClr val="0000FF"/>
                </a:solidFill>
                <a:latin typeface="Arial"/>
                <a:cs typeface="Arial"/>
              </a:rPr>
              <a:t>machine</a:t>
            </a:r>
            <a:endParaRPr sz="23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300" spc="-135" dirty="0">
                <a:solidFill>
                  <a:srgbClr val="0000FF"/>
                </a:solidFill>
                <a:latin typeface="Arial"/>
                <a:cs typeface="Arial"/>
              </a:rPr>
              <a:t>does</a:t>
            </a:r>
            <a:r>
              <a:rPr sz="23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0000FF"/>
                </a:solidFill>
                <a:latin typeface="Arial"/>
                <a:cs typeface="Arial"/>
              </a:rPr>
              <a:t>next,</a:t>
            </a:r>
            <a:r>
              <a:rPr sz="23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Arial"/>
                <a:cs typeface="Arial"/>
              </a:rPr>
              <a:t>but</a:t>
            </a:r>
            <a:r>
              <a:rPr sz="23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60" dirty="0">
                <a:solidFill>
                  <a:srgbClr val="0000FF"/>
                </a:solidFill>
                <a:latin typeface="Arial"/>
                <a:cs typeface="Arial"/>
              </a:rPr>
              <a:t>only</a:t>
            </a:r>
            <a:r>
              <a:rPr sz="23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60" dirty="0">
                <a:solidFill>
                  <a:srgbClr val="0000FF"/>
                </a:solidFill>
                <a:latin typeface="Arial"/>
                <a:cs typeface="Arial"/>
              </a:rPr>
              <a:t>points</a:t>
            </a:r>
            <a:r>
              <a:rPr sz="23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1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3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125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3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40" dirty="0">
                <a:solidFill>
                  <a:srgbClr val="0000FF"/>
                </a:solidFill>
                <a:latin typeface="Arial"/>
                <a:cs typeface="Arial"/>
              </a:rPr>
              <a:t>instruction</a:t>
            </a:r>
            <a:r>
              <a:rPr sz="23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40" dirty="0">
                <a:solidFill>
                  <a:srgbClr val="0000FF"/>
                </a:solidFill>
                <a:latin typeface="Arial"/>
                <a:cs typeface="Arial"/>
              </a:rPr>
              <a:t>indirectly</a:t>
            </a:r>
            <a:r>
              <a:rPr sz="23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3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0000FF"/>
                </a:solidFill>
                <a:latin typeface="Arial"/>
                <a:cs typeface="Arial"/>
              </a:rPr>
              <a:t>memory.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8171815" algn="l"/>
              </a:tabLst>
            </a:pPr>
            <a:r>
              <a:rPr sz="2300" spc="-16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300" spc="-60" dirty="0">
                <a:solidFill>
                  <a:srgbClr val="0000FF"/>
                </a:solidFill>
                <a:latin typeface="Arial"/>
                <a:cs typeface="Arial"/>
              </a:rPr>
              <a:t>action </a:t>
            </a:r>
            <a:r>
              <a:rPr sz="23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00" spc="-325" dirty="0">
                <a:solidFill>
                  <a:srgbClr val="0000FF"/>
                </a:solidFill>
                <a:latin typeface="Arial"/>
                <a:cs typeface="Arial"/>
              </a:rPr>
              <a:t>CPU  </a:t>
            </a:r>
            <a:r>
              <a:rPr sz="2300" spc="-15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2300" spc="-10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300" spc="-135" dirty="0">
                <a:solidFill>
                  <a:srgbClr val="0000FF"/>
                </a:solidFill>
                <a:latin typeface="Arial"/>
                <a:cs typeface="Arial"/>
              </a:rPr>
              <a:t>changed </a:t>
            </a:r>
            <a:r>
              <a:rPr sz="2300" spc="-100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2300" spc="-120" dirty="0">
                <a:solidFill>
                  <a:srgbClr val="0000FF"/>
                </a:solidFill>
                <a:latin typeface="Arial"/>
                <a:cs typeface="Arial"/>
              </a:rPr>
              <a:t>changing </a:t>
            </a:r>
            <a:r>
              <a:rPr sz="2300" spc="-60" dirty="0">
                <a:solidFill>
                  <a:srgbClr val="0000FF"/>
                </a:solidFill>
                <a:latin typeface="Arial"/>
                <a:cs typeface="Arial"/>
              </a:rPr>
              <a:t>only</a:t>
            </a:r>
            <a:r>
              <a:rPr sz="2300" spc="-1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3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55" dirty="0">
                <a:solidFill>
                  <a:srgbClr val="0000FF"/>
                </a:solidFill>
                <a:latin typeface="Arial"/>
                <a:cs typeface="Arial"/>
              </a:rPr>
              <a:t>instructions	</a:t>
            </a:r>
            <a:r>
              <a:rPr sz="2300" spc="-6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50"/>
              </a:spcBef>
            </a:pPr>
            <a:r>
              <a:rPr sz="2300" spc="30" dirty="0">
                <a:solidFill>
                  <a:srgbClr val="0000FF"/>
                </a:solidFill>
                <a:latin typeface="Arial"/>
                <a:cs typeface="Arial"/>
              </a:rPr>
              <a:t>It </a:t>
            </a:r>
            <a:r>
              <a:rPr sz="2300" spc="-12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300" spc="-45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300" spc="-85" dirty="0">
                <a:solidFill>
                  <a:srgbClr val="0000FF"/>
                </a:solidFill>
                <a:latin typeface="Arial"/>
                <a:cs typeface="Arial"/>
              </a:rPr>
              <a:t>separation </a:t>
            </a:r>
            <a:r>
              <a:rPr sz="23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300" spc="-40" dirty="0">
                <a:solidFill>
                  <a:srgbClr val="0000FF"/>
                </a:solidFill>
                <a:latin typeface="Arial"/>
                <a:cs typeface="Arial"/>
              </a:rPr>
              <a:t>instruction</a:t>
            </a:r>
            <a:r>
              <a:rPr sz="2300" spc="5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sz="2300" spc="-25" dirty="0">
                <a:solidFill>
                  <a:srgbClr val="0000FF"/>
                </a:solidFill>
                <a:latin typeface="Arial"/>
                <a:cs typeface="Arial"/>
              </a:rPr>
              <a:t>from the </a:t>
            </a:r>
            <a:r>
              <a:rPr sz="2300" spc="-325" dirty="0">
                <a:solidFill>
                  <a:srgbClr val="0000FF"/>
                </a:solidFill>
                <a:latin typeface="Arial"/>
                <a:cs typeface="Arial"/>
              </a:rPr>
              <a:t>CPU  </a:t>
            </a:r>
            <a:r>
              <a:rPr sz="2300" spc="-100" dirty="0">
                <a:solidFill>
                  <a:srgbClr val="0000FF"/>
                </a:solidFill>
                <a:latin typeface="Arial"/>
                <a:cs typeface="Arial"/>
              </a:rPr>
              <a:t>distinguishes </a:t>
            </a:r>
            <a:r>
              <a:rPr sz="2300" spc="-18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300" spc="-80" dirty="0">
                <a:solidFill>
                  <a:srgbClr val="0000FF"/>
                </a:solidFill>
                <a:latin typeface="Arial"/>
                <a:cs typeface="Arial"/>
              </a:rPr>
              <a:t>stored-program </a:t>
            </a:r>
            <a:r>
              <a:rPr sz="2300" spc="-65" dirty="0">
                <a:solidFill>
                  <a:srgbClr val="0000FF"/>
                </a:solidFill>
                <a:latin typeface="Arial"/>
                <a:cs typeface="Arial"/>
              </a:rPr>
              <a:t>computer </a:t>
            </a:r>
            <a:r>
              <a:rPr sz="2300" spc="-2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300" spc="-18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300" spc="-105" dirty="0">
                <a:solidFill>
                  <a:srgbClr val="0000FF"/>
                </a:solidFill>
                <a:latin typeface="Arial"/>
                <a:cs typeface="Arial"/>
              </a:rPr>
              <a:t>general </a:t>
            </a:r>
            <a:r>
              <a:rPr sz="2300" spc="-40" dirty="0">
                <a:solidFill>
                  <a:srgbClr val="0000FF"/>
                </a:solidFill>
                <a:latin typeface="Arial"/>
                <a:cs typeface="Arial"/>
              </a:rPr>
              <a:t>finite-state  </a:t>
            </a:r>
            <a:r>
              <a:rPr sz="2300" spc="-95" dirty="0">
                <a:solidFill>
                  <a:srgbClr val="0000FF"/>
                </a:solidFill>
                <a:latin typeface="Arial"/>
                <a:cs typeface="Arial"/>
              </a:rPr>
              <a:t>machine.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373" y="0"/>
            <a:ext cx="78397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Computer </a:t>
            </a:r>
            <a:r>
              <a:rPr sz="3600" spc="-95" dirty="0"/>
              <a:t>Architecture </a:t>
            </a:r>
            <a:r>
              <a:rPr sz="3600" spc="-260" dirty="0"/>
              <a:t>Taxonomy</a:t>
            </a:r>
            <a:r>
              <a:rPr sz="3600" spc="-434" dirty="0"/>
              <a:t> </a:t>
            </a:r>
            <a:r>
              <a:rPr sz="3600" spc="-235" dirty="0"/>
              <a:t>cont’d…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5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4853" y="4867872"/>
            <a:ext cx="4450409" cy="1483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581914"/>
            <a:ext cx="8682355" cy="415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alternative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von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Neumann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style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organizing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computers 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is 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Harvard</a:t>
            </a:r>
            <a:r>
              <a:rPr sz="2400" spc="4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Architecture</a:t>
            </a:r>
            <a:r>
              <a:rPr sz="2400" b="1" spc="-80" dirty="0">
                <a:solidFill>
                  <a:srgbClr val="0000FF"/>
                </a:solidFill>
                <a:latin typeface="Trebuchet MS"/>
                <a:cs typeface="Trebuchet MS"/>
              </a:rPr>
              <a:t>,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which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nearly 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old 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von 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Neumann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Architecture</a:t>
            </a:r>
            <a:r>
              <a:rPr sz="2400" b="1" spc="-75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</a:pPr>
            <a:r>
              <a:rPr sz="2400" spc="-240" smtClean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400" spc="-110" smtClean="0">
                <a:solidFill>
                  <a:srgbClr val="0000FF"/>
                </a:solidFill>
                <a:latin typeface="Arial"/>
                <a:cs typeface="Arial"/>
              </a:rPr>
              <a:t>shown </a:t>
            </a:r>
            <a:r>
              <a:rPr sz="2400" spc="-30" smtClean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spc="-135" smtClean="0">
                <a:solidFill>
                  <a:srgbClr val="0000FF"/>
                </a:solidFill>
                <a:latin typeface="Arial"/>
                <a:cs typeface="Arial"/>
              </a:rPr>
              <a:t>Figure </a:t>
            </a:r>
            <a:r>
              <a:rPr sz="2400" spc="-100" smtClean="0">
                <a:solidFill>
                  <a:srgbClr val="0000FF"/>
                </a:solidFill>
                <a:latin typeface="Arial"/>
                <a:cs typeface="Arial"/>
              </a:rPr>
              <a:t>below,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Harvard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machine </a:t>
            </a: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has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separate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memories 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data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2400" spc="-3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90">
                <a:solidFill>
                  <a:srgbClr val="0000FF"/>
                </a:solidFill>
                <a:latin typeface="Arial"/>
                <a:cs typeface="Arial"/>
              </a:rPr>
              <a:t>program</a:t>
            </a:r>
            <a:r>
              <a:rPr sz="2400" spc="-90" smtClean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35" dirty="0">
                <a:solidFill>
                  <a:srgbClr val="FF0000"/>
                </a:solidFill>
                <a:latin typeface="Arial"/>
                <a:cs typeface="Arial"/>
              </a:rPr>
              <a:t>Program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Counter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points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program memory,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2400" spc="-5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data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memory.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</a:pPr>
            <a:r>
              <a:rPr sz="2400" spc="-240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result, </a:t>
            </a:r>
            <a:r>
              <a:rPr sz="2400" spc="75" dirty="0">
                <a:solidFill>
                  <a:srgbClr val="0000FF"/>
                </a:solidFill>
                <a:latin typeface="Arial"/>
                <a:cs typeface="Arial"/>
              </a:rPr>
              <a:t>it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harder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write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self-modifying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programs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(programs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that write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data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values,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then 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use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those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values 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instructions)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on 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Harvard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machines.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5256530">
              <a:lnSpc>
                <a:spcPct val="100000"/>
              </a:lnSpc>
            </a:pPr>
            <a:r>
              <a:rPr sz="1800" spc="-145" dirty="0">
                <a:solidFill>
                  <a:srgbClr val="0000FF"/>
                </a:solidFill>
                <a:latin typeface="Arial"/>
                <a:cs typeface="Arial"/>
              </a:rPr>
              <a:t>Fig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2. </a:t>
            </a:r>
            <a:r>
              <a:rPr sz="1800" spc="-16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Harvard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2373" y="0"/>
            <a:ext cx="78397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Computer </a:t>
            </a:r>
            <a:r>
              <a:rPr sz="3600" spc="-95" dirty="0"/>
              <a:t>Architecture </a:t>
            </a:r>
            <a:r>
              <a:rPr sz="3600" spc="-260" dirty="0"/>
              <a:t>Taxonomy</a:t>
            </a:r>
            <a:r>
              <a:rPr sz="3600" spc="-434" dirty="0"/>
              <a:t> </a:t>
            </a:r>
            <a:r>
              <a:rPr sz="3600" spc="-235" dirty="0"/>
              <a:t>cont’d…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6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84961"/>
            <a:ext cx="8682990" cy="533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2100" spc="-100" dirty="0">
                <a:solidFill>
                  <a:srgbClr val="0000FF"/>
                </a:solidFill>
                <a:latin typeface="Arial"/>
                <a:cs typeface="Arial"/>
              </a:rPr>
              <a:t>Harvard </a:t>
            </a:r>
            <a:r>
              <a:rPr sz="2100" spc="-70" dirty="0">
                <a:solidFill>
                  <a:srgbClr val="0000FF"/>
                </a:solidFill>
                <a:latin typeface="Arial"/>
                <a:cs typeface="Arial"/>
              </a:rPr>
              <a:t>Architectures </a:t>
            </a:r>
            <a:r>
              <a:rPr sz="2100" spc="-95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100" spc="-50" dirty="0">
                <a:solidFill>
                  <a:srgbClr val="0000FF"/>
                </a:solidFill>
                <a:latin typeface="Arial"/>
                <a:cs typeface="Arial"/>
              </a:rPr>
              <a:t>widely </a:t>
            </a:r>
            <a:r>
              <a:rPr sz="2100" spc="-114" dirty="0">
                <a:solidFill>
                  <a:srgbClr val="0000FF"/>
                </a:solidFill>
                <a:latin typeface="Arial"/>
                <a:cs typeface="Arial"/>
              </a:rPr>
              <a:t>used, </a:t>
            </a:r>
            <a:r>
              <a:rPr sz="2100" spc="-200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1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100" spc="-80" dirty="0">
                <a:solidFill>
                  <a:srgbClr val="0000FF"/>
                </a:solidFill>
                <a:latin typeface="Arial"/>
                <a:cs typeface="Arial"/>
              </a:rPr>
              <a:t>separation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100" spc="-85" dirty="0">
                <a:solidFill>
                  <a:srgbClr val="0000FF"/>
                </a:solidFill>
                <a:latin typeface="Arial"/>
                <a:cs typeface="Arial"/>
              </a:rPr>
              <a:t>program </a:t>
            </a:r>
            <a:r>
              <a:rPr sz="2100" spc="-100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100" spc="-90" dirty="0">
                <a:solidFill>
                  <a:srgbClr val="0000FF"/>
                </a:solidFill>
                <a:latin typeface="Arial"/>
                <a:cs typeface="Arial"/>
              </a:rPr>
              <a:t>data  </a:t>
            </a:r>
            <a:r>
              <a:rPr sz="2100" spc="-80" dirty="0">
                <a:solidFill>
                  <a:srgbClr val="0000FF"/>
                </a:solidFill>
                <a:latin typeface="Arial"/>
                <a:cs typeface="Arial"/>
              </a:rPr>
              <a:t>memories </a:t>
            </a:r>
            <a:r>
              <a:rPr sz="2100" spc="-85" dirty="0">
                <a:solidFill>
                  <a:srgbClr val="0000FF"/>
                </a:solidFill>
                <a:latin typeface="Arial"/>
                <a:cs typeface="Arial"/>
              </a:rPr>
              <a:t>provides </a:t>
            </a:r>
            <a:r>
              <a:rPr sz="2100" spc="-70" dirty="0">
                <a:solidFill>
                  <a:srgbClr val="0000FF"/>
                </a:solidFill>
                <a:latin typeface="Arial"/>
                <a:cs typeface="Arial"/>
              </a:rPr>
              <a:t>higher </a:t>
            </a:r>
            <a:r>
              <a:rPr sz="2100" spc="-75" dirty="0">
                <a:solidFill>
                  <a:srgbClr val="0000FF"/>
                </a:solidFill>
                <a:latin typeface="Arial"/>
                <a:cs typeface="Arial"/>
              </a:rPr>
              <a:t>performance </a:t>
            </a:r>
            <a:r>
              <a:rPr sz="2100" spc="-1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100" spc="-65" dirty="0">
                <a:solidFill>
                  <a:srgbClr val="FF0000"/>
                </a:solidFill>
                <a:latin typeface="Arial"/>
                <a:cs typeface="Arial"/>
              </a:rPr>
              <a:t>Digital </a:t>
            </a:r>
            <a:r>
              <a:rPr sz="2100" spc="-140" dirty="0">
                <a:solidFill>
                  <a:srgbClr val="FF0000"/>
                </a:solidFill>
                <a:latin typeface="Arial"/>
                <a:cs typeface="Arial"/>
              </a:rPr>
              <a:t>Signal</a:t>
            </a:r>
            <a:r>
              <a:rPr sz="2100" spc="-2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-135" dirty="0">
                <a:solidFill>
                  <a:srgbClr val="FF0000"/>
                </a:solidFill>
                <a:latin typeface="Arial"/>
                <a:cs typeface="Arial"/>
              </a:rPr>
              <a:t>Processing</a:t>
            </a:r>
            <a:r>
              <a:rPr sz="2100" spc="-13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05"/>
              </a:spcBef>
            </a:pPr>
            <a:r>
              <a:rPr sz="2100" spc="-140" dirty="0">
                <a:solidFill>
                  <a:srgbClr val="0000FF"/>
                </a:solidFill>
                <a:latin typeface="Arial"/>
                <a:cs typeface="Arial"/>
              </a:rPr>
              <a:t>Processing </a:t>
            </a:r>
            <a:r>
              <a:rPr sz="2100" spc="-125" dirty="0">
                <a:solidFill>
                  <a:srgbClr val="0000FF"/>
                </a:solidFill>
                <a:latin typeface="Arial"/>
                <a:cs typeface="Arial"/>
              </a:rPr>
              <a:t>signals </a:t>
            </a:r>
            <a:r>
              <a:rPr sz="2100" spc="-3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100" spc="-45" dirty="0">
                <a:solidFill>
                  <a:srgbClr val="0000FF"/>
                </a:solidFill>
                <a:latin typeface="Arial"/>
                <a:cs typeface="Arial"/>
              </a:rPr>
              <a:t>real-time </a:t>
            </a:r>
            <a:r>
              <a:rPr sz="2100" spc="-125" dirty="0">
                <a:solidFill>
                  <a:srgbClr val="0000FF"/>
                </a:solidFill>
                <a:latin typeface="Arial"/>
                <a:cs typeface="Arial"/>
              </a:rPr>
              <a:t>places </a:t>
            </a:r>
            <a:r>
              <a:rPr sz="2100" spc="-75" dirty="0">
                <a:solidFill>
                  <a:srgbClr val="0000FF"/>
                </a:solidFill>
                <a:latin typeface="Arial"/>
                <a:cs typeface="Arial"/>
              </a:rPr>
              <a:t>great </a:t>
            </a:r>
            <a:r>
              <a:rPr sz="2100" spc="-85" dirty="0">
                <a:solidFill>
                  <a:srgbClr val="0000FF"/>
                </a:solidFill>
                <a:latin typeface="Arial"/>
                <a:cs typeface="Arial"/>
              </a:rPr>
              <a:t>strains </a:t>
            </a:r>
            <a:r>
              <a:rPr sz="2100" spc="-7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1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100" spc="-125" dirty="0">
                <a:solidFill>
                  <a:srgbClr val="0000FF"/>
                </a:solidFill>
                <a:latin typeface="Arial"/>
                <a:cs typeface="Arial"/>
              </a:rPr>
              <a:t>Data </a:t>
            </a:r>
            <a:r>
              <a:rPr sz="2100" spc="-185" dirty="0">
                <a:solidFill>
                  <a:srgbClr val="0000FF"/>
                </a:solidFill>
                <a:latin typeface="Arial"/>
                <a:cs typeface="Arial"/>
              </a:rPr>
              <a:t>Access </a:t>
            </a:r>
            <a:r>
              <a:rPr sz="2100" spc="-160" dirty="0">
                <a:solidFill>
                  <a:srgbClr val="0000FF"/>
                </a:solidFill>
                <a:latin typeface="Arial"/>
                <a:cs typeface="Arial"/>
              </a:rPr>
              <a:t>System </a:t>
            </a:r>
            <a:r>
              <a:rPr sz="2100" spc="-30" dirty="0">
                <a:solidFill>
                  <a:srgbClr val="0000FF"/>
                </a:solidFill>
                <a:latin typeface="Arial"/>
                <a:cs typeface="Arial"/>
              </a:rPr>
              <a:t>in  </a:t>
            </a:r>
            <a:r>
              <a:rPr sz="2100" spc="5" dirty="0">
                <a:solidFill>
                  <a:srgbClr val="0000FF"/>
                </a:solidFill>
                <a:latin typeface="Arial"/>
                <a:cs typeface="Arial"/>
              </a:rPr>
              <a:t>two</a:t>
            </a:r>
            <a:r>
              <a:rPr sz="21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130" dirty="0">
                <a:solidFill>
                  <a:srgbClr val="0000FF"/>
                </a:solidFill>
                <a:latin typeface="Arial"/>
                <a:cs typeface="Arial"/>
              </a:rPr>
              <a:t>ways:</a:t>
            </a:r>
            <a:endParaRPr sz="2100">
              <a:latin typeface="Arial"/>
              <a:cs typeface="Arial"/>
            </a:endParaRPr>
          </a:p>
          <a:p>
            <a:pPr marL="1513840" indent="-346075">
              <a:lnSpc>
                <a:spcPct val="100000"/>
              </a:lnSpc>
              <a:spcBef>
                <a:spcPts val="505"/>
              </a:spcBef>
              <a:buAutoNum type="romanUcPeriod"/>
              <a:tabLst>
                <a:tab pos="1421130" algn="l"/>
              </a:tabLst>
            </a:pPr>
            <a:r>
              <a:rPr sz="2100" spc="-155" dirty="0">
                <a:solidFill>
                  <a:srgbClr val="0000FF"/>
                </a:solidFill>
                <a:latin typeface="Arial"/>
                <a:cs typeface="Arial"/>
              </a:rPr>
              <a:t>Large </a:t>
            </a:r>
            <a:r>
              <a:rPr sz="2100" spc="-80" dirty="0">
                <a:solidFill>
                  <a:srgbClr val="0000FF"/>
                </a:solidFill>
                <a:latin typeface="Arial"/>
                <a:cs typeface="Arial"/>
              </a:rPr>
              <a:t>amounts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100" spc="-80" dirty="0">
                <a:solidFill>
                  <a:srgbClr val="0000FF"/>
                </a:solidFill>
                <a:latin typeface="Arial"/>
                <a:cs typeface="Arial"/>
              </a:rPr>
              <a:t>data </a:t>
            </a:r>
            <a:r>
              <a:rPr sz="2100" spc="-10" dirty="0">
                <a:solidFill>
                  <a:srgbClr val="0000FF"/>
                </a:solidFill>
                <a:latin typeface="Arial"/>
                <a:cs typeface="Arial"/>
              </a:rPr>
              <a:t>flow </a:t>
            </a:r>
            <a:r>
              <a:rPr sz="2100" spc="-50" dirty="0">
                <a:solidFill>
                  <a:srgbClr val="0000FF"/>
                </a:solidFill>
                <a:latin typeface="Arial"/>
                <a:cs typeface="Arial"/>
              </a:rPr>
              <a:t>through </a:t>
            </a:r>
            <a:r>
              <a:rPr sz="2100" spc="-2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100" spc="-2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235" dirty="0">
                <a:solidFill>
                  <a:srgbClr val="0000FF"/>
                </a:solidFill>
                <a:latin typeface="Arial"/>
                <a:cs typeface="Arial"/>
              </a:rPr>
              <a:t>CPU; </a:t>
            </a:r>
            <a:r>
              <a:rPr sz="2100" spc="-1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endParaRPr sz="2100">
              <a:latin typeface="Arial"/>
              <a:cs typeface="Arial"/>
            </a:endParaRPr>
          </a:p>
          <a:p>
            <a:pPr marL="1513840" marR="415925" indent="-361315">
              <a:lnSpc>
                <a:spcPts val="3030"/>
              </a:lnSpc>
              <a:spcBef>
                <a:spcPts val="180"/>
              </a:spcBef>
              <a:buAutoNum type="romanUcPeriod"/>
              <a:tabLst>
                <a:tab pos="1473200" algn="l"/>
              </a:tabLst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that</a:t>
            </a:r>
            <a:r>
              <a:rPr sz="21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80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21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70" dirty="0">
                <a:solidFill>
                  <a:srgbClr val="0000FF"/>
                </a:solidFill>
                <a:latin typeface="Arial"/>
                <a:cs typeface="Arial"/>
              </a:rPr>
              <a:t>must</a:t>
            </a:r>
            <a:r>
              <a:rPr sz="21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95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21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125" dirty="0">
                <a:solidFill>
                  <a:srgbClr val="0000FF"/>
                </a:solidFill>
                <a:latin typeface="Arial"/>
                <a:cs typeface="Arial"/>
              </a:rPr>
              <a:t>processed</a:t>
            </a:r>
            <a:r>
              <a:rPr sz="21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35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21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100" dirty="0">
                <a:solidFill>
                  <a:srgbClr val="0000FF"/>
                </a:solidFill>
                <a:latin typeface="Arial"/>
                <a:cs typeface="Arial"/>
              </a:rPr>
              <a:t>precise</a:t>
            </a:r>
            <a:r>
              <a:rPr sz="21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65" dirty="0">
                <a:solidFill>
                  <a:srgbClr val="0000FF"/>
                </a:solidFill>
                <a:latin typeface="Arial"/>
                <a:cs typeface="Arial"/>
              </a:rPr>
              <a:t>intervals,</a:t>
            </a:r>
            <a:r>
              <a:rPr sz="21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21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5" dirty="0">
                <a:solidFill>
                  <a:srgbClr val="0000FF"/>
                </a:solidFill>
                <a:latin typeface="Arial"/>
                <a:cs typeface="Arial"/>
              </a:rPr>
              <a:t>just</a:t>
            </a:r>
            <a:r>
              <a:rPr sz="21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70" dirty="0">
                <a:solidFill>
                  <a:srgbClr val="0000FF"/>
                </a:solidFill>
                <a:latin typeface="Arial"/>
                <a:cs typeface="Arial"/>
              </a:rPr>
              <a:t>when  </a:t>
            </a:r>
            <a:r>
              <a:rPr sz="21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100" spc="-300" dirty="0">
                <a:solidFill>
                  <a:srgbClr val="0000FF"/>
                </a:solidFill>
                <a:latin typeface="Arial"/>
                <a:cs typeface="Arial"/>
              </a:rPr>
              <a:t>CPU </a:t>
            </a:r>
            <a:r>
              <a:rPr sz="2100" spc="-114" dirty="0">
                <a:solidFill>
                  <a:srgbClr val="0000FF"/>
                </a:solidFill>
                <a:latin typeface="Arial"/>
                <a:cs typeface="Arial"/>
              </a:rPr>
              <a:t>gets </a:t>
            </a:r>
            <a:r>
              <a:rPr sz="2100" spc="-75" dirty="0">
                <a:solidFill>
                  <a:srgbClr val="0000FF"/>
                </a:solidFill>
                <a:latin typeface="Arial"/>
                <a:cs typeface="Arial"/>
              </a:rPr>
              <a:t>around </a:t>
            </a:r>
            <a:r>
              <a:rPr sz="2100" spc="1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100" spc="-3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25" dirty="0">
                <a:solidFill>
                  <a:srgbClr val="0000FF"/>
                </a:solidFill>
                <a:latin typeface="Arial"/>
                <a:cs typeface="Arial"/>
              </a:rPr>
              <a:t>it.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100" spc="-120" dirty="0">
                <a:solidFill>
                  <a:srgbClr val="0000FF"/>
                </a:solidFill>
                <a:latin typeface="Arial"/>
                <a:cs typeface="Arial"/>
              </a:rPr>
              <a:t>Data </a:t>
            </a:r>
            <a:r>
              <a:rPr sz="2100" spc="-125" dirty="0">
                <a:solidFill>
                  <a:srgbClr val="0000FF"/>
                </a:solidFill>
                <a:latin typeface="Arial"/>
                <a:cs typeface="Arial"/>
              </a:rPr>
              <a:t>sets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2100" spc="-60" dirty="0">
                <a:solidFill>
                  <a:srgbClr val="0000FF"/>
                </a:solidFill>
                <a:latin typeface="Arial"/>
                <a:cs typeface="Arial"/>
              </a:rPr>
              <a:t>arrive </a:t>
            </a:r>
            <a:r>
              <a:rPr sz="2100" spc="-65" dirty="0">
                <a:solidFill>
                  <a:srgbClr val="0000FF"/>
                </a:solidFill>
                <a:latin typeface="Arial"/>
                <a:cs typeface="Arial"/>
              </a:rPr>
              <a:t>continuously </a:t>
            </a:r>
            <a:r>
              <a:rPr sz="2100" spc="-100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100" spc="-60" dirty="0">
                <a:solidFill>
                  <a:srgbClr val="0000FF"/>
                </a:solidFill>
                <a:latin typeface="Arial"/>
                <a:cs typeface="Arial"/>
              </a:rPr>
              <a:t>periodically </a:t>
            </a:r>
            <a:r>
              <a:rPr sz="2100" spc="-95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100" spc="-85" dirty="0">
                <a:solidFill>
                  <a:srgbClr val="0000FF"/>
                </a:solidFill>
                <a:latin typeface="Arial"/>
                <a:cs typeface="Arial"/>
              </a:rPr>
              <a:t>called </a:t>
            </a:r>
            <a:r>
              <a:rPr sz="2100" b="1" spc="-110" dirty="0">
                <a:solidFill>
                  <a:srgbClr val="FF0000"/>
                </a:solidFill>
                <a:latin typeface="Trebuchet MS"/>
                <a:cs typeface="Trebuchet MS"/>
              </a:rPr>
              <a:t>Streaming</a:t>
            </a:r>
            <a:r>
              <a:rPr sz="2100" b="1" spc="-4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spc="-80" dirty="0">
                <a:solidFill>
                  <a:srgbClr val="FF0000"/>
                </a:solidFill>
                <a:latin typeface="Trebuchet MS"/>
                <a:cs typeface="Trebuchet MS"/>
              </a:rPr>
              <a:t>Data</a:t>
            </a:r>
            <a:r>
              <a:rPr sz="2100" b="1" i="1" spc="-8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00"/>
              </a:spcBef>
            </a:pPr>
            <a:r>
              <a:rPr sz="2100" spc="-110" dirty="0">
                <a:solidFill>
                  <a:srgbClr val="FF0000"/>
                </a:solidFill>
                <a:latin typeface="Arial"/>
                <a:cs typeface="Arial"/>
              </a:rPr>
              <a:t>Advantage</a:t>
            </a:r>
            <a:r>
              <a:rPr sz="2100" spc="-11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100" spc="-130" dirty="0">
                <a:solidFill>
                  <a:srgbClr val="0000FF"/>
                </a:solidFill>
                <a:latin typeface="Arial"/>
                <a:cs typeface="Arial"/>
              </a:rPr>
              <a:t>Having </a:t>
            </a:r>
            <a:r>
              <a:rPr sz="2100" spc="5" dirty="0">
                <a:solidFill>
                  <a:srgbClr val="0000FF"/>
                </a:solidFill>
                <a:latin typeface="Arial"/>
                <a:cs typeface="Arial"/>
              </a:rPr>
              <a:t>two </a:t>
            </a:r>
            <a:r>
              <a:rPr sz="2100" spc="-80" dirty="0">
                <a:solidFill>
                  <a:srgbClr val="0000FF"/>
                </a:solidFill>
                <a:latin typeface="Arial"/>
                <a:cs typeface="Arial"/>
              </a:rPr>
              <a:t>memories </a:t>
            </a:r>
            <a:r>
              <a:rPr sz="2100" spc="10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2100" spc="-105" dirty="0">
                <a:solidFill>
                  <a:srgbClr val="0000FF"/>
                </a:solidFill>
                <a:latin typeface="Arial"/>
                <a:cs typeface="Arial"/>
              </a:rPr>
              <a:t>separate </a:t>
            </a:r>
            <a:r>
              <a:rPr sz="2100" spc="-45" dirty="0">
                <a:solidFill>
                  <a:srgbClr val="0000FF"/>
                </a:solidFill>
                <a:latin typeface="Arial"/>
                <a:cs typeface="Arial"/>
              </a:rPr>
              <a:t>ports </a:t>
            </a:r>
            <a:r>
              <a:rPr sz="2100" spc="-85" dirty="0">
                <a:solidFill>
                  <a:srgbClr val="0000FF"/>
                </a:solidFill>
                <a:latin typeface="Arial"/>
                <a:cs typeface="Arial"/>
              </a:rPr>
              <a:t>provides </a:t>
            </a:r>
            <a:r>
              <a:rPr sz="2100" spc="-70" dirty="0">
                <a:solidFill>
                  <a:srgbClr val="0000FF"/>
                </a:solidFill>
                <a:latin typeface="Arial"/>
                <a:cs typeface="Arial"/>
              </a:rPr>
              <a:t>higher </a:t>
            </a:r>
            <a:r>
              <a:rPr sz="2100" spc="-65" dirty="0">
                <a:solidFill>
                  <a:srgbClr val="0000FF"/>
                </a:solidFill>
                <a:latin typeface="Arial"/>
                <a:cs typeface="Arial"/>
              </a:rPr>
              <a:t>memory  </a:t>
            </a:r>
            <a:r>
              <a:rPr sz="2100" spc="-45" dirty="0">
                <a:solidFill>
                  <a:srgbClr val="0000FF"/>
                </a:solidFill>
                <a:latin typeface="Arial"/>
                <a:cs typeface="Arial"/>
              </a:rPr>
              <a:t>bandwidth; </a:t>
            </a:r>
            <a:r>
              <a:rPr sz="2100" spc="-10" dirty="0">
                <a:solidFill>
                  <a:srgbClr val="0000FF"/>
                </a:solidFill>
                <a:latin typeface="Arial"/>
                <a:cs typeface="Arial"/>
              </a:rPr>
              <a:t>not </a:t>
            </a:r>
            <a:r>
              <a:rPr sz="2100" spc="-100" dirty="0">
                <a:solidFill>
                  <a:srgbClr val="0000FF"/>
                </a:solidFill>
                <a:latin typeface="Arial"/>
                <a:cs typeface="Arial"/>
              </a:rPr>
              <a:t>making </a:t>
            </a:r>
            <a:r>
              <a:rPr sz="2100" spc="-90" dirty="0">
                <a:solidFill>
                  <a:srgbClr val="0000FF"/>
                </a:solidFill>
                <a:latin typeface="Arial"/>
                <a:cs typeface="Arial"/>
              </a:rPr>
              <a:t>data </a:t>
            </a:r>
            <a:r>
              <a:rPr sz="2100" spc="-10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100" spc="-65" dirty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sz="2100" spc="-80" dirty="0">
                <a:solidFill>
                  <a:srgbClr val="0000FF"/>
                </a:solidFill>
                <a:latin typeface="Arial"/>
                <a:cs typeface="Arial"/>
              </a:rPr>
              <a:t>compete </a:t>
            </a:r>
            <a:r>
              <a:rPr sz="2100" spc="-1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1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100" spc="-155" dirty="0">
                <a:solidFill>
                  <a:srgbClr val="0000FF"/>
                </a:solidFill>
                <a:latin typeface="Arial"/>
                <a:cs typeface="Arial"/>
              </a:rPr>
              <a:t>same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port </a:t>
            </a:r>
            <a:r>
              <a:rPr sz="2100" spc="-110" dirty="0">
                <a:solidFill>
                  <a:srgbClr val="0000FF"/>
                </a:solidFill>
                <a:latin typeface="Arial"/>
                <a:cs typeface="Arial"/>
              </a:rPr>
              <a:t>also  </a:t>
            </a:r>
            <a:r>
              <a:rPr sz="2100" spc="-150" dirty="0">
                <a:solidFill>
                  <a:srgbClr val="0000FF"/>
                </a:solidFill>
                <a:latin typeface="Arial"/>
                <a:cs typeface="Arial"/>
              </a:rPr>
              <a:t>makes</a:t>
            </a:r>
            <a:r>
              <a:rPr sz="21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65" dirty="0">
                <a:solidFill>
                  <a:srgbClr val="0000FF"/>
                </a:solidFill>
                <a:latin typeface="Arial"/>
                <a:cs typeface="Arial"/>
              </a:rPr>
              <a:t>it</a:t>
            </a:r>
            <a:r>
              <a:rPr sz="2100" spc="-100" dirty="0">
                <a:solidFill>
                  <a:srgbClr val="0000FF"/>
                </a:solidFill>
                <a:latin typeface="Arial"/>
                <a:cs typeface="Arial"/>
              </a:rPr>
              <a:t> easier</a:t>
            </a:r>
            <a:r>
              <a:rPr sz="21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1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1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100" dirty="0">
                <a:solidFill>
                  <a:srgbClr val="0000FF"/>
                </a:solidFill>
                <a:latin typeface="Arial"/>
                <a:cs typeface="Arial"/>
              </a:rPr>
              <a:t>move</a:t>
            </a:r>
            <a:r>
              <a:rPr sz="21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1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80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21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35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21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1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55" dirty="0">
                <a:solidFill>
                  <a:srgbClr val="0000FF"/>
                </a:solidFill>
                <a:latin typeface="Arial"/>
                <a:cs typeface="Arial"/>
              </a:rPr>
              <a:t>proper</a:t>
            </a:r>
            <a:r>
              <a:rPr sz="21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60" dirty="0">
                <a:solidFill>
                  <a:srgbClr val="0000FF"/>
                </a:solidFill>
                <a:latin typeface="Arial"/>
                <a:cs typeface="Arial"/>
              </a:rPr>
              <a:t>times.</a:t>
            </a:r>
            <a:endParaRPr sz="21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09"/>
              </a:spcBef>
            </a:pPr>
            <a:r>
              <a:rPr sz="2100" spc="-315" dirty="0">
                <a:solidFill>
                  <a:srgbClr val="0000FF"/>
                </a:solidFill>
                <a:latin typeface="Arial"/>
                <a:cs typeface="Arial"/>
              </a:rPr>
              <a:t>DSPs </a:t>
            </a:r>
            <a:r>
              <a:rPr sz="2100" spc="-40" dirty="0">
                <a:solidFill>
                  <a:srgbClr val="0000FF"/>
                </a:solidFill>
                <a:latin typeface="Arial"/>
                <a:cs typeface="Arial"/>
              </a:rPr>
              <a:t>constitute </a:t>
            </a:r>
            <a:r>
              <a:rPr sz="2100" spc="-16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100" spc="-95" dirty="0">
                <a:solidFill>
                  <a:srgbClr val="0000FF"/>
                </a:solidFill>
                <a:latin typeface="Arial"/>
                <a:cs typeface="Arial"/>
              </a:rPr>
              <a:t>large </a:t>
            </a:r>
            <a:r>
              <a:rPr sz="2100" spc="-40" dirty="0">
                <a:solidFill>
                  <a:srgbClr val="0000FF"/>
                </a:solidFill>
                <a:latin typeface="Arial"/>
                <a:cs typeface="Arial"/>
              </a:rPr>
              <a:t>fraction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100" spc="-45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2100" spc="-100" dirty="0">
                <a:solidFill>
                  <a:srgbClr val="0000FF"/>
                </a:solidFill>
                <a:latin typeface="Arial"/>
                <a:cs typeface="Arial"/>
              </a:rPr>
              <a:t>microprocessors </a:t>
            </a:r>
            <a:r>
              <a:rPr sz="2100" spc="-90" dirty="0">
                <a:solidFill>
                  <a:srgbClr val="0000FF"/>
                </a:solidFill>
                <a:latin typeface="Arial"/>
                <a:cs typeface="Arial"/>
              </a:rPr>
              <a:t>sold </a:t>
            </a:r>
            <a:r>
              <a:rPr sz="2100" spc="-95" dirty="0">
                <a:solidFill>
                  <a:srgbClr val="0000FF"/>
                </a:solidFill>
                <a:latin typeface="Arial"/>
                <a:cs typeface="Arial"/>
              </a:rPr>
              <a:t>today, </a:t>
            </a:r>
            <a:r>
              <a:rPr sz="2100" spc="-10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100" spc="-70" dirty="0">
                <a:solidFill>
                  <a:srgbClr val="0000FF"/>
                </a:solidFill>
                <a:latin typeface="Arial"/>
                <a:cs typeface="Arial"/>
              </a:rPr>
              <a:t>most </a:t>
            </a:r>
            <a:r>
              <a:rPr sz="2100" spc="-10" dirty="0">
                <a:solidFill>
                  <a:srgbClr val="0000FF"/>
                </a:solidFill>
                <a:latin typeface="Arial"/>
                <a:cs typeface="Arial"/>
              </a:rPr>
              <a:t>of  </a:t>
            </a:r>
            <a:r>
              <a:rPr sz="2100" spc="-35" dirty="0">
                <a:solidFill>
                  <a:srgbClr val="0000FF"/>
                </a:solidFill>
                <a:latin typeface="Arial"/>
                <a:cs typeface="Arial"/>
              </a:rPr>
              <a:t>them </a:t>
            </a:r>
            <a:r>
              <a:rPr sz="2100" spc="-95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100" spc="-135" dirty="0">
                <a:solidFill>
                  <a:srgbClr val="0000FF"/>
                </a:solidFill>
                <a:latin typeface="Arial"/>
                <a:cs typeface="Arial"/>
              </a:rPr>
              <a:t>based </a:t>
            </a:r>
            <a:r>
              <a:rPr sz="2100" spc="-7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100" spc="-100" dirty="0">
                <a:solidFill>
                  <a:srgbClr val="0000FF"/>
                </a:solidFill>
                <a:latin typeface="Arial"/>
                <a:cs typeface="Arial"/>
              </a:rPr>
              <a:t>Harvard</a:t>
            </a:r>
            <a:r>
              <a:rPr sz="2100" spc="-2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70" dirty="0">
                <a:solidFill>
                  <a:srgbClr val="0000FF"/>
                </a:solidFill>
                <a:latin typeface="Arial"/>
                <a:cs typeface="Arial"/>
              </a:rPr>
              <a:t>architectures.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-90" dirty="0">
                <a:solidFill>
                  <a:srgbClr val="0000FF"/>
                </a:solidFill>
                <a:latin typeface="Arial"/>
                <a:cs typeface="Arial"/>
              </a:rPr>
              <a:t>e.g.: </a:t>
            </a:r>
            <a:r>
              <a:rPr sz="2100" spc="-40" dirty="0">
                <a:solidFill>
                  <a:srgbClr val="0000FF"/>
                </a:solidFill>
                <a:latin typeface="Arial"/>
                <a:cs typeface="Arial"/>
              </a:rPr>
              <a:t>Most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1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100" spc="-60" dirty="0">
                <a:solidFill>
                  <a:srgbClr val="0000FF"/>
                </a:solidFill>
                <a:latin typeface="Arial"/>
                <a:cs typeface="Arial"/>
              </a:rPr>
              <a:t>telephone </a:t>
            </a:r>
            <a:r>
              <a:rPr sz="2100" spc="-110" dirty="0">
                <a:solidFill>
                  <a:srgbClr val="0000FF"/>
                </a:solidFill>
                <a:latin typeface="Arial"/>
                <a:cs typeface="Arial"/>
              </a:rPr>
              <a:t>calls </a:t>
            </a:r>
            <a:r>
              <a:rPr sz="2100" spc="-3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100" spc="-25" dirty="0">
                <a:solidFill>
                  <a:srgbClr val="0000FF"/>
                </a:solidFill>
                <a:latin typeface="Arial"/>
                <a:cs typeface="Arial"/>
              </a:rPr>
              <a:t>the world </a:t>
            </a:r>
            <a:r>
              <a:rPr sz="2100" spc="-130" dirty="0">
                <a:solidFill>
                  <a:srgbClr val="0000FF"/>
                </a:solidFill>
                <a:latin typeface="Arial"/>
                <a:cs typeface="Arial"/>
              </a:rPr>
              <a:t>go </a:t>
            </a:r>
            <a:r>
              <a:rPr sz="2100" spc="-50" dirty="0">
                <a:solidFill>
                  <a:srgbClr val="0000FF"/>
                </a:solidFill>
                <a:latin typeface="Arial"/>
                <a:cs typeface="Arial"/>
              </a:rPr>
              <a:t>through </a:t>
            </a:r>
            <a:r>
              <a:rPr sz="2100" spc="-35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2100" spc="-85" dirty="0">
                <a:solidFill>
                  <a:srgbClr val="0000FF"/>
                </a:solidFill>
                <a:latin typeface="Arial"/>
                <a:cs typeface="Arial"/>
              </a:rPr>
              <a:t>least </a:t>
            </a:r>
            <a:r>
              <a:rPr sz="2100" spc="5" dirty="0">
                <a:solidFill>
                  <a:srgbClr val="0000FF"/>
                </a:solidFill>
                <a:latin typeface="Arial"/>
                <a:cs typeface="Arial"/>
              </a:rPr>
              <a:t>two </a:t>
            </a:r>
            <a:r>
              <a:rPr sz="2100" spc="-265" dirty="0">
                <a:solidFill>
                  <a:srgbClr val="0000FF"/>
                </a:solidFill>
                <a:latin typeface="Arial"/>
                <a:cs typeface="Arial"/>
              </a:rPr>
              <a:t>DSPs,</a:t>
            </a:r>
            <a:r>
              <a:rPr sz="21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85" dirty="0">
                <a:solidFill>
                  <a:srgbClr val="0000FF"/>
                </a:solidFill>
                <a:latin typeface="Arial"/>
                <a:cs typeface="Arial"/>
              </a:rPr>
              <a:t>one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100" spc="-35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2100" spc="-130" dirty="0">
                <a:solidFill>
                  <a:srgbClr val="0000FF"/>
                </a:solidFill>
                <a:latin typeface="Arial"/>
                <a:cs typeface="Arial"/>
              </a:rPr>
              <a:t>each </a:t>
            </a:r>
            <a:r>
              <a:rPr sz="2100" spc="-85" dirty="0">
                <a:solidFill>
                  <a:srgbClr val="0000FF"/>
                </a:solidFill>
                <a:latin typeface="Arial"/>
                <a:cs typeface="Arial"/>
              </a:rPr>
              <a:t>end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1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100" spc="-80" dirty="0">
                <a:solidFill>
                  <a:srgbClr val="0000FF"/>
                </a:solidFill>
                <a:latin typeface="Arial"/>
                <a:cs typeface="Arial"/>
              </a:rPr>
              <a:t>phone</a:t>
            </a:r>
            <a:r>
              <a:rPr sz="2100" spc="-4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75" dirty="0">
                <a:solidFill>
                  <a:srgbClr val="0000FF"/>
                </a:solidFill>
                <a:latin typeface="Arial"/>
                <a:cs typeface="Arial"/>
              </a:rPr>
              <a:t>call.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373" y="0"/>
            <a:ext cx="78397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Computer </a:t>
            </a:r>
            <a:r>
              <a:rPr sz="3600" spc="-95" dirty="0"/>
              <a:t>Architecture </a:t>
            </a:r>
            <a:r>
              <a:rPr sz="3600" spc="-260" dirty="0"/>
              <a:t>Taxonomy</a:t>
            </a:r>
            <a:r>
              <a:rPr sz="3600" spc="-434" dirty="0"/>
              <a:t> </a:t>
            </a:r>
            <a:r>
              <a:rPr sz="3600" spc="-235" dirty="0"/>
              <a:t>cont’d…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7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81914"/>
            <a:ext cx="868299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Also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Computer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Architectures 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organized 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based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their  </a:t>
            </a:r>
            <a:r>
              <a:rPr sz="2400" spc="-295" dirty="0">
                <a:solidFill>
                  <a:srgbClr val="0000FF"/>
                </a:solidFill>
                <a:latin typeface="Arial"/>
                <a:cs typeface="Arial"/>
              </a:rPr>
              <a:t>INSTRUCTIONS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how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they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sz="2400" spc="-5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executed.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855344" algn="l"/>
                <a:tab pos="1609725" algn="l"/>
                <a:tab pos="2959100" algn="l"/>
                <a:tab pos="4723765" algn="l"/>
                <a:tab pos="5488940" algn="l"/>
                <a:tab pos="6254115" algn="l"/>
                <a:tab pos="6584950" algn="l"/>
                <a:tab pos="7562215" algn="l"/>
                <a:tab pos="8403590" algn="l"/>
              </a:tabLst>
            </a:pP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Ma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3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ompu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er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ar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chi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ectu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204" dirty="0">
                <a:solidFill>
                  <a:srgbClr val="0000FF"/>
                </a:solidFill>
                <a:latin typeface="Arial"/>
                <a:cs typeface="Arial"/>
              </a:rPr>
              <a:t>es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wh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1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kn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wn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1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od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1" spc="-155" dirty="0">
                <a:solidFill>
                  <a:srgbClr val="FF0000"/>
                </a:solidFill>
                <a:latin typeface="Trebuchet MS"/>
                <a:cs typeface="Trebuchet MS"/>
              </a:rPr>
              <a:t>Complex </a:t>
            </a:r>
            <a:r>
              <a:rPr sz="2400" b="1" spc="-130" dirty="0">
                <a:solidFill>
                  <a:srgbClr val="FF0000"/>
                </a:solidFill>
                <a:latin typeface="Trebuchet MS"/>
                <a:cs typeface="Trebuchet MS"/>
              </a:rPr>
              <a:t>Instruction Set </a:t>
            </a:r>
            <a:r>
              <a:rPr sz="2400" b="1" spc="-140" dirty="0">
                <a:solidFill>
                  <a:srgbClr val="FF0000"/>
                </a:solidFill>
                <a:latin typeface="Trebuchet MS"/>
                <a:cs typeface="Trebuchet MS"/>
              </a:rPr>
              <a:t>Computers</a:t>
            </a:r>
            <a:r>
              <a:rPr sz="2400" b="1" spc="-3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i="1" spc="-10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b="1" spc="-100" dirty="0">
                <a:solidFill>
                  <a:srgbClr val="0000FF"/>
                </a:solidFill>
                <a:latin typeface="Trebuchet MS"/>
                <a:cs typeface="Trebuchet MS"/>
              </a:rPr>
              <a:t>CISC</a:t>
            </a:r>
            <a:r>
              <a:rPr sz="2400" b="1" i="1" spc="-100" dirty="0">
                <a:solidFill>
                  <a:srgbClr val="0000FF"/>
                </a:solidFill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75"/>
              </a:spcBef>
            </a:pP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These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machines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provided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variety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instructions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may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perform 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very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complex 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tasks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like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string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searching; having </a:t>
            </a:r>
            <a:r>
              <a:rPr sz="2400" spc="-18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number 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6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different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instruction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formats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spc="-4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varying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lengths.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</a:pPr>
            <a:r>
              <a:rPr sz="2400" spc="-170" dirty="0">
                <a:solidFill>
                  <a:srgbClr val="0000FF"/>
                </a:solidFill>
                <a:latin typeface="Arial"/>
                <a:cs typeface="Arial"/>
              </a:rPr>
              <a:t>One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advances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the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development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high-performance 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microprocessors</a:t>
            </a:r>
            <a:r>
              <a:rPr sz="2400" spc="43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was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concept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b="1" spc="-155" dirty="0">
                <a:solidFill>
                  <a:srgbClr val="0000FF"/>
                </a:solidFill>
                <a:latin typeface="Trebuchet MS"/>
                <a:cs typeface="Trebuchet MS"/>
              </a:rPr>
              <a:t>Reduced </a:t>
            </a:r>
            <a:r>
              <a:rPr sz="2400" b="1" spc="-125" dirty="0">
                <a:solidFill>
                  <a:srgbClr val="0000FF"/>
                </a:solidFill>
                <a:latin typeface="Trebuchet MS"/>
                <a:cs typeface="Trebuchet MS"/>
              </a:rPr>
              <a:t>Instruction </a:t>
            </a:r>
            <a:r>
              <a:rPr sz="2400" b="1" spc="-130" dirty="0">
                <a:solidFill>
                  <a:srgbClr val="0000FF"/>
                </a:solidFill>
                <a:latin typeface="Trebuchet MS"/>
                <a:cs typeface="Trebuchet MS"/>
              </a:rPr>
              <a:t>Set  </a:t>
            </a:r>
            <a:r>
              <a:rPr sz="2400" b="1" spc="-140" dirty="0">
                <a:solidFill>
                  <a:srgbClr val="0000FF"/>
                </a:solidFill>
                <a:latin typeface="Trebuchet MS"/>
                <a:cs typeface="Trebuchet MS"/>
              </a:rPr>
              <a:t>Computers </a:t>
            </a:r>
            <a:r>
              <a:rPr sz="2400" b="1" i="1" spc="-9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b="1" spc="-90" dirty="0">
                <a:solidFill>
                  <a:srgbClr val="0000FF"/>
                </a:solidFill>
                <a:latin typeface="Trebuchet MS"/>
                <a:cs typeface="Trebuchet MS"/>
              </a:rPr>
              <a:t>RISC</a:t>
            </a:r>
            <a:r>
              <a:rPr sz="2400" b="1" i="1" spc="-90" dirty="0">
                <a:solidFill>
                  <a:srgbClr val="0000FF"/>
                </a:solidFill>
                <a:latin typeface="Arial"/>
                <a:cs typeface="Arial"/>
              </a:rPr>
              <a:t>)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having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fewer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simpler</a:t>
            </a:r>
            <a:r>
              <a:rPr sz="2400" spc="-3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instructions.</a:t>
            </a:r>
            <a:endParaRPr sz="24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80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instructions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were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also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chosen </a:t>
            </a:r>
            <a:r>
              <a:rPr sz="2400" spc="-170" dirty="0">
                <a:solidFill>
                  <a:srgbClr val="0000FF"/>
                </a:solidFill>
                <a:latin typeface="Arial"/>
                <a:cs typeface="Arial"/>
              </a:rPr>
              <a:t>so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they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could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efficiently 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executed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b="1" spc="-140" dirty="0">
                <a:solidFill>
                  <a:srgbClr val="0000FF"/>
                </a:solidFill>
                <a:latin typeface="Trebuchet MS"/>
                <a:cs typeface="Trebuchet MS"/>
              </a:rPr>
              <a:t>Pipelined</a:t>
            </a:r>
            <a:r>
              <a:rPr sz="2400" b="1" spc="-3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0000FF"/>
                </a:solidFill>
                <a:latin typeface="Trebuchet MS"/>
                <a:cs typeface="Trebuchet MS"/>
              </a:rPr>
              <a:t>Processors</a:t>
            </a:r>
            <a:r>
              <a:rPr sz="2400" b="1" i="1" spc="-12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75"/>
              </a:spcBef>
            </a:pP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Early </a:t>
            </a:r>
            <a:r>
              <a:rPr sz="2400" spc="-365" dirty="0">
                <a:solidFill>
                  <a:srgbClr val="FF0000"/>
                </a:solidFill>
                <a:latin typeface="Arial"/>
                <a:cs typeface="Arial"/>
              </a:rPr>
              <a:t>RISC 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designs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substantially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outperformed </a:t>
            </a:r>
            <a:r>
              <a:rPr sz="2400" spc="-375" dirty="0">
                <a:solidFill>
                  <a:srgbClr val="FF0000"/>
                </a:solidFill>
                <a:latin typeface="Arial"/>
                <a:cs typeface="Arial"/>
              </a:rPr>
              <a:t>CISC 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designs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period.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373" y="0"/>
            <a:ext cx="78397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Computer </a:t>
            </a:r>
            <a:r>
              <a:rPr sz="3600" spc="-95" dirty="0"/>
              <a:t>Architecture </a:t>
            </a:r>
            <a:r>
              <a:rPr sz="3600" spc="-260" dirty="0"/>
              <a:t>Taxonomy</a:t>
            </a:r>
            <a:r>
              <a:rPr sz="3600" spc="-434" dirty="0"/>
              <a:t> </a:t>
            </a:r>
            <a:r>
              <a:rPr sz="3600" spc="-235" dirty="0"/>
              <a:t>cont’d…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8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81914"/>
            <a:ext cx="8682990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119120" algn="l"/>
                <a:tab pos="4374515" algn="l"/>
                <a:tab pos="4798695" algn="l"/>
                <a:tab pos="5800090" algn="l"/>
                <a:tab pos="7699375" algn="l"/>
                <a:tab pos="8080375" algn="l"/>
              </a:tabLst>
            </a:pP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Compu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26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3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400" spc="3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also</a:t>
            </a:r>
            <a:r>
              <a:rPr sz="2400" spc="3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cl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ssifie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al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ac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teri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tics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thei</a:t>
            </a:r>
            <a:r>
              <a:rPr sz="2400" spc="30" dirty="0">
                <a:solidFill>
                  <a:srgbClr val="0000FF"/>
                </a:solidFill>
                <a:latin typeface="Arial"/>
                <a:cs typeface="Arial"/>
              </a:rPr>
              <a:t>r 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instruction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sets.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</a:pP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instruction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computer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defines 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interface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between 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software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modules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underlying</a:t>
            </a:r>
            <a:r>
              <a:rPr sz="2400" spc="-3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hardware.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Instructions 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have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variety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characteristics,</a:t>
            </a:r>
            <a:r>
              <a:rPr sz="2400" spc="-3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including:</a:t>
            </a:r>
            <a:endParaRPr sz="2400">
              <a:latin typeface="Arial"/>
              <a:cs typeface="Arial"/>
            </a:endParaRPr>
          </a:p>
          <a:p>
            <a:pPr marL="1178560" indent="-251460">
              <a:lnSpc>
                <a:spcPct val="100000"/>
              </a:lnSpc>
              <a:spcBef>
                <a:spcPts val="705"/>
              </a:spcBef>
              <a:buSzPct val="77419"/>
              <a:buChar char="■"/>
              <a:tabLst>
                <a:tab pos="1179195" algn="l"/>
              </a:tabLst>
            </a:pPr>
            <a:r>
              <a:rPr sz="3100" spc="-210" dirty="0">
                <a:solidFill>
                  <a:srgbClr val="0000FF"/>
                </a:solidFill>
                <a:latin typeface="Arial"/>
                <a:cs typeface="Arial"/>
              </a:rPr>
              <a:t>Fixed </a:t>
            </a:r>
            <a:r>
              <a:rPr sz="3100" spc="-195" dirty="0">
                <a:solidFill>
                  <a:srgbClr val="0000FF"/>
                </a:solidFill>
                <a:latin typeface="Arial"/>
                <a:cs typeface="Arial"/>
              </a:rPr>
              <a:t>vs. </a:t>
            </a:r>
            <a:r>
              <a:rPr sz="3100" spc="-145" dirty="0">
                <a:solidFill>
                  <a:srgbClr val="0000FF"/>
                </a:solidFill>
                <a:latin typeface="Arial"/>
                <a:cs typeface="Arial"/>
              </a:rPr>
              <a:t>Variable</a:t>
            </a:r>
            <a:r>
              <a:rPr sz="31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100" spc="-90" dirty="0">
                <a:solidFill>
                  <a:srgbClr val="0000FF"/>
                </a:solidFill>
                <a:latin typeface="Arial"/>
                <a:cs typeface="Arial"/>
              </a:rPr>
              <a:t>length.</a:t>
            </a:r>
            <a:endParaRPr sz="3100">
              <a:latin typeface="Arial"/>
              <a:cs typeface="Arial"/>
            </a:endParaRPr>
          </a:p>
          <a:p>
            <a:pPr marL="1253490" indent="-326390">
              <a:lnSpc>
                <a:spcPct val="100000"/>
              </a:lnSpc>
              <a:spcBef>
                <a:spcPts val="765"/>
              </a:spcBef>
              <a:buChar char="■"/>
              <a:tabLst>
                <a:tab pos="1253490" algn="l"/>
              </a:tabLst>
            </a:pPr>
            <a:r>
              <a:rPr sz="3100" spc="-170" dirty="0">
                <a:solidFill>
                  <a:srgbClr val="0000FF"/>
                </a:solidFill>
                <a:latin typeface="Arial"/>
                <a:cs typeface="Arial"/>
              </a:rPr>
              <a:t>Addressing</a:t>
            </a:r>
            <a:r>
              <a:rPr sz="3100" spc="-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100" spc="-125" dirty="0">
                <a:solidFill>
                  <a:srgbClr val="0000FF"/>
                </a:solidFill>
                <a:latin typeface="Arial"/>
                <a:cs typeface="Arial"/>
              </a:rPr>
              <a:t>Modes.</a:t>
            </a:r>
            <a:endParaRPr sz="3100">
              <a:latin typeface="Arial"/>
              <a:cs typeface="Arial"/>
            </a:endParaRPr>
          </a:p>
          <a:p>
            <a:pPr marL="1253490" indent="-326390">
              <a:lnSpc>
                <a:spcPct val="100000"/>
              </a:lnSpc>
              <a:spcBef>
                <a:spcPts val="750"/>
              </a:spcBef>
              <a:buChar char="■"/>
              <a:tabLst>
                <a:tab pos="1253490" algn="l"/>
              </a:tabLst>
            </a:pPr>
            <a:r>
              <a:rPr sz="3100" spc="-155" dirty="0">
                <a:solidFill>
                  <a:srgbClr val="0000FF"/>
                </a:solidFill>
                <a:latin typeface="Arial"/>
                <a:cs typeface="Arial"/>
              </a:rPr>
              <a:t>Numbers </a:t>
            </a:r>
            <a:r>
              <a:rPr sz="3100" spc="-1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3100" spc="-1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100" spc="-170" dirty="0">
                <a:solidFill>
                  <a:srgbClr val="0000FF"/>
                </a:solidFill>
                <a:latin typeface="Arial"/>
                <a:cs typeface="Arial"/>
              </a:rPr>
              <a:t>Operands.</a:t>
            </a:r>
            <a:endParaRPr sz="3100">
              <a:latin typeface="Arial"/>
              <a:cs typeface="Arial"/>
            </a:endParaRPr>
          </a:p>
          <a:p>
            <a:pPr marL="1253490" indent="-326390">
              <a:lnSpc>
                <a:spcPct val="100000"/>
              </a:lnSpc>
              <a:spcBef>
                <a:spcPts val="745"/>
              </a:spcBef>
              <a:buChar char="■"/>
              <a:tabLst>
                <a:tab pos="1253490" algn="l"/>
              </a:tabLst>
            </a:pPr>
            <a:r>
              <a:rPr sz="3100" spc="-260" dirty="0">
                <a:solidFill>
                  <a:srgbClr val="0000FF"/>
                </a:solidFill>
                <a:latin typeface="Arial"/>
                <a:cs typeface="Arial"/>
              </a:rPr>
              <a:t>Types </a:t>
            </a:r>
            <a:r>
              <a:rPr sz="3100" spc="-1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3100" spc="-130" dirty="0">
                <a:solidFill>
                  <a:srgbClr val="0000FF"/>
                </a:solidFill>
                <a:latin typeface="Arial"/>
                <a:cs typeface="Arial"/>
              </a:rPr>
              <a:t>Operations</a:t>
            </a:r>
            <a:r>
              <a:rPr sz="3100" spc="-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100" spc="-95" dirty="0">
                <a:solidFill>
                  <a:srgbClr val="0000FF"/>
                </a:solidFill>
                <a:latin typeface="Arial"/>
                <a:cs typeface="Arial"/>
              </a:rPr>
              <a:t>supported.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640080" algn="l"/>
                <a:tab pos="1179830" algn="l"/>
                <a:tab pos="1602105" algn="l"/>
                <a:tab pos="2824480" algn="l"/>
                <a:tab pos="4080510" algn="l"/>
                <a:tab pos="4601845" algn="l"/>
                <a:tab pos="5200650" algn="l"/>
                <a:tab pos="5665470" algn="l"/>
                <a:tab pos="7007225" algn="l"/>
                <a:tab pos="7362190" algn="l"/>
                <a:tab pos="8255634" algn="l"/>
              </a:tabLst>
            </a:pP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1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r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egi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spc="1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26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4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ailable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ams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alled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b="1" spc="-120" dirty="0">
                <a:solidFill>
                  <a:srgbClr val="0000FF"/>
                </a:solidFill>
                <a:latin typeface="Trebuchet MS"/>
                <a:cs typeface="Trebuchet MS"/>
              </a:rPr>
              <a:t>Programming </a:t>
            </a:r>
            <a:r>
              <a:rPr sz="2400" b="1" spc="-40" dirty="0">
                <a:solidFill>
                  <a:srgbClr val="0000FF"/>
                </a:solidFill>
                <a:latin typeface="Trebuchet MS"/>
                <a:cs typeface="Trebuchet MS"/>
              </a:rPr>
              <a:t>Model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also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known </a:t>
            </a:r>
            <a:r>
              <a:rPr sz="2400" spc="-2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Programmer</a:t>
            </a:r>
            <a:r>
              <a:rPr sz="2400" spc="-43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Model.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</a:pP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Note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345" dirty="0">
                <a:solidFill>
                  <a:srgbClr val="0000FF"/>
                </a:solidFill>
                <a:latin typeface="Arial"/>
                <a:cs typeface="Arial"/>
              </a:rPr>
              <a:t>CPU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has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many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other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registers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used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internal 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operations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unavailable 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400" spc="-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programmers.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907"/>
            <a:ext cx="8839200" cy="484505"/>
          </a:xfrm>
          <a:custGeom>
            <a:avLst/>
            <a:gdLst/>
            <a:ahLst/>
            <a:cxnLst/>
            <a:rect l="l" t="t" r="r" b="b"/>
            <a:pathLst>
              <a:path w="8839200" h="484505">
                <a:moveTo>
                  <a:pt x="0" y="484492"/>
                </a:moveTo>
                <a:lnTo>
                  <a:pt x="8839200" y="484492"/>
                </a:lnTo>
                <a:lnTo>
                  <a:pt x="8839200" y="0"/>
                </a:lnTo>
                <a:lnTo>
                  <a:pt x="0" y="0"/>
                </a:lnTo>
                <a:lnTo>
                  <a:pt x="0" y="48449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373" y="0"/>
            <a:ext cx="78397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Computer </a:t>
            </a:r>
            <a:r>
              <a:rPr sz="3600" spc="-95" dirty="0"/>
              <a:t>Architecture </a:t>
            </a:r>
            <a:r>
              <a:rPr sz="3600" spc="-260" dirty="0"/>
              <a:t>Taxonomy</a:t>
            </a:r>
            <a:r>
              <a:rPr sz="3600" spc="-434" dirty="0"/>
              <a:t> </a:t>
            </a:r>
            <a:r>
              <a:rPr sz="3600" spc="-235" dirty="0"/>
              <a:t>cont’d…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8 September</a:t>
            </a:r>
            <a:r>
              <a:rPr spc="-160" dirty="0"/>
              <a:t> </a:t>
            </a:r>
            <a:r>
              <a:rPr spc="-60" dirty="0"/>
              <a:t>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35" dirty="0"/>
              <a:t>ECS-VII </a:t>
            </a:r>
            <a:r>
              <a:rPr spc="-130" dirty="0"/>
              <a:t>Sem-CSE-VTU: </a:t>
            </a:r>
            <a:r>
              <a:rPr spc="-114" dirty="0"/>
              <a:t>By </a:t>
            </a:r>
            <a:r>
              <a:rPr spc="-85" dirty="0"/>
              <a:t>Dr. </a:t>
            </a:r>
            <a:r>
              <a:rPr spc="-105" dirty="0"/>
              <a:t>K. </a:t>
            </a:r>
            <a:r>
              <a:rPr spc="-80" dirty="0"/>
              <a:t>Satyanarayan</a:t>
            </a:r>
            <a:r>
              <a:rPr spc="95" dirty="0"/>
              <a:t> </a:t>
            </a:r>
            <a:r>
              <a:rPr spc="-90" dirty="0"/>
              <a:t>Reddy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spc="-60" dirty="0"/>
              <a:pPr marL="25400">
                <a:lnSpc>
                  <a:spcPts val="1375"/>
                </a:lnSpc>
              </a:pPr>
              <a:t>9</a:t>
            </a:fld>
            <a:endParaRPr spc="-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3677</Words>
  <Application>Microsoft Office PowerPoint</Application>
  <PresentationFormat>On-screen Show (4:3)</PresentationFormat>
  <Paragraphs>469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PRELIMINARIES</vt:lpstr>
      <vt:lpstr>Computer Architecture Taxonomy</vt:lpstr>
      <vt:lpstr>Computer Architecture Taxonomy cont’d…</vt:lpstr>
      <vt:lpstr>Computer Architecture Taxonomy cont’d…</vt:lpstr>
      <vt:lpstr>Computer Architecture Taxonomy cont’d…</vt:lpstr>
      <vt:lpstr>Computer Architecture Taxonomy cont’d…</vt:lpstr>
      <vt:lpstr>Computer Architecture Taxonomy cont’d…</vt:lpstr>
      <vt:lpstr>Assembly Language</vt:lpstr>
      <vt:lpstr>Assembly Language cont’d….</vt:lpstr>
      <vt:lpstr>Assembly Language cont’d….</vt:lpstr>
      <vt:lpstr>ARM PROCESSOR</vt:lpstr>
      <vt:lpstr>Processor and Memory Organization</vt:lpstr>
      <vt:lpstr>Processor and Memory Organization cont’d….</vt:lpstr>
      <vt:lpstr>Data Operations</vt:lpstr>
      <vt:lpstr>Data Operations cont’d….</vt:lpstr>
      <vt:lpstr>Data Operations cont’d….</vt:lpstr>
      <vt:lpstr>Example</vt:lpstr>
      <vt:lpstr>Slide 20</vt:lpstr>
      <vt:lpstr>Data Operations cont’d….</vt:lpstr>
      <vt:lpstr>Data Operations cont’d….</vt:lpstr>
      <vt:lpstr>Data Operations cont’d….</vt:lpstr>
      <vt:lpstr>Data Operations cont’d….</vt:lpstr>
      <vt:lpstr>Data Operations cont’d….</vt:lpstr>
      <vt:lpstr>Data Operations cont’d….</vt:lpstr>
      <vt:lpstr>Data Operations cont’d….</vt:lpstr>
      <vt:lpstr>Data Operations cont’d….</vt:lpstr>
      <vt:lpstr>Data Operations cont’d….</vt:lpstr>
      <vt:lpstr>Data Operations cont’d…. An Example:</vt:lpstr>
      <vt:lpstr>Data Operations cont’d…. An Example:</vt:lpstr>
      <vt:lpstr>Data Operations cont’d…. An Example:</vt:lpstr>
      <vt:lpstr>Data Operations cont’d….</vt:lpstr>
      <vt:lpstr>Data Operations cont’d….</vt:lpstr>
      <vt:lpstr>Data Operations cont’d…. Flow of Control</vt:lpstr>
      <vt:lpstr>Data Operations cont’d…. Flow of Control</vt:lpstr>
      <vt:lpstr>Slide 37</vt:lpstr>
      <vt:lpstr>Implementing the C switch statement in ARM</vt:lpstr>
      <vt:lpstr>Implementing the C switch statement in ARM cont’d….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KS REDDY</dc:creator>
  <cp:lastModifiedBy>sss</cp:lastModifiedBy>
  <cp:revision>6</cp:revision>
  <dcterms:created xsi:type="dcterms:W3CDTF">2019-08-19T08:17:30Z</dcterms:created>
  <dcterms:modified xsi:type="dcterms:W3CDTF">2019-09-06T05:34:33Z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2019-08-19T00:00:00Z</vt:filetime>
  </property>
</Properties>
</file>